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 ContentType="application/vnd.ms-exce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2"/>
  </p:sldMasterIdLst>
  <p:notesMasterIdLst>
    <p:notesMasterId r:id="rId49"/>
  </p:notesMasterIdLst>
  <p:handoutMasterIdLst>
    <p:handoutMasterId r:id="rId50"/>
  </p:handoutMasterIdLst>
  <p:sldIdLst>
    <p:sldId id="4776" r:id="rId3"/>
    <p:sldId id="4800" r:id="rId4"/>
    <p:sldId id="4804" r:id="rId5"/>
    <p:sldId id="4805" r:id="rId6"/>
    <p:sldId id="5011" r:id="rId7"/>
    <p:sldId id="4752" r:id="rId8"/>
    <p:sldId id="5221" r:id="rId9"/>
    <p:sldId id="5012" r:id="rId10"/>
    <p:sldId id="5190" r:id="rId11"/>
    <p:sldId id="5191" r:id="rId12"/>
    <p:sldId id="5192" r:id="rId13"/>
    <p:sldId id="5193" r:id="rId14"/>
    <p:sldId id="5194" r:id="rId15"/>
    <p:sldId id="5195" r:id="rId16"/>
    <p:sldId id="5196" r:id="rId17"/>
    <p:sldId id="5227" r:id="rId18"/>
    <p:sldId id="5198" r:id="rId19"/>
    <p:sldId id="5225" r:id="rId20"/>
    <p:sldId id="5226" r:id="rId21"/>
    <p:sldId id="5222" r:id="rId22"/>
    <p:sldId id="5158" r:id="rId23"/>
    <p:sldId id="5199" r:id="rId24"/>
    <p:sldId id="5161" r:id="rId25"/>
    <p:sldId id="5200" r:id="rId26"/>
    <p:sldId id="5201" r:id="rId27"/>
    <p:sldId id="5223" r:id="rId28"/>
    <p:sldId id="5224" r:id="rId29"/>
    <p:sldId id="5202" r:id="rId30"/>
    <p:sldId id="5203" r:id="rId31"/>
    <p:sldId id="4802" r:id="rId32"/>
    <p:sldId id="5171" r:id="rId33"/>
    <p:sldId id="5204" r:id="rId34"/>
    <p:sldId id="5205" r:id="rId35"/>
    <p:sldId id="5206" r:id="rId36"/>
    <p:sldId id="5207" r:id="rId37"/>
    <p:sldId id="5213" r:id="rId38"/>
    <p:sldId id="5214" r:id="rId39"/>
    <p:sldId id="5215" r:id="rId40"/>
    <p:sldId id="5216" r:id="rId41"/>
    <p:sldId id="5209" r:id="rId42"/>
    <p:sldId id="5217" r:id="rId43"/>
    <p:sldId id="5218" r:id="rId44"/>
    <p:sldId id="5189" r:id="rId45"/>
    <p:sldId id="5187" r:id="rId46"/>
    <p:sldId id="5188" r:id="rId47"/>
    <p:sldId id="4777" r:id="rId48"/>
  </p:sldIdLst>
  <p:sldSz cx="9145588" cy="5145088"/>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83">
          <p15:clr>
            <a:srgbClr val="A4A3A4"/>
          </p15:clr>
        </p15:guide>
        <p15:guide id="2" orient="horz" pos="2964">
          <p15:clr>
            <a:srgbClr val="A4A3A4"/>
          </p15:clr>
        </p15:guide>
        <p15:guide id="3" pos="4086">
          <p15:clr>
            <a:srgbClr val="A4A3A4"/>
          </p15:clr>
        </p15:guide>
        <p15:guide id="4" pos="531">
          <p15:clr>
            <a:srgbClr val="A4A3A4"/>
          </p15:clr>
        </p15:guide>
        <p15:guide id="5" pos="7497">
          <p15:clr>
            <a:srgbClr val="A4A3A4"/>
          </p15:clr>
        </p15:guide>
        <p15:guide id="6" pos="6908">
          <p15:clr>
            <a:srgbClr val="A4A3A4"/>
          </p15:clr>
        </p15:guide>
        <p15:guide id="7" pos="2897">
          <p15:clr>
            <a:srgbClr val="A4A3A4"/>
          </p15:clr>
        </p15:guide>
        <p15:guide id="8" pos="299">
          <p15:clr>
            <a:srgbClr val="A4A3A4"/>
          </p15:clr>
        </p15:guide>
        <p15:guide id="9" pos="5331">
          <p15:clr>
            <a:srgbClr val="A4A3A4"/>
          </p15:clr>
        </p15:guide>
        <p15:guide id="10" pos="49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BE2"/>
    <a:srgbClr val="27B6B9"/>
    <a:srgbClr val="205381"/>
    <a:srgbClr val="FFC56C"/>
    <a:srgbClr val="A5A5A5"/>
    <a:srgbClr val="FFFFFF"/>
    <a:srgbClr val="262626"/>
    <a:srgbClr val="F66E4F"/>
    <a:srgbClr val="73DB29"/>
    <a:srgbClr val="FED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8" autoAdjust="0"/>
    <p:restoredTop sz="94322" autoAdjust="0"/>
  </p:normalViewPr>
  <p:slideViewPr>
    <p:cSldViewPr>
      <p:cViewPr varScale="1">
        <p:scale>
          <a:sx n="89" d="100"/>
          <a:sy n="89" d="100"/>
        </p:scale>
        <p:origin x="108" y="3468"/>
      </p:cViewPr>
      <p:guideLst>
        <p:guide orient="horz" pos="4183"/>
        <p:guide orient="horz" pos="2964"/>
        <p:guide pos="4086"/>
        <p:guide pos="531"/>
        <p:guide pos="7497"/>
        <p:guide pos="6908"/>
        <p:guide pos="2897"/>
        <p:guide pos="299"/>
        <p:guide pos="5331"/>
        <p:guide pos="4942"/>
      </p:guideLst>
    </p:cSldViewPr>
  </p:slideViewPr>
  <p:outlineViewPr>
    <p:cViewPr>
      <p:scale>
        <a:sx n="100" d="100"/>
        <a:sy n="100" d="100"/>
      </p:scale>
      <p:origin x="0" y="-10374"/>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2D0BF-044D-4AD8-81DC-CF6D497842CC}"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zh-CN" altLang="en-US"/>
        </a:p>
      </dgm:t>
    </dgm:pt>
    <dgm:pt modelId="{E4A5203F-DBD4-4A87-B7E4-D0A3AA8C8D56}">
      <dgm:prSet phldrT="[文本]" custT="1"/>
      <dgm:spPr/>
      <dgm:t>
        <a:bodyPr/>
        <a:lstStyle/>
        <a:p>
          <a:pPr algn="ctr"/>
          <a:r>
            <a:rPr lang="zh-CN" altLang="en-US" sz="1400"/>
            <a:t>人工神经网络</a:t>
          </a:r>
        </a:p>
      </dgm:t>
    </dgm:pt>
    <dgm:pt modelId="{30D571ED-35AA-4B8F-A3E9-6DBD0D2D8450}" type="parTrans" cxnId="{5D9D4324-CC75-4F2D-9129-D9E0F6FCE0AF}">
      <dgm:prSet/>
      <dgm:spPr/>
      <dgm:t>
        <a:bodyPr/>
        <a:lstStyle/>
        <a:p>
          <a:pPr algn="ctr"/>
          <a:endParaRPr lang="zh-CN" altLang="en-US" sz="1400"/>
        </a:p>
      </dgm:t>
    </dgm:pt>
    <dgm:pt modelId="{7E81C3A6-D60F-42D3-85E9-975A707A9CDC}" type="sibTrans" cxnId="{5D9D4324-CC75-4F2D-9129-D9E0F6FCE0AF}">
      <dgm:prSet/>
      <dgm:spPr/>
      <dgm:t>
        <a:bodyPr/>
        <a:lstStyle/>
        <a:p>
          <a:pPr algn="ctr"/>
          <a:endParaRPr lang="zh-CN" altLang="en-US" sz="1400"/>
        </a:p>
      </dgm:t>
    </dgm:pt>
    <dgm:pt modelId="{76F2BDD8-091C-4010-9AFA-E77EE3B3BA8F}">
      <dgm:prSet phldrT="[文本]" custT="1"/>
      <dgm:spPr/>
      <dgm:t>
        <a:bodyPr/>
        <a:lstStyle/>
        <a:p>
          <a:pPr algn="ctr"/>
          <a:r>
            <a:rPr lang="zh-CN" altLang="en-US" sz="1400"/>
            <a:t>人工神经网络模型</a:t>
          </a:r>
        </a:p>
      </dgm:t>
    </dgm:pt>
    <dgm:pt modelId="{D8C5C1A9-35DF-463B-814C-07FDA483D0CF}" type="parTrans" cxnId="{2D37CA4D-8C91-4B1E-BB5F-E543D1A31B8E}">
      <dgm:prSet/>
      <dgm:spPr/>
      <dgm:t>
        <a:bodyPr/>
        <a:lstStyle/>
        <a:p>
          <a:pPr algn="ctr"/>
          <a:endParaRPr lang="zh-CN" altLang="en-US" sz="1400"/>
        </a:p>
      </dgm:t>
    </dgm:pt>
    <dgm:pt modelId="{E683723B-4672-4BC5-B1FB-5CA1780D37C9}" type="sibTrans" cxnId="{2D37CA4D-8C91-4B1E-BB5F-E543D1A31B8E}">
      <dgm:prSet/>
      <dgm:spPr/>
      <dgm:t>
        <a:bodyPr/>
        <a:lstStyle/>
        <a:p>
          <a:pPr algn="ctr"/>
          <a:endParaRPr lang="zh-CN" altLang="en-US" sz="1400"/>
        </a:p>
      </dgm:t>
    </dgm:pt>
    <dgm:pt modelId="{182A4AAD-F484-4659-B1DF-9AF542FEA4D5}">
      <dgm:prSet phldrT="[文本]" custT="1"/>
      <dgm:spPr/>
      <dgm:t>
        <a:bodyPr/>
        <a:lstStyle/>
        <a:p>
          <a:pPr algn="ctr"/>
          <a:r>
            <a:rPr lang="zh-CN" altLang="en-US" sz="1400"/>
            <a:t>人工神经网络</a:t>
          </a:r>
          <a:endParaRPr lang="en-US" altLang="zh-CN" sz="1400"/>
        </a:p>
        <a:p>
          <a:pPr algn="ctr"/>
          <a:r>
            <a:rPr lang="zh-CN" altLang="en-US" sz="1400"/>
            <a:t>分类算法流程与实现</a:t>
          </a:r>
        </a:p>
      </dgm:t>
    </dgm:pt>
    <dgm:pt modelId="{413BC297-C7E1-4E80-AB0B-6BCF55478E36}" type="parTrans" cxnId="{AC937AD4-57C4-4A7F-891D-6E1571A385FA}">
      <dgm:prSet/>
      <dgm:spPr/>
      <dgm:t>
        <a:bodyPr/>
        <a:lstStyle/>
        <a:p>
          <a:pPr algn="ctr"/>
          <a:endParaRPr lang="zh-CN" altLang="en-US" sz="1400"/>
        </a:p>
      </dgm:t>
    </dgm:pt>
    <dgm:pt modelId="{DC198802-31DC-4D67-8944-17DA016ADBF0}" type="sibTrans" cxnId="{AC937AD4-57C4-4A7F-891D-6E1571A385FA}">
      <dgm:prSet/>
      <dgm:spPr/>
      <dgm:t>
        <a:bodyPr/>
        <a:lstStyle/>
        <a:p>
          <a:pPr algn="ctr"/>
          <a:endParaRPr lang="zh-CN" altLang="en-US" sz="1400"/>
        </a:p>
      </dgm:t>
    </dgm:pt>
    <dgm:pt modelId="{74CD87D4-E051-44E3-9DA8-FE6329A8220A}">
      <dgm:prSet custT="1"/>
      <dgm:spPr/>
      <dgm:t>
        <a:bodyPr/>
        <a:lstStyle/>
        <a:p>
          <a:pPr algn="ctr"/>
          <a:r>
            <a:rPr lang="zh-CN" altLang="en-US" sz="1400"/>
            <a:t>模型构成</a:t>
          </a:r>
        </a:p>
      </dgm:t>
    </dgm:pt>
    <dgm:pt modelId="{1A14C5FB-A3C8-45C0-8849-C1941A1FEA8E}" type="parTrans" cxnId="{EF21E71A-7953-4A1A-BB1F-F45D884D91C2}">
      <dgm:prSet/>
      <dgm:spPr/>
      <dgm:t>
        <a:bodyPr/>
        <a:lstStyle/>
        <a:p>
          <a:pPr algn="ctr"/>
          <a:endParaRPr lang="zh-CN" altLang="en-US" sz="1400"/>
        </a:p>
      </dgm:t>
    </dgm:pt>
    <dgm:pt modelId="{E40776E1-C2B6-42DB-968E-5AFBF20A3410}" type="sibTrans" cxnId="{EF21E71A-7953-4A1A-BB1F-F45D884D91C2}">
      <dgm:prSet/>
      <dgm:spPr/>
      <dgm:t>
        <a:bodyPr/>
        <a:lstStyle/>
        <a:p>
          <a:pPr algn="ctr"/>
          <a:endParaRPr lang="zh-CN" altLang="en-US" sz="1400"/>
        </a:p>
      </dgm:t>
    </dgm:pt>
    <dgm:pt modelId="{509F8BAC-A125-4A68-A505-A6E2F5DED98A}">
      <dgm:prSet custT="1"/>
      <dgm:spPr/>
      <dgm:t>
        <a:bodyPr/>
        <a:lstStyle/>
        <a:p>
          <a:pPr algn="ctr"/>
          <a:r>
            <a:rPr lang="zh-CN" altLang="en-US" sz="1400"/>
            <a:t>模型数学描述</a:t>
          </a:r>
        </a:p>
      </dgm:t>
    </dgm:pt>
    <dgm:pt modelId="{239AA9F4-AB7A-4D75-BA98-1078E1EBC36E}" type="parTrans" cxnId="{FD95D37C-FA2E-43DE-9023-09AD2FCE30D5}">
      <dgm:prSet/>
      <dgm:spPr/>
      <dgm:t>
        <a:bodyPr/>
        <a:lstStyle/>
        <a:p>
          <a:pPr algn="ctr"/>
          <a:endParaRPr lang="zh-CN" altLang="en-US" sz="1400"/>
        </a:p>
      </dgm:t>
    </dgm:pt>
    <dgm:pt modelId="{38F86A69-4781-4365-A14D-78F9BD130C5A}" type="sibTrans" cxnId="{FD95D37C-FA2E-43DE-9023-09AD2FCE30D5}">
      <dgm:prSet/>
      <dgm:spPr/>
      <dgm:t>
        <a:bodyPr/>
        <a:lstStyle/>
        <a:p>
          <a:pPr algn="ctr"/>
          <a:endParaRPr lang="zh-CN" altLang="en-US" sz="1400"/>
        </a:p>
      </dgm:t>
    </dgm:pt>
    <dgm:pt modelId="{60F5C2D7-0238-4714-895B-065A5EC1C118}">
      <dgm:prSet custT="1"/>
      <dgm:spPr/>
      <dgm:t>
        <a:bodyPr/>
        <a:lstStyle/>
        <a:p>
          <a:pPr algn="ctr"/>
          <a:r>
            <a:rPr lang="zh-CN" altLang="en-US" sz="1400"/>
            <a:t>人工神经网络</a:t>
          </a:r>
          <a:endParaRPr lang="en-US" altLang="zh-CN" sz="1400"/>
        </a:p>
        <a:p>
          <a:pPr algn="ctr"/>
          <a:r>
            <a:rPr lang="zh-CN" altLang="en-US" sz="1400"/>
            <a:t>发展历程</a:t>
          </a:r>
        </a:p>
      </dgm:t>
    </dgm:pt>
    <dgm:pt modelId="{820631EB-5B85-4F15-AA05-4F5F9EAE4178}" type="parTrans" cxnId="{581B9F51-69C6-49AB-B713-47D87D4E2B9D}">
      <dgm:prSet/>
      <dgm:spPr/>
      <dgm:t>
        <a:bodyPr/>
        <a:lstStyle/>
        <a:p>
          <a:pPr algn="ctr"/>
          <a:endParaRPr lang="zh-CN" altLang="en-US" sz="1400"/>
        </a:p>
      </dgm:t>
    </dgm:pt>
    <dgm:pt modelId="{044D0BB3-1667-455A-B776-0ED7E12647B4}" type="sibTrans" cxnId="{581B9F51-69C6-49AB-B713-47D87D4E2B9D}">
      <dgm:prSet/>
      <dgm:spPr/>
      <dgm:t>
        <a:bodyPr/>
        <a:lstStyle/>
        <a:p>
          <a:pPr algn="ctr"/>
          <a:endParaRPr lang="zh-CN" altLang="en-US" sz="1400"/>
        </a:p>
      </dgm:t>
    </dgm:pt>
    <dgm:pt modelId="{0F9F1063-C634-4B65-B0CC-19A38171C6C5}">
      <dgm:prSet custT="1"/>
      <dgm:spPr/>
      <dgm:t>
        <a:bodyPr/>
        <a:lstStyle/>
        <a:p>
          <a:r>
            <a:rPr lang="zh-CN" altLang="en-US" sz="1400" b="0"/>
            <a:t>综合应用</a:t>
          </a:r>
        </a:p>
      </dgm:t>
    </dgm:pt>
    <dgm:pt modelId="{2D67297B-7021-4419-A64F-8D571D9490AD}" type="parTrans" cxnId="{EB4DCF81-3340-4C80-BF72-56A60137D020}">
      <dgm:prSet/>
      <dgm:spPr/>
      <dgm:t>
        <a:bodyPr/>
        <a:lstStyle/>
        <a:p>
          <a:endParaRPr lang="zh-CN" altLang="en-US" sz="1400"/>
        </a:p>
      </dgm:t>
    </dgm:pt>
    <dgm:pt modelId="{BB049046-FF9D-41E3-B081-17C8BF1FCB5F}" type="sibTrans" cxnId="{EB4DCF81-3340-4C80-BF72-56A60137D020}">
      <dgm:prSet/>
      <dgm:spPr/>
      <dgm:t>
        <a:bodyPr/>
        <a:lstStyle/>
        <a:p>
          <a:endParaRPr lang="zh-CN" altLang="en-US" sz="1400"/>
        </a:p>
      </dgm:t>
    </dgm:pt>
    <dgm:pt modelId="{A3104669-AE9E-4C89-8ED0-16186593E448}">
      <dgm:prSet custT="1"/>
      <dgm:spPr/>
      <dgm:t>
        <a:bodyPr/>
        <a:lstStyle/>
        <a:p>
          <a:r>
            <a:rPr lang="zh-CN" altLang="en-US" sz="1400"/>
            <a:t>权重调整方法</a:t>
          </a:r>
        </a:p>
      </dgm:t>
    </dgm:pt>
    <dgm:pt modelId="{CDBDCD72-6DB3-4011-A982-8E3083DEF403}" type="parTrans" cxnId="{3DFAE2BA-79E3-4510-A53C-C6198B38AB96}">
      <dgm:prSet/>
      <dgm:spPr/>
      <dgm:t>
        <a:bodyPr/>
        <a:lstStyle/>
        <a:p>
          <a:endParaRPr lang="zh-CN" altLang="en-US" sz="1400"/>
        </a:p>
      </dgm:t>
    </dgm:pt>
    <dgm:pt modelId="{650B1EE8-65EF-4862-84FE-CDC4EA81F404}" type="sibTrans" cxnId="{3DFAE2BA-79E3-4510-A53C-C6198B38AB96}">
      <dgm:prSet/>
      <dgm:spPr/>
      <dgm:t>
        <a:bodyPr/>
        <a:lstStyle/>
        <a:p>
          <a:endParaRPr lang="zh-CN" altLang="en-US" sz="1400"/>
        </a:p>
      </dgm:t>
    </dgm:pt>
    <dgm:pt modelId="{8DBCD899-3590-4A6B-8A08-07C4CA24A8EA}" type="pres">
      <dgm:prSet presAssocID="{8EE2D0BF-044D-4AD8-81DC-CF6D497842CC}" presName="hierChild1" presStyleCnt="0">
        <dgm:presLayoutVars>
          <dgm:orgChart val="1"/>
          <dgm:chPref val="1"/>
          <dgm:dir/>
          <dgm:animOne val="branch"/>
          <dgm:animLvl val="lvl"/>
          <dgm:resizeHandles/>
        </dgm:presLayoutVars>
      </dgm:prSet>
      <dgm:spPr/>
    </dgm:pt>
    <dgm:pt modelId="{F431B1B7-CF7A-48A6-A067-A66738270CAE}" type="pres">
      <dgm:prSet presAssocID="{E4A5203F-DBD4-4A87-B7E4-D0A3AA8C8D56}" presName="hierRoot1" presStyleCnt="0">
        <dgm:presLayoutVars>
          <dgm:hierBranch val="init"/>
        </dgm:presLayoutVars>
      </dgm:prSet>
      <dgm:spPr/>
    </dgm:pt>
    <dgm:pt modelId="{CFEDBAE5-A3ED-4147-8F06-638BB7DA2D18}" type="pres">
      <dgm:prSet presAssocID="{E4A5203F-DBD4-4A87-B7E4-D0A3AA8C8D56}" presName="rootComposite1" presStyleCnt="0"/>
      <dgm:spPr/>
    </dgm:pt>
    <dgm:pt modelId="{B564643E-F665-48C5-AEDB-D3001A46DD23}" type="pres">
      <dgm:prSet presAssocID="{E4A5203F-DBD4-4A87-B7E4-D0A3AA8C8D56}" presName="rootText1" presStyleLbl="node0" presStyleIdx="0" presStyleCnt="1" custScaleX="50422">
        <dgm:presLayoutVars>
          <dgm:chPref val="3"/>
        </dgm:presLayoutVars>
      </dgm:prSet>
      <dgm:spPr/>
    </dgm:pt>
    <dgm:pt modelId="{D826AA87-433F-4C8F-963B-197DFC26BC61}" type="pres">
      <dgm:prSet presAssocID="{E4A5203F-DBD4-4A87-B7E4-D0A3AA8C8D56}" presName="rootConnector1" presStyleLbl="node1" presStyleIdx="0" presStyleCnt="0"/>
      <dgm:spPr/>
    </dgm:pt>
    <dgm:pt modelId="{BD71DF03-1C2A-423F-A12B-FC6ED5E00D53}" type="pres">
      <dgm:prSet presAssocID="{E4A5203F-DBD4-4A87-B7E4-D0A3AA8C8D56}" presName="hierChild2" presStyleCnt="0"/>
      <dgm:spPr/>
    </dgm:pt>
    <dgm:pt modelId="{D23074BD-5665-4A38-9A8A-89BAC68E81B9}" type="pres">
      <dgm:prSet presAssocID="{820631EB-5B85-4F15-AA05-4F5F9EAE4178}" presName="Name64" presStyleLbl="parChTrans1D2" presStyleIdx="0" presStyleCnt="4"/>
      <dgm:spPr/>
    </dgm:pt>
    <dgm:pt modelId="{E1E06D59-B667-4200-8B5F-95B5C0DBF4D0}" type="pres">
      <dgm:prSet presAssocID="{60F5C2D7-0238-4714-895B-065A5EC1C118}" presName="hierRoot2" presStyleCnt="0">
        <dgm:presLayoutVars>
          <dgm:hierBranch val="init"/>
        </dgm:presLayoutVars>
      </dgm:prSet>
      <dgm:spPr/>
    </dgm:pt>
    <dgm:pt modelId="{D1FA4987-00E2-41D2-86B9-D53BA33D9912}" type="pres">
      <dgm:prSet presAssocID="{60F5C2D7-0238-4714-895B-065A5EC1C118}" presName="rootComposite" presStyleCnt="0"/>
      <dgm:spPr/>
    </dgm:pt>
    <dgm:pt modelId="{2BAEBC5E-E1DD-4D8B-A540-1F25DA3D9770}" type="pres">
      <dgm:prSet presAssocID="{60F5C2D7-0238-4714-895B-065A5EC1C118}" presName="rootText" presStyleLbl="node2" presStyleIdx="0" presStyleCnt="4" custScaleX="84871">
        <dgm:presLayoutVars>
          <dgm:chPref val="3"/>
        </dgm:presLayoutVars>
      </dgm:prSet>
      <dgm:spPr/>
    </dgm:pt>
    <dgm:pt modelId="{8ABBEB89-F25C-42DF-8A42-BEA74C16264A}" type="pres">
      <dgm:prSet presAssocID="{60F5C2D7-0238-4714-895B-065A5EC1C118}" presName="rootConnector" presStyleLbl="node2" presStyleIdx="0" presStyleCnt="4"/>
      <dgm:spPr/>
    </dgm:pt>
    <dgm:pt modelId="{E8A78ACC-2B83-455F-B445-FB78D76A8691}" type="pres">
      <dgm:prSet presAssocID="{60F5C2D7-0238-4714-895B-065A5EC1C118}" presName="hierChild4" presStyleCnt="0"/>
      <dgm:spPr/>
    </dgm:pt>
    <dgm:pt modelId="{5D1EE02F-2B6C-4C39-A0A8-0D4B6D75AAF2}" type="pres">
      <dgm:prSet presAssocID="{60F5C2D7-0238-4714-895B-065A5EC1C118}" presName="hierChild5" presStyleCnt="0"/>
      <dgm:spPr/>
    </dgm:pt>
    <dgm:pt modelId="{E9874693-7EEC-4F53-9261-B538CABDECD5}" type="pres">
      <dgm:prSet presAssocID="{D8C5C1A9-35DF-463B-814C-07FDA483D0CF}" presName="Name64" presStyleLbl="parChTrans1D2" presStyleIdx="1" presStyleCnt="4"/>
      <dgm:spPr/>
    </dgm:pt>
    <dgm:pt modelId="{8B73B25F-BEE0-42C0-89BF-4B32420396F3}" type="pres">
      <dgm:prSet presAssocID="{76F2BDD8-091C-4010-9AFA-E77EE3B3BA8F}" presName="hierRoot2" presStyleCnt="0">
        <dgm:presLayoutVars>
          <dgm:hierBranch val="init"/>
        </dgm:presLayoutVars>
      </dgm:prSet>
      <dgm:spPr/>
    </dgm:pt>
    <dgm:pt modelId="{2BD3A828-B995-435B-92F7-EE8935584A12}" type="pres">
      <dgm:prSet presAssocID="{76F2BDD8-091C-4010-9AFA-E77EE3B3BA8F}" presName="rootComposite" presStyleCnt="0"/>
      <dgm:spPr/>
    </dgm:pt>
    <dgm:pt modelId="{593C3DA7-4AE4-42B8-8A3E-AC75BB737767}" type="pres">
      <dgm:prSet presAssocID="{76F2BDD8-091C-4010-9AFA-E77EE3B3BA8F}" presName="rootText" presStyleLbl="node2" presStyleIdx="1" presStyleCnt="4" custScaleX="84871">
        <dgm:presLayoutVars>
          <dgm:chPref val="3"/>
        </dgm:presLayoutVars>
      </dgm:prSet>
      <dgm:spPr/>
    </dgm:pt>
    <dgm:pt modelId="{BB2BD306-6410-4760-A73F-A6EAFB00DB45}" type="pres">
      <dgm:prSet presAssocID="{76F2BDD8-091C-4010-9AFA-E77EE3B3BA8F}" presName="rootConnector" presStyleLbl="node2" presStyleIdx="1" presStyleCnt="4"/>
      <dgm:spPr/>
    </dgm:pt>
    <dgm:pt modelId="{6D5CB2D6-2D97-48BF-AE7B-A84885FC963F}" type="pres">
      <dgm:prSet presAssocID="{76F2BDD8-091C-4010-9AFA-E77EE3B3BA8F}" presName="hierChild4" presStyleCnt="0"/>
      <dgm:spPr/>
    </dgm:pt>
    <dgm:pt modelId="{A6573393-7982-43DA-960B-9B7450FD7F86}" type="pres">
      <dgm:prSet presAssocID="{1A14C5FB-A3C8-45C0-8849-C1941A1FEA8E}" presName="Name64" presStyleLbl="parChTrans1D3" presStyleIdx="0" presStyleCnt="3"/>
      <dgm:spPr/>
    </dgm:pt>
    <dgm:pt modelId="{04940D60-6FDB-457C-A442-351B8260A0C5}" type="pres">
      <dgm:prSet presAssocID="{74CD87D4-E051-44E3-9DA8-FE6329A8220A}" presName="hierRoot2" presStyleCnt="0">
        <dgm:presLayoutVars>
          <dgm:hierBranch val="init"/>
        </dgm:presLayoutVars>
      </dgm:prSet>
      <dgm:spPr/>
    </dgm:pt>
    <dgm:pt modelId="{F5CE533C-7063-4BB8-B096-46FCECE3947F}" type="pres">
      <dgm:prSet presAssocID="{74CD87D4-E051-44E3-9DA8-FE6329A8220A}" presName="rootComposite" presStyleCnt="0"/>
      <dgm:spPr/>
    </dgm:pt>
    <dgm:pt modelId="{1851BA08-09E4-40C1-A662-8817721F14A0}" type="pres">
      <dgm:prSet presAssocID="{74CD87D4-E051-44E3-9DA8-FE6329A8220A}" presName="rootText" presStyleLbl="node3" presStyleIdx="0" presStyleCnt="3" custScaleX="70924" custScaleY="68188">
        <dgm:presLayoutVars>
          <dgm:chPref val="3"/>
        </dgm:presLayoutVars>
      </dgm:prSet>
      <dgm:spPr/>
    </dgm:pt>
    <dgm:pt modelId="{9B658346-A00B-482F-9C08-CC9AD6187E14}" type="pres">
      <dgm:prSet presAssocID="{74CD87D4-E051-44E3-9DA8-FE6329A8220A}" presName="rootConnector" presStyleLbl="node3" presStyleIdx="0" presStyleCnt="3"/>
      <dgm:spPr/>
    </dgm:pt>
    <dgm:pt modelId="{2ACB690F-E498-4B8C-A131-C591F2C11D42}" type="pres">
      <dgm:prSet presAssocID="{74CD87D4-E051-44E3-9DA8-FE6329A8220A}" presName="hierChild4" presStyleCnt="0"/>
      <dgm:spPr/>
    </dgm:pt>
    <dgm:pt modelId="{3394DC78-624C-49C4-8237-151FA55B826E}" type="pres">
      <dgm:prSet presAssocID="{74CD87D4-E051-44E3-9DA8-FE6329A8220A}" presName="hierChild5" presStyleCnt="0"/>
      <dgm:spPr/>
    </dgm:pt>
    <dgm:pt modelId="{D854D7D6-001E-4294-B380-F389F1033608}" type="pres">
      <dgm:prSet presAssocID="{239AA9F4-AB7A-4D75-BA98-1078E1EBC36E}" presName="Name64" presStyleLbl="parChTrans1D3" presStyleIdx="1" presStyleCnt="3"/>
      <dgm:spPr/>
    </dgm:pt>
    <dgm:pt modelId="{7A04299A-C5A0-4E50-8D89-D92327343D2E}" type="pres">
      <dgm:prSet presAssocID="{509F8BAC-A125-4A68-A505-A6E2F5DED98A}" presName="hierRoot2" presStyleCnt="0">
        <dgm:presLayoutVars>
          <dgm:hierBranch val="init"/>
        </dgm:presLayoutVars>
      </dgm:prSet>
      <dgm:spPr/>
    </dgm:pt>
    <dgm:pt modelId="{F20534F1-4CB3-48D3-A6B0-7CB137684237}" type="pres">
      <dgm:prSet presAssocID="{509F8BAC-A125-4A68-A505-A6E2F5DED98A}" presName="rootComposite" presStyleCnt="0"/>
      <dgm:spPr/>
    </dgm:pt>
    <dgm:pt modelId="{06E9FD27-755C-46FC-9430-B6BBEBA6EB52}" type="pres">
      <dgm:prSet presAssocID="{509F8BAC-A125-4A68-A505-A6E2F5DED98A}" presName="rootText" presStyleLbl="node3" presStyleIdx="1" presStyleCnt="3" custScaleX="70924" custScaleY="68188">
        <dgm:presLayoutVars>
          <dgm:chPref val="3"/>
        </dgm:presLayoutVars>
      </dgm:prSet>
      <dgm:spPr/>
    </dgm:pt>
    <dgm:pt modelId="{827CEF89-D6A5-4C76-AC6C-8C8A61B231A6}" type="pres">
      <dgm:prSet presAssocID="{509F8BAC-A125-4A68-A505-A6E2F5DED98A}" presName="rootConnector" presStyleLbl="node3" presStyleIdx="1" presStyleCnt="3"/>
      <dgm:spPr/>
    </dgm:pt>
    <dgm:pt modelId="{F90AE226-B293-4A90-B557-9B3B5D11976F}" type="pres">
      <dgm:prSet presAssocID="{509F8BAC-A125-4A68-A505-A6E2F5DED98A}" presName="hierChild4" presStyleCnt="0"/>
      <dgm:spPr/>
    </dgm:pt>
    <dgm:pt modelId="{AA612BE0-0D8C-4B37-904F-647054D7B3ED}" type="pres">
      <dgm:prSet presAssocID="{509F8BAC-A125-4A68-A505-A6E2F5DED98A}" presName="hierChild5" presStyleCnt="0"/>
      <dgm:spPr/>
    </dgm:pt>
    <dgm:pt modelId="{5A4BDA78-9250-4AF1-A85D-C64E0DD5FC8C}" type="pres">
      <dgm:prSet presAssocID="{CDBDCD72-6DB3-4011-A982-8E3083DEF403}" presName="Name64" presStyleLbl="parChTrans1D3" presStyleIdx="2" presStyleCnt="3"/>
      <dgm:spPr/>
    </dgm:pt>
    <dgm:pt modelId="{29B05D4E-F233-49CB-B788-E6B78DBFAB66}" type="pres">
      <dgm:prSet presAssocID="{A3104669-AE9E-4C89-8ED0-16186593E448}" presName="hierRoot2" presStyleCnt="0">
        <dgm:presLayoutVars>
          <dgm:hierBranch val="init"/>
        </dgm:presLayoutVars>
      </dgm:prSet>
      <dgm:spPr/>
    </dgm:pt>
    <dgm:pt modelId="{5CB0FA70-BD45-4D3E-9D73-B9AA22C85A32}" type="pres">
      <dgm:prSet presAssocID="{A3104669-AE9E-4C89-8ED0-16186593E448}" presName="rootComposite" presStyleCnt="0"/>
      <dgm:spPr/>
    </dgm:pt>
    <dgm:pt modelId="{5D8C3DAD-D60C-46EE-9F33-A72E3D12C741}" type="pres">
      <dgm:prSet presAssocID="{A3104669-AE9E-4C89-8ED0-16186593E448}" presName="rootText" presStyleLbl="node3" presStyleIdx="2" presStyleCnt="3" custScaleX="70924" custScaleY="68188">
        <dgm:presLayoutVars>
          <dgm:chPref val="3"/>
        </dgm:presLayoutVars>
      </dgm:prSet>
      <dgm:spPr/>
    </dgm:pt>
    <dgm:pt modelId="{9E977FBF-3311-42EF-B59C-EF049E953BFE}" type="pres">
      <dgm:prSet presAssocID="{A3104669-AE9E-4C89-8ED0-16186593E448}" presName="rootConnector" presStyleLbl="node3" presStyleIdx="2" presStyleCnt="3"/>
      <dgm:spPr/>
    </dgm:pt>
    <dgm:pt modelId="{A58D294B-9AC3-4B6C-9AD0-D79905E5C019}" type="pres">
      <dgm:prSet presAssocID="{A3104669-AE9E-4C89-8ED0-16186593E448}" presName="hierChild4" presStyleCnt="0"/>
      <dgm:spPr/>
    </dgm:pt>
    <dgm:pt modelId="{47B2CF84-BBBD-4F75-B83F-68372EA2D0F9}" type="pres">
      <dgm:prSet presAssocID="{A3104669-AE9E-4C89-8ED0-16186593E448}" presName="hierChild5" presStyleCnt="0"/>
      <dgm:spPr/>
    </dgm:pt>
    <dgm:pt modelId="{5E30A752-79FA-4368-8969-CF2FB5A0266E}" type="pres">
      <dgm:prSet presAssocID="{76F2BDD8-091C-4010-9AFA-E77EE3B3BA8F}" presName="hierChild5" presStyleCnt="0"/>
      <dgm:spPr/>
    </dgm:pt>
    <dgm:pt modelId="{56F53A5C-DED0-4239-AD4A-9FE33F1583FB}" type="pres">
      <dgm:prSet presAssocID="{413BC297-C7E1-4E80-AB0B-6BCF55478E36}" presName="Name64" presStyleLbl="parChTrans1D2" presStyleIdx="2" presStyleCnt="4"/>
      <dgm:spPr/>
    </dgm:pt>
    <dgm:pt modelId="{997A78B7-1A4C-45D8-9E74-9F0696247C3E}" type="pres">
      <dgm:prSet presAssocID="{182A4AAD-F484-4659-B1DF-9AF542FEA4D5}" presName="hierRoot2" presStyleCnt="0">
        <dgm:presLayoutVars>
          <dgm:hierBranch val="init"/>
        </dgm:presLayoutVars>
      </dgm:prSet>
      <dgm:spPr/>
    </dgm:pt>
    <dgm:pt modelId="{688E490C-E551-4257-ADFF-A24282E07EFA}" type="pres">
      <dgm:prSet presAssocID="{182A4AAD-F484-4659-B1DF-9AF542FEA4D5}" presName="rootComposite" presStyleCnt="0"/>
      <dgm:spPr/>
    </dgm:pt>
    <dgm:pt modelId="{B8026C15-A162-4DAD-B384-A20A4F768A9D}" type="pres">
      <dgm:prSet presAssocID="{182A4AAD-F484-4659-B1DF-9AF542FEA4D5}" presName="rootText" presStyleLbl="node2" presStyleIdx="2" presStyleCnt="4" custScaleX="84871">
        <dgm:presLayoutVars>
          <dgm:chPref val="3"/>
        </dgm:presLayoutVars>
      </dgm:prSet>
      <dgm:spPr/>
    </dgm:pt>
    <dgm:pt modelId="{95A2B754-E64C-4185-BF66-877941CB45CB}" type="pres">
      <dgm:prSet presAssocID="{182A4AAD-F484-4659-B1DF-9AF542FEA4D5}" presName="rootConnector" presStyleLbl="node2" presStyleIdx="2" presStyleCnt="4"/>
      <dgm:spPr/>
    </dgm:pt>
    <dgm:pt modelId="{AA30DB5F-1486-4790-AF60-67789A6CDBEE}" type="pres">
      <dgm:prSet presAssocID="{182A4AAD-F484-4659-B1DF-9AF542FEA4D5}" presName="hierChild4" presStyleCnt="0"/>
      <dgm:spPr/>
    </dgm:pt>
    <dgm:pt modelId="{66B6F359-303C-4F04-80B5-3104756F0AD6}" type="pres">
      <dgm:prSet presAssocID="{182A4AAD-F484-4659-B1DF-9AF542FEA4D5}" presName="hierChild5" presStyleCnt="0"/>
      <dgm:spPr/>
    </dgm:pt>
    <dgm:pt modelId="{1C862D77-49CB-4CC1-BB91-DCEDDABA8B4E}" type="pres">
      <dgm:prSet presAssocID="{2D67297B-7021-4419-A64F-8D571D9490AD}" presName="Name64" presStyleLbl="parChTrans1D2" presStyleIdx="3" presStyleCnt="4"/>
      <dgm:spPr/>
    </dgm:pt>
    <dgm:pt modelId="{C3250438-549C-4A1C-913A-1C3998192793}" type="pres">
      <dgm:prSet presAssocID="{0F9F1063-C634-4B65-B0CC-19A38171C6C5}" presName="hierRoot2" presStyleCnt="0">
        <dgm:presLayoutVars>
          <dgm:hierBranch val="init"/>
        </dgm:presLayoutVars>
      </dgm:prSet>
      <dgm:spPr/>
    </dgm:pt>
    <dgm:pt modelId="{7A1A3F9B-9B88-4B4E-8981-3D985872B437}" type="pres">
      <dgm:prSet presAssocID="{0F9F1063-C634-4B65-B0CC-19A38171C6C5}" presName="rootComposite" presStyleCnt="0"/>
      <dgm:spPr/>
    </dgm:pt>
    <dgm:pt modelId="{B299447A-D1A4-4A8F-A17A-7BACF00DBB57}" type="pres">
      <dgm:prSet presAssocID="{0F9F1063-C634-4B65-B0CC-19A38171C6C5}" presName="rootText" presStyleLbl="node2" presStyleIdx="3" presStyleCnt="4" custScaleX="84578">
        <dgm:presLayoutVars>
          <dgm:chPref val="3"/>
        </dgm:presLayoutVars>
      </dgm:prSet>
      <dgm:spPr/>
    </dgm:pt>
    <dgm:pt modelId="{C3E6544B-26AF-44A2-932C-884BC094339E}" type="pres">
      <dgm:prSet presAssocID="{0F9F1063-C634-4B65-B0CC-19A38171C6C5}" presName="rootConnector" presStyleLbl="node2" presStyleIdx="3" presStyleCnt="4"/>
      <dgm:spPr/>
    </dgm:pt>
    <dgm:pt modelId="{A6BBBDCB-7403-474E-86C9-EF861540A5C1}" type="pres">
      <dgm:prSet presAssocID="{0F9F1063-C634-4B65-B0CC-19A38171C6C5}" presName="hierChild4" presStyleCnt="0"/>
      <dgm:spPr/>
    </dgm:pt>
    <dgm:pt modelId="{8F12234D-2174-4C19-A9D7-E7F5B262473D}" type="pres">
      <dgm:prSet presAssocID="{0F9F1063-C634-4B65-B0CC-19A38171C6C5}" presName="hierChild5" presStyleCnt="0"/>
      <dgm:spPr/>
    </dgm:pt>
    <dgm:pt modelId="{35970FC8-A958-432F-A1A9-3E4E4C9E13DD}" type="pres">
      <dgm:prSet presAssocID="{E4A5203F-DBD4-4A87-B7E4-D0A3AA8C8D56}" presName="hierChild3" presStyleCnt="0"/>
      <dgm:spPr/>
    </dgm:pt>
  </dgm:ptLst>
  <dgm:cxnLst>
    <dgm:cxn modelId="{F9D44806-D8B5-4790-BF1C-910992D6BE02}" type="presOf" srcId="{E4A5203F-DBD4-4A87-B7E4-D0A3AA8C8D56}" destId="{B564643E-F665-48C5-AEDB-D3001A46DD23}" srcOrd="0" destOrd="0" presId="urn:microsoft.com/office/officeart/2009/3/layout/HorizontalOrganizationChart"/>
    <dgm:cxn modelId="{1F44660B-71A7-40A6-8866-FA9FA12C8B67}" type="presOf" srcId="{8EE2D0BF-044D-4AD8-81DC-CF6D497842CC}" destId="{8DBCD899-3590-4A6B-8A08-07C4CA24A8EA}" srcOrd="0" destOrd="0" presId="urn:microsoft.com/office/officeart/2009/3/layout/HorizontalOrganizationChart"/>
    <dgm:cxn modelId="{54BFCF0E-51BD-4DCE-91F1-2A348FFB7B8F}" type="presOf" srcId="{239AA9F4-AB7A-4D75-BA98-1078E1EBC36E}" destId="{D854D7D6-001E-4294-B380-F389F1033608}" srcOrd="0" destOrd="0" presId="urn:microsoft.com/office/officeart/2009/3/layout/HorizontalOrganizationChart"/>
    <dgm:cxn modelId="{624B6613-7B3E-49EE-B460-3DFA25995AC9}" type="presOf" srcId="{820631EB-5B85-4F15-AA05-4F5F9EAE4178}" destId="{D23074BD-5665-4A38-9A8A-89BAC68E81B9}" srcOrd="0" destOrd="0" presId="urn:microsoft.com/office/officeart/2009/3/layout/HorizontalOrganizationChart"/>
    <dgm:cxn modelId="{7BA6B015-C788-4640-A85F-8D1ADB8CA1E1}" type="presOf" srcId="{E4A5203F-DBD4-4A87-B7E4-D0A3AA8C8D56}" destId="{D826AA87-433F-4C8F-963B-197DFC26BC61}" srcOrd="1" destOrd="0" presId="urn:microsoft.com/office/officeart/2009/3/layout/HorizontalOrganizationChart"/>
    <dgm:cxn modelId="{B338871A-D46D-4DAC-A761-11E007962196}" type="presOf" srcId="{D8C5C1A9-35DF-463B-814C-07FDA483D0CF}" destId="{E9874693-7EEC-4F53-9261-B538CABDECD5}" srcOrd="0" destOrd="0" presId="urn:microsoft.com/office/officeart/2009/3/layout/HorizontalOrganizationChart"/>
    <dgm:cxn modelId="{EF21E71A-7953-4A1A-BB1F-F45D884D91C2}" srcId="{76F2BDD8-091C-4010-9AFA-E77EE3B3BA8F}" destId="{74CD87D4-E051-44E3-9DA8-FE6329A8220A}" srcOrd="0" destOrd="0" parTransId="{1A14C5FB-A3C8-45C0-8849-C1941A1FEA8E}" sibTransId="{E40776E1-C2B6-42DB-968E-5AFBF20A3410}"/>
    <dgm:cxn modelId="{8DC33B1B-89B8-4B7E-B6E9-406FF4FF6AED}" type="presOf" srcId="{76F2BDD8-091C-4010-9AFA-E77EE3B3BA8F}" destId="{593C3DA7-4AE4-42B8-8A3E-AC75BB737767}" srcOrd="0" destOrd="0" presId="urn:microsoft.com/office/officeart/2009/3/layout/HorizontalOrganizationChart"/>
    <dgm:cxn modelId="{5D9D4324-CC75-4F2D-9129-D9E0F6FCE0AF}" srcId="{8EE2D0BF-044D-4AD8-81DC-CF6D497842CC}" destId="{E4A5203F-DBD4-4A87-B7E4-D0A3AA8C8D56}" srcOrd="0" destOrd="0" parTransId="{30D571ED-35AA-4B8F-A3E9-6DBD0D2D8450}" sibTransId="{7E81C3A6-D60F-42D3-85E9-975A707A9CDC}"/>
    <dgm:cxn modelId="{E09F3C32-38FB-4C26-B01A-091334ABD146}" type="presOf" srcId="{0F9F1063-C634-4B65-B0CC-19A38171C6C5}" destId="{C3E6544B-26AF-44A2-932C-884BC094339E}" srcOrd="1" destOrd="0" presId="urn:microsoft.com/office/officeart/2009/3/layout/HorizontalOrganizationChart"/>
    <dgm:cxn modelId="{28ECE961-43EB-41A7-9EB5-735B3F4A6FF6}" type="presOf" srcId="{509F8BAC-A125-4A68-A505-A6E2F5DED98A}" destId="{827CEF89-D6A5-4C76-AC6C-8C8A61B231A6}" srcOrd="1" destOrd="0" presId="urn:microsoft.com/office/officeart/2009/3/layout/HorizontalOrganizationChart"/>
    <dgm:cxn modelId="{A61A0743-5AEB-4239-94A7-B17AD7099522}" type="presOf" srcId="{60F5C2D7-0238-4714-895B-065A5EC1C118}" destId="{8ABBEB89-F25C-42DF-8A42-BEA74C16264A}" srcOrd="1" destOrd="0" presId="urn:microsoft.com/office/officeart/2009/3/layout/HorizontalOrganizationChart"/>
    <dgm:cxn modelId="{0BBE5F45-5A7E-435E-927A-2C89846B891A}" type="presOf" srcId="{0F9F1063-C634-4B65-B0CC-19A38171C6C5}" destId="{B299447A-D1A4-4A8F-A17A-7BACF00DBB57}" srcOrd="0" destOrd="0" presId="urn:microsoft.com/office/officeart/2009/3/layout/HorizontalOrganizationChart"/>
    <dgm:cxn modelId="{60624645-546F-468B-AE00-2C9BB81C3DCB}" type="presOf" srcId="{74CD87D4-E051-44E3-9DA8-FE6329A8220A}" destId="{1851BA08-09E4-40C1-A662-8817721F14A0}" srcOrd="0" destOrd="0" presId="urn:microsoft.com/office/officeart/2009/3/layout/HorizontalOrganizationChart"/>
    <dgm:cxn modelId="{2D37CA4D-8C91-4B1E-BB5F-E543D1A31B8E}" srcId="{E4A5203F-DBD4-4A87-B7E4-D0A3AA8C8D56}" destId="{76F2BDD8-091C-4010-9AFA-E77EE3B3BA8F}" srcOrd="1" destOrd="0" parTransId="{D8C5C1A9-35DF-463B-814C-07FDA483D0CF}" sibTransId="{E683723B-4672-4BC5-B1FB-5CA1780D37C9}"/>
    <dgm:cxn modelId="{581B9F51-69C6-49AB-B713-47D87D4E2B9D}" srcId="{E4A5203F-DBD4-4A87-B7E4-D0A3AA8C8D56}" destId="{60F5C2D7-0238-4714-895B-065A5EC1C118}" srcOrd="0" destOrd="0" parTransId="{820631EB-5B85-4F15-AA05-4F5F9EAE4178}" sibTransId="{044D0BB3-1667-455A-B776-0ED7E12647B4}"/>
    <dgm:cxn modelId="{F37D6E58-475D-47B5-8934-DDB1F66F6B94}" type="presOf" srcId="{76F2BDD8-091C-4010-9AFA-E77EE3B3BA8F}" destId="{BB2BD306-6410-4760-A73F-A6EAFB00DB45}" srcOrd="1" destOrd="0" presId="urn:microsoft.com/office/officeart/2009/3/layout/HorizontalOrganizationChart"/>
    <dgm:cxn modelId="{FD95D37C-FA2E-43DE-9023-09AD2FCE30D5}" srcId="{76F2BDD8-091C-4010-9AFA-E77EE3B3BA8F}" destId="{509F8BAC-A125-4A68-A505-A6E2F5DED98A}" srcOrd="1" destOrd="0" parTransId="{239AA9F4-AB7A-4D75-BA98-1078E1EBC36E}" sibTransId="{38F86A69-4781-4365-A14D-78F9BD130C5A}"/>
    <dgm:cxn modelId="{EB4DCF81-3340-4C80-BF72-56A60137D020}" srcId="{E4A5203F-DBD4-4A87-B7E4-D0A3AA8C8D56}" destId="{0F9F1063-C634-4B65-B0CC-19A38171C6C5}" srcOrd="3" destOrd="0" parTransId="{2D67297B-7021-4419-A64F-8D571D9490AD}" sibTransId="{BB049046-FF9D-41E3-B081-17C8BF1FCB5F}"/>
    <dgm:cxn modelId="{45371E91-A498-49F2-9256-3522865CA284}" type="presOf" srcId="{CDBDCD72-6DB3-4011-A982-8E3083DEF403}" destId="{5A4BDA78-9250-4AF1-A85D-C64E0DD5FC8C}" srcOrd="0" destOrd="0" presId="urn:microsoft.com/office/officeart/2009/3/layout/HorizontalOrganizationChart"/>
    <dgm:cxn modelId="{92AF4691-D9C9-45B8-A8D6-ABEFEFD47969}" type="presOf" srcId="{182A4AAD-F484-4659-B1DF-9AF542FEA4D5}" destId="{B8026C15-A162-4DAD-B384-A20A4F768A9D}" srcOrd="0" destOrd="0" presId="urn:microsoft.com/office/officeart/2009/3/layout/HorizontalOrganizationChart"/>
    <dgm:cxn modelId="{FA30F895-B6B5-4799-82EC-483435A077B5}" type="presOf" srcId="{1A14C5FB-A3C8-45C0-8849-C1941A1FEA8E}" destId="{A6573393-7982-43DA-960B-9B7450FD7F86}" srcOrd="0" destOrd="0" presId="urn:microsoft.com/office/officeart/2009/3/layout/HorizontalOrganizationChart"/>
    <dgm:cxn modelId="{6E03F6A0-BEB4-4E97-909C-C322C0E5BD99}" type="presOf" srcId="{413BC297-C7E1-4E80-AB0B-6BCF55478E36}" destId="{56F53A5C-DED0-4239-AD4A-9FE33F1583FB}" srcOrd="0" destOrd="0" presId="urn:microsoft.com/office/officeart/2009/3/layout/HorizontalOrganizationChart"/>
    <dgm:cxn modelId="{FE32B7A8-5504-4398-954B-AFB5B9055F2E}" type="presOf" srcId="{509F8BAC-A125-4A68-A505-A6E2F5DED98A}" destId="{06E9FD27-755C-46FC-9430-B6BBEBA6EB52}" srcOrd="0" destOrd="0" presId="urn:microsoft.com/office/officeart/2009/3/layout/HorizontalOrganizationChart"/>
    <dgm:cxn modelId="{2A4967AC-B73A-4177-B8F4-958BF0FBDEFF}" type="presOf" srcId="{60F5C2D7-0238-4714-895B-065A5EC1C118}" destId="{2BAEBC5E-E1DD-4D8B-A540-1F25DA3D9770}" srcOrd="0" destOrd="0" presId="urn:microsoft.com/office/officeart/2009/3/layout/HorizontalOrganizationChart"/>
    <dgm:cxn modelId="{3DFAE2BA-79E3-4510-A53C-C6198B38AB96}" srcId="{76F2BDD8-091C-4010-9AFA-E77EE3B3BA8F}" destId="{A3104669-AE9E-4C89-8ED0-16186593E448}" srcOrd="2" destOrd="0" parTransId="{CDBDCD72-6DB3-4011-A982-8E3083DEF403}" sibTransId="{650B1EE8-65EF-4862-84FE-CDC4EA81F404}"/>
    <dgm:cxn modelId="{7B47B7C8-25F1-41B8-8283-7A680CABFE7A}" type="presOf" srcId="{A3104669-AE9E-4C89-8ED0-16186593E448}" destId="{9E977FBF-3311-42EF-B59C-EF049E953BFE}" srcOrd="1" destOrd="0" presId="urn:microsoft.com/office/officeart/2009/3/layout/HorizontalOrganizationChart"/>
    <dgm:cxn modelId="{E4D968CF-41E0-4610-B01F-C9BC4ABC5305}" type="presOf" srcId="{182A4AAD-F484-4659-B1DF-9AF542FEA4D5}" destId="{95A2B754-E64C-4185-BF66-877941CB45CB}" srcOrd="1" destOrd="0" presId="urn:microsoft.com/office/officeart/2009/3/layout/HorizontalOrganizationChart"/>
    <dgm:cxn modelId="{AC937AD4-57C4-4A7F-891D-6E1571A385FA}" srcId="{E4A5203F-DBD4-4A87-B7E4-D0A3AA8C8D56}" destId="{182A4AAD-F484-4659-B1DF-9AF542FEA4D5}" srcOrd="2" destOrd="0" parTransId="{413BC297-C7E1-4E80-AB0B-6BCF55478E36}" sibTransId="{DC198802-31DC-4D67-8944-17DA016ADBF0}"/>
    <dgm:cxn modelId="{A8DE05E7-9AB3-4434-8262-860CA9D5BA8A}" type="presOf" srcId="{A3104669-AE9E-4C89-8ED0-16186593E448}" destId="{5D8C3DAD-D60C-46EE-9F33-A72E3D12C741}" srcOrd="0" destOrd="0" presId="urn:microsoft.com/office/officeart/2009/3/layout/HorizontalOrganizationChart"/>
    <dgm:cxn modelId="{BC9CBFEF-B242-4E13-A561-38ACD15639FD}" type="presOf" srcId="{74CD87D4-E051-44E3-9DA8-FE6329A8220A}" destId="{9B658346-A00B-482F-9C08-CC9AD6187E14}" srcOrd="1" destOrd="0" presId="urn:microsoft.com/office/officeart/2009/3/layout/HorizontalOrganizationChart"/>
    <dgm:cxn modelId="{F525D6F0-DFB8-4F75-BCD6-1B64F5CFAFF3}" type="presOf" srcId="{2D67297B-7021-4419-A64F-8D571D9490AD}" destId="{1C862D77-49CB-4CC1-BB91-DCEDDABA8B4E}" srcOrd="0" destOrd="0" presId="urn:microsoft.com/office/officeart/2009/3/layout/HorizontalOrganizationChart"/>
    <dgm:cxn modelId="{FB56E3CE-EC0D-4683-976E-AD7EFE9862DA}" type="presParOf" srcId="{8DBCD899-3590-4A6B-8A08-07C4CA24A8EA}" destId="{F431B1B7-CF7A-48A6-A067-A66738270CAE}" srcOrd="0" destOrd="0" presId="urn:microsoft.com/office/officeart/2009/3/layout/HorizontalOrganizationChart"/>
    <dgm:cxn modelId="{7BB845FC-D435-457D-AF3B-7FF0E0BBD533}" type="presParOf" srcId="{F431B1B7-CF7A-48A6-A067-A66738270CAE}" destId="{CFEDBAE5-A3ED-4147-8F06-638BB7DA2D18}" srcOrd="0" destOrd="0" presId="urn:microsoft.com/office/officeart/2009/3/layout/HorizontalOrganizationChart"/>
    <dgm:cxn modelId="{9FADA890-0168-4C89-A2F0-A2EDE9D9FD55}" type="presParOf" srcId="{CFEDBAE5-A3ED-4147-8F06-638BB7DA2D18}" destId="{B564643E-F665-48C5-AEDB-D3001A46DD23}" srcOrd="0" destOrd="0" presId="urn:microsoft.com/office/officeart/2009/3/layout/HorizontalOrganizationChart"/>
    <dgm:cxn modelId="{32A8D45D-367D-432B-A0DA-278041443377}" type="presParOf" srcId="{CFEDBAE5-A3ED-4147-8F06-638BB7DA2D18}" destId="{D826AA87-433F-4C8F-963B-197DFC26BC61}" srcOrd="1" destOrd="0" presId="urn:microsoft.com/office/officeart/2009/3/layout/HorizontalOrganizationChart"/>
    <dgm:cxn modelId="{34C994CC-20CD-4651-A476-4F551B6E6D58}" type="presParOf" srcId="{F431B1B7-CF7A-48A6-A067-A66738270CAE}" destId="{BD71DF03-1C2A-423F-A12B-FC6ED5E00D53}" srcOrd="1" destOrd="0" presId="urn:microsoft.com/office/officeart/2009/3/layout/HorizontalOrganizationChart"/>
    <dgm:cxn modelId="{A190DAF3-A4EB-4626-819D-3951D74AD700}" type="presParOf" srcId="{BD71DF03-1C2A-423F-A12B-FC6ED5E00D53}" destId="{D23074BD-5665-4A38-9A8A-89BAC68E81B9}" srcOrd="0" destOrd="0" presId="urn:microsoft.com/office/officeart/2009/3/layout/HorizontalOrganizationChart"/>
    <dgm:cxn modelId="{291786DB-98C3-4841-913A-FA1DCE6324F1}" type="presParOf" srcId="{BD71DF03-1C2A-423F-A12B-FC6ED5E00D53}" destId="{E1E06D59-B667-4200-8B5F-95B5C0DBF4D0}" srcOrd="1" destOrd="0" presId="urn:microsoft.com/office/officeart/2009/3/layout/HorizontalOrganizationChart"/>
    <dgm:cxn modelId="{0AB83AFE-16C7-414E-91F5-83B5158A9555}" type="presParOf" srcId="{E1E06D59-B667-4200-8B5F-95B5C0DBF4D0}" destId="{D1FA4987-00E2-41D2-86B9-D53BA33D9912}" srcOrd="0" destOrd="0" presId="urn:microsoft.com/office/officeart/2009/3/layout/HorizontalOrganizationChart"/>
    <dgm:cxn modelId="{835CB783-1768-4966-9D22-D7BC053F46F0}" type="presParOf" srcId="{D1FA4987-00E2-41D2-86B9-D53BA33D9912}" destId="{2BAEBC5E-E1DD-4D8B-A540-1F25DA3D9770}" srcOrd="0" destOrd="0" presId="urn:microsoft.com/office/officeart/2009/3/layout/HorizontalOrganizationChart"/>
    <dgm:cxn modelId="{9BFE0AE2-31B1-4DA7-A782-B637EE112F44}" type="presParOf" srcId="{D1FA4987-00E2-41D2-86B9-D53BA33D9912}" destId="{8ABBEB89-F25C-42DF-8A42-BEA74C16264A}" srcOrd="1" destOrd="0" presId="urn:microsoft.com/office/officeart/2009/3/layout/HorizontalOrganizationChart"/>
    <dgm:cxn modelId="{5F6E40CE-A884-4D8E-9848-1042B978BE4D}" type="presParOf" srcId="{E1E06D59-B667-4200-8B5F-95B5C0DBF4D0}" destId="{E8A78ACC-2B83-455F-B445-FB78D76A8691}" srcOrd="1" destOrd="0" presId="urn:microsoft.com/office/officeart/2009/3/layout/HorizontalOrganizationChart"/>
    <dgm:cxn modelId="{EF29DBEC-A945-4BC5-8C53-1E893497ECB5}" type="presParOf" srcId="{E1E06D59-B667-4200-8B5F-95B5C0DBF4D0}" destId="{5D1EE02F-2B6C-4C39-A0A8-0D4B6D75AAF2}" srcOrd="2" destOrd="0" presId="urn:microsoft.com/office/officeart/2009/3/layout/HorizontalOrganizationChart"/>
    <dgm:cxn modelId="{4993CB29-B15A-4473-B1AF-4D64FD81FEA3}" type="presParOf" srcId="{BD71DF03-1C2A-423F-A12B-FC6ED5E00D53}" destId="{E9874693-7EEC-4F53-9261-B538CABDECD5}" srcOrd="2" destOrd="0" presId="urn:microsoft.com/office/officeart/2009/3/layout/HorizontalOrganizationChart"/>
    <dgm:cxn modelId="{B9D380EE-30FC-4705-A4ED-5A3CF703B45D}" type="presParOf" srcId="{BD71DF03-1C2A-423F-A12B-FC6ED5E00D53}" destId="{8B73B25F-BEE0-42C0-89BF-4B32420396F3}" srcOrd="3" destOrd="0" presId="urn:microsoft.com/office/officeart/2009/3/layout/HorizontalOrganizationChart"/>
    <dgm:cxn modelId="{F92BABA0-F86A-4265-AF54-2C9BF9882284}" type="presParOf" srcId="{8B73B25F-BEE0-42C0-89BF-4B32420396F3}" destId="{2BD3A828-B995-435B-92F7-EE8935584A12}" srcOrd="0" destOrd="0" presId="urn:microsoft.com/office/officeart/2009/3/layout/HorizontalOrganizationChart"/>
    <dgm:cxn modelId="{5DF12550-3FED-4C4D-ADEC-D566003FE19C}" type="presParOf" srcId="{2BD3A828-B995-435B-92F7-EE8935584A12}" destId="{593C3DA7-4AE4-42B8-8A3E-AC75BB737767}" srcOrd="0" destOrd="0" presId="urn:microsoft.com/office/officeart/2009/3/layout/HorizontalOrganizationChart"/>
    <dgm:cxn modelId="{F58A586C-DC1A-462B-A948-DB33E1F7B2F8}" type="presParOf" srcId="{2BD3A828-B995-435B-92F7-EE8935584A12}" destId="{BB2BD306-6410-4760-A73F-A6EAFB00DB45}" srcOrd="1" destOrd="0" presId="urn:microsoft.com/office/officeart/2009/3/layout/HorizontalOrganizationChart"/>
    <dgm:cxn modelId="{C013F672-64AB-4BF8-8462-3969ABBC00F5}" type="presParOf" srcId="{8B73B25F-BEE0-42C0-89BF-4B32420396F3}" destId="{6D5CB2D6-2D97-48BF-AE7B-A84885FC963F}" srcOrd="1" destOrd="0" presId="urn:microsoft.com/office/officeart/2009/3/layout/HorizontalOrganizationChart"/>
    <dgm:cxn modelId="{A2E3D6BD-2090-4625-B011-75D8B361C58E}" type="presParOf" srcId="{6D5CB2D6-2D97-48BF-AE7B-A84885FC963F}" destId="{A6573393-7982-43DA-960B-9B7450FD7F86}" srcOrd="0" destOrd="0" presId="urn:microsoft.com/office/officeart/2009/3/layout/HorizontalOrganizationChart"/>
    <dgm:cxn modelId="{CA13AA0B-0E4B-4D85-BD12-A54D97708BFB}" type="presParOf" srcId="{6D5CB2D6-2D97-48BF-AE7B-A84885FC963F}" destId="{04940D60-6FDB-457C-A442-351B8260A0C5}" srcOrd="1" destOrd="0" presId="urn:microsoft.com/office/officeart/2009/3/layout/HorizontalOrganizationChart"/>
    <dgm:cxn modelId="{4F952076-6585-4175-8971-62E9752CBB3A}" type="presParOf" srcId="{04940D60-6FDB-457C-A442-351B8260A0C5}" destId="{F5CE533C-7063-4BB8-B096-46FCECE3947F}" srcOrd="0" destOrd="0" presId="urn:microsoft.com/office/officeart/2009/3/layout/HorizontalOrganizationChart"/>
    <dgm:cxn modelId="{AAB0E11F-9444-4A2A-B833-815BAA3A6532}" type="presParOf" srcId="{F5CE533C-7063-4BB8-B096-46FCECE3947F}" destId="{1851BA08-09E4-40C1-A662-8817721F14A0}" srcOrd="0" destOrd="0" presId="urn:microsoft.com/office/officeart/2009/3/layout/HorizontalOrganizationChart"/>
    <dgm:cxn modelId="{4B775952-EDA6-47EC-8744-280E3A9782DC}" type="presParOf" srcId="{F5CE533C-7063-4BB8-B096-46FCECE3947F}" destId="{9B658346-A00B-482F-9C08-CC9AD6187E14}" srcOrd="1" destOrd="0" presId="urn:microsoft.com/office/officeart/2009/3/layout/HorizontalOrganizationChart"/>
    <dgm:cxn modelId="{AA593224-0B19-4C66-AB9B-E16FBC910FC9}" type="presParOf" srcId="{04940D60-6FDB-457C-A442-351B8260A0C5}" destId="{2ACB690F-E498-4B8C-A131-C591F2C11D42}" srcOrd="1" destOrd="0" presId="urn:microsoft.com/office/officeart/2009/3/layout/HorizontalOrganizationChart"/>
    <dgm:cxn modelId="{826852BD-235F-4FD4-9E32-88B92500A1D9}" type="presParOf" srcId="{04940D60-6FDB-457C-A442-351B8260A0C5}" destId="{3394DC78-624C-49C4-8237-151FA55B826E}" srcOrd="2" destOrd="0" presId="urn:microsoft.com/office/officeart/2009/3/layout/HorizontalOrganizationChart"/>
    <dgm:cxn modelId="{6E756264-8399-4C0F-8F0D-C7F94F49F248}" type="presParOf" srcId="{6D5CB2D6-2D97-48BF-AE7B-A84885FC963F}" destId="{D854D7D6-001E-4294-B380-F389F1033608}" srcOrd="2" destOrd="0" presId="urn:microsoft.com/office/officeart/2009/3/layout/HorizontalOrganizationChart"/>
    <dgm:cxn modelId="{B994FC48-8C19-47DC-85F9-B38817EF80C2}" type="presParOf" srcId="{6D5CB2D6-2D97-48BF-AE7B-A84885FC963F}" destId="{7A04299A-C5A0-4E50-8D89-D92327343D2E}" srcOrd="3" destOrd="0" presId="urn:microsoft.com/office/officeart/2009/3/layout/HorizontalOrganizationChart"/>
    <dgm:cxn modelId="{11C24236-8B6C-402D-9664-56A2F76ED45D}" type="presParOf" srcId="{7A04299A-C5A0-4E50-8D89-D92327343D2E}" destId="{F20534F1-4CB3-48D3-A6B0-7CB137684237}" srcOrd="0" destOrd="0" presId="urn:microsoft.com/office/officeart/2009/3/layout/HorizontalOrganizationChart"/>
    <dgm:cxn modelId="{D6659D96-0D98-401A-97BB-A40A8E8DB33E}" type="presParOf" srcId="{F20534F1-4CB3-48D3-A6B0-7CB137684237}" destId="{06E9FD27-755C-46FC-9430-B6BBEBA6EB52}" srcOrd="0" destOrd="0" presId="urn:microsoft.com/office/officeart/2009/3/layout/HorizontalOrganizationChart"/>
    <dgm:cxn modelId="{998ED40D-D4E7-4B28-ACD3-BF6BED9181FA}" type="presParOf" srcId="{F20534F1-4CB3-48D3-A6B0-7CB137684237}" destId="{827CEF89-D6A5-4C76-AC6C-8C8A61B231A6}" srcOrd="1" destOrd="0" presId="urn:microsoft.com/office/officeart/2009/3/layout/HorizontalOrganizationChart"/>
    <dgm:cxn modelId="{5B6BB916-3F7F-41E9-833D-759EE68C8E56}" type="presParOf" srcId="{7A04299A-C5A0-4E50-8D89-D92327343D2E}" destId="{F90AE226-B293-4A90-B557-9B3B5D11976F}" srcOrd="1" destOrd="0" presId="urn:microsoft.com/office/officeart/2009/3/layout/HorizontalOrganizationChart"/>
    <dgm:cxn modelId="{AD19E3ED-364C-46C0-AF29-536482787995}" type="presParOf" srcId="{7A04299A-C5A0-4E50-8D89-D92327343D2E}" destId="{AA612BE0-0D8C-4B37-904F-647054D7B3ED}" srcOrd="2" destOrd="0" presId="urn:microsoft.com/office/officeart/2009/3/layout/HorizontalOrganizationChart"/>
    <dgm:cxn modelId="{B61BB2F5-17A2-493A-B3D4-421D151D892D}" type="presParOf" srcId="{6D5CB2D6-2D97-48BF-AE7B-A84885FC963F}" destId="{5A4BDA78-9250-4AF1-A85D-C64E0DD5FC8C}" srcOrd="4" destOrd="0" presId="urn:microsoft.com/office/officeart/2009/3/layout/HorizontalOrganizationChart"/>
    <dgm:cxn modelId="{D2CDA927-B1B6-423D-B023-EA9C17193247}" type="presParOf" srcId="{6D5CB2D6-2D97-48BF-AE7B-A84885FC963F}" destId="{29B05D4E-F233-49CB-B788-E6B78DBFAB66}" srcOrd="5" destOrd="0" presId="urn:microsoft.com/office/officeart/2009/3/layout/HorizontalOrganizationChart"/>
    <dgm:cxn modelId="{DE8DB7AC-ABD3-4BCB-9B70-A3C6EBC647A8}" type="presParOf" srcId="{29B05D4E-F233-49CB-B788-E6B78DBFAB66}" destId="{5CB0FA70-BD45-4D3E-9D73-B9AA22C85A32}" srcOrd="0" destOrd="0" presId="urn:microsoft.com/office/officeart/2009/3/layout/HorizontalOrganizationChart"/>
    <dgm:cxn modelId="{455ADE50-9FD4-4DA8-AEAF-9A510E92581C}" type="presParOf" srcId="{5CB0FA70-BD45-4D3E-9D73-B9AA22C85A32}" destId="{5D8C3DAD-D60C-46EE-9F33-A72E3D12C741}" srcOrd="0" destOrd="0" presId="urn:microsoft.com/office/officeart/2009/3/layout/HorizontalOrganizationChart"/>
    <dgm:cxn modelId="{6D4D6AEE-B4EF-488C-B107-E5A5552A2690}" type="presParOf" srcId="{5CB0FA70-BD45-4D3E-9D73-B9AA22C85A32}" destId="{9E977FBF-3311-42EF-B59C-EF049E953BFE}" srcOrd="1" destOrd="0" presId="urn:microsoft.com/office/officeart/2009/3/layout/HorizontalOrganizationChart"/>
    <dgm:cxn modelId="{7AB360C2-7EBE-4227-8991-4B20110B8DC6}" type="presParOf" srcId="{29B05D4E-F233-49CB-B788-E6B78DBFAB66}" destId="{A58D294B-9AC3-4B6C-9AD0-D79905E5C019}" srcOrd="1" destOrd="0" presId="urn:microsoft.com/office/officeart/2009/3/layout/HorizontalOrganizationChart"/>
    <dgm:cxn modelId="{9DDDFFAF-C867-4088-B78E-902AB3BA9821}" type="presParOf" srcId="{29B05D4E-F233-49CB-B788-E6B78DBFAB66}" destId="{47B2CF84-BBBD-4F75-B83F-68372EA2D0F9}" srcOrd="2" destOrd="0" presId="urn:microsoft.com/office/officeart/2009/3/layout/HorizontalOrganizationChart"/>
    <dgm:cxn modelId="{4B849C92-A1B1-4EF8-A051-3A4D5FCA4B36}" type="presParOf" srcId="{8B73B25F-BEE0-42C0-89BF-4B32420396F3}" destId="{5E30A752-79FA-4368-8969-CF2FB5A0266E}" srcOrd="2" destOrd="0" presId="urn:microsoft.com/office/officeart/2009/3/layout/HorizontalOrganizationChart"/>
    <dgm:cxn modelId="{EB5878B0-0659-49C4-B1AE-B140312BCCA3}" type="presParOf" srcId="{BD71DF03-1C2A-423F-A12B-FC6ED5E00D53}" destId="{56F53A5C-DED0-4239-AD4A-9FE33F1583FB}" srcOrd="4" destOrd="0" presId="urn:microsoft.com/office/officeart/2009/3/layout/HorizontalOrganizationChart"/>
    <dgm:cxn modelId="{9AFDA984-2200-43C9-AEE9-169CB36AD326}" type="presParOf" srcId="{BD71DF03-1C2A-423F-A12B-FC6ED5E00D53}" destId="{997A78B7-1A4C-45D8-9E74-9F0696247C3E}" srcOrd="5" destOrd="0" presId="urn:microsoft.com/office/officeart/2009/3/layout/HorizontalOrganizationChart"/>
    <dgm:cxn modelId="{3B6C964A-EE79-4ADC-B5F5-1D20C61BF57E}" type="presParOf" srcId="{997A78B7-1A4C-45D8-9E74-9F0696247C3E}" destId="{688E490C-E551-4257-ADFF-A24282E07EFA}" srcOrd="0" destOrd="0" presId="urn:microsoft.com/office/officeart/2009/3/layout/HorizontalOrganizationChart"/>
    <dgm:cxn modelId="{AA47C3F3-E025-414A-A2C2-425E4F80C995}" type="presParOf" srcId="{688E490C-E551-4257-ADFF-A24282E07EFA}" destId="{B8026C15-A162-4DAD-B384-A20A4F768A9D}" srcOrd="0" destOrd="0" presId="urn:microsoft.com/office/officeart/2009/3/layout/HorizontalOrganizationChart"/>
    <dgm:cxn modelId="{881FE91E-FEE4-437D-950F-38CE7BC0A032}" type="presParOf" srcId="{688E490C-E551-4257-ADFF-A24282E07EFA}" destId="{95A2B754-E64C-4185-BF66-877941CB45CB}" srcOrd="1" destOrd="0" presId="urn:microsoft.com/office/officeart/2009/3/layout/HorizontalOrganizationChart"/>
    <dgm:cxn modelId="{968CA732-83F0-4789-8F94-A1F342FFAA5E}" type="presParOf" srcId="{997A78B7-1A4C-45D8-9E74-9F0696247C3E}" destId="{AA30DB5F-1486-4790-AF60-67789A6CDBEE}" srcOrd="1" destOrd="0" presId="urn:microsoft.com/office/officeart/2009/3/layout/HorizontalOrganizationChart"/>
    <dgm:cxn modelId="{CB3AFE84-2842-44C5-8177-675F5726B031}" type="presParOf" srcId="{997A78B7-1A4C-45D8-9E74-9F0696247C3E}" destId="{66B6F359-303C-4F04-80B5-3104756F0AD6}" srcOrd="2" destOrd="0" presId="urn:microsoft.com/office/officeart/2009/3/layout/HorizontalOrganizationChart"/>
    <dgm:cxn modelId="{59F9A2FB-AEC7-4A46-8B92-47A11C05F5E4}" type="presParOf" srcId="{BD71DF03-1C2A-423F-A12B-FC6ED5E00D53}" destId="{1C862D77-49CB-4CC1-BB91-DCEDDABA8B4E}" srcOrd="6" destOrd="0" presId="urn:microsoft.com/office/officeart/2009/3/layout/HorizontalOrganizationChart"/>
    <dgm:cxn modelId="{59713250-05F8-4664-A309-4FF4A3592830}" type="presParOf" srcId="{BD71DF03-1C2A-423F-A12B-FC6ED5E00D53}" destId="{C3250438-549C-4A1C-913A-1C3998192793}" srcOrd="7" destOrd="0" presId="urn:microsoft.com/office/officeart/2009/3/layout/HorizontalOrganizationChart"/>
    <dgm:cxn modelId="{4A991670-B313-4A21-A19D-01187858DB03}" type="presParOf" srcId="{C3250438-549C-4A1C-913A-1C3998192793}" destId="{7A1A3F9B-9B88-4B4E-8981-3D985872B437}" srcOrd="0" destOrd="0" presId="urn:microsoft.com/office/officeart/2009/3/layout/HorizontalOrganizationChart"/>
    <dgm:cxn modelId="{40A821AA-E0B0-4CD6-B27F-09FD70D89F68}" type="presParOf" srcId="{7A1A3F9B-9B88-4B4E-8981-3D985872B437}" destId="{B299447A-D1A4-4A8F-A17A-7BACF00DBB57}" srcOrd="0" destOrd="0" presId="urn:microsoft.com/office/officeart/2009/3/layout/HorizontalOrganizationChart"/>
    <dgm:cxn modelId="{3D8DB519-C2FC-468B-AA41-1AF976818B94}" type="presParOf" srcId="{7A1A3F9B-9B88-4B4E-8981-3D985872B437}" destId="{C3E6544B-26AF-44A2-932C-884BC094339E}" srcOrd="1" destOrd="0" presId="urn:microsoft.com/office/officeart/2009/3/layout/HorizontalOrganizationChart"/>
    <dgm:cxn modelId="{F677C554-C374-49FE-90CB-B12CAEA929A4}" type="presParOf" srcId="{C3250438-549C-4A1C-913A-1C3998192793}" destId="{A6BBBDCB-7403-474E-86C9-EF861540A5C1}" srcOrd="1" destOrd="0" presId="urn:microsoft.com/office/officeart/2009/3/layout/HorizontalOrganizationChart"/>
    <dgm:cxn modelId="{1FC502CD-1242-4124-990E-05034C043306}" type="presParOf" srcId="{C3250438-549C-4A1C-913A-1C3998192793}" destId="{8F12234D-2174-4C19-A9D7-E7F5B262473D}" srcOrd="2" destOrd="0" presId="urn:microsoft.com/office/officeart/2009/3/layout/HorizontalOrganizationChart"/>
    <dgm:cxn modelId="{F6FF03CB-4C3B-46EE-81FB-D8DDE18D003B}" type="presParOf" srcId="{F431B1B7-CF7A-48A6-A067-A66738270CAE}" destId="{35970FC8-A958-432F-A1A9-3E4E4C9E13D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62D77-49CB-4CC1-BB91-DCEDDABA8B4E}">
      <dsp:nvSpPr>
        <dsp:cNvPr id="0" name=""/>
        <dsp:cNvSpPr/>
      </dsp:nvSpPr>
      <dsp:spPr>
        <a:xfrm>
          <a:off x="1173501" y="1952628"/>
          <a:ext cx="464739" cy="1498784"/>
        </a:xfrm>
        <a:custGeom>
          <a:avLst/>
          <a:gdLst/>
          <a:ahLst/>
          <a:cxnLst/>
          <a:rect l="0" t="0" r="0" b="0"/>
          <a:pathLst>
            <a:path>
              <a:moveTo>
                <a:pt x="0" y="0"/>
              </a:moveTo>
              <a:lnTo>
                <a:pt x="232369" y="0"/>
              </a:lnTo>
              <a:lnTo>
                <a:pt x="232369" y="1498784"/>
              </a:lnTo>
              <a:lnTo>
                <a:pt x="464739" y="149878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F53A5C-DED0-4239-AD4A-9FE33F1583FB}">
      <dsp:nvSpPr>
        <dsp:cNvPr id="0" name=""/>
        <dsp:cNvSpPr/>
      </dsp:nvSpPr>
      <dsp:spPr>
        <a:xfrm>
          <a:off x="1173501" y="1952628"/>
          <a:ext cx="464739" cy="499594"/>
        </a:xfrm>
        <a:custGeom>
          <a:avLst/>
          <a:gdLst/>
          <a:ahLst/>
          <a:cxnLst/>
          <a:rect l="0" t="0" r="0" b="0"/>
          <a:pathLst>
            <a:path>
              <a:moveTo>
                <a:pt x="0" y="0"/>
              </a:moveTo>
              <a:lnTo>
                <a:pt x="232369" y="0"/>
              </a:lnTo>
              <a:lnTo>
                <a:pt x="232369" y="499594"/>
              </a:lnTo>
              <a:lnTo>
                <a:pt x="464739" y="49959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4BDA78-9250-4AF1-A85D-C64E0DD5FC8C}">
      <dsp:nvSpPr>
        <dsp:cNvPr id="0" name=""/>
        <dsp:cNvSpPr/>
      </dsp:nvSpPr>
      <dsp:spPr>
        <a:xfrm>
          <a:off x="3610385" y="1453033"/>
          <a:ext cx="464739" cy="773729"/>
        </a:xfrm>
        <a:custGeom>
          <a:avLst/>
          <a:gdLst/>
          <a:ahLst/>
          <a:cxnLst/>
          <a:rect l="0" t="0" r="0" b="0"/>
          <a:pathLst>
            <a:path>
              <a:moveTo>
                <a:pt x="0" y="0"/>
              </a:moveTo>
              <a:lnTo>
                <a:pt x="232369" y="0"/>
              </a:lnTo>
              <a:lnTo>
                <a:pt x="232369" y="773729"/>
              </a:lnTo>
              <a:lnTo>
                <a:pt x="464739" y="77372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54D7D6-001E-4294-B380-F389F1033608}">
      <dsp:nvSpPr>
        <dsp:cNvPr id="0" name=""/>
        <dsp:cNvSpPr/>
      </dsp:nvSpPr>
      <dsp:spPr>
        <a:xfrm>
          <a:off x="3610385" y="1407313"/>
          <a:ext cx="464739" cy="91440"/>
        </a:xfrm>
        <a:custGeom>
          <a:avLst/>
          <a:gdLst/>
          <a:ahLst/>
          <a:cxnLst/>
          <a:rect l="0" t="0" r="0" b="0"/>
          <a:pathLst>
            <a:path>
              <a:moveTo>
                <a:pt x="0" y="45720"/>
              </a:moveTo>
              <a:lnTo>
                <a:pt x="464739"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573393-7982-43DA-960B-9B7450FD7F86}">
      <dsp:nvSpPr>
        <dsp:cNvPr id="0" name=""/>
        <dsp:cNvSpPr/>
      </dsp:nvSpPr>
      <dsp:spPr>
        <a:xfrm>
          <a:off x="3610385" y="679303"/>
          <a:ext cx="464739" cy="773729"/>
        </a:xfrm>
        <a:custGeom>
          <a:avLst/>
          <a:gdLst/>
          <a:ahLst/>
          <a:cxnLst/>
          <a:rect l="0" t="0" r="0" b="0"/>
          <a:pathLst>
            <a:path>
              <a:moveTo>
                <a:pt x="0" y="773729"/>
              </a:moveTo>
              <a:lnTo>
                <a:pt x="232369" y="773729"/>
              </a:lnTo>
              <a:lnTo>
                <a:pt x="232369" y="0"/>
              </a:lnTo>
              <a:lnTo>
                <a:pt x="464739"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874693-7EEC-4F53-9261-B538CABDECD5}">
      <dsp:nvSpPr>
        <dsp:cNvPr id="0" name=""/>
        <dsp:cNvSpPr/>
      </dsp:nvSpPr>
      <dsp:spPr>
        <a:xfrm>
          <a:off x="1173501" y="1453033"/>
          <a:ext cx="464739" cy="499594"/>
        </a:xfrm>
        <a:custGeom>
          <a:avLst/>
          <a:gdLst/>
          <a:ahLst/>
          <a:cxnLst/>
          <a:rect l="0" t="0" r="0" b="0"/>
          <a:pathLst>
            <a:path>
              <a:moveTo>
                <a:pt x="0" y="499594"/>
              </a:moveTo>
              <a:lnTo>
                <a:pt x="232369" y="499594"/>
              </a:lnTo>
              <a:lnTo>
                <a:pt x="232369" y="0"/>
              </a:lnTo>
              <a:lnTo>
                <a:pt x="46473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074BD-5665-4A38-9A8A-89BAC68E81B9}">
      <dsp:nvSpPr>
        <dsp:cNvPr id="0" name=""/>
        <dsp:cNvSpPr/>
      </dsp:nvSpPr>
      <dsp:spPr>
        <a:xfrm>
          <a:off x="1173501" y="453843"/>
          <a:ext cx="464739" cy="1498784"/>
        </a:xfrm>
        <a:custGeom>
          <a:avLst/>
          <a:gdLst/>
          <a:ahLst/>
          <a:cxnLst/>
          <a:rect l="0" t="0" r="0" b="0"/>
          <a:pathLst>
            <a:path>
              <a:moveTo>
                <a:pt x="0" y="1498784"/>
              </a:moveTo>
              <a:lnTo>
                <a:pt x="232369" y="1498784"/>
              </a:lnTo>
              <a:lnTo>
                <a:pt x="232369" y="0"/>
              </a:lnTo>
              <a:lnTo>
                <a:pt x="46473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64643E-F665-48C5-AEDB-D3001A46DD23}">
      <dsp:nvSpPr>
        <dsp:cNvPr id="0" name=""/>
        <dsp:cNvSpPr/>
      </dsp:nvSpPr>
      <dsp:spPr>
        <a:xfrm>
          <a:off x="1846" y="1598264"/>
          <a:ext cx="1171654" cy="7087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人工神经网络</a:t>
          </a:r>
        </a:p>
      </dsp:txBody>
      <dsp:txXfrm>
        <a:off x="1846" y="1598264"/>
        <a:ext cx="1171654" cy="708727"/>
      </dsp:txXfrm>
    </dsp:sp>
    <dsp:sp modelId="{2BAEBC5E-E1DD-4D8B-A540-1F25DA3D9770}">
      <dsp:nvSpPr>
        <dsp:cNvPr id="0" name=""/>
        <dsp:cNvSpPr/>
      </dsp:nvSpPr>
      <dsp:spPr>
        <a:xfrm>
          <a:off x="1638240" y="99479"/>
          <a:ext cx="1972144" cy="7087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人工神经网络</a:t>
          </a:r>
          <a:endParaRPr lang="en-US" altLang="zh-CN" sz="1400" kern="1200"/>
        </a:p>
        <a:p>
          <a:pPr marL="0" lvl="0" indent="0" algn="ctr" defTabSz="622300">
            <a:lnSpc>
              <a:spcPct val="90000"/>
            </a:lnSpc>
            <a:spcBef>
              <a:spcPct val="0"/>
            </a:spcBef>
            <a:spcAft>
              <a:spcPct val="35000"/>
            </a:spcAft>
            <a:buNone/>
          </a:pPr>
          <a:r>
            <a:rPr lang="zh-CN" altLang="en-US" sz="1400" kern="1200"/>
            <a:t>发展历程</a:t>
          </a:r>
        </a:p>
      </dsp:txBody>
      <dsp:txXfrm>
        <a:off x="1638240" y="99479"/>
        <a:ext cx="1972144" cy="708727"/>
      </dsp:txXfrm>
    </dsp:sp>
    <dsp:sp modelId="{593C3DA7-4AE4-42B8-8A3E-AC75BB737767}">
      <dsp:nvSpPr>
        <dsp:cNvPr id="0" name=""/>
        <dsp:cNvSpPr/>
      </dsp:nvSpPr>
      <dsp:spPr>
        <a:xfrm>
          <a:off x="1638240" y="1098669"/>
          <a:ext cx="1972144" cy="7087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人工神经网络模型</a:t>
          </a:r>
        </a:p>
      </dsp:txBody>
      <dsp:txXfrm>
        <a:off x="1638240" y="1098669"/>
        <a:ext cx="1972144" cy="708727"/>
      </dsp:txXfrm>
    </dsp:sp>
    <dsp:sp modelId="{1851BA08-09E4-40C1-A662-8817721F14A0}">
      <dsp:nvSpPr>
        <dsp:cNvPr id="0" name=""/>
        <dsp:cNvSpPr/>
      </dsp:nvSpPr>
      <dsp:spPr>
        <a:xfrm>
          <a:off x="4075124" y="437670"/>
          <a:ext cx="1648058" cy="48326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模型构成</a:t>
          </a:r>
        </a:p>
      </dsp:txBody>
      <dsp:txXfrm>
        <a:off x="4075124" y="437670"/>
        <a:ext cx="1648058" cy="483267"/>
      </dsp:txXfrm>
    </dsp:sp>
    <dsp:sp modelId="{06E9FD27-755C-46FC-9430-B6BBEBA6EB52}">
      <dsp:nvSpPr>
        <dsp:cNvPr id="0" name=""/>
        <dsp:cNvSpPr/>
      </dsp:nvSpPr>
      <dsp:spPr>
        <a:xfrm>
          <a:off x="4075124" y="1211399"/>
          <a:ext cx="1648058" cy="48326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模型数学描述</a:t>
          </a:r>
        </a:p>
      </dsp:txBody>
      <dsp:txXfrm>
        <a:off x="4075124" y="1211399"/>
        <a:ext cx="1648058" cy="483267"/>
      </dsp:txXfrm>
    </dsp:sp>
    <dsp:sp modelId="{5D8C3DAD-D60C-46EE-9F33-A72E3D12C741}">
      <dsp:nvSpPr>
        <dsp:cNvPr id="0" name=""/>
        <dsp:cNvSpPr/>
      </dsp:nvSpPr>
      <dsp:spPr>
        <a:xfrm>
          <a:off x="4075124" y="1985128"/>
          <a:ext cx="1648058" cy="48326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权重调整方法</a:t>
          </a:r>
        </a:p>
      </dsp:txBody>
      <dsp:txXfrm>
        <a:off x="4075124" y="1985128"/>
        <a:ext cx="1648058" cy="483267"/>
      </dsp:txXfrm>
    </dsp:sp>
    <dsp:sp modelId="{B8026C15-A162-4DAD-B384-A20A4F768A9D}">
      <dsp:nvSpPr>
        <dsp:cNvPr id="0" name=""/>
        <dsp:cNvSpPr/>
      </dsp:nvSpPr>
      <dsp:spPr>
        <a:xfrm>
          <a:off x="1638240" y="2097859"/>
          <a:ext cx="1972144" cy="7087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人工神经网络</a:t>
          </a:r>
          <a:endParaRPr lang="en-US" altLang="zh-CN" sz="1400" kern="1200"/>
        </a:p>
        <a:p>
          <a:pPr marL="0" lvl="0" indent="0" algn="ctr" defTabSz="622300">
            <a:lnSpc>
              <a:spcPct val="90000"/>
            </a:lnSpc>
            <a:spcBef>
              <a:spcPct val="0"/>
            </a:spcBef>
            <a:spcAft>
              <a:spcPct val="35000"/>
            </a:spcAft>
            <a:buNone/>
          </a:pPr>
          <a:r>
            <a:rPr lang="zh-CN" altLang="en-US" sz="1400" kern="1200"/>
            <a:t>分类算法流程与实现</a:t>
          </a:r>
        </a:p>
      </dsp:txBody>
      <dsp:txXfrm>
        <a:off x="1638240" y="2097859"/>
        <a:ext cx="1972144" cy="708727"/>
      </dsp:txXfrm>
    </dsp:sp>
    <dsp:sp modelId="{B299447A-D1A4-4A8F-A17A-7BACF00DBB57}">
      <dsp:nvSpPr>
        <dsp:cNvPr id="0" name=""/>
        <dsp:cNvSpPr/>
      </dsp:nvSpPr>
      <dsp:spPr>
        <a:xfrm>
          <a:off x="1638240" y="3097048"/>
          <a:ext cx="1965336" cy="708727"/>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a:t>综合应用</a:t>
          </a:r>
        </a:p>
      </dsp:txBody>
      <dsp:txXfrm>
        <a:off x="1638240" y="3097048"/>
        <a:ext cx="1965336" cy="70872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456738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3995062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50240" rtl="0" eaLnBrk="1" latinLnBrk="0" hangingPunct="1">
      <a:defRPr sz="900" kern="1200">
        <a:solidFill>
          <a:schemeClr val="tx1"/>
        </a:solidFill>
        <a:latin typeface="+mn-lt"/>
        <a:ea typeface="+mn-ea"/>
        <a:cs typeface="+mn-cs"/>
      </a:defRPr>
    </a:lvl6pPr>
    <a:lvl7pPr marL="1950720" algn="l" defTabSz="650240" rtl="0" eaLnBrk="1" latinLnBrk="0" hangingPunct="1">
      <a:defRPr sz="900" kern="1200">
        <a:solidFill>
          <a:schemeClr val="tx1"/>
        </a:solidFill>
        <a:latin typeface="+mn-lt"/>
        <a:ea typeface="+mn-ea"/>
        <a:cs typeface="+mn-cs"/>
      </a:defRPr>
    </a:lvl7pPr>
    <a:lvl8pPr marL="2275840" algn="l" defTabSz="650240" rtl="0" eaLnBrk="1" latinLnBrk="0" hangingPunct="1">
      <a:defRPr sz="900" kern="1200">
        <a:solidFill>
          <a:schemeClr val="tx1"/>
        </a:solidFill>
        <a:latin typeface="+mn-lt"/>
        <a:ea typeface="+mn-ea"/>
        <a:cs typeface="+mn-cs"/>
      </a:defRPr>
    </a:lvl8pPr>
    <a:lvl9pPr marL="2600960" algn="l" defTabSz="65024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40457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712088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605466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74566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023475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73500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1112941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08118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37078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199226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472857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43422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723808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836630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166130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959697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099018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57674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244491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47909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3268394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1133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16079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417643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48484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46252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4214158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41150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97723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162814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01322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0249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495712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76396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7" name="直接连接符 6"/>
          <p:cNvCxnSpPr/>
          <p:nvPr/>
        </p:nvCxnSpPr>
        <p:spPr>
          <a:xfrm>
            <a:off x="269240" y="628015"/>
            <a:ext cx="2088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cxnSp>
        <p:nvCxnSpPr>
          <p:cNvPr id="7" name="直接连接符 6"/>
          <p:cNvCxnSpPr/>
          <p:nvPr userDrawn="1"/>
        </p:nvCxnSpPr>
        <p:spPr>
          <a:xfrm>
            <a:off x="269240" y="628015"/>
            <a:ext cx="2340000" cy="0"/>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a:alphaModFix amt="4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cxnSp>
        <p:nvCxnSpPr>
          <p:cNvPr id="7" name="直接连接符 6"/>
          <p:cNvCxnSpPr/>
          <p:nvPr userDrawn="1"/>
        </p:nvCxnSpPr>
        <p:spPr>
          <a:xfrm flipV="1">
            <a:off x="269240" y="603929"/>
            <a:ext cx="3366192"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32"/>
          <p:cNvSpPr txBox="1"/>
          <p:nvPr userDrawn="1"/>
        </p:nvSpPr>
        <p:spPr>
          <a:xfrm>
            <a:off x="265271" y="257676"/>
            <a:ext cx="2793080"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第一节 人工神经网络模型</a:t>
            </a:r>
          </a:p>
        </p:txBody>
      </p:sp>
      <p:cxnSp>
        <p:nvCxnSpPr>
          <p:cNvPr id="7" name="直接连接符 6"/>
          <p:cNvCxnSpPr/>
          <p:nvPr/>
        </p:nvCxnSpPr>
        <p:spPr>
          <a:xfrm flipV="1">
            <a:off x="269240" y="603929"/>
            <a:ext cx="2789111"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文本框 32"/>
          <p:cNvSpPr txBox="1"/>
          <p:nvPr userDrawn="1"/>
        </p:nvSpPr>
        <p:spPr>
          <a:xfrm>
            <a:off x="265271" y="257676"/>
            <a:ext cx="3254745" cy="346253"/>
          </a:xfrm>
          <a:prstGeom prst="rect">
            <a:avLst/>
          </a:prstGeom>
          <a:noFill/>
        </p:spPr>
        <p:txBody>
          <a:bodyPr wrap="none" lIns="68584" tIns="34292" rIns="68584" bIns="34292" rtlCol="0">
            <a:spAutoFit/>
          </a:bodyPr>
          <a:lstStyle/>
          <a:p>
            <a:pPr algn="l" defTabSz="685800"/>
            <a:r>
              <a:rPr lang="zh-CN" altLang="en-US" sz="1800" dirty="0">
                <a:solidFill>
                  <a:schemeClr val="tx1">
                    <a:lumMod val="50000"/>
                    <a:lumOff val="50000"/>
                  </a:schemeClr>
                </a:solidFill>
                <a:latin typeface="黑体" panose="02010609060101010101" charset="-122"/>
                <a:ea typeface="黑体" panose="02010609060101010101" charset="-122"/>
                <a:cs typeface="黑体" panose="02010609060101010101" charset="-122"/>
                <a:sym typeface="+mn-lt"/>
              </a:rPr>
              <a:t>第二节 人工神经网络分类算法</a:t>
            </a:r>
          </a:p>
        </p:txBody>
      </p:sp>
      <p:cxnSp>
        <p:nvCxnSpPr>
          <p:cNvPr id="7" name="直接连接符 6"/>
          <p:cNvCxnSpPr/>
          <p:nvPr userDrawn="1"/>
        </p:nvCxnSpPr>
        <p:spPr>
          <a:xfrm flipV="1">
            <a:off x="269240" y="603929"/>
            <a:ext cx="3250776" cy="24086"/>
          </a:xfrm>
          <a:prstGeom prst="line">
            <a:avLst/>
          </a:prstGeom>
          <a:ln w="12700">
            <a:solidFill>
              <a:srgbClr val="FFC5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50000"/>
            <a:duotone>
              <a:schemeClr val="accent1">
                <a:shade val="45000"/>
                <a:satMod val="135000"/>
              </a:schemeClr>
              <a:prstClr val="white"/>
            </a:duotone>
            <a:lum/>
          </a:blip>
          <a:srcRect/>
          <a:stretch>
            <a:fillRect t="-39000" b="-39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med" p14:dur="699">
        <p:cover/>
      </p:transition>
    </mc:Choice>
    <mc:Fallback xmlns="">
      <p:transition spd="med">
        <p:cover/>
      </p:transition>
    </mc:Fallback>
  </mc:AlternateContent>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8.bin"/><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212.png"/><Relationship Id="rId5" Type="http://schemas.openxmlformats.org/officeDocument/2006/relationships/image" Target="../media/image201.png"/><Relationship Id="rId10" Type="http://schemas.openxmlformats.org/officeDocument/2006/relationships/image" Target="../media/image24.png"/><Relationship Id="rId4" Type="http://schemas.openxmlformats.org/officeDocument/2006/relationships/image" Target="../media/image17.wmf"/><Relationship Id="rId9" Type="http://schemas.openxmlformats.org/officeDocument/2006/relationships/image" Target="../media/image211.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7.wmf"/></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18.bin"/><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1400643">
            <a:off x="6773217" y="1331945"/>
            <a:ext cx="1775226" cy="3366922"/>
          </a:xfrm>
          <a:prstGeom prst="rect">
            <a:avLst/>
          </a:prstGeom>
          <a:gradFill flip="none" rotWithShape="1">
            <a:gsLst>
              <a:gs pos="53000">
                <a:schemeClr val="bg1">
                  <a:lumMod val="65000"/>
                  <a:lumOff val="35000"/>
                  <a:alpha val="0"/>
                </a:schemeClr>
              </a:gs>
              <a:gs pos="0">
                <a:schemeClr val="accent1">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3" name="对象 2" hidden="1"/>
                      <p:cNvPicPr/>
                      <p:nvPr/>
                    </p:nvPicPr>
                    <p:blipFill>
                      <a:blip r:embed="rId5"/>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4294967295"/>
          </p:nvPr>
        </p:nvSpPr>
        <p:spPr>
          <a:xfrm>
            <a:off x="430783" y="4013202"/>
            <a:ext cx="4502051" cy="341632"/>
          </a:xfrm>
          <a:prstGeom prst="rect">
            <a:avLst/>
          </a:prstGeom>
        </p:spPr>
        <p:txBody>
          <a:bodyPr wrap="square">
            <a:spAutoFit/>
          </a:bodyPr>
          <a:lstStyle/>
          <a:p>
            <a:pPr marL="0" indent="0">
              <a:buNone/>
            </a:pPr>
            <a:r>
              <a:rPr lang="en-US" altLang="zh-CN" sz="1800" dirty="0">
                <a:solidFill>
                  <a:schemeClr val="tx2"/>
                </a:solidFill>
                <a:latin typeface="黑体" panose="02010600030101010101" charset="-122"/>
                <a:ea typeface="黑体" panose="02010600030101010101" charset="-122"/>
                <a:cs typeface="黑体" panose="02010600030101010101" charset="-122"/>
              </a:rPr>
              <a:t>《Python</a:t>
            </a:r>
            <a:r>
              <a:rPr lang="zh-CN" altLang="en-US" sz="1800" dirty="0">
                <a:solidFill>
                  <a:schemeClr val="tx2"/>
                </a:solidFill>
                <a:latin typeface="黑体" panose="02010600030101010101" charset="-122"/>
                <a:ea typeface="黑体" panose="02010600030101010101" charset="-122"/>
                <a:cs typeface="黑体" panose="02010600030101010101" charset="-122"/>
              </a:rPr>
              <a:t>金融数据挖掘</a:t>
            </a:r>
            <a:r>
              <a:rPr lang="en-US" altLang="zh-CN" sz="1800" dirty="0">
                <a:solidFill>
                  <a:schemeClr val="tx2"/>
                </a:solidFill>
                <a:latin typeface="黑体" panose="02010600030101010101" charset="-122"/>
                <a:ea typeface="黑体" panose="02010600030101010101" charset="-122"/>
                <a:cs typeface="黑体" panose="02010600030101010101" charset="-122"/>
              </a:rPr>
              <a:t>》 </a:t>
            </a:r>
            <a:r>
              <a:rPr lang="zh-CN" altLang="en-US" sz="1800" dirty="0">
                <a:solidFill>
                  <a:schemeClr val="tx2"/>
                </a:solidFill>
                <a:latin typeface="黑体" panose="02010600030101010101" charset="-122"/>
                <a:ea typeface="黑体" panose="02010600030101010101" charset="-122"/>
                <a:cs typeface="黑体" panose="02010600030101010101" charset="-122"/>
              </a:rPr>
              <a:t>高等教育出版社</a:t>
            </a:r>
          </a:p>
        </p:txBody>
      </p:sp>
      <p:grpSp>
        <p:nvGrpSpPr>
          <p:cNvPr id="5" name="组合 4"/>
          <p:cNvGrpSpPr/>
          <p:nvPr/>
        </p:nvGrpSpPr>
        <p:grpSpPr>
          <a:xfrm>
            <a:off x="5148858" y="916360"/>
            <a:ext cx="3403797" cy="3416230"/>
            <a:chOff x="5148858" y="916360"/>
            <a:chExt cx="3403797" cy="3416230"/>
          </a:xfrm>
        </p:grpSpPr>
        <p:sp>
          <p:nvSpPr>
            <p:cNvPr id="11" name="空心弧 10"/>
            <p:cNvSpPr/>
            <p:nvPr/>
          </p:nvSpPr>
          <p:spPr>
            <a:xfrm rot="9058792">
              <a:off x="5162499" y="941975"/>
              <a:ext cx="3390156" cy="3390615"/>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nvGrpSpPr>
            <p:cNvPr id="4" name="组合 3"/>
            <p:cNvGrpSpPr/>
            <p:nvPr/>
          </p:nvGrpSpPr>
          <p:grpSpPr>
            <a:xfrm>
              <a:off x="5148858" y="916360"/>
              <a:ext cx="3390156" cy="3390615"/>
              <a:chOff x="5148858" y="916360"/>
              <a:chExt cx="3390156" cy="3390615"/>
            </a:xfrm>
          </p:grpSpPr>
          <p:sp>
            <p:nvSpPr>
              <p:cNvPr id="8" name="椭圆 7"/>
              <p:cNvSpPr/>
              <p:nvPr/>
            </p:nvSpPr>
            <p:spPr>
              <a:xfrm>
                <a:off x="5418268" y="1215585"/>
                <a:ext cx="2874074" cy="2846802"/>
              </a:xfrm>
              <a:prstGeom prst="ellipse">
                <a:avLst/>
              </a:prstGeom>
              <a:blipFill>
                <a:blip r:embed="rId6"/>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9" name="空心弧 8"/>
              <p:cNvSpPr/>
              <p:nvPr/>
            </p:nvSpPr>
            <p:spPr>
              <a:xfrm>
                <a:off x="5148858" y="916360"/>
                <a:ext cx="3390156" cy="3390615"/>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grpSp>
      </p:grpSp>
      <p:sp>
        <p:nvSpPr>
          <p:cNvPr id="10" name="矩形 9"/>
          <p:cNvSpPr/>
          <p:nvPr/>
        </p:nvSpPr>
        <p:spPr>
          <a:xfrm>
            <a:off x="-1" y="3220616"/>
            <a:ext cx="5349675" cy="20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2" name="矩形 11"/>
          <p:cNvSpPr/>
          <p:nvPr/>
        </p:nvSpPr>
        <p:spPr>
          <a:xfrm rot="10800000">
            <a:off x="8359742" y="2587466"/>
            <a:ext cx="854440" cy="1756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grpSp>
        <p:nvGrpSpPr>
          <p:cNvPr id="19" name="组合 18"/>
          <p:cNvGrpSpPr/>
          <p:nvPr/>
        </p:nvGrpSpPr>
        <p:grpSpPr>
          <a:xfrm>
            <a:off x="396330" y="1085993"/>
            <a:ext cx="3411439" cy="982495"/>
            <a:chOff x="-166946" y="886960"/>
            <a:chExt cx="4475131" cy="1288841"/>
          </a:xfrm>
        </p:grpSpPr>
        <p:sp>
          <p:nvSpPr>
            <p:cNvPr id="14" name="矩形 13"/>
            <p:cNvSpPr/>
            <p:nvPr/>
          </p:nvSpPr>
          <p:spPr>
            <a:xfrm rot="1400643">
              <a:off x="830750" y="1306965"/>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5" name="矩形 14"/>
            <p:cNvSpPr/>
            <p:nvPr/>
          </p:nvSpPr>
          <p:spPr>
            <a:xfrm rot="1400643">
              <a:off x="1368182" y="1264336"/>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rot="1400643">
              <a:off x="1902966" y="1130868"/>
              <a:ext cx="1240470" cy="543987"/>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7" name="矩形 16"/>
            <p:cNvSpPr/>
            <p:nvPr/>
          </p:nvSpPr>
          <p:spPr>
            <a:xfrm rot="1400643">
              <a:off x="2326953" y="1285652"/>
              <a:ext cx="1981232" cy="8688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8" name="矩形 259"/>
            <p:cNvSpPr>
              <a:spLocks noChangeArrowheads="1"/>
            </p:cNvSpPr>
            <p:nvPr/>
          </p:nvSpPr>
          <p:spPr bwMode="auto">
            <a:xfrm>
              <a:off x="-166946" y="886960"/>
              <a:ext cx="3681000" cy="9689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800" b="1" cap="all" dirty="0">
                  <a:solidFill>
                    <a:schemeClr val="accent2">
                      <a:lumMod val="75000"/>
                    </a:schemeClr>
                  </a:solidFill>
                  <a:latin typeface="黑体" panose="02010609060101010101" charset="-122"/>
                  <a:ea typeface="黑体" panose="02010609060101010101" charset="-122"/>
                  <a:cs typeface="Arial" panose="020B0604020202020204" pitchFamily="34" charset="0"/>
                </a:rPr>
                <a:t>第十三章</a:t>
              </a:r>
            </a:p>
          </p:txBody>
        </p:sp>
      </p:grpSp>
      <p:sp>
        <p:nvSpPr>
          <p:cNvPr id="20" name="矩形 259"/>
          <p:cNvSpPr>
            <a:spLocks noChangeArrowheads="1"/>
          </p:cNvSpPr>
          <p:nvPr/>
        </p:nvSpPr>
        <p:spPr bwMode="auto">
          <a:xfrm>
            <a:off x="468338" y="2019995"/>
            <a:ext cx="39455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b="1" dirty="0">
                <a:solidFill>
                  <a:schemeClr val="accent1"/>
                </a:solidFill>
                <a:latin typeface="黑体" panose="02010609060101010101" charset="-122"/>
                <a:ea typeface="黑体" panose="02010609060101010101" charset="-122"/>
                <a:cs typeface="Arial" panose="020B0604020202020204" pitchFamily="34" charset="0"/>
              </a:rPr>
              <a:t>人工神经网络算法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1092607"/>
          </a:xfrm>
          <a:prstGeom prst="rect">
            <a:avLst/>
          </a:prstGeom>
          <a:noFill/>
        </p:spPr>
        <p:txBody>
          <a:bodyPr wrap="square" rtlCol="0" anchor="t">
            <a:spAutoFit/>
          </a:bodyPr>
          <a:lstStyle/>
          <a:p>
            <a:pPr>
              <a:spcBef>
                <a:spcPts val="600"/>
              </a:spcBef>
              <a:buSzPct val="75000"/>
            </a:pPr>
            <a:r>
              <a:rPr lang="zh-CN" altLang="en-US" sz="2000" b="1" dirty="0">
                <a:solidFill>
                  <a:srgbClr val="FF0000"/>
                </a:solidFill>
              </a:rPr>
              <a:t>神经元模型与单层神经网络</a:t>
            </a:r>
            <a:endParaRPr lang="en-US" altLang="zh-CN" sz="2000" b="1" dirty="0">
              <a:solidFill>
                <a:srgbClr val="FF0000"/>
              </a:solidFill>
            </a:endParaRPr>
          </a:p>
          <a:p>
            <a:pPr marL="342900" indent="-342900">
              <a:spcBef>
                <a:spcPts val="600"/>
              </a:spcBef>
              <a:buSzPct val="75000"/>
              <a:buFont typeface="Wingdings" panose="05000000000000000000" pitchFamily="2" charset="2"/>
              <a:buChar char="l"/>
            </a:pPr>
            <a:r>
              <a:rPr lang="zh-CN" altLang="en-US" sz="2000" dirty="0"/>
              <a:t>人工神经网络中最基本的成分是神经元模型，由</a:t>
            </a:r>
            <a:r>
              <a:rPr lang="en-US" altLang="zh-CN" sz="2000" dirty="0" err="1"/>
              <a:t>W.S.McCulloch</a:t>
            </a:r>
            <a:r>
              <a:rPr lang="zh-CN" altLang="en-US" sz="2000" dirty="0"/>
              <a:t>和</a:t>
            </a:r>
            <a:r>
              <a:rPr lang="en-US" altLang="zh-CN" sz="2000" dirty="0" err="1"/>
              <a:t>W.Pitts</a:t>
            </a:r>
            <a:r>
              <a:rPr lang="zh-CN" altLang="en-US" sz="2000" dirty="0"/>
              <a:t>发布的，也称为“</a:t>
            </a:r>
            <a:r>
              <a:rPr lang="en-US" altLang="zh-CN" sz="2000" dirty="0"/>
              <a:t>MP</a:t>
            </a:r>
            <a:r>
              <a:rPr lang="zh-CN" altLang="en-US" sz="2000" dirty="0"/>
              <a:t>神经元模型”，该模型如图 </a:t>
            </a:r>
            <a:r>
              <a:rPr lang="en-US" altLang="zh-CN" sz="2000" dirty="0"/>
              <a:t>13-3</a:t>
            </a:r>
            <a:r>
              <a:rPr lang="zh-CN" altLang="en-US" sz="2000" dirty="0"/>
              <a:t>所示：</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124522" y="1852464"/>
            <a:ext cx="4176464" cy="2302613"/>
          </a:xfrm>
          <a:prstGeom prst="rect">
            <a:avLst/>
          </a:prstGeom>
          <a:noFill/>
        </p:spPr>
      </p:pic>
      <p:sp>
        <p:nvSpPr>
          <p:cNvPr id="2" name="矩形 1"/>
          <p:cNvSpPr/>
          <p:nvPr/>
        </p:nvSpPr>
        <p:spPr>
          <a:xfrm>
            <a:off x="3780706" y="4085971"/>
            <a:ext cx="2395207" cy="369332"/>
          </a:xfrm>
          <a:prstGeom prst="rect">
            <a:avLst/>
          </a:prstGeom>
        </p:spPr>
        <p:txBody>
          <a:bodyPr wrap="none">
            <a:spAutoFit/>
          </a:bodyPr>
          <a:lstStyle/>
          <a:p>
            <a:r>
              <a:rPr lang="zh-CN" altLang="en-US" dirty="0"/>
              <a:t>图 13</a:t>
            </a:r>
            <a:r>
              <a:rPr lang="en-US" altLang="zh-CN" dirty="0"/>
              <a:t>-</a:t>
            </a:r>
            <a:r>
              <a:rPr lang="zh-CN" altLang="en-US" dirty="0"/>
              <a:t>3 MP神经元模型</a:t>
            </a:r>
          </a:p>
        </p:txBody>
      </p:sp>
    </p:spTree>
    <p:extLst>
      <p:ext uri="{BB962C8B-B14F-4D97-AF65-F5344CB8AC3E}">
        <p14:creationId xmlns:p14="http://schemas.microsoft.com/office/powerpoint/2010/main" val="170296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844352"/>
                <a:ext cx="8352928" cy="3200043"/>
              </a:xfrm>
              <a:prstGeom prst="rect">
                <a:avLst/>
              </a:prstGeom>
              <a:noFill/>
            </p:spPr>
            <p:txBody>
              <a:bodyPr wrap="square" rtlCol="0" anchor="t">
                <a:spAutoFit/>
              </a:bodyPr>
              <a:lstStyle/>
              <a:p>
                <a:pPr marL="285750" indent="-285750" latinLnBrk="1">
                  <a:buSzPct val="75000"/>
                  <a:buFont typeface="Wingdings" panose="05000000000000000000" pitchFamily="2" charset="2"/>
                  <a:buChar char="l"/>
                </a:pPr>
                <a:r>
                  <a:rPr lang="zh-CN" altLang="zh-CN" dirty="0">
                    <a:latin typeface="宋体" panose="02010600030101010101" pitchFamily="2" charset="-122"/>
                  </a:rPr>
                  <a:t>在这个模型中，神经元接收到来自其它神经元传递过来的信号，中间的这些箭头线称为</a:t>
                </a:r>
                <a:r>
                  <a:rPr lang="en-US" altLang="zh-CN" dirty="0">
                    <a:latin typeface="宋体" panose="02010600030101010101" pitchFamily="2" charset="-122"/>
                  </a:rPr>
                  <a:t>“</a:t>
                </a:r>
                <a:r>
                  <a:rPr lang="zh-CN" altLang="zh-CN" dirty="0">
                    <a:latin typeface="宋体" panose="02010600030101010101" pitchFamily="2" charset="-122"/>
                  </a:rPr>
                  <a:t>连接</a:t>
                </a:r>
                <a:r>
                  <a:rPr lang="en-US" altLang="zh-CN" dirty="0">
                    <a:latin typeface="宋体" panose="02010600030101010101" pitchFamily="2" charset="-122"/>
                  </a:rPr>
                  <a:t>”</a:t>
                </a:r>
                <a:r>
                  <a:rPr lang="zh-CN" altLang="zh-CN" dirty="0">
                    <a:latin typeface="宋体" panose="02010600030101010101" pitchFamily="2" charset="-122"/>
                  </a:rPr>
                  <a:t>，连接是神经元中最重要的东西，每一个连接上都有一个权重，这些输入信号通过带权重的连接进行传递，神经元接收到的总输入值将与神经元的阈值</a:t>
                </a:r>
                <a:r>
                  <a:rPr lang="en-US" altLang="zh-CN" i="1" dirty="0">
                    <a:latin typeface="宋体" panose="02010600030101010101" pitchFamily="2" charset="-122"/>
                  </a:rPr>
                  <a:t>θ</a:t>
                </a:r>
                <a:r>
                  <a:rPr lang="zh-CN" altLang="zh-CN" dirty="0">
                    <a:latin typeface="宋体" panose="02010600030101010101" pitchFamily="2" charset="-122"/>
                  </a:rPr>
                  <a:t>进行比较，然后通过激活函数处理以产生神经元的输出。</a:t>
                </a:r>
                <a:endParaRPr lang="en-US" altLang="zh-CN" dirty="0">
                  <a:latin typeface="宋体" panose="02010600030101010101" pitchFamily="2" charset="-122"/>
                </a:endParaRPr>
              </a:p>
              <a:p>
                <a:pPr marL="285750" indent="-285750" latinLnBrk="1">
                  <a:buSzPct val="75000"/>
                  <a:buFont typeface="Wingdings" panose="05000000000000000000" pitchFamily="2" charset="2"/>
                  <a:buChar char="l"/>
                </a:pPr>
                <a:endParaRPr lang="en-US" altLang="zh-CN" dirty="0">
                  <a:latin typeface="宋体" panose="02010600030101010101" pitchFamily="2" charset="-122"/>
                </a:endParaRPr>
              </a:p>
              <a:p>
                <a:pPr marL="285750" indent="-285750" latinLnBrk="1">
                  <a:buSzPct val="75000"/>
                  <a:buFont typeface="Wingdings" panose="05000000000000000000" pitchFamily="2" charset="2"/>
                  <a:buChar char="l"/>
                </a:pPr>
                <a:r>
                  <a:rPr lang="zh-CN" altLang="zh-CN" dirty="0">
                    <a:latin typeface="宋体" panose="02010600030101010101" pitchFamily="2" charset="-122"/>
                  </a:rPr>
                  <a:t>在</a:t>
                </a:r>
                <a:r>
                  <a:rPr lang="en-US" altLang="zh-CN" dirty="0">
                    <a:latin typeface="宋体" panose="02010600030101010101" pitchFamily="2" charset="-122"/>
                  </a:rPr>
                  <a:t>MP</a:t>
                </a:r>
                <a:r>
                  <a:rPr lang="zh-CN" altLang="zh-CN" dirty="0">
                    <a:latin typeface="宋体" panose="02010600030101010101" pitchFamily="2" charset="-122"/>
                  </a:rPr>
                  <a:t>模型里，函数</a:t>
                </a:r>
                <a:r>
                  <a:rPr lang="en-US" altLang="zh-CN" i="1" dirty="0">
                    <a:latin typeface="宋体" panose="02010600030101010101" pitchFamily="2" charset="-122"/>
                  </a:rPr>
                  <a:t>f</a:t>
                </a:r>
                <a:r>
                  <a:rPr lang="zh-CN" altLang="zh-CN" dirty="0">
                    <a:latin typeface="宋体" panose="02010600030101010101" pitchFamily="2" charset="-122"/>
                  </a:rPr>
                  <a:t>是</a:t>
                </a:r>
                <a:r>
                  <a:rPr lang="en-US" altLang="zh-CN" dirty="0" err="1">
                    <a:latin typeface="宋体" panose="02010600030101010101" pitchFamily="2" charset="-122"/>
                  </a:rPr>
                  <a:t>sgn</a:t>
                </a:r>
                <a:r>
                  <a:rPr lang="zh-CN" altLang="zh-CN" dirty="0">
                    <a:latin typeface="宋体" panose="02010600030101010101" pitchFamily="2" charset="-122"/>
                  </a:rPr>
                  <a:t>函数，也就是取符号函数，这个函数当输入大于</a:t>
                </a:r>
                <a:r>
                  <a:rPr lang="en-US" altLang="zh-CN" dirty="0">
                    <a:latin typeface="宋体" panose="02010600030101010101" pitchFamily="2" charset="-122"/>
                  </a:rPr>
                  <a:t>0</a:t>
                </a:r>
                <a:r>
                  <a:rPr lang="zh-CN" altLang="zh-CN" dirty="0">
                    <a:latin typeface="宋体" panose="02010600030101010101" pitchFamily="2" charset="-122"/>
                  </a:rPr>
                  <a:t>时，输出</a:t>
                </a:r>
                <a:r>
                  <a:rPr lang="en-US" altLang="zh-CN" dirty="0">
                    <a:latin typeface="宋体" panose="02010600030101010101" pitchFamily="2" charset="-122"/>
                  </a:rPr>
                  <a:t>“1”</a:t>
                </a:r>
                <a:r>
                  <a:rPr lang="zh-CN" altLang="zh-CN" dirty="0">
                    <a:latin typeface="宋体" panose="02010600030101010101" pitchFamily="2" charset="-122"/>
                  </a:rPr>
                  <a:t>，否则输出</a:t>
                </a:r>
                <a:r>
                  <a:rPr lang="en-US" altLang="zh-CN" dirty="0">
                    <a:latin typeface="宋体" panose="02010600030101010101" pitchFamily="2" charset="-122"/>
                  </a:rPr>
                  <a:t>“-1”</a:t>
                </a:r>
                <a:r>
                  <a:rPr lang="zh-CN" altLang="zh-CN" dirty="0">
                    <a:latin typeface="宋体" panose="02010600030101010101" pitchFamily="2" charset="-122"/>
                  </a:rPr>
                  <a:t>。最终得到的输出结果</a:t>
                </a:r>
                <a:r>
                  <a:rPr lang="en-US" altLang="zh-CN" i="1" dirty="0">
                    <a:latin typeface="宋体" panose="02010600030101010101" pitchFamily="2" charset="-122"/>
                  </a:rPr>
                  <a:t>y</a:t>
                </a:r>
                <a:r>
                  <a:rPr lang="zh-CN" altLang="zh-CN" dirty="0">
                    <a:latin typeface="宋体" panose="02010600030101010101" pitchFamily="2" charset="-122"/>
                  </a:rPr>
                  <a:t>为</a:t>
                </a:r>
                <a:r>
                  <a:rPr lang="en-US" altLang="zh-CN" dirty="0">
                    <a:latin typeface="宋体" panose="02010600030101010101" pitchFamily="2" charset="-122"/>
                  </a:rPr>
                  <a:t>:</a:t>
                </a:r>
              </a:p>
              <a:p>
                <a:pPr marL="285750" indent="-285750" latinLnBrk="1">
                  <a:buSzPct val="75000"/>
                  <a:buFont typeface="Wingdings" panose="05000000000000000000" pitchFamily="2" charset="2"/>
                  <a:buChar char="l"/>
                </a:pPr>
                <a:endParaRPr lang="zh-CN" altLang="zh-CN" dirty="0"/>
              </a:p>
              <a:p>
                <a:pPr latinLnBrk="1"/>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a:latin typeface="Cambria Math" panose="02040503050406030204" pitchFamily="18" charset="0"/>
                        </a:rPr>
                        <m:t>=</m:t>
                      </m:r>
                      <m:r>
                        <m:rPr>
                          <m:sty m:val="p"/>
                        </m:rPr>
                        <a:rPr lang="en-US" altLang="zh-CN">
                          <a:latin typeface="Cambria Math" panose="02040503050406030204" pitchFamily="18" charset="0"/>
                        </a:rPr>
                        <m:t>sgn</m:t>
                      </m:r>
                      <m:d>
                        <m:dPr>
                          <m:ctrlPr>
                            <a:rPr lang="zh-CN" altLang="zh-CN" i="1">
                              <a:latin typeface="Cambria Math" panose="02040503050406030204" pitchFamily="18" charset="0"/>
                            </a:rPr>
                          </m:ctrlPr>
                        </m:dPr>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4</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r>
                            <a:rPr lang="en-US" altLang="zh-CN" i="1">
                              <a:latin typeface="Cambria Math" panose="02040503050406030204" pitchFamily="18" charset="0"/>
                            </a:rPr>
                            <m:t>𝜃</m:t>
                          </m:r>
                        </m:e>
                      </m:d>
                    </m:oMath>
                  </m:oMathPara>
                </a14:m>
                <a:endParaRPr lang="zh-CN"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324322" y="844352"/>
                <a:ext cx="8352928" cy="3200043"/>
              </a:xfrm>
              <a:prstGeom prst="rect">
                <a:avLst/>
              </a:prstGeom>
              <a:blipFill>
                <a:blip r:embed="rId3"/>
                <a:stretch>
                  <a:fillRect l="-73" t="-1145" r="-6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9009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015936"/>
          </a:xfrm>
          <a:prstGeom prst="rect">
            <a:avLst/>
          </a:prstGeom>
          <a:noFill/>
        </p:spPr>
        <p:txBody>
          <a:bodyPr wrap="square" rtlCol="0" anchor="t">
            <a:spAutoFit/>
          </a:bodyPr>
          <a:lstStyle/>
          <a:p>
            <a:pPr>
              <a:spcBef>
                <a:spcPts val="600"/>
              </a:spcBef>
              <a:buSzPct val="75000"/>
            </a:pPr>
            <a:r>
              <a:rPr lang="zh-CN" altLang="en-US" sz="2000" b="1" dirty="0">
                <a:solidFill>
                  <a:srgbClr val="FF0000"/>
                </a:solidFill>
              </a:rPr>
              <a:t>多层人工神经网络模型</a:t>
            </a:r>
            <a:endParaRPr lang="en-US" altLang="zh-CN" sz="2000" b="1" dirty="0">
              <a:solidFill>
                <a:srgbClr val="FF0000"/>
              </a:solidFill>
            </a:endParaRPr>
          </a:p>
          <a:p>
            <a:pPr marL="342900" indent="-342900">
              <a:spcBef>
                <a:spcPts val="600"/>
              </a:spcBef>
              <a:buSzPct val="75000"/>
              <a:buFont typeface="Wingdings" panose="05000000000000000000" pitchFamily="2" charset="2"/>
              <a:buChar char="l"/>
            </a:pPr>
            <a:r>
              <a:rPr lang="zh-CN" altLang="en-US" sz="2000" dirty="0"/>
              <a:t>感知器本质上是一个若干各权重与信号乘积的线性组合，无法解决非线性问题。在此基础上加入隐含层，发展出了多层感知器，也称为多层神经网络，其模型结构如图 </a:t>
            </a:r>
            <a:r>
              <a:rPr lang="en-US" altLang="zh-CN" sz="2000" dirty="0"/>
              <a:t>13-4</a:t>
            </a:r>
            <a:r>
              <a:rPr lang="zh-CN" altLang="en-US" sz="2000" dirty="0"/>
              <a:t>所示。多层神经网络由于加入了隐含层，模型的表达能力增强，可以灵活的应用于分类、聚类和回归问题， </a:t>
            </a:r>
          </a:p>
        </p:txBody>
      </p:sp>
      <p:pic>
        <p:nvPicPr>
          <p:cNvPr id="4" name="图片 3"/>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700586" y="2644552"/>
            <a:ext cx="3744416" cy="2209095"/>
          </a:xfrm>
          <a:prstGeom prst="rect">
            <a:avLst/>
          </a:prstGeom>
          <a:noFill/>
        </p:spPr>
      </p:pic>
      <p:sp>
        <p:nvSpPr>
          <p:cNvPr id="5" name="矩形 4"/>
          <p:cNvSpPr/>
          <p:nvPr/>
        </p:nvSpPr>
        <p:spPr>
          <a:xfrm>
            <a:off x="5436890" y="4465497"/>
            <a:ext cx="3114955" cy="338554"/>
          </a:xfrm>
          <a:prstGeom prst="rect">
            <a:avLst/>
          </a:prstGeom>
        </p:spPr>
        <p:txBody>
          <a:bodyPr wrap="none">
            <a:spAutoFit/>
          </a:bodyPr>
          <a:lstStyle/>
          <a:p>
            <a:r>
              <a:rPr lang="zh-CN" altLang="en-US" sz="1600" dirty="0"/>
              <a:t>图 13-4 多层人工神经网络结构图</a:t>
            </a:r>
          </a:p>
        </p:txBody>
      </p:sp>
    </p:spTree>
    <p:extLst>
      <p:ext uri="{BB962C8B-B14F-4D97-AF65-F5344CB8AC3E}">
        <p14:creationId xmlns:p14="http://schemas.microsoft.com/office/powerpoint/2010/main" val="250653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862322"/>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图 </a:t>
            </a:r>
            <a:r>
              <a:rPr lang="en-US" altLang="zh-CN" sz="2000" dirty="0"/>
              <a:t>13-4</a:t>
            </a:r>
            <a:r>
              <a:rPr lang="zh-CN" altLang="en-US" sz="2000" dirty="0"/>
              <a:t>所示的神经网络中最左边的一层的为输入层，包含</a:t>
            </a:r>
            <a:r>
              <a:rPr lang="en-US" altLang="zh-CN" sz="2000" dirty="0"/>
              <a:t>4</a:t>
            </a:r>
            <a:r>
              <a:rPr lang="zh-CN" altLang="en-US" sz="2000" dirty="0"/>
              <a:t>个神经元的输入，中间的一层为隐含层，包含</a:t>
            </a:r>
            <a:r>
              <a:rPr lang="en-US" altLang="zh-CN" sz="2000" dirty="0"/>
              <a:t>4</a:t>
            </a:r>
            <a:r>
              <a:rPr lang="zh-CN" altLang="en-US" sz="2000" dirty="0"/>
              <a:t>个神经元，最后一层为输出层。输入层的神经元作为隐含层的输入，同时隐含层的神经元也是输出层神经元的输入，因此这也称为前馈神经网络。输入层的节点数要与特征的维度进行匹配，隐含层的节点数是要人为设置的，输出层的节点数要与目标的维度进行匹配。我们假设输入层特征的输入数据为矩阵</a:t>
            </a:r>
            <a:r>
              <a:rPr lang="en-US" altLang="zh-CN" sz="2000" dirty="0"/>
              <a:t>X(1)</a:t>
            </a:r>
            <a:r>
              <a:rPr lang="zh-CN" altLang="en-US" sz="2000" dirty="0"/>
              <a:t>，权重为矩阵</a:t>
            </a:r>
            <a:r>
              <a:rPr lang="en-US" altLang="zh-CN" sz="2000" dirty="0"/>
              <a:t>W(1)</a:t>
            </a:r>
            <a:r>
              <a:rPr lang="zh-CN" altLang="en-US" sz="2000" dirty="0"/>
              <a:t>，偏置值为向量</a:t>
            </a:r>
            <a:r>
              <a:rPr lang="en-US" altLang="zh-CN" sz="2000" dirty="0"/>
              <a:t>θ(1)</a:t>
            </a:r>
            <a:r>
              <a:rPr lang="zh-CN" altLang="en-US" sz="2000" dirty="0"/>
              <a:t>；隐含层神经元的值为矩阵</a:t>
            </a:r>
            <a:r>
              <a:rPr lang="en-US" altLang="zh-CN" sz="2000" dirty="0"/>
              <a:t>X(2)</a:t>
            </a:r>
            <a:r>
              <a:rPr lang="zh-CN" altLang="en-US" sz="2000" dirty="0"/>
              <a:t>，权重为矩阵</a:t>
            </a:r>
            <a:r>
              <a:rPr lang="en-US" altLang="zh-CN" sz="2000" dirty="0"/>
              <a:t>W(2)</a:t>
            </a:r>
            <a:r>
              <a:rPr lang="zh-CN" altLang="en-US" sz="2000" dirty="0"/>
              <a:t>，偏置值为向量</a:t>
            </a:r>
            <a:r>
              <a:rPr lang="en-US" altLang="zh-CN" sz="2000" dirty="0"/>
              <a:t>θ(2)</a:t>
            </a:r>
            <a:r>
              <a:rPr lang="zh-CN" altLang="en-US" sz="2000" dirty="0"/>
              <a:t>；输出为向量</a:t>
            </a:r>
            <a:r>
              <a:rPr lang="en-US" altLang="zh-CN" sz="2000" dirty="0"/>
              <a:t>y</a:t>
            </a:r>
            <a:r>
              <a:rPr lang="zh-CN" altLang="en-US" sz="2000" dirty="0"/>
              <a:t>，</a:t>
            </a:r>
            <a:r>
              <a:rPr lang="en-US" altLang="zh-CN" sz="2000" dirty="0"/>
              <a:t>f</a:t>
            </a:r>
            <a:r>
              <a:rPr lang="zh-CN" altLang="en-US" sz="2000" dirty="0"/>
              <a:t>为激活函数，最终输出</a:t>
            </a:r>
            <a:r>
              <a:rPr lang="en-US" altLang="zh-CN" sz="2000" dirty="0"/>
              <a:t>y</a:t>
            </a:r>
            <a:r>
              <a:rPr lang="zh-CN" altLang="en-US" sz="2000" dirty="0"/>
              <a:t>的推导公式如下：</a:t>
            </a:r>
          </a:p>
        </p:txBody>
      </p:sp>
      <p:graphicFrame>
        <p:nvGraphicFramePr>
          <p:cNvPr id="4" name="对象 3"/>
          <p:cNvGraphicFramePr>
            <a:graphicFrameLocks noChangeAspect="1"/>
          </p:cNvGraphicFramePr>
          <p:nvPr>
            <p:extLst>
              <p:ext uri="{D42A27DB-BD31-4B8C-83A1-F6EECF244321}">
                <p14:modId xmlns:p14="http://schemas.microsoft.com/office/powerpoint/2010/main" val="3633946637"/>
              </p:ext>
            </p:extLst>
          </p:nvPr>
        </p:nvGraphicFramePr>
        <p:xfrm>
          <a:off x="3132634" y="3676222"/>
          <a:ext cx="3456384" cy="1220611"/>
        </p:xfrm>
        <a:graphic>
          <a:graphicData uri="http://schemas.openxmlformats.org/presentationml/2006/ole">
            <mc:AlternateContent xmlns:mc="http://schemas.openxmlformats.org/markup-compatibility/2006">
              <mc:Choice xmlns:v="urn:schemas-microsoft-com:vml" Requires="v">
                <p:oleObj r:id="rId3" imgW="3631680" imgH="1282320" progId="">
                  <p:embed/>
                </p:oleObj>
              </mc:Choice>
              <mc:Fallback>
                <p:oleObj r:id="rId3" imgW="3631680" imgH="1282320" progId="">
                  <p:embed/>
                  <p:pic>
                    <p:nvPicPr>
                      <p:cNvPr id="4" name="对象 3"/>
                      <p:cNvPicPr/>
                      <p:nvPr/>
                    </p:nvPicPr>
                    <p:blipFill>
                      <a:blip r:embed="rId4"/>
                      <a:stretch>
                        <a:fillRect/>
                      </a:stretch>
                    </p:blipFill>
                    <p:spPr>
                      <a:xfrm>
                        <a:off x="3132634" y="3676222"/>
                        <a:ext cx="3456384" cy="1220611"/>
                      </a:xfrm>
                      <a:prstGeom prst="rect">
                        <a:avLst/>
                      </a:prstGeom>
                    </p:spPr>
                  </p:pic>
                </p:oleObj>
              </mc:Fallback>
            </mc:AlternateContent>
          </a:graphicData>
        </a:graphic>
      </p:graphicFrame>
    </p:spTree>
    <p:extLst>
      <p:ext uri="{BB962C8B-B14F-4D97-AF65-F5344CB8AC3E}">
        <p14:creationId xmlns:p14="http://schemas.microsoft.com/office/powerpoint/2010/main" val="3100553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2554545"/>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神经网络实际上就是将多个感知机进行组合，用不同的方法进行连接并作用在不同的激活函数上，此时使用的激活函数</a:t>
            </a:r>
            <a:r>
              <a:rPr lang="en-US" altLang="zh-CN" sz="2000" dirty="0"/>
              <a:t>f</a:t>
            </a:r>
            <a:r>
              <a:rPr lang="zh-CN" altLang="en-US" sz="2000" dirty="0"/>
              <a:t>一般使用</a:t>
            </a:r>
            <a:r>
              <a:rPr lang="en-US" altLang="zh-CN" sz="2000" dirty="0"/>
              <a:t>Sigmoid</a:t>
            </a:r>
            <a:r>
              <a:rPr lang="zh-CN" altLang="en-US" sz="2000" dirty="0"/>
              <a:t>函数或</a:t>
            </a:r>
            <a:r>
              <a:rPr lang="en-US" altLang="zh-CN" sz="2000" dirty="0" err="1"/>
              <a:t>tanh</a:t>
            </a:r>
            <a:r>
              <a:rPr lang="zh-CN" altLang="en-US" sz="2000" dirty="0"/>
              <a:t>函数。</a:t>
            </a:r>
            <a:r>
              <a:rPr lang="en-US" altLang="zh-CN" sz="2000" dirty="0"/>
              <a:t>Sigmoid</a:t>
            </a:r>
            <a:r>
              <a:rPr lang="zh-CN" altLang="en-US" sz="2000" dirty="0"/>
              <a:t>函数定义为： </a:t>
            </a:r>
            <a:endParaRPr lang="en-US" altLang="zh-CN" sz="2000" dirty="0"/>
          </a:p>
          <a:p>
            <a:pPr marL="342900" indent="-342900">
              <a:spcBef>
                <a:spcPts val="600"/>
              </a:spcBef>
              <a:buSzPct val="75000"/>
              <a:buFont typeface="Wingdings" panose="05000000000000000000" pitchFamily="2" charset="2"/>
              <a:buChar char="l"/>
            </a:pPr>
            <a:endParaRPr lang="en-US" altLang="zh-CN" sz="2000" dirty="0"/>
          </a:p>
          <a:p>
            <a:pPr>
              <a:spcBef>
                <a:spcPts val="600"/>
              </a:spcBef>
              <a:buSzPct val="75000"/>
            </a:pPr>
            <a:endParaRPr lang="en-US" altLang="zh-CN" sz="2000" dirty="0"/>
          </a:p>
          <a:p>
            <a:pPr marL="342900" indent="-342900">
              <a:spcBef>
                <a:spcPts val="600"/>
              </a:spcBef>
              <a:buSzPct val="75000"/>
              <a:buFont typeface="Wingdings" panose="05000000000000000000" pitchFamily="2" charset="2"/>
              <a:buChar char="l"/>
            </a:pPr>
            <a:r>
              <a:rPr lang="en-US" altLang="zh-CN" sz="2000" dirty="0"/>
              <a:t>Sigmoid</a:t>
            </a:r>
            <a:r>
              <a:rPr lang="zh-CN" altLang="zh-CN" sz="2000" dirty="0"/>
              <a:t>函数的好处是</a:t>
            </a:r>
            <a:r>
              <a:rPr lang="zh-CN" altLang="en-US" sz="2000" dirty="0"/>
              <a:t>导数</a:t>
            </a:r>
            <a:r>
              <a:rPr lang="zh-CN" altLang="zh-CN" sz="2000" dirty="0"/>
              <a:t>计算比较简单，降低了算法计算开销。</a:t>
            </a:r>
          </a:p>
          <a:p>
            <a:pPr marL="342900" indent="-342900">
              <a:spcBef>
                <a:spcPts val="600"/>
              </a:spcBef>
              <a:buSzPct val="75000"/>
              <a:buFont typeface="Wingdings" panose="05000000000000000000" pitchFamily="2" charset="2"/>
              <a:buChar char="l"/>
            </a:pPr>
            <a:endParaRPr lang="zh-CN" altLang="en-US" sz="20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DE66030-0911-45E0-8C3C-5C417B92E4FA}"/>
                  </a:ext>
                </a:extLst>
              </p:cNvPr>
              <p:cNvSpPr txBox="1"/>
              <p:nvPr/>
            </p:nvSpPr>
            <p:spPr>
              <a:xfrm>
                <a:off x="2916610" y="1812950"/>
                <a:ext cx="2862064" cy="6173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den>
                      </m:f>
                    </m:oMath>
                  </m:oMathPara>
                </a14:m>
                <a:endParaRPr lang="zh-CN" altLang="en-US" dirty="0"/>
              </a:p>
            </p:txBody>
          </p:sp>
        </mc:Choice>
        <mc:Fallback xmlns="">
          <p:sp>
            <p:nvSpPr>
              <p:cNvPr id="6" name="文本框 5">
                <a:extLst>
                  <a:ext uri="{FF2B5EF4-FFF2-40B4-BE49-F238E27FC236}">
                    <a16:creationId xmlns:a16="http://schemas.microsoft.com/office/drawing/2014/main" id="{8DE66030-0911-45E0-8C3C-5C417B92E4FA}"/>
                  </a:ext>
                </a:extLst>
              </p:cNvPr>
              <p:cNvSpPr txBox="1">
                <a:spLocks noRot="1" noChangeAspect="1" noMove="1" noResize="1" noEditPoints="1" noAdjustHandles="1" noChangeArrowheads="1" noChangeShapeType="1" noTextEdit="1"/>
              </p:cNvSpPr>
              <p:nvPr/>
            </p:nvSpPr>
            <p:spPr>
              <a:xfrm>
                <a:off x="2916610" y="1812950"/>
                <a:ext cx="2862064" cy="6173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4A115DF-A1F0-4EBC-8ACA-4D8D6488C403}"/>
                  </a:ext>
                </a:extLst>
              </p:cNvPr>
              <p:cNvSpPr txBox="1"/>
              <p:nvPr/>
            </p:nvSpPr>
            <p:spPr>
              <a:xfrm>
                <a:off x="2286794" y="2942138"/>
                <a:ext cx="4572000" cy="18821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e>
                        <m:sup>
                          <m:r>
                            <a:rPr lang="zh-CN" altLang="en-US" i="0">
                              <a:latin typeface="Cambria Math" panose="02040503050406030204" pitchFamily="18" charset="0"/>
                            </a:rPr>
                            <m:t>′</m:t>
                          </m:r>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den>
                              </m:f>
                            </m:e>
                          </m:d>
                        </m:e>
                        <m:sup>
                          <m:r>
                            <a:rPr lang="zh-CN" altLang="en-US" i="0">
                              <a:latin typeface="Cambria Math" panose="02040503050406030204" pitchFamily="18" charset="0"/>
                            </a:rPr>
                            <m:t>′</m:t>
                          </m:r>
                        </m:sup>
                      </m:sSup>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 − </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num>
                        <m:den>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e>
                              </m:d>
                            </m:e>
                            <m:sup>
                              <m:r>
                                <a:rPr lang="zh-CN" altLang="en-US" i="0">
                                  <a:latin typeface="Cambria Math" panose="02040503050406030204" pitchFamily="18" charset="0"/>
                                </a:rPr>
                                <m:t>2</m:t>
                              </m:r>
                            </m:sup>
                          </m:sSup>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 </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r>
                            <a:rPr lang="zh-CN" altLang="en-US" i="0">
                              <a:latin typeface="Cambria Math" panose="02040503050406030204" pitchFamily="18" charset="0"/>
                            </a:rPr>
                            <m:t>−1</m:t>
                          </m:r>
                        </m:num>
                        <m:den>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e>
                              </m:d>
                            </m:e>
                            <m:sup>
                              <m:r>
                                <a:rPr lang="zh-CN" altLang="en-US" i="0">
                                  <a:latin typeface="Cambria Math" panose="02040503050406030204" pitchFamily="18" charset="0"/>
                                </a:rPr>
                                <m:t>2</m:t>
                              </m:r>
                            </m:sup>
                          </m:sSup>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 </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num>
                        <m:den>
                          <m:sSup>
                            <m:sSupPr>
                              <m:ctrlPr>
                                <a:rPr lang="zh-CN" altLang="en-US" i="1">
                                  <a:solidFill>
                                    <a:srgbClr val="836967"/>
                                  </a:solidFill>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e>
                              </m:d>
                            </m:e>
                            <m:sup>
                              <m:r>
                                <a:rPr lang="zh-CN" altLang="en-US" i="0">
                                  <a:latin typeface="Cambria Math" panose="02040503050406030204" pitchFamily="18" charset="0"/>
                                </a:rPr>
                                <m:t>2</m:t>
                              </m:r>
                            </m:sup>
                          </m:sSup>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e>
                              </m:d>
                            </m:e>
                            <m:sup>
                              <m:r>
                                <a:rPr lang="zh-CN" altLang="en-US" i="0">
                                  <a:latin typeface="Cambria Math" panose="02040503050406030204" pitchFamily="18" charset="0"/>
                                </a:rPr>
                                <m:t>2</m:t>
                              </m:r>
                            </m:sup>
                          </m:sSup>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sSup>
                            <m:sSupPr>
                              <m:ctrlPr>
                                <a:rPr lang="zh-CN" altLang="en-US" i="1">
                                  <a:solidFill>
                                    <a:srgbClr val="836967"/>
                                  </a:solidFill>
                                  <a:latin typeface="Cambria Math" panose="02040503050406030204" pitchFamily="18" charset="0"/>
                                </a:rPr>
                              </m:ctrlPr>
                            </m:sSupPr>
                            <m:e>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𝑥</m:t>
                                      </m:r>
                                    </m:sup>
                                  </m:sSup>
                                </m:e>
                              </m:d>
                            </m:e>
                            <m:sup>
                              <m:r>
                                <a:rPr lang="zh-CN" altLang="en-US" i="0">
                                  <a:latin typeface="Cambria Math" panose="02040503050406030204" pitchFamily="18" charset="0"/>
                                </a:rPr>
                                <m:t>2</m:t>
                              </m:r>
                            </m:sup>
                          </m:sSup>
                        </m:den>
                      </m:f>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e>
                          </m:d>
                        </m:e>
                      </m:d>
                    </m:oMath>
                  </m:oMathPara>
                </a14:m>
                <a:endParaRPr lang="zh-CN" altLang="en-US" dirty="0"/>
              </a:p>
            </p:txBody>
          </p:sp>
        </mc:Choice>
        <mc:Fallback xmlns="">
          <p:sp>
            <p:nvSpPr>
              <p:cNvPr id="13" name="文本框 12">
                <a:extLst>
                  <a:ext uri="{FF2B5EF4-FFF2-40B4-BE49-F238E27FC236}">
                    <a16:creationId xmlns:a16="http://schemas.microsoft.com/office/drawing/2014/main" id="{B4A115DF-A1F0-4EBC-8ACA-4D8D6488C403}"/>
                  </a:ext>
                </a:extLst>
              </p:cNvPr>
              <p:cNvSpPr txBox="1">
                <a:spLocks noRot="1" noChangeAspect="1" noMove="1" noResize="1" noEditPoints="1" noAdjustHandles="1" noChangeArrowheads="1" noChangeShapeType="1" noTextEdit="1"/>
              </p:cNvSpPr>
              <p:nvPr/>
            </p:nvSpPr>
            <p:spPr>
              <a:xfrm>
                <a:off x="2286794" y="2942138"/>
                <a:ext cx="4572000" cy="188211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5930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756370" y="2212504"/>
            <a:ext cx="7344816" cy="2664296"/>
          </a:xfrm>
          <a:prstGeom prst="rect">
            <a:avLst/>
          </a:prstGeom>
        </p:spPr>
      </p:pic>
      <p:sp>
        <p:nvSpPr>
          <p:cNvPr id="2" name="矩形 1"/>
          <p:cNvSpPr/>
          <p:nvPr/>
        </p:nvSpPr>
        <p:spPr>
          <a:xfrm>
            <a:off x="2772594" y="4775756"/>
            <a:ext cx="3815468" cy="369332"/>
          </a:xfrm>
          <a:prstGeom prst="rect">
            <a:avLst/>
          </a:prstGeom>
        </p:spPr>
        <p:txBody>
          <a:bodyPr wrap="none">
            <a:spAutoFit/>
          </a:bodyPr>
          <a:lstStyle/>
          <a:p>
            <a:r>
              <a:rPr lang="zh-CN" altLang="en-US" dirty="0"/>
              <a:t>图 13</a:t>
            </a:r>
            <a:r>
              <a:rPr lang="en-US" altLang="zh-CN" dirty="0"/>
              <a:t>-</a:t>
            </a:r>
            <a:r>
              <a:rPr lang="zh-CN" altLang="en-US" dirty="0"/>
              <a:t>5 正态分布与Sigmoid函数图像</a:t>
            </a:r>
          </a:p>
        </p:txBody>
      </p:sp>
      <p:sp>
        <p:nvSpPr>
          <p:cNvPr id="3" name="文本框 2"/>
          <p:cNvSpPr txBox="1"/>
          <p:nvPr/>
        </p:nvSpPr>
        <p:spPr>
          <a:xfrm>
            <a:off x="324322" y="781923"/>
            <a:ext cx="8352928" cy="1646605"/>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1600" dirty="0"/>
              <a:t>选择</a:t>
            </a:r>
            <a:r>
              <a:rPr lang="en-US" altLang="zh-CN" sz="1600" dirty="0"/>
              <a:t>Sigmoid</a:t>
            </a:r>
            <a:r>
              <a:rPr lang="zh-CN" altLang="en-US" sz="1600" dirty="0"/>
              <a:t>函数，还因为它的函数图像和正态高斯分布的分布函数图像非常接近，如图 </a:t>
            </a:r>
            <a:r>
              <a:rPr lang="en-US" altLang="zh-CN" sz="1600" dirty="0"/>
              <a:t>13-5</a:t>
            </a:r>
            <a:r>
              <a:rPr lang="zh-CN" altLang="en-US" sz="1600" dirty="0"/>
              <a:t>所示。日常生活中的大多数现象，都是符合正态分布的。</a:t>
            </a:r>
            <a:endParaRPr lang="en-US" altLang="zh-CN" sz="1600" dirty="0"/>
          </a:p>
          <a:p>
            <a:pPr marL="342900" indent="-342900">
              <a:spcBef>
                <a:spcPts val="600"/>
              </a:spcBef>
              <a:buSzPct val="75000"/>
              <a:buFont typeface="Wingdings" panose="05000000000000000000" pitchFamily="2" charset="2"/>
              <a:buChar char="l"/>
            </a:pPr>
            <a:r>
              <a:rPr lang="zh-CN" altLang="en-US" sz="1600" dirty="0"/>
              <a:t>另外以神经元的反应来说，低于阈值太多，刺激不够强，感受不到；超出阈值太多，刺激太强，感受也会出错</a:t>
            </a:r>
            <a:r>
              <a:rPr lang="en-US" altLang="zh-CN" sz="1600" dirty="0"/>
              <a:t>(</a:t>
            </a:r>
            <a:r>
              <a:rPr lang="zh-CN" altLang="en-US" sz="1600" dirty="0"/>
              <a:t>生物可能会昏厥或休克</a:t>
            </a:r>
            <a:r>
              <a:rPr lang="en-US" altLang="zh-CN" sz="1600" dirty="0"/>
              <a:t>)</a:t>
            </a:r>
            <a:r>
              <a:rPr lang="zh-CN" altLang="en-US" sz="1600" dirty="0"/>
              <a:t>；而在一个区间内，感受和刺激强弱基本成正比。这种现象也和</a:t>
            </a:r>
            <a:r>
              <a:rPr lang="en-US" altLang="zh-CN" sz="1600" dirty="0"/>
              <a:t>Sigmoid</a:t>
            </a:r>
            <a:r>
              <a:rPr lang="zh-CN" altLang="en-US" sz="1600" dirty="0"/>
              <a:t>在</a:t>
            </a:r>
            <a:r>
              <a:rPr lang="en-US" altLang="zh-CN" sz="1600" dirty="0"/>
              <a:t>X=0</a:t>
            </a:r>
            <a:r>
              <a:rPr lang="zh-CN" altLang="en-US" sz="1600" dirty="0"/>
              <a:t>附近近似直线，超出范围基本为水平线的特性相符</a:t>
            </a:r>
            <a:endParaRPr lang="zh-CN" altLang="en-US" dirty="0"/>
          </a:p>
        </p:txBody>
      </p:sp>
    </p:spTree>
    <p:extLst>
      <p:ext uri="{BB962C8B-B14F-4D97-AF65-F5344CB8AC3E}">
        <p14:creationId xmlns:p14="http://schemas.microsoft.com/office/powerpoint/2010/main" val="2087374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64CF6832-B0F2-4E02-B417-EA49C43B8313}"/>
              </a:ext>
            </a:extLst>
          </p:cNvPr>
          <p:cNvGraphicFramePr>
            <a:graphicFrameLocks noChangeAspect="1"/>
          </p:cNvGraphicFramePr>
          <p:nvPr/>
        </p:nvGraphicFramePr>
        <p:xfrm>
          <a:off x="1044575" y="773113"/>
          <a:ext cx="7316788" cy="4113212"/>
        </p:xfrm>
        <a:graphic>
          <a:graphicData uri="http://schemas.openxmlformats.org/presentationml/2006/ole">
            <mc:AlternateContent xmlns:mc="http://schemas.openxmlformats.org/markup-compatibility/2006">
              <mc:Choice xmlns:v="urn:schemas-microsoft-com:vml" Requires="v">
                <p:oleObj name="Worksheet" r:id="rId3" imgW="8486631" imgH="4771940" progId="Excel.Sheet.8">
                  <p:embed/>
                </p:oleObj>
              </mc:Choice>
              <mc:Fallback>
                <p:oleObj name="Worksheet" r:id="rId3" imgW="8486631" imgH="4771940" progId="Excel.Sheet.8">
                  <p:embed/>
                  <p:pic>
                    <p:nvPicPr>
                      <p:cNvPr id="4" name="对象 3">
                        <a:extLst>
                          <a:ext uri="{FF2B5EF4-FFF2-40B4-BE49-F238E27FC236}">
                            <a16:creationId xmlns:a16="http://schemas.microsoft.com/office/drawing/2014/main" id="{64CF6832-B0F2-4E02-B417-EA49C43B8313}"/>
                          </a:ext>
                        </a:extLst>
                      </p:cNvPr>
                      <p:cNvPicPr/>
                      <p:nvPr/>
                    </p:nvPicPr>
                    <p:blipFill>
                      <a:blip r:embed="rId4"/>
                      <a:stretch>
                        <a:fillRect/>
                      </a:stretch>
                    </p:blipFill>
                    <p:spPr>
                      <a:xfrm>
                        <a:off x="1044575" y="773113"/>
                        <a:ext cx="7316788" cy="4113212"/>
                      </a:xfrm>
                      <a:prstGeom prst="rect">
                        <a:avLst/>
                      </a:prstGeom>
                    </p:spPr>
                  </p:pic>
                </p:oleObj>
              </mc:Fallback>
            </mc:AlternateContent>
          </a:graphicData>
        </a:graphic>
      </p:graphicFrame>
    </p:spTree>
    <p:extLst>
      <p:ext uri="{BB962C8B-B14F-4D97-AF65-F5344CB8AC3E}">
        <p14:creationId xmlns:p14="http://schemas.microsoft.com/office/powerpoint/2010/main" val="2503998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02B5F6-4BD4-4CE0-9866-80A2BDE9D693}"/>
              </a:ext>
            </a:extLst>
          </p:cNvPr>
          <p:cNvPicPr>
            <a:picLocks noChangeAspect="1"/>
          </p:cNvPicPr>
          <p:nvPr/>
        </p:nvPicPr>
        <p:blipFill rotWithShape="1">
          <a:blip r:embed="rId3"/>
          <a:srcRect t="1561" r="1537"/>
          <a:stretch/>
        </p:blipFill>
        <p:spPr>
          <a:xfrm>
            <a:off x="151123" y="1060376"/>
            <a:ext cx="8843342" cy="3323370"/>
          </a:xfrm>
          <a:prstGeom prst="rect">
            <a:avLst/>
          </a:prstGeom>
        </p:spPr>
      </p:pic>
    </p:spTree>
    <p:extLst>
      <p:ext uri="{BB962C8B-B14F-4D97-AF65-F5344CB8AC3E}">
        <p14:creationId xmlns:p14="http://schemas.microsoft.com/office/powerpoint/2010/main" val="554096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170099"/>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通过参数与激活函数来拟合特征与目标的真实函数关系，使得预测与真实模型逼近，我们可以使用损失函数来评价模型拟合的程度，最小平方误差准则（</a:t>
            </a:r>
            <a:r>
              <a:rPr lang="en-US" altLang="zh-CN" sz="2000" dirty="0"/>
              <a:t>MSE</a:t>
            </a:r>
            <a:r>
              <a:rPr lang="zh-CN" altLang="en-US" sz="2000" dirty="0"/>
              <a:t>）是其中的一个常用的损失函数，其公式如下：</a:t>
            </a:r>
          </a:p>
          <a:p>
            <a:pPr marL="342900" indent="-342900">
              <a:spcBef>
                <a:spcPts val="600"/>
              </a:spcBef>
              <a:buSzPct val="75000"/>
              <a:buFont typeface="Wingdings" panose="05000000000000000000" pitchFamily="2" charset="2"/>
              <a:buChar char="l"/>
            </a:pPr>
            <a:endParaRPr lang="en-US" altLang="zh-CN" sz="2000" dirty="0"/>
          </a:p>
          <a:p>
            <a:pPr marL="342900" indent="-342900">
              <a:spcBef>
                <a:spcPts val="600"/>
              </a:spcBef>
              <a:buSzPct val="75000"/>
              <a:buFont typeface="Wingdings" panose="05000000000000000000" pitchFamily="2" charset="2"/>
              <a:buChar char="l"/>
            </a:pPr>
            <a:endParaRPr lang="en-US" altLang="zh-CN" sz="2000" dirty="0"/>
          </a:p>
          <a:p>
            <a:pPr marL="342900" indent="-342900">
              <a:spcBef>
                <a:spcPts val="600"/>
              </a:spcBef>
              <a:buSzPct val="75000"/>
              <a:buFont typeface="Wingdings" panose="05000000000000000000" pitchFamily="2" charset="2"/>
              <a:buChar char="l"/>
            </a:pPr>
            <a:endParaRPr lang="en-US" altLang="zh-CN" sz="2000" dirty="0"/>
          </a:p>
          <a:p>
            <a:pPr marL="342900" indent="-342900">
              <a:spcBef>
                <a:spcPts val="600"/>
              </a:spcBef>
              <a:buSzPct val="75000"/>
              <a:buFont typeface="Wingdings" panose="05000000000000000000" pitchFamily="2" charset="2"/>
              <a:buChar char="l"/>
            </a:pPr>
            <a:r>
              <a:rPr lang="zh-CN" altLang="en-US" sz="2000" dirty="0"/>
              <a:t>其中</a:t>
            </a:r>
            <a:r>
              <a:rPr lang="en-US" altLang="zh-CN" sz="2000" dirty="0"/>
              <a:t>G</a:t>
            </a:r>
            <a:r>
              <a:rPr lang="zh-CN" altLang="en-US" sz="2000" dirty="0"/>
              <a:t>是构建的模型，它根据输入矩阵</a:t>
            </a:r>
            <a:r>
              <a:rPr lang="en-US" altLang="zh-CN" sz="2000" dirty="0"/>
              <a:t>X</a:t>
            </a:r>
            <a:r>
              <a:rPr lang="zh-CN" altLang="en-US" sz="2000" dirty="0"/>
              <a:t>输出一个预测向量</a:t>
            </a:r>
            <a:r>
              <a:rPr lang="en-US" altLang="zh-CN" sz="2000" dirty="0"/>
              <a:t>G(X)</a:t>
            </a:r>
            <a:r>
              <a:rPr lang="zh-CN" altLang="en-US" sz="2000" dirty="0"/>
              <a:t>，计算得到的</a:t>
            </a:r>
            <a:r>
              <a:rPr lang="en-US" altLang="zh-CN" sz="2000" dirty="0"/>
              <a:t>y</a:t>
            </a:r>
            <a:r>
              <a:rPr lang="zh-CN" altLang="en-US" sz="2000" dirty="0"/>
              <a:t>，</a:t>
            </a:r>
            <a:r>
              <a:rPr lang="en-US" altLang="zh-CN" sz="2000" dirty="0" err="1"/>
              <a:t>yi</a:t>
            </a:r>
            <a:r>
              <a:rPr lang="zh-CN" altLang="en-US" sz="2000" dirty="0"/>
              <a:t>为目标值。当预测值</a:t>
            </a:r>
            <a:r>
              <a:rPr lang="en-US" altLang="zh-CN" sz="2000" dirty="0"/>
              <a:t>G(X)</a:t>
            </a:r>
            <a:r>
              <a:rPr lang="zh-CN" altLang="en-US" sz="2000" dirty="0"/>
              <a:t>和真值</a:t>
            </a:r>
            <a:r>
              <a:rPr lang="en-US" altLang="zh-CN" sz="2000" dirty="0"/>
              <a:t>Y</a:t>
            </a:r>
            <a:r>
              <a:rPr lang="zh-CN" altLang="en-US" sz="2000" dirty="0"/>
              <a:t>的欧式距离越大，损失就越大，反之越小。</a:t>
            </a:r>
          </a:p>
        </p:txBody>
      </p:sp>
      <p:graphicFrame>
        <p:nvGraphicFramePr>
          <p:cNvPr id="2" name="对象 1"/>
          <p:cNvGraphicFramePr>
            <a:graphicFrameLocks noChangeAspect="1"/>
          </p:cNvGraphicFramePr>
          <p:nvPr/>
        </p:nvGraphicFramePr>
        <p:xfrm>
          <a:off x="2916238" y="1997075"/>
          <a:ext cx="2438400" cy="742950"/>
        </p:xfrm>
        <a:graphic>
          <a:graphicData uri="http://schemas.openxmlformats.org/presentationml/2006/ole">
            <mc:AlternateContent xmlns:mc="http://schemas.openxmlformats.org/markup-compatibility/2006">
              <mc:Choice xmlns:v="urn:schemas-microsoft-com:vml" Requires="v">
                <p:oleObj r:id="rId3" imgW="3288600" imgH="1002960" progId="">
                  <p:embed/>
                </p:oleObj>
              </mc:Choice>
              <mc:Fallback>
                <p:oleObj r:id="rId3" imgW="3288600" imgH="1002960" progId="">
                  <p:embed/>
                  <p:pic>
                    <p:nvPicPr>
                      <p:cNvPr id="2" name="对象 1"/>
                      <p:cNvPicPr/>
                      <p:nvPr/>
                    </p:nvPicPr>
                    <p:blipFill>
                      <a:blip r:embed="rId4"/>
                      <a:stretch>
                        <a:fillRect/>
                      </a:stretch>
                    </p:blipFill>
                    <p:spPr>
                      <a:xfrm>
                        <a:off x="2916238" y="1997075"/>
                        <a:ext cx="2438400" cy="742950"/>
                      </a:xfrm>
                      <a:prstGeom prst="rect">
                        <a:avLst/>
                      </a:prstGeom>
                    </p:spPr>
                  </p:pic>
                </p:oleObj>
              </mc:Fallback>
            </mc:AlternateContent>
          </a:graphicData>
        </a:graphic>
      </p:graphicFrame>
    </p:spTree>
    <p:extLst>
      <p:ext uri="{BB962C8B-B14F-4D97-AF65-F5344CB8AC3E}">
        <p14:creationId xmlns:p14="http://schemas.microsoft.com/office/powerpoint/2010/main" val="3403355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324322" y="844352"/>
                <a:ext cx="5040560" cy="4539704"/>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定义了损失函数之后，最终要通过优化参数，让损失函数的的值达到最小。其中在神经网络常用的一阶优化算法是梯度下降</a:t>
                </a:r>
                <a:r>
                  <a:rPr lang="zh-CN" altLang="en-US" dirty="0"/>
                  <a:t>。</a:t>
                </a:r>
                <a:endParaRPr lang="en-US" altLang="zh-CN" dirty="0"/>
              </a:p>
              <a:p>
                <a:pPr marL="342900" indent="-342900">
                  <a:spcBef>
                    <a:spcPts val="600"/>
                  </a:spcBef>
                  <a:buSzPct val="75000"/>
                  <a:buFont typeface="Wingdings" panose="05000000000000000000" pitchFamily="2" charset="2"/>
                  <a:buChar char="l"/>
                </a:pPr>
                <a:r>
                  <a:rPr lang="zh-CN" altLang="en-US" dirty="0"/>
                  <a:t>梯度就是导数</a:t>
                </a:r>
                <a:endParaRPr lang="en-US" altLang="zh-CN" dirty="0"/>
              </a:p>
              <a:p>
                <a:pPr marL="342900" indent="-342900">
                  <a:spcBef>
                    <a:spcPts val="600"/>
                  </a:spcBef>
                  <a:buSzPct val="75000"/>
                  <a:buFont typeface="Wingdings" panose="05000000000000000000" pitchFamily="2" charset="2"/>
                  <a:buChar char="l"/>
                </a:pPr>
                <a:r>
                  <a:rPr lang="zh-CN" altLang="en-US" dirty="0"/>
                  <a:t>梯度下降是找出函数</a:t>
                </a:r>
                <a:r>
                  <a:rPr lang="en-US" altLang="zh-CN" i="1" dirty="0"/>
                  <a:t>f</a:t>
                </a:r>
                <a:r>
                  <a:rPr lang="en-US" altLang="zh-CN" dirty="0"/>
                  <a:t>(x)</a:t>
                </a:r>
                <a:r>
                  <a:rPr lang="zh-CN" altLang="en-US" dirty="0"/>
                  <a:t>（在某个区间内）最小值所对应的</a:t>
                </a:r>
                <a:r>
                  <a:rPr lang="en-US" altLang="zh-CN" dirty="0"/>
                  <a:t>x</a:t>
                </a:r>
                <a:r>
                  <a:rPr lang="en-US" altLang="zh-CN" baseline="-25000" dirty="0"/>
                  <a:t>0</a:t>
                </a:r>
                <a:r>
                  <a:rPr lang="zh-CN" altLang="en-US" dirty="0"/>
                  <a:t>的方法。</a:t>
                </a:r>
                <a:endParaRPr lang="en-US" altLang="zh-CN" dirty="0"/>
              </a:p>
              <a:p>
                <a:pPr marL="798195" lvl="1" indent="-342900">
                  <a:spcBef>
                    <a:spcPts val="600"/>
                  </a:spcBef>
                  <a:buSzPct val="75000"/>
                  <a:buFont typeface="Wingdings" panose="05000000000000000000" pitchFamily="2" charset="2"/>
                  <a:buChar char="l"/>
                </a:pPr>
                <a:r>
                  <a:rPr lang="zh-CN" altLang="en-US" dirty="0"/>
                  <a:t>当</a:t>
                </a:r>
                <a14:m>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d>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&gt;0</m:t>
                    </m:r>
                    <m:r>
                      <a:rPr lang="zh-CN" altLang="en-US" i="1">
                        <a:latin typeface="Cambria Math" panose="02040503050406030204" pitchFamily="18" charset="0"/>
                        <a:ea typeface="等线" panose="02010600030101010101" pitchFamily="2" charset="-122"/>
                        <a:cs typeface="Times New Roman" panose="02020603050405020304" pitchFamily="18" charset="0"/>
                      </a:rPr>
                      <m:t>时</m:t>
                    </m:r>
                  </m:oMath>
                </a14:m>
                <a:r>
                  <a:rPr lang="zh-CN" altLang="en-US" dirty="0"/>
                  <a:t>，说明此时</a:t>
                </a:r>
                <a:r>
                  <a:rPr lang="en-US" altLang="zh-CN" dirty="0"/>
                  <a:t>x</a:t>
                </a:r>
                <a:r>
                  <a:rPr lang="zh-CN" altLang="en-US" dirty="0"/>
                  <a:t>增大，</a:t>
                </a:r>
                <a:r>
                  <a:rPr lang="en-US" altLang="zh-CN" i="1" dirty="0"/>
                  <a:t> f</a:t>
                </a:r>
                <a:r>
                  <a:rPr lang="en-US" altLang="zh-CN" dirty="0"/>
                  <a:t>(x)</a:t>
                </a:r>
                <a:r>
                  <a:rPr lang="zh-CN" altLang="en-US" dirty="0"/>
                  <a:t>会增大（</a:t>
                </a:r>
                <a:r>
                  <a:rPr lang="en-US" altLang="zh-CN" dirty="0"/>
                  <a:t> </a:t>
                </a:r>
                <a:r>
                  <a:rPr lang="en-US" altLang="zh-CN" dirty="0">
                    <a:solidFill>
                      <a:srgbClr val="C00000"/>
                    </a:solidFill>
                  </a:rPr>
                  <a:t>x</a:t>
                </a:r>
                <a:r>
                  <a:rPr lang="zh-CN" altLang="en-US" dirty="0">
                    <a:solidFill>
                      <a:srgbClr val="C00000"/>
                    </a:solidFill>
                  </a:rPr>
                  <a:t>减小</a:t>
                </a:r>
                <a:r>
                  <a:rPr lang="zh-CN" altLang="en-US" dirty="0"/>
                  <a:t>，</a:t>
                </a:r>
                <a:r>
                  <a:rPr lang="en-US" altLang="zh-CN" i="1" dirty="0"/>
                  <a:t> f</a:t>
                </a:r>
                <a:r>
                  <a:rPr lang="en-US" altLang="zh-CN" dirty="0"/>
                  <a:t>(x)</a:t>
                </a:r>
                <a:r>
                  <a:rPr lang="zh-CN" altLang="en-US" dirty="0"/>
                  <a:t>会</a:t>
                </a:r>
                <a:r>
                  <a:rPr lang="zh-CN" altLang="en-US" dirty="0">
                    <a:solidFill>
                      <a:srgbClr val="C00000"/>
                    </a:solidFill>
                  </a:rPr>
                  <a:t>减小</a:t>
                </a:r>
                <a:r>
                  <a:rPr lang="zh-CN" altLang="en-US" dirty="0"/>
                  <a:t>）</a:t>
                </a:r>
                <a:endParaRPr lang="en-US" altLang="zh-CN" dirty="0"/>
              </a:p>
              <a:p>
                <a:pPr marL="798195" lvl="1" indent="-342900">
                  <a:spcBef>
                    <a:spcPts val="600"/>
                  </a:spcBef>
                  <a:buSzPct val="75000"/>
                  <a:buFont typeface="Wingdings" panose="05000000000000000000" pitchFamily="2" charset="2"/>
                  <a:buChar char="l"/>
                </a:pPr>
                <a:r>
                  <a:rPr lang="zh-CN" altLang="en-US" dirty="0"/>
                  <a:t>当</a:t>
                </a:r>
                <a14:m>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d>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&lt;0</m:t>
                    </m:r>
                    <m:r>
                      <a:rPr lang="zh-CN" altLang="en-US" i="1">
                        <a:latin typeface="Cambria Math" panose="02040503050406030204" pitchFamily="18" charset="0"/>
                        <a:ea typeface="等线" panose="02010600030101010101" pitchFamily="2" charset="-122"/>
                        <a:cs typeface="Times New Roman" panose="02020603050405020304" pitchFamily="18" charset="0"/>
                      </a:rPr>
                      <m:t>时</m:t>
                    </m:r>
                  </m:oMath>
                </a14:m>
                <a:r>
                  <a:rPr lang="zh-CN" altLang="en-US" dirty="0"/>
                  <a:t>，说明此时</a:t>
                </a:r>
                <a:r>
                  <a:rPr lang="en-US" altLang="zh-CN" dirty="0"/>
                  <a:t>x</a:t>
                </a:r>
                <a:r>
                  <a:rPr lang="zh-CN" altLang="en-US" dirty="0">
                    <a:solidFill>
                      <a:srgbClr val="C00000"/>
                    </a:solidFill>
                  </a:rPr>
                  <a:t>增大</a:t>
                </a:r>
                <a:r>
                  <a:rPr lang="zh-CN" altLang="en-US" dirty="0"/>
                  <a:t>，</a:t>
                </a:r>
                <a:r>
                  <a:rPr lang="en-US" altLang="zh-CN" i="1" dirty="0"/>
                  <a:t> f</a:t>
                </a:r>
                <a:r>
                  <a:rPr lang="en-US" altLang="zh-CN" dirty="0"/>
                  <a:t>(x)</a:t>
                </a:r>
                <a:r>
                  <a:rPr lang="zh-CN" altLang="en-US" dirty="0"/>
                  <a:t>会</a:t>
                </a:r>
                <a:r>
                  <a:rPr lang="zh-CN" altLang="en-US" dirty="0">
                    <a:solidFill>
                      <a:srgbClr val="C00000"/>
                    </a:solidFill>
                  </a:rPr>
                  <a:t>减小</a:t>
                </a:r>
                <a:endParaRPr lang="en-US" altLang="zh-CN" dirty="0">
                  <a:solidFill>
                    <a:srgbClr val="C00000"/>
                  </a:solidFill>
                </a:endParaRPr>
              </a:p>
              <a:p>
                <a:pPr marL="798195" lvl="1" indent="-342900">
                  <a:spcBef>
                    <a:spcPts val="600"/>
                  </a:spcBef>
                  <a:buSzPct val="75000"/>
                  <a:buFont typeface="Wingdings" panose="05000000000000000000" pitchFamily="2" charset="2"/>
                  <a:buChar char="l"/>
                </a:pPr>
                <a:r>
                  <a:rPr lang="zh-CN" altLang="en-US" dirty="0"/>
                  <a:t>根据以上，增大</a:t>
                </a:r>
                <a:r>
                  <a:rPr lang="en-US" altLang="zh-CN" dirty="0"/>
                  <a:t>x</a:t>
                </a:r>
                <a:r>
                  <a:rPr lang="zh-CN" altLang="en-US" dirty="0"/>
                  <a:t>或者减小</a:t>
                </a:r>
                <a:r>
                  <a:rPr lang="en-US" altLang="zh-CN" dirty="0"/>
                  <a:t>x</a:t>
                </a:r>
                <a:r>
                  <a:rPr lang="zh-CN" altLang="en-US" dirty="0"/>
                  <a:t>，让</a:t>
                </a:r>
                <a:r>
                  <a:rPr lang="en-US" altLang="zh-CN" i="1" dirty="0"/>
                  <a:t>f</a:t>
                </a:r>
                <a:r>
                  <a:rPr lang="en-US" altLang="zh-CN" dirty="0"/>
                  <a:t>(x)</a:t>
                </a:r>
                <a:r>
                  <a:rPr lang="zh-CN" altLang="en-US" dirty="0"/>
                  <a:t>往</a:t>
                </a:r>
                <a:r>
                  <a:rPr lang="zh-CN" altLang="en-US" dirty="0">
                    <a:solidFill>
                      <a:srgbClr val="C00000"/>
                    </a:solidFill>
                  </a:rPr>
                  <a:t>减小</a:t>
                </a:r>
                <a:r>
                  <a:rPr lang="zh-CN" altLang="en-US" dirty="0"/>
                  <a:t>方向变化，到达最小值。</a:t>
                </a:r>
                <a:endParaRPr lang="en-US" altLang="zh-CN" dirty="0"/>
              </a:p>
              <a:p>
                <a:pPr marL="798195" lvl="1" indent="-342900">
                  <a:spcBef>
                    <a:spcPts val="600"/>
                  </a:spcBef>
                  <a:buSzPct val="75000"/>
                  <a:buFont typeface="Wingdings" panose="05000000000000000000" pitchFamily="2" charset="2"/>
                  <a:buChar char="l"/>
                </a:pPr>
                <a:endParaRPr lang="en-US" altLang="zh-CN" dirty="0"/>
              </a:p>
              <a:p>
                <a:pPr marL="342900" indent="-342900">
                  <a:spcBef>
                    <a:spcPts val="600"/>
                  </a:spcBef>
                  <a:buSzPct val="75000"/>
                  <a:buFont typeface="Wingdings" panose="05000000000000000000" pitchFamily="2" charset="2"/>
                  <a:buChar char="l"/>
                </a:pPr>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324322" y="844352"/>
                <a:ext cx="5040560" cy="4539704"/>
              </a:xfrm>
              <a:prstGeom prst="rect">
                <a:avLst/>
              </a:prstGeom>
              <a:blipFill>
                <a:blip r:embed="rId3"/>
                <a:stretch>
                  <a:fillRect l="-121" t="-806" r="-217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F41FD69-70A5-483A-8A21-A7904C28B53A}"/>
              </a:ext>
            </a:extLst>
          </p:cNvPr>
          <p:cNvPicPr>
            <a:picLocks noChangeAspect="1"/>
          </p:cNvPicPr>
          <p:nvPr/>
        </p:nvPicPr>
        <p:blipFill rotWithShape="1">
          <a:blip r:embed="rId4"/>
          <a:srcRect l="7454" t="2416" r="42162" b="47201"/>
          <a:stretch/>
        </p:blipFill>
        <p:spPr>
          <a:xfrm>
            <a:off x="5436890" y="1060376"/>
            <a:ext cx="3240360" cy="2592288"/>
          </a:xfrm>
          <a:prstGeom prst="rect">
            <a:avLst/>
          </a:prstGeom>
        </p:spPr>
      </p:pic>
    </p:spTree>
    <p:extLst>
      <p:ext uri="{BB962C8B-B14F-4D97-AF65-F5344CB8AC3E}">
        <p14:creationId xmlns:p14="http://schemas.microsoft.com/office/powerpoint/2010/main" val="411390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3307715" cy="58356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【知识框架图】</a:t>
            </a:r>
          </a:p>
        </p:txBody>
      </p:sp>
      <p:graphicFrame>
        <p:nvGraphicFramePr>
          <p:cNvPr id="16" name="图示 15"/>
          <p:cNvGraphicFramePr/>
          <p:nvPr>
            <p:extLst>
              <p:ext uri="{D42A27DB-BD31-4B8C-83A1-F6EECF244321}">
                <p14:modId xmlns:p14="http://schemas.microsoft.com/office/powerpoint/2010/main" val="3143925952"/>
              </p:ext>
            </p:extLst>
          </p:nvPr>
        </p:nvGraphicFramePr>
        <p:xfrm>
          <a:off x="1582122" y="1060376"/>
          <a:ext cx="5725030" cy="3905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354765"/>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在神经网络模型中进行权重更新，即在一个方向上更新和调整模型的参数，求解损失函数的最小值。权重和偏置的更新规则如下：</a:t>
            </a:r>
            <a:endParaRPr lang="en-US" altLang="zh-CN" dirty="0"/>
          </a:p>
          <a:p>
            <a:pPr marL="342900" indent="-342900">
              <a:spcBef>
                <a:spcPts val="600"/>
              </a:spcBef>
              <a:buSzPct val="75000"/>
              <a:buFont typeface="Wingdings" panose="05000000000000000000" pitchFamily="2" charset="2"/>
              <a:buChar char="l"/>
            </a:pPr>
            <a:endParaRPr lang="en-US" altLang="zh-CN" dirty="0"/>
          </a:p>
          <a:p>
            <a:pPr marL="342900" indent="-342900">
              <a:spcBef>
                <a:spcPts val="600"/>
              </a:spcBef>
              <a:buSzPct val="75000"/>
              <a:buFont typeface="Wingdings" panose="05000000000000000000" pitchFamily="2" charset="2"/>
              <a:buChar char="l"/>
            </a:pPr>
            <a:endParaRPr lang="en-US" altLang="zh-CN" dirty="0"/>
          </a:p>
          <a:p>
            <a:pPr>
              <a:spcBef>
                <a:spcPts val="600"/>
              </a:spcBef>
              <a:buSzPct val="75000"/>
            </a:pPr>
            <a:endParaRPr lang="en-US" altLang="zh-CN" dirty="0"/>
          </a:p>
          <a:p>
            <a:pPr>
              <a:spcBef>
                <a:spcPts val="600"/>
              </a:spcBef>
              <a:buSzPct val="75000"/>
            </a:pPr>
            <a:endParaRPr lang="en-US" altLang="zh-CN" dirty="0"/>
          </a:p>
          <a:p>
            <a:pPr marL="342900" indent="-342900">
              <a:spcBef>
                <a:spcPts val="600"/>
              </a:spcBef>
              <a:buSzPct val="75000"/>
              <a:buFont typeface="Wingdings" panose="05000000000000000000" pitchFamily="2" charset="2"/>
              <a:buChar char="l"/>
            </a:pPr>
            <a:r>
              <a:rPr lang="zh-CN" altLang="zh-CN" dirty="0"/>
              <a:t>其中</a:t>
            </a:r>
            <a:r>
              <a:rPr lang="en-US" altLang="zh-CN" dirty="0"/>
              <a:t>L</a:t>
            </a:r>
            <a:r>
              <a:rPr lang="zh-CN" altLang="zh-CN" dirty="0"/>
              <a:t>为上面提到的损失函数，</a:t>
            </a:r>
            <a:r>
              <a:rPr lang="en-US" altLang="zh-CN" dirty="0"/>
              <a:t>η</a:t>
            </a:r>
            <a:r>
              <a:rPr lang="zh-CN" altLang="zh-CN" dirty="0"/>
              <a:t>称为学习率，它的作用是如果损失函数使用的是均方差，那么当预测值与实际值偏差比较大时，均方差的值将会非常大</a:t>
            </a:r>
            <a:r>
              <a:rPr lang="en-US" altLang="zh-CN" dirty="0"/>
              <a:t>,</a:t>
            </a:r>
            <a:r>
              <a:rPr lang="zh-CN" altLang="zh-CN" dirty="0"/>
              <a:t>可能会造成损失函数出现大幅度的偏移，因此</a:t>
            </a:r>
            <a:r>
              <a:rPr lang="en-US" altLang="zh-CN" dirty="0"/>
              <a:t>η</a:t>
            </a:r>
            <a:r>
              <a:rPr lang="zh-CN" altLang="zh-CN" dirty="0"/>
              <a:t>用来调整搜索的步长。</a:t>
            </a:r>
          </a:p>
          <a:p>
            <a:pPr marL="342900" indent="-342900">
              <a:spcBef>
                <a:spcPts val="600"/>
              </a:spcBef>
              <a:buSzPct val="75000"/>
              <a:buFont typeface="Wingdings" panose="05000000000000000000" pitchFamily="2" charset="2"/>
              <a:buChar char="l"/>
            </a:pP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1023550256"/>
              </p:ext>
            </p:extLst>
          </p:nvPr>
        </p:nvGraphicFramePr>
        <p:xfrm>
          <a:off x="2844602" y="1636440"/>
          <a:ext cx="2702567" cy="1224136"/>
        </p:xfrm>
        <a:graphic>
          <a:graphicData uri="http://schemas.openxmlformats.org/presentationml/2006/ole">
            <mc:AlternateContent xmlns:mc="http://schemas.openxmlformats.org/markup-compatibility/2006">
              <mc:Choice xmlns:v="urn:schemas-microsoft-com:vml" Requires="v">
                <p:oleObj r:id="rId3" imgW="3898080" imgH="1764720" progId="">
                  <p:embed/>
                </p:oleObj>
              </mc:Choice>
              <mc:Fallback>
                <p:oleObj r:id="rId3" imgW="3898080" imgH="1764720" progId="">
                  <p:embed/>
                  <p:pic>
                    <p:nvPicPr>
                      <p:cNvPr id="2" name="对象 1"/>
                      <p:cNvPicPr/>
                      <p:nvPr/>
                    </p:nvPicPr>
                    <p:blipFill>
                      <a:blip r:embed="rId4"/>
                      <a:stretch>
                        <a:fillRect/>
                      </a:stretch>
                    </p:blipFill>
                    <p:spPr>
                      <a:xfrm>
                        <a:off x="2844602" y="1636440"/>
                        <a:ext cx="2702567" cy="1224136"/>
                      </a:xfrm>
                      <a:prstGeom prst="rect">
                        <a:avLst/>
                      </a:prstGeom>
                    </p:spPr>
                  </p:pic>
                </p:oleObj>
              </mc:Fallback>
            </mc:AlternateContent>
          </a:graphicData>
        </a:graphic>
      </p:graphicFrame>
    </p:spTree>
    <p:extLst>
      <p:ext uri="{BB962C8B-B14F-4D97-AF65-F5344CB8AC3E}">
        <p14:creationId xmlns:p14="http://schemas.microsoft.com/office/powerpoint/2010/main" val="3368445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0672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02</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355288" y="2153133"/>
            <a:ext cx="5672523" cy="707886"/>
          </a:xfrm>
          <a:prstGeom prst="rect">
            <a:avLst/>
          </a:prstGeom>
          <a:noFill/>
        </p:spPr>
        <p:txBody>
          <a:bodyPr wrap="square" rtlCol="0">
            <a:spAutoFit/>
          </a:bodyPr>
          <a:lstStyle/>
          <a:p>
            <a:pPr algn="ctr"/>
            <a:r>
              <a:rPr lang="zh-CN" altLang="en-US" sz="4000" b="1" spc="300" dirty="0">
                <a:solidFill>
                  <a:schemeClr val="accent1"/>
                </a:solidFill>
                <a:latin typeface="黑体" panose="02010609060101010101" charset="-122"/>
                <a:ea typeface="黑体" panose="02010609060101010101" charset="-122"/>
              </a:rPr>
              <a:t>人工神经网络分类算法</a:t>
            </a:r>
          </a:p>
        </p:txBody>
      </p:sp>
    </p:spTree>
    <p:extLst>
      <p:ext uri="{BB962C8B-B14F-4D97-AF65-F5344CB8AC3E}">
        <p14:creationId xmlns:p14="http://schemas.microsoft.com/office/powerpoint/2010/main" val="3686202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3847207"/>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latin typeface="宋体" panose="02010600030101010101" pitchFamily="2" charset="-122"/>
              </a:rPr>
              <a:t>在人工神经网络模型中，对损失函数用梯度下降法进行迭代优化求极小值的过程使用的是</a:t>
            </a:r>
            <a:r>
              <a:rPr lang="en-US" altLang="zh-CN" sz="2000" dirty="0">
                <a:latin typeface="宋体" panose="02010600030101010101" pitchFamily="2" charset="-122"/>
              </a:rPr>
              <a:t>BP</a:t>
            </a:r>
            <a:r>
              <a:rPr lang="zh-CN" altLang="en-US" sz="2000" dirty="0">
                <a:latin typeface="宋体" panose="02010600030101010101" pitchFamily="2" charset="-122"/>
              </a:rPr>
              <a:t>（</a:t>
            </a:r>
            <a:r>
              <a:rPr lang="en-US" altLang="zh-CN" sz="2000" dirty="0">
                <a:latin typeface="宋体" panose="02010600030101010101" pitchFamily="2" charset="-122"/>
              </a:rPr>
              <a:t>Back Propagation</a:t>
            </a:r>
            <a:r>
              <a:rPr lang="zh-CN" altLang="en-US" sz="2000" dirty="0">
                <a:latin typeface="宋体" panose="02010600030101010101" pitchFamily="2" charset="-122"/>
              </a:rPr>
              <a:t>，反向传播）神经网络算法。</a:t>
            </a:r>
            <a:r>
              <a:rPr lang="en-US" altLang="zh-CN" sz="2000" dirty="0">
                <a:latin typeface="宋体" panose="02010600030101010101" pitchFamily="2" charset="-122"/>
              </a:rPr>
              <a:t>BP</a:t>
            </a:r>
            <a:r>
              <a:rPr lang="zh-CN" altLang="en-US" sz="2000" dirty="0">
                <a:latin typeface="宋体" panose="02010600030101010101" pitchFamily="2" charset="-122"/>
              </a:rPr>
              <a:t>算法由信号的正向传播与误差的反向传播两部分组成，正向传播即信号由网络的输入层经隐含层传递至输出层，得到网络的输出。</a:t>
            </a:r>
            <a:endParaRPr lang="en-US" altLang="zh-CN" sz="2000" dirty="0">
              <a:latin typeface="宋体" panose="02010600030101010101" pitchFamily="2" charset="-122"/>
            </a:endParaRPr>
          </a:p>
          <a:p>
            <a:pPr marL="342900" indent="-342900">
              <a:spcBef>
                <a:spcPts val="600"/>
              </a:spcBef>
              <a:buSzPct val="75000"/>
              <a:buFont typeface="Wingdings" panose="05000000000000000000" pitchFamily="2" charset="2"/>
              <a:buChar char="l"/>
            </a:pPr>
            <a:r>
              <a:rPr lang="zh-CN" altLang="en-US" sz="2000" dirty="0">
                <a:latin typeface="宋体" panose="02010600030101010101" pitchFamily="2" charset="-122"/>
              </a:rPr>
              <a:t>若实际输出与期望输出不一致，则传入误差反向传播阶段，在反向传播阶段，将输出误差经由隐含层向输入层反传，从而获得各层各节点的误差信号，依此信号对网络连接权值进行调整。</a:t>
            </a:r>
            <a:endParaRPr lang="en-US" altLang="zh-CN" sz="2000" dirty="0">
              <a:latin typeface="宋体" panose="02010600030101010101" pitchFamily="2" charset="-122"/>
            </a:endParaRPr>
          </a:p>
          <a:p>
            <a:pPr marL="342900" indent="-342900">
              <a:spcBef>
                <a:spcPts val="600"/>
              </a:spcBef>
              <a:buSzPct val="75000"/>
              <a:buFont typeface="Wingdings" panose="05000000000000000000" pitchFamily="2" charset="2"/>
              <a:buChar char="l"/>
            </a:pPr>
            <a:r>
              <a:rPr lang="zh-CN" altLang="en-US" sz="2000" dirty="0">
                <a:latin typeface="宋体" panose="02010600030101010101" pitchFamily="2" charset="-122"/>
              </a:rPr>
              <a:t>反复执行信号的正向传播与误差的反向传播，直至网络输出误差小于预先设定的阈值，或进行到预先设定的学习次数为止。</a:t>
            </a:r>
            <a:endParaRPr lang="en-US" altLang="zh-CN" sz="2000" dirty="0">
              <a:latin typeface="宋体" panose="02010600030101010101" pitchFamily="2" charset="-122"/>
            </a:endParaRPr>
          </a:p>
          <a:p>
            <a:pPr marL="342900" indent="-342900">
              <a:spcBef>
                <a:spcPts val="600"/>
              </a:spcBef>
              <a:buSzPct val="75000"/>
              <a:buFont typeface="Wingdings" panose="05000000000000000000" pitchFamily="2" charset="2"/>
              <a:buChar char="l"/>
            </a:pPr>
            <a:r>
              <a:rPr lang="zh-CN" altLang="en-US" sz="2000" dirty="0">
                <a:latin typeface="宋体" panose="02010600030101010101" pitchFamily="2" charset="-122"/>
              </a:rPr>
              <a:t>于是，我们可以得到分类算法流程图如图 </a:t>
            </a:r>
            <a:r>
              <a:rPr lang="en-US" altLang="zh-CN" sz="2000" dirty="0">
                <a:latin typeface="宋体" panose="02010600030101010101" pitchFamily="2" charset="-122"/>
              </a:rPr>
              <a:t>13-6</a:t>
            </a:r>
            <a:r>
              <a:rPr lang="zh-CN" altLang="en-US" sz="2000" dirty="0">
                <a:latin typeface="宋体" panose="02010600030101010101" pitchFamily="2" charset="-122"/>
              </a:rPr>
              <a:t>所示。</a:t>
            </a:r>
          </a:p>
          <a:p>
            <a:pPr marL="342900" lvl="0" indent="-342900">
              <a:spcBef>
                <a:spcPts val="600"/>
              </a:spcBef>
              <a:buSzPct val="7500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164820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人工神经网络</a:t>
            </a:r>
            <a:r>
              <a:rPr lang="en-US" altLang="zh-CN" dirty="0"/>
              <a:t>BP</a:t>
            </a:r>
            <a:r>
              <a:rPr lang="zh-CN" altLang="zh-CN" dirty="0"/>
              <a:t>算法流程图</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lvl="0" indent="-342900">
              <a:spcBef>
                <a:spcPts val="600"/>
              </a:spcBef>
              <a:buSzPct val="75000"/>
              <a:buFont typeface="Wingdings" panose="05000000000000000000" pitchFamily="2" charset="2"/>
              <a:buChar char="l"/>
            </a:pPr>
            <a:endParaRPr lang="zh-CN" altLang="en-US" sz="2400" dirty="0"/>
          </a:p>
        </p:txBody>
      </p:sp>
      <p:sp>
        <p:nvSpPr>
          <p:cNvPr id="2" name="Rectangle 2"/>
          <p:cNvSpPr>
            <a:spLocks noChangeArrowheads="1"/>
          </p:cNvSpPr>
          <p:nvPr/>
        </p:nvSpPr>
        <p:spPr bwMode="auto">
          <a:xfrm>
            <a:off x="4068737" y="124271"/>
            <a:ext cx="984584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538475394"/>
              </p:ext>
            </p:extLst>
          </p:nvPr>
        </p:nvGraphicFramePr>
        <p:xfrm>
          <a:off x="4068738" y="124272"/>
          <a:ext cx="3240360" cy="4911812"/>
        </p:xfrm>
        <a:graphic>
          <a:graphicData uri="http://schemas.openxmlformats.org/presentationml/2006/ole">
            <mc:AlternateContent xmlns:mc="http://schemas.openxmlformats.org/markup-compatibility/2006">
              <mc:Choice xmlns:v="urn:schemas-microsoft-com:vml" Requires="v">
                <p:oleObj r:id="rId3" imgW="5972415" imgH="9075591" progId="Visio.Drawing.11">
                  <p:embed/>
                </p:oleObj>
              </mc:Choice>
              <mc:Fallback>
                <p:oleObj r:id="rId3" imgW="5972415" imgH="9075591" progId="Visio.Drawing.11">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738" y="124272"/>
                        <a:ext cx="3240360" cy="4911812"/>
                      </a:xfrm>
                      <a:prstGeom prst="rect">
                        <a:avLst/>
                      </a:prstGeom>
                      <a:noFill/>
                    </p:spPr>
                  </p:pic>
                </p:oleObj>
              </mc:Fallback>
            </mc:AlternateContent>
          </a:graphicData>
        </a:graphic>
      </p:graphicFrame>
      <p:sp>
        <p:nvSpPr>
          <p:cNvPr id="4" name="矩形 3"/>
          <p:cNvSpPr/>
          <p:nvPr/>
        </p:nvSpPr>
        <p:spPr>
          <a:xfrm>
            <a:off x="5508898" y="4729757"/>
            <a:ext cx="2808312" cy="276999"/>
          </a:xfrm>
          <a:prstGeom prst="rect">
            <a:avLst/>
          </a:prstGeom>
        </p:spPr>
        <p:txBody>
          <a:bodyPr wrap="square">
            <a:spAutoFit/>
          </a:bodyPr>
          <a:lstStyle/>
          <a:p>
            <a:r>
              <a:rPr lang="zh-CN" altLang="en-US" sz="1200" dirty="0"/>
              <a:t>图 13-6 人工神经网络BP算法流程图</a:t>
            </a:r>
          </a:p>
        </p:txBody>
      </p:sp>
    </p:spTree>
    <p:extLst>
      <p:ext uri="{BB962C8B-B14F-4D97-AF65-F5344CB8AC3E}">
        <p14:creationId xmlns:p14="http://schemas.microsoft.com/office/powerpoint/2010/main" val="2058290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4392488" cy="3924151"/>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latin typeface="宋体" panose="02010600030101010101" pitchFamily="2" charset="-122"/>
              </a:rPr>
              <a:t>【</a:t>
            </a:r>
            <a:r>
              <a:rPr lang="zh-CN" altLang="en-US" sz="2000" dirty="0">
                <a:latin typeface="宋体" panose="02010600030101010101" pitchFamily="2" charset="-122"/>
              </a:rPr>
              <a:t>例 </a:t>
            </a:r>
            <a:r>
              <a:rPr lang="en-US" altLang="zh-CN" sz="2000" dirty="0">
                <a:latin typeface="宋体" panose="02010600030101010101" pitchFamily="2" charset="-122"/>
              </a:rPr>
              <a:t>13-1】</a:t>
            </a:r>
            <a:r>
              <a:rPr lang="zh-CN" altLang="en-US" sz="2000" dirty="0">
                <a:latin typeface="宋体" panose="02010600030101010101" pitchFamily="2" charset="-122"/>
              </a:rPr>
              <a:t>根据以上分析，继续对决策树分类算法一章中某保险产品被加入购物车后是否实际成交的问题进行分类预测。解决问题的流程是：先用</a:t>
            </a:r>
            <a:r>
              <a:rPr lang="en-US" altLang="zh-CN" sz="2000" dirty="0">
                <a:latin typeface="宋体" panose="02010600030101010101" pitchFamily="2" charset="-122"/>
              </a:rPr>
              <a:t>14</a:t>
            </a:r>
            <a:r>
              <a:rPr lang="zh-CN" altLang="en-US" sz="2000" dirty="0">
                <a:latin typeface="宋体" panose="02010600030101010101" pitchFamily="2" charset="-122"/>
              </a:rPr>
              <a:t>个数据训练人工神经网络，得到一个稳定的或者满足输出要求的网络。这个网络对于所有的样本输入，都可以得到和样本分类结果相同的、或者满足误差要求的结果，再输入测试数据来预测新的客户是否会购买产品。</a:t>
            </a:r>
          </a:p>
          <a:p>
            <a:pPr lvl="0">
              <a:spcBef>
                <a:spcPts val="600"/>
              </a:spcBef>
              <a:buSzPct val="75000"/>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3643967163"/>
              </p:ext>
            </p:extLst>
          </p:nvPr>
        </p:nvGraphicFramePr>
        <p:xfrm>
          <a:off x="4860826" y="916360"/>
          <a:ext cx="4002223" cy="3897957"/>
        </p:xfrm>
        <a:graphic>
          <a:graphicData uri="http://schemas.openxmlformats.org/presentationml/2006/ole">
            <mc:AlternateContent xmlns:mc="http://schemas.openxmlformats.org/markup-compatibility/2006">
              <mc:Choice xmlns:v="urn:schemas-microsoft-com:vml" Requires="v">
                <p:oleObj r:id="rId3" imgW="6310800" imgH="6133320" progId="">
                  <p:embed/>
                </p:oleObj>
              </mc:Choice>
              <mc:Fallback>
                <p:oleObj r:id="rId3" imgW="6310800" imgH="6133320" progId="">
                  <p:embed/>
                  <p:pic>
                    <p:nvPicPr>
                      <p:cNvPr id="2" name="对象 1"/>
                      <p:cNvPicPr/>
                      <p:nvPr/>
                    </p:nvPicPr>
                    <p:blipFill>
                      <a:blip r:embed="rId4"/>
                      <a:stretch>
                        <a:fillRect/>
                      </a:stretch>
                    </p:blipFill>
                    <p:spPr>
                      <a:xfrm>
                        <a:off x="4860826" y="916360"/>
                        <a:ext cx="4002223" cy="3897957"/>
                      </a:xfrm>
                      <a:prstGeom prst="rect">
                        <a:avLst/>
                      </a:prstGeom>
                    </p:spPr>
                  </p:pic>
                </p:oleObj>
              </mc:Fallback>
            </mc:AlternateContent>
          </a:graphicData>
        </a:graphic>
      </p:graphicFrame>
      <p:sp>
        <p:nvSpPr>
          <p:cNvPr id="3" name="矩形 2"/>
          <p:cNvSpPr/>
          <p:nvPr/>
        </p:nvSpPr>
        <p:spPr>
          <a:xfrm>
            <a:off x="5436890" y="547028"/>
            <a:ext cx="2492990" cy="369332"/>
          </a:xfrm>
          <a:prstGeom prst="rect">
            <a:avLst/>
          </a:prstGeom>
        </p:spPr>
        <p:txBody>
          <a:bodyPr wrap="none">
            <a:spAutoFit/>
          </a:bodyPr>
          <a:lstStyle/>
          <a:p>
            <a:r>
              <a:rPr lang="zh-CN" altLang="zh-CN" b="1" dirty="0">
                <a:solidFill>
                  <a:schemeClr val="accent2">
                    <a:lumMod val="75000"/>
                  </a:schemeClr>
                </a:solidFill>
                <a:latin typeface="Times New Roman" panose="02020603050405020304" pitchFamily="18" charset="0"/>
                <a:cs typeface="Times New Roman" panose="02020603050405020304" pitchFamily="18" charset="0"/>
              </a:rPr>
              <a:t>人工神经网络分类算法</a:t>
            </a:r>
            <a:endParaRPr lang="zh-CN" altLang="en-US" b="1" dirty="0">
              <a:solidFill>
                <a:schemeClr val="accent2">
                  <a:lumMod val="75000"/>
                </a:schemeClr>
              </a:solidFill>
            </a:endParaRPr>
          </a:p>
        </p:txBody>
      </p:sp>
    </p:spTree>
    <p:extLst>
      <p:ext uri="{BB962C8B-B14F-4D97-AF65-F5344CB8AC3E}">
        <p14:creationId xmlns:p14="http://schemas.microsoft.com/office/powerpoint/2010/main" val="632064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848081454"/>
              </p:ext>
            </p:extLst>
          </p:nvPr>
        </p:nvGraphicFramePr>
        <p:xfrm>
          <a:off x="324322" y="772344"/>
          <a:ext cx="3562740" cy="4300736"/>
        </p:xfrm>
        <a:graphic>
          <a:graphicData uri="http://schemas.openxmlformats.org/presentationml/2006/ole">
            <mc:AlternateContent xmlns:mc="http://schemas.openxmlformats.org/markup-compatibility/2006">
              <mc:Choice xmlns:v="urn:schemas-microsoft-com:vml" Requires="v">
                <p:oleObj r:id="rId3" imgW="5307840" imgH="6399720" progId="">
                  <p:embed/>
                </p:oleObj>
              </mc:Choice>
              <mc:Fallback>
                <p:oleObj r:id="rId3" imgW="5307840" imgH="6399720" progId="">
                  <p:embed/>
                  <p:pic>
                    <p:nvPicPr>
                      <p:cNvPr id="2" name="对象 1"/>
                      <p:cNvPicPr/>
                      <p:nvPr/>
                    </p:nvPicPr>
                    <p:blipFill>
                      <a:blip r:embed="rId4"/>
                      <a:stretch>
                        <a:fillRect/>
                      </a:stretch>
                    </p:blipFill>
                    <p:spPr>
                      <a:xfrm>
                        <a:off x="324322" y="772344"/>
                        <a:ext cx="3562740" cy="4300736"/>
                      </a:xfrm>
                      <a:prstGeom prst="rect">
                        <a:avLst/>
                      </a:prstGeom>
                    </p:spPr>
                  </p:pic>
                </p:oleObj>
              </mc:Fallback>
            </mc:AlternateContent>
          </a:graphicData>
        </a:graphic>
      </p:graphicFrame>
      <p:sp>
        <p:nvSpPr>
          <p:cNvPr id="5" name="矩形 4"/>
          <p:cNvSpPr/>
          <p:nvPr/>
        </p:nvSpPr>
        <p:spPr>
          <a:xfrm>
            <a:off x="5555795" y="345462"/>
            <a:ext cx="1988852" cy="1169551"/>
          </a:xfrm>
          <a:prstGeom prst="rect">
            <a:avLst/>
          </a:prstGeom>
          <a:solidFill>
            <a:schemeClr val="accent2"/>
          </a:solidFill>
        </p:spPr>
        <p:txBody>
          <a:bodyPr wrap="square">
            <a:spAutoFit/>
          </a:bodyPr>
          <a:lstStyle/>
          <a:p>
            <a:r>
              <a:rPr lang="zh-CN" altLang="en-US" sz="1400" dirty="0"/>
              <a:t>充分利用了</a:t>
            </a:r>
            <a:r>
              <a:rPr lang="en-US" altLang="zh-CN" sz="1400" dirty="0"/>
              <a:t>Sigmoid</a:t>
            </a:r>
            <a:r>
              <a:rPr lang="zh-CN" altLang="en-US" sz="1400" dirty="0"/>
              <a:t>的数学特性，简化了计算。</a:t>
            </a:r>
          </a:p>
          <a:p>
            <a:endParaRPr lang="en-US" altLang="zh-CN" sz="1400" dirty="0"/>
          </a:p>
          <a:p>
            <a:r>
              <a:rPr lang="zh-CN" altLang="en-US" sz="1400" dirty="0"/>
              <a:t>对系数矩阵进行了随机初始化。</a:t>
            </a:r>
          </a:p>
        </p:txBody>
      </p:sp>
      <p:grpSp>
        <p:nvGrpSpPr>
          <p:cNvPr id="6" name="Group 67">
            <a:extLst>
              <a:ext uri="{FF2B5EF4-FFF2-40B4-BE49-F238E27FC236}">
                <a16:creationId xmlns:a16="http://schemas.microsoft.com/office/drawing/2014/main" id="{D82063B3-1E88-48CC-AA19-BD3A8F22E2B6}"/>
              </a:ext>
            </a:extLst>
          </p:cNvPr>
          <p:cNvGrpSpPr>
            <a:grpSpLocks noChangeAspect="1"/>
          </p:cNvGrpSpPr>
          <p:nvPr/>
        </p:nvGrpSpPr>
        <p:grpSpPr bwMode="auto">
          <a:xfrm>
            <a:off x="5459218" y="1582464"/>
            <a:ext cx="2407829" cy="2502396"/>
            <a:chOff x="0" y="0"/>
            <a:chExt cx="4680" cy="3900"/>
          </a:xfrm>
        </p:grpSpPr>
        <p:sp>
          <p:nvSpPr>
            <p:cNvPr id="7" name="AutoShape 68">
              <a:extLst>
                <a:ext uri="{FF2B5EF4-FFF2-40B4-BE49-F238E27FC236}">
                  <a16:creationId xmlns:a16="http://schemas.microsoft.com/office/drawing/2014/main" id="{A3FD2AC5-8347-4D6D-A6DC-891BCB588AD3}"/>
                </a:ext>
              </a:extLst>
            </p:cNvPr>
            <p:cNvSpPr>
              <a:spLocks noChangeAspect="1" noChangeArrowheads="1"/>
            </p:cNvSpPr>
            <p:nvPr/>
          </p:nvSpPr>
          <p:spPr bwMode="auto">
            <a:xfrm>
              <a:off x="0" y="0"/>
              <a:ext cx="4680" cy="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Oval 69">
              <a:extLst>
                <a:ext uri="{FF2B5EF4-FFF2-40B4-BE49-F238E27FC236}">
                  <a16:creationId xmlns:a16="http://schemas.microsoft.com/office/drawing/2014/main" id="{1560C16F-1832-4B46-9B95-3BB02765FA92}"/>
                </a:ext>
              </a:extLst>
            </p:cNvPr>
            <p:cNvSpPr>
              <a:spLocks noChangeArrowheads="1"/>
            </p:cNvSpPr>
            <p:nvPr/>
          </p:nvSpPr>
          <p:spPr bwMode="auto">
            <a:xfrm>
              <a:off x="360" y="1247"/>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9" name="Oval 70">
              <a:extLst>
                <a:ext uri="{FF2B5EF4-FFF2-40B4-BE49-F238E27FC236}">
                  <a16:creationId xmlns:a16="http://schemas.microsoft.com/office/drawing/2014/main" id="{B2A9FDFB-E575-42BB-A291-B1A84CB27C1A}"/>
                </a:ext>
              </a:extLst>
            </p:cNvPr>
            <p:cNvSpPr>
              <a:spLocks noChangeArrowheads="1"/>
            </p:cNvSpPr>
            <p:nvPr/>
          </p:nvSpPr>
          <p:spPr bwMode="auto">
            <a:xfrm>
              <a:off x="360" y="624"/>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10" name="Oval 71">
              <a:extLst>
                <a:ext uri="{FF2B5EF4-FFF2-40B4-BE49-F238E27FC236}">
                  <a16:creationId xmlns:a16="http://schemas.microsoft.com/office/drawing/2014/main" id="{43D93414-815D-4ACF-BDDB-43D285ADF17C}"/>
                </a:ext>
              </a:extLst>
            </p:cNvPr>
            <p:cNvSpPr>
              <a:spLocks noChangeArrowheads="1"/>
            </p:cNvSpPr>
            <p:nvPr/>
          </p:nvSpPr>
          <p:spPr bwMode="auto">
            <a:xfrm>
              <a:off x="360" y="2496"/>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11" name="Oval 72">
              <a:extLst>
                <a:ext uri="{FF2B5EF4-FFF2-40B4-BE49-F238E27FC236}">
                  <a16:creationId xmlns:a16="http://schemas.microsoft.com/office/drawing/2014/main" id="{74AD2EE9-81DE-4386-806D-027A29A441C2}"/>
                </a:ext>
              </a:extLst>
            </p:cNvPr>
            <p:cNvSpPr>
              <a:spLocks noChangeArrowheads="1"/>
            </p:cNvSpPr>
            <p:nvPr/>
          </p:nvSpPr>
          <p:spPr bwMode="auto">
            <a:xfrm>
              <a:off x="360" y="1872"/>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12" name="Oval 73">
              <a:extLst>
                <a:ext uri="{FF2B5EF4-FFF2-40B4-BE49-F238E27FC236}">
                  <a16:creationId xmlns:a16="http://schemas.microsoft.com/office/drawing/2014/main" id="{FBAADBAA-8B54-4E7D-AB63-AA37F55DD09D}"/>
                </a:ext>
              </a:extLst>
            </p:cNvPr>
            <p:cNvSpPr>
              <a:spLocks noChangeArrowheads="1"/>
            </p:cNvSpPr>
            <p:nvPr/>
          </p:nvSpPr>
          <p:spPr bwMode="auto">
            <a:xfrm>
              <a:off x="2340" y="1092"/>
              <a:ext cx="360" cy="310"/>
            </a:xfrm>
            <a:prstGeom prst="ellipse">
              <a:avLst/>
            </a:prstGeom>
            <a:solidFill>
              <a:srgbClr val="FFFFFF"/>
            </a:solidFill>
            <a:ln w="9525">
              <a:solidFill>
                <a:srgbClr val="000000"/>
              </a:solidFill>
              <a:round/>
              <a:headEnd/>
              <a:tailEnd/>
            </a:ln>
          </p:spPr>
          <p:txBody>
            <a:bodyPr/>
            <a:lstStyle/>
            <a:p>
              <a:endParaRPr lang="zh-CN" altLang="en-US"/>
            </a:p>
          </p:txBody>
        </p:sp>
        <p:sp>
          <p:nvSpPr>
            <p:cNvPr id="13" name="Oval 74">
              <a:extLst>
                <a:ext uri="{FF2B5EF4-FFF2-40B4-BE49-F238E27FC236}">
                  <a16:creationId xmlns:a16="http://schemas.microsoft.com/office/drawing/2014/main" id="{9F85BCDB-10AC-4374-9215-05B90E0E18F3}"/>
                </a:ext>
              </a:extLst>
            </p:cNvPr>
            <p:cNvSpPr>
              <a:spLocks noChangeArrowheads="1"/>
            </p:cNvSpPr>
            <p:nvPr/>
          </p:nvSpPr>
          <p:spPr bwMode="auto">
            <a:xfrm>
              <a:off x="2340" y="157"/>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14" name="Oval 75">
              <a:extLst>
                <a:ext uri="{FF2B5EF4-FFF2-40B4-BE49-F238E27FC236}">
                  <a16:creationId xmlns:a16="http://schemas.microsoft.com/office/drawing/2014/main" id="{94B9F0B7-8D18-41FE-B005-88A5DDD4272F}"/>
                </a:ext>
              </a:extLst>
            </p:cNvPr>
            <p:cNvSpPr>
              <a:spLocks noChangeArrowheads="1"/>
            </p:cNvSpPr>
            <p:nvPr/>
          </p:nvSpPr>
          <p:spPr bwMode="auto">
            <a:xfrm>
              <a:off x="2340" y="2964"/>
              <a:ext cx="360" cy="313"/>
            </a:xfrm>
            <a:prstGeom prst="ellipse">
              <a:avLst/>
            </a:prstGeom>
            <a:solidFill>
              <a:srgbClr val="FFFFFF"/>
            </a:solidFill>
            <a:ln w="9525">
              <a:solidFill>
                <a:srgbClr val="000000"/>
              </a:solidFill>
              <a:round/>
              <a:headEnd/>
              <a:tailEnd/>
            </a:ln>
          </p:spPr>
          <p:txBody>
            <a:bodyPr/>
            <a:lstStyle/>
            <a:p>
              <a:endParaRPr lang="zh-CN" altLang="en-US"/>
            </a:p>
          </p:txBody>
        </p:sp>
        <p:sp>
          <p:nvSpPr>
            <p:cNvPr id="16" name="Oval 76">
              <a:extLst>
                <a:ext uri="{FF2B5EF4-FFF2-40B4-BE49-F238E27FC236}">
                  <a16:creationId xmlns:a16="http://schemas.microsoft.com/office/drawing/2014/main" id="{F4ABA646-B823-4152-9A79-ACBD8E51DBEE}"/>
                </a:ext>
              </a:extLst>
            </p:cNvPr>
            <p:cNvSpPr>
              <a:spLocks noChangeArrowheads="1"/>
            </p:cNvSpPr>
            <p:nvPr/>
          </p:nvSpPr>
          <p:spPr bwMode="auto">
            <a:xfrm>
              <a:off x="2340" y="2028"/>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17" name="Oval 77">
              <a:extLst>
                <a:ext uri="{FF2B5EF4-FFF2-40B4-BE49-F238E27FC236}">
                  <a16:creationId xmlns:a16="http://schemas.microsoft.com/office/drawing/2014/main" id="{DE918B20-7863-47D8-A75C-42F8C9CD3124}"/>
                </a:ext>
              </a:extLst>
            </p:cNvPr>
            <p:cNvSpPr>
              <a:spLocks noChangeArrowheads="1"/>
            </p:cNvSpPr>
            <p:nvPr/>
          </p:nvSpPr>
          <p:spPr bwMode="auto">
            <a:xfrm>
              <a:off x="4140" y="1560"/>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18" name="Line 78">
              <a:extLst>
                <a:ext uri="{FF2B5EF4-FFF2-40B4-BE49-F238E27FC236}">
                  <a16:creationId xmlns:a16="http://schemas.microsoft.com/office/drawing/2014/main" id="{8CE97105-5ABF-405E-9992-C07DC40B0A8D}"/>
                </a:ext>
              </a:extLst>
            </p:cNvPr>
            <p:cNvSpPr>
              <a:spLocks noChangeShapeType="1"/>
            </p:cNvSpPr>
            <p:nvPr/>
          </p:nvSpPr>
          <p:spPr bwMode="auto">
            <a:xfrm flipV="1">
              <a:off x="720" y="312"/>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79">
              <a:extLst>
                <a:ext uri="{FF2B5EF4-FFF2-40B4-BE49-F238E27FC236}">
                  <a16:creationId xmlns:a16="http://schemas.microsoft.com/office/drawing/2014/main" id="{94995319-2B9A-4B36-B7B6-E78D74E9AADA}"/>
                </a:ext>
              </a:extLst>
            </p:cNvPr>
            <p:cNvSpPr>
              <a:spLocks noChangeShapeType="1"/>
            </p:cNvSpPr>
            <p:nvPr/>
          </p:nvSpPr>
          <p:spPr bwMode="auto">
            <a:xfrm>
              <a:off x="720" y="780"/>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80">
              <a:extLst>
                <a:ext uri="{FF2B5EF4-FFF2-40B4-BE49-F238E27FC236}">
                  <a16:creationId xmlns:a16="http://schemas.microsoft.com/office/drawing/2014/main" id="{627EEF04-6771-4D59-8C0B-2AA6A6D888FF}"/>
                </a:ext>
              </a:extLst>
            </p:cNvPr>
            <p:cNvSpPr>
              <a:spLocks noChangeShapeType="1"/>
            </p:cNvSpPr>
            <p:nvPr/>
          </p:nvSpPr>
          <p:spPr bwMode="auto">
            <a:xfrm>
              <a:off x="720" y="780"/>
              <a:ext cx="1620" cy="140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81">
              <a:extLst>
                <a:ext uri="{FF2B5EF4-FFF2-40B4-BE49-F238E27FC236}">
                  <a16:creationId xmlns:a16="http://schemas.microsoft.com/office/drawing/2014/main" id="{FF85AF86-4C56-42D4-AD87-68F687D3E0D9}"/>
                </a:ext>
              </a:extLst>
            </p:cNvPr>
            <p:cNvSpPr>
              <a:spLocks noChangeShapeType="1"/>
            </p:cNvSpPr>
            <p:nvPr/>
          </p:nvSpPr>
          <p:spPr bwMode="auto">
            <a:xfrm>
              <a:off x="720" y="780"/>
              <a:ext cx="1620" cy="23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82">
              <a:extLst>
                <a:ext uri="{FF2B5EF4-FFF2-40B4-BE49-F238E27FC236}">
                  <a16:creationId xmlns:a16="http://schemas.microsoft.com/office/drawing/2014/main" id="{064757D3-5031-4982-A747-FA6B0B601101}"/>
                </a:ext>
              </a:extLst>
            </p:cNvPr>
            <p:cNvSpPr>
              <a:spLocks noChangeShapeType="1"/>
            </p:cNvSpPr>
            <p:nvPr/>
          </p:nvSpPr>
          <p:spPr bwMode="auto">
            <a:xfrm flipV="1">
              <a:off x="720" y="312"/>
              <a:ext cx="1620" cy="1092"/>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83">
              <a:extLst>
                <a:ext uri="{FF2B5EF4-FFF2-40B4-BE49-F238E27FC236}">
                  <a16:creationId xmlns:a16="http://schemas.microsoft.com/office/drawing/2014/main" id="{6EFF9EC9-9723-4C32-A188-11BC88C03C0F}"/>
                </a:ext>
              </a:extLst>
            </p:cNvPr>
            <p:cNvSpPr>
              <a:spLocks noChangeShapeType="1"/>
            </p:cNvSpPr>
            <p:nvPr/>
          </p:nvSpPr>
          <p:spPr bwMode="auto">
            <a:xfrm flipV="1">
              <a:off x="720" y="312"/>
              <a:ext cx="1620" cy="171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84">
              <a:extLst>
                <a:ext uri="{FF2B5EF4-FFF2-40B4-BE49-F238E27FC236}">
                  <a16:creationId xmlns:a16="http://schemas.microsoft.com/office/drawing/2014/main" id="{5B5BFA1E-E98D-4A1F-A71D-7C99198B999D}"/>
                </a:ext>
              </a:extLst>
            </p:cNvPr>
            <p:cNvSpPr>
              <a:spLocks noChangeShapeType="1"/>
            </p:cNvSpPr>
            <p:nvPr/>
          </p:nvSpPr>
          <p:spPr bwMode="auto">
            <a:xfrm flipV="1">
              <a:off x="720" y="312"/>
              <a:ext cx="1620" cy="2340"/>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85">
              <a:extLst>
                <a:ext uri="{FF2B5EF4-FFF2-40B4-BE49-F238E27FC236}">
                  <a16:creationId xmlns:a16="http://schemas.microsoft.com/office/drawing/2014/main" id="{26A4A4B3-1F43-491F-BB2D-D163D07C896F}"/>
                </a:ext>
              </a:extLst>
            </p:cNvPr>
            <p:cNvSpPr>
              <a:spLocks noChangeShapeType="1"/>
            </p:cNvSpPr>
            <p:nvPr/>
          </p:nvSpPr>
          <p:spPr bwMode="auto">
            <a:xfrm>
              <a:off x="2700" y="312"/>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86">
              <a:extLst>
                <a:ext uri="{FF2B5EF4-FFF2-40B4-BE49-F238E27FC236}">
                  <a16:creationId xmlns:a16="http://schemas.microsoft.com/office/drawing/2014/main" id="{339781E6-7F4F-41FD-80C5-C9AF86DC51B9}"/>
                </a:ext>
              </a:extLst>
            </p:cNvPr>
            <p:cNvSpPr>
              <a:spLocks noChangeShapeType="1"/>
            </p:cNvSpPr>
            <p:nvPr/>
          </p:nvSpPr>
          <p:spPr bwMode="auto">
            <a:xfrm>
              <a:off x="2700" y="1248"/>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87">
              <a:extLst>
                <a:ext uri="{FF2B5EF4-FFF2-40B4-BE49-F238E27FC236}">
                  <a16:creationId xmlns:a16="http://schemas.microsoft.com/office/drawing/2014/main" id="{64C5D9DE-A516-4911-AF6F-9D569C9686A4}"/>
                </a:ext>
              </a:extLst>
            </p:cNvPr>
            <p:cNvSpPr>
              <a:spLocks noChangeShapeType="1"/>
            </p:cNvSpPr>
            <p:nvPr/>
          </p:nvSpPr>
          <p:spPr bwMode="auto">
            <a:xfrm flipV="1">
              <a:off x="2700" y="1716"/>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88">
              <a:extLst>
                <a:ext uri="{FF2B5EF4-FFF2-40B4-BE49-F238E27FC236}">
                  <a16:creationId xmlns:a16="http://schemas.microsoft.com/office/drawing/2014/main" id="{416107F2-061E-429B-9A84-9F6BF1D540F9}"/>
                </a:ext>
              </a:extLst>
            </p:cNvPr>
            <p:cNvSpPr>
              <a:spLocks noChangeShapeType="1"/>
            </p:cNvSpPr>
            <p:nvPr/>
          </p:nvSpPr>
          <p:spPr bwMode="auto">
            <a:xfrm flipV="1">
              <a:off x="2700" y="1716"/>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89">
              <a:extLst>
                <a:ext uri="{FF2B5EF4-FFF2-40B4-BE49-F238E27FC236}">
                  <a16:creationId xmlns:a16="http://schemas.microsoft.com/office/drawing/2014/main" id="{7BDC5017-7690-4858-BCCA-3FEFF0E50857}"/>
                </a:ext>
              </a:extLst>
            </p:cNvPr>
            <p:cNvSpPr>
              <a:spLocks noChangeShapeType="1"/>
            </p:cNvSpPr>
            <p:nvPr/>
          </p:nvSpPr>
          <p:spPr bwMode="auto">
            <a:xfrm flipV="1">
              <a:off x="720" y="1248"/>
              <a:ext cx="1620" cy="1404"/>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90">
              <a:extLst>
                <a:ext uri="{FF2B5EF4-FFF2-40B4-BE49-F238E27FC236}">
                  <a16:creationId xmlns:a16="http://schemas.microsoft.com/office/drawing/2014/main" id="{4700638D-9B41-42E4-B7DB-D2DCFDEB6ADE}"/>
                </a:ext>
              </a:extLst>
            </p:cNvPr>
            <p:cNvSpPr>
              <a:spLocks noChangeShapeType="1"/>
            </p:cNvSpPr>
            <p:nvPr/>
          </p:nvSpPr>
          <p:spPr bwMode="auto">
            <a:xfrm flipV="1">
              <a:off x="720" y="2184"/>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91">
              <a:extLst>
                <a:ext uri="{FF2B5EF4-FFF2-40B4-BE49-F238E27FC236}">
                  <a16:creationId xmlns:a16="http://schemas.microsoft.com/office/drawing/2014/main" id="{3B0BA689-919F-44CE-A55E-F28F1157199B}"/>
                </a:ext>
              </a:extLst>
            </p:cNvPr>
            <p:cNvSpPr>
              <a:spLocks noChangeShapeType="1"/>
            </p:cNvSpPr>
            <p:nvPr/>
          </p:nvSpPr>
          <p:spPr bwMode="auto">
            <a:xfrm>
              <a:off x="720" y="2652"/>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92">
              <a:extLst>
                <a:ext uri="{FF2B5EF4-FFF2-40B4-BE49-F238E27FC236}">
                  <a16:creationId xmlns:a16="http://schemas.microsoft.com/office/drawing/2014/main" id="{720A850A-8E39-4291-B50C-9EB4CF1D3422}"/>
                </a:ext>
              </a:extLst>
            </p:cNvPr>
            <p:cNvSpPr>
              <a:spLocks noChangeShapeType="1"/>
            </p:cNvSpPr>
            <p:nvPr/>
          </p:nvSpPr>
          <p:spPr bwMode="auto">
            <a:xfrm flipV="1">
              <a:off x="720" y="1248"/>
              <a:ext cx="1620" cy="15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93">
              <a:extLst>
                <a:ext uri="{FF2B5EF4-FFF2-40B4-BE49-F238E27FC236}">
                  <a16:creationId xmlns:a16="http://schemas.microsoft.com/office/drawing/2014/main" id="{AA0A02C8-CFCF-4FE2-BEE7-89402C5E89E2}"/>
                </a:ext>
              </a:extLst>
            </p:cNvPr>
            <p:cNvSpPr>
              <a:spLocks noChangeShapeType="1"/>
            </p:cNvSpPr>
            <p:nvPr/>
          </p:nvSpPr>
          <p:spPr bwMode="auto">
            <a:xfrm>
              <a:off x="720" y="1404"/>
              <a:ext cx="1620" cy="780"/>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94">
              <a:extLst>
                <a:ext uri="{FF2B5EF4-FFF2-40B4-BE49-F238E27FC236}">
                  <a16:creationId xmlns:a16="http://schemas.microsoft.com/office/drawing/2014/main" id="{79DC3E3F-17DD-452C-8C3C-19D1584C1576}"/>
                </a:ext>
              </a:extLst>
            </p:cNvPr>
            <p:cNvSpPr>
              <a:spLocks noChangeShapeType="1"/>
            </p:cNvSpPr>
            <p:nvPr/>
          </p:nvSpPr>
          <p:spPr bwMode="auto">
            <a:xfrm>
              <a:off x="720" y="1404"/>
              <a:ext cx="1620" cy="171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95">
              <a:extLst>
                <a:ext uri="{FF2B5EF4-FFF2-40B4-BE49-F238E27FC236}">
                  <a16:creationId xmlns:a16="http://schemas.microsoft.com/office/drawing/2014/main" id="{0F7BDC08-8A92-486A-B562-4504E1968710}"/>
                </a:ext>
              </a:extLst>
            </p:cNvPr>
            <p:cNvSpPr>
              <a:spLocks noChangeShapeType="1"/>
            </p:cNvSpPr>
            <p:nvPr/>
          </p:nvSpPr>
          <p:spPr bwMode="auto">
            <a:xfrm flipV="1">
              <a:off x="720" y="1248"/>
              <a:ext cx="1620" cy="780"/>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96">
              <a:extLst>
                <a:ext uri="{FF2B5EF4-FFF2-40B4-BE49-F238E27FC236}">
                  <a16:creationId xmlns:a16="http://schemas.microsoft.com/office/drawing/2014/main" id="{E438BC32-8721-493F-B4F6-8EA21007061E}"/>
                </a:ext>
              </a:extLst>
            </p:cNvPr>
            <p:cNvSpPr>
              <a:spLocks noChangeShapeType="1"/>
            </p:cNvSpPr>
            <p:nvPr/>
          </p:nvSpPr>
          <p:spPr bwMode="auto">
            <a:xfrm>
              <a:off x="720" y="2028"/>
              <a:ext cx="1620" cy="15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97">
              <a:extLst>
                <a:ext uri="{FF2B5EF4-FFF2-40B4-BE49-F238E27FC236}">
                  <a16:creationId xmlns:a16="http://schemas.microsoft.com/office/drawing/2014/main" id="{D84594AB-D384-4E2D-8507-73BC0838C542}"/>
                </a:ext>
              </a:extLst>
            </p:cNvPr>
            <p:cNvSpPr>
              <a:spLocks noChangeShapeType="1"/>
            </p:cNvSpPr>
            <p:nvPr/>
          </p:nvSpPr>
          <p:spPr bwMode="auto">
            <a:xfrm>
              <a:off x="720" y="2028"/>
              <a:ext cx="1620" cy="1092"/>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98">
              <a:extLst>
                <a:ext uri="{FF2B5EF4-FFF2-40B4-BE49-F238E27FC236}">
                  <a16:creationId xmlns:a16="http://schemas.microsoft.com/office/drawing/2014/main" id="{7A666329-34FF-4D09-834D-BC3E09BECBFF}"/>
                </a:ext>
              </a:extLst>
            </p:cNvPr>
            <p:cNvSpPr txBox="1">
              <a:spLocks noChangeArrowheads="1"/>
            </p:cNvSpPr>
            <p:nvPr/>
          </p:nvSpPr>
          <p:spPr bwMode="auto">
            <a:xfrm>
              <a:off x="184" y="3435"/>
              <a:ext cx="891"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39" name="Text Box 99">
              <a:extLst>
                <a:ext uri="{FF2B5EF4-FFF2-40B4-BE49-F238E27FC236}">
                  <a16:creationId xmlns:a16="http://schemas.microsoft.com/office/drawing/2014/main" id="{BE927E38-6335-4B28-8FA0-9806862A7F1E}"/>
                </a:ext>
              </a:extLst>
            </p:cNvPr>
            <p:cNvSpPr txBox="1">
              <a:spLocks noChangeArrowheads="1"/>
            </p:cNvSpPr>
            <p:nvPr/>
          </p:nvSpPr>
          <p:spPr bwMode="auto">
            <a:xfrm>
              <a:off x="3775" y="3435"/>
              <a:ext cx="905"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40" name="Text Box 100">
              <a:extLst>
                <a:ext uri="{FF2B5EF4-FFF2-40B4-BE49-F238E27FC236}">
                  <a16:creationId xmlns:a16="http://schemas.microsoft.com/office/drawing/2014/main" id="{A418F367-7F63-4AD7-B3AD-E7883B21D235}"/>
                </a:ext>
              </a:extLst>
            </p:cNvPr>
            <p:cNvSpPr txBox="1">
              <a:spLocks noChangeArrowheads="1"/>
            </p:cNvSpPr>
            <p:nvPr/>
          </p:nvSpPr>
          <p:spPr bwMode="auto">
            <a:xfrm>
              <a:off x="1442" y="3435"/>
              <a:ext cx="1979"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grpSp>
      <p:sp>
        <p:nvSpPr>
          <p:cNvPr id="3" name="文本框 2">
            <a:extLst>
              <a:ext uri="{FF2B5EF4-FFF2-40B4-BE49-F238E27FC236}">
                <a16:creationId xmlns:a16="http://schemas.microsoft.com/office/drawing/2014/main" id="{5986D1C9-ED35-4E98-B3BE-670F19E16F30}"/>
              </a:ext>
            </a:extLst>
          </p:cNvPr>
          <p:cNvSpPr txBox="1"/>
          <p:nvPr/>
        </p:nvSpPr>
        <p:spPr>
          <a:xfrm>
            <a:off x="4789200" y="3792472"/>
            <a:ext cx="3600400" cy="954107"/>
          </a:xfrm>
          <a:prstGeom prst="rect">
            <a:avLst/>
          </a:prstGeom>
          <a:noFill/>
        </p:spPr>
        <p:txBody>
          <a:bodyPr wrap="square" rtlCol="0">
            <a:spAutoFit/>
          </a:bodyPr>
          <a:lstStyle/>
          <a:p>
            <a:r>
              <a:rPr lang="en-US" altLang="zh-CN" sz="1400" dirty="0"/>
              <a:t>syn0</a:t>
            </a:r>
            <a:r>
              <a:rPr lang="zh-CN" altLang="en-US" sz="1400" dirty="0"/>
              <a:t>：行数代表每条数据的属性数量</a:t>
            </a:r>
            <a:endParaRPr lang="en-US" altLang="zh-CN" sz="1400" dirty="0"/>
          </a:p>
          <a:p>
            <a:r>
              <a:rPr lang="en-US" altLang="zh-CN" sz="1400" dirty="0"/>
              <a:t>             </a:t>
            </a:r>
            <a:r>
              <a:rPr lang="zh-CN" altLang="en-US" sz="1400" dirty="0"/>
              <a:t>列数代表中间层</a:t>
            </a:r>
            <a:r>
              <a:rPr lang="en-US" altLang="zh-CN" sz="1400" dirty="0"/>
              <a:t>/</a:t>
            </a:r>
            <a:r>
              <a:rPr lang="zh-CN" altLang="en-US" sz="1400" dirty="0"/>
              <a:t>隐藏层的单元数量</a:t>
            </a:r>
            <a:endParaRPr lang="en-US" altLang="zh-CN" sz="1400" dirty="0"/>
          </a:p>
          <a:p>
            <a:r>
              <a:rPr lang="en-US" altLang="zh-CN" sz="1400" dirty="0"/>
              <a:t>syn1</a:t>
            </a:r>
            <a:r>
              <a:rPr lang="zh-CN" altLang="en-US" sz="1400" dirty="0"/>
              <a:t>：行数代表中间层</a:t>
            </a:r>
            <a:r>
              <a:rPr lang="en-US" altLang="zh-CN" sz="1400" dirty="0"/>
              <a:t>/</a:t>
            </a:r>
            <a:r>
              <a:rPr lang="zh-CN" altLang="en-US" sz="1400" dirty="0"/>
              <a:t>隐藏层的单元数量</a:t>
            </a:r>
            <a:endParaRPr lang="en-US" altLang="zh-CN" sz="1400" dirty="0"/>
          </a:p>
          <a:p>
            <a:r>
              <a:rPr lang="en-US" altLang="zh-CN" sz="1400" dirty="0"/>
              <a:t>             </a:t>
            </a:r>
            <a:r>
              <a:rPr lang="zh-CN" altLang="en-US" sz="1400" dirty="0"/>
              <a:t>列数代表最后的输出单元数量</a:t>
            </a:r>
            <a:endParaRPr lang="en-US" altLang="zh-CN" sz="1400" dirty="0"/>
          </a:p>
        </p:txBody>
      </p:sp>
    </p:spTree>
    <p:extLst>
      <p:ext uri="{BB962C8B-B14F-4D97-AF65-F5344CB8AC3E}">
        <p14:creationId xmlns:p14="http://schemas.microsoft.com/office/powerpoint/2010/main" val="424664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迭代</a:t>
            </a:r>
            <a:r>
              <a:rPr lang="en-US" altLang="zh-CN" dirty="0"/>
              <a:t>1000</a:t>
            </a:r>
            <a:r>
              <a:rPr lang="zh-CN" altLang="zh-CN" dirty="0"/>
              <a:t>次训练网络</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nvGraphicFramePr>
        <p:xfrm>
          <a:off x="540346" y="1204392"/>
          <a:ext cx="3312368" cy="3802166"/>
        </p:xfrm>
        <a:graphic>
          <a:graphicData uri="http://schemas.openxmlformats.org/presentationml/2006/ole">
            <mc:AlternateContent xmlns:mc="http://schemas.openxmlformats.org/markup-compatibility/2006">
              <mc:Choice xmlns:v="urn:schemas-microsoft-com:vml" Requires="v">
                <p:oleObj r:id="rId3" imgW="5041080" imgH="5777640" progId="">
                  <p:embed/>
                </p:oleObj>
              </mc:Choice>
              <mc:Fallback>
                <p:oleObj r:id="rId3" imgW="5041080" imgH="5777640" progId="">
                  <p:embed/>
                  <p:pic>
                    <p:nvPicPr>
                      <p:cNvPr id="2" name="对象 1"/>
                      <p:cNvPicPr/>
                      <p:nvPr/>
                    </p:nvPicPr>
                    <p:blipFill>
                      <a:blip r:embed="rId4"/>
                      <a:stretch>
                        <a:fillRect/>
                      </a:stretch>
                    </p:blipFill>
                    <p:spPr>
                      <a:xfrm>
                        <a:off x="540346" y="1204392"/>
                        <a:ext cx="3312368" cy="3802166"/>
                      </a:xfrm>
                      <a:prstGeom prst="rect">
                        <a:avLst/>
                      </a:prstGeom>
                    </p:spPr>
                  </p:pic>
                </p:oleObj>
              </mc:Fallback>
            </mc:AlternateContent>
          </a:graphicData>
        </a:graphic>
      </p:graphicFrame>
      <p:grpSp>
        <p:nvGrpSpPr>
          <p:cNvPr id="13" name="Group 67">
            <a:extLst>
              <a:ext uri="{FF2B5EF4-FFF2-40B4-BE49-F238E27FC236}">
                <a16:creationId xmlns:a16="http://schemas.microsoft.com/office/drawing/2014/main" id="{04917A11-80CD-4098-841A-2614FB1ED625}"/>
              </a:ext>
            </a:extLst>
          </p:cNvPr>
          <p:cNvGrpSpPr>
            <a:grpSpLocks noChangeAspect="1"/>
          </p:cNvGrpSpPr>
          <p:nvPr/>
        </p:nvGrpSpPr>
        <p:grpSpPr bwMode="auto">
          <a:xfrm>
            <a:off x="3912118" y="147689"/>
            <a:ext cx="2407829" cy="2502396"/>
            <a:chOff x="0" y="0"/>
            <a:chExt cx="4680" cy="3900"/>
          </a:xfrm>
        </p:grpSpPr>
        <p:sp>
          <p:nvSpPr>
            <p:cNvPr id="14" name="AutoShape 68">
              <a:extLst>
                <a:ext uri="{FF2B5EF4-FFF2-40B4-BE49-F238E27FC236}">
                  <a16:creationId xmlns:a16="http://schemas.microsoft.com/office/drawing/2014/main" id="{055C7B83-CABD-4E4B-9957-3C7C9D42FD9E}"/>
                </a:ext>
              </a:extLst>
            </p:cNvPr>
            <p:cNvSpPr>
              <a:spLocks noChangeAspect="1" noChangeArrowheads="1"/>
            </p:cNvSpPr>
            <p:nvPr/>
          </p:nvSpPr>
          <p:spPr bwMode="auto">
            <a:xfrm>
              <a:off x="0" y="0"/>
              <a:ext cx="4680" cy="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Oval 69">
              <a:extLst>
                <a:ext uri="{FF2B5EF4-FFF2-40B4-BE49-F238E27FC236}">
                  <a16:creationId xmlns:a16="http://schemas.microsoft.com/office/drawing/2014/main" id="{77926B24-6D4C-4A55-A39D-82C56F5439E6}"/>
                </a:ext>
              </a:extLst>
            </p:cNvPr>
            <p:cNvSpPr>
              <a:spLocks noChangeArrowheads="1"/>
            </p:cNvSpPr>
            <p:nvPr/>
          </p:nvSpPr>
          <p:spPr bwMode="auto">
            <a:xfrm>
              <a:off x="360" y="1247"/>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18" name="Oval 70">
              <a:extLst>
                <a:ext uri="{FF2B5EF4-FFF2-40B4-BE49-F238E27FC236}">
                  <a16:creationId xmlns:a16="http://schemas.microsoft.com/office/drawing/2014/main" id="{2FFD4AC3-C272-4046-9367-A05B64BBF4A7}"/>
                </a:ext>
              </a:extLst>
            </p:cNvPr>
            <p:cNvSpPr>
              <a:spLocks noChangeArrowheads="1"/>
            </p:cNvSpPr>
            <p:nvPr/>
          </p:nvSpPr>
          <p:spPr bwMode="auto">
            <a:xfrm>
              <a:off x="360" y="624"/>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19" name="Oval 71">
              <a:extLst>
                <a:ext uri="{FF2B5EF4-FFF2-40B4-BE49-F238E27FC236}">
                  <a16:creationId xmlns:a16="http://schemas.microsoft.com/office/drawing/2014/main" id="{13913532-73A8-4721-8B15-817BC13A4825}"/>
                </a:ext>
              </a:extLst>
            </p:cNvPr>
            <p:cNvSpPr>
              <a:spLocks noChangeArrowheads="1"/>
            </p:cNvSpPr>
            <p:nvPr/>
          </p:nvSpPr>
          <p:spPr bwMode="auto">
            <a:xfrm>
              <a:off x="360" y="2496"/>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20" name="Oval 72">
              <a:extLst>
                <a:ext uri="{FF2B5EF4-FFF2-40B4-BE49-F238E27FC236}">
                  <a16:creationId xmlns:a16="http://schemas.microsoft.com/office/drawing/2014/main" id="{C3E7A466-A382-48B9-B0F4-AD9BABE726E3}"/>
                </a:ext>
              </a:extLst>
            </p:cNvPr>
            <p:cNvSpPr>
              <a:spLocks noChangeArrowheads="1"/>
            </p:cNvSpPr>
            <p:nvPr/>
          </p:nvSpPr>
          <p:spPr bwMode="auto">
            <a:xfrm>
              <a:off x="360" y="1872"/>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1" name="Oval 73">
              <a:extLst>
                <a:ext uri="{FF2B5EF4-FFF2-40B4-BE49-F238E27FC236}">
                  <a16:creationId xmlns:a16="http://schemas.microsoft.com/office/drawing/2014/main" id="{5EACA4A5-03C6-428A-BF61-64D92601A05F}"/>
                </a:ext>
              </a:extLst>
            </p:cNvPr>
            <p:cNvSpPr>
              <a:spLocks noChangeArrowheads="1"/>
            </p:cNvSpPr>
            <p:nvPr/>
          </p:nvSpPr>
          <p:spPr bwMode="auto">
            <a:xfrm>
              <a:off x="2340" y="1092"/>
              <a:ext cx="360" cy="310"/>
            </a:xfrm>
            <a:prstGeom prst="ellipse">
              <a:avLst/>
            </a:prstGeom>
            <a:solidFill>
              <a:srgbClr val="FFFFFF"/>
            </a:solidFill>
            <a:ln w="9525">
              <a:solidFill>
                <a:srgbClr val="000000"/>
              </a:solidFill>
              <a:round/>
              <a:headEnd/>
              <a:tailEnd/>
            </a:ln>
          </p:spPr>
          <p:txBody>
            <a:bodyPr/>
            <a:lstStyle/>
            <a:p>
              <a:endParaRPr lang="zh-CN" altLang="en-US"/>
            </a:p>
          </p:txBody>
        </p:sp>
        <p:sp>
          <p:nvSpPr>
            <p:cNvPr id="22" name="Oval 74">
              <a:extLst>
                <a:ext uri="{FF2B5EF4-FFF2-40B4-BE49-F238E27FC236}">
                  <a16:creationId xmlns:a16="http://schemas.microsoft.com/office/drawing/2014/main" id="{9CAAD347-0390-4C0C-A7BE-6B3E855CA7B3}"/>
                </a:ext>
              </a:extLst>
            </p:cNvPr>
            <p:cNvSpPr>
              <a:spLocks noChangeArrowheads="1"/>
            </p:cNvSpPr>
            <p:nvPr/>
          </p:nvSpPr>
          <p:spPr bwMode="auto">
            <a:xfrm>
              <a:off x="2340" y="157"/>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23" name="Oval 75">
              <a:extLst>
                <a:ext uri="{FF2B5EF4-FFF2-40B4-BE49-F238E27FC236}">
                  <a16:creationId xmlns:a16="http://schemas.microsoft.com/office/drawing/2014/main" id="{2499951F-348A-4FAC-9F9A-B15EAE44DE0B}"/>
                </a:ext>
              </a:extLst>
            </p:cNvPr>
            <p:cNvSpPr>
              <a:spLocks noChangeArrowheads="1"/>
            </p:cNvSpPr>
            <p:nvPr/>
          </p:nvSpPr>
          <p:spPr bwMode="auto">
            <a:xfrm>
              <a:off x="2340" y="2964"/>
              <a:ext cx="360" cy="313"/>
            </a:xfrm>
            <a:prstGeom prst="ellipse">
              <a:avLst/>
            </a:prstGeom>
            <a:solidFill>
              <a:srgbClr val="FFFFFF"/>
            </a:solidFill>
            <a:ln w="9525">
              <a:solidFill>
                <a:srgbClr val="000000"/>
              </a:solidFill>
              <a:round/>
              <a:headEnd/>
              <a:tailEnd/>
            </a:ln>
          </p:spPr>
          <p:txBody>
            <a:bodyPr/>
            <a:lstStyle/>
            <a:p>
              <a:endParaRPr lang="zh-CN" altLang="en-US"/>
            </a:p>
          </p:txBody>
        </p:sp>
        <p:sp>
          <p:nvSpPr>
            <p:cNvPr id="24" name="Oval 76">
              <a:extLst>
                <a:ext uri="{FF2B5EF4-FFF2-40B4-BE49-F238E27FC236}">
                  <a16:creationId xmlns:a16="http://schemas.microsoft.com/office/drawing/2014/main" id="{942DBC57-6E91-404D-87E8-E0A22D07B09A}"/>
                </a:ext>
              </a:extLst>
            </p:cNvPr>
            <p:cNvSpPr>
              <a:spLocks noChangeArrowheads="1"/>
            </p:cNvSpPr>
            <p:nvPr/>
          </p:nvSpPr>
          <p:spPr bwMode="auto">
            <a:xfrm>
              <a:off x="2340" y="2028"/>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5" name="Oval 77">
              <a:extLst>
                <a:ext uri="{FF2B5EF4-FFF2-40B4-BE49-F238E27FC236}">
                  <a16:creationId xmlns:a16="http://schemas.microsoft.com/office/drawing/2014/main" id="{1F808408-59D4-470E-8FDF-168389639433}"/>
                </a:ext>
              </a:extLst>
            </p:cNvPr>
            <p:cNvSpPr>
              <a:spLocks noChangeArrowheads="1"/>
            </p:cNvSpPr>
            <p:nvPr/>
          </p:nvSpPr>
          <p:spPr bwMode="auto">
            <a:xfrm>
              <a:off x="4140" y="1560"/>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6" name="Line 78">
              <a:extLst>
                <a:ext uri="{FF2B5EF4-FFF2-40B4-BE49-F238E27FC236}">
                  <a16:creationId xmlns:a16="http://schemas.microsoft.com/office/drawing/2014/main" id="{01925B9D-22C5-4299-8480-E66EA9244FD3}"/>
                </a:ext>
              </a:extLst>
            </p:cNvPr>
            <p:cNvSpPr>
              <a:spLocks noChangeShapeType="1"/>
            </p:cNvSpPr>
            <p:nvPr/>
          </p:nvSpPr>
          <p:spPr bwMode="auto">
            <a:xfrm flipV="1">
              <a:off x="720" y="312"/>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79">
              <a:extLst>
                <a:ext uri="{FF2B5EF4-FFF2-40B4-BE49-F238E27FC236}">
                  <a16:creationId xmlns:a16="http://schemas.microsoft.com/office/drawing/2014/main" id="{F5407508-B9A2-4A6F-B187-139F992D4D6B}"/>
                </a:ext>
              </a:extLst>
            </p:cNvPr>
            <p:cNvSpPr>
              <a:spLocks noChangeShapeType="1"/>
            </p:cNvSpPr>
            <p:nvPr/>
          </p:nvSpPr>
          <p:spPr bwMode="auto">
            <a:xfrm>
              <a:off x="720" y="780"/>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80">
              <a:extLst>
                <a:ext uri="{FF2B5EF4-FFF2-40B4-BE49-F238E27FC236}">
                  <a16:creationId xmlns:a16="http://schemas.microsoft.com/office/drawing/2014/main" id="{607E9E98-62EC-4788-9589-3013F35AD254}"/>
                </a:ext>
              </a:extLst>
            </p:cNvPr>
            <p:cNvSpPr>
              <a:spLocks noChangeShapeType="1"/>
            </p:cNvSpPr>
            <p:nvPr/>
          </p:nvSpPr>
          <p:spPr bwMode="auto">
            <a:xfrm>
              <a:off x="720" y="780"/>
              <a:ext cx="1620" cy="140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81">
              <a:extLst>
                <a:ext uri="{FF2B5EF4-FFF2-40B4-BE49-F238E27FC236}">
                  <a16:creationId xmlns:a16="http://schemas.microsoft.com/office/drawing/2014/main" id="{4454E141-BD47-439C-97B0-1B738CE0F269}"/>
                </a:ext>
              </a:extLst>
            </p:cNvPr>
            <p:cNvSpPr>
              <a:spLocks noChangeShapeType="1"/>
            </p:cNvSpPr>
            <p:nvPr/>
          </p:nvSpPr>
          <p:spPr bwMode="auto">
            <a:xfrm>
              <a:off x="720" y="780"/>
              <a:ext cx="1620" cy="23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82">
              <a:extLst>
                <a:ext uri="{FF2B5EF4-FFF2-40B4-BE49-F238E27FC236}">
                  <a16:creationId xmlns:a16="http://schemas.microsoft.com/office/drawing/2014/main" id="{DDD66479-EBBA-4036-BA4C-1986ABC73087}"/>
                </a:ext>
              </a:extLst>
            </p:cNvPr>
            <p:cNvSpPr>
              <a:spLocks noChangeShapeType="1"/>
            </p:cNvSpPr>
            <p:nvPr/>
          </p:nvSpPr>
          <p:spPr bwMode="auto">
            <a:xfrm flipV="1">
              <a:off x="720" y="312"/>
              <a:ext cx="1620" cy="1092"/>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83">
              <a:extLst>
                <a:ext uri="{FF2B5EF4-FFF2-40B4-BE49-F238E27FC236}">
                  <a16:creationId xmlns:a16="http://schemas.microsoft.com/office/drawing/2014/main" id="{250F3A60-AF85-4D6B-979B-DC212AC9A15A}"/>
                </a:ext>
              </a:extLst>
            </p:cNvPr>
            <p:cNvSpPr>
              <a:spLocks noChangeShapeType="1"/>
            </p:cNvSpPr>
            <p:nvPr/>
          </p:nvSpPr>
          <p:spPr bwMode="auto">
            <a:xfrm flipV="1">
              <a:off x="720" y="312"/>
              <a:ext cx="1620" cy="171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84">
              <a:extLst>
                <a:ext uri="{FF2B5EF4-FFF2-40B4-BE49-F238E27FC236}">
                  <a16:creationId xmlns:a16="http://schemas.microsoft.com/office/drawing/2014/main" id="{E956B79A-0CA4-4BEB-A84A-8FF96695F8B3}"/>
                </a:ext>
              </a:extLst>
            </p:cNvPr>
            <p:cNvSpPr>
              <a:spLocks noChangeShapeType="1"/>
            </p:cNvSpPr>
            <p:nvPr/>
          </p:nvSpPr>
          <p:spPr bwMode="auto">
            <a:xfrm flipV="1">
              <a:off x="720" y="312"/>
              <a:ext cx="1620" cy="2340"/>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85">
              <a:extLst>
                <a:ext uri="{FF2B5EF4-FFF2-40B4-BE49-F238E27FC236}">
                  <a16:creationId xmlns:a16="http://schemas.microsoft.com/office/drawing/2014/main" id="{2A93240A-5391-4D0B-861A-A510701FE9E3}"/>
                </a:ext>
              </a:extLst>
            </p:cNvPr>
            <p:cNvSpPr>
              <a:spLocks noChangeShapeType="1"/>
            </p:cNvSpPr>
            <p:nvPr/>
          </p:nvSpPr>
          <p:spPr bwMode="auto">
            <a:xfrm>
              <a:off x="2700" y="312"/>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6">
              <a:extLst>
                <a:ext uri="{FF2B5EF4-FFF2-40B4-BE49-F238E27FC236}">
                  <a16:creationId xmlns:a16="http://schemas.microsoft.com/office/drawing/2014/main" id="{BC6EA59C-F772-4627-A1F9-6E21BBCFA576}"/>
                </a:ext>
              </a:extLst>
            </p:cNvPr>
            <p:cNvSpPr>
              <a:spLocks noChangeShapeType="1"/>
            </p:cNvSpPr>
            <p:nvPr/>
          </p:nvSpPr>
          <p:spPr bwMode="auto">
            <a:xfrm>
              <a:off x="2700" y="1248"/>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87">
              <a:extLst>
                <a:ext uri="{FF2B5EF4-FFF2-40B4-BE49-F238E27FC236}">
                  <a16:creationId xmlns:a16="http://schemas.microsoft.com/office/drawing/2014/main" id="{A9637B5D-61FC-4B1C-880E-F7FC606DD7F4}"/>
                </a:ext>
              </a:extLst>
            </p:cNvPr>
            <p:cNvSpPr>
              <a:spLocks noChangeShapeType="1"/>
            </p:cNvSpPr>
            <p:nvPr/>
          </p:nvSpPr>
          <p:spPr bwMode="auto">
            <a:xfrm flipV="1">
              <a:off x="2700" y="1716"/>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88">
              <a:extLst>
                <a:ext uri="{FF2B5EF4-FFF2-40B4-BE49-F238E27FC236}">
                  <a16:creationId xmlns:a16="http://schemas.microsoft.com/office/drawing/2014/main" id="{BE3ECB43-5085-4539-B7CB-2D9630AF9CDF}"/>
                </a:ext>
              </a:extLst>
            </p:cNvPr>
            <p:cNvSpPr>
              <a:spLocks noChangeShapeType="1"/>
            </p:cNvSpPr>
            <p:nvPr/>
          </p:nvSpPr>
          <p:spPr bwMode="auto">
            <a:xfrm flipV="1">
              <a:off x="2700" y="1716"/>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89">
              <a:extLst>
                <a:ext uri="{FF2B5EF4-FFF2-40B4-BE49-F238E27FC236}">
                  <a16:creationId xmlns:a16="http://schemas.microsoft.com/office/drawing/2014/main" id="{33E7112C-C5F1-47FE-9286-EBB7A51987F5}"/>
                </a:ext>
              </a:extLst>
            </p:cNvPr>
            <p:cNvSpPr>
              <a:spLocks noChangeShapeType="1"/>
            </p:cNvSpPr>
            <p:nvPr/>
          </p:nvSpPr>
          <p:spPr bwMode="auto">
            <a:xfrm flipV="1">
              <a:off x="720" y="1248"/>
              <a:ext cx="1620" cy="1404"/>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90">
              <a:extLst>
                <a:ext uri="{FF2B5EF4-FFF2-40B4-BE49-F238E27FC236}">
                  <a16:creationId xmlns:a16="http://schemas.microsoft.com/office/drawing/2014/main" id="{1F868C2C-9897-4910-9434-4F9E51204BE6}"/>
                </a:ext>
              </a:extLst>
            </p:cNvPr>
            <p:cNvSpPr>
              <a:spLocks noChangeShapeType="1"/>
            </p:cNvSpPr>
            <p:nvPr/>
          </p:nvSpPr>
          <p:spPr bwMode="auto">
            <a:xfrm flipV="1">
              <a:off x="720" y="2184"/>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91">
              <a:extLst>
                <a:ext uri="{FF2B5EF4-FFF2-40B4-BE49-F238E27FC236}">
                  <a16:creationId xmlns:a16="http://schemas.microsoft.com/office/drawing/2014/main" id="{2A99F7C1-A740-4FE1-9571-F10511FA475D}"/>
                </a:ext>
              </a:extLst>
            </p:cNvPr>
            <p:cNvSpPr>
              <a:spLocks noChangeShapeType="1"/>
            </p:cNvSpPr>
            <p:nvPr/>
          </p:nvSpPr>
          <p:spPr bwMode="auto">
            <a:xfrm>
              <a:off x="720" y="2652"/>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92">
              <a:extLst>
                <a:ext uri="{FF2B5EF4-FFF2-40B4-BE49-F238E27FC236}">
                  <a16:creationId xmlns:a16="http://schemas.microsoft.com/office/drawing/2014/main" id="{067D9D74-C4A7-4236-B0BC-E58D1BD4F0A6}"/>
                </a:ext>
              </a:extLst>
            </p:cNvPr>
            <p:cNvSpPr>
              <a:spLocks noChangeShapeType="1"/>
            </p:cNvSpPr>
            <p:nvPr/>
          </p:nvSpPr>
          <p:spPr bwMode="auto">
            <a:xfrm flipV="1">
              <a:off x="720" y="1248"/>
              <a:ext cx="1620" cy="15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93">
              <a:extLst>
                <a:ext uri="{FF2B5EF4-FFF2-40B4-BE49-F238E27FC236}">
                  <a16:creationId xmlns:a16="http://schemas.microsoft.com/office/drawing/2014/main" id="{7E96FB73-88E3-4983-9F61-D41F03B9682C}"/>
                </a:ext>
              </a:extLst>
            </p:cNvPr>
            <p:cNvSpPr>
              <a:spLocks noChangeShapeType="1"/>
            </p:cNvSpPr>
            <p:nvPr/>
          </p:nvSpPr>
          <p:spPr bwMode="auto">
            <a:xfrm>
              <a:off x="720" y="1404"/>
              <a:ext cx="1620" cy="780"/>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94">
              <a:extLst>
                <a:ext uri="{FF2B5EF4-FFF2-40B4-BE49-F238E27FC236}">
                  <a16:creationId xmlns:a16="http://schemas.microsoft.com/office/drawing/2014/main" id="{7B26C68B-D789-470B-AD35-FC5D7769E1A6}"/>
                </a:ext>
              </a:extLst>
            </p:cNvPr>
            <p:cNvSpPr>
              <a:spLocks noChangeShapeType="1"/>
            </p:cNvSpPr>
            <p:nvPr/>
          </p:nvSpPr>
          <p:spPr bwMode="auto">
            <a:xfrm>
              <a:off x="720" y="1404"/>
              <a:ext cx="1620" cy="171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95">
              <a:extLst>
                <a:ext uri="{FF2B5EF4-FFF2-40B4-BE49-F238E27FC236}">
                  <a16:creationId xmlns:a16="http://schemas.microsoft.com/office/drawing/2014/main" id="{5AE7A144-481B-47C9-88B7-511F0616C51E}"/>
                </a:ext>
              </a:extLst>
            </p:cNvPr>
            <p:cNvSpPr>
              <a:spLocks noChangeShapeType="1"/>
            </p:cNvSpPr>
            <p:nvPr/>
          </p:nvSpPr>
          <p:spPr bwMode="auto">
            <a:xfrm flipV="1">
              <a:off x="720" y="1248"/>
              <a:ext cx="1620" cy="780"/>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96">
              <a:extLst>
                <a:ext uri="{FF2B5EF4-FFF2-40B4-BE49-F238E27FC236}">
                  <a16:creationId xmlns:a16="http://schemas.microsoft.com/office/drawing/2014/main" id="{9382FA89-1357-4C61-B5B6-541E4BDB0615}"/>
                </a:ext>
              </a:extLst>
            </p:cNvPr>
            <p:cNvSpPr>
              <a:spLocks noChangeShapeType="1"/>
            </p:cNvSpPr>
            <p:nvPr/>
          </p:nvSpPr>
          <p:spPr bwMode="auto">
            <a:xfrm>
              <a:off x="720" y="2028"/>
              <a:ext cx="1620" cy="15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97">
              <a:extLst>
                <a:ext uri="{FF2B5EF4-FFF2-40B4-BE49-F238E27FC236}">
                  <a16:creationId xmlns:a16="http://schemas.microsoft.com/office/drawing/2014/main" id="{F1E61D58-694C-4760-9D1A-663DCBFE847E}"/>
                </a:ext>
              </a:extLst>
            </p:cNvPr>
            <p:cNvSpPr>
              <a:spLocks noChangeShapeType="1"/>
            </p:cNvSpPr>
            <p:nvPr/>
          </p:nvSpPr>
          <p:spPr bwMode="auto">
            <a:xfrm>
              <a:off x="720" y="2028"/>
              <a:ext cx="1620" cy="1092"/>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98">
              <a:extLst>
                <a:ext uri="{FF2B5EF4-FFF2-40B4-BE49-F238E27FC236}">
                  <a16:creationId xmlns:a16="http://schemas.microsoft.com/office/drawing/2014/main" id="{58E638DE-0C86-449B-963B-79F305D475AF}"/>
                </a:ext>
              </a:extLst>
            </p:cNvPr>
            <p:cNvSpPr txBox="1">
              <a:spLocks noChangeArrowheads="1"/>
            </p:cNvSpPr>
            <p:nvPr/>
          </p:nvSpPr>
          <p:spPr bwMode="auto">
            <a:xfrm>
              <a:off x="184" y="3435"/>
              <a:ext cx="891"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47" name="Text Box 99">
              <a:extLst>
                <a:ext uri="{FF2B5EF4-FFF2-40B4-BE49-F238E27FC236}">
                  <a16:creationId xmlns:a16="http://schemas.microsoft.com/office/drawing/2014/main" id="{DE29187F-4851-4E95-B6C5-C90926FCE730}"/>
                </a:ext>
              </a:extLst>
            </p:cNvPr>
            <p:cNvSpPr txBox="1">
              <a:spLocks noChangeArrowheads="1"/>
            </p:cNvSpPr>
            <p:nvPr/>
          </p:nvSpPr>
          <p:spPr bwMode="auto">
            <a:xfrm>
              <a:off x="3775" y="3435"/>
              <a:ext cx="905"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48" name="Text Box 100">
              <a:extLst>
                <a:ext uri="{FF2B5EF4-FFF2-40B4-BE49-F238E27FC236}">
                  <a16:creationId xmlns:a16="http://schemas.microsoft.com/office/drawing/2014/main" id="{B4BDD40C-5DA5-4D52-9A88-87FB77267653}"/>
                </a:ext>
              </a:extLst>
            </p:cNvPr>
            <p:cNvSpPr txBox="1">
              <a:spLocks noChangeArrowheads="1"/>
            </p:cNvSpPr>
            <p:nvPr/>
          </p:nvSpPr>
          <p:spPr bwMode="auto">
            <a:xfrm>
              <a:off x="1442" y="3435"/>
              <a:ext cx="1979"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gr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DBAA35-4F4E-4436-BAA2-9BC29DC09956}"/>
                  </a:ext>
                </a:extLst>
              </p:cNvPr>
              <p:cNvSpPr txBox="1"/>
              <p:nvPr/>
            </p:nvSpPr>
            <p:spPr>
              <a:xfrm>
                <a:off x="6027734" y="268288"/>
                <a:ext cx="2828913" cy="14684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1" i="1" smtClean="0">
                          <a:solidFill>
                            <a:srgbClr val="C00000"/>
                          </a:solidFill>
                          <a:latin typeface="Cambria Math" panose="02040503050406030204" pitchFamily="18" charset="0"/>
                        </a:rPr>
                        <m:t>𝑿</m:t>
                      </m:r>
                      <m:r>
                        <a:rPr lang="zh-CN" altLang="en-US" sz="1200" b="1" i="0">
                          <a:solidFill>
                            <a:srgbClr val="C00000"/>
                          </a:solidFill>
                          <a:latin typeface="Cambria Math" panose="02040503050406030204" pitchFamily="18" charset="0"/>
                        </a:rPr>
                        <m:t>=</m:t>
                      </m:r>
                      <m:r>
                        <a:rPr lang="zh-CN" altLang="en-US" sz="1200" b="1" i="1">
                          <a:solidFill>
                            <a:srgbClr val="C00000"/>
                          </a:solidFill>
                          <a:latin typeface="Cambria Math" panose="02040503050406030204" pitchFamily="18" charset="0"/>
                        </a:rPr>
                        <m:t>𝒍𝒂𝒚𝒆𝒓</m:t>
                      </m:r>
                      <m:r>
                        <a:rPr lang="zh-CN" altLang="en-US" sz="1200" b="1" i="0">
                          <a:solidFill>
                            <a:srgbClr val="C00000"/>
                          </a:solidFill>
                          <a:latin typeface="Cambria Math" panose="02040503050406030204" pitchFamily="18" charset="0"/>
                        </a:rPr>
                        <m:t>𝟎</m:t>
                      </m:r>
                      <m:r>
                        <a:rPr lang="zh-CN" altLang="en-US" sz="1200" i="0">
                          <a:latin typeface="Cambria Math" panose="02040503050406030204" pitchFamily="18" charset="0"/>
                        </a:rPr>
                        <m:t>=</m:t>
                      </m:r>
                      <m:d>
                        <m:dPr>
                          <m:begChr m:val="["/>
                          <m:endChr m:val="]"/>
                          <m:ctrlPr>
                            <a:rPr lang="zh-CN" altLang="en-US" sz="1200" i="1">
                              <a:solidFill>
                                <a:srgbClr val="836967"/>
                              </a:solidFill>
                              <a:latin typeface="Cambria Math" panose="02040503050406030204" pitchFamily="18" charset="0"/>
                            </a:rPr>
                          </m:ctrlPr>
                        </m:dPr>
                        <m:e>
                          <m:m>
                            <m:mPr>
                              <m:plcHide m:val="on"/>
                              <m:mcs>
                                <m:mc>
                                  <m:mcPr>
                                    <m:count m:val="1"/>
                                    <m:mcJc m:val="center"/>
                                  </m:mcPr>
                                </m:mc>
                              </m:mcs>
                              <m:ctrlPr>
                                <a:rPr lang="zh-CN" altLang="en-US" sz="1200" i="1">
                                  <a:solidFill>
                                    <a:srgbClr val="836967"/>
                                  </a:solidFill>
                                  <a:latin typeface="Cambria Math" panose="02040503050406030204" pitchFamily="18" charset="0"/>
                                </a:rPr>
                              </m:ctrlPr>
                            </m:mPr>
                            <m:mr>
                              <m:e>
                                <m:d>
                                  <m:dPr>
                                    <m:begChr m:val="["/>
                                    <m:endChr m:val="]"/>
                                    <m:ctrlPr>
                                      <a:rPr lang="zh-CN" altLang="en-US" sz="1200" i="1" smtClean="0">
                                        <a:solidFill>
                                          <a:srgbClr val="FF0000"/>
                                        </a:solidFill>
                                        <a:latin typeface="Cambria Math" panose="02040503050406030204" pitchFamily="18" charset="0"/>
                                      </a:rPr>
                                    </m:ctrlPr>
                                  </m:dPr>
                                  <m:e>
                                    <m:r>
                                      <a:rPr lang="zh-CN" altLang="en-US" sz="1200" i="0">
                                        <a:solidFill>
                                          <a:srgbClr val="FF0000"/>
                                        </a:solidFill>
                                        <a:latin typeface="Cambria Math" panose="02040503050406030204" pitchFamily="18" charset="0"/>
                                      </a:rPr>
                                      <m:t>0 2 0 0</m:t>
                                    </m:r>
                                  </m:e>
                                </m:d>
                              </m:e>
                            </m:mr>
                            <m:mr>
                              <m:e>
                                <m:d>
                                  <m:dPr>
                                    <m:begChr m:val="["/>
                                    <m:endChr m:val="]"/>
                                    <m:ctrlPr>
                                      <a:rPr lang="zh-CN" altLang="en-US" sz="1200" i="1">
                                        <a:solidFill>
                                          <a:srgbClr val="836967"/>
                                        </a:solidFill>
                                        <a:latin typeface="Cambria Math" panose="02040503050406030204" pitchFamily="18" charset="0"/>
                                      </a:rPr>
                                    </m:ctrlPr>
                                  </m:dPr>
                                  <m:e>
                                    <m:r>
                                      <a:rPr lang="zh-CN" altLang="en-US" sz="1200" i="0">
                                        <a:latin typeface="Cambria Math" panose="02040503050406030204" pitchFamily="18" charset="0"/>
                                      </a:rPr>
                                      <m:t>0 2 0 1</m:t>
                                    </m:r>
                                  </m:e>
                                </m:d>
                              </m:e>
                            </m:mr>
                            <m:mr>
                              <m:e>
                                <m:r>
                                  <a:rPr lang="zh-CN" altLang="en-US" sz="1200" i="0">
                                    <a:latin typeface="Cambria Math" panose="02040503050406030204" pitchFamily="18" charset="0"/>
                                  </a:rPr>
                                  <m:t>…</m:t>
                                </m:r>
                              </m:e>
                            </m:mr>
                          </m:m>
                        </m:e>
                      </m:d>
                      <m:r>
                        <a:rPr lang="zh-CN" altLang="en-US" sz="1200" i="0">
                          <a:latin typeface="Cambria Math" panose="02040503050406030204" pitchFamily="18" charset="0"/>
                        </a:rPr>
                        <m:t> </m:t>
                      </m:r>
                    </m:oMath>
                  </m:oMathPara>
                </a14:m>
                <a:endParaRPr lang="en-US" altLang="zh-CN" sz="1200" i="0" dirty="0">
                  <a:latin typeface="Cambria Math" panose="02040503050406030204" pitchFamily="18" charset="0"/>
                </a:endParaRPr>
              </a:p>
              <a:p>
                <a:endParaRPr lang="en-US" altLang="zh-CN" sz="120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1200" b="1" i="1" smtClean="0">
                          <a:solidFill>
                            <a:schemeClr val="accent4">
                              <a:lumMod val="60000"/>
                              <a:lumOff val="40000"/>
                            </a:schemeClr>
                          </a:solidFill>
                          <a:latin typeface="Cambria Math" panose="02040503050406030204" pitchFamily="18" charset="0"/>
                        </a:rPr>
                        <m:t>𝒔𝒚𝒏</m:t>
                      </m:r>
                      <m:r>
                        <a:rPr lang="zh-CN" altLang="en-US" sz="1200" b="1" i="0">
                          <a:solidFill>
                            <a:schemeClr val="accent4">
                              <a:lumMod val="60000"/>
                              <a:lumOff val="40000"/>
                            </a:schemeClr>
                          </a:solidFill>
                          <a:latin typeface="Cambria Math" panose="02040503050406030204" pitchFamily="18" charset="0"/>
                        </a:rPr>
                        <m:t>𝟎</m:t>
                      </m:r>
                      <m:r>
                        <a:rPr lang="zh-CN" altLang="en-US" sz="1200" i="0">
                          <a:latin typeface="Cambria Math" panose="02040503050406030204" pitchFamily="18" charset="0"/>
                        </a:rPr>
                        <m:t>=</m:t>
                      </m:r>
                      <m:d>
                        <m:dPr>
                          <m:begChr m:val="["/>
                          <m:endChr m:val="]"/>
                          <m:ctrlPr>
                            <a:rPr lang="zh-CN" altLang="en-US" sz="1200" i="1">
                              <a:solidFill>
                                <a:srgbClr val="836967"/>
                              </a:solidFill>
                              <a:latin typeface="Cambria Math" panose="02040503050406030204" pitchFamily="18" charset="0"/>
                            </a:rPr>
                          </m:ctrlPr>
                        </m:dPr>
                        <m:e>
                          <m:m>
                            <m:mPr>
                              <m:plcHide m:val="on"/>
                              <m:mcs>
                                <m:mc>
                                  <m:mcPr>
                                    <m:count m:val="2"/>
                                    <m:mcJc m:val="center"/>
                                  </m:mcPr>
                                </m:mc>
                              </m:mcs>
                              <m:ctrlPr>
                                <a:rPr lang="zh-CN" altLang="en-US" sz="1200" i="1">
                                  <a:solidFill>
                                    <a:srgbClr val="836967"/>
                                  </a:solidFill>
                                  <a:latin typeface="Cambria Math" panose="02040503050406030204" pitchFamily="18" charset="0"/>
                                </a:rPr>
                              </m:ctrlPr>
                            </m:mPr>
                            <m:mr>
                              <m:e>
                                <m:m>
                                  <m:mPr>
                                    <m:plcHide m:val="on"/>
                                    <m:mcs>
                                      <m:mc>
                                        <m:mcPr>
                                          <m:count m:val="1"/>
                                          <m:mcJc m:val="center"/>
                                        </m:mcPr>
                                      </m:mc>
                                    </m:mcs>
                                    <m:ctrlPr>
                                      <a:rPr lang="zh-CN" altLang="en-US" sz="1200" i="1" smtClean="0">
                                        <a:solidFill>
                                          <a:srgbClr val="FF0000"/>
                                        </a:solidFill>
                                        <a:latin typeface="Cambria Math" panose="02040503050406030204" pitchFamily="18" charset="0"/>
                                      </a:rPr>
                                    </m:ctrlPr>
                                  </m:mPr>
                                  <m:mr>
                                    <m:e>
                                      <m:m>
                                        <m:mPr>
                                          <m:plcHide m:val="on"/>
                                          <m:mcs>
                                            <m:mc>
                                              <m:mcPr>
                                                <m:count m:val="1"/>
                                                <m:mcJc m:val="center"/>
                                              </m:mcPr>
                                            </m:mc>
                                          </m:mcs>
                                          <m:ctrlPr>
                                            <a:rPr lang="zh-CN" altLang="en-US" sz="1200" i="1">
                                              <a:solidFill>
                                                <a:srgbClr val="FF0000"/>
                                              </a:solidFill>
                                              <a:latin typeface="Cambria Math" panose="02040503050406030204" pitchFamily="18" charset="0"/>
                                            </a:rPr>
                                          </m:ctrlPr>
                                        </m:mP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i="0">
                                                    <a:solidFill>
                                                      <a:srgbClr val="FF0000"/>
                                                    </a:solidFill>
                                                    <a:latin typeface="Cambria Math" panose="02040503050406030204" pitchFamily="18" charset="0"/>
                                                  </a:rPr>
                                                  <m:t>0,0</m:t>
                                                </m:r>
                                              </m:sub>
                                            </m:sSub>
                                          </m:e>
                                        </m:m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i="0">
                                                    <a:solidFill>
                                                      <a:srgbClr val="FF0000"/>
                                                    </a:solidFill>
                                                    <a:latin typeface="Cambria Math" panose="02040503050406030204" pitchFamily="18" charset="0"/>
                                                  </a:rPr>
                                                  <m:t>1,0</m:t>
                                                </m:r>
                                              </m:sub>
                                            </m:sSub>
                                          </m:e>
                                        </m:mr>
                                      </m:m>
                                    </m:e>
                                  </m:mr>
                                  <m:mr>
                                    <m:e>
                                      <m:m>
                                        <m:mPr>
                                          <m:plcHide m:val="on"/>
                                          <m:mcs>
                                            <m:mc>
                                              <m:mcPr>
                                                <m:count m:val="1"/>
                                                <m:mcJc m:val="center"/>
                                              </m:mcPr>
                                            </m:mc>
                                          </m:mcs>
                                          <m:ctrlPr>
                                            <a:rPr lang="zh-CN" altLang="en-US" sz="1200" i="1">
                                              <a:solidFill>
                                                <a:srgbClr val="FF0000"/>
                                              </a:solidFill>
                                              <a:latin typeface="Cambria Math" panose="02040503050406030204" pitchFamily="18" charset="0"/>
                                            </a:rPr>
                                          </m:ctrlPr>
                                        </m:mP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i="0">
                                                    <a:solidFill>
                                                      <a:srgbClr val="FF0000"/>
                                                    </a:solidFill>
                                                    <a:latin typeface="Cambria Math" panose="02040503050406030204" pitchFamily="18" charset="0"/>
                                                  </a:rPr>
                                                  <m:t>2,0</m:t>
                                                </m:r>
                                              </m:sub>
                                            </m:sSub>
                                          </m:e>
                                        </m:m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𝑤</m:t>
                                                </m:r>
                                              </m:e>
                                              <m:sub>
                                                <m:r>
                                                  <a:rPr lang="zh-CN" altLang="en-US" sz="1200" i="0">
                                                    <a:solidFill>
                                                      <a:srgbClr val="FF0000"/>
                                                    </a:solidFill>
                                                    <a:latin typeface="Cambria Math" panose="02040503050406030204" pitchFamily="18" charset="0"/>
                                                  </a:rPr>
                                                  <m:t>3,0</m:t>
                                                </m:r>
                                              </m:sub>
                                            </m:sSub>
                                          </m:e>
                                        </m:mr>
                                      </m:m>
                                    </m:e>
                                  </m:mr>
                                </m:m>
                              </m:e>
                              <m:e>
                                <m:m>
                                  <m:mPr>
                                    <m:plcHide m:val="on"/>
                                    <m:mcs>
                                      <m:mc>
                                        <m:mcPr>
                                          <m:count m:val="2"/>
                                          <m:mcJc m:val="center"/>
                                        </m:mcPr>
                                      </m:mc>
                                    </m:mcs>
                                    <m:ctrlPr>
                                      <a:rPr lang="zh-CN" altLang="en-US" sz="1200" i="1">
                                        <a:solidFill>
                                          <a:srgbClr val="836967"/>
                                        </a:solidFill>
                                        <a:latin typeface="Cambria Math" panose="02040503050406030204" pitchFamily="18" charset="0"/>
                                      </a:rPr>
                                    </m:ctrlPr>
                                  </m:mPr>
                                  <m:mr>
                                    <m:e>
                                      <m:m>
                                        <m:mPr>
                                          <m:plcHide m:val="on"/>
                                          <m:mcs>
                                            <m:mc>
                                              <m:mcPr>
                                                <m:count m:val="1"/>
                                                <m:mcJc m:val="center"/>
                                              </m:mcPr>
                                            </m:mc>
                                          </m:mcs>
                                          <m:ctrlPr>
                                            <a:rPr lang="zh-CN" altLang="en-US" sz="1200" i="1" smtClean="0">
                                              <a:solidFill>
                                                <a:schemeClr val="accent5">
                                                  <a:lumMod val="75000"/>
                                                </a:schemeClr>
                                              </a:solidFill>
                                              <a:latin typeface="Cambria Math" panose="02040503050406030204" pitchFamily="18" charset="0"/>
                                            </a:rPr>
                                          </m:ctrlPr>
                                        </m:mPr>
                                        <m:mr>
                                          <m:e>
                                            <m:m>
                                              <m:mPr>
                                                <m:plcHide m:val="on"/>
                                                <m:mcs>
                                                  <m:mc>
                                                    <m:mcPr>
                                                      <m:count m:val="1"/>
                                                      <m:mcJc m:val="center"/>
                                                    </m:mcPr>
                                                  </m:mc>
                                                </m:mcs>
                                                <m:ctrlPr>
                                                  <a:rPr lang="zh-CN" altLang="en-US" sz="1200" i="1">
                                                    <a:solidFill>
                                                      <a:schemeClr val="accent5">
                                                        <a:lumMod val="75000"/>
                                                      </a:schemeClr>
                                                    </a:solidFill>
                                                    <a:latin typeface="Cambria Math" panose="02040503050406030204" pitchFamily="18" charset="0"/>
                                                  </a:rPr>
                                                </m:ctrlPr>
                                              </m:mPr>
                                              <m:mr>
                                                <m:e>
                                                  <m:sSub>
                                                    <m:sSubPr>
                                                      <m:ctrlPr>
                                                        <a:rPr lang="zh-CN" altLang="en-US" sz="1200" i="1">
                                                          <a:solidFill>
                                                            <a:schemeClr val="accent5">
                                                              <a:lumMod val="75000"/>
                                                            </a:schemeClr>
                                                          </a:solidFill>
                                                          <a:latin typeface="Cambria Math" panose="02040503050406030204" pitchFamily="18" charset="0"/>
                                                        </a:rPr>
                                                      </m:ctrlPr>
                                                    </m:sSubPr>
                                                    <m:e>
                                                      <m:r>
                                                        <a:rPr lang="zh-CN" altLang="en-US" sz="1200" i="1">
                                                          <a:solidFill>
                                                            <a:schemeClr val="accent5">
                                                              <a:lumMod val="75000"/>
                                                            </a:schemeClr>
                                                          </a:solidFill>
                                                          <a:latin typeface="Cambria Math" panose="02040503050406030204" pitchFamily="18" charset="0"/>
                                                        </a:rPr>
                                                        <m:t>𝑤</m:t>
                                                      </m:r>
                                                    </m:e>
                                                    <m:sub>
                                                      <m:r>
                                                        <a:rPr lang="zh-CN" altLang="en-US" sz="1200" i="0">
                                                          <a:solidFill>
                                                            <a:schemeClr val="accent5">
                                                              <a:lumMod val="75000"/>
                                                            </a:schemeClr>
                                                          </a:solidFill>
                                                          <a:latin typeface="Cambria Math" panose="02040503050406030204" pitchFamily="18" charset="0"/>
                                                        </a:rPr>
                                                        <m:t>0,1</m:t>
                                                      </m:r>
                                                    </m:sub>
                                                  </m:sSub>
                                                </m:e>
                                              </m:mr>
                                              <m:mr>
                                                <m:e>
                                                  <m:sSub>
                                                    <m:sSubPr>
                                                      <m:ctrlPr>
                                                        <a:rPr lang="zh-CN" altLang="en-US" sz="1200" i="1">
                                                          <a:solidFill>
                                                            <a:schemeClr val="accent5">
                                                              <a:lumMod val="75000"/>
                                                            </a:schemeClr>
                                                          </a:solidFill>
                                                          <a:latin typeface="Cambria Math" panose="02040503050406030204" pitchFamily="18" charset="0"/>
                                                        </a:rPr>
                                                      </m:ctrlPr>
                                                    </m:sSubPr>
                                                    <m:e>
                                                      <m:r>
                                                        <a:rPr lang="zh-CN" altLang="en-US" sz="1200" i="1">
                                                          <a:solidFill>
                                                            <a:schemeClr val="accent5">
                                                              <a:lumMod val="75000"/>
                                                            </a:schemeClr>
                                                          </a:solidFill>
                                                          <a:latin typeface="Cambria Math" panose="02040503050406030204" pitchFamily="18" charset="0"/>
                                                        </a:rPr>
                                                        <m:t>𝑤</m:t>
                                                      </m:r>
                                                    </m:e>
                                                    <m:sub>
                                                      <m:r>
                                                        <a:rPr lang="zh-CN" altLang="en-US" sz="1200" i="0">
                                                          <a:solidFill>
                                                            <a:schemeClr val="accent5">
                                                              <a:lumMod val="75000"/>
                                                            </a:schemeClr>
                                                          </a:solidFill>
                                                          <a:latin typeface="Cambria Math" panose="02040503050406030204" pitchFamily="18" charset="0"/>
                                                        </a:rPr>
                                                        <m:t>1,1</m:t>
                                                      </m:r>
                                                    </m:sub>
                                                  </m:sSub>
                                                </m:e>
                                              </m:mr>
                                            </m:m>
                                          </m:e>
                                        </m:mr>
                                        <m:mr>
                                          <m:e>
                                            <m:m>
                                              <m:mPr>
                                                <m:plcHide m:val="on"/>
                                                <m:mcs>
                                                  <m:mc>
                                                    <m:mcPr>
                                                      <m:count m:val="1"/>
                                                      <m:mcJc m:val="center"/>
                                                    </m:mcPr>
                                                  </m:mc>
                                                </m:mcs>
                                                <m:ctrlPr>
                                                  <a:rPr lang="zh-CN" altLang="en-US" sz="1200" i="1">
                                                    <a:solidFill>
                                                      <a:schemeClr val="accent5">
                                                        <a:lumMod val="75000"/>
                                                      </a:schemeClr>
                                                    </a:solidFill>
                                                    <a:latin typeface="Cambria Math" panose="02040503050406030204" pitchFamily="18" charset="0"/>
                                                  </a:rPr>
                                                </m:ctrlPr>
                                              </m:mPr>
                                              <m:mr>
                                                <m:e>
                                                  <m:sSub>
                                                    <m:sSubPr>
                                                      <m:ctrlPr>
                                                        <a:rPr lang="zh-CN" altLang="en-US" sz="1200" i="1">
                                                          <a:solidFill>
                                                            <a:schemeClr val="accent5">
                                                              <a:lumMod val="75000"/>
                                                            </a:schemeClr>
                                                          </a:solidFill>
                                                          <a:latin typeface="Cambria Math" panose="02040503050406030204" pitchFamily="18" charset="0"/>
                                                        </a:rPr>
                                                      </m:ctrlPr>
                                                    </m:sSubPr>
                                                    <m:e>
                                                      <m:r>
                                                        <a:rPr lang="zh-CN" altLang="en-US" sz="1200" i="1">
                                                          <a:solidFill>
                                                            <a:schemeClr val="accent5">
                                                              <a:lumMod val="75000"/>
                                                            </a:schemeClr>
                                                          </a:solidFill>
                                                          <a:latin typeface="Cambria Math" panose="02040503050406030204" pitchFamily="18" charset="0"/>
                                                        </a:rPr>
                                                        <m:t>𝑤</m:t>
                                                      </m:r>
                                                    </m:e>
                                                    <m:sub>
                                                      <m:r>
                                                        <a:rPr lang="zh-CN" altLang="en-US" sz="1200" i="0">
                                                          <a:solidFill>
                                                            <a:schemeClr val="accent5">
                                                              <a:lumMod val="75000"/>
                                                            </a:schemeClr>
                                                          </a:solidFill>
                                                          <a:latin typeface="Cambria Math" panose="02040503050406030204" pitchFamily="18" charset="0"/>
                                                        </a:rPr>
                                                        <m:t>2,1</m:t>
                                                      </m:r>
                                                    </m:sub>
                                                  </m:sSub>
                                                </m:e>
                                              </m:mr>
                                              <m:mr>
                                                <m:e>
                                                  <m:sSub>
                                                    <m:sSubPr>
                                                      <m:ctrlPr>
                                                        <a:rPr lang="zh-CN" altLang="en-US" sz="1200" i="1">
                                                          <a:solidFill>
                                                            <a:schemeClr val="accent5">
                                                              <a:lumMod val="75000"/>
                                                            </a:schemeClr>
                                                          </a:solidFill>
                                                          <a:latin typeface="Cambria Math" panose="02040503050406030204" pitchFamily="18" charset="0"/>
                                                        </a:rPr>
                                                      </m:ctrlPr>
                                                    </m:sSubPr>
                                                    <m:e>
                                                      <m:r>
                                                        <a:rPr lang="zh-CN" altLang="en-US" sz="1200" i="1">
                                                          <a:solidFill>
                                                            <a:schemeClr val="accent5">
                                                              <a:lumMod val="75000"/>
                                                            </a:schemeClr>
                                                          </a:solidFill>
                                                          <a:latin typeface="Cambria Math" panose="02040503050406030204" pitchFamily="18" charset="0"/>
                                                        </a:rPr>
                                                        <m:t>𝑤</m:t>
                                                      </m:r>
                                                    </m:e>
                                                    <m:sub>
                                                      <m:r>
                                                        <a:rPr lang="zh-CN" altLang="en-US" sz="1200" i="0">
                                                          <a:solidFill>
                                                            <a:schemeClr val="accent5">
                                                              <a:lumMod val="75000"/>
                                                            </a:schemeClr>
                                                          </a:solidFill>
                                                          <a:latin typeface="Cambria Math" panose="02040503050406030204" pitchFamily="18" charset="0"/>
                                                        </a:rPr>
                                                        <m:t>3,1</m:t>
                                                      </m:r>
                                                    </m:sub>
                                                  </m:sSub>
                                                </m:e>
                                              </m:mr>
                                            </m:m>
                                          </m:e>
                                        </m:mr>
                                      </m:m>
                                    </m:e>
                                    <m:e>
                                      <m:m>
                                        <m:mPr>
                                          <m:plcHide m:val="on"/>
                                          <m:mcs>
                                            <m:mc>
                                              <m:mcPr>
                                                <m:count m:val="2"/>
                                                <m:mcJc m:val="center"/>
                                              </m:mcPr>
                                            </m:mc>
                                          </m:mcs>
                                          <m:ctrlPr>
                                            <a:rPr lang="zh-CN" altLang="en-US" sz="1200" i="1">
                                              <a:solidFill>
                                                <a:srgbClr val="836967"/>
                                              </a:solidFill>
                                              <a:latin typeface="Cambria Math" panose="02040503050406030204" pitchFamily="18" charset="0"/>
                                            </a:rPr>
                                          </m:ctrlPr>
                                        </m:mPr>
                                        <m:mr>
                                          <m:e>
                                            <m:m>
                                              <m:mPr>
                                                <m:plcHide m:val="on"/>
                                                <m:mcs>
                                                  <m:mc>
                                                    <m:mcPr>
                                                      <m:count m:val="1"/>
                                                      <m:mcJc m:val="center"/>
                                                    </m:mcPr>
                                                  </m:mc>
                                                </m:mcs>
                                                <m:ctrlPr>
                                                  <a:rPr lang="zh-CN" altLang="en-US" sz="1200" i="1" smtClean="0">
                                                    <a:solidFill>
                                                      <a:srgbClr val="00B050"/>
                                                    </a:solidFill>
                                                    <a:latin typeface="Cambria Math" panose="02040503050406030204" pitchFamily="18" charset="0"/>
                                                  </a:rPr>
                                                </m:ctrlPr>
                                              </m:mPr>
                                              <m:mr>
                                                <m:e>
                                                  <m:m>
                                                    <m:mPr>
                                                      <m:plcHide m:val="on"/>
                                                      <m:mcs>
                                                        <m:mc>
                                                          <m:mcPr>
                                                            <m:count m:val="1"/>
                                                            <m:mcJc m:val="center"/>
                                                          </m:mcPr>
                                                        </m:mc>
                                                      </m:mcs>
                                                      <m:ctrlPr>
                                                        <a:rPr lang="zh-CN" altLang="en-US" sz="1200" i="1">
                                                          <a:solidFill>
                                                            <a:srgbClr val="00B050"/>
                                                          </a:solidFill>
                                                          <a:latin typeface="Cambria Math" panose="02040503050406030204" pitchFamily="18" charset="0"/>
                                                        </a:rPr>
                                                      </m:ctrlPr>
                                                    </m:mPr>
                                                    <m:mr>
                                                      <m:e>
                                                        <m:sSub>
                                                          <m:sSubPr>
                                                            <m:ctrlPr>
                                                              <a:rPr lang="zh-CN" altLang="en-US" sz="1200" i="1">
                                                                <a:solidFill>
                                                                  <a:srgbClr val="00B050"/>
                                                                </a:solidFill>
                                                                <a:latin typeface="Cambria Math" panose="02040503050406030204" pitchFamily="18" charset="0"/>
                                                              </a:rPr>
                                                            </m:ctrlPr>
                                                          </m:sSubPr>
                                                          <m:e>
                                                            <m:r>
                                                              <a:rPr lang="zh-CN" altLang="en-US" sz="1200" i="1">
                                                                <a:solidFill>
                                                                  <a:srgbClr val="00B050"/>
                                                                </a:solidFill>
                                                                <a:latin typeface="Cambria Math" panose="02040503050406030204" pitchFamily="18" charset="0"/>
                                                              </a:rPr>
                                                              <m:t>𝑤</m:t>
                                                            </m:r>
                                                          </m:e>
                                                          <m:sub>
                                                            <m:r>
                                                              <a:rPr lang="zh-CN" altLang="en-US" sz="1200" i="0">
                                                                <a:solidFill>
                                                                  <a:srgbClr val="00B050"/>
                                                                </a:solidFill>
                                                                <a:latin typeface="Cambria Math" panose="02040503050406030204" pitchFamily="18" charset="0"/>
                                                              </a:rPr>
                                                              <m:t>0,2</m:t>
                                                            </m:r>
                                                          </m:sub>
                                                        </m:sSub>
                                                      </m:e>
                                                    </m:mr>
                                                    <m:mr>
                                                      <m:e>
                                                        <m:sSub>
                                                          <m:sSubPr>
                                                            <m:ctrlPr>
                                                              <a:rPr lang="zh-CN" altLang="en-US" sz="1200" i="1">
                                                                <a:solidFill>
                                                                  <a:srgbClr val="00B050"/>
                                                                </a:solidFill>
                                                                <a:latin typeface="Cambria Math" panose="02040503050406030204" pitchFamily="18" charset="0"/>
                                                              </a:rPr>
                                                            </m:ctrlPr>
                                                          </m:sSubPr>
                                                          <m:e>
                                                            <m:r>
                                                              <a:rPr lang="zh-CN" altLang="en-US" sz="1200" i="1">
                                                                <a:solidFill>
                                                                  <a:srgbClr val="00B050"/>
                                                                </a:solidFill>
                                                                <a:latin typeface="Cambria Math" panose="02040503050406030204" pitchFamily="18" charset="0"/>
                                                              </a:rPr>
                                                              <m:t>𝑤</m:t>
                                                            </m:r>
                                                          </m:e>
                                                          <m:sub>
                                                            <m:r>
                                                              <a:rPr lang="zh-CN" altLang="en-US" sz="1200" i="0">
                                                                <a:solidFill>
                                                                  <a:srgbClr val="00B050"/>
                                                                </a:solidFill>
                                                                <a:latin typeface="Cambria Math" panose="02040503050406030204" pitchFamily="18" charset="0"/>
                                                              </a:rPr>
                                                              <m:t>1,2</m:t>
                                                            </m:r>
                                                          </m:sub>
                                                        </m:sSub>
                                                      </m:e>
                                                    </m:mr>
                                                  </m:m>
                                                </m:e>
                                              </m:mr>
                                              <m:mr>
                                                <m:e>
                                                  <m:m>
                                                    <m:mPr>
                                                      <m:plcHide m:val="on"/>
                                                      <m:mcs>
                                                        <m:mc>
                                                          <m:mcPr>
                                                            <m:count m:val="1"/>
                                                            <m:mcJc m:val="center"/>
                                                          </m:mcPr>
                                                        </m:mc>
                                                      </m:mcs>
                                                      <m:ctrlPr>
                                                        <a:rPr lang="zh-CN" altLang="en-US" sz="1200" i="1">
                                                          <a:solidFill>
                                                            <a:srgbClr val="00B050"/>
                                                          </a:solidFill>
                                                          <a:latin typeface="Cambria Math" panose="02040503050406030204" pitchFamily="18" charset="0"/>
                                                        </a:rPr>
                                                      </m:ctrlPr>
                                                    </m:mPr>
                                                    <m:mr>
                                                      <m:e>
                                                        <m:sSub>
                                                          <m:sSubPr>
                                                            <m:ctrlPr>
                                                              <a:rPr lang="zh-CN" altLang="en-US" sz="1200" i="1">
                                                                <a:solidFill>
                                                                  <a:srgbClr val="00B050"/>
                                                                </a:solidFill>
                                                                <a:latin typeface="Cambria Math" panose="02040503050406030204" pitchFamily="18" charset="0"/>
                                                              </a:rPr>
                                                            </m:ctrlPr>
                                                          </m:sSubPr>
                                                          <m:e>
                                                            <m:r>
                                                              <a:rPr lang="zh-CN" altLang="en-US" sz="1200" i="1">
                                                                <a:solidFill>
                                                                  <a:srgbClr val="00B050"/>
                                                                </a:solidFill>
                                                                <a:latin typeface="Cambria Math" panose="02040503050406030204" pitchFamily="18" charset="0"/>
                                                              </a:rPr>
                                                              <m:t>𝑤</m:t>
                                                            </m:r>
                                                          </m:e>
                                                          <m:sub>
                                                            <m:r>
                                                              <a:rPr lang="zh-CN" altLang="en-US" sz="1200" i="0">
                                                                <a:solidFill>
                                                                  <a:srgbClr val="00B050"/>
                                                                </a:solidFill>
                                                                <a:latin typeface="Cambria Math" panose="02040503050406030204" pitchFamily="18" charset="0"/>
                                                              </a:rPr>
                                                              <m:t>2,2</m:t>
                                                            </m:r>
                                                          </m:sub>
                                                        </m:sSub>
                                                      </m:e>
                                                    </m:mr>
                                                    <m:mr>
                                                      <m:e>
                                                        <m:sSub>
                                                          <m:sSubPr>
                                                            <m:ctrlPr>
                                                              <a:rPr lang="zh-CN" altLang="en-US" sz="1200" i="1">
                                                                <a:solidFill>
                                                                  <a:srgbClr val="00B050"/>
                                                                </a:solidFill>
                                                                <a:latin typeface="Cambria Math" panose="02040503050406030204" pitchFamily="18" charset="0"/>
                                                              </a:rPr>
                                                            </m:ctrlPr>
                                                          </m:sSubPr>
                                                          <m:e>
                                                            <m:r>
                                                              <a:rPr lang="zh-CN" altLang="en-US" sz="1200" i="1">
                                                                <a:solidFill>
                                                                  <a:srgbClr val="00B050"/>
                                                                </a:solidFill>
                                                                <a:latin typeface="Cambria Math" panose="02040503050406030204" pitchFamily="18" charset="0"/>
                                                              </a:rPr>
                                                              <m:t>𝑤</m:t>
                                                            </m:r>
                                                          </m:e>
                                                          <m:sub>
                                                            <m:r>
                                                              <a:rPr lang="zh-CN" altLang="en-US" sz="1200" i="0">
                                                                <a:solidFill>
                                                                  <a:srgbClr val="00B050"/>
                                                                </a:solidFill>
                                                                <a:latin typeface="Cambria Math" panose="02040503050406030204" pitchFamily="18" charset="0"/>
                                                              </a:rPr>
                                                              <m:t>3,2</m:t>
                                                            </m:r>
                                                          </m:sub>
                                                        </m:sSub>
                                                      </m:e>
                                                    </m:mr>
                                                  </m:m>
                                                </m:e>
                                              </m:mr>
                                            </m:m>
                                          </m:e>
                                          <m:e>
                                            <m:m>
                                              <m:mPr>
                                                <m:plcHide m:val="on"/>
                                                <m:mcs>
                                                  <m:mc>
                                                    <m:mcPr>
                                                      <m:count m:val="1"/>
                                                      <m:mcJc m:val="center"/>
                                                    </m:mcPr>
                                                  </m:mc>
                                                </m:mcs>
                                                <m:ctrlPr>
                                                  <a:rPr lang="zh-CN" altLang="en-US" sz="1200" i="1" smtClean="0">
                                                    <a:solidFill>
                                                      <a:srgbClr val="7030A0"/>
                                                    </a:solidFill>
                                                    <a:latin typeface="Cambria Math" panose="02040503050406030204" pitchFamily="18" charset="0"/>
                                                  </a:rPr>
                                                </m:ctrlPr>
                                              </m:mPr>
                                              <m:mr>
                                                <m:e>
                                                  <m:m>
                                                    <m:mPr>
                                                      <m:plcHide m:val="on"/>
                                                      <m:mcs>
                                                        <m:mc>
                                                          <m:mcPr>
                                                            <m:count m:val="1"/>
                                                            <m:mcJc m:val="center"/>
                                                          </m:mcPr>
                                                        </m:mc>
                                                      </m:mcs>
                                                      <m:ctrlPr>
                                                        <a:rPr lang="zh-CN" altLang="en-US" sz="1200" i="1">
                                                          <a:solidFill>
                                                            <a:srgbClr val="7030A0"/>
                                                          </a:solidFill>
                                                          <a:latin typeface="Cambria Math" panose="02040503050406030204" pitchFamily="18" charset="0"/>
                                                        </a:rPr>
                                                      </m:ctrlPr>
                                                    </m:mPr>
                                                    <m:mr>
                                                      <m:e>
                                                        <m:sSub>
                                                          <m:sSubPr>
                                                            <m:ctrlPr>
                                                              <a:rPr lang="zh-CN" altLang="en-US" sz="1200" i="1">
                                                                <a:solidFill>
                                                                  <a:srgbClr val="7030A0"/>
                                                                </a:solidFill>
                                                                <a:latin typeface="Cambria Math" panose="02040503050406030204" pitchFamily="18" charset="0"/>
                                                              </a:rPr>
                                                            </m:ctrlPr>
                                                          </m:sSubPr>
                                                          <m:e>
                                                            <m:r>
                                                              <a:rPr lang="zh-CN" altLang="en-US" sz="1200" i="1">
                                                                <a:solidFill>
                                                                  <a:srgbClr val="7030A0"/>
                                                                </a:solidFill>
                                                                <a:latin typeface="Cambria Math" panose="02040503050406030204" pitchFamily="18" charset="0"/>
                                                              </a:rPr>
                                                              <m:t>𝑤</m:t>
                                                            </m:r>
                                                          </m:e>
                                                          <m:sub>
                                                            <m:r>
                                                              <a:rPr lang="zh-CN" altLang="en-US" sz="1200" i="0">
                                                                <a:solidFill>
                                                                  <a:srgbClr val="7030A0"/>
                                                                </a:solidFill>
                                                                <a:latin typeface="Cambria Math" panose="02040503050406030204" pitchFamily="18" charset="0"/>
                                                              </a:rPr>
                                                              <m:t>0,3</m:t>
                                                            </m:r>
                                                          </m:sub>
                                                        </m:sSub>
                                                      </m:e>
                                                    </m:mr>
                                                    <m:mr>
                                                      <m:e>
                                                        <m:sSub>
                                                          <m:sSubPr>
                                                            <m:ctrlPr>
                                                              <a:rPr lang="zh-CN" altLang="en-US" sz="1200" i="1">
                                                                <a:solidFill>
                                                                  <a:srgbClr val="7030A0"/>
                                                                </a:solidFill>
                                                                <a:latin typeface="Cambria Math" panose="02040503050406030204" pitchFamily="18" charset="0"/>
                                                              </a:rPr>
                                                            </m:ctrlPr>
                                                          </m:sSubPr>
                                                          <m:e>
                                                            <m:r>
                                                              <a:rPr lang="zh-CN" altLang="en-US" sz="1200" i="1">
                                                                <a:solidFill>
                                                                  <a:srgbClr val="7030A0"/>
                                                                </a:solidFill>
                                                                <a:latin typeface="Cambria Math" panose="02040503050406030204" pitchFamily="18" charset="0"/>
                                                              </a:rPr>
                                                              <m:t>𝑤</m:t>
                                                            </m:r>
                                                          </m:e>
                                                          <m:sub>
                                                            <m:r>
                                                              <a:rPr lang="zh-CN" altLang="en-US" sz="1200" i="0">
                                                                <a:solidFill>
                                                                  <a:srgbClr val="7030A0"/>
                                                                </a:solidFill>
                                                                <a:latin typeface="Cambria Math" panose="02040503050406030204" pitchFamily="18" charset="0"/>
                                                              </a:rPr>
                                                              <m:t>1,3</m:t>
                                                            </m:r>
                                                          </m:sub>
                                                        </m:sSub>
                                                      </m:e>
                                                    </m:mr>
                                                  </m:m>
                                                </m:e>
                                              </m:mr>
                                              <m:mr>
                                                <m:e>
                                                  <m:m>
                                                    <m:mPr>
                                                      <m:plcHide m:val="on"/>
                                                      <m:mcs>
                                                        <m:mc>
                                                          <m:mcPr>
                                                            <m:count m:val="1"/>
                                                            <m:mcJc m:val="center"/>
                                                          </m:mcPr>
                                                        </m:mc>
                                                      </m:mcs>
                                                      <m:ctrlPr>
                                                        <a:rPr lang="zh-CN" altLang="en-US" sz="1200" i="1">
                                                          <a:solidFill>
                                                            <a:srgbClr val="7030A0"/>
                                                          </a:solidFill>
                                                          <a:latin typeface="Cambria Math" panose="02040503050406030204" pitchFamily="18" charset="0"/>
                                                        </a:rPr>
                                                      </m:ctrlPr>
                                                    </m:mPr>
                                                    <m:mr>
                                                      <m:e>
                                                        <m:sSub>
                                                          <m:sSubPr>
                                                            <m:ctrlPr>
                                                              <a:rPr lang="zh-CN" altLang="en-US" sz="1200" i="1">
                                                                <a:solidFill>
                                                                  <a:srgbClr val="7030A0"/>
                                                                </a:solidFill>
                                                                <a:latin typeface="Cambria Math" panose="02040503050406030204" pitchFamily="18" charset="0"/>
                                                              </a:rPr>
                                                            </m:ctrlPr>
                                                          </m:sSubPr>
                                                          <m:e>
                                                            <m:r>
                                                              <a:rPr lang="zh-CN" altLang="en-US" sz="1200" i="1">
                                                                <a:solidFill>
                                                                  <a:srgbClr val="7030A0"/>
                                                                </a:solidFill>
                                                                <a:latin typeface="Cambria Math" panose="02040503050406030204" pitchFamily="18" charset="0"/>
                                                              </a:rPr>
                                                              <m:t>𝑤</m:t>
                                                            </m:r>
                                                          </m:e>
                                                          <m:sub>
                                                            <m:r>
                                                              <a:rPr lang="zh-CN" altLang="en-US" sz="1200" i="0">
                                                                <a:solidFill>
                                                                  <a:srgbClr val="7030A0"/>
                                                                </a:solidFill>
                                                                <a:latin typeface="Cambria Math" panose="02040503050406030204" pitchFamily="18" charset="0"/>
                                                              </a:rPr>
                                                              <m:t>2,3</m:t>
                                                            </m:r>
                                                          </m:sub>
                                                        </m:sSub>
                                                      </m:e>
                                                    </m:mr>
                                                    <m:mr>
                                                      <m:e>
                                                        <m:sSub>
                                                          <m:sSubPr>
                                                            <m:ctrlPr>
                                                              <a:rPr lang="zh-CN" altLang="en-US" sz="1200" i="1">
                                                                <a:solidFill>
                                                                  <a:srgbClr val="7030A0"/>
                                                                </a:solidFill>
                                                                <a:latin typeface="Cambria Math" panose="02040503050406030204" pitchFamily="18" charset="0"/>
                                                              </a:rPr>
                                                            </m:ctrlPr>
                                                          </m:sSubPr>
                                                          <m:e>
                                                            <m:r>
                                                              <a:rPr lang="zh-CN" altLang="en-US" sz="1200" i="1">
                                                                <a:solidFill>
                                                                  <a:srgbClr val="7030A0"/>
                                                                </a:solidFill>
                                                                <a:latin typeface="Cambria Math" panose="02040503050406030204" pitchFamily="18" charset="0"/>
                                                              </a:rPr>
                                                              <m:t>𝑤</m:t>
                                                            </m:r>
                                                          </m:e>
                                                          <m:sub>
                                                            <m:r>
                                                              <a:rPr lang="zh-CN" altLang="en-US" sz="1200" i="0">
                                                                <a:solidFill>
                                                                  <a:srgbClr val="7030A0"/>
                                                                </a:solidFill>
                                                                <a:latin typeface="Cambria Math" panose="02040503050406030204" pitchFamily="18" charset="0"/>
                                                              </a:rPr>
                                                              <m:t>3,3</m:t>
                                                            </m:r>
                                                          </m:sub>
                                                        </m:sSub>
                                                      </m:e>
                                                    </m:mr>
                                                  </m:m>
                                                </m:e>
                                              </m:mr>
                                            </m:m>
                                          </m:e>
                                        </m:mr>
                                      </m:m>
                                    </m:e>
                                  </m:mr>
                                </m:m>
                              </m:e>
                            </m:mr>
                          </m:m>
                        </m:e>
                      </m:d>
                    </m:oMath>
                  </m:oMathPara>
                </a14:m>
                <a:endParaRPr lang="zh-CN" altLang="en-US" sz="1200" dirty="0"/>
              </a:p>
            </p:txBody>
          </p:sp>
        </mc:Choice>
        <mc:Fallback xmlns="">
          <p:sp>
            <p:nvSpPr>
              <p:cNvPr id="50" name="文本框 49">
                <a:extLst>
                  <a:ext uri="{FF2B5EF4-FFF2-40B4-BE49-F238E27FC236}">
                    <a16:creationId xmlns:a16="http://schemas.microsoft.com/office/drawing/2014/main" id="{D6DBAA35-4F4E-4436-BAA2-9BC29DC09956}"/>
                  </a:ext>
                </a:extLst>
              </p:cNvPr>
              <p:cNvSpPr txBox="1">
                <a:spLocks noRot="1" noChangeAspect="1" noMove="1" noResize="1" noEditPoints="1" noAdjustHandles="1" noChangeArrowheads="1" noChangeShapeType="1" noTextEdit="1"/>
              </p:cNvSpPr>
              <p:nvPr/>
            </p:nvSpPr>
            <p:spPr>
              <a:xfrm>
                <a:off x="6027734" y="268288"/>
                <a:ext cx="2828913" cy="146841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4A4E4897-F7B7-4D9C-B5D5-5C844EFF113C}"/>
                  </a:ext>
                </a:extLst>
              </p:cNvPr>
              <p:cNvSpPr txBox="1"/>
              <p:nvPr/>
            </p:nvSpPr>
            <p:spPr>
              <a:xfrm>
                <a:off x="5612281" y="1925249"/>
                <a:ext cx="3533025" cy="5032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𝑛𝑝</m:t>
                      </m:r>
                      <m:r>
                        <a:rPr lang="zh-CN" altLang="en-US" sz="1200" i="0">
                          <a:latin typeface="Cambria Math" panose="02040503050406030204" pitchFamily="18" charset="0"/>
                        </a:rPr>
                        <m:t>.</m:t>
                      </m:r>
                      <m:r>
                        <a:rPr lang="zh-CN" altLang="en-US" sz="1200" i="1">
                          <a:latin typeface="Cambria Math" panose="02040503050406030204" pitchFamily="18" charset="0"/>
                        </a:rPr>
                        <m:t>𝑑𝑜𝑡</m:t>
                      </m:r>
                      <m:r>
                        <a:rPr lang="zh-CN" altLang="en-US" sz="1200" i="0">
                          <a:latin typeface="Cambria Math" panose="02040503050406030204" pitchFamily="18" charset="0"/>
                        </a:rPr>
                        <m:t>(</m:t>
                      </m:r>
                      <m:r>
                        <a:rPr lang="zh-CN" altLang="en-US" sz="1200" i="1">
                          <a:latin typeface="Cambria Math" panose="02040503050406030204" pitchFamily="18" charset="0"/>
                        </a:rPr>
                        <m:t>𝑙𝑎𝑦𝑒𝑟</m:t>
                      </m:r>
                      <m:r>
                        <a:rPr lang="zh-CN" altLang="en-US" sz="1200" i="0">
                          <a:latin typeface="Cambria Math" panose="02040503050406030204" pitchFamily="18" charset="0"/>
                        </a:rPr>
                        <m:t>0,</m:t>
                      </m:r>
                      <m:r>
                        <a:rPr lang="zh-CN" altLang="en-US" sz="1200" i="1">
                          <a:latin typeface="Cambria Math" panose="02040503050406030204" pitchFamily="18" charset="0"/>
                        </a:rPr>
                        <m:t>𝑠𝑦𝑠𝑛</m:t>
                      </m:r>
                      <m:r>
                        <a:rPr lang="zh-CN" altLang="en-US" sz="1200" i="0">
                          <a:latin typeface="Cambria Math" panose="02040503050406030204" pitchFamily="18" charset="0"/>
                        </a:rPr>
                        <m:t>0)=</m:t>
                      </m:r>
                      <m:d>
                        <m:dPr>
                          <m:begChr m:val="["/>
                          <m:endChr m:val="]"/>
                          <m:ctrlPr>
                            <a:rPr lang="zh-CN" altLang="en-US" sz="1200" i="1">
                              <a:solidFill>
                                <a:srgbClr val="836967"/>
                              </a:solidFill>
                              <a:latin typeface="Cambria Math" panose="02040503050406030204" pitchFamily="18" charset="0"/>
                            </a:rPr>
                          </m:ctrlPr>
                        </m:dPr>
                        <m:e>
                          <m:m>
                            <m:mPr>
                              <m:plcHide m:val="on"/>
                              <m:mcs>
                                <m:mc>
                                  <m:mcPr>
                                    <m:count m:val="1"/>
                                    <m:mcJc m:val="center"/>
                                  </m:mcPr>
                                </m:mc>
                              </m:mcs>
                              <m:ctrlPr>
                                <a:rPr lang="zh-CN" altLang="en-US" sz="1200" i="1">
                                  <a:solidFill>
                                    <a:srgbClr val="836967"/>
                                  </a:solidFill>
                                  <a:latin typeface="Cambria Math" panose="02040503050406030204" pitchFamily="18" charset="0"/>
                                </a:rPr>
                              </m:ctrlPr>
                            </m:mPr>
                            <m:mr>
                              <m:e>
                                <m:m>
                                  <m:mPr>
                                    <m:plcHide m:val="on"/>
                                    <m:mcs>
                                      <m:mc>
                                        <m:mcPr>
                                          <m:count m:val="1"/>
                                          <m:mcJc m:val="center"/>
                                        </m:mcPr>
                                      </m:mc>
                                    </m:mcs>
                                    <m:ctrlPr>
                                      <a:rPr lang="zh-CN" altLang="en-US" sz="1200" i="1">
                                        <a:solidFill>
                                          <a:srgbClr val="836967"/>
                                        </a:solidFill>
                                        <a:latin typeface="Cambria Math" panose="02040503050406030204" pitchFamily="18" charset="0"/>
                                      </a:rPr>
                                    </m:ctrlPr>
                                  </m:mPr>
                                  <m:mr>
                                    <m:e>
                                      <m:m>
                                        <m:mPr>
                                          <m:plcHide m:val="on"/>
                                          <m:mcs>
                                            <m:mc>
                                              <m:mcPr>
                                                <m:count m:val="2"/>
                                                <m:mcJc m:val="center"/>
                                              </m:mcPr>
                                            </m:mc>
                                          </m:mcs>
                                          <m:ctrlPr>
                                            <a:rPr lang="zh-CN" altLang="en-US" sz="1200" i="1" smtClean="0">
                                              <a:solidFill>
                                                <a:srgbClr val="FF0000"/>
                                              </a:solidFill>
                                              <a:latin typeface="Cambria Math" panose="02040503050406030204" pitchFamily="18" charset="0"/>
                                            </a:rPr>
                                          </m:ctrlPr>
                                        </m:mPr>
                                        <m:mr>
                                          <m:e>
                                            <m:m>
                                              <m:mPr>
                                                <m:plcHide m:val="on"/>
                                                <m:mcs>
                                                  <m:mc>
                                                    <m:mcPr>
                                                      <m:count m:val="2"/>
                                                      <m:mcJc m:val="center"/>
                                                    </m:mcPr>
                                                  </m:mc>
                                                </m:mcs>
                                                <m:ctrlPr>
                                                  <a:rPr lang="zh-CN" altLang="en-US" sz="1200" i="1">
                                                    <a:solidFill>
                                                      <a:srgbClr val="FF0000"/>
                                                    </a:solidFill>
                                                    <a:latin typeface="Cambria Math" panose="02040503050406030204" pitchFamily="18" charset="0"/>
                                                  </a:rPr>
                                                </m:ctrlPr>
                                              </m:mP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𝑡</m:t>
                                                      </m:r>
                                                    </m:e>
                                                    <m:sub>
                                                      <m:r>
                                                        <a:rPr lang="zh-CN" altLang="en-US" sz="1200" i="0">
                                                          <a:solidFill>
                                                            <a:srgbClr val="FF0000"/>
                                                          </a:solidFill>
                                                          <a:latin typeface="Cambria Math" panose="02040503050406030204" pitchFamily="18" charset="0"/>
                                                        </a:rPr>
                                                        <m:t>0,0</m:t>
                                                      </m:r>
                                                    </m:sub>
                                                  </m:sSub>
                                                </m:e>
                                                <m:e>
                                                  <m:sSub>
                                                    <m:sSubPr>
                                                      <m:ctrlPr>
                                                        <a:rPr lang="zh-CN" altLang="en-US" sz="1200" i="1" smtClean="0">
                                                          <a:solidFill>
                                                            <a:schemeClr val="accent2">
                                                              <a:lumMod val="75000"/>
                                                            </a:schemeClr>
                                                          </a:solidFill>
                                                          <a:latin typeface="Cambria Math" panose="02040503050406030204" pitchFamily="18" charset="0"/>
                                                        </a:rPr>
                                                      </m:ctrlPr>
                                                    </m:sSubPr>
                                                    <m:e>
                                                      <m:r>
                                                        <a:rPr lang="zh-CN" altLang="en-US" sz="1200" i="1">
                                                          <a:solidFill>
                                                            <a:schemeClr val="accent2">
                                                              <a:lumMod val="75000"/>
                                                            </a:schemeClr>
                                                          </a:solidFill>
                                                          <a:latin typeface="Cambria Math" panose="02040503050406030204" pitchFamily="18" charset="0"/>
                                                        </a:rPr>
                                                        <m:t>𝑡</m:t>
                                                      </m:r>
                                                    </m:e>
                                                    <m:sub>
                                                      <m:r>
                                                        <a:rPr lang="zh-CN" altLang="en-US" sz="1200" i="0">
                                                          <a:solidFill>
                                                            <a:schemeClr val="accent2">
                                                              <a:lumMod val="75000"/>
                                                            </a:schemeClr>
                                                          </a:solidFill>
                                                          <a:latin typeface="Cambria Math" panose="02040503050406030204" pitchFamily="18" charset="0"/>
                                                        </a:rPr>
                                                        <m:t>0,1</m:t>
                                                      </m:r>
                                                    </m:sub>
                                                  </m:sSub>
                                                </m:e>
                                              </m:mr>
                                            </m:m>
                                          </m:e>
                                          <m:e>
                                            <m:m>
                                              <m:mPr>
                                                <m:plcHide m:val="on"/>
                                                <m:mcs>
                                                  <m:mc>
                                                    <m:mcPr>
                                                      <m:count m:val="2"/>
                                                      <m:mcJc m:val="center"/>
                                                    </m:mcPr>
                                                  </m:mc>
                                                </m:mcs>
                                                <m:ctrlPr>
                                                  <a:rPr lang="zh-CN" altLang="en-US" sz="1200" i="1">
                                                    <a:solidFill>
                                                      <a:srgbClr val="FF0000"/>
                                                    </a:solidFill>
                                                    <a:latin typeface="Cambria Math" panose="02040503050406030204" pitchFamily="18" charset="0"/>
                                                  </a:rPr>
                                                </m:ctrlPr>
                                              </m:mPr>
                                              <m:mr>
                                                <m:e>
                                                  <m:sSub>
                                                    <m:sSubPr>
                                                      <m:ctrlPr>
                                                        <a:rPr lang="zh-CN" altLang="en-US" sz="1200" i="1" smtClean="0">
                                                          <a:solidFill>
                                                            <a:srgbClr val="00B050"/>
                                                          </a:solidFill>
                                                          <a:latin typeface="Cambria Math" panose="02040503050406030204" pitchFamily="18" charset="0"/>
                                                        </a:rPr>
                                                      </m:ctrlPr>
                                                    </m:sSubPr>
                                                    <m:e>
                                                      <m:r>
                                                        <a:rPr lang="zh-CN" altLang="en-US" sz="1200" i="1">
                                                          <a:solidFill>
                                                            <a:srgbClr val="00B050"/>
                                                          </a:solidFill>
                                                          <a:latin typeface="Cambria Math" panose="02040503050406030204" pitchFamily="18" charset="0"/>
                                                        </a:rPr>
                                                        <m:t>𝑡</m:t>
                                                      </m:r>
                                                    </m:e>
                                                    <m:sub>
                                                      <m:r>
                                                        <a:rPr lang="zh-CN" altLang="en-US" sz="1200" i="0">
                                                          <a:solidFill>
                                                            <a:srgbClr val="00B050"/>
                                                          </a:solidFill>
                                                          <a:latin typeface="Cambria Math" panose="02040503050406030204" pitchFamily="18" charset="0"/>
                                                        </a:rPr>
                                                        <m:t>0,2</m:t>
                                                      </m:r>
                                                    </m:sub>
                                                  </m:sSub>
                                                </m:e>
                                                <m:e>
                                                  <m:sSub>
                                                    <m:sSubPr>
                                                      <m:ctrlPr>
                                                        <a:rPr lang="zh-CN" altLang="en-US" sz="1200" i="1" smtClean="0">
                                                          <a:solidFill>
                                                            <a:srgbClr val="7030A0"/>
                                                          </a:solidFill>
                                                          <a:latin typeface="Cambria Math" panose="02040503050406030204" pitchFamily="18" charset="0"/>
                                                        </a:rPr>
                                                      </m:ctrlPr>
                                                    </m:sSubPr>
                                                    <m:e>
                                                      <m:r>
                                                        <a:rPr lang="zh-CN" altLang="en-US" sz="1200" i="1">
                                                          <a:solidFill>
                                                            <a:srgbClr val="7030A0"/>
                                                          </a:solidFill>
                                                          <a:latin typeface="Cambria Math" panose="02040503050406030204" pitchFamily="18" charset="0"/>
                                                        </a:rPr>
                                                        <m:t>𝑡</m:t>
                                                      </m:r>
                                                    </m:e>
                                                    <m:sub>
                                                      <m:r>
                                                        <a:rPr lang="zh-CN" altLang="en-US" sz="1200" i="0">
                                                          <a:solidFill>
                                                            <a:srgbClr val="7030A0"/>
                                                          </a:solidFill>
                                                          <a:latin typeface="Cambria Math" panose="02040503050406030204" pitchFamily="18" charset="0"/>
                                                        </a:rPr>
                                                        <m:t>0,3</m:t>
                                                      </m:r>
                                                    </m:sub>
                                                  </m:sSub>
                                                </m:e>
                                              </m:mr>
                                            </m:m>
                                          </m:e>
                                        </m:mr>
                                      </m:m>
                                    </m:e>
                                  </m:mr>
                                  <m:mr>
                                    <m:e>
                                      <m:m>
                                        <m:mPr>
                                          <m:plcHide m:val="on"/>
                                          <m:mcs>
                                            <m:mc>
                                              <m:mcPr>
                                                <m:count m:val="2"/>
                                                <m:mcJc m:val="center"/>
                                              </m:mcPr>
                                            </m:mc>
                                          </m:mcs>
                                          <m:ctrlPr>
                                            <a:rPr lang="zh-CN" altLang="en-US" sz="1200" i="1">
                                              <a:solidFill>
                                                <a:srgbClr val="836967"/>
                                              </a:solidFill>
                                              <a:latin typeface="Cambria Math" panose="02040503050406030204" pitchFamily="18" charset="0"/>
                                            </a:rPr>
                                          </m:ctrlPr>
                                        </m:mPr>
                                        <m:mr>
                                          <m:e>
                                            <m:m>
                                              <m:mPr>
                                                <m:plcHide m:val="on"/>
                                                <m:mcs>
                                                  <m:mc>
                                                    <m:mcPr>
                                                      <m:count m:val="2"/>
                                                      <m:mcJc m:val="center"/>
                                                    </m:mcPr>
                                                  </m:mc>
                                                </m:mcs>
                                                <m:ctrlPr>
                                                  <a:rPr lang="zh-CN" altLang="en-US" sz="1200" i="1">
                                                    <a:solidFill>
                                                      <a:srgbClr val="836967"/>
                                                    </a:solidFill>
                                                    <a:latin typeface="Cambria Math" panose="02040503050406030204" pitchFamily="18" charset="0"/>
                                                  </a:rPr>
                                                </m:ctrlPr>
                                              </m:mPr>
                                              <m:mr>
                                                <m:e/>
                                                <m:e/>
                                              </m:mr>
                                            </m:m>
                                          </m:e>
                                          <m:e>
                                            <m:m>
                                              <m:mPr>
                                                <m:plcHide m:val="on"/>
                                                <m:mcs>
                                                  <m:mc>
                                                    <m:mcPr>
                                                      <m:count m:val="2"/>
                                                      <m:mcJc m:val="center"/>
                                                    </m:mcPr>
                                                  </m:mc>
                                                </m:mcs>
                                                <m:ctrlPr>
                                                  <a:rPr lang="zh-CN" altLang="en-US" sz="1200" i="1">
                                                    <a:solidFill>
                                                      <a:srgbClr val="836967"/>
                                                    </a:solidFill>
                                                    <a:latin typeface="Cambria Math" panose="02040503050406030204" pitchFamily="18" charset="0"/>
                                                  </a:rPr>
                                                </m:ctrlPr>
                                              </m:mPr>
                                              <m:mr>
                                                <m:e/>
                                                <m:e/>
                                              </m:mr>
                                            </m:m>
                                          </m:e>
                                        </m:mr>
                                      </m:m>
                                    </m:e>
                                  </m:mr>
                                </m:m>
                              </m:e>
                            </m:mr>
                            <m:mr>
                              <m:e>
                                <m:r>
                                  <a:rPr lang="zh-CN" altLang="en-US" sz="1200" i="0">
                                    <a:latin typeface="Cambria Math" panose="02040503050406030204" pitchFamily="18" charset="0"/>
                                  </a:rPr>
                                  <m:t>…</m:t>
                                </m:r>
                              </m:e>
                            </m:mr>
                          </m:m>
                        </m:e>
                      </m:d>
                    </m:oMath>
                  </m:oMathPara>
                </a14:m>
                <a:endParaRPr lang="zh-CN" altLang="en-US" sz="1200" dirty="0"/>
              </a:p>
            </p:txBody>
          </p:sp>
        </mc:Choice>
        <mc:Fallback xmlns="">
          <p:sp>
            <p:nvSpPr>
              <p:cNvPr id="51" name="文本框 50">
                <a:extLst>
                  <a:ext uri="{FF2B5EF4-FFF2-40B4-BE49-F238E27FC236}">
                    <a16:creationId xmlns:a16="http://schemas.microsoft.com/office/drawing/2014/main" id="{4A4E4897-F7B7-4D9C-B5D5-5C844EFF113C}"/>
                  </a:ext>
                </a:extLst>
              </p:cNvPr>
              <p:cNvSpPr txBox="1">
                <a:spLocks noRot="1" noChangeAspect="1" noMove="1" noResize="1" noEditPoints="1" noAdjustHandles="1" noChangeArrowheads="1" noChangeShapeType="1" noTextEdit="1"/>
              </p:cNvSpPr>
              <p:nvPr/>
            </p:nvSpPr>
            <p:spPr>
              <a:xfrm>
                <a:off x="5612281" y="1925249"/>
                <a:ext cx="3533025" cy="5032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B286F401-9D56-471B-9C0C-8F28CF42461E}"/>
                  </a:ext>
                </a:extLst>
              </p:cNvPr>
              <p:cNvSpPr txBox="1"/>
              <p:nvPr/>
            </p:nvSpPr>
            <p:spPr>
              <a:xfrm>
                <a:off x="3923683" y="2620284"/>
                <a:ext cx="3817464" cy="1090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𝑙𝑎𝑦𝑒𝑟</m:t>
                      </m:r>
                      <m:r>
                        <a:rPr lang="zh-CN" altLang="en-US" sz="1200" i="0">
                          <a:latin typeface="Cambria Math" panose="02040503050406030204" pitchFamily="18" charset="0"/>
                        </a:rPr>
                        <m:t>1=</m:t>
                      </m:r>
                      <m:r>
                        <a:rPr lang="zh-CN" altLang="en-US" sz="1200" i="1">
                          <a:latin typeface="Cambria Math" panose="02040503050406030204" pitchFamily="18" charset="0"/>
                        </a:rPr>
                        <m:t>𝑛𝑜𝑛𝑙𝑖𝑛</m:t>
                      </m:r>
                      <m:r>
                        <a:rPr lang="zh-CN" altLang="en-US" sz="1200" i="0">
                          <a:latin typeface="Cambria Math" panose="02040503050406030204" pitchFamily="18" charset="0"/>
                        </a:rPr>
                        <m:t>(</m:t>
                      </m:r>
                      <m:d>
                        <m:dPr>
                          <m:begChr m:val="["/>
                          <m:endChr m:val="]"/>
                          <m:ctrlPr>
                            <a:rPr lang="zh-CN" altLang="en-US" sz="1200" i="1">
                              <a:solidFill>
                                <a:srgbClr val="836967"/>
                              </a:solidFill>
                              <a:latin typeface="Cambria Math" panose="02040503050406030204" pitchFamily="18" charset="0"/>
                            </a:rPr>
                          </m:ctrlPr>
                        </m:dPr>
                        <m:e>
                          <m:m>
                            <m:mPr>
                              <m:plcHide m:val="on"/>
                              <m:mcs>
                                <m:mc>
                                  <m:mcPr>
                                    <m:count m:val="1"/>
                                    <m:mcJc m:val="center"/>
                                  </m:mcPr>
                                </m:mc>
                              </m:mcs>
                              <m:ctrlPr>
                                <a:rPr lang="zh-CN" altLang="en-US" sz="1200" i="1">
                                  <a:solidFill>
                                    <a:srgbClr val="836967"/>
                                  </a:solidFill>
                                  <a:latin typeface="Cambria Math" panose="02040503050406030204" pitchFamily="18" charset="0"/>
                                </a:rPr>
                              </m:ctrlPr>
                            </m:mPr>
                            <m:mr>
                              <m:e>
                                <m:m>
                                  <m:mPr>
                                    <m:plcHide m:val="on"/>
                                    <m:mcs>
                                      <m:mc>
                                        <m:mcPr>
                                          <m:count m:val="1"/>
                                          <m:mcJc m:val="center"/>
                                        </m:mcPr>
                                      </m:mc>
                                    </m:mcs>
                                    <m:ctrlPr>
                                      <a:rPr lang="zh-CN" altLang="en-US" sz="1200" i="1">
                                        <a:solidFill>
                                          <a:srgbClr val="836967"/>
                                        </a:solidFill>
                                        <a:latin typeface="Cambria Math" panose="02040503050406030204" pitchFamily="18" charset="0"/>
                                      </a:rPr>
                                    </m:ctrlPr>
                                  </m:mPr>
                                  <m:mr>
                                    <m:e>
                                      <m:m>
                                        <m:mPr>
                                          <m:plcHide m:val="on"/>
                                          <m:mcs>
                                            <m:mc>
                                              <m:mcPr>
                                                <m:count m:val="2"/>
                                                <m:mcJc m:val="center"/>
                                              </m:mcPr>
                                            </m:mc>
                                          </m:mcs>
                                          <m:ctrlPr>
                                            <a:rPr lang="zh-CN" altLang="en-US" sz="1200" i="1" smtClean="0">
                                              <a:solidFill>
                                                <a:srgbClr val="FF0000"/>
                                              </a:solidFill>
                                              <a:latin typeface="Cambria Math" panose="02040503050406030204" pitchFamily="18" charset="0"/>
                                            </a:rPr>
                                          </m:ctrlPr>
                                        </m:mPr>
                                        <m:mr>
                                          <m:e>
                                            <m:m>
                                              <m:mPr>
                                                <m:plcHide m:val="on"/>
                                                <m:mcs>
                                                  <m:mc>
                                                    <m:mcPr>
                                                      <m:count m:val="2"/>
                                                      <m:mcJc m:val="center"/>
                                                    </m:mcPr>
                                                  </m:mc>
                                                </m:mcs>
                                                <m:ctrlPr>
                                                  <a:rPr lang="zh-CN" altLang="en-US" sz="1200" i="1">
                                                    <a:solidFill>
                                                      <a:srgbClr val="FF0000"/>
                                                    </a:solidFill>
                                                    <a:latin typeface="Cambria Math" panose="02040503050406030204" pitchFamily="18" charset="0"/>
                                                  </a:rPr>
                                                </m:ctrlPr>
                                              </m:mP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𝑡</m:t>
                                                      </m:r>
                                                    </m:e>
                                                    <m:sub>
                                                      <m:r>
                                                        <a:rPr lang="zh-CN" altLang="en-US" sz="1200" i="0">
                                                          <a:solidFill>
                                                            <a:srgbClr val="FF0000"/>
                                                          </a:solidFill>
                                                          <a:latin typeface="Cambria Math" panose="02040503050406030204" pitchFamily="18" charset="0"/>
                                                        </a:rPr>
                                                        <m:t>0,0</m:t>
                                                      </m:r>
                                                    </m:sub>
                                                  </m:sSub>
                                                </m:e>
                                                <m:e>
                                                  <m:sSub>
                                                    <m:sSubPr>
                                                      <m:ctrlPr>
                                                        <a:rPr lang="zh-CN" altLang="en-US" sz="1200" i="1" smtClean="0">
                                                          <a:solidFill>
                                                            <a:schemeClr val="accent2">
                                                              <a:lumMod val="75000"/>
                                                            </a:schemeClr>
                                                          </a:solidFill>
                                                          <a:latin typeface="Cambria Math" panose="02040503050406030204" pitchFamily="18" charset="0"/>
                                                        </a:rPr>
                                                      </m:ctrlPr>
                                                    </m:sSubPr>
                                                    <m:e>
                                                      <m:r>
                                                        <a:rPr lang="zh-CN" altLang="en-US" sz="1200" i="1">
                                                          <a:solidFill>
                                                            <a:schemeClr val="accent2">
                                                              <a:lumMod val="75000"/>
                                                            </a:schemeClr>
                                                          </a:solidFill>
                                                          <a:latin typeface="Cambria Math" panose="02040503050406030204" pitchFamily="18" charset="0"/>
                                                        </a:rPr>
                                                        <m:t>𝑡</m:t>
                                                      </m:r>
                                                    </m:e>
                                                    <m:sub>
                                                      <m:r>
                                                        <a:rPr lang="zh-CN" altLang="en-US" sz="1200" i="0">
                                                          <a:solidFill>
                                                            <a:schemeClr val="accent2">
                                                              <a:lumMod val="75000"/>
                                                            </a:schemeClr>
                                                          </a:solidFill>
                                                          <a:latin typeface="Cambria Math" panose="02040503050406030204" pitchFamily="18" charset="0"/>
                                                        </a:rPr>
                                                        <m:t>0,1</m:t>
                                                      </m:r>
                                                    </m:sub>
                                                  </m:sSub>
                                                </m:e>
                                              </m:mr>
                                            </m:m>
                                          </m:e>
                                          <m:e>
                                            <m:m>
                                              <m:mPr>
                                                <m:plcHide m:val="on"/>
                                                <m:mcs>
                                                  <m:mc>
                                                    <m:mcPr>
                                                      <m:count m:val="2"/>
                                                      <m:mcJc m:val="center"/>
                                                    </m:mcPr>
                                                  </m:mc>
                                                </m:mcs>
                                                <m:ctrlPr>
                                                  <a:rPr lang="zh-CN" altLang="en-US" sz="1200" i="1">
                                                    <a:solidFill>
                                                      <a:srgbClr val="FF0000"/>
                                                    </a:solidFill>
                                                    <a:latin typeface="Cambria Math" panose="02040503050406030204" pitchFamily="18" charset="0"/>
                                                  </a:rPr>
                                                </m:ctrlPr>
                                              </m:mPr>
                                              <m:mr>
                                                <m:e>
                                                  <m:sSub>
                                                    <m:sSubPr>
                                                      <m:ctrlPr>
                                                        <a:rPr lang="zh-CN" altLang="en-US" sz="1200" i="1" smtClean="0">
                                                          <a:solidFill>
                                                            <a:srgbClr val="00B050"/>
                                                          </a:solidFill>
                                                          <a:latin typeface="Cambria Math" panose="02040503050406030204" pitchFamily="18" charset="0"/>
                                                        </a:rPr>
                                                      </m:ctrlPr>
                                                    </m:sSubPr>
                                                    <m:e>
                                                      <m:r>
                                                        <a:rPr lang="zh-CN" altLang="en-US" sz="1200" i="1">
                                                          <a:solidFill>
                                                            <a:srgbClr val="00B050"/>
                                                          </a:solidFill>
                                                          <a:latin typeface="Cambria Math" panose="02040503050406030204" pitchFamily="18" charset="0"/>
                                                        </a:rPr>
                                                        <m:t>𝑡</m:t>
                                                      </m:r>
                                                    </m:e>
                                                    <m:sub>
                                                      <m:r>
                                                        <a:rPr lang="zh-CN" altLang="en-US" sz="1200" i="0">
                                                          <a:solidFill>
                                                            <a:srgbClr val="00B050"/>
                                                          </a:solidFill>
                                                          <a:latin typeface="Cambria Math" panose="02040503050406030204" pitchFamily="18" charset="0"/>
                                                        </a:rPr>
                                                        <m:t>0,2</m:t>
                                                      </m:r>
                                                    </m:sub>
                                                  </m:sSub>
                                                </m:e>
                                                <m:e>
                                                  <m:sSub>
                                                    <m:sSubPr>
                                                      <m:ctrlPr>
                                                        <a:rPr lang="zh-CN" altLang="en-US" sz="1200" i="1" smtClean="0">
                                                          <a:solidFill>
                                                            <a:srgbClr val="7030A0"/>
                                                          </a:solidFill>
                                                          <a:latin typeface="Cambria Math" panose="02040503050406030204" pitchFamily="18" charset="0"/>
                                                        </a:rPr>
                                                      </m:ctrlPr>
                                                    </m:sSubPr>
                                                    <m:e>
                                                      <m:r>
                                                        <a:rPr lang="zh-CN" altLang="en-US" sz="1200" i="1">
                                                          <a:solidFill>
                                                            <a:srgbClr val="7030A0"/>
                                                          </a:solidFill>
                                                          <a:latin typeface="Cambria Math" panose="02040503050406030204" pitchFamily="18" charset="0"/>
                                                        </a:rPr>
                                                        <m:t>𝑡</m:t>
                                                      </m:r>
                                                    </m:e>
                                                    <m:sub>
                                                      <m:r>
                                                        <a:rPr lang="zh-CN" altLang="en-US" sz="1200" i="0">
                                                          <a:solidFill>
                                                            <a:srgbClr val="7030A0"/>
                                                          </a:solidFill>
                                                          <a:latin typeface="Cambria Math" panose="02040503050406030204" pitchFamily="18" charset="0"/>
                                                        </a:rPr>
                                                        <m:t>0,3</m:t>
                                                      </m:r>
                                                    </m:sub>
                                                  </m:sSub>
                                                </m:e>
                                              </m:mr>
                                            </m:m>
                                          </m:e>
                                        </m:mr>
                                      </m:m>
                                    </m:e>
                                  </m:mr>
                                  <m:mr>
                                    <m:e>
                                      <m:m>
                                        <m:mPr>
                                          <m:plcHide m:val="on"/>
                                          <m:mcs>
                                            <m:mc>
                                              <m:mcPr>
                                                <m:count m:val="2"/>
                                                <m:mcJc m:val="center"/>
                                              </m:mcPr>
                                            </m:mc>
                                          </m:mcs>
                                          <m:ctrlPr>
                                            <a:rPr lang="zh-CN" altLang="en-US" sz="1200" i="1">
                                              <a:solidFill>
                                                <a:srgbClr val="836967"/>
                                              </a:solidFill>
                                              <a:latin typeface="Cambria Math" panose="02040503050406030204" pitchFamily="18" charset="0"/>
                                            </a:rPr>
                                          </m:ctrlPr>
                                        </m:mPr>
                                        <m:mr>
                                          <m:e>
                                            <m:m>
                                              <m:mPr>
                                                <m:plcHide m:val="on"/>
                                                <m:mcs>
                                                  <m:mc>
                                                    <m:mcPr>
                                                      <m:count m:val="2"/>
                                                      <m:mcJc m:val="center"/>
                                                    </m:mcPr>
                                                  </m:mc>
                                                </m:mcs>
                                                <m:ctrlPr>
                                                  <a:rPr lang="zh-CN" altLang="en-US" sz="1200" i="1">
                                                    <a:solidFill>
                                                      <a:srgbClr val="836967"/>
                                                    </a:solidFill>
                                                    <a:latin typeface="Cambria Math" panose="02040503050406030204" pitchFamily="18" charset="0"/>
                                                  </a:rPr>
                                                </m:ctrlPr>
                                              </m:mPr>
                                              <m:mr>
                                                <m:e/>
                                                <m:e/>
                                              </m:mr>
                                            </m:m>
                                          </m:e>
                                          <m:e>
                                            <m:m>
                                              <m:mPr>
                                                <m:plcHide m:val="on"/>
                                                <m:mcs>
                                                  <m:mc>
                                                    <m:mcPr>
                                                      <m:count m:val="2"/>
                                                      <m:mcJc m:val="center"/>
                                                    </m:mcPr>
                                                  </m:mc>
                                                </m:mcs>
                                                <m:ctrlPr>
                                                  <a:rPr lang="zh-CN" altLang="en-US" sz="1200" i="1">
                                                    <a:solidFill>
                                                      <a:srgbClr val="836967"/>
                                                    </a:solidFill>
                                                    <a:latin typeface="Cambria Math" panose="02040503050406030204" pitchFamily="18" charset="0"/>
                                                  </a:rPr>
                                                </m:ctrlPr>
                                              </m:mPr>
                                              <m:mr>
                                                <m:e/>
                                                <m:e/>
                                              </m:mr>
                                            </m:m>
                                          </m:e>
                                        </m:mr>
                                      </m:m>
                                    </m:e>
                                  </m:mr>
                                </m:m>
                              </m:e>
                            </m:mr>
                            <m:mr>
                              <m:e>
                                <m:r>
                                  <a:rPr lang="zh-CN" altLang="en-US" sz="1200" i="0">
                                    <a:latin typeface="Cambria Math" panose="02040503050406030204" pitchFamily="18" charset="0"/>
                                  </a:rPr>
                                  <m:t>…</m:t>
                                </m:r>
                              </m:e>
                            </m:mr>
                          </m:m>
                        </m:e>
                      </m:d>
                      <m:r>
                        <a:rPr lang="zh-CN" altLang="en-US" sz="1200" i="0">
                          <a:latin typeface="Cambria Math" panose="02040503050406030204" pitchFamily="18" charset="0"/>
                        </a:rPr>
                        <m:t>)=</m:t>
                      </m:r>
                      <m:d>
                        <m:dPr>
                          <m:begChr m:val="["/>
                          <m:endChr m:val="]"/>
                          <m:ctrlPr>
                            <a:rPr lang="zh-CN" altLang="en-US" sz="1200" i="1">
                              <a:solidFill>
                                <a:srgbClr val="836967"/>
                              </a:solidFill>
                              <a:latin typeface="Cambria Math" panose="02040503050406030204" pitchFamily="18" charset="0"/>
                            </a:rPr>
                          </m:ctrlPr>
                        </m:dPr>
                        <m:e>
                          <m:m>
                            <m:mPr>
                              <m:plcHide m:val="on"/>
                              <m:mcs>
                                <m:mc>
                                  <m:mcPr>
                                    <m:count m:val="1"/>
                                    <m:mcJc m:val="center"/>
                                  </m:mcPr>
                                </m:mc>
                              </m:mcs>
                              <m:ctrlPr>
                                <a:rPr lang="zh-CN" altLang="en-US" sz="1200" i="1">
                                  <a:solidFill>
                                    <a:srgbClr val="836967"/>
                                  </a:solidFill>
                                  <a:latin typeface="Cambria Math" panose="02040503050406030204" pitchFamily="18" charset="0"/>
                                </a:rPr>
                              </m:ctrlPr>
                            </m:mPr>
                            <m:mr>
                              <m:e>
                                <m:m>
                                  <m:mPr>
                                    <m:plcHide m:val="on"/>
                                    <m:mcs>
                                      <m:mc>
                                        <m:mcPr>
                                          <m:count m:val="1"/>
                                          <m:mcJc m:val="center"/>
                                        </m:mcPr>
                                      </m:mc>
                                    </m:mcs>
                                    <m:ctrlPr>
                                      <a:rPr lang="zh-CN" altLang="en-US" sz="1200" i="1">
                                        <a:solidFill>
                                          <a:srgbClr val="836967"/>
                                        </a:solidFill>
                                        <a:latin typeface="Cambria Math" panose="02040503050406030204" pitchFamily="18" charset="0"/>
                                      </a:rPr>
                                    </m:ctrlPr>
                                  </m:mPr>
                                  <m:mr>
                                    <m:e>
                                      <m:m>
                                        <m:mPr>
                                          <m:plcHide m:val="on"/>
                                          <m:mcs>
                                            <m:mc>
                                              <m:mcPr>
                                                <m:count m:val="2"/>
                                                <m:mcJc m:val="center"/>
                                              </m:mcPr>
                                            </m:mc>
                                          </m:mcs>
                                          <m:ctrlPr>
                                            <a:rPr lang="zh-CN" altLang="en-US" sz="1200" i="1" smtClean="0">
                                              <a:solidFill>
                                                <a:srgbClr val="FF0000"/>
                                              </a:solidFill>
                                              <a:latin typeface="Cambria Math" panose="02040503050406030204" pitchFamily="18" charset="0"/>
                                            </a:rPr>
                                          </m:ctrlPr>
                                        </m:mPr>
                                        <m:mr>
                                          <m:e>
                                            <m:m>
                                              <m:mPr>
                                                <m:plcHide m:val="on"/>
                                                <m:mcs>
                                                  <m:mc>
                                                    <m:mcPr>
                                                      <m:count m:val="2"/>
                                                      <m:mcJc m:val="center"/>
                                                    </m:mcPr>
                                                  </m:mc>
                                                </m:mcs>
                                                <m:ctrlPr>
                                                  <a:rPr lang="zh-CN" altLang="en-US" sz="1200" i="1">
                                                    <a:solidFill>
                                                      <a:srgbClr val="FF0000"/>
                                                    </a:solidFill>
                                                    <a:latin typeface="Cambria Math" panose="02040503050406030204" pitchFamily="18" charset="0"/>
                                                  </a:rPr>
                                                </m:ctrlPr>
                                              </m:mPr>
                                              <m:mr>
                                                <m:e>
                                                  <m:f>
                                                    <m:fPr>
                                                      <m:ctrlPr>
                                                        <a:rPr lang="zh-CN" altLang="en-US" sz="1200" i="1">
                                                          <a:solidFill>
                                                            <a:srgbClr val="FF0000"/>
                                                          </a:solidFill>
                                                          <a:latin typeface="Cambria Math" panose="02040503050406030204" pitchFamily="18" charset="0"/>
                                                        </a:rPr>
                                                      </m:ctrlPr>
                                                    </m:fPr>
                                                    <m:num>
                                                      <m:r>
                                                        <a:rPr lang="zh-CN" altLang="en-US" sz="1200" i="0">
                                                          <a:solidFill>
                                                            <a:srgbClr val="FF0000"/>
                                                          </a:solidFill>
                                                          <a:latin typeface="Cambria Math" panose="02040503050406030204" pitchFamily="18" charset="0"/>
                                                        </a:rPr>
                                                        <m:t>1</m:t>
                                                      </m:r>
                                                    </m:num>
                                                    <m:den>
                                                      <m:r>
                                                        <a:rPr lang="zh-CN" altLang="en-US" sz="1200" i="0">
                                                          <a:solidFill>
                                                            <a:srgbClr val="FF0000"/>
                                                          </a:solidFill>
                                                          <a:latin typeface="Cambria Math" panose="02040503050406030204" pitchFamily="18" charset="0"/>
                                                        </a:rPr>
                                                        <m:t>1+</m:t>
                                                      </m:r>
                                                      <m:sSup>
                                                        <m:sSupPr>
                                                          <m:ctrlPr>
                                                            <a:rPr lang="zh-CN" altLang="en-US" sz="1200" i="1">
                                                              <a:solidFill>
                                                                <a:srgbClr val="FF0000"/>
                                                              </a:solidFill>
                                                              <a:latin typeface="Cambria Math" panose="02040503050406030204" pitchFamily="18" charset="0"/>
                                                            </a:rPr>
                                                          </m:ctrlPr>
                                                        </m:sSupPr>
                                                        <m:e>
                                                          <m:r>
                                                            <a:rPr lang="zh-CN" altLang="en-US" sz="1200" i="1">
                                                              <a:solidFill>
                                                                <a:srgbClr val="FF0000"/>
                                                              </a:solidFill>
                                                              <a:latin typeface="Cambria Math" panose="02040503050406030204" pitchFamily="18" charset="0"/>
                                                            </a:rPr>
                                                            <m:t>𝑒</m:t>
                                                          </m:r>
                                                        </m:e>
                                                        <m:sup>
                                                          <m:r>
                                                            <a:rPr lang="zh-CN" altLang="en-US" sz="1200" i="0">
                                                              <a:solidFill>
                                                                <a:srgbClr val="FF0000"/>
                                                              </a:solidFill>
                                                              <a:latin typeface="Cambria Math" panose="02040503050406030204" pitchFamily="18" charset="0"/>
                                                            </a:rPr>
                                                            <m:t>−</m:t>
                                                          </m:r>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𝑡</m:t>
                                                              </m:r>
                                                            </m:e>
                                                            <m:sub>
                                                              <m:r>
                                                                <a:rPr lang="zh-CN" altLang="en-US" sz="1200" i="0">
                                                                  <a:solidFill>
                                                                    <a:srgbClr val="FF0000"/>
                                                                  </a:solidFill>
                                                                  <a:latin typeface="Cambria Math" panose="02040503050406030204" pitchFamily="18" charset="0"/>
                                                                </a:rPr>
                                                                <m:t>0,0</m:t>
                                                              </m:r>
                                                            </m:sub>
                                                          </m:sSub>
                                                        </m:sup>
                                                      </m:sSup>
                                                    </m:den>
                                                  </m:f>
                                                </m:e>
                                                <m:e>
                                                  <m:f>
                                                    <m:fPr>
                                                      <m:ctrlPr>
                                                        <a:rPr lang="zh-CN" altLang="en-US" sz="1200" i="1" smtClean="0">
                                                          <a:solidFill>
                                                            <a:schemeClr val="accent2">
                                                              <a:lumMod val="75000"/>
                                                            </a:schemeClr>
                                                          </a:solidFill>
                                                          <a:latin typeface="Cambria Math" panose="02040503050406030204" pitchFamily="18" charset="0"/>
                                                        </a:rPr>
                                                      </m:ctrlPr>
                                                    </m:fPr>
                                                    <m:num>
                                                      <m:r>
                                                        <a:rPr lang="zh-CN" altLang="en-US" sz="1200" i="0">
                                                          <a:solidFill>
                                                            <a:schemeClr val="accent2">
                                                              <a:lumMod val="75000"/>
                                                            </a:schemeClr>
                                                          </a:solidFill>
                                                          <a:latin typeface="Cambria Math" panose="02040503050406030204" pitchFamily="18" charset="0"/>
                                                        </a:rPr>
                                                        <m:t>1</m:t>
                                                      </m:r>
                                                    </m:num>
                                                    <m:den>
                                                      <m:r>
                                                        <a:rPr lang="zh-CN" altLang="en-US" sz="1200" i="0">
                                                          <a:solidFill>
                                                            <a:schemeClr val="accent2">
                                                              <a:lumMod val="75000"/>
                                                            </a:schemeClr>
                                                          </a:solidFill>
                                                          <a:latin typeface="Cambria Math" panose="02040503050406030204" pitchFamily="18" charset="0"/>
                                                        </a:rPr>
                                                        <m:t>1+</m:t>
                                                      </m:r>
                                                      <m:sSup>
                                                        <m:sSupPr>
                                                          <m:ctrlPr>
                                                            <a:rPr lang="zh-CN" altLang="en-US" sz="1200" i="1">
                                                              <a:solidFill>
                                                                <a:schemeClr val="accent2">
                                                                  <a:lumMod val="75000"/>
                                                                </a:schemeClr>
                                                              </a:solidFill>
                                                              <a:latin typeface="Cambria Math" panose="02040503050406030204" pitchFamily="18" charset="0"/>
                                                            </a:rPr>
                                                          </m:ctrlPr>
                                                        </m:sSupPr>
                                                        <m:e>
                                                          <m:r>
                                                            <a:rPr lang="zh-CN" altLang="en-US" sz="1200" i="1">
                                                              <a:solidFill>
                                                                <a:schemeClr val="accent2">
                                                                  <a:lumMod val="75000"/>
                                                                </a:schemeClr>
                                                              </a:solidFill>
                                                              <a:latin typeface="Cambria Math" panose="02040503050406030204" pitchFamily="18" charset="0"/>
                                                            </a:rPr>
                                                            <m:t>𝑒</m:t>
                                                          </m:r>
                                                        </m:e>
                                                        <m:sup>
                                                          <m:r>
                                                            <a:rPr lang="zh-CN" altLang="en-US" sz="1200" i="0">
                                                              <a:solidFill>
                                                                <a:schemeClr val="accent2">
                                                                  <a:lumMod val="75000"/>
                                                                </a:schemeClr>
                                                              </a:solidFill>
                                                              <a:latin typeface="Cambria Math" panose="02040503050406030204" pitchFamily="18" charset="0"/>
                                                            </a:rPr>
                                                            <m:t>−</m:t>
                                                          </m:r>
                                                          <m:sSub>
                                                            <m:sSubPr>
                                                              <m:ctrlPr>
                                                                <a:rPr lang="zh-CN" altLang="en-US" sz="1200" i="1">
                                                                  <a:solidFill>
                                                                    <a:schemeClr val="accent2">
                                                                      <a:lumMod val="75000"/>
                                                                    </a:schemeClr>
                                                                  </a:solidFill>
                                                                  <a:latin typeface="Cambria Math" panose="02040503050406030204" pitchFamily="18" charset="0"/>
                                                                </a:rPr>
                                                              </m:ctrlPr>
                                                            </m:sSubPr>
                                                            <m:e>
                                                              <m:r>
                                                                <a:rPr lang="zh-CN" altLang="en-US" sz="1200" i="1">
                                                                  <a:solidFill>
                                                                    <a:schemeClr val="accent2">
                                                                      <a:lumMod val="75000"/>
                                                                    </a:schemeClr>
                                                                  </a:solidFill>
                                                                  <a:latin typeface="Cambria Math" panose="02040503050406030204" pitchFamily="18" charset="0"/>
                                                                </a:rPr>
                                                                <m:t>𝑡</m:t>
                                                              </m:r>
                                                            </m:e>
                                                            <m:sub>
                                                              <m:r>
                                                                <a:rPr lang="zh-CN" altLang="en-US" sz="1200" i="0">
                                                                  <a:solidFill>
                                                                    <a:schemeClr val="accent2">
                                                                      <a:lumMod val="75000"/>
                                                                    </a:schemeClr>
                                                                  </a:solidFill>
                                                                  <a:latin typeface="Cambria Math" panose="02040503050406030204" pitchFamily="18" charset="0"/>
                                                                </a:rPr>
                                                                <m:t>0,1</m:t>
                                                              </m:r>
                                                            </m:sub>
                                                          </m:sSub>
                                                        </m:sup>
                                                      </m:sSup>
                                                    </m:den>
                                                  </m:f>
                                                </m:e>
                                              </m:mr>
                                            </m:m>
                                          </m:e>
                                          <m:e>
                                            <m:m>
                                              <m:mPr>
                                                <m:plcHide m:val="on"/>
                                                <m:mcs>
                                                  <m:mc>
                                                    <m:mcPr>
                                                      <m:count m:val="2"/>
                                                      <m:mcJc m:val="center"/>
                                                    </m:mcPr>
                                                  </m:mc>
                                                </m:mcs>
                                                <m:ctrlPr>
                                                  <a:rPr lang="zh-CN" altLang="en-US" sz="1200" i="1">
                                                    <a:solidFill>
                                                      <a:srgbClr val="FF0000"/>
                                                    </a:solidFill>
                                                    <a:latin typeface="Cambria Math" panose="02040503050406030204" pitchFamily="18" charset="0"/>
                                                  </a:rPr>
                                                </m:ctrlPr>
                                              </m:mPr>
                                              <m:mr>
                                                <m:e>
                                                  <m:f>
                                                    <m:fPr>
                                                      <m:ctrlPr>
                                                        <a:rPr lang="zh-CN" altLang="en-US" sz="1200" i="1" smtClean="0">
                                                          <a:solidFill>
                                                            <a:srgbClr val="00B050"/>
                                                          </a:solidFill>
                                                          <a:latin typeface="Cambria Math" panose="02040503050406030204" pitchFamily="18" charset="0"/>
                                                        </a:rPr>
                                                      </m:ctrlPr>
                                                    </m:fPr>
                                                    <m:num>
                                                      <m:r>
                                                        <a:rPr lang="zh-CN" altLang="en-US" sz="1200" i="0">
                                                          <a:solidFill>
                                                            <a:srgbClr val="00B050"/>
                                                          </a:solidFill>
                                                          <a:latin typeface="Cambria Math" panose="02040503050406030204" pitchFamily="18" charset="0"/>
                                                        </a:rPr>
                                                        <m:t>1</m:t>
                                                      </m:r>
                                                    </m:num>
                                                    <m:den>
                                                      <m:r>
                                                        <a:rPr lang="zh-CN" altLang="en-US" sz="1200" i="0">
                                                          <a:solidFill>
                                                            <a:srgbClr val="00B050"/>
                                                          </a:solidFill>
                                                          <a:latin typeface="Cambria Math" panose="02040503050406030204" pitchFamily="18" charset="0"/>
                                                        </a:rPr>
                                                        <m:t>1+</m:t>
                                                      </m:r>
                                                      <m:sSup>
                                                        <m:sSupPr>
                                                          <m:ctrlPr>
                                                            <a:rPr lang="zh-CN" altLang="en-US" sz="1200" i="1">
                                                              <a:solidFill>
                                                                <a:srgbClr val="00B050"/>
                                                              </a:solidFill>
                                                              <a:latin typeface="Cambria Math" panose="02040503050406030204" pitchFamily="18" charset="0"/>
                                                            </a:rPr>
                                                          </m:ctrlPr>
                                                        </m:sSupPr>
                                                        <m:e>
                                                          <m:r>
                                                            <a:rPr lang="zh-CN" altLang="en-US" sz="1200" i="1">
                                                              <a:solidFill>
                                                                <a:srgbClr val="00B050"/>
                                                              </a:solidFill>
                                                              <a:latin typeface="Cambria Math" panose="02040503050406030204" pitchFamily="18" charset="0"/>
                                                            </a:rPr>
                                                            <m:t>𝑒</m:t>
                                                          </m:r>
                                                        </m:e>
                                                        <m:sup>
                                                          <m:r>
                                                            <a:rPr lang="zh-CN" altLang="en-US" sz="1200" i="0">
                                                              <a:solidFill>
                                                                <a:srgbClr val="00B050"/>
                                                              </a:solidFill>
                                                              <a:latin typeface="Cambria Math" panose="02040503050406030204" pitchFamily="18" charset="0"/>
                                                            </a:rPr>
                                                            <m:t>−</m:t>
                                                          </m:r>
                                                          <m:sSub>
                                                            <m:sSubPr>
                                                              <m:ctrlPr>
                                                                <a:rPr lang="zh-CN" altLang="en-US" sz="1200" i="1">
                                                                  <a:solidFill>
                                                                    <a:srgbClr val="00B050"/>
                                                                  </a:solidFill>
                                                                  <a:latin typeface="Cambria Math" panose="02040503050406030204" pitchFamily="18" charset="0"/>
                                                                </a:rPr>
                                                              </m:ctrlPr>
                                                            </m:sSubPr>
                                                            <m:e>
                                                              <m:r>
                                                                <a:rPr lang="zh-CN" altLang="en-US" sz="1200" i="1">
                                                                  <a:solidFill>
                                                                    <a:srgbClr val="00B050"/>
                                                                  </a:solidFill>
                                                                  <a:latin typeface="Cambria Math" panose="02040503050406030204" pitchFamily="18" charset="0"/>
                                                                </a:rPr>
                                                                <m:t>𝑡</m:t>
                                                              </m:r>
                                                            </m:e>
                                                            <m:sub>
                                                              <m:r>
                                                                <a:rPr lang="zh-CN" altLang="en-US" sz="1200" i="0">
                                                                  <a:solidFill>
                                                                    <a:srgbClr val="00B050"/>
                                                                  </a:solidFill>
                                                                  <a:latin typeface="Cambria Math" panose="02040503050406030204" pitchFamily="18" charset="0"/>
                                                                </a:rPr>
                                                                <m:t>0,2</m:t>
                                                              </m:r>
                                                            </m:sub>
                                                          </m:sSub>
                                                        </m:sup>
                                                      </m:sSup>
                                                    </m:den>
                                                  </m:f>
                                                </m:e>
                                                <m:e>
                                                  <m:f>
                                                    <m:fPr>
                                                      <m:ctrlPr>
                                                        <a:rPr lang="zh-CN" altLang="en-US" sz="1200" i="1" smtClean="0">
                                                          <a:solidFill>
                                                            <a:srgbClr val="7030A0"/>
                                                          </a:solidFill>
                                                          <a:latin typeface="Cambria Math" panose="02040503050406030204" pitchFamily="18" charset="0"/>
                                                        </a:rPr>
                                                      </m:ctrlPr>
                                                    </m:fPr>
                                                    <m:num>
                                                      <m:r>
                                                        <a:rPr lang="zh-CN" altLang="en-US" sz="1200" i="0">
                                                          <a:solidFill>
                                                            <a:srgbClr val="7030A0"/>
                                                          </a:solidFill>
                                                          <a:latin typeface="Cambria Math" panose="02040503050406030204" pitchFamily="18" charset="0"/>
                                                        </a:rPr>
                                                        <m:t>1</m:t>
                                                      </m:r>
                                                    </m:num>
                                                    <m:den>
                                                      <m:r>
                                                        <a:rPr lang="zh-CN" altLang="en-US" sz="1200" i="0">
                                                          <a:solidFill>
                                                            <a:srgbClr val="7030A0"/>
                                                          </a:solidFill>
                                                          <a:latin typeface="Cambria Math" panose="02040503050406030204" pitchFamily="18" charset="0"/>
                                                        </a:rPr>
                                                        <m:t>1+</m:t>
                                                      </m:r>
                                                      <m:sSup>
                                                        <m:sSupPr>
                                                          <m:ctrlPr>
                                                            <a:rPr lang="zh-CN" altLang="en-US" sz="1200" i="1">
                                                              <a:solidFill>
                                                                <a:srgbClr val="7030A0"/>
                                                              </a:solidFill>
                                                              <a:latin typeface="Cambria Math" panose="02040503050406030204" pitchFamily="18" charset="0"/>
                                                            </a:rPr>
                                                          </m:ctrlPr>
                                                        </m:sSupPr>
                                                        <m:e>
                                                          <m:r>
                                                            <a:rPr lang="zh-CN" altLang="en-US" sz="1200" i="1">
                                                              <a:solidFill>
                                                                <a:srgbClr val="7030A0"/>
                                                              </a:solidFill>
                                                              <a:latin typeface="Cambria Math" panose="02040503050406030204" pitchFamily="18" charset="0"/>
                                                            </a:rPr>
                                                            <m:t>𝑒</m:t>
                                                          </m:r>
                                                        </m:e>
                                                        <m:sup>
                                                          <m:r>
                                                            <a:rPr lang="zh-CN" altLang="en-US" sz="1200" i="0">
                                                              <a:solidFill>
                                                                <a:srgbClr val="7030A0"/>
                                                              </a:solidFill>
                                                              <a:latin typeface="Cambria Math" panose="02040503050406030204" pitchFamily="18" charset="0"/>
                                                            </a:rPr>
                                                            <m:t>−</m:t>
                                                          </m:r>
                                                          <m:sSub>
                                                            <m:sSubPr>
                                                              <m:ctrlPr>
                                                                <a:rPr lang="zh-CN" altLang="en-US" sz="1200" i="1">
                                                                  <a:solidFill>
                                                                    <a:srgbClr val="7030A0"/>
                                                                  </a:solidFill>
                                                                  <a:latin typeface="Cambria Math" panose="02040503050406030204" pitchFamily="18" charset="0"/>
                                                                </a:rPr>
                                                              </m:ctrlPr>
                                                            </m:sSubPr>
                                                            <m:e>
                                                              <m:r>
                                                                <a:rPr lang="zh-CN" altLang="en-US" sz="1200" i="1">
                                                                  <a:solidFill>
                                                                    <a:srgbClr val="7030A0"/>
                                                                  </a:solidFill>
                                                                  <a:latin typeface="Cambria Math" panose="02040503050406030204" pitchFamily="18" charset="0"/>
                                                                </a:rPr>
                                                                <m:t>𝑡</m:t>
                                                              </m:r>
                                                            </m:e>
                                                            <m:sub>
                                                              <m:r>
                                                                <a:rPr lang="zh-CN" altLang="en-US" sz="1200" i="0">
                                                                  <a:solidFill>
                                                                    <a:srgbClr val="7030A0"/>
                                                                  </a:solidFill>
                                                                  <a:latin typeface="Cambria Math" panose="02040503050406030204" pitchFamily="18" charset="0"/>
                                                                </a:rPr>
                                                                <m:t>0,3</m:t>
                                                              </m:r>
                                                            </m:sub>
                                                          </m:sSub>
                                                        </m:sup>
                                                      </m:sSup>
                                                    </m:den>
                                                  </m:f>
                                                </m:e>
                                              </m:mr>
                                            </m:m>
                                          </m:e>
                                        </m:mr>
                                      </m:m>
                                    </m:e>
                                  </m:mr>
                                  <m:mr>
                                    <m:e>
                                      <m:m>
                                        <m:mPr>
                                          <m:plcHide m:val="on"/>
                                          <m:mcs>
                                            <m:mc>
                                              <m:mcPr>
                                                <m:count m:val="2"/>
                                                <m:mcJc m:val="center"/>
                                              </m:mcPr>
                                            </m:mc>
                                          </m:mcs>
                                          <m:ctrlPr>
                                            <a:rPr lang="zh-CN" altLang="en-US" sz="1200" i="1">
                                              <a:solidFill>
                                                <a:srgbClr val="836967"/>
                                              </a:solidFill>
                                              <a:latin typeface="Cambria Math" panose="02040503050406030204" pitchFamily="18" charset="0"/>
                                            </a:rPr>
                                          </m:ctrlPr>
                                        </m:mPr>
                                        <m:mr>
                                          <m:e>
                                            <m:m>
                                              <m:mPr>
                                                <m:plcHide m:val="on"/>
                                                <m:mcs>
                                                  <m:mc>
                                                    <m:mcPr>
                                                      <m:count m:val="2"/>
                                                      <m:mcJc m:val="center"/>
                                                    </m:mcPr>
                                                  </m:mc>
                                                </m:mcs>
                                                <m:ctrlPr>
                                                  <a:rPr lang="zh-CN" altLang="en-US" sz="1200" i="1">
                                                    <a:solidFill>
                                                      <a:srgbClr val="836967"/>
                                                    </a:solidFill>
                                                    <a:latin typeface="Cambria Math" panose="02040503050406030204" pitchFamily="18" charset="0"/>
                                                  </a:rPr>
                                                </m:ctrlPr>
                                              </m:mPr>
                                              <m:mr>
                                                <m:e/>
                                                <m:e/>
                                              </m:mr>
                                            </m:m>
                                          </m:e>
                                          <m:e>
                                            <m:m>
                                              <m:mPr>
                                                <m:plcHide m:val="on"/>
                                                <m:mcs>
                                                  <m:mc>
                                                    <m:mcPr>
                                                      <m:count m:val="2"/>
                                                      <m:mcJc m:val="center"/>
                                                    </m:mcPr>
                                                  </m:mc>
                                                </m:mcs>
                                                <m:ctrlPr>
                                                  <a:rPr lang="zh-CN" altLang="en-US" sz="1200" i="1">
                                                    <a:solidFill>
                                                      <a:srgbClr val="836967"/>
                                                    </a:solidFill>
                                                    <a:latin typeface="Cambria Math" panose="02040503050406030204" pitchFamily="18" charset="0"/>
                                                  </a:rPr>
                                                </m:ctrlPr>
                                              </m:mPr>
                                              <m:mr>
                                                <m:e/>
                                                <m:e/>
                                              </m:mr>
                                            </m:m>
                                          </m:e>
                                        </m:mr>
                                      </m:m>
                                    </m:e>
                                  </m:mr>
                                </m:m>
                              </m:e>
                            </m:mr>
                            <m:mr>
                              <m:e>
                                <m:r>
                                  <a:rPr lang="zh-CN" altLang="en-US" sz="1200" i="0">
                                    <a:latin typeface="Cambria Math" panose="02040503050406030204" pitchFamily="18" charset="0"/>
                                  </a:rPr>
                                  <m:t>…</m:t>
                                </m:r>
                              </m:e>
                            </m:mr>
                          </m:m>
                        </m:e>
                      </m:d>
                    </m:oMath>
                  </m:oMathPara>
                </a14:m>
                <a:endParaRPr lang="zh-CN" altLang="en-US" sz="1200" dirty="0"/>
              </a:p>
            </p:txBody>
          </p:sp>
        </mc:Choice>
        <mc:Fallback xmlns="">
          <p:sp>
            <p:nvSpPr>
              <p:cNvPr id="52" name="文本框 51">
                <a:extLst>
                  <a:ext uri="{FF2B5EF4-FFF2-40B4-BE49-F238E27FC236}">
                    <a16:creationId xmlns:a16="http://schemas.microsoft.com/office/drawing/2014/main" id="{B286F401-9D56-471B-9C0C-8F28CF42461E}"/>
                  </a:ext>
                </a:extLst>
              </p:cNvPr>
              <p:cNvSpPr txBox="1">
                <a:spLocks noRot="1" noChangeAspect="1" noMove="1" noResize="1" noEditPoints="1" noAdjustHandles="1" noChangeArrowheads="1" noChangeShapeType="1" noTextEdit="1"/>
              </p:cNvSpPr>
              <p:nvPr/>
            </p:nvSpPr>
            <p:spPr>
              <a:xfrm>
                <a:off x="3923683" y="2620284"/>
                <a:ext cx="3817464" cy="109023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B2FD7D72-CD79-4327-8989-14DA1E9EF2AD}"/>
                  </a:ext>
                </a:extLst>
              </p:cNvPr>
              <p:cNvSpPr txBox="1"/>
              <p:nvPr/>
            </p:nvSpPr>
            <p:spPr>
              <a:xfrm>
                <a:off x="7663603" y="2783828"/>
                <a:ext cx="1346049" cy="7727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1" i="1" smtClean="0">
                          <a:solidFill>
                            <a:schemeClr val="accent4">
                              <a:lumMod val="60000"/>
                              <a:lumOff val="40000"/>
                            </a:schemeClr>
                          </a:solidFill>
                          <a:latin typeface="Cambria Math" panose="02040503050406030204" pitchFamily="18" charset="0"/>
                        </a:rPr>
                        <m:t>𝒔𝒚𝒏</m:t>
                      </m:r>
                      <m:r>
                        <a:rPr lang="zh-CN" altLang="en-US" sz="1200" b="1" i="0">
                          <a:solidFill>
                            <a:schemeClr val="accent4">
                              <a:lumMod val="60000"/>
                              <a:lumOff val="40000"/>
                            </a:schemeClr>
                          </a:solidFill>
                          <a:latin typeface="Cambria Math" panose="02040503050406030204" pitchFamily="18" charset="0"/>
                        </a:rPr>
                        <m:t>𝟏</m:t>
                      </m:r>
                      <m:r>
                        <a:rPr lang="zh-CN" altLang="en-US" sz="1200" i="0">
                          <a:latin typeface="Cambria Math" panose="02040503050406030204" pitchFamily="18" charset="0"/>
                        </a:rPr>
                        <m:t>=</m:t>
                      </m:r>
                      <m:d>
                        <m:dPr>
                          <m:begChr m:val="["/>
                          <m:endChr m:val="]"/>
                          <m:ctrlPr>
                            <a:rPr lang="zh-CN" altLang="en-US" sz="1200" i="1">
                              <a:solidFill>
                                <a:srgbClr val="836967"/>
                              </a:solidFill>
                              <a:latin typeface="Cambria Math" panose="02040503050406030204" pitchFamily="18" charset="0"/>
                            </a:rPr>
                          </m:ctrlPr>
                        </m:dPr>
                        <m:e>
                          <m:m>
                            <m:mPr>
                              <m:plcHide m:val="on"/>
                              <m:mcs>
                                <m:mc>
                                  <m:mcPr>
                                    <m:count m:val="1"/>
                                    <m:mcJc m:val="center"/>
                                  </m:mcPr>
                                </m:mc>
                              </m:mcs>
                              <m:ctrlPr>
                                <a:rPr lang="zh-CN" altLang="en-US" sz="1200" i="1" smtClean="0">
                                  <a:solidFill>
                                    <a:srgbClr val="FF0000"/>
                                  </a:solidFill>
                                  <a:latin typeface="Cambria Math" panose="02040503050406030204" pitchFamily="18" charset="0"/>
                                </a:rPr>
                              </m:ctrlPr>
                            </m:mPr>
                            <m:mr>
                              <m:e>
                                <m:m>
                                  <m:mPr>
                                    <m:plcHide m:val="on"/>
                                    <m:mcs>
                                      <m:mc>
                                        <m:mcPr>
                                          <m:count m:val="1"/>
                                          <m:mcJc m:val="center"/>
                                        </m:mcPr>
                                      </m:mc>
                                    </m:mcs>
                                    <m:ctrlPr>
                                      <a:rPr lang="zh-CN" altLang="en-US" sz="1200" i="1">
                                        <a:solidFill>
                                          <a:srgbClr val="FF0000"/>
                                        </a:solidFill>
                                        <a:latin typeface="Cambria Math" panose="02040503050406030204" pitchFamily="18" charset="0"/>
                                      </a:rPr>
                                    </m:ctrlPr>
                                  </m:mP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𝑢</m:t>
                                          </m:r>
                                        </m:e>
                                        <m:sub>
                                          <m:r>
                                            <a:rPr lang="zh-CN" altLang="en-US" sz="1200" i="0">
                                              <a:solidFill>
                                                <a:srgbClr val="FF0000"/>
                                              </a:solidFill>
                                              <a:latin typeface="Cambria Math" panose="02040503050406030204" pitchFamily="18" charset="0"/>
                                            </a:rPr>
                                            <m:t>0,0</m:t>
                                          </m:r>
                                        </m:sub>
                                      </m:sSub>
                                    </m:e>
                                  </m:m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𝑢</m:t>
                                          </m:r>
                                        </m:e>
                                        <m:sub>
                                          <m:r>
                                            <a:rPr lang="zh-CN" altLang="en-US" sz="1200" i="0">
                                              <a:solidFill>
                                                <a:srgbClr val="FF0000"/>
                                              </a:solidFill>
                                              <a:latin typeface="Cambria Math" panose="02040503050406030204" pitchFamily="18" charset="0"/>
                                            </a:rPr>
                                            <m:t>1,0</m:t>
                                          </m:r>
                                        </m:sub>
                                      </m:sSub>
                                    </m:e>
                                  </m:mr>
                                </m:m>
                              </m:e>
                            </m:mr>
                            <m:mr>
                              <m:e>
                                <m:m>
                                  <m:mPr>
                                    <m:plcHide m:val="on"/>
                                    <m:mcs>
                                      <m:mc>
                                        <m:mcPr>
                                          <m:count m:val="1"/>
                                          <m:mcJc m:val="center"/>
                                        </m:mcPr>
                                      </m:mc>
                                    </m:mcs>
                                    <m:ctrlPr>
                                      <a:rPr lang="zh-CN" altLang="en-US" sz="1200" i="1">
                                        <a:solidFill>
                                          <a:srgbClr val="FF0000"/>
                                        </a:solidFill>
                                        <a:latin typeface="Cambria Math" panose="02040503050406030204" pitchFamily="18" charset="0"/>
                                      </a:rPr>
                                    </m:ctrlPr>
                                  </m:mP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𝑢</m:t>
                                          </m:r>
                                        </m:e>
                                        <m:sub>
                                          <m:r>
                                            <a:rPr lang="zh-CN" altLang="en-US" sz="1200" i="0">
                                              <a:solidFill>
                                                <a:srgbClr val="FF0000"/>
                                              </a:solidFill>
                                              <a:latin typeface="Cambria Math" panose="02040503050406030204" pitchFamily="18" charset="0"/>
                                            </a:rPr>
                                            <m:t>2,0</m:t>
                                          </m:r>
                                        </m:sub>
                                      </m:sSub>
                                    </m:e>
                                  </m:mr>
                                  <m:mr>
                                    <m:e>
                                      <m:sSub>
                                        <m:sSubPr>
                                          <m:ctrlPr>
                                            <a:rPr lang="zh-CN" altLang="en-US" sz="1200" i="1">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𝑢</m:t>
                                          </m:r>
                                        </m:e>
                                        <m:sub>
                                          <m:r>
                                            <a:rPr lang="zh-CN" altLang="en-US" sz="1200" i="0">
                                              <a:solidFill>
                                                <a:srgbClr val="FF0000"/>
                                              </a:solidFill>
                                              <a:latin typeface="Cambria Math" panose="02040503050406030204" pitchFamily="18" charset="0"/>
                                            </a:rPr>
                                            <m:t>3,0</m:t>
                                          </m:r>
                                        </m:sub>
                                      </m:sSub>
                                    </m:e>
                                  </m:mr>
                                </m:m>
                              </m:e>
                            </m:mr>
                          </m:m>
                        </m:e>
                      </m:d>
                    </m:oMath>
                  </m:oMathPara>
                </a14:m>
                <a:endParaRPr lang="zh-CN" altLang="en-US" sz="1200" dirty="0"/>
              </a:p>
            </p:txBody>
          </p:sp>
        </mc:Choice>
        <mc:Fallback xmlns="">
          <p:sp>
            <p:nvSpPr>
              <p:cNvPr id="53" name="文本框 52">
                <a:extLst>
                  <a:ext uri="{FF2B5EF4-FFF2-40B4-BE49-F238E27FC236}">
                    <a16:creationId xmlns:a16="http://schemas.microsoft.com/office/drawing/2014/main" id="{B2FD7D72-CD79-4327-8989-14DA1E9EF2AD}"/>
                  </a:ext>
                </a:extLst>
              </p:cNvPr>
              <p:cNvSpPr txBox="1">
                <a:spLocks noRot="1" noChangeAspect="1" noMove="1" noResize="1" noEditPoints="1" noAdjustHandles="1" noChangeArrowheads="1" noChangeShapeType="1" noTextEdit="1"/>
              </p:cNvSpPr>
              <p:nvPr/>
            </p:nvSpPr>
            <p:spPr>
              <a:xfrm>
                <a:off x="7663603" y="2783828"/>
                <a:ext cx="1346049" cy="77271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1CFEACE7-E862-406C-BF40-22B197245C10}"/>
                  </a:ext>
                </a:extLst>
              </p:cNvPr>
              <p:cNvSpPr txBox="1"/>
              <p:nvPr/>
            </p:nvSpPr>
            <p:spPr>
              <a:xfrm>
                <a:off x="4037932" y="4088950"/>
                <a:ext cx="2376264" cy="4660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𝑛𝑝</m:t>
                      </m:r>
                      <m:r>
                        <a:rPr lang="zh-CN" altLang="en-US" sz="1200" i="0">
                          <a:latin typeface="Cambria Math" panose="02040503050406030204" pitchFamily="18" charset="0"/>
                        </a:rPr>
                        <m:t>.</m:t>
                      </m:r>
                      <m:r>
                        <a:rPr lang="zh-CN" altLang="en-US" sz="1200" i="1">
                          <a:latin typeface="Cambria Math" panose="02040503050406030204" pitchFamily="18" charset="0"/>
                        </a:rPr>
                        <m:t>𝑑𝑜𝑡</m:t>
                      </m:r>
                      <m:r>
                        <a:rPr lang="zh-CN" altLang="en-US" sz="1200" i="0">
                          <a:latin typeface="Cambria Math" panose="02040503050406030204" pitchFamily="18" charset="0"/>
                        </a:rPr>
                        <m:t>(</m:t>
                      </m:r>
                      <m:r>
                        <a:rPr lang="zh-CN" altLang="en-US" sz="1200" i="1">
                          <a:latin typeface="Cambria Math" panose="02040503050406030204" pitchFamily="18" charset="0"/>
                        </a:rPr>
                        <m:t>𝑙𝑎𝑦𝑒𝑟</m:t>
                      </m:r>
                      <m:r>
                        <a:rPr lang="zh-CN" altLang="en-US" sz="1200" i="0">
                          <a:latin typeface="Cambria Math" panose="02040503050406030204" pitchFamily="18" charset="0"/>
                        </a:rPr>
                        <m:t>1,</m:t>
                      </m:r>
                      <m:r>
                        <a:rPr lang="zh-CN" altLang="en-US" sz="1200" i="1">
                          <a:latin typeface="Cambria Math" panose="02040503050406030204" pitchFamily="18" charset="0"/>
                        </a:rPr>
                        <m:t>𝑠𝑦𝑠𝑛</m:t>
                      </m:r>
                      <m:r>
                        <a:rPr lang="zh-CN" altLang="en-US" sz="1200" i="0">
                          <a:latin typeface="Cambria Math" panose="02040503050406030204" pitchFamily="18" charset="0"/>
                        </a:rPr>
                        <m:t>1)=</m:t>
                      </m:r>
                      <m:d>
                        <m:dPr>
                          <m:begChr m:val="["/>
                          <m:endChr m:val="]"/>
                          <m:ctrlPr>
                            <a:rPr lang="zh-CN" altLang="en-US" sz="1200" i="1">
                              <a:solidFill>
                                <a:srgbClr val="836967"/>
                              </a:solidFill>
                              <a:latin typeface="Cambria Math" panose="02040503050406030204" pitchFamily="18" charset="0"/>
                            </a:rPr>
                          </m:ctrlPr>
                        </m:dPr>
                        <m:e>
                          <m:m>
                            <m:mPr>
                              <m:plcHide m:val="on"/>
                              <m:mcs>
                                <m:mc>
                                  <m:mcPr>
                                    <m:count m:val="1"/>
                                    <m:mcJc m:val="center"/>
                                  </m:mcPr>
                                </m:mc>
                              </m:mcs>
                              <m:ctrlPr>
                                <a:rPr lang="zh-CN" altLang="en-US" sz="1200" i="1">
                                  <a:solidFill>
                                    <a:srgbClr val="836967"/>
                                  </a:solidFill>
                                  <a:latin typeface="Cambria Math" panose="02040503050406030204" pitchFamily="18" charset="0"/>
                                </a:rPr>
                              </m:ctrlPr>
                            </m:mPr>
                            <m:mr>
                              <m:e>
                                <m:m>
                                  <m:mPr>
                                    <m:plcHide m:val="on"/>
                                    <m:mcs>
                                      <m:mc>
                                        <m:mcPr>
                                          <m:count m:val="1"/>
                                          <m:mcJc m:val="center"/>
                                        </m:mcPr>
                                      </m:mc>
                                    </m:mcs>
                                    <m:ctrlPr>
                                      <a:rPr lang="zh-CN" altLang="en-US" sz="1200" i="1">
                                        <a:solidFill>
                                          <a:srgbClr val="836967"/>
                                        </a:solidFill>
                                        <a:latin typeface="Cambria Math" panose="02040503050406030204" pitchFamily="18" charset="0"/>
                                      </a:rPr>
                                    </m:ctrlPr>
                                  </m:mPr>
                                  <m:mr>
                                    <m:e>
                                      <m:sSub>
                                        <m:sSubPr>
                                          <m:ctrlPr>
                                            <a:rPr lang="zh-CN" altLang="en-US" sz="1200" i="1" smtClean="0">
                                              <a:solidFill>
                                                <a:srgbClr val="FF0000"/>
                                              </a:solidFill>
                                              <a:latin typeface="Cambria Math" panose="02040503050406030204" pitchFamily="18" charset="0"/>
                                            </a:rPr>
                                          </m:ctrlPr>
                                        </m:sSubPr>
                                        <m:e>
                                          <m:r>
                                            <a:rPr lang="zh-CN" altLang="en-US" sz="1200" i="1">
                                              <a:solidFill>
                                                <a:srgbClr val="FF0000"/>
                                              </a:solidFill>
                                              <a:latin typeface="Cambria Math" panose="02040503050406030204" pitchFamily="18" charset="0"/>
                                            </a:rPr>
                                            <m:t>𝑠</m:t>
                                          </m:r>
                                        </m:e>
                                        <m:sub>
                                          <m:r>
                                            <a:rPr lang="zh-CN" altLang="en-US" sz="1200" i="0">
                                              <a:solidFill>
                                                <a:srgbClr val="FF0000"/>
                                              </a:solidFill>
                                              <a:latin typeface="Cambria Math" panose="02040503050406030204" pitchFamily="18" charset="0"/>
                                            </a:rPr>
                                            <m:t>0</m:t>
                                          </m:r>
                                        </m:sub>
                                      </m:sSub>
                                    </m:e>
                                  </m:mr>
                                  <m:mr>
                                    <m:e/>
                                  </m:mr>
                                </m:m>
                              </m:e>
                            </m:mr>
                            <m:mr>
                              <m:e>
                                <m:r>
                                  <a:rPr lang="zh-CN" altLang="en-US" sz="1200" i="0">
                                    <a:latin typeface="Cambria Math" panose="02040503050406030204" pitchFamily="18" charset="0"/>
                                  </a:rPr>
                                  <m:t>…</m:t>
                                </m:r>
                              </m:e>
                            </m:mr>
                          </m:m>
                        </m:e>
                      </m:d>
                    </m:oMath>
                  </m:oMathPara>
                </a14:m>
                <a:endParaRPr lang="zh-CN" altLang="en-US" sz="1200" dirty="0"/>
              </a:p>
            </p:txBody>
          </p:sp>
        </mc:Choice>
        <mc:Fallback xmlns="">
          <p:sp>
            <p:nvSpPr>
              <p:cNvPr id="54" name="文本框 53">
                <a:extLst>
                  <a:ext uri="{FF2B5EF4-FFF2-40B4-BE49-F238E27FC236}">
                    <a16:creationId xmlns:a16="http://schemas.microsoft.com/office/drawing/2014/main" id="{1CFEACE7-E862-406C-BF40-22B197245C10}"/>
                  </a:ext>
                </a:extLst>
              </p:cNvPr>
              <p:cNvSpPr txBox="1">
                <a:spLocks noRot="1" noChangeAspect="1" noMove="1" noResize="1" noEditPoints="1" noAdjustHandles="1" noChangeArrowheads="1" noChangeShapeType="1" noTextEdit="1"/>
              </p:cNvSpPr>
              <p:nvPr/>
            </p:nvSpPr>
            <p:spPr>
              <a:xfrm>
                <a:off x="4037932" y="4088950"/>
                <a:ext cx="2376264" cy="46609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F7D24FDC-807F-4A9E-B895-740C8D94B3EA}"/>
                  </a:ext>
                </a:extLst>
              </p:cNvPr>
              <p:cNvSpPr txBox="1"/>
              <p:nvPr/>
            </p:nvSpPr>
            <p:spPr>
              <a:xfrm>
                <a:off x="6565338" y="3978567"/>
                <a:ext cx="2196530" cy="6868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𝑙𝑎𝑦𝑒𝑟</m:t>
                      </m:r>
                      <m:r>
                        <a:rPr lang="zh-CN" altLang="en-US" sz="1200" i="0">
                          <a:latin typeface="Cambria Math" panose="02040503050406030204" pitchFamily="18" charset="0"/>
                        </a:rPr>
                        <m:t>2=</m:t>
                      </m:r>
                      <m:r>
                        <a:rPr lang="zh-CN" altLang="en-US" sz="1200" i="1">
                          <a:latin typeface="Cambria Math" panose="02040503050406030204" pitchFamily="18" charset="0"/>
                        </a:rPr>
                        <m:t>𝑛𝑜𝑛𝑙𝑖𝑛</m:t>
                      </m:r>
                      <m:d>
                        <m:dPr>
                          <m:ctrlPr>
                            <a:rPr lang="zh-CN" altLang="en-US" sz="1200" i="1">
                              <a:solidFill>
                                <a:srgbClr val="836967"/>
                              </a:solidFill>
                              <a:latin typeface="Cambria Math" panose="02040503050406030204" pitchFamily="18" charset="0"/>
                            </a:rPr>
                          </m:ctrlPr>
                        </m:dPr>
                        <m:e>
                          <m:d>
                            <m:dPr>
                              <m:begChr m:val="["/>
                              <m:endChr m:val="]"/>
                              <m:ctrlPr>
                                <a:rPr lang="zh-CN" altLang="en-US" sz="1200" i="1">
                                  <a:solidFill>
                                    <a:srgbClr val="836967"/>
                                  </a:solidFill>
                                  <a:latin typeface="Cambria Math" panose="02040503050406030204" pitchFamily="18" charset="0"/>
                                </a:rPr>
                              </m:ctrlPr>
                            </m:dPr>
                            <m:e>
                              <m:m>
                                <m:mPr>
                                  <m:plcHide m:val="on"/>
                                  <m:mcs>
                                    <m:mc>
                                      <m:mcPr>
                                        <m:count m:val="1"/>
                                        <m:mcJc m:val="center"/>
                                      </m:mcPr>
                                    </m:mc>
                                  </m:mcs>
                                  <m:ctrlPr>
                                    <a:rPr lang="zh-CN" altLang="en-US" sz="1200" i="1">
                                      <a:solidFill>
                                        <a:srgbClr val="836967"/>
                                      </a:solidFill>
                                      <a:latin typeface="Cambria Math" panose="02040503050406030204" pitchFamily="18" charset="0"/>
                                    </a:rPr>
                                  </m:ctrlPr>
                                </m:mPr>
                                <m:mr>
                                  <m:e>
                                    <m:f>
                                      <m:fPr>
                                        <m:ctrlPr>
                                          <a:rPr lang="zh-CN" altLang="en-US" sz="1200" i="1" smtClean="0">
                                            <a:solidFill>
                                              <a:srgbClr val="C00000"/>
                                            </a:solidFill>
                                            <a:latin typeface="Cambria Math" panose="02040503050406030204" pitchFamily="18" charset="0"/>
                                          </a:rPr>
                                        </m:ctrlPr>
                                      </m:fPr>
                                      <m:num>
                                        <m:r>
                                          <a:rPr lang="zh-CN" altLang="en-US" sz="1200" i="0">
                                            <a:solidFill>
                                              <a:srgbClr val="C00000"/>
                                            </a:solidFill>
                                            <a:latin typeface="Cambria Math" panose="02040503050406030204" pitchFamily="18" charset="0"/>
                                          </a:rPr>
                                          <m:t>1</m:t>
                                        </m:r>
                                      </m:num>
                                      <m:den>
                                        <m:r>
                                          <a:rPr lang="zh-CN" altLang="en-US" sz="1200" i="0">
                                            <a:solidFill>
                                              <a:srgbClr val="C00000"/>
                                            </a:solidFill>
                                            <a:latin typeface="Cambria Math" panose="02040503050406030204" pitchFamily="18" charset="0"/>
                                          </a:rPr>
                                          <m:t>1+</m:t>
                                        </m:r>
                                        <m:sSup>
                                          <m:sSupPr>
                                            <m:ctrlPr>
                                              <a:rPr lang="zh-CN" altLang="en-US" sz="1200" i="1">
                                                <a:solidFill>
                                                  <a:srgbClr val="C00000"/>
                                                </a:solidFill>
                                                <a:latin typeface="Cambria Math" panose="02040503050406030204" pitchFamily="18" charset="0"/>
                                              </a:rPr>
                                            </m:ctrlPr>
                                          </m:sSupPr>
                                          <m:e>
                                            <m:r>
                                              <a:rPr lang="zh-CN" altLang="en-US" sz="1200" i="1">
                                                <a:solidFill>
                                                  <a:srgbClr val="C00000"/>
                                                </a:solidFill>
                                                <a:latin typeface="Cambria Math" panose="02040503050406030204" pitchFamily="18" charset="0"/>
                                              </a:rPr>
                                              <m:t>𝑒</m:t>
                                            </m:r>
                                          </m:e>
                                          <m:sup>
                                            <m:r>
                                              <a:rPr lang="zh-CN" altLang="en-US" sz="1200" i="0">
                                                <a:solidFill>
                                                  <a:srgbClr val="C00000"/>
                                                </a:solidFill>
                                                <a:latin typeface="Cambria Math" panose="02040503050406030204" pitchFamily="18" charset="0"/>
                                              </a:rPr>
                                              <m:t>−</m:t>
                                            </m:r>
                                            <m:sSub>
                                              <m:sSubPr>
                                                <m:ctrlPr>
                                                  <a:rPr lang="zh-CN" altLang="en-US" sz="1200" i="1">
                                                    <a:solidFill>
                                                      <a:srgbClr val="C00000"/>
                                                    </a:solidFill>
                                                    <a:latin typeface="Cambria Math" panose="02040503050406030204" pitchFamily="18" charset="0"/>
                                                  </a:rPr>
                                                </m:ctrlPr>
                                              </m:sSubPr>
                                              <m:e>
                                                <m:r>
                                                  <a:rPr lang="zh-CN" altLang="en-US" sz="1200" i="1">
                                                    <a:solidFill>
                                                      <a:srgbClr val="C00000"/>
                                                    </a:solidFill>
                                                    <a:latin typeface="Cambria Math" panose="02040503050406030204" pitchFamily="18" charset="0"/>
                                                  </a:rPr>
                                                  <m:t>𝑠</m:t>
                                                </m:r>
                                              </m:e>
                                              <m:sub>
                                                <m:r>
                                                  <a:rPr lang="zh-CN" altLang="en-US" sz="1200" i="0">
                                                    <a:solidFill>
                                                      <a:srgbClr val="C00000"/>
                                                    </a:solidFill>
                                                    <a:latin typeface="Cambria Math" panose="02040503050406030204" pitchFamily="18" charset="0"/>
                                                  </a:rPr>
                                                  <m:t>0</m:t>
                                                </m:r>
                                              </m:sub>
                                            </m:sSub>
                                          </m:sup>
                                        </m:sSup>
                                      </m:den>
                                    </m:f>
                                  </m:e>
                                </m:mr>
                                <m:mr>
                                  <m:e>
                                    <m:m>
                                      <m:mPr>
                                        <m:plcHide m:val="on"/>
                                        <m:mcs>
                                          <m:mc>
                                            <m:mcPr>
                                              <m:count m:val="1"/>
                                              <m:mcJc m:val="center"/>
                                            </m:mcPr>
                                          </m:mc>
                                        </m:mcs>
                                        <m:ctrlPr>
                                          <a:rPr lang="zh-CN" altLang="en-US" sz="1200" i="1">
                                            <a:solidFill>
                                              <a:srgbClr val="836967"/>
                                            </a:solidFill>
                                            <a:latin typeface="Cambria Math" panose="02040503050406030204" pitchFamily="18" charset="0"/>
                                          </a:rPr>
                                        </m:ctrlPr>
                                      </m:mPr>
                                      <m:mr>
                                        <m:e/>
                                      </m:mr>
                                      <m:mr>
                                        <m:e>
                                          <m:r>
                                            <a:rPr lang="zh-CN" altLang="en-US" sz="1200" i="0">
                                              <a:latin typeface="Cambria Math" panose="02040503050406030204" pitchFamily="18" charset="0"/>
                                            </a:rPr>
                                            <m:t>…</m:t>
                                          </m:r>
                                        </m:e>
                                      </m:mr>
                                    </m:m>
                                  </m:e>
                                </m:mr>
                              </m:m>
                            </m:e>
                          </m:d>
                        </m:e>
                      </m:d>
                    </m:oMath>
                  </m:oMathPara>
                </a14:m>
                <a:endParaRPr lang="zh-CN" altLang="en-US" sz="1200" dirty="0"/>
              </a:p>
            </p:txBody>
          </p:sp>
        </mc:Choice>
        <mc:Fallback xmlns="">
          <p:sp>
            <p:nvSpPr>
              <p:cNvPr id="56" name="文本框 55">
                <a:extLst>
                  <a:ext uri="{FF2B5EF4-FFF2-40B4-BE49-F238E27FC236}">
                    <a16:creationId xmlns:a16="http://schemas.microsoft.com/office/drawing/2014/main" id="{F7D24FDC-807F-4A9E-B895-740C8D94B3EA}"/>
                  </a:ext>
                </a:extLst>
              </p:cNvPr>
              <p:cNvSpPr txBox="1">
                <a:spLocks noRot="1" noChangeAspect="1" noMove="1" noResize="1" noEditPoints="1" noAdjustHandles="1" noChangeArrowheads="1" noChangeShapeType="1" noTextEdit="1"/>
              </p:cNvSpPr>
              <p:nvPr/>
            </p:nvSpPr>
            <p:spPr>
              <a:xfrm>
                <a:off x="6565338" y="3978567"/>
                <a:ext cx="2196530" cy="686855"/>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1380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迭代</a:t>
            </a:r>
            <a:r>
              <a:rPr lang="en-US" altLang="zh-CN" dirty="0"/>
              <a:t>1000</a:t>
            </a:r>
            <a:r>
              <a:rPr lang="zh-CN" altLang="zh-CN" dirty="0"/>
              <a:t>次训练网络</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nvGraphicFramePr>
        <p:xfrm>
          <a:off x="540346" y="1204392"/>
          <a:ext cx="3312368" cy="3802166"/>
        </p:xfrm>
        <a:graphic>
          <a:graphicData uri="http://schemas.openxmlformats.org/presentationml/2006/ole">
            <mc:AlternateContent xmlns:mc="http://schemas.openxmlformats.org/markup-compatibility/2006">
              <mc:Choice xmlns:v="urn:schemas-microsoft-com:vml" Requires="v">
                <p:oleObj r:id="rId3" imgW="5041080" imgH="5777640" progId="">
                  <p:embed/>
                </p:oleObj>
              </mc:Choice>
              <mc:Fallback>
                <p:oleObj r:id="rId3" imgW="5041080" imgH="5777640" progId="">
                  <p:embed/>
                  <p:pic>
                    <p:nvPicPr>
                      <p:cNvPr id="2" name="对象 1"/>
                      <p:cNvPicPr/>
                      <p:nvPr/>
                    </p:nvPicPr>
                    <p:blipFill>
                      <a:blip r:embed="rId4"/>
                      <a:stretch>
                        <a:fillRect/>
                      </a:stretch>
                    </p:blipFill>
                    <p:spPr>
                      <a:xfrm>
                        <a:off x="540346" y="1204392"/>
                        <a:ext cx="3312368" cy="3802166"/>
                      </a:xfrm>
                      <a:prstGeom prst="rect">
                        <a:avLst/>
                      </a:prstGeom>
                    </p:spPr>
                  </p:pic>
                </p:oleObj>
              </mc:Fallback>
            </mc:AlternateContent>
          </a:graphicData>
        </a:graphic>
      </p:graphicFrame>
      <p:grpSp>
        <p:nvGrpSpPr>
          <p:cNvPr id="13" name="Group 67">
            <a:extLst>
              <a:ext uri="{FF2B5EF4-FFF2-40B4-BE49-F238E27FC236}">
                <a16:creationId xmlns:a16="http://schemas.microsoft.com/office/drawing/2014/main" id="{04917A11-80CD-4098-841A-2614FB1ED625}"/>
              </a:ext>
            </a:extLst>
          </p:cNvPr>
          <p:cNvGrpSpPr>
            <a:grpSpLocks noChangeAspect="1"/>
          </p:cNvGrpSpPr>
          <p:nvPr/>
        </p:nvGrpSpPr>
        <p:grpSpPr bwMode="auto">
          <a:xfrm>
            <a:off x="3852714" y="494869"/>
            <a:ext cx="2407829" cy="2502396"/>
            <a:chOff x="0" y="0"/>
            <a:chExt cx="4680" cy="3900"/>
          </a:xfrm>
        </p:grpSpPr>
        <p:sp>
          <p:nvSpPr>
            <p:cNvPr id="14" name="AutoShape 68">
              <a:extLst>
                <a:ext uri="{FF2B5EF4-FFF2-40B4-BE49-F238E27FC236}">
                  <a16:creationId xmlns:a16="http://schemas.microsoft.com/office/drawing/2014/main" id="{055C7B83-CABD-4E4B-9957-3C7C9D42FD9E}"/>
                </a:ext>
              </a:extLst>
            </p:cNvPr>
            <p:cNvSpPr>
              <a:spLocks noChangeAspect="1" noChangeArrowheads="1"/>
            </p:cNvSpPr>
            <p:nvPr/>
          </p:nvSpPr>
          <p:spPr bwMode="auto">
            <a:xfrm>
              <a:off x="0" y="0"/>
              <a:ext cx="4680" cy="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Oval 69">
              <a:extLst>
                <a:ext uri="{FF2B5EF4-FFF2-40B4-BE49-F238E27FC236}">
                  <a16:creationId xmlns:a16="http://schemas.microsoft.com/office/drawing/2014/main" id="{77926B24-6D4C-4A55-A39D-82C56F5439E6}"/>
                </a:ext>
              </a:extLst>
            </p:cNvPr>
            <p:cNvSpPr>
              <a:spLocks noChangeArrowheads="1"/>
            </p:cNvSpPr>
            <p:nvPr/>
          </p:nvSpPr>
          <p:spPr bwMode="auto">
            <a:xfrm>
              <a:off x="360" y="1247"/>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18" name="Oval 70">
              <a:extLst>
                <a:ext uri="{FF2B5EF4-FFF2-40B4-BE49-F238E27FC236}">
                  <a16:creationId xmlns:a16="http://schemas.microsoft.com/office/drawing/2014/main" id="{2FFD4AC3-C272-4046-9367-A05B64BBF4A7}"/>
                </a:ext>
              </a:extLst>
            </p:cNvPr>
            <p:cNvSpPr>
              <a:spLocks noChangeArrowheads="1"/>
            </p:cNvSpPr>
            <p:nvPr/>
          </p:nvSpPr>
          <p:spPr bwMode="auto">
            <a:xfrm>
              <a:off x="360" y="624"/>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19" name="Oval 71">
              <a:extLst>
                <a:ext uri="{FF2B5EF4-FFF2-40B4-BE49-F238E27FC236}">
                  <a16:creationId xmlns:a16="http://schemas.microsoft.com/office/drawing/2014/main" id="{13913532-73A8-4721-8B15-817BC13A4825}"/>
                </a:ext>
              </a:extLst>
            </p:cNvPr>
            <p:cNvSpPr>
              <a:spLocks noChangeArrowheads="1"/>
            </p:cNvSpPr>
            <p:nvPr/>
          </p:nvSpPr>
          <p:spPr bwMode="auto">
            <a:xfrm>
              <a:off x="360" y="2496"/>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20" name="Oval 72">
              <a:extLst>
                <a:ext uri="{FF2B5EF4-FFF2-40B4-BE49-F238E27FC236}">
                  <a16:creationId xmlns:a16="http://schemas.microsoft.com/office/drawing/2014/main" id="{C3E7A466-A382-48B9-B0F4-AD9BABE726E3}"/>
                </a:ext>
              </a:extLst>
            </p:cNvPr>
            <p:cNvSpPr>
              <a:spLocks noChangeArrowheads="1"/>
            </p:cNvSpPr>
            <p:nvPr/>
          </p:nvSpPr>
          <p:spPr bwMode="auto">
            <a:xfrm>
              <a:off x="360" y="1872"/>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1" name="Oval 73">
              <a:extLst>
                <a:ext uri="{FF2B5EF4-FFF2-40B4-BE49-F238E27FC236}">
                  <a16:creationId xmlns:a16="http://schemas.microsoft.com/office/drawing/2014/main" id="{5EACA4A5-03C6-428A-BF61-64D92601A05F}"/>
                </a:ext>
              </a:extLst>
            </p:cNvPr>
            <p:cNvSpPr>
              <a:spLocks noChangeArrowheads="1"/>
            </p:cNvSpPr>
            <p:nvPr/>
          </p:nvSpPr>
          <p:spPr bwMode="auto">
            <a:xfrm>
              <a:off x="2340" y="1092"/>
              <a:ext cx="360" cy="310"/>
            </a:xfrm>
            <a:prstGeom prst="ellipse">
              <a:avLst/>
            </a:prstGeom>
            <a:solidFill>
              <a:srgbClr val="FFFFFF"/>
            </a:solidFill>
            <a:ln w="9525">
              <a:solidFill>
                <a:srgbClr val="000000"/>
              </a:solidFill>
              <a:round/>
              <a:headEnd/>
              <a:tailEnd/>
            </a:ln>
          </p:spPr>
          <p:txBody>
            <a:bodyPr/>
            <a:lstStyle/>
            <a:p>
              <a:endParaRPr lang="zh-CN" altLang="en-US"/>
            </a:p>
          </p:txBody>
        </p:sp>
        <p:sp>
          <p:nvSpPr>
            <p:cNvPr id="22" name="Oval 74">
              <a:extLst>
                <a:ext uri="{FF2B5EF4-FFF2-40B4-BE49-F238E27FC236}">
                  <a16:creationId xmlns:a16="http://schemas.microsoft.com/office/drawing/2014/main" id="{9CAAD347-0390-4C0C-A7BE-6B3E855CA7B3}"/>
                </a:ext>
              </a:extLst>
            </p:cNvPr>
            <p:cNvSpPr>
              <a:spLocks noChangeArrowheads="1"/>
            </p:cNvSpPr>
            <p:nvPr/>
          </p:nvSpPr>
          <p:spPr bwMode="auto">
            <a:xfrm>
              <a:off x="2340" y="157"/>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23" name="Oval 75">
              <a:extLst>
                <a:ext uri="{FF2B5EF4-FFF2-40B4-BE49-F238E27FC236}">
                  <a16:creationId xmlns:a16="http://schemas.microsoft.com/office/drawing/2014/main" id="{2499951F-348A-4FAC-9F9A-B15EAE44DE0B}"/>
                </a:ext>
              </a:extLst>
            </p:cNvPr>
            <p:cNvSpPr>
              <a:spLocks noChangeArrowheads="1"/>
            </p:cNvSpPr>
            <p:nvPr/>
          </p:nvSpPr>
          <p:spPr bwMode="auto">
            <a:xfrm>
              <a:off x="2340" y="2964"/>
              <a:ext cx="360" cy="313"/>
            </a:xfrm>
            <a:prstGeom prst="ellipse">
              <a:avLst/>
            </a:prstGeom>
            <a:solidFill>
              <a:srgbClr val="FFFFFF"/>
            </a:solidFill>
            <a:ln w="9525">
              <a:solidFill>
                <a:srgbClr val="000000"/>
              </a:solidFill>
              <a:round/>
              <a:headEnd/>
              <a:tailEnd/>
            </a:ln>
          </p:spPr>
          <p:txBody>
            <a:bodyPr/>
            <a:lstStyle/>
            <a:p>
              <a:endParaRPr lang="zh-CN" altLang="en-US"/>
            </a:p>
          </p:txBody>
        </p:sp>
        <p:sp>
          <p:nvSpPr>
            <p:cNvPr id="24" name="Oval 76">
              <a:extLst>
                <a:ext uri="{FF2B5EF4-FFF2-40B4-BE49-F238E27FC236}">
                  <a16:creationId xmlns:a16="http://schemas.microsoft.com/office/drawing/2014/main" id="{942DBC57-6E91-404D-87E8-E0A22D07B09A}"/>
                </a:ext>
              </a:extLst>
            </p:cNvPr>
            <p:cNvSpPr>
              <a:spLocks noChangeArrowheads="1"/>
            </p:cNvSpPr>
            <p:nvPr/>
          </p:nvSpPr>
          <p:spPr bwMode="auto">
            <a:xfrm>
              <a:off x="2340" y="2028"/>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5" name="Oval 77">
              <a:extLst>
                <a:ext uri="{FF2B5EF4-FFF2-40B4-BE49-F238E27FC236}">
                  <a16:creationId xmlns:a16="http://schemas.microsoft.com/office/drawing/2014/main" id="{1F808408-59D4-470E-8FDF-168389639433}"/>
                </a:ext>
              </a:extLst>
            </p:cNvPr>
            <p:cNvSpPr>
              <a:spLocks noChangeArrowheads="1"/>
            </p:cNvSpPr>
            <p:nvPr/>
          </p:nvSpPr>
          <p:spPr bwMode="auto">
            <a:xfrm>
              <a:off x="4140" y="1560"/>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6" name="Line 78">
              <a:extLst>
                <a:ext uri="{FF2B5EF4-FFF2-40B4-BE49-F238E27FC236}">
                  <a16:creationId xmlns:a16="http://schemas.microsoft.com/office/drawing/2014/main" id="{01925B9D-22C5-4299-8480-E66EA9244FD3}"/>
                </a:ext>
              </a:extLst>
            </p:cNvPr>
            <p:cNvSpPr>
              <a:spLocks noChangeShapeType="1"/>
            </p:cNvSpPr>
            <p:nvPr/>
          </p:nvSpPr>
          <p:spPr bwMode="auto">
            <a:xfrm flipV="1">
              <a:off x="720" y="312"/>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79">
              <a:extLst>
                <a:ext uri="{FF2B5EF4-FFF2-40B4-BE49-F238E27FC236}">
                  <a16:creationId xmlns:a16="http://schemas.microsoft.com/office/drawing/2014/main" id="{F5407508-B9A2-4A6F-B187-139F992D4D6B}"/>
                </a:ext>
              </a:extLst>
            </p:cNvPr>
            <p:cNvSpPr>
              <a:spLocks noChangeShapeType="1"/>
            </p:cNvSpPr>
            <p:nvPr/>
          </p:nvSpPr>
          <p:spPr bwMode="auto">
            <a:xfrm>
              <a:off x="720" y="780"/>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80">
              <a:extLst>
                <a:ext uri="{FF2B5EF4-FFF2-40B4-BE49-F238E27FC236}">
                  <a16:creationId xmlns:a16="http://schemas.microsoft.com/office/drawing/2014/main" id="{607E9E98-62EC-4788-9589-3013F35AD254}"/>
                </a:ext>
              </a:extLst>
            </p:cNvPr>
            <p:cNvSpPr>
              <a:spLocks noChangeShapeType="1"/>
            </p:cNvSpPr>
            <p:nvPr/>
          </p:nvSpPr>
          <p:spPr bwMode="auto">
            <a:xfrm>
              <a:off x="720" y="780"/>
              <a:ext cx="1620" cy="140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81">
              <a:extLst>
                <a:ext uri="{FF2B5EF4-FFF2-40B4-BE49-F238E27FC236}">
                  <a16:creationId xmlns:a16="http://schemas.microsoft.com/office/drawing/2014/main" id="{4454E141-BD47-439C-97B0-1B738CE0F269}"/>
                </a:ext>
              </a:extLst>
            </p:cNvPr>
            <p:cNvSpPr>
              <a:spLocks noChangeShapeType="1"/>
            </p:cNvSpPr>
            <p:nvPr/>
          </p:nvSpPr>
          <p:spPr bwMode="auto">
            <a:xfrm>
              <a:off x="720" y="780"/>
              <a:ext cx="1620" cy="23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82">
              <a:extLst>
                <a:ext uri="{FF2B5EF4-FFF2-40B4-BE49-F238E27FC236}">
                  <a16:creationId xmlns:a16="http://schemas.microsoft.com/office/drawing/2014/main" id="{DDD66479-EBBA-4036-BA4C-1986ABC73087}"/>
                </a:ext>
              </a:extLst>
            </p:cNvPr>
            <p:cNvSpPr>
              <a:spLocks noChangeShapeType="1"/>
            </p:cNvSpPr>
            <p:nvPr/>
          </p:nvSpPr>
          <p:spPr bwMode="auto">
            <a:xfrm flipV="1">
              <a:off x="720" y="312"/>
              <a:ext cx="1620" cy="1092"/>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83">
              <a:extLst>
                <a:ext uri="{FF2B5EF4-FFF2-40B4-BE49-F238E27FC236}">
                  <a16:creationId xmlns:a16="http://schemas.microsoft.com/office/drawing/2014/main" id="{250F3A60-AF85-4D6B-979B-DC212AC9A15A}"/>
                </a:ext>
              </a:extLst>
            </p:cNvPr>
            <p:cNvSpPr>
              <a:spLocks noChangeShapeType="1"/>
            </p:cNvSpPr>
            <p:nvPr/>
          </p:nvSpPr>
          <p:spPr bwMode="auto">
            <a:xfrm flipV="1">
              <a:off x="720" y="312"/>
              <a:ext cx="1620" cy="171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84">
              <a:extLst>
                <a:ext uri="{FF2B5EF4-FFF2-40B4-BE49-F238E27FC236}">
                  <a16:creationId xmlns:a16="http://schemas.microsoft.com/office/drawing/2014/main" id="{E956B79A-0CA4-4BEB-A84A-8FF96695F8B3}"/>
                </a:ext>
              </a:extLst>
            </p:cNvPr>
            <p:cNvSpPr>
              <a:spLocks noChangeShapeType="1"/>
            </p:cNvSpPr>
            <p:nvPr/>
          </p:nvSpPr>
          <p:spPr bwMode="auto">
            <a:xfrm flipV="1">
              <a:off x="720" y="312"/>
              <a:ext cx="1620" cy="2340"/>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85">
              <a:extLst>
                <a:ext uri="{FF2B5EF4-FFF2-40B4-BE49-F238E27FC236}">
                  <a16:creationId xmlns:a16="http://schemas.microsoft.com/office/drawing/2014/main" id="{2A93240A-5391-4D0B-861A-A510701FE9E3}"/>
                </a:ext>
              </a:extLst>
            </p:cNvPr>
            <p:cNvSpPr>
              <a:spLocks noChangeShapeType="1"/>
            </p:cNvSpPr>
            <p:nvPr/>
          </p:nvSpPr>
          <p:spPr bwMode="auto">
            <a:xfrm>
              <a:off x="2700" y="312"/>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6">
              <a:extLst>
                <a:ext uri="{FF2B5EF4-FFF2-40B4-BE49-F238E27FC236}">
                  <a16:creationId xmlns:a16="http://schemas.microsoft.com/office/drawing/2014/main" id="{BC6EA59C-F772-4627-A1F9-6E21BBCFA576}"/>
                </a:ext>
              </a:extLst>
            </p:cNvPr>
            <p:cNvSpPr>
              <a:spLocks noChangeShapeType="1"/>
            </p:cNvSpPr>
            <p:nvPr/>
          </p:nvSpPr>
          <p:spPr bwMode="auto">
            <a:xfrm>
              <a:off x="2700" y="1248"/>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87">
              <a:extLst>
                <a:ext uri="{FF2B5EF4-FFF2-40B4-BE49-F238E27FC236}">
                  <a16:creationId xmlns:a16="http://schemas.microsoft.com/office/drawing/2014/main" id="{A9637B5D-61FC-4B1C-880E-F7FC606DD7F4}"/>
                </a:ext>
              </a:extLst>
            </p:cNvPr>
            <p:cNvSpPr>
              <a:spLocks noChangeShapeType="1"/>
            </p:cNvSpPr>
            <p:nvPr/>
          </p:nvSpPr>
          <p:spPr bwMode="auto">
            <a:xfrm flipV="1">
              <a:off x="2700" y="1716"/>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88">
              <a:extLst>
                <a:ext uri="{FF2B5EF4-FFF2-40B4-BE49-F238E27FC236}">
                  <a16:creationId xmlns:a16="http://schemas.microsoft.com/office/drawing/2014/main" id="{BE3ECB43-5085-4539-B7CB-2D9630AF9CDF}"/>
                </a:ext>
              </a:extLst>
            </p:cNvPr>
            <p:cNvSpPr>
              <a:spLocks noChangeShapeType="1"/>
            </p:cNvSpPr>
            <p:nvPr/>
          </p:nvSpPr>
          <p:spPr bwMode="auto">
            <a:xfrm flipV="1">
              <a:off x="2700" y="1716"/>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89">
              <a:extLst>
                <a:ext uri="{FF2B5EF4-FFF2-40B4-BE49-F238E27FC236}">
                  <a16:creationId xmlns:a16="http://schemas.microsoft.com/office/drawing/2014/main" id="{33E7112C-C5F1-47FE-9286-EBB7A51987F5}"/>
                </a:ext>
              </a:extLst>
            </p:cNvPr>
            <p:cNvSpPr>
              <a:spLocks noChangeShapeType="1"/>
            </p:cNvSpPr>
            <p:nvPr/>
          </p:nvSpPr>
          <p:spPr bwMode="auto">
            <a:xfrm flipV="1">
              <a:off x="720" y="1248"/>
              <a:ext cx="1620" cy="1404"/>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90">
              <a:extLst>
                <a:ext uri="{FF2B5EF4-FFF2-40B4-BE49-F238E27FC236}">
                  <a16:creationId xmlns:a16="http://schemas.microsoft.com/office/drawing/2014/main" id="{1F868C2C-9897-4910-9434-4F9E51204BE6}"/>
                </a:ext>
              </a:extLst>
            </p:cNvPr>
            <p:cNvSpPr>
              <a:spLocks noChangeShapeType="1"/>
            </p:cNvSpPr>
            <p:nvPr/>
          </p:nvSpPr>
          <p:spPr bwMode="auto">
            <a:xfrm flipV="1">
              <a:off x="720" y="2184"/>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91">
              <a:extLst>
                <a:ext uri="{FF2B5EF4-FFF2-40B4-BE49-F238E27FC236}">
                  <a16:creationId xmlns:a16="http://schemas.microsoft.com/office/drawing/2014/main" id="{2A99F7C1-A740-4FE1-9571-F10511FA475D}"/>
                </a:ext>
              </a:extLst>
            </p:cNvPr>
            <p:cNvSpPr>
              <a:spLocks noChangeShapeType="1"/>
            </p:cNvSpPr>
            <p:nvPr/>
          </p:nvSpPr>
          <p:spPr bwMode="auto">
            <a:xfrm>
              <a:off x="720" y="2652"/>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92">
              <a:extLst>
                <a:ext uri="{FF2B5EF4-FFF2-40B4-BE49-F238E27FC236}">
                  <a16:creationId xmlns:a16="http://schemas.microsoft.com/office/drawing/2014/main" id="{067D9D74-C4A7-4236-B0BC-E58D1BD4F0A6}"/>
                </a:ext>
              </a:extLst>
            </p:cNvPr>
            <p:cNvSpPr>
              <a:spLocks noChangeShapeType="1"/>
            </p:cNvSpPr>
            <p:nvPr/>
          </p:nvSpPr>
          <p:spPr bwMode="auto">
            <a:xfrm flipV="1">
              <a:off x="720" y="1248"/>
              <a:ext cx="1620" cy="15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93">
              <a:extLst>
                <a:ext uri="{FF2B5EF4-FFF2-40B4-BE49-F238E27FC236}">
                  <a16:creationId xmlns:a16="http://schemas.microsoft.com/office/drawing/2014/main" id="{7E96FB73-88E3-4983-9F61-D41F03B9682C}"/>
                </a:ext>
              </a:extLst>
            </p:cNvPr>
            <p:cNvSpPr>
              <a:spLocks noChangeShapeType="1"/>
            </p:cNvSpPr>
            <p:nvPr/>
          </p:nvSpPr>
          <p:spPr bwMode="auto">
            <a:xfrm>
              <a:off x="720" y="1404"/>
              <a:ext cx="1620" cy="780"/>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94">
              <a:extLst>
                <a:ext uri="{FF2B5EF4-FFF2-40B4-BE49-F238E27FC236}">
                  <a16:creationId xmlns:a16="http://schemas.microsoft.com/office/drawing/2014/main" id="{7B26C68B-D789-470B-AD35-FC5D7769E1A6}"/>
                </a:ext>
              </a:extLst>
            </p:cNvPr>
            <p:cNvSpPr>
              <a:spLocks noChangeShapeType="1"/>
            </p:cNvSpPr>
            <p:nvPr/>
          </p:nvSpPr>
          <p:spPr bwMode="auto">
            <a:xfrm>
              <a:off x="720" y="1404"/>
              <a:ext cx="1620" cy="171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95">
              <a:extLst>
                <a:ext uri="{FF2B5EF4-FFF2-40B4-BE49-F238E27FC236}">
                  <a16:creationId xmlns:a16="http://schemas.microsoft.com/office/drawing/2014/main" id="{5AE7A144-481B-47C9-88B7-511F0616C51E}"/>
                </a:ext>
              </a:extLst>
            </p:cNvPr>
            <p:cNvSpPr>
              <a:spLocks noChangeShapeType="1"/>
            </p:cNvSpPr>
            <p:nvPr/>
          </p:nvSpPr>
          <p:spPr bwMode="auto">
            <a:xfrm flipV="1">
              <a:off x="720" y="1248"/>
              <a:ext cx="1620" cy="780"/>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96">
              <a:extLst>
                <a:ext uri="{FF2B5EF4-FFF2-40B4-BE49-F238E27FC236}">
                  <a16:creationId xmlns:a16="http://schemas.microsoft.com/office/drawing/2014/main" id="{9382FA89-1357-4C61-B5B6-541E4BDB0615}"/>
                </a:ext>
              </a:extLst>
            </p:cNvPr>
            <p:cNvSpPr>
              <a:spLocks noChangeShapeType="1"/>
            </p:cNvSpPr>
            <p:nvPr/>
          </p:nvSpPr>
          <p:spPr bwMode="auto">
            <a:xfrm>
              <a:off x="720" y="2028"/>
              <a:ext cx="1620" cy="15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97">
              <a:extLst>
                <a:ext uri="{FF2B5EF4-FFF2-40B4-BE49-F238E27FC236}">
                  <a16:creationId xmlns:a16="http://schemas.microsoft.com/office/drawing/2014/main" id="{F1E61D58-694C-4760-9D1A-663DCBFE847E}"/>
                </a:ext>
              </a:extLst>
            </p:cNvPr>
            <p:cNvSpPr>
              <a:spLocks noChangeShapeType="1"/>
            </p:cNvSpPr>
            <p:nvPr/>
          </p:nvSpPr>
          <p:spPr bwMode="auto">
            <a:xfrm>
              <a:off x="720" y="2028"/>
              <a:ext cx="1620" cy="1092"/>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98">
              <a:extLst>
                <a:ext uri="{FF2B5EF4-FFF2-40B4-BE49-F238E27FC236}">
                  <a16:creationId xmlns:a16="http://schemas.microsoft.com/office/drawing/2014/main" id="{58E638DE-0C86-449B-963B-79F305D475AF}"/>
                </a:ext>
              </a:extLst>
            </p:cNvPr>
            <p:cNvSpPr txBox="1">
              <a:spLocks noChangeArrowheads="1"/>
            </p:cNvSpPr>
            <p:nvPr/>
          </p:nvSpPr>
          <p:spPr bwMode="auto">
            <a:xfrm>
              <a:off x="184" y="3435"/>
              <a:ext cx="891"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47" name="Text Box 99">
              <a:extLst>
                <a:ext uri="{FF2B5EF4-FFF2-40B4-BE49-F238E27FC236}">
                  <a16:creationId xmlns:a16="http://schemas.microsoft.com/office/drawing/2014/main" id="{DE29187F-4851-4E95-B6C5-C90926FCE730}"/>
                </a:ext>
              </a:extLst>
            </p:cNvPr>
            <p:cNvSpPr txBox="1">
              <a:spLocks noChangeArrowheads="1"/>
            </p:cNvSpPr>
            <p:nvPr/>
          </p:nvSpPr>
          <p:spPr bwMode="auto">
            <a:xfrm>
              <a:off x="3775" y="3435"/>
              <a:ext cx="905"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48" name="Text Box 100">
              <a:extLst>
                <a:ext uri="{FF2B5EF4-FFF2-40B4-BE49-F238E27FC236}">
                  <a16:creationId xmlns:a16="http://schemas.microsoft.com/office/drawing/2014/main" id="{B4BDD40C-5DA5-4D52-9A88-87FB77267653}"/>
                </a:ext>
              </a:extLst>
            </p:cNvPr>
            <p:cNvSpPr txBox="1">
              <a:spLocks noChangeArrowheads="1"/>
            </p:cNvSpPr>
            <p:nvPr/>
          </p:nvSpPr>
          <p:spPr bwMode="auto">
            <a:xfrm>
              <a:off x="1442" y="3435"/>
              <a:ext cx="1979"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gr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4554AC0D-DFF8-47C7-9292-45D13DF274E8}"/>
                  </a:ext>
                </a:extLst>
              </p:cNvPr>
              <p:cNvSpPr txBox="1"/>
              <p:nvPr/>
            </p:nvSpPr>
            <p:spPr>
              <a:xfrm>
                <a:off x="5572505" y="283319"/>
                <a:ext cx="3734066" cy="9886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𝐿</m:t>
                      </m:r>
                      <m:r>
                        <a:rPr lang="zh-CN" altLang="en-US" sz="1200" i="0">
                          <a:latin typeface="Cambria Math" panose="02040503050406030204" pitchFamily="18" charset="0"/>
                        </a:rPr>
                        <m:t>=</m:t>
                      </m:r>
                      <m:f>
                        <m:fPr>
                          <m:ctrlPr>
                            <a:rPr lang="en-US" altLang="zh-CN" sz="120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nary>
                        <m:naryPr>
                          <m:chr m:val="∑"/>
                          <m:limLoc m:val="undOvr"/>
                          <m:supHide m:val="on"/>
                          <m:ctrlPr>
                            <a:rPr lang="zh-CN" altLang="en-US" sz="1200" i="1">
                              <a:latin typeface="Cambria Math" panose="02040503050406030204" pitchFamily="18" charset="0"/>
                            </a:rPr>
                          </m:ctrlPr>
                        </m:naryPr>
                        <m:sub>
                          <m:r>
                            <a:rPr lang="zh-CN" altLang="en-US" sz="1200" i="1">
                              <a:latin typeface="Cambria Math" panose="02040503050406030204" pitchFamily="18" charset="0"/>
                            </a:rPr>
                            <m:t>𝑖</m:t>
                          </m:r>
                        </m:sub>
                        <m:sup/>
                        <m:e>
                          <m:sSup>
                            <m:sSupPr>
                              <m:ctrlPr>
                                <a:rPr lang="zh-CN" altLang="en-US" sz="1200" i="1">
                                  <a:solidFill>
                                    <a:srgbClr val="836967"/>
                                  </a:solidFill>
                                  <a:latin typeface="Cambria Math" panose="02040503050406030204" pitchFamily="18" charset="0"/>
                                </a:rPr>
                              </m:ctrlPr>
                            </m:sSupPr>
                            <m:e>
                              <m:d>
                                <m:dPr>
                                  <m:ctrlPr>
                                    <a:rPr lang="zh-CN" altLang="en-US" sz="1200" i="1">
                                      <a:solidFill>
                                        <a:srgbClr val="836967"/>
                                      </a:solidFill>
                                      <a:latin typeface="Cambria Math" panose="02040503050406030204" pitchFamily="18" charset="0"/>
                                    </a:rPr>
                                  </m:ctrlPr>
                                </m:dPr>
                                <m:e>
                                  <m:r>
                                    <a:rPr lang="zh-CN" altLang="en-US" sz="1200" i="1">
                                      <a:latin typeface="Cambria Math" panose="02040503050406030204" pitchFamily="18" charset="0"/>
                                    </a:rPr>
                                    <m:t>𝐺</m:t>
                                  </m:r>
                                  <m:d>
                                    <m:dPr>
                                      <m:ctrlPr>
                                        <a:rPr lang="zh-CN" altLang="en-US" sz="1200" i="1">
                                          <a:solidFill>
                                            <a:srgbClr val="836967"/>
                                          </a:solidFill>
                                          <a:latin typeface="Cambria Math" panose="02040503050406030204" pitchFamily="18" charset="0"/>
                                        </a:rPr>
                                      </m:ctrlPr>
                                    </m:dPr>
                                    <m:e>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𝑋</m:t>
                                          </m:r>
                                        </m:e>
                                        <m:sub>
                                          <m:r>
                                            <a:rPr lang="zh-CN" altLang="en-US" sz="1200" i="1">
                                              <a:latin typeface="Cambria Math" panose="02040503050406030204" pitchFamily="18" charset="0"/>
                                            </a:rPr>
                                            <m:t>𝑖</m:t>
                                          </m:r>
                                        </m:sub>
                                      </m:sSub>
                                    </m:e>
                                  </m:d>
                                  <m:r>
                                    <a:rPr lang="zh-CN" altLang="en-US" sz="1200" i="0">
                                      <a:latin typeface="Cambria Math" panose="02040503050406030204" pitchFamily="18" charset="0"/>
                                    </a:rPr>
                                    <m:t>−</m:t>
                                  </m:r>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𝑦</m:t>
                                      </m:r>
                                    </m:e>
                                    <m:sub>
                                      <m:r>
                                        <a:rPr lang="zh-CN" altLang="en-US" sz="1200" i="1">
                                          <a:latin typeface="Cambria Math" panose="02040503050406030204" pitchFamily="18" charset="0"/>
                                        </a:rPr>
                                        <m:t>𝑖</m:t>
                                      </m:r>
                                    </m:sub>
                                  </m:sSub>
                                </m:e>
                              </m:d>
                            </m:e>
                            <m:sup>
                              <m:r>
                                <a:rPr lang="zh-CN" altLang="en-US" sz="1200" i="0">
                                  <a:latin typeface="Cambria Math" panose="02040503050406030204" pitchFamily="18" charset="0"/>
                                </a:rPr>
                                <m:t>2</m:t>
                              </m:r>
                            </m:sup>
                          </m:sSup>
                        </m:e>
                      </m:nary>
                      <m:r>
                        <a:rPr lang="zh-CN" altLang="en-US" sz="1200" i="0">
                          <a:latin typeface="Cambria Math" panose="02040503050406030204" pitchFamily="18" charset="0"/>
                        </a:rPr>
                        <m:t>=</m:t>
                      </m:r>
                      <m:f>
                        <m:fPr>
                          <m:ctrlPr>
                            <a:rPr lang="en-US" altLang="zh-CN" sz="1200" i="1">
                              <a:latin typeface="Cambria Math" panose="02040503050406030204" pitchFamily="18" charset="0"/>
                            </a:rPr>
                          </m:ctrlPr>
                        </m:fPr>
                        <m:num>
                          <m:r>
                            <a:rPr lang="en-US" altLang="zh-CN" sz="1200" i="1">
                              <a:latin typeface="Cambria Math" panose="02040503050406030204" pitchFamily="18" charset="0"/>
                            </a:rPr>
                            <m:t>1</m:t>
                          </m:r>
                        </m:num>
                        <m:den>
                          <m:r>
                            <a:rPr lang="en-US" altLang="zh-CN" sz="1200" i="1">
                              <a:latin typeface="Cambria Math" panose="02040503050406030204" pitchFamily="18" charset="0"/>
                            </a:rPr>
                            <m:t>2</m:t>
                          </m:r>
                        </m:den>
                      </m:f>
                      <m:nary>
                        <m:naryPr>
                          <m:chr m:val="∑"/>
                          <m:limLoc m:val="undOvr"/>
                          <m:supHide m:val="on"/>
                          <m:ctrlPr>
                            <a:rPr lang="zh-CN" altLang="en-US" sz="1200" i="1">
                              <a:latin typeface="Cambria Math" panose="02040503050406030204" pitchFamily="18" charset="0"/>
                            </a:rPr>
                          </m:ctrlPr>
                        </m:naryPr>
                        <m:sub>
                          <m:r>
                            <a:rPr lang="zh-CN" altLang="en-US" sz="1200" i="1">
                              <a:latin typeface="Cambria Math" panose="02040503050406030204" pitchFamily="18" charset="0"/>
                            </a:rPr>
                            <m:t>𝑖</m:t>
                          </m:r>
                        </m:sub>
                        <m:sup/>
                        <m:e>
                          <m:sSup>
                            <m:sSupPr>
                              <m:ctrlPr>
                                <a:rPr lang="zh-CN" altLang="en-US" sz="1200" i="1">
                                  <a:solidFill>
                                    <a:srgbClr val="836967"/>
                                  </a:solidFill>
                                  <a:latin typeface="Cambria Math" panose="02040503050406030204" pitchFamily="18" charset="0"/>
                                </a:rPr>
                              </m:ctrlPr>
                            </m:sSupPr>
                            <m:e>
                              <m:d>
                                <m:dPr>
                                  <m:ctrlPr>
                                    <a:rPr lang="zh-CN" altLang="en-US" sz="1200" i="1">
                                      <a:solidFill>
                                        <a:srgbClr val="836967"/>
                                      </a:solidFill>
                                      <a:latin typeface="Cambria Math" panose="02040503050406030204" pitchFamily="18" charset="0"/>
                                    </a:rPr>
                                  </m:ctrlPr>
                                </m:dPr>
                                <m:e>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𝑙𝑎𝑦𝑒𝑟</m:t>
                                      </m:r>
                                      <m:r>
                                        <a:rPr lang="zh-CN" altLang="en-US" sz="1200" i="0">
                                          <a:latin typeface="Cambria Math" panose="02040503050406030204" pitchFamily="18" charset="0"/>
                                        </a:rPr>
                                        <m:t>2</m:t>
                                      </m:r>
                                    </m:e>
                                    <m:sub>
                                      <m:r>
                                        <a:rPr lang="zh-CN" altLang="en-US" sz="1200" i="1">
                                          <a:latin typeface="Cambria Math" panose="02040503050406030204" pitchFamily="18" charset="0"/>
                                        </a:rPr>
                                        <m:t>𝑖</m:t>
                                      </m:r>
                                    </m:sub>
                                  </m:sSub>
                                  <m:r>
                                    <a:rPr lang="zh-CN" altLang="en-US" sz="1200" i="0">
                                      <a:latin typeface="Cambria Math" panose="02040503050406030204" pitchFamily="18" charset="0"/>
                                    </a:rPr>
                                    <m:t>−</m:t>
                                  </m:r>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𝑦</m:t>
                                      </m:r>
                                    </m:e>
                                    <m:sub>
                                      <m:r>
                                        <a:rPr lang="zh-CN" altLang="en-US" sz="1200" i="1">
                                          <a:latin typeface="Cambria Math" panose="02040503050406030204" pitchFamily="18" charset="0"/>
                                        </a:rPr>
                                        <m:t>𝑖</m:t>
                                      </m:r>
                                    </m:sub>
                                  </m:sSub>
                                </m:e>
                              </m:d>
                            </m:e>
                            <m:sup>
                              <m:r>
                                <a:rPr lang="zh-CN" altLang="en-US" sz="1200" i="0">
                                  <a:latin typeface="Cambria Math" panose="02040503050406030204" pitchFamily="18" charset="0"/>
                                </a:rPr>
                                <m:t>2</m:t>
                              </m:r>
                            </m:sup>
                          </m:sSup>
                        </m:e>
                      </m:nary>
                      <m:r>
                        <a:rPr lang="zh-CN" altLang="en-US" sz="1200" i="0">
                          <a:latin typeface="Cambria Math" panose="02040503050406030204" pitchFamily="18" charset="0"/>
                        </a:rPr>
                        <m:t>=</m:t>
                      </m:r>
                      <m:f>
                        <m:fPr>
                          <m:ctrlPr>
                            <a:rPr lang="en-US" altLang="zh-CN" sz="1200" i="1">
                              <a:latin typeface="Cambria Math" panose="02040503050406030204" pitchFamily="18" charset="0"/>
                            </a:rPr>
                          </m:ctrlPr>
                        </m:fPr>
                        <m:num>
                          <m:r>
                            <a:rPr lang="en-US" altLang="zh-CN" sz="1200" i="1">
                              <a:latin typeface="Cambria Math" panose="02040503050406030204" pitchFamily="18" charset="0"/>
                            </a:rPr>
                            <m:t>1</m:t>
                          </m:r>
                        </m:num>
                        <m:den>
                          <m:r>
                            <a:rPr lang="en-US" altLang="zh-CN" sz="1200" i="1">
                              <a:latin typeface="Cambria Math" panose="02040503050406030204" pitchFamily="18" charset="0"/>
                            </a:rPr>
                            <m:t>2</m:t>
                          </m:r>
                        </m:den>
                      </m:f>
                      <m:nary>
                        <m:naryPr>
                          <m:chr m:val="∑"/>
                          <m:limLoc m:val="undOvr"/>
                          <m:supHide m:val="on"/>
                          <m:ctrlPr>
                            <a:rPr lang="zh-CN" altLang="en-US" sz="1200" i="1">
                              <a:latin typeface="Cambria Math" panose="02040503050406030204" pitchFamily="18" charset="0"/>
                            </a:rPr>
                          </m:ctrlPr>
                        </m:naryPr>
                        <m:sub>
                          <m:r>
                            <a:rPr lang="zh-CN" altLang="en-US" sz="1200" i="1">
                              <a:latin typeface="Cambria Math" panose="02040503050406030204" pitchFamily="18" charset="0"/>
                            </a:rPr>
                            <m:t>𝑖</m:t>
                          </m:r>
                        </m:sub>
                        <m:sup/>
                        <m:e>
                          <m:sSup>
                            <m:sSupPr>
                              <m:ctrlPr>
                                <a:rPr lang="zh-CN" altLang="en-US" sz="1200" i="1">
                                  <a:solidFill>
                                    <a:srgbClr val="836967"/>
                                  </a:solidFill>
                                  <a:latin typeface="Cambria Math" panose="02040503050406030204" pitchFamily="18" charset="0"/>
                                </a:rPr>
                              </m:ctrlPr>
                            </m:sSupPr>
                            <m:e>
                              <m:d>
                                <m:dPr>
                                  <m:ctrlPr>
                                    <a:rPr lang="zh-CN" altLang="en-US" sz="1200" i="1">
                                      <a:solidFill>
                                        <a:srgbClr val="836967"/>
                                      </a:solidFill>
                                      <a:latin typeface="Cambria Math" panose="02040503050406030204" pitchFamily="18" charset="0"/>
                                    </a:rPr>
                                  </m:ctrlPr>
                                </m:dPr>
                                <m:e>
                                  <m:sSub>
                                    <m:sSubPr>
                                      <m:ctrlPr>
                                        <a:rPr lang="zh-CN" altLang="en-US" sz="1200" i="1">
                                          <a:solidFill>
                                            <a:srgbClr val="836967"/>
                                          </a:solidFill>
                                          <a:latin typeface="Cambria Math" panose="02040503050406030204" pitchFamily="18" charset="0"/>
                                        </a:rPr>
                                      </m:ctrlPr>
                                    </m:sSubPr>
                                    <m:e>
                                      <m:r>
                                        <a:rPr lang="zh-CN" altLang="en-US" sz="1200" i="1">
                                          <a:latin typeface="Cambria Math" panose="02040503050406030204" pitchFamily="18" charset="0"/>
                                        </a:rPr>
                                        <m:t>𝑙𝑎𝑦𝑒𝑟</m:t>
                                      </m:r>
                                      <m:r>
                                        <a:rPr lang="zh-CN" altLang="en-US" sz="1200" i="0">
                                          <a:latin typeface="Cambria Math" panose="02040503050406030204" pitchFamily="18" charset="0"/>
                                        </a:rPr>
                                        <m:t>2</m:t>
                                      </m:r>
                                      <m:r>
                                        <m:rPr>
                                          <m:lit/>
                                        </m:rPr>
                                        <a:rPr lang="zh-CN" altLang="en-US" sz="1200" i="0">
                                          <a:latin typeface="Cambria Math" panose="02040503050406030204" pitchFamily="18" charset="0"/>
                                        </a:rPr>
                                        <m:t>_</m:t>
                                      </m:r>
                                      <m:r>
                                        <a:rPr lang="zh-CN" altLang="en-US" sz="1200" i="1">
                                          <a:latin typeface="Cambria Math" panose="02040503050406030204" pitchFamily="18" charset="0"/>
                                        </a:rPr>
                                        <m:t>𝑒𝑟𝑟𝑜𝑟</m:t>
                                      </m:r>
                                    </m:e>
                                    <m:sub>
                                      <m:r>
                                        <a:rPr lang="zh-CN" altLang="en-US" sz="1200" i="1">
                                          <a:latin typeface="Cambria Math" panose="02040503050406030204" pitchFamily="18" charset="0"/>
                                        </a:rPr>
                                        <m:t>𝑖</m:t>
                                      </m:r>
                                    </m:sub>
                                  </m:sSub>
                                </m:e>
                              </m:d>
                            </m:e>
                            <m:sup>
                              <m:r>
                                <a:rPr lang="zh-CN" altLang="en-US" sz="1200" i="0">
                                  <a:latin typeface="Cambria Math" panose="02040503050406030204" pitchFamily="18" charset="0"/>
                                </a:rPr>
                                <m:t>2</m:t>
                              </m:r>
                            </m:sup>
                          </m:sSup>
                        </m:e>
                      </m:nary>
                    </m:oMath>
                  </m:oMathPara>
                </a14:m>
                <a:endParaRPr lang="zh-CN" altLang="en-US" sz="1200" dirty="0"/>
              </a:p>
            </p:txBody>
          </p:sp>
        </mc:Choice>
        <mc:Fallback xmlns="">
          <p:sp>
            <p:nvSpPr>
              <p:cNvPr id="49" name="文本框 48">
                <a:extLst>
                  <a:ext uri="{FF2B5EF4-FFF2-40B4-BE49-F238E27FC236}">
                    <a16:creationId xmlns:a16="http://schemas.microsoft.com/office/drawing/2014/main" id="{4554AC0D-DFF8-47C7-9292-45D13DF274E8}"/>
                  </a:ext>
                </a:extLst>
              </p:cNvPr>
              <p:cNvSpPr txBox="1">
                <a:spLocks noRot="1" noChangeAspect="1" noMove="1" noResize="1" noEditPoints="1" noAdjustHandles="1" noChangeArrowheads="1" noChangeShapeType="1" noTextEdit="1"/>
              </p:cNvSpPr>
              <p:nvPr/>
            </p:nvSpPr>
            <p:spPr>
              <a:xfrm>
                <a:off x="5572505" y="283319"/>
                <a:ext cx="3734066" cy="988604"/>
              </a:xfrm>
              <a:prstGeom prst="rect">
                <a:avLst/>
              </a:prstGeom>
              <a:blipFill>
                <a:blip r:embed="rId5"/>
                <a:stretch>
                  <a:fillRect t="-63190" b="-8834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71B8425-85CF-4545-9C7B-BBE12FF51235}"/>
              </a:ext>
            </a:extLst>
          </p:cNvPr>
          <p:cNvSpPr txBox="1"/>
          <p:nvPr/>
        </p:nvSpPr>
        <p:spPr>
          <a:xfrm>
            <a:off x="6167933" y="1427972"/>
            <a:ext cx="2853539" cy="1384995"/>
          </a:xfrm>
          <a:prstGeom prst="rect">
            <a:avLst/>
          </a:prstGeom>
          <a:noFill/>
        </p:spPr>
        <p:txBody>
          <a:bodyPr wrap="square" rtlCol="0">
            <a:spAutoFit/>
          </a:bodyPr>
          <a:lstStyle/>
          <a:p>
            <a:r>
              <a:rPr lang="en-US" altLang="zh-CN" sz="1400" i="1" dirty="0">
                <a:solidFill>
                  <a:srgbClr val="C00000"/>
                </a:solidFill>
              </a:rPr>
              <a:t>layer1</a:t>
            </a:r>
            <a:r>
              <a:rPr lang="zh-CN" altLang="en-US" sz="1400" dirty="0"/>
              <a:t>是关于</a:t>
            </a:r>
            <a:r>
              <a:rPr lang="en-US" altLang="zh-CN" sz="1400" b="1" i="1" dirty="0">
                <a:solidFill>
                  <a:schemeClr val="accent1">
                    <a:lumMod val="60000"/>
                    <a:lumOff val="40000"/>
                  </a:schemeClr>
                </a:solidFill>
              </a:rPr>
              <a:t>syn0</a:t>
            </a:r>
            <a:r>
              <a:rPr lang="zh-CN" altLang="en-US" sz="1400" dirty="0"/>
              <a:t>的函数。</a:t>
            </a:r>
            <a:endParaRPr lang="en-US" altLang="zh-CN" sz="1400" dirty="0"/>
          </a:p>
          <a:p>
            <a:r>
              <a:rPr lang="en-US" altLang="zh-CN" sz="1400" i="1" dirty="0">
                <a:solidFill>
                  <a:srgbClr val="C00000"/>
                </a:solidFill>
              </a:rPr>
              <a:t>layer2</a:t>
            </a:r>
            <a:r>
              <a:rPr lang="zh-CN" altLang="en-US" sz="1400" dirty="0"/>
              <a:t>是关于</a:t>
            </a:r>
            <a:r>
              <a:rPr lang="en-US" altLang="zh-CN" sz="1400" b="1" i="1" dirty="0">
                <a:solidFill>
                  <a:schemeClr val="accent1">
                    <a:lumMod val="60000"/>
                    <a:lumOff val="40000"/>
                  </a:schemeClr>
                </a:solidFill>
              </a:rPr>
              <a:t>syn1</a:t>
            </a:r>
            <a:r>
              <a:rPr lang="zh-CN" altLang="en-US" sz="1400" dirty="0"/>
              <a:t>和</a:t>
            </a:r>
            <a:r>
              <a:rPr lang="en-US" altLang="zh-CN" sz="1400" i="1" dirty="0">
                <a:solidFill>
                  <a:srgbClr val="C00000"/>
                </a:solidFill>
              </a:rPr>
              <a:t>layer1</a:t>
            </a:r>
            <a:r>
              <a:rPr lang="zh-CN" altLang="en-US" sz="1400" dirty="0"/>
              <a:t>的函数</a:t>
            </a:r>
            <a:endParaRPr lang="en-US" altLang="zh-CN" sz="1400" dirty="0"/>
          </a:p>
          <a:p>
            <a:r>
              <a:rPr lang="en-US" altLang="zh-CN" sz="1400" i="1" dirty="0">
                <a:solidFill>
                  <a:srgbClr val="C00000"/>
                </a:solidFill>
              </a:rPr>
              <a:t>L</a:t>
            </a:r>
            <a:r>
              <a:rPr lang="zh-CN" altLang="en-US" sz="1400" dirty="0"/>
              <a:t>是关于</a:t>
            </a:r>
            <a:r>
              <a:rPr lang="en-US" altLang="zh-CN" sz="1400" i="1" dirty="0">
                <a:solidFill>
                  <a:srgbClr val="C00000"/>
                </a:solidFill>
              </a:rPr>
              <a:t>layer2</a:t>
            </a:r>
            <a:r>
              <a:rPr lang="zh-CN" altLang="en-US" sz="1400" dirty="0"/>
              <a:t>的函数，归根到底是关于</a:t>
            </a:r>
            <a:r>
              <a:rPr lang="en-US" altLang="zh-CN" sz="1400" b="1" i="1" dirty="0">
                <a:solidFill>
                  <a:schemeClr val="accent1">
                    <a:lumMod val="60000"/>
                    <a:lumOff val="40000"/>
                  </a:schemeClr>
                </a:solidFill>
              </a:rPr>
              <a:t>syn0</a:t>
            </a:r>
            <a:r>
              <a:rPr lang="zh-CN" altLang="en-US" sz="1400" dirty="0"/>
              <a:t>和</a:t>
            </a:r>
            <a:r>
              <a:rPr lang="en-US" altLang="zh-CN" sz="1400" b="1" i="1" dirty="0">
                <a:solidFill>
                  <a:schemeClr val="accent1">
                    <a:lumMod val="60000"/>
                    <a:lumOff val="40000"/>
                  </a:schemeClr>
                </a:solidFill>
              </a:rPr>
              <a:t>syn1</a:t>
            </a:r>
            <a:r>
              <a:rPr lang="zh-CN" altLang="en-US" sz="1400" dirty="0"/>
              <a:t>的函数。</a:t>
            </a:r>
            <a:endParaRPr lang="en-US" altLang="zh-CN" sz="1400" dirty="0"/>
          </a:p>
          <a:p>
            <a:r>
              <a:rPr lang="zh-CN" altLang="en-US" sz="1400" dirty="0"/>
              <a:t>以修正</a:t>
            </a:r>
            <a:r>
              <a:rPr lang="en-US" altLang="zh-CN" sz="1400" b="1" i="1" dirty="0">
                <a:solidFill>
                  <a:schemeClr val="accent1">
                    <a:lumMod val="60000"/>
                    <a:lumOff val="40000"/>
                  </a:schemeClr>
                </a:solidFill>
              </a:rPr>
              <a:t>syn1</a:t>
            </a:r>
            <a:r>
              <a:rPr lang="zh-CN" altLang="en-US" sz="1400" dirty="0"/>
              <a:t>为例：</a:t>
            </a:r>
            <a:endParaRPr lang="en-US" altLang="zh-CN" sz="1400" dirty="0"/>
          </a:p>
          <a:p>
            <a:r>
              <a:rPr lang="zh-CN" altLang="en-US" sz="1400" dirty="0"/>
              <a:t>对</a:t>
            </a:r>
            <a:r>
              <a:rPr lang="en-US" altLang="zh-CN" sz="1400" i="1" dirty="0">
                <a:solidFill>
                  <a:srgbClr val="C00000"/>
                </a:solidFill>
              </a:rPr>
              <a:t>L</a:t>
            </a:r>
            <a:r>
              <a:rPr lang="zh-CN" altLang="en-US" sz="1400" dirty="0"/>
              <a:t>进行梯度下降</a:t>
            </a: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E7EB0D6-99F0-4317-87E2-33CBDD2E667C}"/>
                  </a:ext>
                </a:extLst>
              </p:cNvPr>
              <p:cNvSpPr txBox="1"/>
              <p:nvPr/>
            </p:nvSpPr>
            <p:spPr>
              <a:xfrm>
                <a:off x="3947381" y="3011328"/>
                <a:ext cx="5029200" cy="17762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rgbClr val="836967"/>
                              </a:solidFill>
                              <a:latin typeface="Cambria Math" panose="02040503050406030204" pitchFamily="18" charset="0"/>
                            </a:rPr>
                          </m:ctrlPr>
                        </m:fPr>
                        <m:num>
                          <m:r>
                            <a:rPr lang="zh-CN" altLang="en-US" sz="1400" i="1">
                              <a:latin typeface="Cambria Math" panose="02040503050406030204" pitchFamily="18" charset="0"/>
                            </a:rPr>
                            <m:t>𝑑𝐿</m:t>
                          </m:r>
                        </m:num>
                        <m:den>
                          <m:r>
                            <a:rPr lang="zh-CN" altLang="en-US" sz="1400" i="1">
                              <a:latin typeface="Cambria Math" panose="02040503050406030204" pitchFamily="18" charset="0"/>
                            </a:rPr>
                            <m:t>𝑑𝑠𝑦𝑛</m:t>
                          </m:r>
                          <m:r>
                            <a:rPr lang="zh-CN" altLang="en-US" sz="1400" i="0">
                              <a:latin typeface="Cambria Math" panose="02040503050406030204" pitchFamily="18" charset="0"/>
                            </a:rPr>
                            <m:t>1</m:t>
                          </m:r>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1">
                              <a:latin typeface="Cambria Math" panose="02040503050406030204" pitchFamily="18" charset="0"/>
                            </a:rPr>
                            <m:t>𝑑𝐿</m:t>
                          </m:r>
                        </m:num>
                        <m:den>
                          <m:r>
                            <a:rPr lang="zh-CN" altLang="en-US" sz="1400" i="1">
                              <a:latin typeface="Cambria Math" panose="02040503050406030204" pitchFamily="18" charset="0"/>
                            </a:rPr>
                            <m:t>𝑑𝑙𝑎𝑦𝑒𝑟</m:t>
                          </m:r>
                          <m:r>
                            <a:rPr lang="zh-CN" altLang="en-US" sz="1400" i="0">
                              <a:latin typeface="Cambria Math" panose="02040503050406030204" pitchFamily="18" charset="0"/>
                            </a:rPr>
                            <m:t>2</m:t>
                          </m:r>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1">
                              <a:latin typeface="Cambria Math" panose="02040503050406030204" pitchFamily="18" charset="0"/>
                            </a:rPr>
                            <m:t>𝑑𝑙𝑎𝑦𝑒𝑟</m:t>
                          </m:r>
                          <m:r>
                            <a:rPr lang="zh-CN" altLang="en-US" sz="1400" i="0">
                              <a:latin typeface="Cambria Math" panose="02040503050406030204" pitchFamily="18" charset="0"/>
                            </a:rPr>
                            <m:t>2</m:t>
                          </m:r>
                        </m:num>
                        <m:den>
                          <m:r>
                            <a:rPr lang="zh-CN" altLang="en-US" sz="1400" i="1">
                              <a:latin typeface="Cambria Math" panose="02040503050406030204" pitchFamily="18" charset="0"/>
                            </a:rPr>
                            <m:t>𝑑𝑠𝑦𝑛</m:t>
                          </m:r>
                          <m:r>
                            <a:rPr lang="zh-CN" altLang="en-US" sz="1400" i="0">
                              <a:latin typeface="Cambria Math" panose="02040503050406030204" pitchFamily="18" charset="0"/>
                            </a:rPr>
                            <m:t>1</m:t>
                          </m:r>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0">
                              <a:latin typeface="Cambria Math" panose="02040503050406030204" pitchFamily="18" charset="0"/>
                            </a:rPr>
                            <m:t>2</m:t>
                          </m:r>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1">
                              <a:latin typeface="Cambria Math" panose="02040503050406030204" pitchFamily="18" charset="0"/>
                            </a:rPr>
                            <m:t>𝑑</m:t>
                          </m:r>
                          <m:sSup>
                            <m:sSupPr>
                              <m:ctrlPr>
                                <a:rPr lang="zh-CN" altLang="en-US" sz="1400" i="1">
                                  <a:solidFill>
                                    <a:srgbClr val="836967"/>
                                  </a:solidFill>
                                  <a:latin typeface="Cambria Math" panose="02040503050406030204" pitchFamily="18" charset="0"/>
                                </a:rPr>
                              </m:ctrlPr>
                            </m:sSupPr>
                            <m:e>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𝑙𝑎𝑦𝑒𝑟</m:t>
                                  </m:r>
                                  <m:r>
                                    <a:rPr lang="zh-CN" altLang="en-US" sz="1400" i="0">
                                      <a:latin typeface="Cambria Math" panose="02040503050406030204" pitchFamily="18" charset="0"/>
                                    </a:rPr>
                                    <m:t>2−</m:t>
                                  </m:r>
                                  <m:r>
                                    <a:rPr lang="zh-CN" altLang="en-US" sz="1400" i="1">
                                      <a:latin typeface="Cambria Math" panose="02040503050406030204" pitchFamily="18" charset="0"/>
                                    </a:rPr>
                                    <m:t>𝑦</m:t>
                                  </m:r>
                                </m:e>
                              </m:d>
                            </m:e>
                            <m:sup>
                              <m:r>
                                <a:rPr lang="zh-CN" altLang="en-US" sz="1400" i="0">
                                  <a:latin typeface="Cambria Math" panose="02040503050406030204" pitchFamily="18" charset="0"/>
                                </a:rPr>
                                <m:t>2</m:t>
                              </m:r>
                            </m:sup>
                          </m:sSup>
                        </m:num>
                        <m:den>
                          <m:r>
                            <a:rPr lang="zh-CN" altLang="en-US" sz="1400" i="1">
                              <a:latin typeface="Cambria Math" panose="02040503050406030204" pitchFamily="18" charset="0"/>
                            </a:rPr>
                            <m:t>𝑑𝑙𝑎𝑦𝑒𝑟</m:t>
                          </m:r>
                          <m:r>
                            <a:rPr lang="zh-CN" altLang="en-US" sz="1400" i="0">
                              <a:latin typeface="Cambria Math" panose="02040503050406030204" pitchFamily="18" charset="0"/>
                            </a:rPr>
                            <m:t>2</m:t>
                          </m:r>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d>
                            <m:dPr>
                              <m:begChr m:val=""/>
                              <m:ctrlPr>
                                <a:rPr lang="zh-CN" altLang="en-US" sz="1400" i="1">
                                  <a:latin typeface="Cambria Math" panose="02040503050406030204" pitchFamily="18" charset="0"/>
                                </a:rPr>
                              </m:ctrlPr>
                            </m:dPr>
                            <m:e>
                              <m:r>
                                <a:rPr lang="zh-CN" altLang="en-US" sz="1400" i="1">
                                  <a:latin typeface="Cambria Math" panose="02040503050406030204" pitchFamily="18" charset="0"/>
                                </a:rPr>
                                <m:t>𝑑</m:t>
                              </m:r>
                              <m:r>
                                <a:rPr lang="zh-CN" altLang="en-US" sz="1400" i="0">
                                  <a:latin typeface="Cambria Math" panose="02040503050406030204" pitchFamily="18" charset="0"/>
                                </a:rPr>
                                <m:t>(</m:t>
                              </m:r>
                              <m:r>
                                <a:rPr lang="zh-CN" altLang="en-US" sz="1400" i="1">
                                  <a:latin typeface="Cambria Math" panose="02040503050406030204" pitchFamily="18" charset="0"/>
                                </a:rPr>
                                <m:t>𝑓</m:t>
                              </m:r>
                              <m:r>
                                <a:rPr lang="zh-CN" altLang="en-US" sz="1400" i="0">
                                  <a:latin typeface="Cambria Math" panose="02040503050406030204" pitchFamily="18" charset="0"/>
                                </a:rPr>
                                <m:t>(</m:t>
                              </m:r>
                              <m:r>
                                <a:rPr lang="zh-CN" altLang="en-US" sz="1400" i="1">
                                  <a:latin typeface="Cambria Math" panose="02040503050406030204" pitchFamily="18" charset="0"/>
                                </a:rPr>
                                <m:t>𝑛𝑝</m:t>
                              </m:r>
                              <m:r>
                                <a:rPr lang="zh-CN" altLang="en-US" sz="1400" i="0">
                                  <a:latin typeface="Cambria Math" panose="02040503050406030204" pitchFamily="18" charset="0"/>
                                </a:rPr>
                                <m:t>.</m:t>
                              </m:r>
                              <m:r>
                                <a:rPr lang="zh-CN" altLang="en-US" sz="1400" i="1">
                                  <a:latin typeface="Cambria Math" panose="02040503050406030204" pitchFamily="18" charset="0"/>
                                </a:rPr>
                                <m:t>𝑑𝑜𝑡</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𝑙𝑎𝑦𝑒𝑟</m:t>
                                  </m:r>
                                  <m:r>
                                    <a:rPr lang="zh-CN" altLang="en-US" sz="1400" i="0">
                                      <a:latin typeface="Cambria Math" panose="02040503050406030204" pitchFamily="18" charset="0"/>
                                    </a:rPr>
                                    <m:t>1,</m:t>
                                  </m:r>
                                  <m:r>
                                    <a:rPr lang="zh-CN" altLang="en-US" sz="1400" i="1">
                                      <a:latin typeface="Cambria Math" panose="02040503050406030204" pitchFamily="18" charset="0"/>
                                    </a:rPr>
                                    <m:t>𝑠𝑦𝑛</m:t>
                                  </m:r>
                                  <m:r>
                                    <a:rPr lang="zh-CN" altLang="en-US" sz="1400" i="0">
                                      <a:latin typeface="Cambria Math" panose="02040503050406030204" pitchFamily="18" charset="0"/>
                                    </a:rPr>
                                    <m:t>1</m:t>
                                  </m:r>
                                </m:e>
                              </m:d>
                            </m:e>
                          </m:d>
                        </m:num>
                        <m:den>
                          <m:r>
                            <a:rPr lang="zh-CN" altLang="en-US" sz="1400" i="1">
                              <a:latin typeface="Cambria Math" panose="02040503050406030204" pitchFamily="18" charset="0"/>
                            </a:rPr>
                            <m:t>𝑑𝑠𝑦𝑛</m:t>
                          </m:r>
                          <m:r>
                            <a:rPr lang="zh-CN" altLang="en-US" sz="1400" i="0">
                              <a:latin typeface="Cambria Math" panose="02040503050406030204" pitchFamily="18" charset="0"/>
                            </a:rPr>
                            <m:t>1</m:t>
                          </m:r>
                        </m:den>
                      </m:f>
                      <m:r>
                        <a:rPr lang="zh-CN" altLang="en-US" sz="1400" i="0">
                          <a:latin typeface="Cambria Math" panose="02040503050406030204" pitchFamily="18" charset="0"/>
                        </a:rPr>
                        <m:t>=</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𝑙𝑎𝑦𝑒𝑟</m:t>
                          </m:r>
                          <m:r>
                            <a:rPr lang="zh-CN" altLang="en-US" sz="1400" i="0">
                              <a:latin typeface="Cambria Math" panose="02040503050406030204" pitchFamily="18" charset="0"/>
                            </a:rPr>
                            <m:t>2−</m:t>
                          </m:r>
                          <m:r>
                            <a:rPr lang="zh-CN" altLang="en-US" sz="1400" i="1">
                              <a:latin typeface="Cambria Math" panose="02040503050406030204" pitchFamily="18" charset="0"/>
                            </a:rPr>
                            <m:t>𝑦</m:t>
                          </m:r>
                        </m:e>
                      </m:d>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𝑓</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𝑙𝑎𝑦𝑒𝑟</m:t>
                                  </m:r>
                                  <m:r>
                                    <a:rPr lang="zh-CN" altLang="en-US" sz="1400" i="0">
                                      <a:latin typeface="Cambria Math" panose="02040503050406030204" pitchFamily="18" charset="0"/>
                                    </a:rPr>
                                    <m:t>2</m:t>
                                  </m:r>
                                </m:e>
                              </m:d>
                            </m:e>
                          </m:d>
                        </m:e>
                        <m:sup>
                          <m:r>
                            <a:rPr lang="zh-CN" altLang="en-US" sz="1400" i="0">
                              <a:latin typeface="Cambria Math" panose="02040503050406030204" pitchFamily="18" charset="0"/>
                            </a:rPr>
                            <m:t>′</m:t>
                          </m:r>
                        </m:sup>
                      </m:sSup>
                      <m:r>
                        <a:rPr lang="zh-CN" altLang="en-US" sz="1400" i="0">
                          <a:latin typeface="Cambria Math" panose="02040503050406030204" pitchFamily="18" charset="0"/>
                        </a:rPr>
                        <m:t>∗</m:t>
                      </m:r>
                      <m:r>
                        <a:rPr lang="zh-CN" altLang="en-US" sz="1400" i="1">
                          <a:latin typeface="Cambria Math" panose="02040503050406030204" pitchFamily="18" charset="0"/>
                        </a:rPr>
                        <m:t>𝑙𝑎𝑦𝑒𝑟</m:t>
                      </m:r>
                      <m:r>
                        <a:rPr lang="zh-CN" altLang="en-US" sz="1400" i="0">
                          <a:latin typeface="Cambria Math" panose="02040503050406030204" pitchFamily="18" charset="0"/>
                        </a:rPr>
                        <m:t>1=</m:t>
                      </m:r>
                      <m:r>
                        <a:rPr lang="en-US" altLang="zh-CN" sz="1400" b="0" i="1" smtClean="0">
                          <a:latin typeface="Cambria Math" panose="02040503050406030204" pitchFamily="18" charset="0"/>
                        </a:rPr>
                        <m:t>−</m:t>
                      </m:r>
                      <m:r>
                        <a:rPr lang="zh-CN" altLang="en-US" sz="1400" i="1">
                          <a:latin typeface="Cambria Math" panose="02040503050406030204" pitchFamily="18" charset="0"/>
                        </a:rPr>
                        <m:t>𝑙</m:t>
                      </m:r>
                      <m:r>
                        <m:rPr>
                          <m:sty m:val="p"/>
                        </m:rPr>
                        <a:rPr lang="en-US" altLang="zh-CN" sz="1400" b="0" i="0" smtClean="0">
                          <a:latin typeface="Cambria Math" panose="02040503050406030204" pitchFamily="18" charset="0"/>
                        </a:rPr>
                        <m:t>ayer</m:t>
                      </m:r>
                      <m:r>
                        <a:rPr lang="en-US" altLang="zh-CN" sz="1400" b="0" i="0" smtClean="0">
                          <a:latin typeface="Cambria Math" panose="02040503050406030204" pitchFamily="18" charset="0"/>
                        </a:rPr>
                        <m:t>2_</m:t>
                      </m:r>
                      <m:r>
                        <m:rPr>
                          <m:sty m:val="p"/>
                        </m:rPr>
                        <a:rPr lang="en-US" altLang="zh-CN" sz="1400" b="0" i="0" smtClean="0">
                          <a:latin typeface="Cambria Math" panose="02040503050406030204" pitchFamily="18" charset="0"/>
                        </a:rPr>
                        <m:t>error</m:t>
                      </m:r>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𝑓</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𝑙𝑎𝑦𝑒𝑟</m:t>
                                  </m:r>
                                  <m:r>
                                    <a:rPr lang="zh-CN" altLang="en-US" sz="1400" i="0">
                                      <a:latin typeface="Cambria Math" panose="02040503050406030204" pitchFamily="18" charset="0"/>
                                    </a:rPr>
                                    <m:t>2</m:t>
                                  </m:r>
                                </m:e>
                              </m:d>
                            </m:e>
                          </m:d>
                        </m:e>
                        <m:sup>
                          <m:r>
                            <a:rPr lang="zh-CN" altLang="en-US" sz="1400" i="0">
                              <a:latin typeface="Cambria Math" panose="02040503050406030204" pitchFamily="18" charset="0"/>
                            </a:rPr>
                            <m:t>′</m:t>
                          </m:r>
                        </m:sup>
                      </m:sSup>
                      <m:r>
                        <a:rPr lang="zh-CN" altLang="en-US" sz="1400" i="0">
                          <a:latin typeface="Cambria Math" panose="02040503050406030204" pitchFamily="18" charset="0"/>
                        </a:rPr>
                        <m:t>∗</m:t>
                      </m:r>
                      <m:r>
                        <a:rPr lang="zh-CN" altLang="en-US" sz="1400" i="1">
                          <a:latin typeface="Cambria Math" panose="02040503050406030204" pitchFamily="18" charset="0"/>
                        </a:rPr>
                        <m:t>𝑙𝑎𝑦𝑒𝑟</m:t>
                      </m:r>
                      <m:r>
                        <a:rPr lang="zh-CN" altLang="en-US" sz="1400" i="0">
                          <a:latin typeface="Cambria Math" panose="02040503050406030204" pitchFamily="18" charset="0"/>
                        </a:rPr>
                        <m:t>1=</m:t>
                      </m:r>
                      <m:r>
                        <a:rPr lang="en-US" altLang="zh-CN" sz="1400" b="0" i="1" smtClean="0">
                          <a:latin typeface="Cambria Math" panose="02040503050406030204" pitchFamily="18" charset="0"/>
                        </a:rPr>
                        <m:t>−</m:t>
                      </m:r>
                      <m:r>
                        <a:rPr lang="zh-CN" altLang="en-US" sz="1400" i="1">
                          <a:latin typeface="Cambria Math" panose="02040503050406030204" pitchFamily="18" charset="0"/>
                        </a:rPr>
                        <m:t>𝑙𝑎𝑦𝑒𝑟</m:t>
                      </m:r>
                      <m:r>
                        <a:rPr lang="zh-CN" altLang="en-US" sz="1400" i="0">
                          <a:latin typeface="Cambria Math" panose="02040503050406030204" pitchFamily="18" charset="0"/>
                        </a:rPr>
                        <m:t>1.</m:t>
                      </m:r>
                      <m:r>
                        <a:rPr lang="zh-CN" altLang="en-US" sz="1400" i="1">
                          <a:latin typeface="Cambria Math" panose="02040503050406030204" pitchFamily="18" charset="0"/>
                        </a:rPr>
                        <m:t>𝑇</m:t>
                      </m:r>
                      <m:r>
                        <a:rPr lang="zh-CN" altLang="en-US" sz="1400" i="0">
                          <a:latin typeface="Cambria Math" panose="02040503050406030204" pitchFamily="18" charset="0"/>
                        </a:rPr>
                        <m:t>.</m:t>
                      </m:r>
                      <m:r>
                        <a:rPr lang="zh-CN" altLang="en-US" sz="1400" i="1">
                          <a:latin typeface="Cambria Math" panose="02040503050406030204" pitchFamily="18" charset="0"/>
                        </a:rPr>
                        <m:t>𝑑𝑜𝑡</m:t>
                      </m:r>
                      <m:d>
                        <m:dPr>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𝑙𝑎𝑦𝑒𝑟</m:t>
                          </m:r>
                          <m:r>
                            <a:rPr lang="en-US" altLang="zh-CN" sz="1400" b="0" i="1" smtClean="0">
                              <a:latin typeface="Cambria Math" panose="02040503050406030204" pitchFamily="18" charset="0"/>
                            </a:rPr>
                            <m:t>2_</m:t>
                          </m:r>
                          <m:r>
                            <a:rPr lang="en-US" altLang="zh-CN" sz="1400" b="0" i="1" smtClean="0">
                              <a:latin typeface="Cambria Math" panose="02040503050406030204" pitchFamily="18" charset="0"/>
                            </a:rPr>
                            <m:t>𝑑𝑒𝑙𝑡𝑎</m:t>
                          </m:r>
                        </m:e>
                      </m:d>
                    </m:oMath>
                  </m:oMathPara>
                </a14:m>
                <a:endParaRPr lang="zh-CN" altLang="en-US" sz="1400" dirty="0"/>
              </a:p>
            </p:txBody>
          </p:sp>
        </mc:Choice>
        <mc:Fallback xmlns="">
          <p:sp>
            <p:nvSpPr>
              <p:cNvPr id="61" name="文本框 60">
                <a:extLst>
                  <a:ext uri="{FF2B5EF4-FFF2-40B4-BE49-F238E27FC236}">
                    <a16:creationId xmlns:a16="http://schemas.microsoft.com/office/drawing/2014/main" id="{8E7EB0D6-99F0-4317-87E2-33CBDD2E667C}"/>
                  </a:ext>
                </a:extLst>
              </p:cNvPr>
              <p:cNvSpPr txBox="1">
                <a:spLocks noRot="1" noChangeAspect="1" noMove="1" noResize="1" noEditPoints="1" noAdjustHandles="1" noChangeArrowheads="1" noChangeShapeType="1" noTextEdit="1"/>
              </p:cNvSpPr>
              <p:nvPr/>
            </p:nvSpPr>
            <p:spPr>
              <a:xfrm>
                <a:off x="3947381" y="3011328"/>
                <a:ext cx="5029200" cy="1776255"/>
              </a:xfrm>
              <a:prstGeom prst="rect">
                <a:avLst/>
              </a:prstGeom>
              <a:blipFill>
                <a:blip r:embed="rId6"/>
                <a:stretch>
                  <a:fillRect b="-6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2111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846386"/>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zh-CN" dirty="0"/>
              <a:t>迭代</a:t>
            </a:r>
            <a:r>
              <a:rPr lang="en-US" altLang="zh-CN" dirty="0"/>
              <a:t>1000</a:t>
            </a:r>
            <a:r>
              <a:rPr lang="zh-CN" altLang="zh-CN" dirty="0"/>
              <a:t>次训练网络</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625742223"/>
              </p:ext>
            </p:extLst>
          </p:nvPr>
        </p:nvGraphicFramePr>
        <p:xfrm>
          <a:off x="540346" y="1204392"/>
          <a:ext cx="3312368" cy="3802166"/>
        </p:xfrm>
        <a:graphic>
          <a:graphicData uri="http://schemas.openxmlformats.org/presentationml/2006/ole">
            <mc:AlternateContent xmlns:mc="http://schemas.openxmlformats.org/markup-compatibility/2006">
              <mc:Choice xmlns:v="urn:schemas-microsoft-com:vml" Requires="v">
                <p:oleObj r:id="rId3" imgW="5041080" imgH="5777640" progId="">
                  <p:embed/>
                </p:oleObj>
              </mc:Choice>
              <mc:Fallback>
                <p:oleObj r:id="rId3" imgW="5041080" imgH="5777640" progId="">
                  <p:embed/>
                  <p:pic>
                    <p:nvPicPr>
                      <p:cNvPr id="2" name="对象 1"/>
                      <p:cNvPicPr/>
                      <p:nvPr/>
                    </p:nvPicPr>
                    <p:blipFill>
                      <a:blip r:embed="rId4"/>
                      <a:stretch>
                        <a:fillRect/>
                      </a:stretch>
                    </p:blipFill>
                    <p:spPr>
                      <a:xfrm>
                        <a:off x="540346" y="1204392"/>
                        <a:ext cx="3312368" cy="3802166"/>
                      </a:xfrm>
                      <a:prstGeom prst="rect">
                        <a:avLst/>
                      </a:prstGeom>
                    </p:spPr>
                  </p:pic>
                </p:oleObj>
              </mc:Fallback>
            </mc:AlternateContent>
          </a:graphicData>
        </a:graphic>
      </p:graphicFrame>
      <p:sp>
        <p:nvSpPr>
          <p:cNvPr id="6" name="矩形 5"/>
          <p:cNvSpPr/>
          <p:nvPr/>
        </p:nvSpPr>
        <p:spPr>
          <a:xfrm>
            <a:off x="6997104" y="2680376"/>
            <a:ext cx="1988852" cy="1815882"/>
          </a:xfrm>
          <a:prstGeom prst="rect">
            <a:avLst/>
          </a:prstGeom>
          <a:solidFill>
            <a:schemeClr val="accent2"/>
          </a:solidFill>
        </p:spPr>
        <p:txBody>
          <a:bodyPr wrap="square">
            <a:spAutoFit/>
          </a:bodyPr>
          <a:lstStyle/>
          <a:p>
            <a:r>
              <a:rPr lang="zh-CN" altLang="en-US" sz="1400" dirty="0"/>
              <a:t>循环</a:t>
            </a:r>
            <a:r>
              <a:rPr lang="en-US" altLang="zh-CN" sz="1400" dirty="0"/>
              <a:t>1000</a:t>
            </a:r>
            <a:r>
              <a:rPr lang="zh-CN" altLang="en-US" sz="1400" dirty="0"/>
              <a:t>次，使用梯度下降法调整系数矩阵，使得误差收敛。为了便于观察迭代效果，每运行</a:t>
            </a:r>
            <a:r>
              <a:rPr lang="en-US" altLang="zh-CN" sz="1400" dirty="0"/>
              <a:t>200</a:t>
            </a:r>
            <a:r>
              <a:rPr lang="zh-CN" altLang="en-US" sz="1400" dirty="0"/>
              <a:t>次，将当前误差</a:t>
            </a:r>
            <a:r>
              <a:rPr lang="en-US" altLang="zh-CN" sz="1400" dirty="0"/>
              <a:t>Error</a:t>
            </a:r>
            <a:r>
              <a:rPr lang="zh-CN" altLang="en-US" sz="1400" dirty="0"/>
              <a:t>和系数矩阵输出。可以看到，误差</a:t>
            </a:r>
            <a:r>
              <a:rPr lang="en-US" altLang="zh-CN" sz="1400" dirty="0"/>
              <a:t>Error</a:t>
            </a:r>
            <a:r>
              <a:rPr lang="zh-CN" altLang="en-US" sz="1400" dirty="0"/>
              <a:t>是逐渐收敛的。</a:t>
            </a:r>
          </a:p>
        </p:txBody>
      </p:sp>
      <p:pic>
        <p:nvPicPr>
          <p:cNvPr id="8" name="图片 7">
            <a:extLst>
              <a:ext uri="{FF2B5EF4-FFF2-40B4-BE49-F238E27FC236}">
                <a16:creationId xmlns:a16="http://schemas.microsoft.com/office/drawing/2014/main" id="{F145991D-2CBB-453A-87D7-16F693F7D183}"/>
              </a:ext>
            </a:extLst>
          </p:cNvPr>
          <p:cNvPicPr>
            <a:picLocks noChangeAspect="1"/>
          </p:cNvPicPr>
          <p:nvPr/>
        </p:nvPicPr>
        <p:blipFill>
          <a:blip r:embed="rId5"/>
          <a:stretch>
            <a:fillRect/>
          </a:stretch>
        </p:blipFill>
        <p:spPr>
          <a:xfrm>
            <a:off x="3938308" y="3736185"/>
            <a:ext cx="2882552" cy="1270373"/>
          </a:xfrm>
          <a:prstGeom prst="rect">
            <a:avLst/>
          </a:prstGeom>
        </p:spPr>
      </p:pic>
      <p:pic>
        <p:nvPicPr>
          <p:cNvPr id="10" name="图片 9">
            <a:extLst>
              <a:ext uri="{FF2B5EF4-FFF2-40B4-BE49-F238E27FC236}">
                <a16:creationId xmlns:a16="http://schemas.microsoft.com/office/drawing/2014/main" id="{4A110C29-A758-4ECE-8D7E-F61A74DDF6D8}"/>
              </a:ext>
            </a:extLst>
          </p:cNvPr>
          <p:cNvPicPr>
            <a:picLocks noChangeAspect="1"/>
          </p:cNvPicPr>
          <p:nvPr/>
        </p:nvPicPr>
        <p:blipFill>
          <a:blip r:embed="rId6"/>
          <a:stretch>
            <a:fillRect/>
          </a:stretch>
        </p:blipFill>
        <p:spPr>
          <a:xfrm>
            <a:off x="3938308" y="2099412"/>
            <a:ext cx="3058796" cy="1488905"/>
          </a:xfrm>
          <a:prstGeom prst="rect">
            <a:avLst/>
          </a:prstGeom>
        </p:spPr>
      </p:pic>
      <p:grpSp>
        <p:nvGrpSpPr>
          <p:cNvPr id="13" name="Group 67">
            <a:extLst>
              <a:ext uri="{FF2B5EF4-FFF2-40B4-BE49-F238E27FC236}">
                <a16:creationId xmlns:a16="http://schemas.microsoft.com/office/drawing/2014/main" id="{04917A11-80CD-4098-841A-2614FB1ED625}"/>
              </a:ext>
            </a:extLst>
          </p:cNvPr>
          <p:cNvGrpSpPr>
            <a:grpSpLocks noChangeAspect="1"/>
          </p:cNvGrpSpPr>
          <p:nvPr/>
        </p:nvGrpSpPr>
        <p:grpSpPr bwMode="auto">
          <a:xfrm>
            <a:off x="5292876" y="138530"/>
            <a:ext cx="2407829" cy="2502396"/>
            <a:chOff x="0" y="0"/>
            <a:chExt cx="4680" cy="3900"/>
          </a:xfrm>
        </p:grpSpPr>
        <p:sp>
          <p:nvSpPr>
            <p:cNvPr id="14" name="AutoShape 68">
              <a:extLst>
                <a:ext uri="{FF2B5EF4-FFF2-40B4-BE49-F238E27FC236}">
                  <a16:creationId xmlns:a16="http://schemas.microsoft.com/office/drawing/2014/main" id="{055C7B83-CABD-4E4B-9957-3C7C9D42FD9E}"/>
                </a:ext>
              </a:extLst>
            </p:cNvPr>
            <p:cNvSpPr>
              <a:spLocks noChangeAspect="1" noChangeArrowheads="1"/>
            </p:cNvSpPr>
            <p:nvPr/>
          </p:nvSpPr>
          <p:spPr bwMode="auto">
            <a:xfrm>
              <a:off x="0" y="0"/>
              <a:ext cx="4680" cy="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Oval 69">
              <a:extLst>
                <a:ext uri="{FF2B5EF4-FFF2-40B4-BE49-F238E27FC236}">
                  <a16:creationId xmlns:a16="http://schemas.microsoft.com/office/drawing/2014/main" id="{77926B24-6D4C-4A55-A39D-82C56F5439E6}"/>
                </a:ext>
              </a:extLst>
            </p:cNvPr>
            <p:cNvSpPr>
              <a:spLocks noChangeArrowheads="1"/>
            </p:cNvSpPr>
            <p:nvPr/>
          </p:nvSpPr>
          <p:spPr bwMode="auto">
            <a:xfrm>
              <a:off x="360" y="1247"/>
              <a:ext cx="360" cy="312"/>
            </a:xfrm>
            <a:prstGeom prst="ellipse">
              <a:avLst/>
            </a:prstGeom>
            <a:solidFill>
              <a:srgbClr val="FFFFFF"/>
            </a:solidFill>
            <a:ln w="9525">
              <a:solidFill>
                <a:srgbClr val="000000"/>
              </a:solidFill>
              <a:round/>
              <a:headEnd/>
              <a:tailEnd/>
            </a:ln>
          </p:spPr>
          <p:txBody>
            <a:bodyPr/>
            <a:lstStyle/>
            <a:p>
              <a:endParaRPr lang="zh-CN" altLang="en-US"/>
            </a:p>
          </p:txBody>
        </p:sp>
        <p:sp>
          <p:nvSpPr>
            <p:cNvPr id="18" name="Oval 70">
              <a:extLst>
                <a:ext uri="{FF2B5EF4-FFF2-40B4-BE49-F238E27FC236}">
                  <a16:creationId xmlns:a16="http://schemas.microsoft.com/office/drawing/2014/main" id="{2FFD4AC3-C272-4046-9367-A05B64BBF4A7}"/>
                </a:ext>
              </a:extLst>
            </p:cNvPr>
            <p:cNvSpPr>
              <a:spLocks noChangeArrowheads="1"/>
            </p:cNvSpPr>
            <p:nvPr/>
          </p:nvSpPr>
          <p:spPr bwMode="auto">
            <a:xfrm>
              <a:off x="360" y="624"/>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19" name="Oval 71">
              <a:extLst>
                <a:ext uri="{FF2B5EF4-FFF2-40B4-BE49-F238E27FC236}">
                  <a16:creationId xmlns:a16="http://schemas.microsoft.com/office/drawing/2014/main" id="{13913532-73A8-4721-8B15-817BC13A4825}"/>
                </a:ext>
              </a:extLst>
            </p:cNvPr>
            <p:cNvSpPr>
              <a:spLocks noChangeArrowheads="1"/>
            </p:cNvSpPr>
            <p:nvPr/>
          </p:nvSpPr>
          <p:spPr bwMode="auto">
            <a:xfrm>
              <a:off x="360" y="2496"/>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20" name="Oval 72">
              <a:extLst>
                <a:ext uri="{FF2B5EF4-FFF2-40B4-BE49-F238E27FC236}">
                  <a16:creationId xmlns:a16="http://schemas.microsoft.com/office/drawing/2014/main" id="{C3E7A466-A382-48B9-B0F4-AD9BABE726E3}"/>
                </a:ext>
              </a:extLst>
            </p:cNvPr>
            <p:cNvSpPr>
              <a:spLocks noChangeArrowheads="1"/>
            </p:cNvSpPr>
            <p:nvPr/>
          </p:nvSpPr>
          <p:spPr bwMode="auto">
            <a:xfrm>
              <a:off x="360" y="1872"/>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1" name="Oval 73">
              <a:extLst>
                <a:ext uri="{FF2B5EF4-FFF2-40B4-BE49-F238E27FC236}">
                  <a16:creationId xmlns:a16="http://schemas.microsoft.com/office/drawing/2014/main" id="{5EACA4A5-03C6-428A-BF61-64D92601A05F}"/>
                </a:ext>
              </a:extLst>
            </p:cNvPr>
            <p:cNvSpPr>
              <a:spLocks noChangeArrowheads="1"/>
            </p:cNvSpPr>
            <p:nvPr/>
          </p:nvSpPr>
          <p:spPr bwMode="auto">
            <a:xfrm>
              <a:off x="2340" y="1092"/>
              <a:ext cx="360" cy="310"/>
            </a:xfrm>
            <a:prstGeom prst="ellipse">
              <a:avLst/>
            </a:prstGeom>
            <a:solidFill>
              <a:srgbClr val="FFFFFF"/>
            </a:solidFill>
            <a:ln w="9525">
              <a:solidFill>
                <a:srgbClr val="000000"/>
              </a:solidFill>
              <a:round/>
              <a:headEnd/>
              <a:tailEnd/>
            </a:ln>
          </p:spPr>
          <p:txBody>
            <a:bodyPr/>
            <a:lstStyle/>
            <a:p>
              <a:endParaRPr lang="zh-CN" altLang="en-US"/>
            </a:p>
          </p:txBody>
        </p:sp>
        <p:sp>
          <p:nvSpPr>
            <p:cNvPr id="22" name="Oval 74">
              <a:extLst>
                <a:ext uri="{FF2B5EF4-FFF2-40B4-BE49-F238E27FC236}">
                  <a16:creationId xmlns:a16="http://schemas.microsoft.com/office/drawing/2014/main" id="{9CAAD347-0390-4C0C-A7BE-6B3E855CA7B3}"/>
                </a:ext>
              </a:extLst>
            </p:cNvPr>
            <p:cNvSpPr>
              <a:spLocks noChangeArrowheads="1"/>
            </p:cNvSpPr>
            <p:nvPr/>
          </p:nvSpPr>
          <p:spPr bwMode="auto">
            <a:xfrm>
              <a:off x="2340" y="157"/>
              <a:ext cx="360" cy="311"/>
            </a:xfrm>
            <a:prstGeom prst="ellipse">
              <a:avLst/>
            </a:prstGeom>
            <a:solidFill>
              <a:srgbClr val="FFFFFF"/>
            </a:solidFill>
            <a:ln w="9525">
              <a:solidFill>
                <a:srgbClr val="000000"/>
              </a:solidFill>
              <a:round/>
              <a:headEnd/>
              <a:tailEnd/>
            </a:ln>
          </p:spPr>
          <p:txBody>
            <a:bodyPr/>
            <a:lstStyle/>
            <a:p>
              <a:endParaRPr lang="zh-CN" altLang="en-US"/>
            </a:p>
          </p:txBody>
        </p:sp>
        <p:sp>
          <p:nvSpPr>
            <p:cNvPr id="23" name="Oval 75">
              <a:extLst>
                <a:ext uri="{FF2B5EF4-FFF2-40B4-BE49-F238E27FC236}">
                  <a16:creationId xmlns:a16="http://schemas.microsoft.com/office/drawing/2014/main" id="{2499951F-348A-4FAC-9F9A-B15EAE44DE0B}"/>
                </a:ext>
              </a:extLst>
            </p:cNvPr>
            <p:cNvSpPr>
              <a:spLocks noChangeArrowheads="1"/>
            </p:cNvSpPr>
            <p:nvPr/>
          </p:nvSpPr>
          <p:spPr bwMode="auto">
            <a:xfrm>
              <a:off x="2340" y="2964"/>
              <a:ext cx="360" cy="313"/>
            </a:xfrm>
            <a:prstGeom prst="ellipse">
              <a:avLst/>
            </a:prstGeom>
            <a:solidFill>
              <a:srgbClr val="FFFFFF"/>
            </a:solidFill>
            <a:ln w="9525">
              <a:solidFill>
                <a:srgbClr val="000000"/>
              </a:solidFill>
              <a:round/>
              <a:headEnd/>
              <a:tailEnd/>
            </a:ln>
          </p:spPr>
          <p:txBody>
            <a:bodyPr/>
            <a:lstStyle/>
            <a:p>
              <a:endParaRPr lang="zh-CN" altLang="en-US"/>
            </a:p>
          </p:txBody>
        </p:sp>
        <p:sp>
          <p:nvSpPr>
            <p:cNvPr id="24" name="Oval 76">
              <a:extLst>
                <a:ext uri="{FF2B5EF4-FFF2-40B4-BE49-F238E27FC236}">
                  <a16:creationId xmlns:a16="http://schemas.microsoft.com/office/drawing/2014/main" id="{942DBC57-6E91-404D-87E8-E0A22D07B09A}"/>
                </a:ext>
              </a:extLst>
            </p:cNvPr>
            <p:cNvSpPr>
              <a:spLocks noChangeArrowheads="1"/>
            </p:cNvSpPr>
            <p:nvPr/>
          </p:nvSpPr>
          <p:spPr bwMode="auto">
            <a:xfrm>
              <a:off x="2340" y="2028"/>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5" name="Oval 77">
              <a:extLst>
                <a:ext uri="{FF2B5EF4-FFF2-40B4-BE49-F238E27FC236}">
                  <a16:creationId xmlns:a16="http://schemas.microsoft.com/office/drawing/2014/main" id="{1F808408-59D4-470E-8FDF-168389639433}"/>
                </a:ext>
              </a:extLst>
            </p:cNvPr>
            <p:cNvSpPr>
              <a:spLocks noChangeArrowheads="1"/>
            </p:cNvSpPr>
            <p:nvPr/>
          </p:nvSpPr>
          <p:spPr bwMode="auto">
            <a:xfrm>
              <a:off x="4140" y="1560"/>
              <a:ext cx="362" cy="311"/>
            </a:xfrm>
            <a:prstGeom prst="ellipse">
              <a:avLst/>
            </a:prstGeom>
            <a:solidFill>
              <a:srgbClr val="FFFFFF"/>
            </a:solidFill>
            <a:ln w="9525">
              <a:solidFill>
                <a:srgbClr val="000000"/>
              </a:solidFill>
              <a:round/>
              <a:headEnd/>
              <a:tailEnd/>
            </a:ln>
          </p:spPr>
          <p:txBody>
            <a:bodyPr/>
            <a:lstStyle/>
            <a:p>
              <a:endParaRPr lang="zh-CN" altLang="en-US"/>
            </a:p>
          </p:txBody>
        </p:sp>
        <p:sp>
          <p:nvSpPr>
            <p:cNvPr id="26" name="Line 78">
              <a:extLst>
                <a:ext uri="{FF2B5EF4-FFF2-40B4-BE49-F238E27FC236}">
                  <a16:creationId xmlns:a16="http://schemas.microsoft.com/office/drawing/2014/main" id="{01925B9D-22C5-4299-8480-E66EA9244FD3}"/>
                </a:ext>
              </a:extLst>
            </p:cNvPr>
            <p:cNvSpPr>
              <a:spLocks noChangeShapeType="1"/>
            </p:cNvSpPr>
            <p:nvPr/>
          </p:nvSpPr>
          <p:spPr bwMode="auto">
            <a:xfrm flipV="1">
              <a:off x="720" y="312"/>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79">
              <a:extLst>
                <a:ext uri="{FF2B5EF4-FFF2-40B4-BE49-F238E27FC236}">
                  <a16:creationId xmlns:a16="http://schemas.microsoft.com/office/drawing/2014/main" id="{F5407508-B9A2-4A6F-B187-139F992D4D6B}"/>
                </a:ext>
              </a:extLst>
            </p:cNvPr>
            <p:cNvSpPr>
              <a:spLocks noChangeShapeType="1"/>
            </p:cNvSpPr>
            <p:nvPr/>
          </p:nvSpPr>
          <p:spPr bwMode="auto">
            <a:xfrm>
              <a:off x="720" y="780"/>
              <a:ext cx="1620" cy="46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80">
              <a:extLst>
                <a:ext uri="{FF2B5EF4-FFF2-40B4-BE49-F238E27FC236}">
                  <a16:creationId xmlns:a16="http://schemas.microsoft.com/office/drawing/2014/main" id="{607E9E98-62EC-4788-9589-3013F35AD254}"/>
                </a:ext>
              </a:extLst>
            </p:cNvPr>
            <p:cNvSpPr>
              <a:spLocks noChangeShapeType="1"/>
            </p:cNvSpPr>
            <p:nvPr/>
          </p:nvSpPr>
          <p:spPr bwMode="auto">
            <a:xfrm>
              <a:off x="720" y="780"/>
              <a:ext cx="1620" cy="140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81">
              <a:extLst>
                <a:ext uri="{FF2B5EF4-FFF2-40B4-BE49-F238E27FC236}">
                  <a16:creationId xmlns:a16="http://schemas.microsoft.com/office/drawing/2014/main" id="{4454E141-BD47-439C-97B0-1B738CE0F269}"/>
                </a:ext>
              </a:extLst>
            </p:cNvPr>
            <p:cNvSpPr>
              <a:spLocks noChangeShapeType="1"/>
            </p:cNvSpPr>
            <p:nvPr/>
          </p:nvSpPr>
          <p:spPr bwMode="auto">
            <a:xfrm>
              <a:off x="720" y="780"/>
              <a:ext cx="1620" cy="23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82">
              <a:extLst>
                <a:ext uri="{FF2B5EF4-FFF2-40B4-BE49-F238E27FC236}">
                  <a16:creationId xmlns:a16="http://schemas.microsoft.com/office/drawing/2014/main" id="{DDD66479-EBBA-4036-BA4C-1986ABC73087}"/>
                </a:ext>
              </a:extLst>
            </p:cNvPr>
            <p:cNvSpPr>
              <a:spLocks noChangeShapeType="1"/>
            </p:cNvSpPr>
            <p:nvPr/>
          </p:nvSpPr>
          <p:spPr bwMode="auto">
            <a:xfrm flipV="1">
              <a:off x="720" y="312"/>
              <a:ext cx="1620" cy="1092"/>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83">
              <a:extLst>
                <a:ext uri="{FF2B5EF4-FFF2-40B4-BE49-F238E27FC236}">
                  <a16:creationId xmlns:a16="http://schemas.microsoft.com/office/drawing/2014/main" id="{250F3A60-AF85-4D6B-979B-DC212AC9A15A}"/>
                </a:ext>
              </a:extLst>
            </p:cNvPr>
            <p:cNvSpPr>
              <a:spLocks noChangeShapeType="1"/>
            </p:cNvSpPr>
            <p:nvPr/>
          </p:nvSpPr>
          <p:spPr bwMode="auto">
            <a:xfrm flipV="1">
              <a:off x="720" y="312"/>
              <a:ext cx="1620" cy="171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84">
              <a:extLst>
                <a:ext uri="{FF2B5EF4-FFF2-40B4-BE49-F238E27FC236}">
                  <a16:creationId xmlns:a16="http://schemas.microsoft.com/office/drawing/2014/main" id="{E956B79A-0CA4-4BEB-A84A-8FF96695F8B3}"/>
                </a:ext>
              </a:extLst>
            </p:cNvPr>
            <p:cNvSpPr>
              <a:spLocks noChangeShapeType="1"/>
            </p:cNvSpPr>
            <p:nvPr/>
          </p:nvSpPr>
          <p:spPr bwMode="auto">
            <a:xfrm flipV="1">
              <a:off x="720" y="312"/>
              <a:ext cx="1620" cy="2340"/>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85">
              <a:extLst>
                <a:ext uri="{FF2B5EF4-FFF2-40B4-BE49-F238E27FC236}">
                  <a16:creationId xmlns:a16="http://schemas.microsoft.com/office/drawing/2014/main" id="{2A93240A-5391-4D0B-861A-A510701FE9E3}"/>
                </a:ext>
              </a:extLst>
            </p:cNvPr>
            <p:cNvSpPr>
              <a:spLocks noChangeShapeType="1"/>
            </p:cNvSpPr>
            <p:nvPr/>
          </p:nvSpPr>
          <p:spPr bwMode="auto">
            <a:xfrm>
              <a:off x="2700" y="312"/>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6">
              <a:extLst>
                <a:ext uri="{FF2B5EF4-FFF2-40B4-BE49-F238E27FC236}">
                  <a16:creationId xmlns:a16="http://schemas.microsoft.com/office/drawing/2014/main" id="{BC6EA59C-F772-4627-A1F9-6E21BBCFA576}"/>
                </a:ext>
              </a:extLst>
            </p:cNvPr>
            <p:cNvSpPr>
              <a:spLocks noChangeShapeType="1"/>
            </p:cNvSpPr>
            <p:nvPr/>
          </p:nvSpPr>
          <p:spPr bwMode="auto">
            <a:xfrm>
              <a:off x="2700" y="1248"/>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87">
              <a:extLst>
                <a:ext uri="{FF2B5EF4-FFF2-40B4-BE49-F238E27FC236}">
                  <a16:creationId xmlns:a16="http://schemas.microsoft.com/office/drawing/2014/main" id="{A9637B5D-61FC-4B1C-880E-F7FC606DD7F4}"/>
                </a:ext>
              </a:extLst>
            </p:cNvPr>
            <p:cNvSpPr>
              <a:spLocks noChangeShapeType="1"/>
            </p:cNvSpPr>
            <p:nvPr/>
          </p:nvSpPr>
          <p:spPr bwMode="auto">
            <a:xfrm flipV="1">
              <a:off x="2700" y="1716"/>
              <a:ext cx="14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88">
              <a:extLst>
                <a:ext uri="{FF2B5EF4-FFF2-40B4-BE49-F238E27FC236}">
                  <a16:creationId xmlns:a16="http://schemas.microsoft.com/office/drawing/2014/main" id="{BE3ECB43-5085-4539-B7CB-2D9630AF9CDF}"/>
                </a:ext>
              </a:extLst>
            </p:cNvPr>
            <p:cNvSpPr>
              <a:spLocks noChangeShapeType="1"/>
            </p:cNvSpPr>
            <p:nvPr/>
          </p:nvSpPr>
          <p:spPr bwMode="auto">
            <a:xfrm flipV="1">
              <a:off x="2700" y="1716"/>
              <a:ext cx="1440" cy="14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89">
              <a:extLst>
                <a:ext uri="{FF2B5EF4-FFF2-40B4-BE49-F238E27FC236}">
                  <a16:creationId xmlns:a16="http://schemas.microsoft.com/office/drawing/2014/main" id="{33E7112C-C5F1-47FE-9286-EBB7A51987F5}"/>
                </a:ext>
              </a:extLst>
            </p:cNvPr>
            <p:cNvSpPr>
              <a:spLocks noChangeShapeType="1"/>
            </p:cNvSpPr>
            <p:nvPr/>
          </p:nvSpPr>
          <p:spPr bwMode="auto">
            <a:xfrm flipV="1">
              <a:off x="720" y="1248"/>
              <a:ext cx="1620" cy="1404"/>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90">
              <a:extLst>
                <a:ext uri="{FF2B5EF4-FFF2-40B4-BE49-F238E27FC236}">
                  <a16:creationId xmlns:a16="http://schemas.microsoft.com/office/drawing/2014/main" id="{1F868C2C-9897-4910-9434-4F9E51204BE6}"/>
                </a:ext>
              </a:extLst>
            </p:cNvPr>
            <p:cNvSpPr>
              <a:spLocks noChangeShapeType="1"/>
            </p:cNvSpPr>
            <p:nvPr/>
          </p:nvSpPr>
          <p:spPr bwMode="auto">
            <a:xfrm flipV="1">
              <a:off x="720" y="2184"/>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91">
              <a:extLst>
                <a:ext uri="{FF2B5EF4-FFF2-40B4-BE49-F238E27FC236}">
                  <a16:creationId xmlns:a16="http://schemas.microsoft.com/office/drawing/2014/main" id="{2A99F7C1-A740-4FE1-9571-F10511FA475D}"/>
                </a:ext>
              </a:extLst>
            </p:cNvPr>
            <p:cNvSpPr>
              <a:spLocks noChangeShapeType="1"/>
            </p:cNvSpPr>
            <p:nvPr/>
          </p:nvSpPr>
          <p:spPr bwMode="auto">
            <a:xfrm>
              <a:off x="720" y="2652"/>
              <a:ext cx="1620" cy="468"/>
            </a:xfrm>
            <a:prstGeom prst="line">
              <a:avLst/>
            </a:prstGeom>
            <a:noFill/>
            <a:ln w="28575">
              <a:solidFill>
                <a:srgbClr val="9933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92">
              <a:extLst>
                <a:ext uri="{FF2B5EF4-FFF2-40B4-BE49-F238E27FC236}">
                  <a16:creationId xmlns:a16="http://schemas.microsoft.com/office/drawing/2014/main" id="{067D9D74-C4A7-4236-B0BC-E58D1BD4F0A6}"/>
                </a:ext>
              </a:extLst>
            </p:cNvPr>
            <p:cNvSpPr>
              <a:spLocks noChangeShapeType="1"/>
            </p:cNvSpPr>
            <p:nvPr/>
          </p:nvSpPr>
          <p:spPr bwMode="auto">
            <a:xfrm flipV="1">
              <a:off x="720" y="1248"/>
              <a:ext cx="1620" cy="15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93">
              <a:extLst>
                <a:ext uri="{FF2B5EF4-FFF2-40B4-BE49-F238E27FC236}">
                  <a16:creationId xmlns:a16="http://schemas.microsoft.com/office/drawing/2014/main" id="{7E96FB73-88E3-4983-9F61-D41F03B9682C}"/>
                </a:ext>
              </a:extLst>
            </p:cNvPr>
            <p:cNvSpPr>
              <a:spLocks noChangeShapeType="1"/>
            </p:cNvSpPr>
            <p:nvPr/>
          </p:nvSpPr>
          <p:spPr bwMode="auto">
            <a:xfrm>
              <a:off x="720" y="1404"/>
              <a:ext cx="1620" cy="780"/>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94">
              <a:extLst>
                <a:ext uri="{FF2B5EF4-FFF2-40B4-BE49-F238E27FC236}">
                  <a16:creationId xmlns:a16="http://schemas.microsoft.com/office/drawing/2014/main" id="{7B26C68B-D789-470B-AD35-FC5D7769E1A6}"/>
                </a:ext>
              </a:extLst>
            </p:cNvPr>
            <p:cNvSpPr>
              <a:spLocks noChangeShapeType="1"/>
            </p:cNvSpPr>
            <p:nvPr/>
          </p:nvSpPr>
          <p:spPr bwMode="auto">
            <a:xfrm>
              <a:off x="720" y="1404"/>
              <a:ext cx="1620" cy="1716"/>
            </a:xfrm>
            <a:prstGeom prst="line">
              <a:avLst/>
            </a:prstGeom>
            <a:noFill/>
            <a:ln w="2857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95">
              <a:extLst>
                <a:ext uri="{FF2B5EF4-FFF2-40B4-BE49-F238E27FC236}">
                  <a16:creationId xmlns:a16="http://schemas.microsoft.com/office/drawing/2014/main" id="{5AE7A144-481B-47C9-88B7-511F0616C51E}"/>
                </a:ext>
              </a:extLst>
            </p:cNvPr>
            <p:cNvSpPr>
              <a:spLocks noChangeShapeType="1"/>
            </p:cNvSpPr>
            <p:nvPr/>
          </p:nvSpPr>
          <p:spPr bwMode="auto">
            <a:xfrm flipV="1">
              <a:off x="720" y="1248"/>
              <a:ext cx="1620" cy="780"/>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96">
              <a:extLst>
                <a:ext uri="{FF2B5EF4-FFF2-40B4-BE49-F238E27FC236}">
                  <a16:creationId xmlns:a16="http://schemas.microsoft.com/office/drawing/2014/main" id="{9382FA89-1357-4C61-B5B6-541E4BDB0615}"/>
                </a:ext>
              </a:extLst>
            </p:cNvPr>
            <p:cNvSpPr>
              <a:spLocks noChangeShapeType="1"/>
            </p:cNvSpPr>
            <p:nvPr/>
          </p:nvSpPr>
          <p:spPr bwMode="auto">
            <a:xfrm>
              <a:off x="720" y="2028"/>
              <a:ext cx="1620" cy="156"/>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97">
              <a:extLst>
                <a:ext uri="{FF2B5EF4-FFF2-40B4-BE49-F238E27FC236}">
                  <a16:creationId xmlns:a16="http://schemas.microsoft.com/office/drawing/2014/main" id="{F1E61D58-694C-4760-9D1A-663DCBFE847E}"/>
                </a:ext>
              </a:extLst>
            </p:cNvPr>
            <p:cNvSpPr>
              <a:spLocks noChangeShapeType="1"/>
            </p:cNvSpPr>
            <p:nvPr/>
          </p:nvSpPr>
          <p:spPr bwMode="auto">
            <a:xfrm>
              <a:off x="720" y="2028"/>
              <a:ext cx="1620" cy="1092"/>
            </a:xfrm>
            <a:prstGeom prst="line">
              <a:avLst/>
            </a:prstGeom>
            <a:noFill/>
            <a:ln w="28575">
              <a:solidFill>
                <a:srgbClr val="0000FF"/>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Text Box 98">
              <a:extLst>
                <a:ext uri="{FF2B5EF4-FFF2-40B4-BE49-F238E27FC236}">
                  <a16:creationId xmlns:a16="http://schemas.microsoft.com/office/drawing/2014/main" id="{58E638DE-0C86-449B-963B-79F305D475AF}"/>
                </a:ext>
              </a:extLst>
            </p:cNvPr>
            <p:cNvSpPr txBox="1">
              <a:spLocks noChangeArrowheads="1"/>
            </p:cNvSpPr>
            <p:nvPr/>
          </p:nvSpPr>
          <p:spPr bwMode="auto">
            <a:xfrm>
              <a:off x="184" y="3435"/>
              <a:ext cx="891"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47" name="Text Box 99">
              <a:extLst>
                <a:ext uri="{FF2B5EF4-FFF2-40B4-BE49-F238E27FC236}">
                  <a16:creationId xmlns:a16="http://schemas.microsoft.com/office/drawing/2014/main" id="{DE29187F-4851-4E95-B6C5-C90926FCE730}"/>
                </a:ext>
              </a:extLst>
            </p:cNvPr>
            <p:cNvSpPr txBox="1">
              <a:spLocks noChangeArrowheads="1"/>
            </p:cNvSpPr>
            <p:nvPr/>
          </p:nvSpPr>
          <p:spPr bwMode="auto">
            <a:xfrm>
              <a:off x="3775" y="3435"/>
              <a:ext cx="905"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sp>
          <p:nvSpPr>
            <p:cNvPr id="48" name="Text Box 100">
              <a:extLst>
                <a:ext uri="{FF2B5EF4-FFF2-40B4-BE49-F238E27FC236}">
                  <a16:creationId xmlns:a16="http://schemas.microsoft.com/office/drawing/2014/main" id="{B4BDD40C-5DA5-4D52-9A88-87FB77267653}"/>
                </a:ext>
              </a:extLst>
            </p:cNvPr>
            <p:cNvSpPr txBox="1">
              <a:spLocks noChangeArrowheads="1"/>
            </p:cNvSpPr>
            <p:nvPr/>
          </p:nvSpPr>
          <p:spPr bwMode="auto">
            <a:xfrm>
              <a:off x="1442" y="3435"/>
              <a:ext cx="1979" cy="317"/>
            </a:xfrm>
            <a:prstGeom prst="rect">
              <a:avLst/>
            </a:prstGeom>
            <a:noFill/>
            <a:ln w="9525">
              <a:noFill/>
              <a:miter lim="800000"/>
              <a:headEnd/>
              <a:tailEnd/>
            </a:ln>
          </p:spPr>
          <p:txBody>
            <a:bodyPr wrap="square" lIns="0" tIns="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zh-CN" altLang="en-US" sz="1200" b="0" i="0" u="none" strike="noStrike" baseline="0">
                <a:solidFill>
                  <a:srgbClr val="000000"/>
                </a:solidFill>
                <a:latin typeface="Times New Roman"/>
                <a:cs typeface="Times New Roman"/>
              </a:endParaRPr>
            </a:p>
            <a:p>
              <a:pPr algn="l" rtl="0">
                <a:defRPr sz="1000"/>
              </a:pPr>
              <a:endParaRPr lang="zh-CN" altLang="en-US" sz="1200" b="0" i="0" u="none" strike="noStrike" baseline="0">
                <a:solidFill>
                  <a:srgbClr val="000000"/>
                </a:solidFill>
                <a:latin typeface="Times New Roman"/>
                <a:cs typeface="Times New Roman"/>
              </a:endParaRPr>
            </a:p>
          </p:txBody>
        </p:sp>
      </p:grpSp>
    </p:spTree>
    <p:extLst>
      <p:ext uri="{BB962C8B-B14F-4D97-AF65-F5344CB8AC3E}">
        <p14:creationId xmlns:p14="http://schemas.microsoft.com/office/powerpoint/2010/main" val="1609784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rot="1057730">
            <a:off x="3685734" y="2723693"/>
            <a:ext cx="6185420" cy="212964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324322" y="772344"/>
            <a:ext cx="8352928" cy="1769715"/>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latin typeface="宋体" panose="02010600030101010101" pitchFamily="2" charset="-122"/>
              </a:rPr>
              <a:t>训练结束后，输出所有</a:t>
            </a:r>
            <a:r>
              <a:rPr lang="en-US" altLang="zh-CN" sz="2000" dirty="0">
                <a:latin typeface="宋体" panose="02010600030101010101" pitchFamily="2" charset="-122"/>
              </a:rPr>
              <a:t>14</a:t>
            </a:r>
            <a:r>
              <a:rPr lang="zh-CN" altLang="en-US" sz="2000" dirty="0">
                <a:latin typeface="宋体" panose="02010600030101010101" pitchFamily="2" charset="-122"/>
              </a:rPr>
              <a:t>个样本的模型计算结果。可以发现，与</a:t>
            </a:r>
            <a:r>
              <a:rPr lang="en-US" altLang="zh-CN" sz="2000" dirty="0">
                <a:latin typeface="宋体" panose="02010600030101010101" pitchFamily="2" charset="-122"/>
              </a:rPr>
              <a:t>0/1</a:t>
            </a:r>
            <a:r>
              <a:rPr lang="zh-CN" altLang="en-US" sz="2000" dirty="0">
                <a:latin typeface="宋体" panose="02010600030101010101" pitchFamily="2" charset="-122"/>
              </a:rPr>
              <a:t>标签相比，最大的误差不超过</a:t>
            </a:r>
            <a:r>
              <a:rPr lang="en-US" altLang="zh-CN" sz="2000" dirty="0">
                <a:latin typeface="宋体" panose="02010600030101010101" pitchFamily="2" charset="-122"/>
              </a:rPr>
              <a:t>0.035</a:t>
            </a:r>
            <a:r>
              <a:rPr lang="zh-CN" altLang="en-US" sz="2000" dirty="0">
                <a:latin typeface="宋体" panose="02010600030101010101" pitchFamily="2" charset="-122"/>
              </a:rPr>
              <a:t>，模型效果是可以接受的。同时，训练好的模型对新输入</a:t>
            </a:r>
            <a:r>
              <a:rPr lang="en-US" altLang="zh-CN" sz="2000" dirty="0">
                <a:latin typeface="宋体" panose="02010600030101010101" pitchFamily="2" charset="-122"/>
              </a:rPr>
              <a:t>[0, 2, 0, 1]</a:t>
            </a:r>
            <a:r>
              <a:rPr lang="zh-CN" altLang="en-US" sz="2000" dirty="0">
                <a:latin typeface="宋体" panose="02010600030101010101" pitchFamily="2" charset="-122"/>
              </a:rPr>
              <a:t>的输出是</a:t>
            </a:r>
            <a:r>
              <a:rPr lang="en-US" altLang="zh-CN" sz="2000" dirty="0">
                <a:latin typeface="宋体" panose="02010600030101010101" pitchFamily="2" charset="-122"/>
              </a:rPr>
              <a:t>0.00947088</a:t>
            </a:r>
            <a:r>
              <a:rPr lang="zh-CN" altLang="en-US" sz="2000" dirty="0">
                <a:latin typeface="宋体" panose="02010600030101010101" pitchFamily="2" charset="-122"/>
              </a:rPr>
              <a:t>，对应的是</a:t>
            </a:r>
            <a:r>
              <a:rPr lang="en-US" altLang="zh-CN" sz="2000" dirty="0">
                <a:latin typeface="宋体" panose="02010600030101010101" pitchFamily="2" charset="-122"/>
              </a:rPr>
              <a:t>0</a:t>
            </a:r>
            <a:r>
              <a:rPr lang="zh-CN" altLang="en-US" sz="2000" dirty="0">
                <a:latin typeface="宋体" panose="02010600030101010101" pitchFamily="2" charset="-122"/>
              </a:rPr>
              <a:t>分类，不会购买：</a:t>
            </a:r>
            <a:endParaRPr lang="en-US" altLang="zh-CN" sz="2000" dirty="0">
              <a:latin typeface="宋体" panose="02010600030101010101" pitchFamily="2" charset="-122"/>
            </a:endParaRPr>
          </a:p>
          <a:p>
            <a:pPr marL="342900" lvl="0" indent="-342900">
              <a:spcBef>
                <a:spcPts val="600"/>
              </a:spcBef>
              <a:buSzPct val="75000"/>
              <a:buFont typeface="Wingdings" panose="05000000000000000000" pitchFamily="2" charset="2"/>
              <a:buChar char="l"/>
            </a:pP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672076607"/>
              </p:ext>
            </p:extLst>
          </p:nvPr>
        </p:nvGraphicFramePr>
        <p:xfrm>
          <a:off x="468338" y="2428528"/>
          <a:ext cx="4108028" cy="1485261"/>
        </p:xfrm>
        <a:graphic>
          <a:graphicData uri="http://schemas.openxmlformats.org/presentationml/2006/ole">
            <mc:AlternateContent xmlns:mc="http://schemas.openxmlformats.org/markup-compatibility/2006">
              <mc:Choice xmlns:v="urn:schemas-microsoft-com:vml" Requires="v">
                <p:oleObj r:id="rId3" imgW="6920280" imgH="2501280" progId="">
                  <p:embed/>
                </p:oleObj>
              </mc:Choice>
              <mc:Fallback>
                <p:oleObj r:id="rId3" imgW="6920280" imgH="2501280" progId="">
                  <p:embed/>
                  <p:pic>
                    <p:nvPicPr>
                      <p:cNvPr id="2" name="对象 1"/>
                      <p:cNvPicPr/>
                      <p:nvPr/>
                    </p:nvPicPr>
                    <p:blipFill>
                      <a:blip r:embed="rId4"/>
                      <a:stretch>
                        <a:fillRect/>
                      </a:stretch>
                    </p:blipFill>
                    <p:spPr>
                      <a:xfrm>
                        <a:off x="468338" y="2428528"/>
                        <a:ext cx="4108028" cy="148526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18798251"/>
              </p:ext>
            </p:extLst>
          </p:nvPr>
        </p:nvGraphicFramePr>
        <p:xfrm>
          <a:off x="4932834" y="1864547"/>
          <a:ext cx="3168352" cy="3104129"/>
        </p:xfrm>
        <a:graphic>
          <a:graphicData uri="http://schemas.openxmlformats.org/presentationml/2006/ole">
            <mc:AlternateContent xmlns:mc="http://schemas.openxmlformats.org/markup-compatibility/2006">
              <mc:Choice xmlns:v="urn:schemas-microsoft-com:vml" Requires="v">
                <p:oleObj r:id="rId5" imgW="5612400" imgH="5485680" progId="">
                  <p:embed/>
                </p:oleObj>
              </mc:Choice>
              <mc:Fallback>
                <p:oleObj r:id="rId5" imgW="5612400" imgH="5485680" progId="">
                  <p:embed/>
                  <p:pic>
                    <p:nvPicPr>
                      <p:cNvPr id="3" name="对象 2"/>
                      <p:cNvPicPr/>
                      <p:nvPr/>
                    </p:nvPicPr>
                    <p:blipFill>
                      <a:blip r:embed="rId6"/>
                      <a:stretch>
                        <a:fillRect/>
                      </a:stretch>
                    </p:blipFill>
                    <p:spPr>
                      <a:xfrm>
                        <a:off x="4932834" y="1864547"/>
                        <a:ext cx="3168352" cy="3104129"/>
                      </a:xfrm>
                      <a:prstGeom prst="rect">
                        <a:avLst/>
                      </a:prstGeom>
                    </p:spPr>
                  </p:pic>
                </p:oleObj>
              </mc:Fallback>
            </mc:AlternateContent>
          </a:graphicData>
        </a:graphic>
      </p:graphicFrame>
    </p:spTree>
    <p:extLst>
      <p:ext uri="{BB962C8B-B14F-4D97-AF65-F5344CB8AC3E}">
        <p14:creationId xmlns:p14="http://schemas.microsoft.com/office/powerpoint/2010/main" val="260807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文本框 87"/>
          <p:cNvSpPr txBox="1"/>
          <p:nvPr/>
        </p:nvSpPr>
        <p:spPr>
          <a:xfrm>
            <a:off x="228977" y="299636"/>
            <a:ext cx="2887329"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本章学习目标</a:t>
            </a:r>
          </a:p>
        </p:txBody>
      </p:sp>
      <p:sp>
        <p:nvSpPr>
          <p:cNvPr id="2" name="文本框 1"/>
          <p:cNvSpPr txBox="1"/>
          <p:nvPr/>
        </p:nvSpPr>
        <p:spPr>
          <a:xfrm>
            <a:off x="679470" y="1584187"/>
            <a:ext cx="8002270" cy="1557927"/>
          </a:xfrm>
          <a:prstGeom prst="rect">
            <a:avLst/>
          </a:prstGeom>
          <a:noFill/>
        </p:spPr>
        <p:txBody>
          <a:bodyPr wrap="square" rtlCol="0" anchor="t">
            <a:spAutoFit/>
          </a:bodyPr>
          <a:lstStyle/>
          <a:p>
            <a:pPr marL="457200" lvl="0" indent="-457200">
              <a:lnSpc>
                <a:spcPct val="150000"/>
              </a:lnSpc>
              <a:buFont typeface="+mj-lt"/>
              <a:buAutoNum type="arabicPeriod"/>
            </a:pPr>
            <a:r>
              <a:rPr lang="zh-CN" altLang="en-US" sz="2200" dirty="0"/>
              <a:t>了解人工神经网络的发展历程、基本工作模型。</a:t>
            </a:r>
          </a:p>
          <a:p>
            <a:pPr marL="457200" lvl="0" indent="-457200">
              <a:lnSpc>
                <a:spcPct val="150000"/>
              </a:lnSpc>
              <a:buFont typeface="+mj-lt"/>
              <a:buAutoNum type="arabicPeriod"/>
            </a:pPr>
            <a:r>
              <a:rPr lang="zh-CN" altLang="en-US" sz="2200" dirty="0"/>
              <a:t>掌握后向传播、激活函数、权重调整、梯度下降等重要概念。</a:t>
            </a:r>
          </a:p>
          <a:p>
            <a:pPr marL="457200" lvl="0" indent="-457200">
              <a:lnSpc>
                <a:spcPct val="150000"/>
              </a:lnSpc>
              <a:buFont typeface="+mj-lt"/>
              <a:buAutoNum type="arabicPeriod"/>
            </a:pPr>
            <a:r>
              <a:rPr lang="zh-CN" altLang="en-US" sz="2200" dirty="0"/>
              <a:t>掌握人工神经网络分类算法的原理与实现方法。</a:t>
            </a:r>
            <a:endParaRPr lang="zh-CN" altLang="zh-CN"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04442"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9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03</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528060" y="2152015"/>
            <a:ext cx="4688840"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案例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3631763"/>
          </a:xfrm>
          <a:prstGeom prst="rect">
            <a:avLst/>
          </a:prstGeom>
          <a:noFill/>
        </p:spPr>
        <p:txBody>
          <a:bodyPr wrap="square" rtlCol="0" anchor="t">
            <a:spAutoFit/>
          </a:bodyPr>
          <a:lstStyle/>
          <a:p>
            <a:pPr>
              <a:spcBef>
                <a:spcPts val="600"/>
              </a:spcBef>
              <a:buSzPct val="75000"/>
            </a:pPr>
            <a:r>
              <a:rPr lang="en-US" altLang="zh-CN" dirty="0"/>
              <a:t>【</a:t>
            </a:r>
            <a:r>
              <a:rPr lang="zh-CN" altLang="en-US" dirty="0"/>
              <a:t>例 </a:t>
            </a:r>
            <a:r>
              <a:rPr lang="en-US" altLang="zh-CN" dirty="0"/>
              <a:t>13 2】</a:t>
            </a:r>
          </a:p>
          <a:p>
            <a:pPr marL="342900" indent="-342900">
              <a:spcBef>
                <a:spcPts val="600"/>
              </a:spcBef>
              <a:buSzPct val="75000"/>
              <a:buFont typeface="Wingdings" panose="05000000000000000000" pitchFamily="2" charset="2"/>
              <a:buChar char="l"/>
            </a:pPr>
            <a:r>
              <a:rPr lang="zh-CN" altLang="zh-CN" dirty="0"/>
              <a:t>鉴于股票序列的非线性特征，可以将其用于股票收益预测这一领域，下面通过中国平安股票数据评价它的预测性能。</a:t>
            </a:r>
            <a:endParaRPr lang="en-US" altLang="zh-CN" dirty="0"/>
          </a:p>
          <a:p>
            <a:pPr marL="342900" indent="-342900">
              <a:spcBef>
                <a:spcPts val="600"/>
              </a:spcBef>
              <a:buSzPct val="75000"/>
              <a:buFont typeface="Wingdings" panose="05000000000000000000" pitchFamily="2" charset="2"/>
              <a:buChar char="l"/>
            </a:pPr>
            <a:r>
              <a:rPr lang="zh-CN" altLang="en-US" dirty="0"/>
              <a:t>中国平安保险（集团）股份有限公司，我国三大综合金融集团之一，在</a:t>
            </a:r>
            <a:r>
              <a:rPr lang="en-US" altLang="zh-CN" dirty="0"/>
              <a:t>《</a:t>
            </a:r>
            <a:r>
              <a:rPr lang="zh-CN" altLang="en-US" dirty="0"/>
              <a:t>福布斯</a:t>
            </a:r>
            <a:r>
              <a:rPr lang="en-US" altLang="zh-CN" dirty="0"/>
              <a:t>》“</a:t>
            </a:r>
            <a:r>
              <a:rPr lang="zh-CN" altLang="en-US" dirty="0"/>
              <a:t>全球上市公司</a:t>
            </a:r>
            <a:r>
              <a:rPr lang="en-US" altLang="zh-CN" dirty="0"/>
              <a:t>2000</a:t>
            </a:r>
            <a:r>
              <a:rPr lang="zh-CN" altLang="en-US" dirty="0"/>
              <a:t>强”中名列第</a:t>
            </a:r>
            <a:r>
              <a:rPr lang="en-US" altLang="zh-CN" dirty="0"/>
              <a:t>10</a:t>
            </a:r>
            <a:r>
              <a:rPr lang="zh-CN" altLang="en-US" dirty="0"/>
              <a:t>位，居全球保险集团第一。中国平安在香港联合交易所主板及上海证券交易所两地上市。中国平安</a:t>
            </a:r>
            <a:r>
              <a:rPr lang="en-US" altLang="zh-CN" dirty="0"/>
              <a:t>.csv</a:t>
            </a:r>
            <a:r>
              <a:rPr lang="zh-CN" altLang="en-US" dirty="0"/>
              <a:t>给出中国平安</a:t>
            </a:r>
            <a:r>
              <a:rPr lang="en-US" altLang="zh-CN" dirty="0"/>
              <a:t>A</a:t>
            </a:r>
            <a:r>
              <a:rPr lang="zh-CN" altLang="en-US" dirty="0"/>
              <a:t>股（</a:t>
            </a:r>
            <a:r>
              <a:rPr lang="en-US" altLang="zh-CN" dirty="0"/>
              <a:t>601318</a:t>
            </a:r>
            <a:r>
              <a:rPr lang="zh-CN" altLang="en-US" dirty="0"/>
              <a:t>）</a:t>
            </a:r>
            <a:r>
              <a:rPr lang="en-US" altLang="zh-CN" dirty="0"/>
              <a:t>2017</a:t>
            </a:r>
            <a:r>
              <a:rPr lang="zh-CN" altLang="en-US" dirty="0"/>
              <a:t>年以来的股票数据。</a:t>
            </a:r>
            <a:endParaRPr lang="en-US" altLang="zh-CN" dirty="0"/>
          </a:p>
          <a:p>
            <a:pPr marL="342900" indent="-342900">
              <a:spcBef>
                <a:spcPts val="600"/>
              </a:spcBef>
              <a:buSzPct val="75000"/>
              <a:buFont typeface="Wingdings" panose="05000000000000000000" pitchFamily="2" charset="2"/>
              <a:buChar char="l"/>
            </a:pPr>
            <a:endParaRPr lang="en-US" altLang="zh-CN" dirty="0"/>
          </a:p>
          <a:p>
            <a:pPr marL="342900" indent="-342900">
              <a:spcBef>
                <a:spcPts val="600"/>
              </a:spcBef>
              <a:buSzPct val="75000"/>
              <a:buFont typeface="Wingdings" panose="05000000000000000000" pitchFamily="2" charset="2"/>
              <a:buChar char="l"/>
            </a:pPr>
            <a:r>
              <a:rPr lang="zh-CN" altLang="en-US" dirty="0"/>
              <a:t>记录如表 </a:t>
            </a:r>
            <a:r>
              <a:rPr lang="en-US" altLang="zh-CN" dirty="0"/>
              <a:t>13-1</a:t>
            </a:r>
            <a:r>
              <a:rPr lang="zh-CN" altLang="en-US" dirty="0"/>
              <a:t>所示。</a:t>
            </a:r>
          </a:p>
          <a:p>
            <a:pPr marL="342900" indent="-342900">
              <a:spcBef>
                <a:spcPts val="600"/>
              </a:spcBef>
              <a:buSzPct val="75000"/>
              <a:buFont typeface="Wingdings" panose="05000000000000000000" pitchFamily="2" charset="2"/>
              <a:buChar char="l"/>
            </a:pPr>
            <a:endParaRPr lang="zh-CN" altLang="zh-CN" dirty="0"/>
          </a:p>
          <a:p>
            <a:pPr marL="342900" lvl="0" indent="-342900">
              <a:spcBef>
                <a:spcPts val="600"/>
              </a:spcBef>
              <a:buSzPct val="750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31230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表 </a:t>
            </a:r>
            <a:r>
              <a:rPr lang="en-US" altLang="zh-CN" sz="2000" dirty="0"/>
              <a:t>13-1 </a:t>
            </a:r>
            <a:r>
              <a:rPr lang="zh-CN" altLang="en-US" sz="2000" dirty="0"/>
              <a:t>中国平安</a:t>
            </a:r>
            <a:r>
              <a:rPr lang="en-US" altLang="zh-CN" sz="2000" dirty="0"/>
              <a:t>A</a:t>
            </a:r>
            <a:r>
              <a:rPr lang="zh-CN" altLang="en-US" sz="2000" dirty="0"/>
              <a:t>股历史数据</a:t>
            </a:r>
          </a:p>
        </p:txBody>
      </p:sp>
      <p:graphicFrame>
        <p:nvGraphicFramePr>
          <p:cNvPr id="2" name="表格 1"/>
          <p:cNvGraphicFramePr>
            <a:graphicFrameLocks noGrp="1"/>
          </p:cNvGraphicFramePr>
          <p:nvPr>
            <p:extLst>
              <p:ext uri="{D42A27DB-BD31-4B8C-83A1-F6EECF244321}">
                <p14:modId xmlns:p14="http://schemas.microsoft.com/office/powerpoint/2010/main" val="2669110126"/>
              </p:ext>
            </p:extLst>
          </p:nvPr>
        </p:nvGraphicFramePr>
        <p:xfrm>
          <a:off x="709714" y="1318504"/>
          <a:ext cx="6892319" cy="3622866"/>
        </p:xfrm>
        <a:graphic>
          <a:graphicData uri="http://schemas.openxmlformats.org/drawingml/2006/table">
            <a:tbl>
              <a:tblPr firstRow="1" firstCol="1" bandRow="1">
                <a:tableStyleId>{5C22544A-7EE6-4342-B048-85BDC9FD1C3A}</a:tableStyleId>
              </a:tblPr>
              <a:tblGrid>
                <a:gridCol w="1664999">
                  <a:extLst>
                    <a:ext uri="{9D8B030D-6E8A-4147-A177-3AD203B41FA5}">
                      <a16:colId xmlns:a16="http://schemas.microsoft.com/office/drawing/2014/main" val="3754444036"/>
                    </a:ext>
                  </a:extLst>
                </a:gridCol>
                <a:gridCol w="1045464">
                  <a:extLst>
                    <a:ext uri="{9D8B030D-6E8A-4147-A177-3AD203B41FA5}">
                      <a16:colId xmlns:a16="http://schemas.microsoft.com/office/drawing/2014/main" val="3750664831"/>
                    </a:ext>
                  </a:extLst>
                </a:gridCol>
                <a:gridCol w="1045464">
                  <a:extLst>
                    <a:ext uri="{9D8B030D-6E8A-4147-A177-3AD203B41FA5}">
                      <a16:colId xmlns:a16="http://schemas.microsoft.com/office/drawing/2014/main" val="461113286"/>
                    </a:ext>
                  </a:extLst>
                </a:gridCol>
                <a:gridCol w="1045464">
                  <a:extLst>
                    <a:ext uri="{9D8B030D-6E8A-4147-A177-3AD203B41FA5}">
                      <a16:colId xmlns:a16="http://schemas.microsoft.com/office/drawing/2014/main" val="1104790920"/>
                    </a:ext>
                  </a:extLst>
                </a:gridCol>
                <a:gridCol w="1045464">
                  <a:extLst>
                    <a:ext uri="{9D8B030D-6E8A-4147-A177-3AD203B41FA5}">
                      <a16:colId xmlns:a16="http://schemas.microsoft.com/office/drawing/2014/main" val="127538171"/>
                    </a:ext>
                  </a:extLst>
                </a:gridCol>
                <a:gridCol w="1045464">
                  <a:extLst>
                    <a:ext uri="{9D8B030D-6E8A-4147-A177-3AD203B41FA5}">
                      <a16:colId xmlns:a16="http://schemas.microsoft.com/office/drawing/2014/main" val="104590535"/>
                    </a:ext>
                  </a:extLst>
                </a:gridCol>
              </a:tblGrid>
              <a:tr h="181328">
                <a:tc>
                  <a:txBody>
                    <a:bodyPr/>
                    <a:lstStyle/>
                    <a:p>
                      <a:pPr indent="127000" algn="ctr" latinLnBrk="0">
                        <a:lnSpc>
                          <a:spcPct val="150000"/>
                        </a:lnSpc>
                        <a:spcAft>
                          <a:spcPts val="0"/>
                        </a:spcAft>
                      </a:pPr>
                      <a:r>
                        <a:rPr lang="zh-CN" sz="1000" b="0" kern="100">
                          <a:effectLst/>
                        </a:rPr>
                        <a:t>时间</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zh-CN" sz="1000" b="0" kern="100">
                          <a:effectLst/>
                        </a:rPr>
                        <a:t>开盘</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zh-CN" sz="1000" b="0" kern="100">
                          <a:effectLst/>
                        </a:rPr>
                        <a:t>最高</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zh-CN" sz="1000" b="0" kern="100">
                          <a:effectLst/>
                        </a:rPr>
                        <a:t>最低</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zh-CN" sz="1000" b="0" kern="100">
                          <a:effectLst/>
                        </a:rPr>
                        <a:t>收盘</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zh-CN" sz="1000" b="0" kern="100">
                          <a:effectLst/>
                        </a:rPr>
                        <a:t>涨幅</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1913645099"/>
                  </a:ext>
                </a:extLst>
              </a:tr>
              <a:tr h="181328">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610310830"/>
                  </a:ext>
                </a:extLst>
              </a:tr>
              <a:tr h="181328">
                <a:tc>
                  <a:txBody>
                    <a:bodyPr/>
                    <a:lstStyle/>
                    <a:p>
                      <a:pPr indent="127000" algn="ctr" latinLnBrk="0">
                        <a:lnSpc>
                          <a:spcPct val="150000"/>
                        </a:lnSpc>
                        <a:spcAft>
                          <a:spcPts val="0"/>
                        </a:spcAft>
                      </a:pPr>
                      <a:r>
                        <a:rPr lang="en-US" sz="1000" b="0" kern="100">
                          <a:effectLst/>
                        </a:rPr>
                        <a:t>2017-10-30,</a:t>
                      </a:r>
                      <a:r>
                        <a:rPr lang="zh-CN" sz="1000" b="0" kern="100">
                          <a:effectLst/>
                        </a:rPr>
                        <a:t>一</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65.3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63.13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64.06</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0.20%</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4113600651"/>
                  </a:ext>
                </a:extLst>
              </a:tr>
              <a:tr h="181328">
                <a:tc>
                  <a:txBody>
                    <a:bodyPr/>
                    <a:lstStyle/>
                    <a:p>
                      <a:pPr indent="127000" algn="ctr" latinLnBrk="0">
                        <a:lnSpc>
                          <a:spcPct val="150000"/>
                        </a:lnSpc>
                        <a:spcAft>
                          <a:spcPts val="0"/>
                        </a:spcAft>
                      </a:pPr>
                      <a:r>
                        <a:rPr lang="en-US" sz="1000" b="0" kern="100">
                          <a:effectLst/>
                        </a:rPr>
                        <a:t>2017-10-31,</a:t>
                      </a:r>
                      <a:r>
                        <a:rPr lang="zh-CN" sz="1000" b="0" kern="100">
                          <a:effectLst/>
                        </a:rPr>
                        <a:t>二</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63.5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63.31</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64.36</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0.47%</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55628757"/>
                  </a:ext>
                </a:extLst>
              </a:tr>
              <a:tr h="181328">
                <a:tc>
                  <a:txBody>
                    <a:bodyPr/>
                    <a:lstStyle/>
                    <a:p>
                      <a:pPr indent="127000" algn="ctr" latinLnBrk="0">
                        <a:lnSpc>
                          <a:spcPct val="150000"/>
                        </a:lnSpc>
                        <a:spcAft>
                          <a:spcPts val="0"/>
                        </a:spcAft>
                      </a:pPr>
                      <a:r>
                        <a:rPr lang="en-US" sz="1000" b="0" kern="100">
                          <a:effectLst/>
                        </a:rPr>
                        <a:t>2017-11-01,</a:t>
                      </a:r>
                      <a:r>
                        <a:rPr lang="zh-CN" sz="1000" b="0" kern="100">
                          <a:effectLst/>
                        </a:rPr>
                        <a:t>三</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64.47</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66.28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63.72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64.12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-0.37%</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3956917800"/>
                  </a:ext>
                </a:extLst>
              </a:tr>
              <a:tr h="181328">
                <a:tc>
                  <a:txBody>
                    <a:bodyPr/>
                    <a:lstStyle/>
                    <a:p>
                      <a:pPr indent="127000" algn="ctr" latinLnBrk="0">
                        <a:lnSpc>
                          <a:spcPct val="150000"/>
                        </a:lnSpc>
                        <a:spcAft>
                          <a:spcPts val="0"/>
                        </a:spcAft>
                      </a:pPr>
                      <a:r>
                        <a:rPr lang="en-US" sz="1000" b="0" kern="100">
                          <a:effectLst/>
                        </a:rPr>
                        <a:t>2017-11-02,</a:t>
                      </a:r>
                      <a:r>
                        <a:rPr lang="zh-CN" sz="1000" b="0" kern="100">
                          <a:effectLst/>
                        </a:rPr>
                        <a:t>四</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64.39</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64.14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0.03%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869942854"/>
                  </a:ext>
                </a:extLst>
              </a:tr>
              <a:tr h="181328">
                <a:tc>
                  <a:txBody>
                    <a:bodyPr/>
                    <a:lstStyle/>
                    <a:p>
                      <a:pPr indent="127000" algn="ctr" latinLnBrk="0">
                        <a:lnSpc>
                          <a:spcPct val="150000"/>
                        </a:lnSpc>
                        <a:spcAft>
                          <a:spcPts val="0"/>
                        </a:spcAft>
                      </a:pPr>
                      <a:r>
                        <a:rPr lang="en-US" sz="1000" b="0" kern="100">
                          <a:effectLst/>
                        </a:rPr>
                        <a:t>2017-11-03,</a:t>
                      </a:r>
                      <a:r>
                        <a:rPr lang="zh-CN" sz="1000" b="0" kern="100">
                          <a:effectLst/>
                        </a:rPr>
                        <a:t>五</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64.84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63.48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64.45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0.48%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4021481252"/>
                  </a:ext>
                </a:extLst>
              </a:tr>
              <a:tr h="181328">
                <a:tc>
                  <a:txBody>
                    <a:bodyPr/>
                    <a:lstStyle/>
                    <a:p>
                      <a:pPr indent="127000" algn="ctr" latinLnBrk="0">
                        <a:lnSpc>
                          <a:spcPct val="150000"/>
                        </a:lnSpc>
                        <a:spcAft>
                          <a:spcPts val="0"/>
                        </a:spcAft>
                      </a:pPr>
                      <a:r>
                        <a:rPr lang="en-US" sz="1000" b="0" kern="100">
                          <a:effectLst/>
                        </a:rPr>
                        <a:t>2017-11-06,</a:t>
                      </a:r>
                      <a:r>
                        <a:rPr lang="zh-CN" sz="1000" b="0" kern="100">
                          <a:effectLst/>
                        </a:rPr>
                        <a:t>一</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64.69</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64.7</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62.92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64.01</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-0.68%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862414172"/>
                  </a:ext>
                </a:extLst>
              </a:tr>
              <a:tr h="181328">
                <a:tc>
                  <a:txBody>
                    <a:bodyPr/>
                    <a:lstStyle/>
                    <a:p>
                      <a:pPr indent="127000" algn="ctr" latinLnBrk="0">
                        <a:lnSpc>
                          <a:spcPct val="150000"/>
                        </a:lnSpc>
                        <a:spcAft>
                          <a:spcPts val="0"/>
                        </a:spcAft>
                      </a:pPr>
                      <a:r>
                        <a:rPr lang="en-US" sz="1000" b="0" kern="100">
                          <a:effectLst/>
                        </a:rPr>
                        <a:t>2017-11-07,</a:t>
                      </a:r>
                      <a:r>
                        <a:rPr lang="zh-CN" sz="1000" b="0" kern="100">
                          <a:effectLst/>
                        </a:rPr>
                        <a:t>二</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66.57</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65.37</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2.12%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166125370"/>
                  </a:ext>
                </a:extLst>
              </a:tr>
              <a:tr h="181328">
                <a:tc>
                  <a:txBody>
                    <a:bodyPr/>
                    <a:lstStyle/>
                    <a:p>
                      <a:pPr indent="127000" algn="ctr" latinLnBrk="0">
                        <a:lnSpc>
                          <a:spcPct val="150000"/>
                        </a:lnSpc>
                        <a:spcAft>
                          <a:spcPts val="0"/>
                        </a:spcAft>
                      </a:pPr>
                      <a:r>
                        <a:rPr lang="en-US" sz="1000" b="0" kern="100">
                          <a:effectLst/>
                        </a:rPr>
                        <a:t>2017-11-08,</a:t>
                      </a:r>
                      <a:r>
                        <a:rPr lang="zh-CN" sz="1000" b="0" kern="100">
                          <a:effectLst/>
                        </a:rPr>
                        <a:t>三</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65.4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66.35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64.32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64.61</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-1.16%</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547778771"/>
                  </a:ext>
                </a:extLst>
              </a:tr>
              <a:tr h="181328">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28215491"/>
                  </a:ext>
                </a:extLst>
              </a:tr>
              <a:tr h="181328">
                <a:tc>
                  <a:txBody>
                    <a:bodyPr/>
                    <a:lstStyle/>
                    <a:p>
                      <a:pPr indent="127000" algn="ctr" latinLnBrk="0">
                        <a:lnSpc>
                          <a:spcPct val="150000"/>
                        </a:lnSpc>
                        <a:spcAft>
                          <a:spcPts val="0"/>
                        </a:spcAft>
                      </a:pPr>
                      <a:r>
                        <a:rPr lang="en-US" sz="1000" b="0" kern="100">
                          <a:effectLst/>
                        </a:rPr>
                        <a:t>2019-04-22,</a:t>
                      </a:r>
                      <a:r>
                        <a:rPr lang="zh-CN" sz="1000" b="0" kern="100">
                          <a:effectLst/>
                        </a:rPr>
                        <a:t>一</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87.22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88.09</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84.96</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-2.34%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444254342"/>
                  </a:ext>
                </a:extLst>
              </a:tr>
              <a:tr h="181328">
                <a:tc>
                  <a:txBody>
                    <a:bodyPr/>
                    <a:lstStyle/>
                    <a:p>
                      <a:pPr indent="127000" algn="ctr" latinLnBrk="0">
                        <a:lnSpc>
                          <a:spcPct val="150000"/>
                        </a:lnSpc>
                        <a:spcAft>
                          <a:spcPts val="0"/>
                        </a:spcAft>
                      </a:pPr>
                      <a:r>
                        <a:rPr lang="en-US" sz="1000" b="0" kern="100">
                          <a:effectLst/>
                        </a:rPr>
                        <a:t>2019-04-23,</a:t>
                      </a:r>
                      <a:r>
                        <a:rPr lang="zh-CN" sz="1000" b="0" kern="100">
                          <a:effectLst/>
                        </a:rPr>
                        <a:t>二</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84.75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87.38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86.06</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1.29%</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1733155673"/>
                  </a:ext>
                </a:extLst>
              </a:tr>
              <a:tr h="181328">
                <a:tc>
                  <a:txBody>
                    <a:bodyPr/>
                    <a:lstStyle/>
                    <a:p>
                      <a:pPr indent="127000" algn="ctr" latinLnBrk="0">
                        <a:lnSpc>
                          <a:spcPct val="150000"/>
                        </a:lnSpc>
                        <a:spcAft>
                          <a:spcPts val="0"/>
                        </a:spcAft>
                      </a:pPr>
                      <a:r>
                        <a:rPr lang="en-US" sz="1000" b="0" kern="100">
                          <a:effectLst/>
                        </a:rPr>
                        <a:t>2019-04-24,</a:t>
                      </a:r>
                      <a:r>
                        <a:rPr lang="zh-CN" sz="1000" b="0" kern="100">
                          <a:effectLst/>
                        </a:rPr>
                        <a:t>三</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86.08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86.88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83.55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85.03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-1.20%</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328506764"/>
                  </a:ext>
                </a:extLst>
              </a:tr>
              <a:tr h="181328">
                <a:tc>
                  <a:txBody>
                    <a:bodyPr/>
                    <a:lstStyle/>
                    <a:p>
                      <a:pPr indent="127000" algn="ctr" latinLnBrk="0">
                        <a:lnSpc>
                          <a:spcPct val="150000"/>
                        </a:lnSpc>
                        <a:spcAft>
                          <a:spcPts val="0"/>
                        </a:spcAft>
                      </a:pPr>
                      <a:r>
                        <a:rPr lang="en-US" sz="1000" b="0" kern="100">
                          <a:effectLst/>
                        </a:rPr>
                        <a:t>2019-04-25,</a:t>
                      </a:r>
                      <a:r>
                        <a:rPr lang="zh-CN" sz="1000" b="0" kern="100">
                          <a:effectLst/>
                        </a:rPr>
                        <a:t>四</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84.35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84.99</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83.15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83.4</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-1.92%</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1406959421"/>
                  </a:ext>
                </a:extLst>
              </a:tr>
              <a:tr h="181328">
                <a:tc>
                  <a:txBody>
                    <a:bodyPr/>
                    <a:lstStyle/>
                    <a:p>
                      <a:pPr indent="127000" algn="ctr" latinLnBrk="0">
                        <a:lnSpc>
                          <a:spcPct val="150000"/>
                        </a:lnSpc>
                        <a:spcAft>
                          <a:spcPts val="0"/>
                        </a:spcAft>
                      </a:pPr>
                      <a:r>
                        <a:rPr lang="en-US" sz="1000" b="0" kern="100">
                          <a:effectLst/>
                        </a:rPr>
                        <a:t>2019-04-26,</a:t>
                      </a:r>
                      <a:r>
                        <a:rPr lang="zh-CN" sz="1000" b="0" kern="100">
                          <a:effectLst/>
                        </a:rPr>
                        <a:t>五</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84.43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82.8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83.11</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-0.35%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644764221"/>
                  </a:ext>
                </a:extLst>
              </a:tr>
              <a:tr h="181328">
                <a:tc>
                  <a:txBody>
                    <a:bodyPr/>
                    <a:lstStyle/>
                    <a:p>
                      <a:pPr indent="127000" algn="ctr" latinLnBrk="0">
                        <a:lnSpc>
                          <a:spcPct val="150000"/>
                        </a:lnSpc>
                        <a:spcAft>
                          <a:spcPts val="0"/>
                        </a:spcAft>
                      </a:pPr>
                      <a:r>
                        <a:rPr lang="en-US" sz="1000" b="0" kern="100">
                          <a:effectLst/>
                        </a:rPr>
                        <a:t>2019-04-29,</a:t>
                      </a:r>
                      <a:r>
                        <a:rPr lang="zh-CN" sz="1000" b="0" kern="100">
                          <a:effectLst/>
                        </a:rPr>
                        <a:t>一</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83.88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87.13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83.3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86.43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3.99%</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190708379"/>
                  </a:ext>
                </a:extLst>
              </a:tr>
              <a:tr h="181328">
                <a:tc>
                  <a:txBody>
                    <a:bodyPr/>
                    <a:lstStyle/>
                    <a:p>
                      <a:pPr indent="127000" algn="ctr" latinLnBrk="0">
                        <a:lnSpc>
                          <a:spcPct val="150000"/>
                        </a:lnSpc>
                        <a:spcAft>
                          <a:spcPts val="0"/>
                        </a:spcAft>
                      </a:pPr>
                      <a:r>
                        <a:rPr lang="en-US" sz="1000" b="0" kern="100">
                          <a:effectLst/>
                        </a:rPr>
                        <a:t>2019-04-30,</a:t>
                      </a:r>
                      <a:r>
                        <a:rPr lang="zh-CN" sz="1000" b="0" kern="100">
                          <a:effectLst/>
                        </a:rPr>
                        <a:t>二</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86.5</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87.48</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84.53</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a:effectLst/>
                        </a:rPr>
                        <a:t>86.1</a:t>
                      </a:r>
                      <a:endParaRPr lang="zh-CN" sz="10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tc>
                  <a:txBody>
                    <a:bodyPr/>
                    <a:lstStyle/>
                    <a:p>
                      <a:pPr indent="127000" algn="ctr" latinLnBrk="0">
                        <a:lnSpc>
                          <a:spcPct val="150000"/>
                        </a:lnSpc>
                        <a:spcAft>
                          <a:spcPts val="0"/>
                        </a:spcAft>
                      </a:pPr>
                      <a:r>
                        <a:rPr lang="en-US" sz="1000" b="0" kern="100" dirty="0">
                          <a:effectLst/>
                        </a:rPr>
                        <a:t>-0.38%</a:t>
                      </a:r>
                      <a:endParaRPr lang="zh-CN" sz="10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808" marR="51808" marT="0" marB="0" anchor="ctr"/>
                </a:tc>
                <a:extLst>
                  <a:ext uri="{0D108BD9-81ED-4DB2-BD59-A6C34878D82A}">
                    <a16:rowId xmlns:a16="http://schemas.microsoft.com/office/drawing/2014/main" val="2911944013"/>
                  </a:ext>
                </a:extLst>
              </a:tr>
            </a:tbl>
          </a:graphicData>
        </a:graphic>
      </p:graphicFrame>
    </p:spTree>
    <p:extLst>
      <p:ext uri="{BB962C8B-B14F-4D97-AF65-F5344CB8AC3E}">
        <p14:creationId xmlns:p14="http://schemas.microsoft.com/office/powerpoint/2010/main" val="2063610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mc:AlternateContent xmlns:mc="http://schemas.openxmlformats.org/markup-compatibility/2006" xmlns:a14="http://schemas.microsoft.com/office/drawing/2010/main">
        <mc:Choice Requires="a14">
          <p:sp>
            <p:nvSpPr>
              <p:cNvPr id="40" name="文本框 39"/>
              <p:cNvSpPr txBox="1"/>
              <p:nvPr/>
            </p:nvSpPr>
            <p:spPr>
              <a:xfrm>
                <a:off x="324322" y="844352"/>
                <a:ext cx="8352928" cy="2687082"/>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sz="2000" dirty="0"/>
                  <a:t>本案例主要是对第</a:t>
                </a:r>
                <a:r>
                  <a:rPr lang="en-US" altLang="zh-CN" sz="2000" dirty="0"/>
                  <a:t>5</a:t>
                </a:r>
                <a:r>
                  <a:rPr lang="zh-CN" altLang="zh-CN" sz="2000" dirty="0"/>
                  <a:t>列的“收盘价”进行数据预处理。输入向量由</a:t>
                </a:r>
                <a:r>
                  <a:rPr lang="en-US" altLang="zh-CN" sz="2000" dirty="0"/>
                  <a:t>4</a:t>
                </a:r>
                <a:r>
                  <a:rPr lang="zh-CN" altLang="zh-CN" sz="2000" dirty="0"/>
                  <a:t>个基于</a:t>
                </a:r>
                <a:r>
                  <a:rPr lang="en-US" altLang="zh-CN" sz="2000" dirty="0"/>
                  <a:t>5</a:t>
                </a:r>
                <a:r>
                  <a:rPr lang="zh-CN" altLang="zh-CN" sz="2000" dirty="0"/>
                  <a:t>天预测时段的收益率（</a:t>
                </a:r>
                <a:r>
                  <a:rPr lang="en-US" altLang="zh-CN" sz="2000" dirty="0"/>
                  <a:t>RDP5</a:t>
                </a:r>
                <a:r>
                  <a:rPr lang="zh-CN" altLang="zh-CN" sz="2000" dirty="0"/>
                  <a:t>、</a:t>
                </a:r>
                <a:r>
                  <a:rPr lang="en-US" altLang="zh-CN" sz="2000" dirty="0"/>
                  <a:t>RDP10</a:t>
                </a:r>
                <a:r>
                  <a:rPr lang="zh-CN" altLang="zh-CN" sz="2000" dirty="0"/>
                  <a:t>、</a:t>
                </a:r>
                <a:r>
                  <a:rPr lang="en-US" altLang="zh-CN" sz="2000" dirty="0"/>
                  <a:t>RDP15</a:t>
                </a:r>
                <a:r>
                  <a:rPr lang="zh-CN" altLang="zh-CN" sz="2000" dirty="0"/>
                  <a:t>、</a:t>
                </a:r>
                <a:r>
                  <a:rPr lang="en-US" altLang="zh-CN" sz="2000" dirty="0"/>
                  <a:t>RDP20</a:t>
                </a:r>
                <a:r>
                  <a:rPr lang="zh-CN" altLang="zh-CN" sz="2000" dirty="0"/>
                  <a:t>）与转变后的收盘价（</a:t>
                </a:r>
                <a:r>
                  <a:rPr lang="en-US" altLang="zh-CN" sz="2000" dirty="0"/>
                  <a:t>EMA15</a:t>
                </a:r>
                <a:r>
                  <a:rPr lang="zh-CN" altLang="zh-CN" sz="2000" dirty="0"/>
                  <a:t>）</a:t>
                </a:r>
                <a:r>
                  <a:rPr lang="en-US" altLang="zh-CN" sz="2000" dirty="0"/>
                  <a:t>5</a:t>
                </a:r>
                <a:r>
                  <a:rPr lang="zh-CN" altLang="zh-CN" sz="2000" dirty="0"/>
                  <a:t>个分量组成。</a:t>
                </a:r>
                <a:r>
                  <a:rPr lang="en-US" altLang="zh-CN" sz="2000" dirty="0" err="1"/>
                  <a:t>EMA</a:t>
                </a:r>
                <a:r>
                  <a:rPr lang="en-US" altLang="zh-CN" sz="2000" baseline="-25000" dirty="0" err="1"/>
                  <a:t>n</a:t>
                </a:r>
                <a:r>
                  <a:rPr lang="zh-CN" altLang="zh-CN" sz="2000" dirty="0"/>
                  <a:t>通过当天收盘价减去该天前</a:t>
                </a:r>
                <a:r>
                  <a:rPr lang="en-US" altLang="zh-CN" sz="2000" dirty="0"/>
                  <a:t>n</a:t>
                </a:r>
                <a:r>
                  <a:rPr lang="zh-CN" altLang="zh-CN" sz="2000" dirty="0"/>
                  <a:t>天的价格指数滑动平均值而获得</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𝐸𝑀𝐴</m:t>
                            </m:r>
                          </m:e>
                          <m:sub>
                            <m:r>
                              <a:rPr lang="en-US" altLang="zh-CN" sz="2000" i="1">
                                <a:latin typeface="Cambria Math" panose="02040503050406030204" pitchFamily="18" charset="0"/>
                              </a:rPr>
                              <m:t>𝑛</m:t>
                            </m:r>
                          </m:sub>
                        </m:sSub>
                      </m:e>
                    </m:acc>
                  </m:oMath>
                </a14:m>
                <a:r>
                  <a:rPr lang="zh-CN" altLang="zh-CN" sz="2000" dirty="0"/>
                  <a:t>。输出变量（</a:t>
                </a:r>
                <a:r>
                  <a:rPr lang="en-US" altLang="zh-CN" sz="2000" dirty="0"/>
                  <a:t>RDP</a:t>
                </a:r>
                <a:r>
                  <a:rPr lang="zh-CN" altLang="zh-CN" sz="2000" dirty="0"/>
                  <a:t>）是首先分别将当天与其后第</a:t>
                </a:r>
                <a:r>
                  <a:rPr lang="en-US" altLang="zh-CN" sz="2000" dirty="0"/>
                  <a:t>5</a:t>
                </a:r>
                <a:r>
                  <a:rPr lang="zh-CN" altLang="zh-CN" sz="2000" dirty="0"/>
                  <a:t>天的原始收盘价转换为各自前</a:t>
                </a:r>
                <a:r>
                  <a:rPr lang="en-US" altLang="zh-CN" sz="2000" dirty="0"/>
                  <a:t>3</a:t>
                </a:r>
                <a:r>
                  <a:rPr lang="zh-CN" altLang="zh-CN" sz="2000" dirty="0"/>
                  <a:t>天的指数滑动平均值</a:t>
                </a:r>
                <a14:m>
                  <m:oMath xmlns:m="http://schemas.openxmlformats.org/officeDocument/2006/math">
                    <m:acc>
                      <m:accPr>
                        <m:chr m:val="̅"/>
                        <m:ctrlPr>
                          <a:rPr lang="zh-CN" altLang="zh-CN" sz="2000" i="1">
                            <a:latin typeface="Cambria Math" panose="02040503050406030204" pitchFamily="18" charset="0"/>
                          </a:rPr>
                        </m:ctrlPr>
                      </m:acc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𝑀𝐸𝐴</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e>
                    </m:acc>
                  </m:oMath>
                </a14:m>
                <a:r>
                  <a:rPr lang="zh-CN" altLang="zh-CN" sz="2000" dirty="0"/>
                  <a:t>，然后再根据转换的新值求收益率。</a:t>
                </a:r>
                <a:endParaRPr lang="en-US" altLang="zh-CN" sz="2000" dirty="0"/>
              </a:p>
              <a:p>
                <a:pPr marL="342900" lvl="0" indent="-342900">
                  <a:spcBef>
                    <a:spcPts val="600"/>
                  </a:spcBef>
                  <a:buSzPct val="75000"/>
                  <a:buFont typeface="Wingdings" panose="05000000000000000000" pitchFamily="2" charset="2"/>
                  <a:buChar char="l"/>
                </a:pPr>
                <a:endParaRPr lang="en-US" altLang="zh-CN" dirty="0"/>
              </a:p>
              <a:p>
                <a:pPr marL="342900" lvl="0" indent="-342900">
                  <a:spcBef>
                    <a:spcPts val="600"/>
                  </a:spcBef>
                  <a:buSzPct val="75000"/>
                  <a:buFont typeface="Wingdings" panose="05000000000000000000" pitchFamily="2" charset="2"/>
                  <a:buChar char="l"/>
                </a:pPr>
                <a:r>
                  <a:rPr lang="zh-CN" altLang="zh-CN" dirty="0"/>
                  <a:t>它们的计算公式见</a:t>
                </a:r>
                <a:r>
                  <a:rPr lang="zh-CN" altLang="en-US" dirty="0"/>
                  <a:t>表 </a:t>
                </a:r>
                <a:r>
                  <a:rPr lang="en-US" altLang="zh-CN" dirty="0"/>
                  <a:t>13-2</a:t>
                </a:r>
                <a:r>
                  <a:rPr lang="zh-CN" altLang="en-US" dirty="0"/>
                  <a:t>。</a:t>
                </a:r>
                <a:endParaRPr lang="zh-CN" altLang="en-US" sz="2000" dirty="0"/>
              </a:p>
            </p:txBody>
          </p:sp>
        </mc:Choice>
        <mc:Fallback xmlns="">
          <p:sp>
            <p:nvSpPr>
              <p:cNvPr id="40" name="文本框 39"/>
              <p:cNvSpPr txBox="1">
                <a:spLocks noRot="1" noChangeAspect="1" noMove="1" noResize="1" noEditPoints="1" noAdjustHandles="1" noChangeArrowheads="1" noChangeShapeType="1" noTextEdit="1"/>
              </p:cNvSpPr>
              <p:nvPr/>
            </p:nvSpPr>
            <p:spPr>
              <a:xfrm>
                <a:off x="324322" y="844352"/>
                <a:ext cx="8352928" cy="2687082"/>
              </a:xfrm>
              <a:prstGeom prst="rect">
                <a:avLst/>
              </a:prstGeom>
              <a:blipFill>
                <a:blip r:embed="rId3"/>
                <a:stretch>
                  <a:fillRect l="-219" t="-2045" r="-803" b="-2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17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表 </a:t>
            </a:r>
            <a:r>
              <a:rPr lang="en-US" altLang="zh-CN" sz="2000" dirty="0"/>
              <a:t>13-2 </a:t>
            </a:r>
            <a:r>
              <a:rPr lang="zh-CN" altLang="en-US" sz="2000" dirty="0"/>
              <a:t>输入与输出变量计算公式</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999066214"/>
                  </p:ext>
                </p:extLst>
              </p:nvPr>
            </p:nvGraphicFramePr>
            <p:xfrm>
              <a:off x="412373" y="1268567"/>
              <a:ext cx="8280920" cy="3918962"/>
            </p:xfrm>
            <a:graphic>
              <a:graphicData uri="http://schemas.openxmlformats.org/drawingml/2006/table">
                <a:tbl>
                  <a:tblPr firstRow="1" firstCol="1" bandRow="1">
                    <a:tableStyleId>{5C22544A-7EE6-4342-B048-85BDC9FD1C3A}</a:tableStyleId>
                  </a:tblPr>
                  <a:tblGrid>
                    <a:gridCol w="1761342">
                      <a:extLst>
                        <a:ext uri="{9D8B030D-6E8A-4147-A177-3AD203B41FA5}">
                          <a16:colId xmlns:a16="http://schemas.microsoft.com/office/drawing/2014/main" val="1828204408"/>
                        </a:ext>
                      </a:extLst>
                    </a:gridCol>
                    <a:gridCol w="6519578">
                      <a:extLst>
                        <a:ext uri="{9D8B030D-6E8A-4147-A177-3AD203B41FA5}">
                          <a16:colId xmlns:a16="http://schemas.microsoft.com/office/drawing/2014/main" val="4293521815"/>
                        </a:ext>
                      </a:extLst>
                    </a:gridCol>
                  </a:tblGrid>
                  <a:tr h="220494">
                    <a:tc>
                      <a:txBody>
                        <a:bodyPr/>
                        <a:lstStyle/>
                        <a:p>
                          <a:pPr indent="127000" algn="ctr" latinLnBrk="0">
                            <a:lnSpc>
                              <a:spcPct val="150000"/>
                            </a:lnSpc>
                            <a:spcAft>
                              <a:spcPts val="0"/>
                            </a:spcAft>
                          </a:pPr>
                          <a:r>
                            <a:rPr lang="zh-CN" sz="1200" b="0" kern="100">
                              <a:effectLst/>
                            </a:rPr>
                            <a:t>变量名称</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r>
                            <a:rPr lang="zh-CN" sz="1200" b="0" kern="100">
                              <a:effectLst/>
                            </a:rPr>
                            <a:t>计算公式</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1559052166"/>
                      </a:ext>
                    </a:extLst>
                  </a:tr>
                  <a:tr h="467005">
                    <a:tc>
                      <a:txBody>
                        <a:bodyPr/>
                        <a:lstStyle/>
                        <a:p>
                          <a:pPr indent="127000" algn="ctr" latinLnBrk="0">
                            <a:lnSpc>
                              <a:spcPct val="150000"/>
                            </a:lnSpc>
                            <a:spcAft>
                              <a:spcPts val="0"/>
                            </a:spcAft>
                          </a:pPr>
                          <a:r>
                            <a:rPr lang="en-US" sz="1200" b="0" kern="100">
                              <a:effectLst/>
                            </a:rPr>
                            <a:t>RDP5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sz="1200" b="0" i="1" kern="100">
                                        <a:effectLst/>
                                        <a:latin typeface="Cambria Math" panose="02040503050406030204" pitchFamily="18" charset="0"/>
                                      </a:rPr>
                                    </m:ctrlPr>
                                  </m:fPr>
                                  <m:num>
                                    <m:r>
                                      <a:rPr lang="en-US" sz="1200" b="0" i="1" kern="100">
                                        <a:effectLst/>
                                        <a:latin typeface="Cambria Math" panose="02040503050406030204" pitchFamily="18" charset="0"/>
                                      </a:rPr>
                                      <m:t>𝑝</m:t>
                                    </m:r>
                                    <m:d>
                                      <m:dPr>
                                        <m:ctrlPr>
                                          <a:rPr lang="zh-CN" sz="1200" b="0" i="1" kern="100">
                                            <a:effectLst/>
                                            <a:latin typeface="Cambria Math" panose="02040503050406030204" pitchFamily="18" charset="0"/>
                                          </a:rPr>
                                        </m:ctrlPr>
                                      </m:dPr>
                                      <m:e>
                                        <m:r>
                                          <a:rPr lang="en-US" sz="1200" b="0" i="1" kern="100">
                                            <a:effectLst/>
                                            <a:latin typeface="Cambria Math" panose="02040503050406030204" pitchFamily="18" charset="0"/>
                                          </a:rPr>
                                          <m:t>𝑖</m:t>
                                        </m:r>
                                      </m:e>
                                    </m:d>
                                    <m:r>
                                      <a:rPr lang="en-US" sz="1200" b="0" kern="100">
                                        <a:effectLst/>
                                        <a:latin typeface="Cambria Math" panose="02040503050406030204" pitchFamily="18" charset="0"/>
                                      </a:rPr>
                                      <m:t>−</m:t>
                                    </m:r>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5</m:t>
                                    </m:r>
                                    <m:r>
                                      <a:rPr lang="en-US" sz="1200" b="0" kern="100">
                                        <a:effectLst/>
                                        <a:latin typeface="Cambria Math" panose="02040503050406030204" pitchFamily="18" charset="0"/>
                                      </a:rPr>
                                      <m:t>)</m:t>
                                    </m:r>
                                  </m:num>
                                  <m:den>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5</m:t>
                                    </m:r>
                                    <m:r>
                                      <a:rPr lang="en-US" sz="1200" b="0" kern="100">
                                        <a:effectLst/>
                                        <a:latin typeface="Cambria Math" panose="02040503050406030204" pitchFamily="18" charset="0"/>
                                      </a:rPr>
                                      <m:t>)</m:t>
                                    </m:r>
                                  </m:den>
                                </m:f>
                                <m:r>
                                  <a:rPr lang="en-US" sz="1200" b="0" kern="100">
                                    <a:effectLst/>
                                    <a:latin typeface="Cambria Math" panose="02040503050406030204" pitchFamily="18" charset="0"/>
                                  </a:rPr>
                                  <m:t>∗</m:t>
                                </m:r>
                                <m:r>
                                  <a:rPr lang="en-US" sz="1200" b="0" i="1" kern="100">
                                    <a:effectLst/>
                                    <a:latin typeface="Cambria Math" panose="02040503050406030204" pitchFamily="18" charset="0"/>
                                  </a:rPr>
                                  <m:t>100</m:t>
                                </m:r>
                              </m:oMath>
                            </m:oMathPara>
                          </a14:m>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3459147199"/>
                      </a:ext>
                    </a:extLst>
                  </a:tr>
                  <a:tr h="467005">
                    <a:tc>
                      <a:txBody>
                        <a:bodyPr/>
                        <a:lstStyle/>
                        <a:p>
                          <a:pPr indent="127000" algn="ctr" latinLnBrk="0">
                            <a:lnSpc>
                              <a:spcPct val="150000"/>
                            </a:lnSpc>
                            <a:spcAft>
                              <a:spcPts val="0"/>
                            </a:spcAft>
                          </a:pPr>
                          <a:r>
                            <a:rPr lang="en-US" sz="1200" b="0" kern="100">
                              <a:effectLst/>
                            </a:rPr>
                            <a:t>RDP10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sz="1200" b="0" i="1" kern="100">
                                        <a:effectLst/>
                                        <a:latin typeface="Cambria Math" panose="02040503050406030204" pitchFamily="18" charset="0"/>
                                      </a:rPr>
                                    </m:ctrlPr>
                                  </m:fPr>
                                  <m:num>
                                    <m:r>
                                      <a:rPr lang="en-US" sz="1200" b="0" i="1" kern="100">
                                        <a:effectLst/>
                                        <a:latin typeface="Cambria Math" panose="02040503050406030204" pitchFamily="18" charset="0"/>
                                      </a:rPr>
                                      <m:t>𝑝</m:t>
                                    </m:r>
                                    <m:d>
                                      <m:dPr>
                                        <m:ctrlPr>
                                          <a:rPr lang="zh-CN" sz="1200" b="0" i="1" kern="100">
                                            <a:effectLst/>
                                            <a:latin typeface="Cambria Math" panose="02040503050406030204" pitchFamily="18" charset="0"/>
                                          </a:rPr>
                                        </m:ctrlPr>
                                      </m:dPr>
                                      <m:e>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5</m:t>
                                        </m:r>
                                      </m:e>
                                    </m:d>
                                    <m:r>
                                      <a:rPr lang="en-US" sz="1200" b="0" kern="100">
                                        <a:effectLst/>
                                        <a:latin typeface="Cambria Math" panose="02040503050406030204" pitchFamily="18" charset="0"/>
                                      </a:rPr>
                                      <m:t>−</m:t>
                                    </m:r>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10</m:t>
                                    </m:r>
                                    <m:r>
                                      <a:rPr lang="en-US" sz="1200" b="0" kern="100">
                                        <a:effectLst/>
                                        <a:latin typeface="Cambria Math" panose="02040503050406030204" pitchFamily="18" charset="0"/>
                                      </a:rPr>
                                      <m:t>)</m:t>
                                    </m:r>
                                  </m:num>
                                  <m:den>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10</m:t>
                                    </m:r>
                                    <m:r>
                                      <a:rPr lang="en-US" sz="1200" b="0" kern="100">
                                        <a:effectLst/>
                                        <a:latin typeface="Cambria Math" panose="02040503050406030204" pitchFamily="18" charset="0"/>
                                      </a:rPr>
                                      <m:t>)</m:t>
                                    </m:r>
                                  </m:den>
                                </m:f>
                                <m:r>
                                  <a:rPr lang="en-US" sz="1200" b="0" kern="100">
                                    <a:effectLst/>
                                    <a:latin typeface="Cambria Math" panose="02040503050406030204" pitchFamily="18" charset="0"/>
                                  </a:rPr>
                                  <m:t>∗</m:t>
                                </m:r>
                                <m:r>
                                  <a:rPr lang="en-US" sz="1200" b="0" i="1" kern="100">
                                    <a:effectLst/>
                                    <a:latin typeface="Cambria Math" panose="02040503050406030204" pitchFamily="18" charset="0"/>
                                  </a:rPr>
                                  <m:t>100</m:t>
                                </m:r>
                              </m:oMath>
                            </m:oMathPara>
                          </a14:m>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2333036482"/>
                      </a:ext>
                    </a:extLst>
                  </a:tr>
                  <a:tr h="467005">
                    <a:tc>
                      <a:txBody>
                        <a:bodyPr/>
                        <a:lstStyle/>
                        <a:p>
                          <a:pPr indent="127000" algn="ctr" latinLnBrk="0">
                            <a:lnSpc>
                              <a:spcPct val="150000"/>
                            </a:lnSpc>
                            <a:spcAft>
                              <a:spcPts val="0"/>
                            </a:spcAft>
                          </a:pPr>
                          <a:r>
                            <a:rPr lang="en-US" sz="1200" b="0" kern="100">
                              <a:effectLst/>
                            </a:rPr>
                            <a:t>RDP15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sz="1200" b="0" i="1" kern="100">
                                        <a:effectLst/>
                                        <a:latin typeface="Cambria Math" panose="02040503050406030204" pitchFamily="18" charset="0"/>
                                      </a:rPr>
                                    </m:ctrlPr>
                                  </m:fPr>
                                  <m:num>
                                    <m:r>
                                      <a:rPr lang="en-US" sz="1200" b="0" i="1" kern="100">
                                        <a:effectLst/>
                                        <a:latin typeface="Cambria Math" panose="02040503050406030204" pitchFamily="18" charset="0"/>
                                      </a:rPr>
                                      <m:t>𝑝</m:t>
                                    </m:r>
                                    <m:d>
                                      <m:dPr>
                                        <m:ctrlPr>
                                          <a:rPr lang="zh-CN" sz="1200" b="0" i="1" kern="100">
                                            <a:effectLst/>
                                            <a:latin typeface="Cambria Math" panose="02040503050406030204" pitchFamily="18" charset="0"/>
                                          </a:rPr>
                                        </m:ctrlPr>
                                      </m:dPr>
                                      <m:e>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10</m:t>
                                        </m:r>
                                      </m:e>
                                    </m:d>
                                    <m:r>
                                      <a:rPr lang="en-US" sz="1200" b="0" kern="100">
                                        <a:effectLst/>
                                        <a:latin typeface="Cambria Math" panose="02040503050406030204" pitchFamily="18" charset="0"/>
                                      </a:rPr>
                                      <m:t>−</m:t>
                                    </m:r>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15</m:t>
                                    </m:r>
                                    <m:r>
                                      <a:rPr lang="en-US" sz="1200" b="0" kern="100">
                                        <a:effectLst/>
                                        <a:latin typeface="Cambria Math" panose="02040503050406030204" pitchFamily="18" charset="0"/>
                                      </a:rPr>
                                      <m:t>)</m:t>
                                    </m:r>
                                  </m:num>
                                  <m:den>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15</m:t>
                                    </m:r>
                                    <m:r>
                                      <a:rPr lang="en-US" sz="1200" b="0" kern="100">
                                        <a:effectLst/>
                                        <a:latin typeface="Cambria Math" panose="02040503050406030204" pitchFamily="18" charset="0"/>
                                      </a:rPr>
                                      <m:t>)</m:t>
                                    </m:r>
                                  </m:den>
                                </m:f>
                                <m:r>
                                  <a:rPr lang="en-US" sz="1200" b="0" kern="100">
                                    <a:effectLst/>
                                    <a:latin typeface="Cambria Math" panose="02040503050406030204" pitchFamily="18" charset="0"/>
                                  </a:rPr>
                                  <m:t>∗</m:t>
                                </m:r>
                                <m:r>
                                  <a:rPr lang="en-US" sz="1200" b="0" i="1" kern="100">
                                    <a:effectLst/>
                                    <a:latin typeface="Cambria Math" panose="02040503050406030204" pitchFamily="18" charset="0"/>
                                  </a:rPr>
                                  <m:t>100</m:t>
                                </m:r>
                              </m:oMath>
                            </m:oMathPara>
                          </a14:m>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774052926"/>
                      </a:ext>
                    </a:extLst>
                  </a:tr>
                  <a:tr h="467005">
                    <a:tc>
                      <a:txBody>
                        <a:bodyPr/>
                        <a:lstStyle/>
                        <a:p>
                          <a:pPr indent="127000" algn="ctr" latinLnBrk="0">
                            <a:lnSpc>
                              <a:spcPct val="150000"/>
                            </a:lnSpc>
                            <a:spcAft>
                              <a:spcPts val="0"/>
                            </a:spcAft>
                          </a:pPr>
                          <a:r>
                            <a:rPr lang="en-US" sz="1200" b="0" kern="100">
                              <a:effectLst/>
                            </a:rPr>
                            <a:t>RDP20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sz="1200" b="0" i="1" kern="100">
                                        <a:effectLst/>
                                        <a:latin typeface="Cambria Math" panose="02040503050406030204" pitchFamily="18" charset="0"/>
                                      </a:rPr>
                                    </m:ctrlPr>
                                  </m:fPr>
                                  <m:num>
                                    <m:r>
                                      <a:rPr lang="en-US" sz="1200" b="0" i="1" kern="100">
                                        <a:effectLst/>
                                        <a:latin typeface="Cambria Math" panose="02040503050406030204" pitchFamily="18" charset="0"/>
                                      </a:rPr>
                                      <m:t>𝑝</m:t>
                                    </m:r>
                                    <m:d>
                                      <m:dPr>
                                        <m:ctrlPr>
                                          <a:rPr lang="zh-CN" sz="1200" b="0" i="1" kern="100">
                                            <a:effectLst/>
                                            <a:latin typeface="Cambria Math" panose="02040503050406030204" pitchFamily="18" charset="0"/>
                                          </a:rPr>
                                        </m:ctrlPr>
                                      </m:dPr>
                                      <m:e>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15</m:t>
                                        </m:r>
                                      </m:e>
                                    </m:d>
                                    <m:r>
                                      <a:rPr lang="en-US" sz="1200" b="0" kern="100">
                                        <a:effectLst/>
                                        <a:latin typeface="Cambria Math" panose="02040503050406030204" pitchFamily="18" charset="0"/>
                                      </a:rPr>
                                      <m:t>−</m:t>
                                    </m:r>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20</m:t>
                                    </m:r>
                                    <m:r>
                                      <a:rPr lang="en-US" sz="1200" b="0" kern="100">
                                        <a:effectLst/>
                                        <a:latin typeface="Cambria Math" panose="02040503050406030204" pitchFamily="18" charset="0"/>
                                      </a:rPr>
                                      <m:t>)</m:t>
                                    </m:r>
                                  </m:num>
                                  <m:den>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20</m:t>
                                    </m:r>
                                    <m:r>
                                      <a:rPr lang="en-US" sz="1200" b="0" kern="100">
                                        <a:effectLst/>
                                        <a:latin typeface="Cambria Math" panose="02040503050406030204" pitchFamily="18" charset="0"/>
                                      </a:rPr>
                                      <m:t>)</m:t>
                                    </m:r>
                                  </m:den>
                                </m:f>
                                <m:r>
                                  <a:rPr lang="en-US" sz="1200" b="0" kern="100">
                                    <a:effectLst/>
                                    <a:latin typeface="Cambria Math" panose="02040503050406030204" pitchFamily="18" charset="0"/>
                                  </a:rPr>
                                  <m:t>∗</m:t>
                                </m:r>
                                <m:r>
                                  <a:rPr lang="en-US" sz="1200" b="0" i="1" kern="100">
                                    <a:effectLst/>
                                    <a:latin typeface="Cambria Math" panose="02040503050406030204" pitchFamily="18" charset="0"/>
                                  </a:rPr>
                                  <m:t>100</m:t>
                                </m:r>
                              </m:oMath>
                            </m:oMathPara>
                          </a14:m>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3842111109"/>
                      </a:ext>
                    </a:extLst>
                  </a:tr>
                  <a:tr h="226794">
                    <a:tc>
                      <a:txBody>
                        <a:bodyPr/>
                        <a:lstStyle/>
                        <a:p>
                          <a:pPr indent="127000" algn="ctr" latinLnBrk="0">
                            <a:lnSpc>
                              <a:spcPct val="150000"/>
                            </a:lnSpc>
                            <a:spcAft>
                              <a:spcPts val="0"/>
                            </a:spcAft>
                          </a:pPr>
                          <a:r>
                            <a:rPr lang="en-US" sz="1200" b="0" kern="100">
                              <a:effectLst/>
                            </a:rPr>
                            <a:t>EMA15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14:m>
                            <m:oMathPara xmlns:m="http://schemas.openxmlformats.org/officeDocument/2006/math">
                              <m:oMathParaPr>
                                <m:jc m:val="centerGroup"/>
                              </m:oMathParaPr>
                              <m:oMath xmlns:m="http://schemas.openxmlformats.org/officeDocument/2006/math">
                                <m:r>
                                  <a:rPr lang="en-US" sz="1200" b="0" i="1" kern="100">
                                    <a:effectLst/>
                                    <a:latin typeface="Cambria Math" panose="02040503050406030204" pitchFamily="18" charset="0"/>
                                  </a:rPr>
                                  <m:t>𝑝</m:t>
                                </m:r>
                                <m:d>
                                  <m:dPr>
                                    <m:ctrlPr>
                                      <a:rPr lang="zh-CN" sz="1200" b="0" i="1" kern="100">
                                        <a:effectLst/>
                                        <a:latin typeface="Cambria Math" panose="02040503050406030204" pitchFamily="18" charset="0"/>
                                      </a:rPr>
                                    </m:ctrlPr>
                                  </m:dPr>
                                  <m:e>
                                    <m:r>
                                      <a:rPr lang="en-US" sz="1200" b="0" i="1" kern="100">
                                        <a:effectLst/>
                                        <a:latin typeface="Cambria Math" panose="02040503050406030204" pitchFamily="18" charset="0"/>
                                      </a:rPr>
                                      <m:t>𝑖</m:t>
                                    </m:r>
                                  </m:e>
                                </m:d>
                                <m:r>
                                  <a:rPr lang="en-US" sz="1200" b="0" kern="100">
                                    <a:effectLst/>
                                    <a:latin typeface="Cambria Math" panose="02040503050406030204" pitchFamily="18" charset="0"/>
                                  </a:rPr>
                                  <m:t>−</m:t>
                                </m:r>
                                <m:acc>
                                  <m:accPr>
                                    <m:chr m:val="̅"/>
                                    <m:ctrlPr>
                                      <a:rPr lang="zh-CN" sz="1200" b="0" i="1" kern="100">
                                        <a:effectLst/>
                                        <a:latin typeface="Cambria Math" panose="02040503050406030204" pitchFamily="18" charset="0"/>
                                      </a:rPr>
                                    </m:ctrlPr>
                                  </m:accPr>
                                  <m:e>
                                    <m:sSub>
                                      <m:sSubPr>
                                        <m:ctrlPr>
                                          <a:rPr lang="zh-CN" sz="1200" b="0" i="1" kern="100">
                                            <a:effectLst/>
                                            <a:latin typeface="Cambria Math" panose="02040503050406030204" pitchFamily="18" charset="0"/>
                                          </a:rPr>
                                        </m:ctrlPr>
                                      </m:sSubPr>
                                      <m:e>
                                        <m:r>
                                          <a:rPr lang="en-US" sz="1200" b="0" i="1" kern="100">
                                            <a:effectLst/>
                                            <a:latin typeface="Cambria Math" panose="02040503050406030204" pitchFamily="18" charset="0"/>
                                          </a:rPr>
                                          <m:t>𝑀𝐸𝐴</m:t>
                                        </m:r>
                                      </m:e>
                                      <m:sub>
                                        <m:r>
                                          <a:rPr lang="en-US" sz="1200" b="0" i="1" kern="100">
                                            <a:effectLst/>
                                            <a:latin typeface="Cambria Math" panose="02040503050406030204" pitchFamily="18" charset="0"/>
                                          </a:rPr>
                                          <m:t>15</m:t>
                                        </m:r>
                                      </m:sub>
                                    </m:sSub>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e>
                                </m:acc>
                              </m:oMath>
                            </m:oMathPara>
                          </a14:m>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433293570"/>
                      </a:ext>
                    </a:extLst>
                  </a:tr>
                  <a:tr h="501304">
                    <a:tc>
                      <a:txBody>
                        <a:bodyPr/>
                        <a:lstStyle/>
                        <a:p>
                          <a:pPr indent="127000" algn="ctr" latinLnBrk="0">
                            <a:lnSpc>
                              <a:spcPct val="150000"/>
                            </a:lnSpc>
                            <a:spcAft>
                              <a:spcPts val="0"/>
                            </a:spcAft>
                          </a:pPr>
                          <a:r>
                            <a:rPr lang="en-US" sz="1200" b="0" kern="100">
                              <a:effectLst/>
                            </a:rPr>
                            <a:t>RDP</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sz="1200" b="0" i="1" kern="100">
                                        <a:effectLst/>
                                        <a:latin typeface="Cambria Math" panose="02040503050406030204" pitchFamily="18" charset="0"/>
                                      </a:rPr>
                                    </m:ctrlPr>
                                  </m:fPr>
                                  <m:num>
                                    <m:acc>
                                      <m:accPr>
                                        <m:chr m:val="̅"/>
                                        <m:ctrlPr>
                                          <a:rPr lang="zh-CN" sz="1200" b="0" i="1" kern="100">
                                            <a:effectLst/>
                                            <a:latin typeface="Cambria Math" panose="02040503050406030204" pitchFamily="18" charset="0"/>
                                          </a:rPr>
                                        </m:ctrlPr>
                                      </m:accPr>
                                      <m:e>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r>
                                          <a:rPr lang="en-US" sz="1200" b="0" i="1" kern="100">
                                            <a:effectLst/>
                                            <a:latin typeface="Cambria Math" panose="02040503050406030204" pitchFamily="18" charset="0"/>
                                          </a:rPr>
                                          <m:t>5</m:t>
                                        </m:r>
                                        <m:r>
                                          <a:rPr lang="en-US" sz="1200" b="0" kern="100">
                                            <a:effectLst/>
                                            <a:latin typeface="Cambria Math" panose="02040503050406030204" pitchFamily="18" charset="0"/>
                                          </a:rPr>
                                          <m:t>)</m:t>
                                        </m:r>
                                      </m:e>
                                    </m:acc>
                                    <m:r>
                                      <a:rPr lang="en-US" sz="1200" b="0" kern="100">
                                        <a:effectLst/>
                                        <a:latin typeface="Cambria Math" panose="02040503050406030204" pitchFamily="18" charset="0"/>
                                      </a:rPr>
                                      <m:t>−</m:t>
                                    </m:r>
                                    <m:acc>
                                      <m:accPr>
                                        <m:chr m:val="̅"/>
                                        <m:ctrlPr>
                                          <a:rPr lang="zh-CN" sz="1200" b="0" i="1" kern="100">
                                            <a:effectLst/>
                                            <a:latin typeface="Cambria Math" panose="02040503050406030204" pitchFamily="18" charset="0"/>
                                          </a:rPr>
                                        </m:ctrlPr>
                                      </m:accPr>
                                      <m:e>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e>
                                    </m:acc>
                                  </m:num>
                                  <m:den>
                                    <m:acc>
                                      <m:accPr>
                                        <m:chr m:val="̅"/>
                                        <m:ctrlPr>
                                          <a:rPr lang="zh-CN" sz="1200" b="0" i="1" kern="100">
                                            <a:effectLst/>
                                            <a:latin typeface="Cambria Math" panose="02040503050406030204" pitchFamily="18" charset="0"/>
                                          </a:rPr>
                                        </m:ctrlPr>
                                      </m:accPr>
                                      <m:e>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e>
                                    </m:acc>
                                  </m:den>
                                </m:f>
                                <m:r>
                                  <a:rPr lang="zh-CN" altLang="en-US" sz="1200" b="0" kern="100">
                                    <a:effectLst/>
                                    <a:latin typeface="Cambria Math" panose="02040503050406030204" pitchFamily="18" charset="0"/>
                                  </a:rPr>
                                  <m:t>∗</m:t>
                                </m:r>
                                <m:r>
                                  <a:rPr lang="en-US" sz="1200" b="0" i="1" kern="100">
                                    <a:effectLst/>
                                    <a:latin typeface="Cambria Math" panose="02040503050406030204" pitchFamily="18" charset="0"/>
                                  </a:rPr>
                                  <m:t>100</m:t>
                                </m:r>
                              </m:oMath>
                            </m:oMathPara>
                          </a14:m>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3843849982"/>
                      </a:ext>
                    </a:extLst>
                  </a:tr>
                  <a:tr h="447289">
                    <a:tc>
                      <a:txBody>
                        <a:bodyPr/>
                        <a:lstStyle/>
                        <a:p>
                          <a:pPr indent="127000" algn="ctr" latinLnBrk="0">
                            <a:lnSpc>
                              <a:spcPct val="150000"/>
                            </a:lnSpc>
                            <a:spcAft>
                              <a:spcPts val="0"/>
                            </a:spcAft>
                          </a:pPr>
                          <a:r>
                            <a:rPr lang="zh-CN" sz="1200" b="0" kern="100">
                              <a:effectLst/>
                            </a:rPr>
                            <a:t>注</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14:m>
                            <m:oMath xmlns:m="http://schemas.openxmlformats.org/officeDocument/2006/math">
                              <m:sSub>
                                <m:sSubPr>
                                  <m:ctrlPr>
                                    <a:rPr lang="zh-CN" sz="1200" b="0" i="1" kern="100">
                                      <a:effectLst/>
                                      <a:latin typeface="Cambria Math" panose="02040503050406030204" pitchFamily="18" charset="0"/>
                                    </a:rPr>
                                  </m:ctrlPr>
                                </m:sSubPr>
                                <m:e>
                                  <m:r>
                                    <a:rPr lang="en-US" sz="1200" b="0" i="1" kern="100">
                                      <a:effectLst/>
                                      <a:latin typeface="Cambria Math" panose="02040503050406030204" pitchFamily="18" charset="0"/>
                                    </a:rPr>
                                    <m:t>𝑀𝐸𝐴</m:t>
                                  </m:r>
                                </m:e>
                                <m:sub>
                                  <m:r>
                                    <a:rPr lang="en-US" sz="1200" b="0" i="1" kern="100">
                                      <a:effectLst/>
                                      <a:latin typeface="Cambria Math" panose="02040503050406030204" pitchFamily="18" charset="0"/>
                                    </a:rPr>
                                    <m:t>3</m:t>
                                  </m:r>
                                </m:sub>
                              </m:sSub>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oMath>
                          </a14:m>
                          <a:r>
                            <a:rPr lang="zh-CN" sz="1200" b="0" kern="100" dirty="0">
                              <a:effectLst/>
                            </a:rPr>
                            <a:t>表示第</a:t>
                          </a:r>
                          <a:r>
                            <a:rPr lang="en-US" sz="1200" b="0" kern="100" dirty="0" err="1">
                              <a:effectLst/>
                            </a:rPr>
                            <a:t>i</a:t>
                          </a:r>
                          <a:r>
                            <a:rPr lang="zh-CN" sz="1200" b="0" kern="100" dirty="0">
                              <a:effectLst/>
                            </a:rPr>
                            <a:t>天之前</a:t>
                          </a:r>
                          <a:r>
                            <a:rPr lang="en-US" sz="1200" b="0" kern="100" dirty="0">
                              <a:effectLst/>
                            </a:rPr>
                            <a:t>n</a:t>
                          </a:r>
                          <a:r>
                            <a:rPr lang="zh-CN" sz="1200" b="0" kern="100" dirty="0">
                              <a:effectLst/>
                            </a:rPr>
                            <a:t>天的指数滑动平均值，</a:t>
                          </a:r>
                          <a:r>
                            <a:rPr lang="en-US" sz="1200" b="0" kern="100" dirty="0">
                              <a:effectLst/>
                            </a:rPr>
                            <a:t>p(</a:t>
                          </a:r>
                          <a:r>
                            <a:rPr lang="en-US" sz="1200" b="0" kern="100" dirty="0" err="1">
                              <a:effectLst/>
                            </a:rPr>
                            <a:t>i</a:t>
                          </a:r>
                          <a:r>
                            <a:rPr lang="en-US" sz="1200" b="0" kern="100" dirty="0">
                              <a:effectLst/>
                            </a:rPr>
                            <a:t>)</a:t>
                          </a:r>
                          <a:r>
                            <a:rPr lang="zh-CN" sz="1200" b="0" kern="100" dirty="0">
                              <a:effectLst/>
                            </a:rPr>
                            <a:t>表示第</a:t>
                          </a:r>
                          <a:r>
                            <a:rPr lang="en-US" sz="1200" b="0" kern="100" dirty="0" err="1">
                              <a:effectLst/>
                            </a:rPr>
                            <a:t>i</a:t>
                          </a:r>
                          <a:r>
                            <a:rPr lang="zh-CN" sz="1200" b="0" kern="100" dirty="0">
                              <a:effectLst/>
                            </a:rPr>
                            <a:t>天的收盘价。</a:t>
                          </a:r>
                          <a14:m>
                            <m:oMath xmlns:m="http://schemas.openxmlformats.org/officeDocument/2006/math">
                              <m:acc>
                                <m:accPr>
                                  <m:chr m:val="̅"/>
                                  <m:ctrlPr>
                                    <a:rPr lang="zh-CN" sz="1200" b="0" i="1" kern="100">
                                      <a:effectLst/>
                                      <a:latin typeface="Cambria Math" panose="02040503050406030204" pitchFamily="18" charset="0"/>
                                    </a:rPr>
                                  </m:ctrlPr>
                                </m:accPr>
                                <m:e>
                                  <m:r>
                                    <a:rPr lang="en-US" sz="1200" b="0" i="1" kern="100">
                                      <a:effectLst/>
                                      <a:latin typeface="Cambria Math" panose="02040503050406030204" pitchFamily="18" charset="0"/>
                                    </a:rPr>
                                    <m:t>𝑝</m:t>
                                  </m:r>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e>
                              </m:acc>
                              <m:r>
                                <a:rPr lang="en-US" sz="1200" b="0" kern="100">
                                  <a:effectLst/>
                                  <a:latin typeface="Cambria Math" panose="02040503050406030204" pitchFamily="18" charset="0"/>
                                </a:rPr>
                                <m:t>= </m:t>
                              </m:r>
                              <m:acc>
                                <m:accPr>
                                  <m:chr m:val="̅"/>
                                  <m:ctrlPr>
                                    <a:rPr lang="zh-CN" sz="1200" b="0" i="1" kern="100">
                                      <a:effectLst/>
                                      <a:latin typeface="Cambria Math" panose="02040503050406030204" pitchFamily="18" charset="0"/>
                                    </a:rPr>
                                  </m:ctrlPr>
                                </m:accPr>
                                <m:e>
                                  <m:sSub>
                                    <m:sSubPr>
                                      <m:ctrlPr>
                                        <a:rPr lang="zh-CN" sz="1200" b="0" i="1" kern="100">
                                          <a:effectLst/>
                                          <a:latin typeface="Cambria Math" panose="02040503050406030204" pitchFamily="18" charset="0"/>
                                        </a:rPr>
                                      </m:ctrlPr>
                                    </m:sSubPr>
                                    <m:e>
                                      <m:r>
                                        <a:rPr lang="en-US" sz="1200" b="0" i="1" kern="100">
                                          <a:effectLst/>
                                          <a:latin typeface="Cambria Math" panose="02040503050406030204" pitchFamily="18" charset="0"/>
                                        </a:rPr>
                                        <m:t>𝑀𝐸𝐴</m:t>
                                      </m:r>
                                    </m:e>
                                    <m:sub>
                                      <m:r>
                                        <a:rPr lang="en-US" sz="1200" b="0" i="1" kern="100">
                                          <a:effectLst/>
                                          <a:latin typeface="Cambria Math" panose="02040503050406030204" pitchFamily="18" charset="0"/>
                                        </a:rPr>
                                        <m:t>3</m:t>
                                      </m:r>
                                    </m:sub>
                                  </m:sSub>
                                  <m:r>
                                    <a:rPr lang="en-US" sz="1200" b="0" kern="100">
                                      <a:effectLst/>
                                      <a:latin typeface="Cambria Math" panose="02040503050406030204" pitchFamily="18" charset="0"/>
                                    </a:rPr>
                                    <m:t>(</m:t>
                                  </m:r>
                                  <m:r>
                                    <a:rPr lang="en-US" sz="1200" b="0" i="1" kern="100">
                                      <a:effectLst/>
                                      <a:latin typeface="Cambria Math" panose="02040503050406030204" pitchFamily="18" charset="0"/>
                                    </a:rPr>
                                    <m:t>𝑖</m:t>
                                  </m:r>
                                  <m:r>
                                    <a:rPr lang="en-US" sz="1200" b="0" kern="100">
                                      <a:effectLst/>
                                      <a:latin typeface="Cambria Math" panose="02040503050406030204" pitchFamily="18" charset="0"/>
                                    </a:rPr>
                                    <m:t>)</m:t>
                                  </m:r>
                                </m:e>
                              </m:acc>
                            </m:oMath>
                          </a14:m>
                          <a:r>
                            <a:rPr lang="zh-CN" sz="1200" b="0" kern="100" dirty="0">
                              <a:effectLst/>
                            </a:rPr>
                            <a:t>。</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890646016"/>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999066214"/>
                  </p:ext>
                </p:extLst>
              </p:nvPr>
            </p:nvGraphicFramePr>
            <p:xfrm>
              <a:off x="412373" y="1268567"/>
              <a:ext cx="8280920" cy="3951410"/>
            </p:xfrm>
            <a:graphic>
              <a:graphicData uri="http://schemas.openxmlformats.org/drawingml/2006/table">
                <a:tbl>
                  <a:tblPr firstRow="1" firstCol="1" bandRow="1">
                    <a:tableStyleId>{5C22544A-7EE6-4342-B048-85BDC9FD1C3A}</a:tableStyleId>
                  </a:tblPr>
                  <a:tblGrid>
                    <a:gridCol w="1761342">
                      <a:extLst>
                        <a:ext uri="{9D8B030D-6E8A-4147-A177-3AD203B41FA5}">
                          <a16:colId xmlns:a16="http://schemas.microsoft.com/office/drawing/2014/main" val="1828204408"/>
                        </a:ext>
                      </a:extLst>
                    </a:gridCol>
                    <a:gridCol w="6519578">
                      <a:extLst>
                        <a:ext uri="{9D8B030D-6E8A-4147-A177-3AD203B41FA5}">
                          <a16:colId xmlns:a16="http://schemas.microsoft.com/office/drawing/2014/main" val="4293521815"/>
                        </a:ext>
                      </a:extLst>
                    </a:gridCol>
                  </a:tblGrid>
                  <a:tr h="274320">
                    <a:tc>
                      <a:txBody>
                        <a:bodyPr/>
                        <a:lstStyle/>
                        <a:p>
                          <a:pPr indent="127000" algn="ctr" latinLnBrk="0">
                            <a:lnSpc>
                              <a:spcPct val="150000"/>
                            </a:lnSpc>
                            <a:spcAft>
                              <a:spcPts val="0"/>
                            </a:spcAft>
                          </a:pPr>
                          <a:r>
                            <a:rPr lang="zh-CN" sz="1200" b="0" kern="100">
                              <a:effectLst/>
                            </a:rPr>
                            <a:t>变量名称</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pPr indent="127000" algn="ctr" latinLnBrk="0">
                            <a:lnSpc>
                              <a:spcPct val="150000"/>
                            </a:lnSpc>
                            <a:spcAft>
                              <a:spcPts val="0"/>
                            </a:spcAft>
                          </a:pPr>
                          <a:r>
                            <a:rPr lang="zh-CN" sz="1200" b="0" kern="100">
                              <a:effectLst/>
                            </a:rPr>
                            <a:t>计算公式</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extLst>
                      <a:ext uri="{0D108BD9-81ED-4DB2-BD59-A6C34878D82A}">
                        <a16:rowId xmlns:a16="http://schemas.microsoft.com/office/drawing/2014/main" val="1559052166"/>
                      </a:ext>
                    </a:extLst>
                  </a:tr>
                  <a:tr h="581025">
                    <a:tc>
                      <a:txBody>
                        <a:bodyPr/>
                        <a:lstStyle/>
                        <a:p>
                          <a:pPr indent="127000" algn="ctr" latinLnBrk="0">
                            <a:lnSpc>
                              <a:spcPct val="150000"/>
                            </a:lnSpc>
                            <a:spcAft>
                              <a:spcPts val="0"/>
                            </a:spcAft>
                          </a:pPr>
                          <a:r>
                            <a:rPr lang="en-US" sz="1200" b="0" kern="100">
                              <a:effectLst/>
                            </a:rPr>
                            <a:t>RDP5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endParaRPr lang="zh-CN"/>
                        </a:p>
                      </a:txBody>
                      <a:tcPr marL="62998" marR="62998" marT="0" marB="0">
                        <a:blipFill>
                          <a:blip r:embed="rId3"/>
                          <a:stretch>
                            <a:fillRect l="-27077" t="-48421" r="-373" b="-537895"/>
                          </a:stretch>
                        </a:blipFill>
                      </a:tcPr>
                    </a:tc>
                    <a:extLst>
                      <a:ext uri="{0D108BD9-81ED-4DB2-BD59-A6C34878D82A}">
                        <a16:rowId xmlns:a16="http://schemas.microsoft.com/office/drawing/2014/main" val="3459147199"/>
                      </a:ext>
                    </a:extLst>
                  </a:tr>
                  <a:tr h="581025">
                    <a:tc>
                      <a:txBody>
                        <a:bodyPr/>
                        <a:lstStyle/>
                        <a:p>
                          <a:pPr indent="127000" algn="ctr" latinLnBrk="0">
                            <a:lnSpc>
                              <a:spcPct val="150000"/>
                            </a:lnSpc>
                            <a:spcAft>
                              <a:spcPts val="0"/>
                            </a:spcAft>
                          </a:pPr>
                          <a:r>
                            <a:rPr lang="en-US" sz="1200" b="0" kern="100">
                              <a:effectLst/>
                            </a:rPr>
                            <a:t>RDP10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endParaRPr lang="zh-CN"/>
                        </a:p>
                      </a:txBody>
                      <a:tcPr marL="62998" marR="62998" marT="0" marB="0">
                        <a:blipFill>
                          <a:blip r:embed="rId3"/>
                          <a:stretch>
                            <a:fillRect l="-27077" t="-146875" r="-373" b="-432292"/>
                          </a:stretch>
                        </a:blipFill>
                      </a:tcPr>
                    </a:tc>
                    <a:extLst>
                      <a:ext uri="{0D108BD9-81ED-4DB2-BD59-A6C34878D82A}">
                        <a16:rowId xmlns:a16="http://schemas.microsoft.com/office/drawing/2014/main" val="2333036482"/>
                      </a:ext>
                    </a:extLst>
                  </a:tr>
                  <a:tr h="581025">
                    <a:tc>
                      <a:txBody>
                        <a:bodyPr/>
                        <a:lstStyle/>
                        <a:p>
                          <a:pPr indent="127000" algn="ctr" latinLnBrk="0">
                            <a:lnSpc>
                              <a:spcPct val="150000"/>
                            </a:lnSpc>
                            <a:spcAft>
                              <a:spcPts val="0"/>
                            </a:spcAft>
                          </a:pPr>
                          <a:r>
                            <a:rPr lang="en-US" sz="1200" b="0" kern="100">
                              <a:effectLst/>
                            </a:rPr>
                            <a:t>RDP15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endParaRPr lang="zh-CN"/>
                        </a:p>
                      </a:txBody>
                      <a:tcPr marL="62998" marR="62998" marT="0" marB="0">
                        <a:blipFill>
                          <a:blip r:embed="rId3"/>
                          <a:stretch>
                            <a:fillRect l="-27077" t="-249474" r="-373" b="-336842"/>
                          </a:stretch>
                        </a:blipFill>
                      </a:tcPr>
                    </a:tc>
                    <a:extLst>
                      <a:ext uri="{0D108BD9-81ED-4DB2-BD59-A6C34878D82A}">
                        <a16:rowId xmlns:a16="http://schemas.microsoft.com/office/drawing/2014/main" val="774052926"/>
                      </a:ext>
                    </a:extLst>
                  </a:tr>
                  <a:tr h="581025">
                    <a:tc>
                      <a:txBody>
                        <a:bodyPr/>
                        <a:lstStyle/>
                        <a:p>
                          <a:pPr indent="127000" algn="ctr" latinLnBrk="0">
                            <a:lnSpc>
                              <a:spcPct val="150000"/>
                            </a:lnSpc>
                            <a:spcAft>
                              <a:spcPts val="0"/>
                            </a:spcAft>
                          </a:pPr>
                          <a:r>
                            <a:rPr lang="en-US" sz="1200" b="0" kern="100">
                              <a:effectLst/>
                            </a:rPr>
                            <a:t>RDP20</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endParaRPr lang="zh-CN"/>
                        </a:p>
                      </a:txBody>
                      <a:tcPr marL="62998" marR="62998" marT="0" marB="0">
                        <a:blipFill>
                          <a:blip r:embed="rId3"/>
                          <a:stretch>
                            <a:fillRect l="-27077" t="-345833" r="-373" b="-233333"/>
                          </a:stretch>
                        </a:blipFill>
                      </a:tcPr>
                    </a:tc>
                    <a:extLst>
                      <a:ext uri="{0D108BD9-81ED-4DB2-BD59-A6C34878D82A}">
                        <a16:rowId xmlns:a16="http://schemas.microsoft.com/office/drawing/2014/main" val="3842111109"/>
                      </a:ext>
                    </a:extLst>
                  </a:tr>
                  <a:tr h="282067">
                    <a:tc>
                      <a:txBody>
                        <a:bodyPr/>
                        <a:lstStyle/>
                        <a:p>
                          <a:pPr indent="127000" algn="ctr" latinLnBrk="0">
                            <a:lnSpc>
                              <a:spcPct val="150000"/>
                            </a:lnSpc>
                            <a:spcAft>
                              <a:spcPts val="0"/>
                            </a:spcAft>
                          </a:pPr>
                          <a:r>
                            <a:rPr lang="en-US" sz="1200" b="0" kern="100">
                              <a:effectLst/>
                            </a:rPr>
                            <a:t>EMA15</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endParaRPr lang="zh-CN"/>
                        </a:p>
                      </a:txBody>
                      <a:tcPr marL="62998" marR="62998" marT="0" marB="0">
                        <a:blipFill>
                          <a:blip r:embed="rId3"/>
                          <a:stretch>
                            <a:fillRect l="-27077" t="-930435" r="-373" b="-386957"/>
                          </a:stretch>
                        </a:blipFill>
                      </a:tcPr>
                    </a:tc>
                    <a:extLst>
                      <a:ext uri="{0D108BD9-81ED-4DB2-BD59-A6C34878D82A}">
                        <a16:rowId xmlns:a16="http://schemas.microsoft.com/office/drawing/2014/main" val="433293570"/>
                      </a:ext>
                    </a:extLst>
                  </a:tr>
                  <a:tr h="623634">
                    <a:tc>
                      <a:txBody>
                        <a:bodyPr/>
                        <a:lstStyle/>
                        <a:p>
                          <a:pPr indent="127000" algn="ctr" latinLnBrk="0">
                            <a:lnSpc>
                              <a:spcPct val="150000"/>
                            </a:lnSpc>
                            <a:spcAft>
                              <a:spcPts val="0"/>
                            </a:spcAft>
                          </a:pPr>
                          <a:r>
                            <a:rPr lang="en-US" sz="1200" b="0" kern="100">
                              <a:effectLst/>
                            </a:rPr>
                            <a:t>RDP</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endParaRPr lang="zh-CN"/>
                        </a:p>
                      </a:txBody>
                      <a:tcPr marL="62998" marR="62998" marT="0" marB="0">
                        <a:blipFill>
                          <a:blip r:embed="rId3"/>
                          <a:stretch>
                            <a:fillRect l="-27077" t="-460194" r="-373" b="-72816"/>
                          </a:stretch>
                        </a:blipFill>
                      </a:tcPr>
                    </a:tc>
                    <a:extLst>
                      <a:ext uri="{0D108BD9-81ED-4DB2-BD59-A6C34878D82A}">
                        <a16:rowId xmlns:a16="http://schemas.microsoft.com/office/drawing/2014/main" val="3843849982"/>
                      </a:ext>
                    </a:extLst>
                  </a:tr>
                  <a:tr h="447289">
                    <a:tc>
                      <a:txBody>
                        <a:bodyPr/>
                        <a:lstStyle/>
                        <a:p>
                          <a:pPr indent="127000" algn="ctr" latinLnBrk="0">
                            <a:lnSpc>
                              <a:spcPct val="150000"/>
                            </a:lnSpc>
                            <a:spcAft>
                              <a:spcPts val="0"/>
                            </a:spcAft>
                          </a:pPr>
                          <a:r>
                            <a:rPr lang="zh-CN" sz="1200" b="0" kern="100">
                              <a:effectLst/>
                            </a:rPr>
                            <a:t>注</a:t>
                          </a:r>
                          <a:endParaRPr lang="zh-CN" sz="12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2998" marR="62998" marT="0" marB="0"/>
                    </a:tc>
                    <a:tc>
                      <a:txBody>
                        <a:bodyPr/>
                        <a:lstStyle/>
                        <a:p>
                          <a:endParaRPr lang="zh-CN"/>
                        </a:p>
                      </a:txBody>
                      <a:tcPr marL="62998" marR="62998" marT="0" marB="0">
                        <a:blipFill>
                          <a:blip r:embed="rId3"/>
                          <a:stretch>
                            <a:fillRect l="-27077" t="-790411" r="-373" b="-2740"/>
                          </a:stretch>
                        </a:blipFill>
                      </a:tcPr>
                    </a:tc>
                    <a:extLst>
                      <a:ext uri="{0D108BD9-81ED-4DB2-BD59-A6C34878D82A}">
                        <a16:rowId xmlns:a16="http://schemas.microsoft.com/office/drawing/2014/main" val="890646016"/>
                      </a:ext>
                    </a:extLst>
                  </a:tr>
                </a:tbl>
              </a:graphicData>
            </a:graphic>
          </p:graphicFrame>
        </mc:Fallback>
      </mc:AlternateContent>
    </p:spTree>
    <p:extLst>
      <p:ext uri="{BB962C8B-B14F-4D97-AF65-F5344CB8AC3E}">
        <p14:creationId xmlns:p14="http://schemas.microsoft.com/office/powerpoint/2010/main" val="1809374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101566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预测的性能通过以下的统计指标来衡量：均方误差和平均绝对误差。表 </a:t>
            </a:r>
            <a:r>
              <a:rPr lang="en-US" altLang="zh-CN" sz="2000" dirty="0"/>
              <a:t>13-3</a:t>
            </a:r>
            <a:r>
              <a:rPr lang="zh-CN" altLang="en-US" sz="2000" dirty="0"/>
              <a:t>描述了这些准则的定义。它们是真实值与预测值之间的偏差度量，其值越小表示预测性能越好。</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948609284"/>
                  </p:ext>
                </p:extLst>
              </p:nvPr>
            </p:nvGraphicFramePr>
            <p:xfrm>
              <a:off x="1623194" y="2059598"/>
              <a:ext cx="5899199" cy="1914244"/>
            </p:xfrm>
            <a:graphic>
              <a:graphicData uri="http://schemas.openxmlformats.org/drawingml/2006/table">
                <a:tbl>
                  <a:tblPr firstRow="1" firstCol="1" bandRow="1">
                    <a:tableStyleId>{5C22544A-7EE6-4342-B048-85BDC9FD1C3A}</a:tableStyleId>
                  </a:tblPr>
                  <a:tblGrid>
                    <a:gridCol w="1254753">
                      <a:extLst>
                        <a:ext uri="{9D8B030D-6E8A-4147-A177-3AD203B41FA5}">
                          <a16:colId xmlns:a16="http://schemas.microsoft.com/office/drawing/2014/main" val="3600736849"/>
                        </a:ext>
                      </a:extLst>
                    </a:gridCol>
                    <a:gridCol w="4644446">
                      <a:extLst>
                        <a:ext uri="{9D8B030D-6E8A-4147-A177-3AD203B41FA5}">
                          <a16:colId xmlns:a16="http://schemas.microsoft.com/office/drawing/2014/main" val="2307276157"/>
                        </a:ext>
                      </a:extLst>
                    </a:gridCol>
                  </a:tblGrid>
                  <a:tr h="342709">
                    <a:tc>
                      <a:txBody>
                        <a:bodyPr/>
                        <a:lstStyle/>
                        <a:p>
                          <a:pPr indent="0" algn="ctr" latinLnBrk="0">
                            <a:lnSpc>
                              <a:spcPct val="100000"/>
                            </a:lnSpc>
                            <a:spcAft>
                              <a:spcPts val="0"/>
                            </a:spcAft>
                          </a:pPr>
                          <a:r>
                            <a:rPr lang="zh-CN" sz="1400" b="0" kern="100" dirty="0">
                              <a:effectLst/>
                            </a:rPr>
                            <a:t>指标名称</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latinLnBrk="0">
                            <a:lnSpc>
                              <a:spcPct val="100000"/>
                            </a:lnSpc>
                            <a:spcAft>
                              <a:spcPts val="0"/>
                            </a:spcAft>
                          </a:pPr>
                          <a:r>
                            <a:rPr lang="zh-CN" sz="1400" b="0" kern="100">
                              <a:effectLst/>
                            </a:rPr>
                            <a:t>计算公式</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36418183"/>
                      </a:ext>
                    </a:extLst>
                  </a:tr>
                  <a:tr h="560633">
                    <a:tc>
                      <a:txBody>
                        <a:bodyPr/>
                        <a:lstStyle/>
                        <a:p>
                          <a:pPr indent="0" algn="ctr" latinLnBrk="0">
                            <a:lnSpc>
                              <a:spcPct val="100000"/>
                            </a:lnSpc>
                            <a:spcAft>
                              <a:spcPts val="0"/>
                            </a:spcAft>
                          </a:pPr>
                          <a:r>
                            <a:rPr lang="zh-CN" sz="1400" b="0" kern="100" dirty="0">
                              <a:effectLst/>
                            </a:rPr>
                            <a:t>均方误差（</a:t>
                          </a:r>
                          <a:r>
                            <a:rPr lang="en-US" sz="1400" b="0" kern="100" dirty="0">
                              <a:effectLst/>
                            </a:rPr>
                            <a:t>MSE</a:t>
                          </a:r>
                          <a:r>
                            <a:rPr lang="zh-CN" sz="1400" b="0" kern="100" dirty="0">
                              <a:effectLst/>
                            </a:rPr>
                            <a:t>）</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latinLnBrk="0">
                            <a:lnSpc>
                              <a:spcPct val="100000"/>
                            </a:lnSpc>
                            <a:spcAft>
                              <a:spcPts val="0"/>
                            </a:spcAft>
                          </a:pPr>
                          <a14:m>
                            <m:oMathPara xmlns:m="http://schemas.openxmlformats.org/officeDocument/2006/math">
                              <m:oMathParaPr>
                                <m:jc m:val="centerGroup"/>
                              </m:oMathParaPr>
                              <m:oMath xmlns:m="http://schemas.openxmlformats.org/officeDocument/2006/math">
                                <m:f>
                                  <m:fPr>
                                    <m:ctrlPr>
                                      <a:rPr lang="zh-CN" sz="1400" b="0" i="1" kern="100">
                                        <a:effectLst/>
                                        <a:latin typeface="Cambria Math" panose="02040503050406030204" pitchFamily="18" charset="0"/>
                                      </a:rPr>
                                    </m:ctrlPr>
                                  </m:fPr>
                                  <m:num>
                                    <m:r>
                                      <a:rPr lang="en-US" sz="1400" b="0" i="1" kern="100">
                                        <a:effectLst/>
                                        <a:latin typeface="Cambria Math" panose="02040503050406030204" pitchFamily="18" charset="0"/>
                                      </a:rPr>
                                      <m:t>1</m:t>
                                    </m:r>
                                  </m:num>
                                  <m:den>
                                    <m:r>
                                      <a:rPr lang="en-US" sz="1400" b="0" i="1" kern="100">
                                        <a:effectLst/>
                                        <a:latin typeface="Cambria Math" panose="02040503050406030204" pitchFamily="18" charset="0"/>
                                      </a:rPr>
                                      <m:t>𝑛</m:t>
                                    </m:r>
                                  </m:den>
                                </m:f>
                                <m:nary>
                                  <m:naryPr>
                                    <m:chr m:val="∑"/>
                                    <m:limLoc m:val="undOvr"/>
                                    <m:ctrlPr>
                                      <a:rPr lang="zh-CN" sz="1400" b="0" i="1" kern="100">
                                        <a:effectLst/>
                                        <a:latin typeface="Cambria Math" panose="02040503050406030204" pitchFamily="18" charset="0"/>
                                      </a:rPr>
                                    </m:ctrlPr>
                                  </m:naryPr>
                                  <m:sub>
                                    <m:r>
                                      <a:rPr lang="en-US" sz="1400" b="0" i="1" kern="100">
                                        <a:effectLst/>
                                        <a:latin typeface="Cambria Math" panose="02040503050406030204" pitchFamily="18" charset="0"/>
                                      </a:rPr>
                                      <m:t>𝑖</m:t>
                                    </m:r>
                                    <m:r>
                                      <a:rPr lang="en-US" sz="1400" b="0" kern="100">
                                        <a:effectLst/>
                                        <a:latin typeface="Cambria Math" panose="02040503050406030204" pitchFamily="18" charset="0"/>
                                      </a:rPr>
                                      <m:t>=</m:t>
                                    </m:r>
                                    <m:r>
                                      <a:rPr lang="en-US" sz="1400" b="0" i="1" kern="100">
                                        <a:effectLst/>
                                        <a:latin typeface="Cambria Math" panose="02040503050406030204" pitchFamily="18" charset="0"/>
                                      </a:rPr>
                                      <m:t>1</m:t>
                                    </m:r>
                                  </m:sub>
                                  <m:sup>
                                    <m:r>
                                      <a:rPr lang="en-US" sz="1400" b="0" i="1" kern="100">
                                        <a:effectLst/>
                                        <a:latin typeface="Cambria Math" panose="02040503050406030204" pitchFamily="18" charset="0"/>
                                      </a:rPr>
                                      <m:t>𝑛</m:t>
                                    </m:r>
                                  </m:sup>
                                  <m:e>
                                    <m:sSup>
                                      <m:sSupPr>
                                        <m:ctrlPr>
                                          <a:rPr lang="zh-CN" sz="1400" b="0" i="1" kern="100">
                                            <a:effectLst/>
                                            <a:latin typeface="Cambria Math" panose="02040503050406030204" pitchFamily="18" charset="0"/>
                                          </a:rPr>
                                        </m:ctrlPr>
                                      </m:sSupPr>
                                      <m:e>
                                        <m:r>
                                          <a:rPr lang="en-US" sz="1400" b="0" kern="100">
                                            <a:effectLst/>
                                            <a:latin typeface="Cambria Math" panose="02040503050406030204" pitchFamily="18" charset="0"/>
                                          </a:rPr>
                                          <m:t>(</m:t>
                                        </m:r>
                                        <m:sSub>
                                          <m:sSubPr>
                                            <m:ctrlPr>
                                              <a:rPr lang="zh-CN" sz="1400" b="0" i="1" kern="100">
                                                <a:effectLst/>
                                                <a:latin typeface="Cambria Math" panose="02040503050406030204" pitchFamily="18" charset="0"/>
                                              </a:rPr>
                                            </m:ctrlPr>
                                          </m:sSubPr>
                                          <m:e>
                                            <m:r>
                                              <a:rPr lang="en-US" sz="1400" b="0" i="1" kern="100">
                                                <a:effectLst/>
                                                <a:latin typeface="Cambria Math" panose="02040503050406030204" pitchFamily="18" charset="0"/>
                                              </a:rPr>
                                              <m:t>𝑦</m:t>
                                            </m:r>
                                          </m:e>
                                          <m:sub>
                                            <m:r>
                                              <a:rPr lang="en-US" sz="1400" b="0" i="1" kern="100">
                                                <a:effectLst/>
                                                <a:latin typeface="Cambria Math" panose="02040503050406030204" pitchFamily="18" charset="0"/>
                                              </a:rPr>
                                              <m:t>𝑖</m:t>
                                            </m:r>
                                          </m:sub>
                                        </m:sSub>
                                        <m:r>
                                          <a:rPr lang="en-US" sz="1400" b="0" kern="100">
                                            <a:effectLst/>
                                            <a:latin typeface="Cambria Math" panose="02040503050406030204" pitchFamily="18" charset="0"/>
                                          </a:rPr>
                                          <m:t>−</m:t>
                                        </m:r>
                                        <m:acc>
                                          <m:accPr>
                                            <m:chr m:val="̂"/>
                                            <m:ctrlPr>
                                              <a:rPr lang="zh-CN" sz="1400" b="0" i="1" kern="100">
                                                <a:effectLst/>
                                                <a:latin typeface="Cambria Math" panose="02040503050406030204" pitchFamily="18" charset="0"/>
                                              </a:rPr>
                                            </m:ctrlPr>
                                          </m:accPr>
                                          <m:e>
                                            <m:sSub>
                                              <m:sSubPr>
                                                <m:ctrlPr>
                                                  <a:rPr lang="zh-CN" sz="1400" b="0" i="1" kern="100">
                                                    <a:effectLst/>
                                                    <a:latin typeface="Cambria Math" panose="02040503050406030204" pitchFamily="18" charset="0"/>
                                                  </a:rPr>
                                                </m:ctrlPr>
                                              </m:sSubPr>
                                              <m:e>
                                                <m:r>
                                                  <a:rPr lang="en-US" sz="1400" b="0" i="1" kern="100">
                                                    <a:effectLst/>
                                                    <a:latin typeface="Cambria Math" panose="02040503050406030204" pitchFamily="18" charset="0"/>
                                                  </a:rPr>
                                                  <m:t>𝑦</m:t>
                                                </m:r>
                                              </m:e>
                                              <m:sub>
                                                <m:r>
                                                  <a:rPr lang="en-US" sz="1400" b="0" i="1" kern="100">
                                                    <a:effectLst/>
                                                    <a:latin typeface="Cambria Math" panose="02040503050406030204" pitchFamily="18" charset="0"/>
                                                  </a:rPr>
                                                  <m:t>𝑖</m:t>
                                                </m:r>
                                              </m:sub>
                                            </m:sSub>
                                          </m:e>
                                        </m:acc>
                                        <m:r>
                                          <a:rPr lang="en-US" sz="1400" b="0" kern="100">
                                            <a:effectLst/>
                                            <a:latin typeface="Cambria Math" panose="02040503050406030204" pitchFamily="18" charset="0"/>
                                          </a:rPr>
                                          <m:t>)</m:t>
                                        </m:r>
                                      </m:e>
                                      <m:sup>
                                        <m:r>
                                          <a:rPr lang="en-US" sz="1400" b="0" i="1" kern="100">
                                            <a:effectLst/>
                                            <a:latin typeface="Cambria Math" panose="02040503050406030204" pitchFamily="18" charset="0"/>
                                          </a:rPr>
                                          <m:t>2</m:t>
                                        </m:r>
                                      </m:sup>
                                    </m:sSup>
                                  </m:e>
                                </m:nary>
                              </m:oMath>
                            </m:oMathPara>
                          </a14:m>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23474928"/>
                      </a:ext>
                    </a:extLst>
                  </a:tr>
                  <a:tr h="746588">
                    <a:tc>
                      <a:txBody>
                        <a:bodyPr/>
                        <a:lstStyle/>
                        <a:p>
                          <a:pPr indent="0" algn="ctr" latinLnBrk="0">
                            <a:lnSpc>
                              <a:spcPct val="100000"/>
                            </a:lnSpc>
                            <a:spcAft>
                              <a:spcPts val="0"/>
                            </a:spcAft>
                          </a:pPr>
                          <a:r>
                            <a:rPr lang="zh-CN" sz="1400" b="0" kern="100" dirty="0">
                              <a:effectLst/>
                            </a:rPr>
                            <a:t>平均绝对误差（</a:t>
                          </a:r>
                          <a:r>
                            <a:rPr lang="en-US" sz="1400" b="0" kern="100" dirty="0">
                              <a:effectLst/>
                            </a:rPr>
                            <a:t>MAE</a:t>
                          </a:r>
                          <a:r>
                            <a:rPr lang="zh-CN" sz="1400" b="0" kern="100" dirty="0">
                              <a:effectLst/>
                            </a:rPr>
                            <a:t>）</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latinLnBrk="0">
                            <a:lnSpc>
                              <a:spcPct val="100000"/>
                            </a:lnSpc>
                            <a:spcAft>
                              <a:spcPts val="0"/>
                            </a:spcAft>
                          </a:pPr>
                          <a14:m>
                            <m:oMathPara xmlns:m="http://schemas.openxmlformats.org/officeDocument/2006/math">
                              <m:oMathParaPr>
                                <m:jc m:val="centerGroup"/>
                              </m:oMathParaPr>
                              <m:oMath xmlns:m="http://schemas.openxmlformats.org/officeDocument/2006/math">
                                <m:f>
                                  <m:fPr>
                                    <m:ctrlPr>
                                      <a:rPr lang="zh-CN" sz="1400" b="0" i="1" kern="100">
                                        <a:effectLst/>
                                        <a:latin typeface="Cambria Math" panose="02040503050406030204" pitchFamily="18" charset="0"/>
                                      </a:rPr>
                                    </m:ctrlPr>
                                  </m:fPr>
                                  <m:num>
                                    <m:r>
                                      <a:rPr lang="en-US" sz="1400" b="0" i="1" kern="100">
                                        <a:effectLst/>
                                        <a:latin typeface="Cambria Math" panose="02040503050406030204" pitchFamily="18" charset="0"/>
                                      </a:rPr>
                                      <m:t>1</m:t>
                                    </m:r>
                                  </m:num>
                                  <m:den>
                                    <m:r>
                                      <a:rPr lang="en-US" sz="1400" b="0" i="1" kern="100">
                                        <a:effectLst/>
                                        <a:latin typeface="Cambria Math" panose="02040503050406030204" pitchFamily="18" charset="0"/>
                                      </a:rPr>
                                      <m:t>𝑛</m:t>
                                    </m:r>
                                  </m:den>
                                </m:f>
                                <m:nary>
                                  <m:naryPr>
                                    <m:chr m:val="∑"/>
                                    <m:limLoc m:val="undOvr"/>
                                    <m:ctrlPr>
                                      <a:rPr lang="zh-CN" sz="1400" b="0" i="1" kern="100">
                                        <a:effectLst/>
                                        <a:latin typeface="Cambria Math" panose="02040503050406030204" pitchFamily="18" charset="0"/>
                                      </a:rPr>
                                    </m:ctrlPr>
                                  </m:naryPr>
                                  <m:sub>
                                    <m:r>
                                      <a:rPr lang="en-US" sz="1400" b="0" i="1" kern="100">
                                        <a:effectLst/>
                                        <a:latin typeface="Cambria Math" panose="02040503050406030204" pitchFamily="18" charset="0"/>
                                      </a:rPr>
                                      <m:t>𝑖</m:t>
                                    </m:r>
                                    <m:r>
                                      <a:rPr lang="en-US" sz="1400" b="0" kern="100">
                                        <a:effectLst/>
                                        <a:latin typeface="Cambria Math" panose="02040503050406030204" pitchFamily="18" charset="0"/>
                                      </a:rPr>
                                      <m:t>=</m:t>
                                    </m:r>
                                    <m:r>
                                      <a:rPr lang="en-US" sz="1400" b="0" i="1" kern="100">
                                        <a:effectLst/>
                                        <a:latin typeface="Cambria Math" panose="02040503050406030204" pitchFamily="18" charset="0"/>
                                      </a:rPr>
                                      <m:t>1</m:t>
                                    </m:r>
                                  </m:sub>
                                  <m:sup>
                                    <m:r>
                                      <a:rPr lang="en-US" sz="1400" b="0" i="1" kern="100">
                                        <a:effectLst/>
                                        <a:latin typeface="Cambria Math" panose="02040503050406030204" pitchFamily="18" charset="0"/>
                                      </a:rPr>
                                      <m:t>𝑛</m:t>
                                    </m:r>
                                  </m:sup>
                                  <m:e>
                                    <m:d>
                                      <m:dPr>
                                        <m:begChr m:val="|"/>
                                        <m:endChr m:val="|"/>
                                        <m:ctrlPr>
                                          <a:rPr lang="zh-CN" sz="1400" b="0" i="1" kern="100">
                                            <a:effectLst/>
                                            <a:latin typeface="Cambria Math" panose="02040503050406030204" pitchFamily="18" charset="0"/>
                                          </a:rPr>
                                        </m:ctrlPr>
                                      </m:dPr>
                                      <m:e>
                                        <m:sSub>
                                          <m:sSubPr>
                                            <m:ctrlPr>
                                              <a:rPr lang="zh-CN" sz="1400" b="0" i="1" kern="100">
                                                <a:effectLst/>
                                                <a:latin typeface="Cambria Math" panose="02040503050406030204" pitchFamily="18" charset="0"/>
                                              </a:rPr>
                                            </m:ctrlPr>
                                          </m:sSubPr>
                                          <m:e>
                                            <m:r>
                                              <a:rPr lang="en-US" sz="1400" b="0" i="1" kern="100">
                                                <a:effectLst/>
                                                <a:latin typeface="Cambria Math" panose="02040503050406030204" pitchFamily="18" charset="0"/>
                                              </a:rPr>
                                              <m:t>𝑦</m:t>
                                            </m:r>
                                          </m:e>
                                          <m:sub>
                                            <m:r>
                                              <a:rPr lang="en-US" sz="1400" b="0" i="1" kern="100">
                                                <a:effectLst/>
                                                <a:latin typeface="Cambria Math" panose="02040503050406030204" pitchFamily="18" charset="0"/>
                                              </a:rPr>
                                              <m:t>𝑖</m:t>
                                            </m:r>
                                          </m:sub>
                                        </m:sSub>
                                        <m:r>
                                          <a:rPr lang="en-US" sz="1400" b="0" kern="100">
                                            <a:effectLst/>
                                            <a:latin typeface="Cambria Math" panose="02040503050406030204" pitchFamily="18" charset="0"/>
                                          </a:rPr>
                                          <m:t>−</m:t>
                                        </m:r>
                                        <m:acc>
                                          <m:accPr>
                                            <m:chr m:val="̂"/>
                                            <m:ctrlPr>
                                              <a:rPr lang="zh-CN" sz="1400" b="0" i="1" kern="100">
                                                <a:effectLst/>
                                                <a:latin typeface="Cambria Math" panose="02040503050406030204" pitchFamily="18" charset="0"/>
                                              </a:rPr>
                                            </m:ctrlPr>
                                          </m:accPr>
                                          <m:e>
                                            <m:sSub>
                                              <m:sSubPr>
                                                <m:ctrlPr>
                                                  <a:rPr lang="zh-CN" sz="1400" b="0" i="1" kern="100">
                                                    <a:effectLst/>
                                                    <a:latin typeface="Cambria Math" panose="02040503050406030204" pitchFamily="18" charset="0"/>
                                                  </a:rPr>
                                                </m:ctrlPr>
                                              </m:sSubPr>
                                              <m:e>
                                                <m:r>
                                                  <a:rPr lang="en-US" sz="1400" b="0" i="1" kern="100">
                                                    <a:effectLst/>
                                                    <a:latin typeface="Cambria Math" panose="02040503050406030204" pitchFamily="18" charset="0"/>
                                                  </a:rPr>
                                                  <m:t>𝑦</m:t>
                                                </m:r>
                                              </m:e>
                                              <m:sub>
                                                <m:r>
                                                  <a:rPr lang="en-US" sz="1400" b="0" i="1" kern="100">
                                                    <a:effectLst/>
                                                    <a:latin typeface="Cambria Math" panose="02040503050406030204" pitchFamily="18" charset="0"/>
                                                  </a:rPr>
                                                  <m:t>𝑖</m:t>
                                                </m:r>
                                              </m:sub>
                                            </m:sSub>
                                          </m:e>
                                        </m:acc>
                                      </m:e>
                                    </m:d>
                                  </m:e>
                                </m:nary>
                              </m:oMath>
                            </m:oMathPara>
                          </a14:m>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27139647"/>
                      </a:ext>
                    </a:extLst>
                  </a:tr>
                  <a:tr h="242461">
                    <a:tc>
                      <a:txBody>
                        <a:bodyPr/>
                        <a:lstStyle/>
                        <a:p>
                          <a:pPr indent="0" algn="ctr" latinLnBrk="0">
                            <a:lnSpc>
                              <a:spcPct val="100000"/>
                            </a:lnSpc>
                            <a:spcAft>
                              <a:spcPts val="0"/>
                            </a:spcAft>
                          </a:pPr>
                          <a:r>
                            <a:rPr lang="zh-CN" sz="1400" b="0" kern="100">
                              <a:effectLst/>
                            </a:rPr>
                            <a:t>注</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latinLnBrk="0">
                            <a:lnSpc>
                              <a:spcPct val="100000"/>
                            </a:lnSpc>
                            <a:spcAft>
                              <a:spcPts val="0"/>
                            </a:spcAft>
                          </a:pPr>
                          <a:r>
                            <a:rPr lang="en-US" sz="1400" b="0" kern="100" dirty="0">
                              <a:effectLst/>
                            </a:rPr>
                            <a:t>n</a:t>
                          </a:r>
                          <a:r>
                            <a:rPr lang="zh-CN" sz="1400" b="0" kern="100" dirty="0">
                              <a:effectLst/>
                            </a:rPr>
                            <a:t>表示样本个数，</a:t>
                          </a:r>
                          <a:r>
                            <a:rPr lang="en-US" sz="1400" b="0" kern="100" dirty="0">
                              <a:effectLst/>
                            </a:rPr>
                            <a:t>y</a:t>
                          </a:r>
                          <a:r>
                            <a:rPr lang="zh-CN" sz="1400" b="0" kern="100" dirty="0">
                              <a:effectLst/>
                            </a:rPr>
                            <a:t>与分别表示真实值与预测值</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7375796"/>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948609284"/>
                  </p:ext>
                </p:extLst>
              </p:nvPr>
            </p:nvGraphicFramePr>
            <p:xfrm>
              <a:off x="1623194" y="2059598"/>
              <a:ext cx="5899199" cy="1914244"/>
            </p:xfrm>
            <a:graphic>
              <a:graphicData uri="http://schemas.openxmlformats.org/drawingml/2006/table">
                <a:tbl>
                  <a:tblPr firstRow="1" firstCol="1" bandRow="1">
                    <a:tableStyleId>{5C22544A-7EE6-4342-B048-85BDC9FD1C3A}</a:tableStyleId>
                  </a:tblPr>
                  <a:tblGrid>
                    <a:gridCol w="1254753">
                      <a:extLst>
                        <a:ext uri="{9D8B030D-6E8A-4147-A177-3AD203B41FA5}">
                          <a16:colId xmlns:a16="http://schemas.microsoft.com/office/drawing/2014/main" val="3600736849"/>
                        </a:ext>
                      </a:extLst>
                    </a:gridCol>
                    <a:gridCol w="4644446">
                      <a:extLst>
                        <a:ext uri="{9D8B030D-6E8A-4147-A177-3AD203B41FA5}">
                          <a16:colId xmlns:a16="http://schemas.microsoft.com/office/drawing/2014/main" val="2307276157"/>
                        </a:ext>
                      </a:extLst>
                    </a:gridCol>
                  </a:tblGrid>
                  <a:tr h="342709">
                    <a:tc>
                      <a:txBody>
                        <a:bodyPr/>
                        <a:lstStyle/>
                        <a:p>
                          <a:pPr indent="0" algn="ctr" latinLnBrk="0">
                            <a:lnSpc>
                              <a:spcPct val="100000"/>
                            </a:lnSpc>
                            <a:spcAft>
                              <a:spcPts val="0"/>
                            </a:spcAft>
                          </a:pPr>
                          <a:r>
                            <a:rPr lang="zh-CN" sz="1400" b="0" kern="100" dirty="0">
                              <a:effectLst/>
                            </a:rPr>
                            <a:t>指标名称</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latinLnBrk="0">
                            <a:lnSpc>
                              <a:spcPct val="100000"/>
                            </a:lnSpc>
                            <a:spcAft>
                              <a:spcPts val="0"/>
                            </a:spcAft>
                          </a:pPr>
                          <a:r>
                            <a:rPr lang="zh-CN" sz="1400" b="0" kern="100">
                              <a:effectLst/>
                            </a:rPr>
                            <a:t>计算公式</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36418183"/>
                      </a:ext>
                    </a:extLst>
                  </a:tr>
                  <a:tr h="582486">
                    <a:tc>
                      <a:txBody>
                        <a:bodyPr/>
                        <a:lstStyle/>
                        <a:p>
                          <a:pPr indent="0" algn="ctr" latinLnBrk="0">
                            <a:lnSpc>
                              <a:spcPct val="100000"/>
                            </a:lnSpc>
                            <a:spcAft>
                              <a:spcPts val="0"/>
                            </a:spcAft>
                          </a:pPr>
                          <a:r>
                            <a:rPr lang="zh-CN" sz="1400" b="0" kern="100" dirty="0">
                              <a:effectLst/>
                            </a:rPr>
                            <a:t>均方误差（</a:t>
                          </a:r>
                          <a:r>
                            <a:rPr lang="en-US" sz="1400" b="0" kern="100" dirty="0">
                              <a:effectLst/>
                            </a:rPr>
                            <a:t>MSE</a:t>
                          </a:r>
                          <a:r>
                            <a:rPr lang="zh-CN" sz="1400" b="0" kern="100" dirty="0">
                              <a:effectLst/>
                            </a:rPr>
                            <a:t>）</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3"/>
                          <a:stretch>
                            <a:fillRect l="-27165" t="-59375" r="-656" b="-185417"/>
                          </a:stretch>
                        </a:blipFill>
                      </a:tcPr>
                    </a:tc>
                    <a:extLst>
                      <a:ext uri="{0D108BD9-81ED-4DB2-BD59-A6C34878D82A}">
                        <a16:rowId xmlns:a16="http://schemas.microsoft.com/office/drawing/2014/main" val="1723474928"/>
                      </a:ext>
                    </a:extLst>
                  </a:tr>
                  <a:tr h="746588">
                    <a:tc>
                      <a:txBody>
                        <a:bodyPr/>
                        <a:lstStyle/>
                        <a:p>
                          <a:pPr indent="0" algn="ctr" latinLnBrk="0">
                            <a:lnSpc>
                              <a:spcPct val="100000"/>
                            </a:lnSpc>
                            <a:spcAft>
                              <a:spcPts val="0"/>
                            </a:spcAft>
                          </a:pPr>
                          <a:r>
                            <a:rPr lang="zh-CN" sz="1400" b="0" kern="100" dirty="0">
                              <a:effectLst/>
                            </a:rPr>
                            <a:t>平均绝对误差（</a:t>
                          </a:r>
                          <a:r>
                            <a:rPr lang="en-US" sz="1400" b="0" kern="100" dirty="0">
                              <a:effectLst/>
                            </a:rPr>
                            <a:t>MAE</a:t>
                          </a:r>
                          <a:r>
                            <a:rPr lang="zh-CN" sz="1400" b="0" kern="100" dirty="0">
                              <a:effectLst/>
                            </a:rPr>
                            <a:t>）</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3"/>
                          <a:stretch>
                            <a:fillRect l="-27165" t="-124390" r="-656" b="-44715"/>
                          </a:stretch>
                        </a:blipFill>
                      </a:tcPr>
                    </a:tc>
                    <a:extLst>
                      <a:ext uri="{0D108BD9-81ED-4DB2-BD59-A6C34878D82A}">
                        <a16:rowId xmlns:a16="http://schemas.microsoft.com/office/drawing/2014/main" val="2627139647"/>
                      </a:ext>
                    </a:extLst>
                  </a:tr>
                  <a:tr h="242461">
                    <a:tc>
                      <a:txBody>
                        <a:bodyPr/>
                        <a:lstStyle/>
                        <a:p>
                          <a:pPr indent="0" algn="ctr" latinLnBrk="0">
                            <a:lnSpc>
                              <a:spcPct val="100000"/>
                            </a:lnSpc>
                            <a:spcAft>
                              <a:spcPts val="0"/>
                            </a:spcAft>
                          </a:pPr>
                          <a:r>
                            <a:rPr lang="zh-CN" sz="1400" b="0" kern="100">
                              <a:effectLst/>
                            </a:rPr>
                            <a:t>注</a:t>
                          </a:r>
                          <a:endParaRPr lang="zh-CN" sz="1400" b="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latinLnBrk="0">
                            <a:lnSpc>
                              <a:spcPct val="100000"/>
                            </a:lnSpc>
                            <a:spcAft>
                              <a:spcPts val="0"/>
                            </a:spcAft>
                          </a:pPr>
                          <a:r>
                            <a:rPr lang="en-US" sz="1400" b="0" kern="100" dirty="0">
                              <a:effectLst/>
                            </a:rPr>
                            <a:t>n</a:t>
                          </a:r>
                          <a:r>
                            <a:rPr lang="zh-CN" sz="1400" b="0" kern="100" dirty="0">
                              <a:effectLst/>
                            </a:rPr>
                            <a:t>表示样本个数，</a:t>
                          </a:r>
                          <a:r>
                            <a:rPr lang="en-US" sz="1400" b="0" kern="100" dirty="0">
                              <a:effectLst/>
                            </a:rPr>
                            <a:t>y</a:t>
                          </a:r>
                          <a:r>
                            <a:rPr lang="zh-CN" sz="1400" b="0" kern="100" dirty="0">
                              <a:effectLst/>
                            </a:rPr>
                            <a:t>与分别表示真实值与预测值</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7375796"/>
                      </a:ext>
                    </a:extLst>
                  </a:tr>
                </a:tbl>
              </a:graphicData>
            </a:graphic>
          </p:graphicFrame>
        </mc:Fallback>
      </mc:AlternateContent>
      <p:sp>
        <p:nvSpPr>
          <p:cNvPr id="3" name="矩形 2"/>
          <p:cNvSpPr/>
          <p:nvPr/>
        </p:nvSpPr>
        <p:spPr>
          <a:xfrm>
            <a:off x="3204642" y="4447751"/>
            <a:ext cx="3002745" cy="369332"/>
          </a:xfrm>
          <a:prstGeom prst="rect">
            <a:avLst/>
          </a:prstGeom>
        </p:spPr>
        <p:txBody>
          <a:bodyPr wrap="none">
            <a:spAutoFit/>
          </a:bodyPr>
          <a:lstStyle/>
          <a:p>
            <a:r>
              <a:rPr lang="zh-CN" altLang="en-US" dirty="0"/>
              <a:t>表 13</a:t>
            </a:r>
            <a:r>
              <a:rPr lang="en-US" altLang="zh-CN" dirty="0"/>
              <a:t>-</a:t>
            </a:r>
            <a:r>
              <a:rPr lang="zh-CN" altLang="en-US" dirty="0"/>
              <a:t>3 性能指标与计算公式</a:t>
            </a:r>
          </a:p>
        </p:txBody>
      </p:sp>
    </p:spTree>
    <p:extLst>
      <p:ext uri="{BB962C8B-B14F-4D97-AF65-F5344CB8AC3E}">
        <p14:creationId xmlns:p14="http://schemas.microsoft.com/office/powerpoint/2010/main" val="27638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导入中国平安股票数据</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4047041660"/>
              </p:ext>
            </p:extLst>
          </p:nvPr>
        </p:nvGraphicFramePr>
        <p:xfrm>
          <a:off x="684362" y="1447540"/>
          <a:ext cx="5063900" cy="2548135"/>
        </p:xfrm>
        <a:graphic>
          <a:graphicData uri="http://schemas.openxmlformats.org/presentationml/2006/ole">
            <mc:AlternateContent xmlns:mc="http://schemas.openxmlformats.org/markup-compatibility/2006">
              <mc:Choice xmlns:v="urn:schemas-microsoft-com:vml" Requires="v">
                <p:oleObj r:id="rId3" imgW="6209280" imgH="3123720" progId="">
                  <p:embed/>
                </p:oleObj>
              </mc:Choice>
              <mc:Fallback>
                <p:oleObj r:id="rId3" imgW="6209280" imgH="3123720" progId="">
                  <p:embed/>
                  <p:pic>
                    <p:nvPicPr>
                      <p:cNvPr id="2" name="对象 1"/>
                      <p:cNvPicPr/>
                      <p:nvPr/>
                    </p:nvPicPr>
                    <p:blipFill>
                      <a:blip r:embed="rId4"/>
                      <a:stretch>
                        <a:fillRect/>
                      </a:stretch>
                    </p:blipFill>
                    <p:spPr>
                      <a:xfrm>
                        <a:off x="684362" y="1447540"/>
                        <a:ext cx="5063900" cy="2548135"/>
                      </a:xfrm>
                      <a:prstGeom prst="rect">
                        <a:avLst/>
                      </a:prstGeom>
                    </p:spPr>
                  </p:pic>
                </p:oleObj>
              </mc:Fallback>
            </mc:AlternateContent>
          </a:graphicData>
        </a:graphic>
      </p:graphicFrame>
    </p:spTree>
    <p:extLst>
      <p:ext uri="{BB962C8B-B14F-4D97-AF65-F5344CB8AC3E}">
        <p14:creationId xmlns:p14="http://schemas.microsoft.com/office/powerpoint/2010/main" val="1530523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下面分别计算</a:t>
            </a:r>
            <a:r>
              <a:rPr lang="en-US" altLang="zh-CN" sz="2000" dirty="0"/>
              <a:t>5</a:t>
            </a:r>
            <a:r>
              <a:rPr lang="zh-CN" altLang="en-US" sz="2000" dirty="0"/>
              <a:t>个输入变量：</a:t>
            </a:r>
            <a:r>
              <a:rPr lang="en-US" altLang="zh-CN" sz="2000" dirty="0"/>
              <a:t>RDP5</a:t>
            </a:r>
            <a:r>
              <a:rPr lang="zh-CN" altLang="en-US" sz="2000" dirty="0"/>
              <a:t>，</a:t>
            </a:r>
            <a:r>
              <a:rPr lang="en-US" altLang="zh-CN" sz="2000" dirty="0"/>
              <a:t>RDP10</a:t>
            </a:r>
            <a:r>
              <a:rPr lang="zh-CN" altLang="en-US" sz="2000" dirty="0"/>
              <a:t>，</a:t>
            </a:r>
            <a:r>
              <a:rPr lang="en-US" altLang="zh-CN" sz="2000" dirty="0"/>
              <a:t>RDP15</a:t>
            </a:r>
            <a:r>
              <a:rPr lang="zh-CN" altLang="en-US" sz="2000" dirty="0"/>
              <a:t>，</a:t>
            </a:r>
            <a:r>
              <a:rPr lang="en-US" altLang="zh-CN" sz="2000" dirty="0"/>
              <a:t>RDP20</a:t>
            </a:r>
            <a:r>
              <a:rPr lang="zh-CN" altLang="en-US" sz="2000" dirty="0"/>
              <a:t>，</a:t>
            </a:r>
            <a:r>
              <a:rPr lang="en-US" altLang="zh-CN" sz="2000" dirty="0"/>
              <a:t>EMA15</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2656015865"/>
              </p:ext>
            </p:extLst>
          </p:nvPr>
        </p:nvGraphicFramePr>
        <p:xfrm>
          <a:off x="511240" y="1348407"/>
          <a:ext cx="3845530" cy="3610525"/>
        </p:xfrm>
        <a:graphic>
          <a:graphicData uri="http://schemas.openxmlformats.org/presentationml/2006/ole">
            <mc:AlternateContent xmlns:mc="http://schemas.openxmlformats.org/markup-compatibility/2006">
              <mc:Choice xmlns:v="urn:schemas-microsoft-com:vml" Requires="v">
                <p:oleObj r:id="rId3" imgW="6818760" imgH="6399720" progId="">
                  <p:embed/>
                </p:oleObj>
              </mc:Choice>
              <mc:Fallback>
                <p:oleObj r:id="rId3" imgW="6818760" imgH="6399720" progId="">
                  <p:embed/>
                  <p:pic>
                    <p:nvPicPr>
                      <p:cNvPr id="2" name="对象 1"/>
                      <p:cNvPicPr/>
                      <p:nvPr/>
                    </p:nvPicPr>
                    <p:blipFill>
                      <a:blip r:embed="rId4"/>
                      <a:stretch>
                        <a:fillRect/>
                      </a:stretch>
                    </p:blipFill>
                    <p:spPr>
                      <a:xfrm>
                        <a:off x="511240" y="1348407"/>
                        <a:ext cx="3845530" cy="36105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60969228"/>
              </p:ext>
            </p:extLst>
          </p:nvPr>
        </p:nvGraphicFramePr>
        <p:xfrm>
          <a:off x="4785332" y="1348407"/>
          <a:ext cx="3963926" cy="3536220"/>
        </p:xfrm>
        <a:graphic>
          <a:graphicData uri="http://schemas.openxmlformats.org/presentationml/2006/ole">
            <mc:AlternateContent xmlns:mc="http://schemas.openxmlformats.org/markup-compatibility/2006">
              <mc:Choice xmlns:v="urn:schemas-microsoft-com:vml" Requires="v">
                <p:oleObj r:id="rId5" imgW="6564960" imgH="5841000" progId="">
                  <p:embed/>
                </p:oleObj>
              </mc:Choice>
              <mc:Fallback>
                <p:oleObj r:id="rId5" imgW="6564960" imgH="5841000" progId="">
                  <p:embed/>
                  <p:pic>
                    <p:nvPicPr>
                      <p:cNvPr id="3" name="对象 2"/>
                      <p:cNvPicPr/>
                      <p:nvPr/>
                    </p:nvPicPr>
                    <p:blipFill>
                      <a:blip r:embed="rId6"/>
                      <a:stretch>
                        <a:fillRect/>
                      </a:stretch>
                    </p:blipFill>
                    <p:spPr>
                      <a:xfrm>
                        <a:off x="4785332" y="1348407"/>
                        <a:ext cx="3963926" cy="3536220"/>
                      </a:xfrm>
                      <a:prstGeom prst="rect">
                        <a:avLst/>
                      </a:prstGeom>
                    </p:spPr>
                  </p:pic>
                </p:oleObj>
              </mc:Fallback>
            </mc:AlternateContent>
          </a:graphicData>
        </a:graphic>
      </p:graphicFrame>
    </p:spTree>
    <p:extLst>
      <p:ext uri="{BB962C8B-B14F-4D97-AF65-F5344CB8AC3E}">
        <p14:creationId xmlns:p14="http://schemas.microsoft.com/office/powerpoint/2010/main" val="3911511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程序继续：</a:t>
            </a:r>
          </a:p>
        </p:txBody>
      </p:sp>
      <p:graphicFrame>
        <p:nvGraphicFramePr>
          <p:cNvPr id="2" name="对象 1"/>
          <p:cNvGraphicFramePr>
            <a:graphicFrameLocks noChangeAspect="1"/>
          </p:cNvGraphicFramePr>
          <p:nvPr>
            <p:extLst>
              <p:ext uri="{D42A27DB-BD31-4B8C-83A1-F6EECF244321}">
                <p14:modId xmlns:p14="http://schemas.microsoft.com/office/powerpoint/2010/main" val="2379338928"/>
              </p:ext>
            </p:extLst>
          </p:nvPr>
        </p:nvGraphicFramePr>
        <p:xfrm>
          <a:off x="324321" y="1269284"/>
          <a:ext cx="4808619" cy="1519284"/>
        </p:xfrm>
        <a:graphic>
          <a:graphicData uri="http://schemas.openxmlformats.org/presentationml/2006/ole">
            <mc:AlternateContent xmlns:mc="http://schemas.openxmlformats.org/markup-compatibility/2006">
              <mc:Choice xmlns:v="urn:schemas-microsoft-com:vml" Requires="v">
                <p:oleObj r:id="rId3" imgW="7275960" imgH="2298240" progId="">
                  <p:embed/>
                </p:oleObj>
              </mc:Choice>
              <mc:Fallback>
                <p:oleObj r:id="rId3" imgW="7275960" imgH="2298240" progId="">
                  <p:embed/>
                  <p:pic>
                    <p:nvPicPr>
                      <p:cNvPr id="2" name="对象 1"/>
                      <p:cNvPicPr/>
                      <p:nvPr/>
                    </p:nvPicPr>
                    <p:blipFill>
                      <a:blip r:embed="rId4"/>
                      <a:stretch>
                        <a:fillRect/>
                      </a:stretch>
                    </p:blipFill>
                    <p:spPr>
                      <a:xfrm>
                        <a:off x="324321" y="1269284"/>
                        <a:ext cx="4808619" cy="1519284"/>
                      </a:xfrm>
                      <a:prstGeom prst="rect">
                        <a:avLst/>
                      </a:prstGeom>
                    </p:spPr>
                  </p:pic>
                </p:oleObj>
              </mc:Fallback>
            </mc:AlternateContent>
          </a:graphicData>
        </a:graphic>
      </p:graphicFrame>
    </p:spTree>
    <p:extLst>
      <p:ext uri="{BB962C8B-B14F-4D97-AF65-F5344CB8AC3E}">
        <p14:creationId xmlns:p14="http://schemas.microsoft.com/office/powerpoint/2010/main" val="248356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67710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构造数据集用于训练和测试</a:t>
            </a:r>
            <a:r>
              <a:rPr lang="zh-CN" altLang="en-US" dirty="0"/>
              <a:t>，按照表 </a:t>
            </a:r>
            <a:r>
              <a:rPr lang="en-US" altLang="zh-CN" dirty="0"/>
              <a:t>13-1</a:t>
            </a:r>
            <a:r>
              <a:rPr lang="zh-CN" altLang="en-US" dirty="0"/>
              <a:t>表 </a:t>
            </a:r>
            <a:r>
              <a:rPr lang="en-US" altLang="zh-CN" dirty="0"/>
              <a:t>13-2</a:t>
            </a:r>
            <a:r>
              <a:rPr lang="zh-CN" altLang="en-US" dirty="0"/>
              <a:t>和表 </a:t>
            </a:r>
            <a:r>
              <a:rPr lang="en-US" altLang="zh-CN" dirty="0"/>
              <a:t>13-3</a:t>
            </a:r>
            <a:r>
              <a:rPr lang="zh-CN" altLang="en-US" dirty="0"/>
              <a:t>构造数据，并使用</a:t>
            </a:r>
            <a:r>
              <a:rPr lang="en-US" altLang="zh-CN" dirty="0" err="1"/>
              <a:t>sklearn</a:t>
            </a:r>
            <a:r>
              <a:rPr lang="zh-CN" altLang="en-US" dirty="0"/>
              <a:t>的</a:t>
            </a:r>
            <a:r>
              <a:rPr lang="en-US" altLang="zh-CN" dirty="0" err="1"/>
              <a:t>train_test_split</a:t>
            </a:r>
            <a:r>
              <a:rPr lang="zh-CN" altLang="en-US" dirty="0"/>
              <a:t>拆分训练集与测试集。</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3653310521"/>
              </p:ext>
            </p:extLst>
          </p:nvPr>
        </p:nvGraphicFramePr>
        <p:xfrm>
          <a:off x="743752" y="1526351"/>
          <a:ext cx="5125186" cy="3510954"/>
        </p:xfrm>
        <a:graphic>
          <a:graphicData uri="http://schemas.openxmlformats.org/presentationml/2006/ole">
            <mc:AlternateContent xmlns:mc="http://schemas.openxmlformats.org/markup-compatibility/2006">
              <mc:Choice xmlns:v="urn:schemas-microsoft-com:vml" Requires="v">
                <p:oleObj r:id="rId3" imgW="8025120" imgH="5485680" progId="">
                  <p:embed/>
                </p:oleObj>
              </mc:Choice>
              <mc:Fallback>
                <p:oleObj r:id="rId3" imgW="8025120" imgH="5485680" progId="">
                  <p:embed/>
                  <p:pic>
                    <p:nvPicPr>
                      <p:cNvPr id="2" name="对象 1"/>
                      <p:cNvPicPr/>
                      <p:nvPr/>
                    </p:nvPicPr>
                    <p:blipFill>
                      <a:blip r:embed="rId4"/>
                      <a:stretch>
                        <a:fillRect/>
                      </a:stretch>
                    </p:blipFill>
                    <p:spPr>
                      <a:xfrm>
                        <a:off x="743752" y="1526351"/>
                        <a:ext cx="5125186" cy="3510954"/>
                      </a:xfrm>
                      <a:prstGeom prst="rect">
                        <a:avLst/>
                      </a:prstGeom>
                    </p:spPr>
                  </p:pic>
                </p:oleObj>
              </mc:Fallback>
            </mc:AlternateContent>
          </a:graphicData>
        </a:graphic>
      </p:graphicFrame>
    </p:spTree>
    <p:extLst>
      <p:ext uri="{BB962C8B-B14F-4D97-AF65-F5344CB8AC3E}">
        <p14:creationId xmlns:p14="http://schemas.microsoft.com/office/powerpoint/2010/main" val="1231000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444242" y="299636"/>
            <a:ext cx="1986441" cy="584775"/>
          </a:xfrm>
          <a:prstGeom prst="rect">
            <a:avLst/>
          </a:prstGeom>
          <a:noFill/>
        </p:spPr>
        <p:txBody>
          <a:bodyPr wrap="none" rtlCol="0">
            <a:spAutoFit/>
          </a:bodyPr>
          <a:lstStyle/>
          <a:p>
            <a:r>
              <a:rPr lang="zh-CN" altLang="en-US" sz="3200" b="1" spc="300" dirty="0">
                <a:solidFill>
                  <a:schemeClr val="accent1"/>
                </a:solidFill>
                <a:latin typeface="黑体" panose="02010609060101010101" charset="-122"/>
                <a:ea typeface="黑体" panose="02010609060101010101" charset="-122"/>
              </a:rPr>
              <a:t>需求背景</a:t>
            </a:r>
          </a:p>
        </p:txBody>
      </p:sp>
      <p:sp>
        <p:nvSpPr>
          <p:cNvPr id="15" name="文本框 14"/>
          <p:cNvSpPr txBox="1"/>
          <p:nvPr/>
        </p:nvSpPr>
        <p:spPr>
          <a:xfrm>
            <a:off x="684362" y="1458583"/>
            <a:ext cx="8002270" cy="2323713"/>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人工神经网络（</a:t>
            </a:r>
            <a:r>
              <a:rPr lang="en-US" altLang="zh-CN" sz="2000" dirty="0"/>
              <a:t>artificial neural network</a:t>
            </a:r>
            <a:r>
              <a:rPr lang="zh-CN" altLang="en-US" sz="2000" dirty="0"/>
              <a:t>，</a:t>
            </a:r>
            <a:r>
              <a:rPr lang="en-US" altLang="zh-CN" sz="2000" dirty="0"/>
              <a:t>ANN</a:t>
            </a:r>
            <a:r>
              <a:rPr lang="zh-CN" altLang="en-US" sz="2000" dirty="0"/>
              <a:t>）是一种人脑的抽象计算模型，是一种模拟人脑思维的计算机建模方式。生物神经元是大脑处理信息的基本单元，神经元互相连接成神经网络。</a:t>
            </a:r>
            <a:endParaRPr lang="en-US" altLang="zh-CN" sz="2000" dirty="0"/>
          </a:p>
          <a:p>
            <a:pPr marL="342900" lvl="0" indent="-342900">
              <a:spcBef>
                <a:spcPts val="600"/>
              </a:spcBef>
              <a:buSzPct val="75000"/>
              <a:buFont typeface="Wingdings" panose="05000000000000000000" pitchFamily="2" charset="2"/>
              <a:buChar char="l"/>
            </a:pPr>
            <a:r>
              <a:rPr lang="zh-CN" altLang="en-US" sz="2000" b="0" i="0" dirty="0">
                <a:solidFill>
                  <a:srgbClr val="333333"/>
                </a:solidFill>
                <a:effectLst/>
                <a:latin typeface="arial" panose="020B0604020202020204" pitchFamily="34" charset="0"/>
              </a:rPr>
              <a:t>人工神经网络的研究工作不断深入，已经取得了很大的进展，其在模式识别、智能机器人、自动控制、预测估计、生物、医学、经济等领域已成功地解决了许多现代计算机难以解决的实际问题，表现出了良好的智能特性。</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400110"/>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创建</a:t>
            </a:r>
            <a:r>
              <a:rPr lang="en-US" altLang="zh-CN" dirty="0" err="1"/>
              <a:t>mlp</a:t>
            </a:r>
            <a:r>
              <a:rPr lang="zh-CN" altLang="zh-CN" dirty="0"/>
              <a:t>神经网络对象</a:t>
            </a:r>
            <a:endParaRPr lang="zh-CN" altLang="en-US" sz="2000" dirty="0"/>
          </a:p>
        </p:txBody>
      </p:sp>
      <p:graphicFrame>
        <p:nvGraphicFramePr>
          <p:cNvPr id="2" name="对象 1"/>
          <p:cNvGraphicFramePr>
            <a:graphicFrameLocks noChangeAspect="1"/>
          </p:cNvGraphicFramePr>
          <p:nvPr>
            <p:extLst>
              <p:ext uri="{D42A27DB-BD31-4B8C-83A1-F6EECF244321}">
                <p14:modId xmlns:p14="http://schemas.microsoft.com/office/powerpoint/2010/main" val="115855789"/>
              </p:ext>
            </p:extLst>
          </p:nvPr>
        </p:nvGraphicFramePr>
        <p:xfrm>
          <a:off x="230466" y="1348408"/>
          <a:ext cx="6168928" cy="3122168"/>
        </p:xfrm>
        <a:graphic>
          <a:graphicData uri="http://schemas.openxmlformats.org/presentationml/2006/ole">
            <mc:AlternateContent xmlns:mc="http://schemas.openxmlformats.org/markup-compatibility/2006">
              <mc:Choice xmlns:v="urn:schemas-microsoft-com:vml" Requires="v">
                <p:oleObj r:id="rId3" imgW="7403040" imgH="3745800" progId="">
                  <p:embed/>
                </p:oleObj>
              </mc:Choice>
              <mc:Fallback>
                <p:oleObj r:id="rId3" imgW="7403040" imgH="3745800" progId="">
                  <p:embed/>
                  <p:pic>
                    <p:nvPicPr>
                      <p:cNvPr id="2" name="对象 1"/>
                      <p:cNvPicPr/>
                      <p:nvPr/>
                    </p:nvPicPr>
                    <p:blipFill>
                      <a:blip r:embed="rId4"/>
                      <a:stretch>
                        <a:fillRect/>
                      </a:stretch>
                    </p:blipFill>
                    <p:spPr>
                      <a:xfrm>
                        <a:off x="230466" y="1348408"/>
                        <a:ext cx="6168928" cy="3122168"/>
                      </a:xfrm>
                      <a:prstGeom prst="rect">
                        <a:avLst/>
                      </a:prstGeom>
                    </p:spPr>
                  </p:pic>
                </p:oleObj>
              </mc:Fallback>
            </mc:AlternateContent>
          </a:graphicData>
        </a:graphic>
      </p:graphicFrame>
      <p:sp>
        <p:nvSpPr>
          <p:cNvPr id="9" name="矩形 8"/>
          <p:cNvSpPr/>
          <p:nvPr/>
        </p:nvSpPr>
        <p:spPr>
          <a:xfrm>
            <a:off x="6720451" y="1570664"/>
            <a:ext cx="1988852" cy="2677656"/>
          </a:xfrm>
          <a:prstGeom prst="rect">
            <a:avLst/>
          </a:prstGeom>
          <a:solidFill>
            <a:schemeClr val="accent2"/>
          </a:solidFill>
        </p:spPr>
        <p:txBody>
          <a:bodyPr wrap="square">
            <a:spAutoFit/>
          </a:bodyPr>
          <a:lstStyle/>
          <a:p>
            <a:r>
              <a:rPr lang="zh-CN" altLang="en-US" sz="1400" dirty="0"/>
              <a:t>第</a:t>
            </a:r>
            <a:r>
              <a:rPr lang="en-US" altLang="zh-CN" sz="1400" dirty="0"/>
              <a:t>2</a:t>
            </a:r>
            <a:r>
              <a:rPr lang="zh-CN" altLang="en-US" sz="1400" dirty="0"/>
              <a:t>行构造了多层感知回归器</a:t>
            </a:r>
            <a:r>
              <a:rPr lang="en-US" altLang="zh-CN" sz="1400" dirty="0" err="1"/>
              <a:t>MLPlr</a:t>
            </a:r>
            <a:r>
              <a:rPr lang="zh-CN" altLang="en-US" sz="1400" dirty="0"/>
              <a:t>，它本质上是一个基于人工神经网络的回归方程。使用</a:t>
            </a:r>
            <a:r>
              <a:rPr lang="en-US" altLang="zh-CN" sz="1400" dirty="0"/>
              <a:t>logistic(</a:t>
            </a:r>
            <a:r>
              <a:rPr lang="zh-CN" altLang="en-US" sz="1400" dirty="0"/>
              <a:t>就是</a:t>
            </a:r>
            <a:r>
              <a:rPr lang="en-US" altLang="zh-CN" sz="1400" dirty="0"/>
              <a:t>Sigmoid)</a:t>
            </a:r>
            <a:r>
              <a:rPr lang="zh-CN" altLang="en-US" sz="1400" dirty="0"/>
              <a:t>函数作为神经元的激活函数，学习率采用</a:t>
            </a:r>
            <a:r>
              <a:rPr lang="en-US" altLang="zh-CN" sz="1400" dirty="0"/>
              <a:t>adaptive</a:t>
            </a:r>
            <a:r>
              <a:rPr lang="zh-CN" altLang="en-US" sz="1400" dirty="0"/>
              <a:t>自适应方式。</a:t>
            </a:r>
          </a:p>
          <a:p>
            <a:r>
              <a:rPr lang="zh-CN" altLang="en-US" sz="1400" dirty="0"/>
              <a:t>经过训练后，这个模型的均方误差（</a:t>
            </a:r>
            <a:r>
              <a:rPr lang="en-US" altLang="zh-CN" sz="1400" dirty="0"/>
              <a:t>MSE</a:t>
            </a:r>
            <a:r>
              <a:rPr lang="zh-CN" altLang="en-US" sz="1400" dirty="0"/>
              <a:t>）为</a:t>
            </a:r>
            <a:r>
              <a:rPr lang="en-US" altLang="zh-CN" sz="1400" dirty="0"/>
              <a:t>1.2193</a:t>
            </a:r>
            <a:r>
              <a:rPr lang="zh-CN" altLang="en-US" sz="1400" dirty="0"/>
              <a:t>；平均绝对误差（</a:t>
            </a:r>
            <a:r>
              <a:rPr lang="en-US" altLang="zh-CN" sz="1400" dirty="0"/>
              <a:t>MAE</a:t>
            </a:r>
            <a:r>
              <a:rPr lang="zh-CN" altLang="en-US" sz="1400" dirty="0"/>
              <a:t>）为</a:t>
            </a:r>
            <a:r>
              <a:rPr lang="en-US" altLang="zh-CN" sz="1400" dirty="0"/>
              <a:t>0.9314</a:t>
            </a:r>
            <a:r>
              <a:rPr lang="zh-CN" altLang="en-US" sz="1400" dirty="0"/>
              <a:t>。</a:t>
            </a:r>
          </a:p>
        </p:txBody>
      </p:sp>
    </p:spTree>
    <p:extLst>
      <p:ext uri="{BB962C8B-B14F-4D97-AF65-F5344CB8AC3E}">
        <p14:creationId xmlns:p14="http://schemas.microsoft.com/office/powerpoint/2010/main" val="72766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677108"/>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zh-CN" dirty="0"/>
              <a:t>可视化预测收益率与真实收益率的对比</a:t>
            </a:r>
            <a:r>
              <a:rPr lang="zh-CN" altLang="en-US" dirty="0"/>
              <a:t>，图 </a:t>
            </a:r>
            <a:r>
              <a:rPr lang="en-US" altLang="zh-CN" dirty="0"/>
              <a:t>13-7</a:t>
            </a:r>
            <a:r>
              <a:rPr lang="zh-CN" altLang="en-US" dirty="0"/>
              <a:t>给出了人工神经网络算法的预测曲线，并与测试集的真实值收益率</a:t>
            </a:r>
            <a:r>
              <a:rPr lang="en-US" altLang="zh-CN" dirty="0"/>
              <a:t>PDP</a:t>
            </a:r>
            <a:r>
              <a:rPr lang="zh-CN" altLang="en-US" dirty="0"/>
              <a:t>做了对比。数据吻合得较为理想。</a:t>
            </a:r>
            <a:endParaRPr lang="zh-CN" altLang="en-US" sz="2000" dirty="0"/>
          </a:p>
        </p:txBody>
      </p:sp>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4357345" y="1672814"/>
            <a:ext cx="4319905" cy="2941955"/>
          </a:xfrm>
          <a:prstGeom prst="rect">
            <a:avLst/>
          </a:prstGeom>
        </p:spPr>
      </p:pic>
      <p:sp>
        <p:nvSpPr>
          <p:cNvPr id="2" name="矩形 1"/>
          <p:cNvSpPr/>
          <p:nvPr/>
        </p:nvSpPr>
        <p:spPr>
          <a:xfrm>
            <a:off x="5221046" y="4633593"/>
            <a:ext cx="2912977" cy="307777"/>
          </a:xfrm>
          <a:prstGeom prst="rect">
            <a:avLst/>
          </a:prstGeom>
        </p:spPr>
        <p:txBody>
          <a:bodyPr wrap="none">
            <a:spAutoFit/>
          </a:bodyPr>
          <a:lstStyle/>
          <a:p>
            <a:r>
              <a:rPr lang="zh-CN" altLang="en-US" sz="1400" dirty="0"/>
              <a:t>图 13</a:t>
            </a:r>
            <a:r>
              <a:rPr lang="en-US" altLang="zh-CN" sz="1400" dirty="0"/>
              <a:t>-</a:t>
            </a:r>
            <a:r>
              <a:rPr lang="zh-CN" altLang="en-US" sz="1400" dirty="0"/>
              <a:t>7 人工神经网络算法预测股价</a:t>
            </a:r>
          </a:p>
        </p:txBody>
      </p:sp>
      <p:graphicFrame>
        <p:nvGraphicFramePr>
          <p:cNvPr id="3" name="对象 2"/>
          <p:cNvGraphicFramePr>
            <a:graphicFrameLocks noChangeAspect="1"/>
          </p:cNvGraphicFramePr>
          <p:nvPr>
            <p:extLst>
              <p:ext uri="{D42A27DB-BD31-4B8C-83A1-F6EECF244321}">
                <p14:modId xmlns:p14="http://schemas.microsoft.com/office/powerpoint/2010/main" val="267744459"/>
              </p:ext>
            </p:extLst>
          </p:nvPr>
        </p:nvGraphicFramePr>
        <p:xfrm>
          <a:off x="324322" y="1792170"/>
          <a:ext cx="3932287" cy="2672326"/>
        </p:xfrm>
        <a:graphic>
          <a:graphicData uri="http://schemas.openxmlformats.org/presentationml/2006/ole">
            <mc:AlternateContent xmlns:mc="http://schemas.openxmlformats.org/markup-compatibility/2006">
              <mc:Choice xmlns:v="urn:schemas-microsoft-com:vml" Requires="v">
                <p:oleObj r:id="rId4" imgW="5980680" imgH="4063320" progId="">
                  <p:embed/>
                </p:oleObj>
              </mc:Choice>
              <mc:Fallback>
                <p:oleObj r:id="rId4" imgW="5980680" imgH="4063320" progId="">
                  <p:embed/>
                  <p:pic>
                    <p:nvPicPr>
                      <p:cNvPr id="3" name="对象 2"/>
                      <p:cNvPicPr/>
                      <p:nvPr/>
                    </p:nvPicPr>
                    <p:blipFill>
                      <a:blip r:embed="rId5"/>
                      <a:stretch>
                        <a:fillRect/>
                      </a:stretch>
                    </p:blipFill>
                    <p:spPr>
                      <a:xfrm>
                        <a:off x="324322" y="1792170"/>
                        <a:ext cx="3932287" cy="2672326"/>
                      </a:xfrm>
                      <a:prstGeom prst="rect">
                        <a:avLst/>
                      </a:prstGeom>
                    </p:spPr>
                  </p:pic>
                </p:oleObj>
              </mc:Fallback>
            </mc:AlternateContent>
          </a:graphicData>
        </a:graphic>
      </p:graphicFrame>
    </p:spTree>
    <p:extLst>
      <p:ext uri="{BB962C8B-B14F-4D97-AF65-F5344CB8AC3E}">
        <p14:creationId xmlns:p14="http://schemas.microsoft.com/office/powerpoint/2010/main" val="961266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057730">
            <a:off x="4309745" y="2483485"/>
            <a:ext cx="4839335" cy="176657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Footer Text"/>
          <p:cNvSpPr txBox="1"/>
          <p:nvPr/>
        </p:nvSpPr>
        <p:spPr>
          <a:xfrm>
            <a:off x="939802" y="1672814"/>
            <a:ext cx="74282" cy="442397"/>
          </a:xfrm>
          <a:prstGeom prst="rect">
            <a:avLst/>
          </a:prstGeom>
          <a:noFill/>
        </p:spPr>
        <p:txBody>
          <a:bodyPr wrap="square" lIns="0" tIns="0" rIns="0" bIns="0" rtlCol="0" anchor="ctr">
            <a:spAutoFit/>
          </a:bodyPr>
          <a:lstStyle/>
          <a:p>
            <a:pPr lvl="0" algn="l">
              <a:lnSpc>
                <a:spcPct val="120000"/>
              </a:lnSpc>
              <a:buClrTx/>
              <a:buSzTx/>
              <a:buFontTx/>
            </a:pPr>
            <a:endParaRPr lang="zh-CN" altLang="en-US" sz="2400" dirty="0">
              <a:solidFill>
                <a:schemeClr val="bg1">
                  <a:lumMod val="65000"/>
                </a:schemeClr>
              </a:solidFill>
              <a:latin typeface="华文中宋" panose="02010600040101010101" charset="-122"/>
              <a:ea typeface="华文中宋" panose="02010600040101010101" charset="-122"/>
              <a:cs typeface="+mn-ea"/>
              <a:sym typeface="Arial" panose="020B0604020202020204" pitchFamily="34" charset="0"/>
            </a:endParaRPr>
          </a:p>
        </p:txBody>
      </p:sp>
      <p:sp>
        <p:nvSpPr>
          <p:cNvPr id="29" name="Footer Text"/>
          <p:cNvSpPr txBox="1"/>
          <p:nvPr/>
        </p:nvSpPr>
        <p:spPr>
          <a:xfrm>
            <a:off x="1168824" y="3885821"/>
            <a:ext cx="245110" cy="109854"/>
          </a:xfrm>
          <a:prstGeom prst="rect">
            <a:avLst/>
          </a:prstGeom>
          <a:noFill/>
        </p:spPr>
        <p:txBody>
          <a:bodyPr wrap="square" lIns="0" tIns="0" rIns="0" bIns="0" rtlCol="0">
            <a:spAutoFit/>
          </a:bodyPr>
          <a:lstStyle/>
          <a:p>
            <a:pPr algn="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ooter Text"/>
          <p:cNvSpPr txBox="1"/>
          <p:nvPr/>
        </p:nvSpPr>
        <p:spPr>
          <a:xfrm>
            <a:off x="6623546" y="1792215"/>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ooter Text"/>
          <p:cNvSpPr txBox="1"/>
          <p:nvPr/>
        </p:nvSpPr>
        <p:spPr>
          <a:xfrm>
            <a:off x="6399394" y="3885967"/>
            <a:ext cx="1510477" cy="109855"/>
          </a:xfrm>
          <a:prstGeom prst="rect">
            <a:avLst/>
          </a:prstGeom>
          <a:noFill/>
        </p:spPr>
        <p:txBody>
          <a:bodyPr wrap="square" lIns="0" tIns="0" rIns="0" bIns="0" rtlCol="0">
            <a:spAutoFit/>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文本框 39"/>
          <p:cNvSpPr txBox="1"/>
          <p:nvPr/>
        </p:nvSpPr>
        <p:spPr>
          <a:xfrm>
            <a:off x="324322" y="844352"/>
            <a:ext cx="8352928" cy="240065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000" dirty="0"/>
              <a:t>目前，神经网络的发展非常迅速，从理论上对它的计算能力、对任意连续函数的逼近能力、学习理论以及动态网络的稳定性分析上都取得了丰硕的成果。</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在应用上已迅速扩展到许多重要领域，如模式识别与图像处理中的手写体字符识别、语音识别、人脸识别、基因序列分析、控制及优化等。</a:t>
            </a:r>
            <a:endParaRPr lang="en-US" altLang="zh-CN" sz="2000" dirty="0"/>
          </a:p>
          <a:p>
            <a:pPr marL="342900" lvl="0" indent="-342900">
              <a:spcBef>
                <a:spcPts val="600"/>
              </a:spcBef>
              <a:buSzPct val="75000"/>
              <a:buFont typeface="Wingdings" panose="05000000000000000000" pitchFamily="2" charset="2"/>
              <a:buChar char="l"/>
            </a:pPr>
            <a:r>
              <a:rPr lang="zh-CN" altLang="en-US" sz="2000" dirty="0"/>
              <a:t>另外，在金融中的股票市场预测、借贷风险管理、信用卡欺骗检测等应用领域，也收到了较好的效果。</a:t>
            </a:r>
          </a:p>
        </p:txBody>
      </p:sp>
    </p:spTree>
    <p:extLst>
      <p:ext uri="{BB962C8B-B14F-4D97-AF65-F5344CB8AC3E}">
        <p14:creationId xmlns:p14="http://schemas.microsoft.com/office/powerpoint/2010/main" val="127274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本章小结</a:t>
            </a:r>
          </a:p>
        </p:txBody>
      </p:sp>
      <p:sp>
        <p:nvSpPr>
          <p:cNvPr id="4" name="文本框 3"/>
          <p:cNvSpPr txBox="1"/>
          <p:nvPr/>
        </p:nvSpPr>
        <p:spPr>
          <a:xfrm>
            <a:off x="540346" y="1060376"/>
            <a:ext cx="8352928" cy="830997"/>
          </a:xfrm>
          <a:prstGeom prst="rect">
            <a:avLst/>
          </a:prstGeom>
          <a:noFill/>
        </p:spPr>
        <p:txBody>
          <a:bodyPr wrap="square" rtlCol="0" anchor="t">
            <a:spAutoFit/>
          </a:bodyPr>
          <a:lstStyle/>
          <a:p>
            <a:pPr marL="342900" lvl="0" indent="-342900">
              <a:spcBef>
                <a:spcPts val="600"/>
              </a:spcBef>
              <a:buSzPct val="75000"/>
              <a:buFont typeface="Wingdings" panose="05000000000000000000" pitchFamily="2" charset="2"/>
              <a:buChar char="l"/>
            </a:pPr>
            <a:r>
              <a:rPr lang="zh-CN" altLang="en-US" sz="2400" dirty="0"/>
              <a:t>本章我们介绍了人工神经网络算法的基本概念和原理，学会了用</a:t>
            </a:r>
            <a:r>
              <a:rPr lang="en-US" altLang="zh-CN" sz="2400" dirty="0"/>
              <a:t>Python</a:t>
            </a:r>
            <a:r>
              <a:rPr lang="zh-CN" altLang="en-US" sz="2400" dirty="0"/>
              <a:t>代码实现人工神经网络算法。</a:t>
            </a:r>
          </a:p>
        </p:txBody>
      </p:sp>
    </p:spTree>
    <p:extLst>
      <p:ext uri="{BB962C8B-B14F-4D97-AF65-F5344CB8AC3E}">
        <p14:creationId xmlns:p14="http://schemas.microsoft.com/office/powerpoint/2010/main" val="160223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1797050" cy="52197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重要概念</a:t>
            </a:r>
          </a:p>
        </p:txBody>
      </p:sp>
      <p:sp>
        <p:nvSpPr>
          <p:cNvPr id="4" name="文本框 3"/>
          <p:cNvSpPr txBox="1"/>
          <p:nvPr/>
        </p:nvSpPr>
        <p:spPr>
          <a:xfrm>
            <a:off x="540346" y="1060376"/>
            <a:ext cx="8352928" cy="3139321"/>
          </a:xfrm>
          <a:prstGeom prst="rect">
            <a:avLst/>
          </a:prstGeom>
          <a:noFill/>
        </p:spPr>
        <p:txBody>
          <a:bodyPr wrap="square" rtlCol="0" anchor="t">
            <a:spAutoFit/>
          </a:bodyPr>
          <a:lstStyle/>
          <a:p>
            <a:pPr lvl="0">
              <a:spcBef>
                <a:spcPts val="600"/>
              </a:spcBef>
              <a:buSzPct val="75000"/>
            </a:pPr>
            <a:r>
              <a:rPr lang="en-US" altLang="zh-CN" sz="2400" dirty="0"/>
              <a:t>1. </a:t>
            </a:r>
            <a:r>
              <a:rPr lang="zh-CN" altLang="en-US" sz="2400" dirty="0"/>
              <a:t>人工神经网络</a:t>
            </a:r>
          </a:p>
          <a:p>
            <a:pPr lvl="0">
              <a:spcBef>
                <a:spcPts val="600"/>
              </a:spcBef>
              <a:buSzPct val="75000"/>
            </a:pPr>
            <a:r>
              <a:rPr lang="en-US" altLang="zh-CN" sz="2400" dirty="0"/>
              <a:t>2. </a:t>
            </a:r>
            <a:r>
              <a:rPr lang="zh-CN" altLang="en-US" sz="2400" dirty="0"/>
              <a:t>神经元</a:t>
            </a:r>
          </a:p>
          <a:p>
            <a:pPr lvl="0">
              <a:spcBef>
                <a:spcPts val="600"/>
              </a:spcBef>
              <a:buSzPct val="75000"/>
            </a:pPr>
            <a:r>
              <a:rPr lang="en-US" altLang="zh-CN" sz="2400" dirty="0"/>
              <a:t>3. </a:t>
            </a:r>
            <a:r>
              <a:rPr lang="zh-CN" altLang="en-US" sz="2400" dirty="0"/>
              <a:t>输入层</a:t>
            </a:r>
          </a:p>
          <a:p>
            <a:pPr lvl="0">
              <a:spcBef>
                <a:spcPts val="600"/>
              </a:spcBef>
              <a:buSzPct val="75000"/>
            </a:pPr>
            <a:r>
              <a:rPr lang="en-US" altLang="zh-CN" sz="2400" dirty="0"/>
              <a:t>4. </a:t>
            </a:r>
            <a:r>
              <a:rPr lang="zh-CN" altLang="en-US" sz="2400" dirty="0"/>
              <a:t>隐含层</a:t>
            </a:r>
          </a:p>
          <a:p>
            <a:pPr lvl="0">
              <a:spcBef>
                <a:spcPts val="600"/>
              </a:spcBef>
              <a:buSzPct val="75000"/>
            </a:pPr>
            <a:r>
              <a:rPr lang="en-US" altLang="zh-CN" sz="2400" dirty="0"/>
              <a:t>5. </a:t>
            </a:r>
            <a:r>
              <a:rPr lang="zh-CN" altLang="en-US" sz="2400" dirty="0"/>
              <a:t>输出层</a:t>
            </a:r>
          </a:p>
          <a:p>
            <a:pPr lvl="0">
              <a:spcBef>
                <a:spcPts val="600"/>
              </a:spcBef>
              <a:buSzPct val="75000"/>
            </a:pPr>
            <a:r>
              <a:rPr lang="en-US" altLang="zh-CN" sz="2400" dirty="0"/>
              <a:t>6. </a:t>
            </a:r>
            <a:r>
              <a:rPr lang="zh-CN" altLang="en-US" sz="2400" dirty="0"/>
              <a:t>激活函数</a:t>
            </a:r>
          </a:p>
          <a:p>
            <a:pPr lvl="0">
              <a:spcBef>
                <a:spcPts val="600"/>
              </a:spcBef>
              <a:buSzPct val="75000"/>
            </a:pPr>
            <a:r>
              <a:rPr lang="en-US" altLang="zh-CN" sz="2400" dirty="0"/>
              <a:t>7. BP</a:t>
            </a:r>
            <a:r>
              <a:rPr lang="zh-CN" altLang="en-US" sz="2400" dirty="0"/>
              <a:t>反向传播</a:t>
            </a:r>
          </a:p>
        </p:txBody>
      </p:sp>
    </p:spTree>
    <p:extLst>
      <p:ext uri="{BB962C8B-B14F-4D97-AF65-F5344CB8AC3E}">
        <p14:creationId xmlns:p14="http://schemas.microsoft.com/office/powerpoint/2010/main" val="3475166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4500" y="299720"/>
            <a:ext cx="2328094" cy="523220"/>
          </a:xfrm>
          <a:prstGeom prst="rect">
            <a:avLst/>
          </a:prstGeom>
          <a:noFill/>
        </p:spPr>
        <p:txBody>
          <a:bodyPr wrap="square" rtlCol="0">
            <a:spAutoFit/>
          </a:bodyPr>
          <a:lstStyle/>
          <a:p>
            <a:r>
              <a:rPr lang="zh-CN" altLang="en-US" sz="2800" b="1" spc="300" dirty="0">
                <a:solidFill>
                  <a:schemeClr val="accent1"/>
                </a:solidFill>
                <a:latin typeface="黑体" panose="02010609060101010101" charset="-122"/>
                <a:ea typeface="黑体" panose="02010609060101010101" charset="-122"/>
              </a:rPr>
              <a:t>复习思考题</a:t>
            </a:r>
          </a:p>
        </p:txBody>
      </p:sp>
      <p:sp>
        <p:nvSpPr>
          <p:cNvPr id="4" name="文本框 3"/>
          <p:cNvSpPr txBox="1"/>
          <p:nvPr/>
        </p:nvSpPr>
        <p:spPr>
          <a:xfrm>
            <a:off x="540346" y="1060376"/>
            <a:ext cx="8352928" cy="3631763"/>
          </a:xfrm>
          <a:prstGeom prst="rect">
            <a:avLst/>
          </a:prstGeom>
          <a:noFill/>
        </p:spPr>
        <p:txBody>
          <a:bodyPr wrap="square" rtlCol="0" anchor="t">
            <a:spAutoFit/>
          </a:bodyPr>
          <a:lstStyle/>
          <a:p>
            <a:pPr lvl="0">
              <a:spcBef>
                <a:spcPts val="600"/>
              </a:spcBef>
              <a:buSzPct val="75000"/>
            </a:pPr>
            <a:r>
              <a:rPr lang="en-US" altLang="zh-CN" sz="2000" dirty="0"/>
              <a:t>1. </a:t>
            </a:r>
            <a:r>
              <a:rPr lang="zh-CN" altLang="en-US" sz="2000" dirty="0"/>
              <a:t>自行下载某股票近一年的行情数据，采用人工神经网络算法预测该股票价格的走势。进一步，选取不同的隐藏层数（</a:t>
            </a:r>
            <a:r>
              <a:rPr lang="en-US" altLang="zh-CN" sz="2000" dirty="0"/>
              <a:t>hidden layer</a:t>
            </a:r>
            <a:r>
              <a:rPr lang="zh-CN" altLang="en-US" sz="2000" dirty="0"/>
              <a:t>）、激活函数（</a:t>
            </a:r>
            <a:r>
              <a:rPr lang="en-US" altLang="zh-CN" sz="2000" dirty="0"/>
              <a:t>activation function</a:t>
            </a:r>
            <a:r>
              <a:rPr lang="zh-CN" altLang="en-US" sz="2000" dirty="0"/>
              <a:t>）、最优算法类型（</a:t>
            </a:r>
            <a:r>
              <a:rPr lang="en-US" altLang="zh-CN" sz="2000" dirty="0"/>
              <a:t>algorithm</a:t>
            </a:r>
            <a:r>
              <a:rPr lang="zh-CN" altLang="en-US" sz="2000" dirty="0"/>
              <a:t>）和学习率对模型比较。</a:t>
            </a:r>
            <a:endParaRPr lang="en-US" altLang="zh-CN" sz="2000" dirty="0"/>
          </a:p>
          <a:p>
            <a:pPr lvl="0">
              <a:spcBef>
                <a:spcPts val="600"/>
              </a:spcBef>
              <a:buSzPct val="75000"/>
            </a:pPr>
            <a:endParaRPr lang="zh-CN" altLang="en-US" sz="2000" dirty="0"/>
          </a:p>
          <a:p>
            <a:pPr lvl="0">
              <a:spcBef>
                <a:spcPts val="600"/>
              </a:spcBef>
              <a:buSzPct val="75000"/>
            </a:pPr>
            <a:r>
              <a:rPr lang="en-US" altLang="zh-CN" sz="2000" dirty="0"/>
              <a:t>2. Iris</a:t>
            </a:r>
            <a:r>
              <a:rPr lang="zh-CN" altLang="en-US" sz="2000" dirty="0"/>
              <a:t>数据集（</a:t>
            </a:r>
            <a:r>
              <a:rPr lang="en-US" altLang="zh-CN" sz="2000" dirty="0"/>
              <a:t>iris.csv</a:t>
            </a:r>
            <a:r>
              <a:rPr lang="zh-CN" altLang="en-US" sz="2000" dirty="0"/>
              <a:t>）是常用的分类实验数据集。数据集包含</a:t>
            </a:r>
            <a:r>
              <a:rPr lang="en-US" altLang="zh-CN" sz="2000" dirty="0"/>
              <a:t>150</a:t>
            </a:r>
            <a:r>
              <a:rPr lang="zh-CN" altLang="en-US" sz="2000" dirty="0"/>
              <a:t>个数据集，分为</a:t>
            </a:r>
            <a:r>
              <a:rPr lang="en-US" altLang="zh-CN" sz="2000" dirty="0"/>
              <a:t>3</a:t>
            </a:r>
            <a:r>
              <a:rPr lang="zh-CN" altLang="en-US" sz="2000" dirty="0"/>
              <a:t>类，每类</a:t>
            </a:r>
            <a:r>
              <a:rPr lang="en-US" altLang="zh-CN" sz="2000" dirty="0"/>
              <a:t>50</a:t>
            </a:r>
            <a:r>
              <a:rPr lang="zh-CN" altLang="en-US" sz="2000" dirty="0"/>
              <a:t>个数据，每个数据包含</a:t>
            </a:r>
            <a:r>
              <a:rPr lang="en-US" altLang="zh-CN" sz="2000" dirty="0"/>
              <a:t>4</a:t>
            </a:r>
            <a:r>
              <a:rPr lang="zh-CN" altLang="en-US" sz="2000" dirty="0"/>
              <a:t>个属性。可通过花萼长度（</a:t>
            </a:r>
            <a:r>
              <a:rPr lang="en-US" altLang="zh-CN" sz="2000" dirty="0" err="1"/>
              <a:t>Sepal.Length</a:t>
            </a:r>
            <a:r>
              <a:rPr lang="zh-CN" altLang="en-US" sz="2000" dirty="0"/>
              <a:t>），花萼宽度（</a:t>
            </a:r>
            <a:r>
              <a:rPr lang="en-US" altLang="zh-CN" sz="2000" dirty="0" err="1"/>
              <a:t>Sepal.Width</a:t>
            </a:r>
            <a:r>
              <a:rPr lang="zh-CN" altLang="en-US" sz="2000" dirty="0"/>
              <a:t>），花瓣长度（</a:t>
            </a:r>
            <a:r>
              <a:rPr lang="en-US" altLang="zh-CN" sz="2000" dirty="0" err="1"/>
              <a:t>Petal.Length</a:t>
            </a:r>
            <a:r>
              <a:rPr lang="zh-CN" altLang="en-US" sz="2000" dirty="0"/>
              <a:t>），花瓣宽度（</a:t>
            </a:r>
            <a:r>
              <a:rPr lang="en-US" altLang="zh-CN" sz="2000" dirty="0" err="1"/>
              <a:t>Petal.Width</a:t>
            </a:r>
            <a:r>
              <a:rPr lang="zh-CN" altLang="en-US" sz="2000" dirty="0"/>
              <a:t>）</a:t>
            </a:r>
            <a:r>
              <a:rPr lang="en-US" altLang="zh-CN" sz="2000" dirty="0"/>
              <a:t>4</a:t>
            </a:r>
            <a:r>
              <a:rPr lang="zh-CN" altLang="en-US" sz="2000" dirty="0"/>
              <a:t>个属性预测鸢尾花卉属于山鸢尾（</a:t>
            </a:r>
            <a:r>
              <a:rPr lang="en-US" altLang="zh-CN" sz="2000" dirty="0" err="1"/>
              <a:t>Setosa</a:t>
            </a:r>
            <a:r>
              <a:rPr lang="zh-CN" altLang="en-US" sz="2000" dirty="0"/>
              <a:t>），杂色鸢尾（</a:t>
            </a:r>
            <a:r>
              <a:rPr lang="en-US" altLang="zh-CN" sz="2000" dirty="0" err="1"/>
              <a:t>Versicolour</a:t>
            </a:r>
            <a:r>
              <a:rPr lang="zh-CN" altLang="en-US" sz="2000" dirty="0"/>
              <a:t>），维吉尼亚鸢尾（</a:t>
            </a:r>
            <a:r>
              <a:rPr lang="en-US" altLang="zh-CN" sz="2000" dirty="0" err="1"/>
              <a:t>Virginica</a:t>
            </a:r>
            <a:r>
              <a:rPr lang="zh-CN" altLang="en-US" sz="2000" dirty="0"/>
              <a:t>）三个种类中的哪一类。利用</a:t>
            </a:r>
            <a:r>
              <a:rPr lang="en-US" altLang="zh-CN" sz="2000" dirty="0"/>
              <a:t>import </a:t>
            </a:r>
            <a:r>
              <a:rPr lang="en-US" altLang="zh-CN" sz="2000" dirty="0" err="1"/>
              <a:t>sklearn.datasets</a:t>
            </a:r>
            <a:r>
              <a:rPr lang="zh-CN" altLang="en-US" sz="2000" dirty="0"/>
              <a:t>和</a:t>
            </a:r>
            <a:r>
              <a:rPr lang="en-US" altLang="zh-CN" sz="2000" dirty="0"/>
              <a:t>iris=</a:t>
            </a:r>
            <a:r>
              <a:rPr lang="en-US" altLang="zh-CN" sz="2000" dirty="0" err="1"/>
              <a:t>sklearn.datasets.load_iris</a:t>
            </a:r>
            <a:r>
              <a:rPr lang="en-US" altLang="zh-CN" sz="2000" dirty="0"/>
              <a:t>()</a:t>
            </a:r>
            <a:r>
              <a:rPr lang="zh-CN" altLang="en-US" sz="2000" dirty="0"/>
              <a:t>命令得到该数据集，自己编写人工神经网络算法对鸢尾花数据集进行分类预测。</a:t>
            </a:r>
          </a:p>
        </p:txBody>
      </p:sp>
    </p:spTree>
    <p:extLst>
      <p:ext uri="{BB962C8B-B14F-4D97-AF65-F5344CB8AC3E}">
        <p14:creationId xmlns:p14="http://schemas.microsoft.com/office/powerpoint/2010/main" val="2097549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userDrawn="1"/>
        </p:nvSpPr>
        <p:spPr>
          <a:xfrm rot="10800000">
            <a:off x="-12188" y="2565816"/>
            <a:ext cx="3432854" cy="1393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aseline="-25000" dirty="0"/>
              <a:t> </a:t>
            </a:r>
            <a:endParaRPr lang="zh-CN" altLang="en-US" baseline="-25000" dirty="0"/>
          </a:p>
        </p:txBody>
      </p:sp>
      <p:sp>
        <p:nvSpPr>
          <p:cNvPr id="11" name="矩形 10"/>
          <p:cNvSpPr/>
          <p:nvPr/>
        </p:nvSpPr>
        <p:spPr>
          <a:xfrm rot="1400643">
            <a:off x="4392013" y="1938116"/>
            <a:ext cx="6431840" cy="2820575"/>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32634" y="567853"/>
            <a:ext cx="2903368" cy="2913972"/>
            <a:chOff x="3132634" y="567853"/>
            <a:chExt cx="2903368" cy="2913972"/>
          </a:xfrm>
        </p:grpSpPr>
        <p:sp>
          <p:nvSpPr>
            <p:cNvPr id="14" name="椭圆 13"/>
            <p:cNvSpPr/>
            <p:nvPr userDrawn="1"/>
          </p:nvSpPr>
          <p:spPr>
            <a:xfrm>
              <a:off x="3355487" y="648892"/>
              <a:ext cx="2451523" cy="27320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55487" y="730298"/>
              <a:ext cx="2451523" cy="2732057"/>
            </a:xfrm>
            <a:prstGeom prst="ellipse">
              <a:avLst/>
            </a:prstGeom>
            <a:blipFill dpi="0" rotWithShape="1">
              <a:blip r:embed="rId4"/>
              <a:srcRect/>
              <a:stretch>
                <a:fillRect l="-9173" r="-91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空心弧 14"/>
            <p:cNvSpPr/>
            <p:nvPr userDrawn="1"/>
          </p:nvSpPr>
          <p:spPr>
            <a:xfrm>
              <a:off x="3132634" y="567853"/>
              <a:ext cx="2891732" cy="2892123"/>
            </a:xfrm>
            <a:prstGeom prst="blockArc">
              <a:avLst>
                <a:gd name="adj1" fmla="val 9123074"/>
                <a:gd name="adj2" fmla="val 21168193"/>
                <a:gd name="adj3" fmla="val 53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空心弧 16"/>
            <p:cNvSpPr/>
            <p:nvPr userDrawn="1"/>
          </p:nvSpPr>
          <p:spPr>
            <a:xfrm rot="9058792">
              <a:off x="3144270" y="589702"/>
              <a:ext cx="2891732" cy="2892123"/>
            </a:xfrm>
            <a:prstGeom prst="blockArc">
              <a:avLst>
                <a:gd name="adj1" fmla="val 12553498"/>
                <a:gd name="adj2" fmla="val 21168193"/>
                <a:gd name="adj3" fmla="val 5334"/>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aphicFrame>
        <p:nvGraphicFramePr>
          <p:cNvPr id="3" name="对象 2" hidden="1"/>
          <p:cNvGraphicFramePr>
            <a:graphicFrameLocks noChangeAspect="1"/>
          </p:cNvGraphicFramePr>
          <p:nvPr>
            <p:custDataLst>
              <p:tags r:id="rId1"/>
            </p:custDataLst>
          </p:nvPr>
        </p:nvGraphicFramePr>
        <p:xfrm>
          <a:off x="1191" y="1192"/>
          <a:ext cx="1191" cy="1191"/>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191" y="1192"/>
                        <a:ext cx="1191" cy="1191"/>
                      </a:xfrm>
                      <a:prstGeom prst="rect">
                        <a:avLst/>
                      </a:prstGeom>
                    </p:spPr>
                  </p:pic>
                </p:oleObj>
              </mc:Fallback>
            </mc:AlternateContent>
          </a:graphicData>
        </a:graphic>
      </p:graphicFrame>
      <p:sp>
        <p:nvSpPr>
          <p:cNvPr id="2" name="矩形 1" hidden="1"/>
          <p:cNvSpPr/>
          <p:nvPr>
            <p:custDataLst>
              <p:tags r:id="rId2"/>
            </p:custDataLst>
          </p:nvPr>
        </p:nvSpPr>
        <p:spPr>
          <a:xfrm>
            <a:off x="0" y="0"/>
            <a:ext cx="119083" cy="11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3" name="矩形 12"/>
          <p:cNvSpPr/>
          <p:nvPr/>
        </p:nvSpPr>
        <p:spPr>
          <a:xfrm>
            <a:off x="5904656" y="2039763"/>
            <a:ext cx="3276650" cy="16133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59"/>
          <p:cNvSpPr>
            <a:spLocks noChangeArrowheads="1"/>
          </p:cNvSpPr>
          <p:nvPr/>
        </p:nvSpPr>
        <p:spPr bwMode="auto">
          <a:xfrm>
            <a:off x="1980506" y="3663132"/>
            <a:ext cx="512088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dirty="0">
                <a:solidFill>
                  <a:schemeClr val="tx1">
                    <a:lumMod val="65000"/>
                    <a:lumOff val="35000"/>
                  </a:schemeClr>
                </a:solidFill>
                <a:latin typeface="黑体" panose="02010609060101010101" charset="-122"/>
                <a:ea typeface="黑体" panose="02010609060101010101" charset="-122"/>
                <a:cs typeface="黑体" panose="02010609060101010101" charset="-122"/>
              </a:rPr>
              <a:t>谢谢 下节课见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rot="1400643">
            <a:off x="1085482" y="2604661"/>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rot="1400643">
            <a:off x="6892060" y="262582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rot="1400643">
            <a:off x="4018718" y="2660613"/>
            <a:ext cx="3405958" cy="111786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Freeform 28"/>
          <p:cNvSpPr/>
          <p:nvPr/>
        </p:nvSpPr>
        <p:spPr>
          <a:xfrm>
            <a:off x="6867088" y="1924472"/>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29ABE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28"/>
          <p:cNvSpPr/>
          <p:nvPr/>
        </p:nvSpPr>
        <p:spPr>
          <a:xfrm>
            <a:off x="3924722"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rgbClr val="FFC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28"/>
          <p:cNvSpPr/>
          <p:nvPr/>
        </p:nvSpPr>
        <p:spPr>
          <a:xfrm>
            <a:off x="722951" y="1954204"/>
            <a:ext cx="1122183" cy="1122396"/>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474" tIns="289474" rIns="289474" bIns="289474" numCol="1" spcCol="1270" anchor="ctr" anchorCtr="0">
            <a:noAutofit/>
          </a:bodyPr>
          <a:lstStyle/>
          <a:p>
            <a:pPr algn="just" defTabSz="1157605">
              <a:lnSpc>
                <a:spcPct val="120000"/>
              </a:lnSpc>
              <a:spcAft>
                <a:spcPct val="35000"/>
              </a:spcAft>
            </a:pPr>
            <a:endParaRPr lang="en-GB"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74"/>
          <p:cNvGrpSpPr/>
          <p:nvPr/>
        </p:nvGrpSpPr>
        <p:grpSpPr>
          <a:xfrm>
            <a:off x="4069685" y="691526"/>
            <a:ext cx="1149729" cy="1129800"/>
            <a:chOff x="5329648" y="1486933"/>
            <a:chExt cx="1532706" cy="1506139"/>
          </a:xfrm>
        </p:grpSpPr>
        <p:sp>
          <p:nvSpPr>
            <p:cNvPr id="57" name="TextBox 75"/>
            <p:cNvSpPr txBox="1"/>
            <p:nvPr/>
          </p:nvSpPr>
          <p:spPr>
            <a:xfrm>
              <a:off x="5425440" y="1518147"/>
              <a:ext cx="1341120" cy="615553"/>
            </a:xfrm>
            <a:prstGeom prst="rect">
              <a:avLst/>
            </a:prstGeom>
            <a:noFill/>
          </p:spPr>
          <p:txBody>
            <a:bodyPr wrap="square" lIns="0" tIns="0" rIns="0" bIns="0">
              <a:normAutofit lnSpcReduction="10000"/>
            </a:bodyPr>
            <a:lstStyle/>
            <a:p>
              <a:pPr algn="dist"/>
              <a:r>
                <a:rPr lang="zh-CN" altLang="en-US" sz="3200" b="1" dirty="0">
                  <a:solidFill>
                    <a:schemeClr val="tx2">
                      <a:lumMod val="75000"/>
                    </a:schemeClr>
                  </a:solidFill>
                  <a:latin typeface="黑体" panose="02010609060101010101" charset="-122"/>
                  <a:ea typeface="黑体" panose="02010609060101010101" charset="-122"/>
                </a:rPr>
                <a:t>目录</a:t>
              </a:r>
            </a:p>
          </p:txBody>
        </p:sp>
        <p:sp>
          <p:nvSpPr>
            <p:cNvPr id="58" name="TextBox 76"/>
            <p:cNvSpPr txBox="1"/>
            <p:nvPr/>
          </p:nvSpPr>
          <p:spPr>
            <a:xfrm>
              <a:off x="5329648" y="1486933"/>
              <a:ext cx="1532706" cy="1506139"/>
            </a:xfrm>
            <a:prstGeom prst="diamond">
              <a:avLst/>
            </a:prstGeom>
            <a:noFill/>
          </p:spPr>
          <p:txBody>
            <a:bodyPr wrap="none" lIns="0" tIns="0" rIns="0" bIns="0" anchor="ctr" anchorCtr="1">
              <a:normAutofit/>
            </a:bodyPr>
            <a:lstStyle/>
            <a:p>
              <a:pPr algn="ctr"/>
              <a:r>
                <a:rPr lang="en-US" altLang="zh-CN" sz="2800" b="1" dirty="0">
                  <a:solidFill>
                    <a:schemeClr val="tx2">
                      <a:lumMod val="75000"/>
                    </a:schemeClr>
                  </a:solidFill>
                  <a:latin typeface="Times New Roman" panose="02020603050405020304" charset="0"/>
                  <a:ea typeface="微软雅黑" panose="020B0503020204020204" pitchFamily="34" charset="-122"/>
                  <a:cs typeface="Times New Roman" panose="02020603050405020304" charset="0"/>
                </a:rPr>
                <a:t>Contents</a:t>
              </a:r>
            </a:p>
          </p:txBody>
        </p:sp>
      </p:grpSp>
      <p:grpSp>
        <p:nvGrpSpPr>
          <p:cNvPr id="5" name="Group 32" hidden="1"/>
          <p:cNvGrpSpPr/>
          <p:nvPr/>
        </p:nvGrpSpPr>
        <p:grpSpPr>
          <a:xfrm>
            <a:off x="1394613" y="1458583"/>
            <a:ext cx="7097153" cy="985779"/>
            <a:chOff x="1859164" y="1943975"/>
            <a:chExt cx="9461225" cy="1314144"/>
          </a:xfrm>
        </p:grpSpPr>
        <p:cxnSp>
          <p:nvCxnSpPr>
            <p:cNvPr id="46" name="Straight Connector 10"/>
            <p:cNvCxnSpPr/>
            <p:nvPr/>
          </p:nvCxnSpPr>
          <p:spPr>
            <a:xfrm flipH="1">
              <a:off x="1859164" y="2384884"/>
              <a:ext cx="984142" cy="873235"/>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13"/>
            <p:cNvCxnSpPr/>
            <p:nvPr/>
          </p:nvCxnSpPr>
          <p:spPr>
            <a:xfrm>
              <a:off x="1897934" y="1943975"/>
              <a:ext cx="1044715" cy="1051258"/>
            </a:xfrm>
            <a:prstGeom prst="line">
              <a:avLst/>
            </a:prstGeom>
            <a:ln w="12700" cap="flat" cmpd="sng" algn="ctr">
              <a:solidFill>
                <a:schemeClr val="accent1">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18"/>
            <p:cNvCxnSpPr/>
            <p:nvPr/>
          </p:nvCxnSpPr>
          <p:spPr>
            <a:xfrm flipH="1">
              <a:off x="2940929" y="1943975"/>
              <a:ext cx="1046634" cy="1052977"/>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23"/>
            <p:cNvCxnSpPr/>
            <p:nvPr/>
          </p:nvCxnSpPr>
          <p:spPr>
            <a:xfrm>
              <a:off x="3992369" y="1943975"/>
              <a:ext cx="1044715" cy="1051258"/>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24"/>
            <p:cNvCxnSpPr/>
            <p:nvPr/>
          </p:nvCxnSpPr>
          <p:spPr>
            <a:xfrm flipH="1">
              <a:off x="5035364" y="1943975"/>
              <a:ext cx="1046634" cy="1052977"/>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a:off x="6086804" y="1943975"/>
              <a:ext cx="1044715" cy="1051258"/>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flipH="1">
              <a:off x="7129799" y="1943975"/>
              <a:ext cx="1046634" cy="1052977"/>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a:off x="8181239" y="1943975"/>
              <a:ext cx="1044715" cy="1051258"/>
            </a:xfrm>
            <a:prstGeom prst="line">
              <a:avLst/>
            </a:prstGeom>
            <a:ln w="12700"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flipH="1">
              <a:off x="9224234" y="1943975"/>
              <a:ext cx="1046634" cy="1052977"/>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a:off x="10275674" y="1943975"/>
              <a:ext cx="1044715" cy="1051258"/>
            </a:xfrm>
            <a:prstGeom prst="line">
              <a:avLst/>
            </a:prstGeom>
            <a:ln w="12700"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24322" y="2257016"/>
            <a:ext cx="2088232" cy="1388597"/>
            <a:chOff x="338227" y="2256276"/>
            <a:chExt cx="2087870" cy="1388357"/>
          </a:xfrm>
        </p:grpSpPr>
        <p:sp>
          <p:nvSpPr>
            <p:cNvPr id="45" name="TextBox 34"/>
            <p:cNvSpPr txBox="1"/>
            <p:nvPr/>
          </p:nvSpPr>
          <p:spPr>
            <a:xfrm>
              <a:off x="687924" y="2256276"/>
              <a:ext cx="1206424" cy="460554"/>
            </a:xfrm>
            <a:prstGeom prst="rect">
              <a:avLst/>
            </a:prstGeom>
            <a:noFill/>
          </p:spPr>
          <p:txBody>
            <a:bodyPr wrap="none">
              <a:normAutofit/>
            </a:bodyPr>
            <a:lstStyle/>
            <a:p>
              <a:pPr algn="ctr"/>
              <a:r>
                <a:rPr lang="zh-CN" altLang="en-US" sz="2400" b="1" dirty="0">
                  <a:solidFill>
                    <a:schemeClr val="bg1"/>
                  </a:solidFill>
                  <a:latin typeface="华文中宋" panose="02010600040101010101" charset="-122"/>
                  <a:ea typeface="华文中宋" panose="02010600040101010101" charset="-122"/>
                </a:rPr>
                <a:t>第一节</a:t>
              </a:r>
            </a:p>
          </p:txBody>
        </p:sp>
        <p:sp>
          <p:nvSpPr>
            <p:cNvPr id="24" name="TextBox 62"/>
            <p:cNvSpPr txBox="1"/>
            <p:nvPr/>
          </p:nvSpPr>
          <p:spPr bwMode="auto">
            <a:xfrm>
              <a:off x="338227" y="3336909"/>
              <a:ext cx="2087870" cy="307724"/>
            </a:xfrm>
            <a:prstGeom prst="rect">
              <a:avLst/>
            </a:prstGeom>
            <a:noFill/>
            <a:ln w="9525">
              <a:noFill/>
              <a:miter lim="800000"/>
            </a:ln>
          </p:spPr>
          <p:txBody>
            <a:bodyPr wrap="square" lIns="0" tIns="0" rIns="0" bIns="0" anchor="ctr" anchorCtr="1">
              <a:spAutoFit/>
              <a:scene3d>
                <a:camera prst="orthographicFront"/>
                <a:lightRig rig="threePt" dir="t"/>
              </a:scene3d>
              <a:sp3d>
                <a:bevelT w="0" h="0"/>
              </a:sp3d>
            </a:bodyPr>
            <a:lstStyle/>
            <a:p>
              <a:pPr marL="0" lvl="1" algn="ctr"/>
              <a:r>
                <a:rPr lang="zh-CN" altLang="en-US" sz="2000" b="1" dirty="0">
                  <a:solidFill>
                    <a:schemeClr val="tx2"/>
                  </a:solidFill>
                  <a:latin typeface="华文中宋" panose="02010600040101010101" charset="-122"/>
                  <a:ea typeface="华文中宋" panose="02010600040101010101" charset="-122"/>
                </a:rPr>
                <a:t>人工神经网络模型</a:t>
              </a:r>
            </a:p>
          </p:txBody>
        </p:sp>
      </p:grpSp>
      <p:grpSp>
        <p:nvGrpSpPr>
          <p:cNvPr id="3" name="组合 2"/>
          <p:cNvGrpSpPr/>
          <p:nvPr/>
        </p:nvGrpSpPr>
        <p:grpSpPr>
          <a:xfrm>
            <a:off x="3312606" y="2257016"/>
            <a:ext cx="2564805" cy="1421411"/>
            <a:chOff x="1656190" y="2256276"/>
            <a:chExt cx="2564361" cy="1421165"/>
          </a:xfrm>
        </p:grpSpPr>
        <p:sp>
          <p:nvSpPr>
            <p:cNvPr id="41" name="TextBox 36"/>
            <p:cNvSpPr txBox="1"/>
            <p:nvPr/>
          </p:nvSpPr>
          <p:spPr>
            <a:xfrm>
              <a:off x="2213705"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第二节</a:t>
              </a:r>
              <a:endParaRPr lang="zh-CN" altLang="en-US" sz="2400" b="1" dirty="0">
                <a:solidFill>
                  <a:schemeClr val="bg1"/>
                </a:solidFill>
                <a:latin typeface="黑体" panose="02010609060101010101" charset="-122"/>
                <a:ea typeface="黑体" panose="02010609060101010101" charset="-122"/>
              </a:endParaRPr>
            </a:p>
          </p:txBody>
        </p:sp>
        <p:sp>
          <p:nvSpPr>
            <p:cNvPr id="22" name="TextBox 60"/>
            <p:cNvSpPr txBox="1"/>
            <p:nvPr/>
          </p:nvSpPr>
          <p:spPr bwMode="auto">
            <a:xfrm>
              <a:off x="1656190" y="3369717"/>
              <a:ext cx="2564361"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人工神经网络分类算法</a:t>
              </a:r>
            </a:p>
          </p:txBody>
        </p:sp>
      </p:grpSp>
      <p:grpSp>
        <p:nvGrpSpPr>
          <p:cNvPr id="59" name="组合 58"/>
          <p:cNvGrpSpPr/>
          <p:nvPr/>
        </p:nvGrpSpPr>
        <p:grpSpPr>
          <a:xfrm>
            <a:off x="6822545" y="2227284"/>
            <a:ext cx="1206633" cy="1421419"/>
            <a:chOff x="3968789" y="2256276"/>
            <a:chExt cx="1206424" cy="1421173"/>
          </a:xfrm>
        </p:grpSpPr>
        <p:sp>
          <p:nvSpPr>
            <p:cNvPr id="37" name="TextBox 38"/>
            <p:cNvSpPr txBox="1"/>
            <p:nvPr/>
          </p:nvSpPr>
          <p:spPr>
            <a:xfrm>
              <a:off x="3968789" y="2256276"/>
              <a:ext cx="1206424" cy="460554"/>
            </a:xfrm>
            <a:prstGeom prst="rect">
              <a:avLst/>
            </a:prstGeom>
            <a:noFill/>
          </p:spPr>
          <p:txBody>
            <a:bodyPr wrap="none">
              <a:normAutofit/>
            </a:bodyPr>
            <a:lstStyle/>
            <a:p>
              <a:pPr algn="ctr">
                <a:buClrTx/>
                <a:buSzTx/>
                <a:buFontTx/>
              </a:pPr>
              <a:r>
                <a:rPr lang="zh-CN" altLang="en-US" sz="2400" b="1" dirty="0">
                  <a:solidFill>
                    <a:schemeClr val="bg1"/>
                  </a:solidFill>
                  <a:latin typeface="华文中宋" panose="02010600040101010101" charset="-122"/>
                  <a:ea typeface="华文中宋" panose="02010600040101010101" charset="-122"/>
                </a:rPr>
                <a:t>第三节</a:t>
              </a:r>
            </a:p>
          </p:txBody>
        </p:sp>
        <p:sp>
          <p:nvSpPr>
            <p:cNvPr id="20" name="TextBox 58"/>
            <p:cNvSpPr txBox="1"/>
            <p:nvPr/>
          </p:nvSpPr>
          <p:spPr bwMode="auto">
            <a:xfrm>
              <a:off x="4315565" y="3369725"/>
              <a:ext cx="512872" cy="307724"/>
            </a:xfrm>
            <a:prstGeom prst="rect">
              <a:avLst/>
            </a:prstGeom>
            <a:noFill/>
            <a:ln w="9525">
              <a:noFill/>
              <a:miter lim="800000"/>
            </a:ln>
          </p:spPr>
          <p:txBody>
            <a:bodyPr wrap="none" lIns="0" tIns="0" rIns="0" bIns="0" anchor="ctr" anchorCtr="1">
              <a:spAutoFit/>
              <a:scene3d>
                <a:camera prst="orthographicFront"/>
                <a:lightRig rig="threePt" dir="t"/>
              </a:scene3d>
              <a:sp3d>
                <a:bevelT w="0" h="0"/>
              </a:sp3d>
            </a:bodyPr>
            <a:lstStyle/>
            <a:p>
              <a:pPr marL="0" lvl="1" algn="ctr">
                <a:buClrTx/>
                <a:buSzTx/>
                <a:buNone/>
              </a:pPr>
              <a:r>
                <a:rPr lang="zh-CN" altLang="en-US" sz="2000" b="1" dirty="0">
                  <a:solidFill>
                    <a:schemeClr val="tx2"/>
                  </a:solidFill>
                  <a:latin typeface="华文中宋" panose="02010600040101010101" charset="-122"/>
                  <a:ea typeface="华文中宋" panose="02010600040101010101" charset="-122"/>
                </a:rPr>
                <a:t>案例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50237" y="1852083"/>
            <a:ext cx="3991621" cy="2016605"/>
            <a:chOff x="1548458" y="1735524"/>
            <a:chExt cx="3991621" cy="2016605"/>
          </a:xfrm>
        </p:grpSpPr>
        <p:sp>
          <p:nvSpPr>
            <p:cNvPr id="6" name="矩形 5"/>
            <p:cNvSpPr/>
            <p:nvPr/>
          </p:nvSpPr>
          <p:spPr>
            <a:xfrm rot="1400643">
              <a:off x="2134121" y="2428055"/>
              <a:ext cx="3405958" cy="1324074"/>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548458" y="1735524"/>
              <a:ext cx="1309988" cy="1309988"/>
              <a:chOff x="1174574" y="1234009"/>
              <a:chExt cx="2239520" cy="2239520"/>
            </a:xfrm>
          </p:grpSpPr>
          <p:sp>
            <p:nvSpPr>
              <p:cNvPr id="7" name="椭圆 6"/>
              <p:cNvSpPr/>
              <p:nvPr/>
            </p:nvSpPr>
            <p:spPr>
              <a:xfrm>
                <a:off x="1174574" y="1234009"/>
                <a:ext cx="2239520" cy="2239520"/>
              </a:xfrm>
              <a:prstGeom prst="ellipse">
                <a:avLst/>
              </a:prstGeom>
              <a:solidFill>
                <a:srgbClr val="205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p:nvPr/>
            </p:nvSpPr>
            <p:spPr>
              <a:xfrm>
                <a:off x="1723249" y="1906094"/>
                <a:ext cx="1029774" cy="895350"/>
              </a:xfrm>
              <a:prstGeom prst="rect">
                <a:avLst/>
              </a:prstGeom>
              <a:noFill/>
              <a:ln w="117475">
                <a:noFill/>
              </a:ln>
              <a:effectLst/>
            </p:spPr>
            <p:txBody>
              <a:bodyPr wrap="none" rtlCol="0">
                <a:prstTxWarp prst="textPlain">
                  <a:avLst/>
                </a:prstTxWarp>
                <a:spAutoFit/>
              </a:bodyPr>
              <a:lstStyle/>
              <a:p>
                <a:pPr algn="ctr"/>
                <a:r>
                  <a:rPr lang="en-US" altLang="zh-CN"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rPr>
                  <a:t>01</a:t>
                </a:r>
                <a:endParaRPr lang="zh-CN" altLang="en-US" spc="100" dirty="0">
                  <a:solidFill>
                    <a:schemeClr val="bg1"/>
                  </a:solidFill>
                  <a:effectLst>
                    <a:outerShdw blurRad="38100" dist="38100" dir="2700000" algn="tl">
                      <a:srgbClr val="000000">
                        <a:alpha val="43137"/>
                      </a:srgbClr>
                    </a:outerShdw>
                  </a:effectLst>
                  <a:latin typeface="Impact" panose="020B0806030902050204" pitchFamily="34" charset="0"/>
                  <a:cs typeface="Arial" panose="020B0604020202020204" pitchFamily="34" charset="0"/>
                </a:endParaRPr>
              </a:p>
            </p:txBody>
          </p:sp>
        </p:grpSp>
      </p:grpSp>
      <p:sp>
        <p:nvSpPr>
          <p:cNvPr id="2" name="文本框 1"/>
          <p:cNvSpPr txBox="1"/>
          <p:nvPr/>
        </p:nvSpPr>
        <p:spPr>
          <a:xfrm>
            <a:off x="3894310" y="2153133"/>
            <a:ext cx="4824536" cy="707886"/>
          </a:xfrm>
          <a:prstGeom prst="rect">
            <a:avLst/>
          </a:prstGeom>
          <a:noFill/>
        </p:spPr>
        <p:txBody>
          <a:bodyPr wrap="square" rtlCol="0">
            <a:spAutoFit/>
          </a:bodyPr>
          <a:lstStyle/>
          <a:p>
            <a:r>
              <a:rPr lang="zh-CN" altLang="en-US" sz="4000" b="1" spc="300" dirty="0">
                <a:solidFill>
                  <a:schemeClr val="accent1"/>
                </a:solidFill>
                <a:latin typeface="黑体" panose="02010609060101010101" charset="-122"/>
                <a:ea typeface="黑体" panose="02010609060101010101" charset="-122"/>
              </a:rPr>
              <a:t>人工神经网络模型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1938992"/>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人工神经网络（</a:t>
            </a:r>
            <a:r>
              <a:rPr lang="en-US" altLang="zh-CN" sz="2000" dirty="0"/>
              <a:t>Artificial Neural Network</a:t>
            </a:r>
            <a:r>
              <a:rPr lang="zh-CN" altLang="en-US" sz="2000" dirty="0"/>
              <a:t>，</a:t>
            </a:r>
            <a:r>
              <a:rPr lang="en-US" altLang="zh-CN" sz="2000" dirty="0"/>
              <a:t>ANN</a:t>
            </a:r>
            <a:r>
              <a:rPr lang="zh-CN" altLang="en-US" sz="2000" dirty="0"/>
              <a:t>）是一种人脑的抽象计算模型，是一种模拟人脑思维的计算机建模方式。生物神经元是大脑处理信息的基本单元，神经元互相连接成神经网络。神经元以细胞体为主体， 由许多向周围延伸的不规则树枝状纤维构成的神经细胞，其形状很像一棵枯树的枝干。主要由细胞体、树突、轴突和突触</a:t>
            </a:r>
            <a:r>
              <a:rPr lang="en-US" altLang="zh-CN" sz="2000" dirty="0"/>
              <a:t>(</a:t>
            </a:r>
            <a:r>
              <a:rPr lang="zh-CN" altLang="en-US" sz="2000" dirty="0"/>
              <a:t>又称神经键</a:t>
            </a:r>
            <a:r>
              <a:rPr lang="en-US" altLang="zh-CN" sz="2000" dirty="0"/>
              <a:t>)</a:t>
            </a:r>
            <a:r>
              <a:rPr lang="zh-CN" altLang="en-US" sz="2000" dirty="0"/>
              <a:t>组成。</a:t>
            </a:r>
          </a:p>
        </p:txBody>
      </p:sp>
      <p:pic>
        <p:nvPicPr>
          <p:cNvPr id="4" name="图片 3">
            <a:extLst>
              <a:ext uri="{FF2B5EF4-FFF2-40B4-BE49-F238E27FC236}">
                <a16:creationId xmlns:a16="http://schemas.microsoft.com/office/drawing/2014/main" id="{44283982-01A3-4EA0-9B45-65B7DB1AD612}"/>
              </a:ext>
            </a:extLst>
          </p:cNvPr>
          <p:cNvPicPr/>
          <p:nvPr/>
        </p:nvPicPr>
        <p:blipFill>
          <a:blip r:embed="rId3">
            <a:extLst>
              <a:ext uri="{28A0092B-C50C-407E-A947-70E740481C1C}">
                <a14:useLocalDpi xmlns:a14="http://schemas.microsoft.com/office/drawing/2010/main" val="0"/>
              </a:ext>
            </a:extLst>
          </a:blip>
          <a:stretch>
            <a:fillRect/>
          </a:stretch>
        </p:blipFill>
        <p:spPr>
          <a:xfrm>
            <a:off x="2556570" y="2554578"/>
            <a:ext cx="4448175" cy="2360295"/>
          </a:xfrm>
          <a:prstGeom prst="rect">
            <a:avLst/>
          </a:prstGeom>
        </p:spPr>
      </p:pic>
    </p:spTree>
    <p:extLst>
      <p:ext uri="{BB962C8B-B14F-4D97-AF65-F5344CB8AC3E}">
        <p14:creationId xmlns:p14="http://schemas.microsoft.com/office/powerpoint/2010/main" val="1790858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3708708"/>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en-US" altLang="zh-CN" sz="2000" dirty="0"/>
              <a:t>1943</a:t>
            </a:r>
            <a:r>
              <a:rPr lang="zh-CN" altLang="en-US" sz="2000" dirty="0"/>
              <a:t>年，心理学家</a:t>
            </a:r>
            <a:r>
              <a:rPr lang="en-US" altLang="zh-CN" sz="2000" dirty="0" err="1"/>
              <a:t>W.S.McCulloch</a:t>
            </a:r>
            <a:r>
              <a:rPr lang="zh-CN" altLang="en-US" sz="2000" dirty="0"/>
              <a:t>和数理逻辑学家</a:t>
            </a:r>
            <a:r>
              <a:rPr lang="en-US" altLang="zh-CN" sz="2000" dirty="0" err="1"/>
              <a:t>W.Pitts</a:t>
            </a:r>
            <a:r>
              <a:rPr lang="zh-CN" altLang="en-US" sz="2000" dirty="0"/>
              <a:t>建立了神经网络和数学模型。</a:t>
            </a:r>
            <a:endParaRPr lang="en-US" altLang="zh-CN" sz="2000" dirty="0"/>
          </a:p>
          <a:p>
            <a:pPr marL="342900" indent="-342900">
              <a:spcBef>
                <a:spcPts val="600"/>
              </a:spcBef>
              <a:buSzPct val="75000"/>
              <a:buFont typeface="Wingdings" panose="05000000000000000000" pitchFamily="2" charset="2"/>
              <a:buChar char="l"/>
            </a:pPr>
            <a:r>
              <a:rPr lang="zh-CN" altLang="en-US" sz="2000" dirty="0"/>
              <a:t>他们通过该模型提出了神经元的形式化数学描述和网络结构方法，证明了单个神经元能执行逻辑功能，从而开创了人工神经网络研究的时代。</a:t>
            </a:r>
            <a:endParaRPr lang="en-US" altLang="zh-CN" sz="2000" dirty="0"/>
          </a:p>
          <a:p>
            <a:pPr marL="342900" indent="-342900">
              <a:spcBef>
                <a:spcPts val="600"/>
              </a:spcBef>
              <a:buSzPct val="75000"/>
              <a:buFont typeface="Wingdings" panose="05000000000000000000" pitchFamily="2" charset="2"/>
              <a:buChar char="l"/>
            </a:pPr>
            <a:r>
              <a:rPr lang="en-US" altLang="zh-CN" sz="2000" dirty="0"/>
              <a:t>1958</a:t>
            </a:r>
            <a:r>
              <a:rPr lang="zh-CN" altLang="en-US" sz="2000" dirty="0"/>
              <a:t>年，</a:t>
            </a:r>
            <a:r>
              <a:rPr lang="en-US" altLang="zh-CN" sz="2000" dirty="0" err="1"/>
              <a:t>F.Rosenblatt</a:t>
            </a:r>
            <a:r>
              <a:rPr lang="zh-CN" altLang="en-US" sz="2000" dirty="0"/>
              <a:t>提出了感知模型，该模型是由阈值神经元组成的，它试图模拟动物和人的感知和学习能力。</a:t>
            </a:r>
            <a:endParaRPr lang="en-US" altLang="zh-CN" sz="2000" dirty="0"/>
          </a:p>
          <a:p>
            <a:pPr marL="342900" indent="-342900">
              <a:spcBef>
                <a:spcPts val="600"/>
              </a:spcBef>
              <a:buSzPct val="75000"/>
              <a:buFont typeface="Wingdings" panose="05000000000000000000" pitchFamily="2" charset="2"/>
              <a:buChar char="l"/>
            </a:pPr>
            <a:r>
              <a:rPr lang="zh-CN" altLang="en-US" sz="2000" dirty="0"/>
              <a:t>然而，</a:t>
            </a:r>
            <a:r>
              <a:rPr lang="en-US" altLang="zh-CN" sz="2000" dirty="0" err="1"/>
              <a:t>Minkey</a:t>
            </a:r>
            <a:r>
              <a:rPr lang="zh-CN" altLang="en-US" sz="2000" dirty="0"/>
              <a:t>和</a:t>
            </a:r>
            <a:r>
              <a:rPr lang="en-US" altLang="zh-CN" sz="2000" dirty="0" err="1"/>
              <a:t>Papert</a:t>
            </a:r>
            <a:r>
              <a:rPr lang="zh-CN" altLang="en-US" sz="2000" dirty="0"/>
              <a:t>于</a:t>
            </a:r>
            <a:r>
              <a:rPr lang="en-US" altLang="zh-CN" sz="2000" dirty="0"/>
              <a:t>1969</a:t>
            </a:r>
            <a:r>
              <a:rPr lang="zh-CN" altLang="en-US" sz="2000" dirty="0"/>
              <a:t>年出版了</a:t>
            </a:r>
            <a:r>
              <a:rPr lang="en-US" altLang="zh-CN" sz="2000" dirty="0"/>
              <a:t>《</a:t>
            </a:r>
            <a:r>
              <a:rPr lang="zh-CN" altLang="en-US" sz="2000" dirty="0"/>
              <a:t>感知机</a:t>
            </a:r>
            <a:r>
              <a:rPr lang="en-US" altLang="zh-CN" sz="2000" dirty="0"/>
              <a:t>》</a:t>
            </a:r>
            <a:r>
              <a:rPr lang="zh-CN" altLang="en-US" sz="2000" dirty="0"/>
              <a:t>一书， 提出感知机不可能实现复杂的逻辑函数，他们认为感知机的功能是有限的，不能解决如</a:t>
            </a:r>
            <a:r>
              <a:rPr lang="en-US" altLang="zh-CN" sz="2000" dirty="0"/>
              <a:t>XOR</a:t>
            </a:r>
            <a:r>
              <a:rPr lang="zh-CN" altLang="en-US" sz="2000" dirty="0"/>
              <a:t>这样的基本问题，而且多层的网络还不能找到有效的计算方法，进而否定了这一模型。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322" y="844352"/>
            <a:ext cx="8352928" cy="1708160"/>
          </a:xfrm>
          <a:prstGeom prst="rect">
            <a:avLst/>
          </a:prstGeom>
          <a:noFill/>
        </p:spPr>
        <p:txBody>
          <a:bodyPr wrap="square" rtlCol="0" anchor="t">
            <a:spAutoFit/>
          </a:bodyPr>
          <a:lstStyle/>
          <a:p>
            <a:pPr marL="342900" indent="-342900">
              <a:spcBef>
                <a:spcPts val="600"/>
              </a:spcBef>
              <a:buSzPct val="75000"/>
              <a:buFont typeface="Wingdings" panose="05000000000000000000" pitchFamily="2" charset="2"/>
              <a:buChar char="l"/>
            </a:pPr>
            <a:r>
              <a:rPr lang="zh-CN" altLang="en-US" sz="2000" dirty="0"/>
              <a:t>直到</a:t>
            </a:r>
            <a:r>
              <a:rPr lang="en-US" altLang="zh-CN" sz="2000" dirty="0"/>
              <a:t>1986</a:t>
            </a:r>
            <a:r>
              <a:rPr lang="zh-CN" altLang="en-US" sz="2000" dirty="0"/>
              <a:t>年，</a:t>
            </a:r>
            <a:r>
              <a:rPr lang="en-US" altLang="zh-CN" sz="2000" dirty="0" err="1"/>
              <a:t>Rumelhart</a:t>
            </a:r>
            <a:r>
              <a:rPr lang="zh-CN" altLang="en-US" sz="2000" dirty="0"/>
              <a:t>及</a:t>
            </a:r>
            <a:r>
              <a:rPr lang="en-US" altLang="zh-CN" sz="2000" dirty="0" err="1"/>
              <a:t>LeCun</a:t>
            </a:r>
            <a:r>
              <a:rPr lang="zh-CN" altLang="en-US" sz="2000" dirty="0"/>
              <a:t>等学者提出了多层感知器的反向传播算法，克服了当初阻碍感知机继续发展的重要障碍。</a:t>
            </a:r>
            <a:endParaRPr lang="en-US" altLang="zh-CN" sz="2000" dirty="0"/>
          </a:p>
          <a:p>
            <a:pPr marL="342900" indent="-342900">
              <a:spcBef>
                <a:spcPts val="600"/>
              </a:spcBef>
              <a:buSzPct val="75000"/>
              <a:buFont typeface="Wingdings" panose="05000000000000000000" pitchFamily="2" charset="2"/>
              <a:buChar char="l"/>
            </a:pPr>
            <a:r>
              <a:rPr lang="zh-CN" altLang="en-US" sz="2000" dirty="0"/>
              <a:t>与此同时，冯诺依曼机在处理视觉、听觉、联想记忆都方面都体现出了局限性，促使人们开始寻找更加接近人脑的计算模型，于是又产生了对神经网络研究的热潮。</a:t>
            </a:r>
          </a:p>
        </p:txBody>
      </p:sp>
    </p:spTree>
    <p:extLst>
      <p:ext uri="{BB962C8B-B14F-4D97-AF65-F5344CB8AC3E}">
        <p14:creationId xmlns:p14="http://schemas.microsoft.com/office/powerpoint/2010/main" val="2788730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电子商务概论（第4版）》-白东蕊">
  <a:themeElements>
    <a:clrScheme name="自定义 54">
      <a:dk1>
        <a:srgbClr val="000000"/>
      </a:dk1>
      <a:lt1>
        <a:srgbClr val="FFFFFF"/>
      </a:lt1>
      <a:dk2>
        <a:srgbClr val="44546A"/>
      </a:dk2>
      <a:lt2>
        <a:srgbClr val="E7E6E6"/>
      </a:lt2>
      <a:accent1>
        <a:srgbClr val="205381"/>
      </a:accent1>
      <a:accent2>
        <a:srgbClr val="FFC56C"/>
      </a:accent2>
      <a:accent3>
        <a:srgbClr val="A5A5A5"/>
      </a:accent3>
      <a:accent4>
        <a:srgbClr val="205381"/>
      </a:accent4>
      <a:accent5>
        <a:srgbClr val="FFC000"/>
      </a:accent5>
      <a:accent6>
        <a:srgbClr val="FF5959"/>
      </a:accent6>
      <a:hlink>
        <a:srgbClr val="0563C1"/>
      </a:hlink>
      <a:folHlink>
        <a:srgbClr val="954F72"/>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3198</Words>
  <Application>Microsoft Office PowerPoint</Application>
  <PresentationFormat>自定义</PresentationFormat>
  <Paragraphs>324</Paragraphs>
  <Slides>46</Slides>
  <Notes>37</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46</vt:i4>
      </vt:variant>
    </vt:vector>
  </HeadingPairs>
  <TitlesOfParts>
    <vt:vector size="62" baseType="lpstr">
      <vt:lpstr>黑体</vt:lpstr>
      <vt:lpstr>华文中宋</vt:lpstr>
      <vt:lpstr>宋体</vt:lpstr>
      <vt:lpstr>Arial</vt:lpstr>
      <vt:lpstr>Arial</vt:lpstr>
      <vt:lpstr>Calibri</vt:lpstr>
      <vt:lpstr>Cambria Math</vt:lpstr>
      <vt:lpstr>Impact</vt:lpstr>
      <vt:lpstr>Microsoft Sans Serif</vt:lpstr>
      <vt:lpstr>Times New Roman</vt:lpstr>
      <vt:lpstr>Wingdings</vt:lpstr>
      <vt:lpstr>《电子商务概论（第4版）》-白东蕊</vt:lpstr>
      <vt:lpstr>1_《电子商务概论（第4版）》-白东蕊</vt:lpstr>
      <vt:lpstr>think-cell Slide</vt:lpstr>
      <vt:lpstr>Microsoft Visio Drawing</vt:lpstr>
      <vt:lpstr>Microsoft Excel 97-2003 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简约长投影工作总结汇报述职报告PPT模板</dc:title>
  <dc:creator/>
  <cp:lastModifiedBy/>
  <cp:revision>51</cp:revision>
  <dcterms:created xsi:type="dcterms:W3CDTF">2016-12-03T15:58:00Z</dcterms:created>
  <dcterms:modified xsi:type="dcterms:W3CDTF">2021-02-22T10:01:58Z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