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CAF0319-3A51-44DB-A1B9-94E2E52B307F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D769B4E-0B76-434B-826D-F6A8E6170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044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319-3A51-44DB-A1B9-94E2E52B307F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9B4E-0B76-434B-826D-F6A8E6170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2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319-3A51-44DB-A1B9-94E2E52B307F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9B4E-0B76-434B-826D-F6A8E6170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013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319-3A51-44DB-A1B9-94E2E52B307F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9B4E-0B76-434B-826D-F6A8E6170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040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319-3A51-44DB-A1B9-94E2E52B307F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9B4E-0B76-434B-826D-F6A8E6170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041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319-3A51-44DB-A1B9-94E2E52B307F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9B4E-0B76-434B-826D-F6A8E6170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412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319-3A51-44DB-A1B9-94E2E52B307F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9B4E-0B76-434B-826D-F6A8E6170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192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319-3A51-44DB-A1B9-94E2E52B307F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9B4E-0B76-434B-826D-F6A8E617022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41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319-3A51-44DB-A1B9-94E2E52B307F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9B4E-0B76-434B-826D-F6A8E6170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96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319-3A51-44DB-A1B9-94E2E52B307F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9B4E-0B76-434B-826D-F6A8E6170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9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319-3A51-44DB-A1B9-94E2E52B307F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9B4E-0B76-434B-826D-F6A8E6170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57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319-3A51-44DB-A1B9-94E2E52B307F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9B4E-0B76-434B-826D-F6A8E6170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36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319-3A51-44DB-A1B9-94E2E52B307F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9B4E-0B76-434B-826D-F6A8E6170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24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319-3A51-44DB-A1B9-94E2E52B307F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9B4E-0B76-434B-826D-F6A8E6170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33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319-3A51-44DB-A1B9-94E2E52B307F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9B4E-0B76-434B-826D-F6A8E6170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23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319-3A51-44DB-A1B9-94E2E52B307F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9B4E-0B76-434B-826D-F6A8E6170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85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319-3A51-44DB-A1B9-94E2E52B307F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9B4E-0B76-434B-826D-F6A8E6170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62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AF0319-3A51-44DB-A1B9-94E2E52B307F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769B4E-0B76-434B-826D-F6A8E6170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120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8462B-9D2E-32C6-D9D9-2E69E8D94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44706"/>
          </a:xfrm>
        </p:spPr>
        <p:txBody>
          <a:bodyPr anchor="t">
            <a:normAutofit/>
          </a:bodyPr>
          <a:lstStyle/>
          <a:p>
            <a:r>
              <a:rPr lang="pt-BR" dirty="0" err="1"/>
              <a:t>Lingua</a:t>
            </a:r>
            <a:r>
              <a:rPr lang="pt-BR" dirty="0"/>
              <a:t> </a:t>
            </a:r>
            <a:r>
              <a:rPr lang="pt-BR" dirty="0" err="1"/>
              <a:t>Codigo</a:t>
            </a:r>
            <a:r>
              <a:rPr lang="pt-BR" dirty="0"/>
              <a:t>:</a:t>
            </a:r>
            <a:br>
              <a:rPr lang="pt-BR" dirty="0"/>
            </a:br>
            <a:r>
              <a:rPr lang="pt-BR" sz="12500" b="1" i="1" dirty="0"/>
              <a:t>E.S.L.</a:t>
            </a:r>
            <a:br>
              <a:rPr lang="pt-BR" sz="9600" b="1" i="1" dirty="0"/>
            </a:br>
            <a:r>
              <a:rPr lang="pt-BR" sz="3200" i="1" dirty="0"/>
              <a:t>(</a:t>
            </a:r>
            <a:r>
              <a:rPr lang="pt-BR" sz="3200" i="1" dirty="0" err="1"/>
              <a:t>Education</a:t>
            </a:r>
            <a:r>
              <a:rPr lang="pt-BR" sz="3200" i="1" dirty="0"/>
              <a:t> </a:t>
            </a:r>
            <a:r>
              <a:rPr lang="pt-BR" sz="3200" i="1" dirty="0" err="1"/>
              <a:t>and</a:t>
            </a:r>
            <a:r>
              <a:rPr lang="pt-BR" sz="3200" i="1" dirty="0"/>
              <a:t> Social Learning)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AB8AB4-3BD4-6D2C-93DF-2620DE77D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1369"/>
            <a:ext cx="9144000" cy="1655762"/>
          </a:xfrm>
        </p:spPr>
        <p:txBody>
          <a:bodyPr/>
          <a:lstStyle/>
          <a:p>
            <a:r>
              <a:rPr lang="pt-BR" dirty="0" err="1"/>
              <a:t>Made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Generating</a:t>
            </a:r>
            <a:r>
              <a:rPr lang="pt-BR" dirty="0"/>
              <a:t> </a:t>
            </a:r>
            <a:r>
              <a:rPr lang="pt-BR" dirty="0" err="1"/>
              <a:t>Artistic</a:t>
            </a:r>
            <a:r>
              <a:rPr lang="pt-BR" dirty="0"/>
              <a:t> </a:t>
            </a:r>
            <a:r>
              <a:rPr lang="pt-BR" dirty="0" err="1"/>
              <a:t>Masterpieces</a:t>
            </a:r>
            <a:r>
              <a:rPr lang="pt-BR" dirty="0"/>
              <a:t> </a:t>
            </a:r>
            <a:r>
              <a:rPr lang="pt-BR" dirty="0" err="1"/>
              <a:t>Everytime</a:t>
            </a:r>
            <a:r>
              <a:rPr lang="pt-BR" dirty="0"/>
              <a:t>(G.A.M.E.) FROM </a:t>
            </a:r>
            <a:r>
              <a:rPr lang="pt-BR" dirty="0" err="1"/>
              <a:t>BraSiL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597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3E234D1-4296-177C-10C5-0153DACDC870}"/>
              </a:ext>
            </a:extLst>
          </p:cNvPr>
          <p:cNvSpPr txBox="1"/>
          <p:nvPr/>
        </p:nvSpPr>
        <p:spPr>
          <a:xfrm>
            <a:off x="0" y="0"/>
            <a:ext cx="66736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i="1" dirty="0">
                <a:latin typeface="Consolas" panose="020B0609020204030204" pitchFamily="49" charset="0"/>
              </a:rPr>
              <a:t>$</a:t>
            </a:r>
            <a:r>
              <a:rPr lang="pt-BR" sz="4000" i="1" dirty="0" err="1">
                <a:latin typeface="Consolas" panose="020B0609020204030204" pitchFamily="49" charset="0"/>
              </a:rPr>
              <a:t>stopProject</a:t>
            </a:r>
            <a:r>
              <a:rPr lang="pt-BR" sz="4000" i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“This function stops the current game/project”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How you use it?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$</a:t>
            </a:r>
            <a:r>
              <a:rPr lang="pt-BR" sz="2000" dirty="0" err="1">
                <a:latin typeface="Consolas" panose="020B0609020204030204" pitchFamily="49" charset="0"/>
              </a:rPr>
              <a:t>stopProject</a:t>
            </a:r>
            <a:r>
              <a:rPr lang="pt-BR" sz="2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5915ACC-34C5-5611-8DDB-5C9ED64C36AC}"/>
              </a:ext>
            </a:extLst>
          </p:cNvPr>
          <p:cNvSpPr txBox="1"/>
          <p:nvPr/>
        </p:nvSpPr>
        <p:spPr>
          <a:xfrm>
            <a:off x="0" y="6150114"/>
            <a:ext cx="420370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err="1">
                <a:latin typeface="Consolas" panose="020B0609020204030204" pitchFamily="49" charset="0"/>
              </a:rPr>
              <a:t>Commands</a:t>
            </a:r>
            <a:endParaRPr lang="pt-BR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4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3E234D1-4296-177C-10C5-0153DACDC870}"/>
              </a:ext>
            </a:extLst>
          </p:cNvPr>
          <p:cNvSpPr txBox="1"/>
          <p:nvPr/>
        </p:nvSpPr>
        <p:spPr>
          <a:xfrm>
            <a:off x="0" y="0"/>
            <a:ext cx="86485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i="1" dirty="0" err="1">
                <a:latin typeface="Consolas" panose="020B0609020204030204" pitchFamily="49" charset="0"/>
              </a:rPr>
              <a:t>If</a:t>
            </a:r>
            <a:endParaRPr lang="pt-BR" sz="4000" i="1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“Executes a block of code if a specified condition is true.”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How you use it?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 err="1">
                <a:latin typeface="Consolas" panose="020B0609020204030204" pitchFamily="49" charset="0"/>
              </a:rPr>
              <a:t>If</a:t>
            </a:r>
            <a:r>
              <a:rPr lang="pt-BR" sz="2000" dirty="0">
                <a:latin typeface="Consolas" panose="020B0609020204030204" pitchFamily="49" charset="0"/>
              </a:rPr>
              <a:t> (value1) == (value2){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$[</a:t>
            </a:r>
            <a:r>
              <a:rPr lang="pt-BR" sz="2000" dirty="0" err="1">
                <a:latin typeface="Consolas" panose="020B0609020204030204" pitchFamily="49" charset="0"/>
              </a:rPr>
              <a:t>code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here</a:t>
            </a:r>
            <a:r>
              <a:rPr lang="pt-BR" sz="2000" dirty="0">
                <a:latin typeface="Consolas" panose="020B0609020204030204" pitchFamily="49" charset="0"/>
              </a:rPr>
              <a:t>]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}</a:t>
            </a:r>
            <a:r>
              <a:rPr lang="pt-BR" sz="2000" dirty="0" err="1">
                <a:latin typeface="Consolas" panose="020B0609020204030204" pitchFamily="49" charset="0"/>
              </a:rPr>
              <a:t>end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5915ACC-34C5-5611-8DDB-5C9ED64C36AC}"/>
              </a:ext>
            </a:extLst>
          </p:cNvPr>
          <p:cNvSpPr txBox="1"/>
          <p:nvPr/>
        </p:nvSpPr>
        <p:spPr>
          <a:xfrm>
            <a:off x="0" y="6150114"/>
            <a:ext cx="420370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err="1">
                <a:latin typeface="Consolas" panose="020B0609020204030204" pitchFamily="49" charset="0"/>
              </a:rPr>
              <a:t>Conditions</a:t>
            </a:r>
            <a:endParaRPr lang="pt-BR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947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3E234D1-4296-177C-10C5-0153DACDC870}"/>
              </a:ext>
            </a:extLst>
          </p:cNvPr>
          <p:cNvSpPr txBox="1"/>
          <p:nvPr/>
        </p:nvSpPr>
        <p:spPr>
          <a:xfrm>
            <a:off x="0" y="0"/>
            <a:ext cx="8789586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i="1" dirty="0">
                <a:latin typeface="Consolas" panose="020B0609020204030204" pitchFamily="49" charset="0"/>
              </a:rPr>
              <a:t>Else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“Executes a block of code if a specified condition is false.”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How you use it?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 err="1">
                <a:latin typeface="Consolas" panose="020B0609020204030204" pitchFamily="49" charset="0"/>
              </a:rPr>
              <a:t>If</a:t>
            </a:r>
            <a:r>
              <a:rPr lang="pt-BR" sz="2000" dirty="0">
                <a:latin typeface="Consolas" panose="020B0609020204030204" pitchFamily="49" charset="0"/>
              </a:rPr>
              <a:t> (value1) == (value2){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$[</a:t>
            </a:r>
            <a:r>
              <a:rPr lang="pt-BR" sz="2000" dirty="0" err="1">
                <a:latin typeface="Consolas" panose="020B0609020204030204" pitchFamily="49" charset="0"/>
              </a:rPr>
              <a:t>code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here</a:t>
            </a:r>
            <a:r>
              <a:rPr lang="pt-BR" sz="2000" dirty="0">
                <a:latin typeface="Consolas" panose="020B0609020204030204" pitchFamily="49" charset="0"/>
              </a:rPr>
              <a:t>]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}</a:t>
            </a:r>
            <a:r>
              <a:rPr lang="pt-BR" sz="2000" dirty="0" err="1">
                <a:latin typeface="Consolas" panose="020B0609020204030204" pitchFamily="49" charset="0"/>
              </a:rPr>
              <a:t>else</a:t>
            </a:r>
            <a:r>
              <a:rPr lang="pt-BR" sz="2000" dirty="0">
                <a:latin typeface="Consolas" panose="020B0609020204030204" pitchFamily="49" charset="0"/>
              </a:rPr>
              <a:t>{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$[</a:t>
            </a:r>
            <a:r>
              <a:rPr lang="pt-BR" sz="2000" dirty="0" err="1">
                <a:latin typeface="Consolas" panose="020B0609020204030204" pitchFamily="49" charset="0"/>
              </a:rPr>
              <a:t>code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here</a:t>
            </a:r>
            <a:r>
              <a:rPr lang="pt-BR" sz="2000" dirty="0">
                <a:latin typeface="Consolas" panose="020B0609020204030204" pitchFamily="49" charset="0"/>
              </a:rPr>
              <a:t>]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}</a:t>
            </a:r>
            <a:r>
              <a:rPr lang="pt-BR" sz="2000" dirty="0" err="1">
                <a:latin typeface="Consolas" panose="020B0609020204030204" pitchFamily="49" charset="0"/>
              </a:rPr>
              <a:t>end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5915ACC-34C5-5611-8DDB-5C9ED64C36AC}"/>
              </a:ext>
            </a:extLst>
          </p:cNvPr>
          <p:cNvSpPr txBox="1"/>
          <p:nvPr/>
        </p:nvSpPr>
        <p:spPr>
          <a:xfrm>
            <a:off x="0" y="6150114"/>
            <a:ext cx="420370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err="1">
                <a:latin typeface="Consolas" panose="020B0609020204030204" pitchFamily="49" charset="0"/>
              </a:rPr>
              <a:t>Conditions</a:t>
            </a:r>
            <a:endParaRPr lang="pt-BR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9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3E234D1-4296-177C-10C5-0153DACDC870}"/>
              </a:ext>
            </a:extLst>
          </p:cNvPr>
          <p:cNvSpPr txBox="1"/>
          <p:nvPr/>
        </p:nvSpPr>
        <p:spPr>
          <a:xfrm>
            <a:off x="0" y="0"/>
            <a:ext cx="963597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i="1" dirty="0" err="1">
                <a:latin typeface="Consolas" panose="020B0609020204030204" pitchFamily="49" charset="0"/>
              </a:rPr>
              <a:t>Elif</a:t>
            </a:r>
            <a:r>
              <a:rPr lang="pt-BR" sz="4000" i="1" dirty="0">
                <a:latin typeface="Consolas" panose="020B0609020204030204" pitchFamily="49" charset="0"/>
              </a:rPr>
              <a:t>(Else-</a:t>
            </a:r>
            <a:r>
              <a:rPr lang="pt-BR" sz="4000" i="1" dirty="0" err="1">
                <a:latin typeface="Consolas" panose="020B0609020204030204" pitchFamily="49" charset="0"/>
              </a:rPr>
              <a:t>If</a:t>
            </a:r>
            <a:r>
              <a:rPr lang="pt-BR" sz="4000" i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“Allows for additional conditions to be checked if the preceding if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condition is false”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How you use it?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 err="1">
                <a:latin typeface="Consolas" panose="020B0609020204030204" pitchFamily="49" charset="0"/>
              </a:rPr>
              <a:t>If</a:t>
            </a:r>
            <a:r>
              <a:rPr lang="pt-BR" sz="2000" dirty="0">
                <a:latin typeface="Consolas" panose="020B0609020204030204" pitchFamily="49" charset="0"/>
              </a:rPr>
              <a:t> (value1) == (value2){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$[</a:t>
            </a:r>
            <a:r>
              <a:rPr lang="pt-BR" sz="2000" dirty="0" err="1">
                <a:latin typeface="Consolas" panose="020B0609020204030204" pitchFamily="49" charset="0"/>
              </a:rPr>
              <a:t>code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here</a:t>
            </a:r>
            <a:r>
              <a:rPr lang="pt-BR" sz="2000" dirty="0">
                <a:latin typeface="Consolas" panose="020B0609020204030204" pitchFamily="49" charset="0"/>
              </a:rPr>
              <a:t>]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}</a:t>
            </a:r>
            <a:r>
              <a:rPr lang="pt-BR" sz="2000" dirty="0" err="1">
                <a:latin typeface="Consolas" panose="020B0609020204030204" pitchFamily="49" charset="0"/>
              </a:rPr>
              <a:t>elif</a:t>
            </a:r>
            <a:r>
              <a:rPr lang="pt-BR" sz="2000" dirty="0">
                <a:latin typeface="Consolas" panose="020B0609020204030204" pitchFamily="49" charset="0"/>
              </a:rPr>
              <a:t> (value2) == (value1){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$[</a:t>
            </a:r>
            <a:r>
              <a:rPr lang="pt-BR" sz="2000" dirty="0" err="1">
                <a:latin typeface="Consolas" panose="020B0609020204030204" pitchFamily="49" charset="0"/>
              </a:rPr>
              <a:t>code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here</a:t>
            </a:r>
            <a:r>
              <a:rPr lang="pt-BR" sz="2000" dirty="0">
                <a:latin typeface="Consolas" panose="020B0609020204030204" pitchFamily="49" charset="0"/>
              </a:rPr>
              <a:t>]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}</a:t>
            </a:r>
            <a:r>
              <a:rPr lang="pt-BR" sz="2000" dirty="0" err="1">
                <a:latin typeface="Consolas" panose="020B0609020204030204" pitchFamily="49" charset="0"/>
              </a:rPr>
              <a:t>else</a:t>
            </a:r>
            <a:r>
              <a:rPr lang="pt-BR" sz="2000" dirty="0">
                <a:latin typeface="Consolas" panose="020B0609020204030204" pitchFamily="49" charset="0"/>
              </a:rPr>
              <a:t>{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$[</a:t>
            </a:r>
            <a:r>
              <a:rPr lang="pt-BR" sz="2000" dirty="0" err="1">
                <a:latin typeface="Consolas" panose="020B0609020204030204" pitchFamily="49" charset="0"/>
              </a:rPr>
              <a:t>code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here</a:t>
            </a:r>
            <a:r>
              <a:rPr lang="pt-BR" sz="2000" dirty="0">
                <a:latin typeface="Consolas" panose="020B0609020204030204" pitchFamily="49" charset="0"/>
              </a:rPr>
              <a:t>]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}</a:t>
            </a:r>
            <a:r>
              <a:rPr lang="pt-BR" sz="2000" dirty="0" err="1">
                <a:latin typeface="Consolas" panose="020B0609020204030204" pitchFamily="49" charset="0"/>
              </a:rPr>
              <a:t>end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5915ACC-34C5-5611-8DDB-5C9ED64C36AC}"/>
              </a:ext>
            </a:extLst>
          </p:cNvPr>
          <p:cNvSpPr txBox="1"/>
          <p:nvPr/>
        </p:nvSpPr>
        <p:spPr>
          <a:xfrm>
            <a:off x="0" y="6150114"/>
            <a:ext cx="420370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err="1">
                <a:latin typeface="Consolas" panose="020B0609020204030204" pitchFamily="49" charset="0"/>
              </a:rPr>
              <a:t>Conditions</a:t>
            </a:r>
            <a:endParaRPr lang="pt-BR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92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3E234D1-4296-177C-10C5-0153DACDC870}"/>
              </a:ext>
            </a:extLst>
          </p:cNvPr>
          <p:cNvSpPr txBox="1"/>
          <p:nvPr/>
        </p:nvSpPr>
        <p:spPr>
          <a:xfrm>
            <a:off x="0" y="0"/>
            <a:ext cx="455765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i="1" dirty="0">
                <a:latin typeface="Consolas" panose="020B0609020204030204" pitchFamily="49" charset="0"/>
              </a:rPr>
              <a:t>==(</a:t>
            </a:r>
            <a:r>
              <a:rPr lang="pt-BR" sz="4000" i="1" dirty="0" err="1">
                <a:latin typeface="Consolas" panose="020B0609020204030204" pitchFamily="49" charset="0"/>
              </a:rPr>
              <a:t>Equal</a:t>
            </a:r>
            <a:r>
              <a:rPr lang="pt-BR" sz="4000" i="1" dirty="0">
                <a:latin typeface="Consolas" panose="020B0609020204030204" pitchFamily="49" charset="0"/>
              </a:rPr>
              <a:t> </a:t>
            </a:r>
            <a:r>
              <a:rPr lang="pt-BR" sz="4000" i="1" dirty="0" err="1">
                <a:latin typeface="Consolas" panose="020B0609020204030204" pitchFamily="49" charset="0"/>
              </a:rPr>
              <a:t>to</a:t>
            </a:r>
            <a:r>
              <a:rPr lang="pt-BR" sz="4000" i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“Check if two values are equal”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How you use it?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 err="1">
                <a:latin typeface="Consolas" panose="020B0609020204030204" pitchFamily="49" charset="0"/>
              </a:rPr>
              <a:t>If</a:t>
            </a:r>
            <a:r>
              <a:rPr lang="pt-BR" sz="2000" dirty="0">
                <a:latin typeface="Consolas" panose="020B0609020204030204" pitchFamily="49" charset="0"/>
              </a:rPr>
              <a:t> (value1) == (value2){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$[</a:t>
            </a:r>
            <a:r>
              <a:rPr lang="pt-BR" sz="2000" dirty="0" err="1">
                <a:latin typeface="Consolas" panose="020B0609020204030204" pitchFamily="49" charset="0"/>
              </a:rPr>
              <a:t>code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here</a:t>
            </a:r>
            <a:r>
              <a:rPr lang="pt-BR" sz="2000" dirty="0">
                <a:latin typeface="Consolas" panose="020B0609020204030204" pitchFamily="49" charset="0"/>
              </a:rPr>
              <a:t>]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}</a:t>
            </a:r>
            <a:r>
              <a:rPr lang="pt-BR" sz="2000" dirty="0" err="1">
                <a:latin typeface="Consolas" panose="020B0609020204030204" pitchFamily="49" charset="0"/>
              </a:rPr>
              <a:t>end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5915ACC-34C5-5611-8DDB-5C9ED64C36AC}"/>
              </a:ext>
            </a:extLst>
          </p:cNvPr>
          <p:cNvSpPr txBox="1"/>
          <p:nvPr/>
        </p:nvSpPr>
        <p:spPr>
          <a:xfrm>
            <a:off x="0" y="6150114"/>
            <a:ext cx="420370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err="1">
                <a:latin typeface="Consolas" panose="020B0609020204030204" pitchFamily="49" charset="0"/>
              </a:rPr>
              <a:t>Conditions</a:t>
            </a:r>
            <a:endParaRPr lang="pt-BR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54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3E234D1-4296-177C-10C5-0153DACDC870}"/>
              </a:ext>
            </a:extLst>
          </p:cNvPr>
          <p:cNvSpPr txBox="1"/>
          <p:nvPr/>
        </p:nvSpPr>
        <p:spPr>
          <a:xfrm>
            <a:off x="0" y="0"/>
            <a:ext cx="512191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i="1" dirty="0">
                <a:latin typeface="Consolas" panose="020B0609020204030204" pitchFamily="49" charset="0"/>
              </a:rPr>
              <a:t>!=(</a:t>
            </a:r>
            <a:r>
              <a:rPr lang="pt-BR" sz="4000" i="1" dirty="0" err="1">
                <a:latin typeface="Consolas" panose="020B0609020204030204" pitchFamily="49" charset="0"/>
              </a:rPr>
              <a:t>Not</a:t>
            </a:r>
            <a:r>
              <a:rPr lang="pt-BR" sz="4000" i="1" dirty="0">
                <a:latin typeface="Consolas" panose="020B0609020204030204" pitchFamily="49" charset="0"/>
              </a:rPr>
              <a:t> </a:t>
            </a:r>
            <a:r>
              <a:rPr lang="pt-BR" sz="4000" i="1" dirty="0" err="1">
                <a:latin typeface="Consolas" panose="020B0609020204030204" pitchFamily="49" charset="0"/>
              </a:rPr>
              <a:t>equal</a:t>
            </a:r>
            <a:r>
              <a:rPr lang="pt-BR" sz="4000" i="1" dirty="0">
                <a:latin typeface="Consolas" panose="020B0609020204030204" pitchFamily="49" charset="0"/>
              </a:rPr>
              <a:t> </a:t>
            </a:r>
            <a:r>
              <a:rPr lang="pt-BR" sz="4000" i="1" dirty="0" err="1">
                <a:latin typeface="Consolas" panose="020B0609020204030204" pitchFamily="49" charset="0"/>
              </a:rPr>
              <a:t>to</a:t>
            </a:r>
            <a:r>
              <a:rPr lang="pt-BR" sz="4000" i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“Check if two values are not equal”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How you use it?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 err="1">
                <a:latin typeface="Consolas" panose="020B0609020204030204" pitchFamily="49" charset="0"/>
              </a:rPr>
              <a:t>If</a:t>
            </a:r>
            <a:r>
              <a:rPr lang="pt-BR" sz="2000" dirty="0">
                <a:latin typeface="Consolas" panose="020B0609020204030204" pitchFamily="49" charset="0"/>
              </a:rPr>
              <a:t> (value1) != (value2){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$[</a:t>
            </a:r>
            <a:r>
              <a:rPr lang="pt-BR" sz="2000" dirty="0" err="1">
                <a:latin typeface="Consolas" panose="020B0609020204030204" pitchFamily="49" charset="0"/>
              </a:rPr>
              <a:t>code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here</a:t>
            </a:r>
            <a:r>
              <a:rPr lang="pt-BR" sz="2000" dirty="0">
                <a:latin typeface="Consolas" panose="020B0609020204030204" pitchFamily="49" charset="0"/>
              </a:rPr>
              <a:t>]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}</a:t>
            </a:r>
            <a:r>
              <a:rPr lang="pt-BR" sz="2000" dirty="0" err="1">
                <a:latin typeface="Consolas" panose="020B0609020204030204" pitchFamily="49" charset="0"/>
              </a:rPr>
              <a:t>end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5915ACC-34C5-5611-8DDB-5C9ED64C36AC}"/>
              </a:ext>
            </a:extLst>
          </p:cNvPr>
          <p:cNvSpPr txBox="1"/>
          <p:nvPr/>
        </p:nvSpPr>
        <p:spPr>
          <a:xfrm>
            <a:off x="0" y="6150114"/>
            <a:ext cx="420370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err="1">
                <a:latin typeface="Consolas" panose="020B0609020204030204" pitchFamily="49" charset="0"/>
              </a:rPr>
              <a:t>Conditions</a:t>
            </a:r>
            <a:endParaRPr lang="pt-BR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962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3E234D1-4296-177C-10C5-0153DACDC870}"/>
              </a:ext>
            </a:extLst>
          </p:cNvPr>
          <p:cNvSpPr txBox="1"/>
          <p:nvPr/>
        </p:nvSpPr>
        <p:spPr>
          <a:xfrm>
            <a:off x="0" y="0"/>
            <a:ext cx="808426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i="1" dirty="0">
                <a:latin typeface="Consolas" panose="020B0609020204030204" pitchFamily="49" charset="0"/>
              </a:rPr>
              <a:t>&gt;=(</a:t>
            </a:r>
            <a:r>
              <a:rPr lang="pt-BR" sz="4000" i="1" dirty="0" err="1">
                <a:latin typeface="Consolas" panose="020B0609020204030204" pitchFamily="49" charset="0"/>
              </a:rPr>
              <a:t>Greater</a:t>
            </a:r>
            <a:r>
              <a:rPr lang="pt-BR" sz="4000" i="1" dirty="0">
                <a:latin typeface="Consolas" panose="020B0609020204030204" pitchFamily="49" charset="0"/>
              </a:rPr>
              <a:t> </a:t>
            </a:r>
            <a:r>
              <a:rPr lang="pt-BR" sz="4000" i="1" dirty="0" err="1">
                <a:latin typeface="Consolas" panose="020B0609020204030204" pitchFamily="49" charset="0"/>
              </a:rPr>
              <a:t>than</a:t>
            </a:r>
            <a:r>
              <a:rPr lang="pt-BR" sz="4000" i="1" dirty="0">
                <a:latin typeface="Consolas" panose="020B0609020204030204" pitchFamily="49" charset="0"/>
              </a:rPr>
              <a:t> </a:t>
            </a:r>
            <a:r>
              <a:rPr lang="pt-BR" sz="4000" i="1" dirty="0" err="1">
                <a:latin typeface="Consolas" panose="020B0609020204030204" pitchFamily="49" charset="0"/>
              </a:rPr>
              <a:t>or</a:t>
            </a:r>
            <a:r>
              <a:rPr lang="pt-BR" sz="4000" i="1" dirty="0">
                <a:latin typeface="Consolas" panose="020B0609020204030204" pitchFamily="49" charset="0"/>
              </a:rPr>
              <a:t> </a:t>
            </a:r>
            <a:r>
              <a:rPr lang="pt-BR" sz="4000" i="1" dirty="0" err="1">
                <a:latin typeface="Consolas" panose="020B0609020204030204" pitchFamily="49" charset="0"/>
              </a:rPr>
              <a:t>equal</a:t>
            </a:r>
            <a:r>
              <a:rPr lang="pt-BR" sz="4000" i="1" dirty="0">
                <a:latin typeface="Consolas" panose="020B0609020204030204" pitchFamily="49" charset="0"/>
              </a:rPr>
              <a:t> </a:t>
            </a:r>
            <a:r>
              <a:rPr lang="pt-BR" sz="4000" i="1" dirty="0" err="1">
                <a:latin typeface="Consolas" panose="020B0609020204030204" pitchFamily="49" charset="0"/>
              </a:rPr>
              <a:t>to</a:t>
            </a:r>
            <a:r>
              <a:rPr lang="pt-BR" sz="4000" i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“Check if one value is greater than or equal to another”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How you use it?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 err="1">
                <a:latin typeface="Consolas" panose="020B0609020204030204" pitchFamily="49" charset="0"/>
              </a:rPr>
              <a:t>If</a:t>
            </a:r>
            <a:r>
              <a:rPr lang="pt-BR" sz="2000" dirty="0">
                <a:latin typeface="Consolas" panose="020B0609020204030204" pitchFamily="49" charset="0"/>
              </a:rPr>
              <a:t> (value1) &gt;= (value2){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$[</a:t>
            </a:r>
            <a:r>
              <a:rPr lang="pt-BR" sz="2000" dirty="0" err="1">
                <a:latin typeface="Consolas" panose="020B0609020204030204" pitchFamily="49" charset="0"/>
              </a:rPr>
              <a:t>code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here</a:t>
            </a:r>
            <a:r>
              <a:rPr lang="pt-BR" sz="2000" dirty="0">
                <a:latin typeface="Consolas" panose="020B0609020204030204" pitchFamily="49" charset="0"/>
              </a:rPr>
              <a:t>]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}</a:t>
            </a:r>
            <a:r>
              <a:rPr lang="pt-BR" sz="2000" dirty="0" err="1">
                <a:latin typeface="Consolas" panose="020B0609020204030204" pitchFamily="49" charset="0"/>
              </a:rPr>
              <a:t>end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5915ACC-34C5-5611-8DDB-5C9ED64C36AC}"/>
              </a:ext>
            </a:extLst>
          </p:cNvPr>
          <p:cNvSpPr txBox="1"/>
          <p:nvPr/>
        </p:nvSpPr>
        <p:spPr>
          <a:xfrm>
            <a:off x="0" y="6150114"/>
            <a:ext cx="420370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err="1">
                <a:latin typeface="Consolas" panose="020B0609020204030204" pitchFamily="49" charset="0"/>
              </a:rPr>
              <a:t>Conditions</a:t>
            </a:r>
            <a:endParaRPr lang="pt-BR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88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3E234D1-4296-177C-10C5-0153DACDC870}"/>
              </a:ext>
            </a:extLst>
          </p:cNvPr>
          <p:cNvSpPr txBox="1"/>
          <p:nvPr/>
        </p:nvSpPr>
        <p:spPr>
          <a:xfrm>
            <a:off x="0" y="0"/>
            <a:ext cx="766107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i="1" dirty="0">
                <a:latin typeface="Consolas" panose="020B0609020204030204" pitchFamily="49" charset="0"/>
              </a:rPr>
              <a:t>&lt;=(</a:t>
            </a:r>
            <a:r>
              <a:rPr lang="pt-BR" sz="4000" i="1" dirty="0" err="1">
                <a:latin typeface="Consolas" panose="020B0609020204030204" pitchFamily="49" charset="0"/>
              </a:rPr>
              <a:t>Less</a:t>
            </a:r>
            <a:r>
              <a:rPr lang="pt-BR" sz="4000" i="1" dirty="0">
                <a:latin typeface="Consolas" panose="020B0609020204030204" pitchFamily="49" charset="0"/>
              </a:rPr>
              <a:t> </a:t>
            </a:r>
            <a:r>
              <a:rPr lang="pt-BR" sz="4000" i="1" dirty="0" err="1">
                <a:latin typeface="Consolas" panose="020B0609020204030204" pitchFamily="49" charset="0"/>
              </a:rPr>
              <a:t>than</a:t>
            </a:r>
            <a:r>
              <a:rPr lang="pt-BR" sz="4000" i="1" dirty="0">
                <a:latin typeface="Consolas" panose="020B0609020204030204" pitchFamily="49" charset="0"/>
              </a:rPr>
              <a:t> </a:t>
            </a:r>
            <a:r>
              <a:rPr lang="pt-BR" sz="4000" i="1" dirty="0" err="1">
                <a:latin typeface="Consolas" panose="020B0609020204030204" pitchFamily="49" charset="0"/>
              </a:rPr>
              <a:t>or</a:t>
            </a:r>
            <a:r>
              <a:rPr lang="pt-BR" sz="4000" i="1" dirty="0">
                <a:latin typeface="Consolas" panose="020B0609020204030204" pitchFamily="49" charset="0"/>
              </a:rPr>
              <a:t> </a:t>
            </a:r>
            <a:r>
              <a:rPr lang="pt-BR" sz="4000" i="1" dirty="0" err="1">
                <a:latin typeface="Consolas" panose="020B0609020204030204" pitchFamily="49" charset="0"/>
              </a:rPr>
              <a:t>equal</a:t>
            </a:r>
            <a:r>
              <a:rPr lang="pt-BR" sz="4000" i="1" dirty="0">
                <a:latin typeface="Consolas" panose="020B0609020204030204" pitchFamily="49" charset="0"/>
              </a:rPr>
              <a:t> </a:t>
            </a:r>
            <a:r>
              <a:rPr lang="pt-BR" sz="4000" i="1" dirty="0" err="1">
                <a:latin typeface="Consolas" panose="020B0609020204030204" pitchFamily="49" charset="0"/>
              </a:rPr>
              <a:t>to</a:t>
            </a:r>
            <a:r>
              <a:rPr lang="pt-BR" sz="4000" i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“Check if one value is less than or equal to another”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How you use it?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 err="1">
                <a:latin typeface="Consolas" panose="020B0609020204030204" pitchFamily="49" charset="0"/>
              </a:rPr>
              <a:t>If</a:t>
            </a:r>
            <a:r>
              <a:rPr lang="pt-BR" sz="2000" dirty="0">
                <a:latin typeface="Consolas" panose="020B0609020204030204" pitchFamily="49" charset="0"/>
              </a:rPr>
              <a:t> (value1) &lt;= (value2){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$[</a:t>
            </a:r>
            <a:r>
              <a:rPr lang="pt-BR" sz="2000" dirty="0" err="1">
                <a:latin typeface="Consolas" panose="020B0609020204030204" pitchFamily="49" charset="0"/>
              </a:rPr>
              <a:t>code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here</a:t>
            </a:r>
            <a:r>
              <a:rPr lang="pt-BR" sz="2000" dirty="0">
                <a:latin typeface="Consolas" panose="020B0609020204030204" pitchFamily="49" charset="0"/>
              </a:rPr>
              <a:t>]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}</a:t>
            </a:r>
            <a:r>
              <a:rPr lang="pt-BR" sz="2000" dirty="0" err="1">
                <a:latin typeface="Consolas" panose="020B0609020204030204" pitchFamily="49" charset="0"/>
              </a:rPr>
              <a:t>end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5915ACC-34C5-5611-8DDB-5C9ED64C36AC}"/>
              </a:ext>
            </a:extLst>
          </p:cNvPr>
          <p:cNvSpPr txBox="1"/>
          <p:nvPr/>
        </p:nvSpPr>
        <p:spPr>
          <a:xfrm>
            <a:off x="0" y="6150114"/>
            <a:ext cx="420370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err="1">
                <a:latin typeface="Consolas" panose="020B0609020204030204" pitchFamily="49" charset="0"/>
              </a:rPr>
              <a:t>Conditions</a:t>
            </a:r>
            <a:endParaRPr lang="pt-BR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46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3E234D1-4296-177C-10C5-0153DACDC870}"/>
              </a:ext>
            </a:extLst>
          </p:cNvPr>
          <p:cNvSpPr txBox="1"/>
          <p:nvPr/>
        </p:nvSpPr>
        <p:spPr>
          <a:xfrm>
            <a:off x="0" y="0"/>
            <a:ext cx="63914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i="1" dirty="0">
                <a:latin typeface="Consolas" panose="020B0609020204030204" pitchFamily="49" charset="0"/>
              </a:rPr>
              <a:t>&gt;(</a:t>
            </a:r>
            <a:r>
              <a:rPr lang="pt-BR" sz="4000" i="1" dirty="0" err="1">
                <a:latin typeface="Consolas" panose="020B0609020204030204" pitchFamily="49" charset="0"/>
              </a:rPr>
              <a:t>Greater</a:t>
            </a:r>
            <a:r>
              <a:rPr lang="pt-BR" sz="4000" i="1" dirty="0">
                <a:latin typeface="Consolas" panose="020B0609020204030204" pitchFamily="49" charset="0"/>
              </a:rPr>
              <a:t> </a:t>
            </a:r>
            <a:r>
              <a:rPr lang="pt-BR" sz="4000" i="1" dirty="0" err="1">
                <a:latin typeface="Consolas" panose="020B0609020204030204" pitchFamily="49" charset="0"/>
              </a:rPr>
              <a:t>than</a:t>
            </a:r>
            <a:r>
              <a:rPr lang="pt-BR" sz="4000" i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“Check if one value is greater than another”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How you use it?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 err="1">
                <a:latin typeface="Consolas" panose="020B0609020204030204" pitchFamily="49" charset="0"/>
              </a:rPr>
              <a:t>If</a:t>
            </a:r>
            <a:r>
              <a:rPr lang="pt-BR" sz="2000" dirty="0">
                <a:latin typeface="Consolas" panose="020B0609020204030204" pitchFamily="49" charset="0"/>
              </a:rPr>
              <a:t> (value1) &gt; (value2){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$[</a:t>
            </a:r>
            <a:r>
              <a:rPr lang="pt-BR" sz="2000" dirty="0" err="1">
                <a:latin typeface="Consolas" panose="020B0609020204030204" pitchFamily="49" charset="0"/>
              </a:rPr>
              <a:t>code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here</a:t>
            </a:r>
            <a:r>
              <a:rPr lang="pt-BR" sz="2000" dirty="0">
                <a:latin typeface="Consolas" panose="020B0609020204030204" pitchFamily="49" charset="0"/>
              </a:rPr>
              <a:t>]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}</a:t>
            </a:r>
            <a:r>
              <a:rPr lang="pt-BR" sz="2000" dirty="0" err="1">
                <a:latin typeface="Consolas" panose="020B0609020204030204" pitchFamily="49" charset="0"/>
              </a:rPr>
              <a:t>end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5915ACC-34C5-5611-8DDB-5C9ED64C36AC}"/>
              </a:ext>
            </a:extLst>
          </p:cNvPr>
          <p:cNvSpPr txBox="1"/>
          <p:nvPr/>
        </p:nvSpPr>
        <p:spPr>
          <a:xfrm>
            <a:off x="0" y="6150114"/>
            <a:ext cx="420370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err="1">
                <a:latin typeface="Consolas" panose="020B0609020204030204" pitchFamily="49" charset="0"/>
              </a:rPr>
              <a:t>Conditions</a:t>
            </a:r>
            <a:endParaRPr lang="pt-BR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036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3E234D1-4296-177C-10C5-0153DACDC870}"/>
              </a:ext>
            </a:extLst>
          </p:cNvPr>
          <p:cNvSpPr txBox="1"/>
          <p:nvPr/>
        </p:nvSpPr>
        <p:spPr>
          <a:xfrm>
            <a:off x="0" y="0"/>
            <a:ext cx="596830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i="1" dirty="0">
                <a:latin typeface="Consolas" panose="020B0609020204030204" pitchFamily="49" charset="0"/>
              </a:rPr>
              <a:t>&lt;(</a:t>
            </a:r>
            <a:r>
              <a:rPr lang="pt-BR" sz="4000" i="1" dirty="0" err="1">
                <a:latin typeface="Consolas" panose="020B0609020204030204" pitchFamily="49" charset="0"/>
              </a:rPr>
              <a:t>Less</a:t>
            </a:r>
            <a:r>
              <a:rPr lang="pt-BR" sz="4000" i="1" dirty="0">
                <a:latin typeface="Consolas" panose="020B0609020204030204" pitchFamily="49" charset="0"/>
              </a:rPr>
              <a:t> </a:t>
            </a:r>
            <a:r>
              <a:rPr lang="pt-BR" sz="4000" i="1" dirty="0" err="1">
                <a:latin typeface="Consolas" panose="020B0609020204030204" pitchFamily="49" charset="0"/>
              </a:rPr>
              <a:t>than</a:t>
            </a:r>
            <a:r>
              <a:rPr lang="pt-BR" sz="4000" i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“Check if one value is less than another”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How you use it?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 err="1">
                <a:latin typeface="Consolas" panose="020B0609020204030204" pitchFamily="49" charset="0"/>
              </a:rPr>
              <a:t>If</a:t>
            </a:r>
            <a:r>
              <a:rPr lang="pt-BR" sz="2000" dirty="0">
                <a:latin typeface="Consolas" panose="020B0609020204030204" pitchFamily="49" charset="0"/>
              </a:rPr>
              <a:t> (value1) &lt; (value2){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$[</a:t>
            </a:r>
            <a:r>
              <a:rPr lang="pt-BR" sz="2000" dirty="0" err="1">
                <a:latin typeface="Consolas" panose="020B0609020204030204" pitchFamily="49" charset="0"/>
              </a:rPr>
              <a:t>code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here</a:t>
            </a:r>
            <a:r>
              <a:rPr lang="pt-BR" sz="2000" dirty="0">
                <a:latin typeface="Consolas" panose="020B0609020204030204" pitchFamily="49" charset="0"/>
              </a:rPr>
              <a:t>]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}</a:t>
            </a:r>
            <a:r>
              <a:rPr lang="pt-BR" sz="2000" dirty="0" err="1">
                <a:latin typeface="Consolas" panose="020B0609020204030204" pitchFamily="49" charset="0"/>
              </a:rPr>
              <a:t>end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5915ACC-34C5-5611-8DDB-5C9ED64C36AC}"/>
              </a:ext>
            </a:extLst>
          </p:cNvPr>
          <p:cNvSpPr txBox="1"/>
          <p:nvPr/>
        </p:nvSpPr>
        <p:spPr>
          <a:xfrm>
            <a:off x="0" y="6150114"/>
            <a:ext cx="420370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err="1">
                <a:latin typeface="Consolas" panose="020B0609020204030204" pitchFamily="49" charset="0"/>
              </a:rPr>
              <a:t>Conditions</a:t>
            </a:r>
            <a:endParaRPr lang="pt-BR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64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3E234D1-4296-177C-10C5-0153DACDC870}"/>
              </a:ext>
            </a:extLst>
          </p:cNvPr>
          <p:cNvSpPr txBox="1"/>
          <p:nvPr/>
        </p:nvSpPr>
        <p:spPr>
          <a:xfrm>
            <a:off x="0" y="0"/>
            <a:ext cx="1005916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i="1" dirty="0">
                <a:latin typeface="Consolas" panose="020B0609020204030204" pitchFamily="49" charset="0"/>
              </a:rPr>
              <a:t>$</a:t>
            </a:r>
            <a:r>
              <a:rPr lang="pt-BR" sz="4000" i="1" dirty="0" err="1">
                <a:latin typeface="Consolas" panose="020B0609020204030204" pitchFamily="49" charset="0"/>
              </a:rPr>
              <a:t>createInstance</a:t>
            </a:r>
            <a:r>
              <a:rPr lang="pt-BR" sz="4000" i="1" dirty="0">
                <a:latin typeface="Consolas" panose="020B0609020204030204" pitchFamily="49" charset="0"/>
              </a:rPr>
              <a:t>(“</a:t>
            </a:r>
            <a:r>
              <a:rPr lang="pt-BR" sz="4000" i="1" dirty="0" err="1">
                <a:latin typeface="Consolas" panose="020B0609020204030204" pitchFamily="49" charset="0"/>
              </a:rPr>
              <a:t>name</a:t>
            </a:r>
            <a:r>
              <a:rPr lang="pt-BR" sz="4000" i="1" dirty="0">
                <a:latin typeface="Consolas" panose="020B0609020204030204" pitchFamily="49" charset="0"/>
              </a:rPr>
              <a:t>”, </a:t>
            </a:r>
            <a:r>
              <a:rPr lang="pt-BR" sz="4000" i="1" dirty="0" err="1">
                <a:latin typeface="Consolas" panose="020B0609020204030204" pitchFamily="49" charset="0"/>
              </a:rPr>
              <a:t>attributes</a:t>
            </a:r>
            <a:r>
              <a:rPr lang="pt-BR" sz="4000" i="1" dirty="0">
                <a:latin typeface="Consolas" panose="020B0609020204030204" pitchFamily="49" charset="0"/>
              </a:rPr>
              <a:t>)</a:t>
            </a:r>
            <a:endParaRPr lang="en-US" sz="40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“This function could be used to create a new Instance in the game,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allowing developers to specify the Instance’s name and attributes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such as strength, agility, and intelligence.”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How you use it?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$</a:t>
            </a:r>
            <a:r>
              <a:rPr lang="pt-BR" sz="2000" dirty="0" err="1">
                <a:latin typeface="Consolas" panose="020B0609020204030204" pitchFamily="49" charset="0"/>
              </a:rPr>
              <a:t>createInstance</a:t>
            </a:r>
            <a:r>
              <a:rPr lang="pt-BR" sz="2000" dirty="0">
                <a:latin typeface="Consolas" panose="020B0609020204030204" pitchFamily="49" charset="0"/>
              </a:rPr>
              <a:t>(“PowerPoint”, NULL)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38547F-3BB7-B6A4-B77A-0167BB07527E}"/>
              </a:ext>
            </a:extLst>
          </p:cNvPr>
          <p:cNvSpPr txBox="1"/>
          <p:nvPr/>
        </p:nvSpPr>
        <p:spPr>
          <a:xfrm>
            <a:off x="0" y="6150114"/>
            <a:ext cx="420370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err="1">
                <a:latin typeface="Consolas" panose="020B0609020204030204" pitchFamily="49" charset="0"/>
              </a:rPr>
              <a:t>Commands</a:t>
            </a:r>
            <a:endParaRPr lang="pt-BR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93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31EB64-DFAE-53DA-6D9D-9B1963E9E792}"/>
              </a:ext>
            </a:extLst>
          </p:cNvPr>
          <p:cNvSpPr txBox="1"/>
          <p:nvPr/>
        </p:nvSpPr>
        <p:spPr>
          <a:xfrm>
            <a:off x="922147" y="457200"/>
            <a:ext cx="10347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 err="1">
                <a:latin typeface="Consolas" panose="020B0609020204030204" pitchFamily="49" charset="0"/>
              </a:rPr>
              <a:t>Thanks</a:t>
            </a:r>
            <a:r>
              <a:rPr lang="pt-BR" sz="7200" dirty="0">
                <a:latin typeface="Consolas" panose="020B0609020204030204" pitchFamily="49" charset="0"/>
              </a:rPr>
              <a:t> for </a:t>
            </a:r>
            <a:r>
              <a:rPr lang="pt-BR" sz="7200" dirty="0" err="1">
                <a:latin typeface="Consolas" panose="020B0609020204030204" pitchFamily="49" charset="0"/>
              </a:rPr>
              <a:t>watching</a:t>
            </a:r>
            <a:r>
              <a:rPr lang="pt-BR" sz="7200" dirty="0">
                <a:latin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688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3E234D1-4296-177C-10C5-0153DACDC870}"/>
              </a:ext>
            </a:extLst>
          </p:cNvPr>
          <p:cNvSpPr txBox="1"/>
          <p:nvPr/>
        </p:nvSpPr>
        <p:spPr>
          <a:xfrm>
            <a:off x="0" y="0"/>
            <a:ext cx="893065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i="1" dirty="0">
                <a:latin typeface="Consolas" panose="020B0609020204030204" pitchFamily="49" charset="0"/>
              </a:rPr>
              <a:t>$</a:t>
            </a:r>
            <a:r>
              <a:rPr lang="pt-BR" sz="4000" i="1" dirty="0" err="1">
                <a:latin typeface="Consolas" panose="020B0609020204030204" pitchFamily="49" charset="0"/>
              </a:rPr>
              <a:t>playSound</a:t>
            </a:r>
            <a:r>
              <a:rPr lang="pt-BR" sz="4000" i="1" dirty="0">
                <a:latin typeface="Consolas" panose="020B0609020204030204" pitchFamily="49" charset="0"/>
              </a:rPr>
              <a:t>(“</a:t>
            </a:r>
            <a:r>
              <a:rPr lang="pt-BR" sz="4000" i="1" dirty="0" err="1">
                <a:latin typeface="Consolas" panose="020B0609020204030204" pitchFamily="49" charset="0"/>
              </a:rPr>
              <a:t>soundFile</a:t>
            </a:r>
            <a:r>
              <a:rPr lang="pt-BR" sz="4000" i="1" dirty="0">
                <a:latin typeface="Consolas" panose="020B0609020204030204" pitchFamily="49" charset="0"/>
              </a:rPr>
              <a:t>”, volume)</a:t>
            </a:r>
            <a:endParaRPr lang="en-US" sz="40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“Developers could use this function to play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 </a:t>
            </a:r>
            <a:r>
              <a:rPr lang="en-US" sz="2000" dirty="0" err="1">
                <a:latin typeface="Consolas" panose="020B0609020204030204" pitchFamily="49" charset="0"/>
              </a:rPr>
              <a:t>sfx</a:t>
            </a:r>
            <a:r>
              <a:rPr lang="en-US" sz="2000" dirty="0">
                <a:latin typeface="Consolas" panose="020B0609020204030204" pitchFamily="49" charset="0"/>
              </a:rPr>
              <a:t> or </a:t>
            </a:r>
            <a:r>
              <a:rPr lang="en-US" sz="2000" dirty="0" err="1">
                <a:latin typeface="Consolas" panose="020B0609020204030204" pitchFamily="49" charset="0"/>
              </a:rPr>
              <a:t>bg</a:t>
            </a:r>
            <a:r>
              <a:rPr lang="en-US" sz="2000" dirty="0">
                <a:latin typeface="Consolas" panose="020B0609020204030204" pitchFamily="49" charset="0"/>
              </a:rPr>
              <a:t> music in the game, enhancing the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overall gaming experience”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How you use it?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$</a:t>
            </a:r>
            <a:r>
              <a:rPr lang="pt-BR" sz="2000" dirty="0" err="1">
                <a:latin typeface="Consolas" panose="020B0609020204030204" pitchFamily="49" charset="0"/>
              </a:rPr>
              <a:t>playSound</a:t>
            </a:r>
            <a:r>
              <a:rPr lang="pt-BR" sz="2000" dirty="0">
                <a:latin typeface="Consolas" panose="020B0609020204030204" pitchFamily="49" charset="0"/>
              </a:rPr>
              <a:t>(“C:\</a:t>
            </a:r>
            <a:r>
              <a:rPr lang="pt-BR" sz="2000" dirty="0" err="1">
                <a:latin typeface="Consolas" panose="020B0609020204030204" pitchFamily="49" charset="0"/>
              </a:rPr>
              <a:t>Users</a:t>
            </a:r>
            <a:r>
              <a:rPr lang="pt-BR" sz="2000" dirty="0">
                <a:latin typeface="Consolas" panose="020B0609020204030204" pitchFamily="49" charset="0"/>
              </a:rPr>
              <a:t>\User\</a:t>
            </a:r>
            <a:r>
              <a:rPr lang="pt-BR" sz="2000" dirty="0" err="1">
                <a:latin typeface="Consolas" panose="020B0609020204030204" pitchFamily="49" charset="0"/>
              </a:rPr>
              <a:t>Documents</a:t>
            </a:r>
            <a:r>
              <a:rPr lang="pt-BR" sz="2000" dirty="0">
                <a:latin typeface="Consolas" panose="020B0609020204030204" pitchFamily="49" charset="0"/>
              </a:rPr>
              <a:t>\</a:t>
            </a:r>
            <a:r>
              <a:rPr lang="pt-BR" sz="2000" dirty="0" err="1">
                <a:latin typeface="Consolas" panose="020B0609020204030204" pitchFamily="49" charset="0"/>
              </a:rPr>
              <a:t>GameFile</a:t>
            </a:r>
            <a:r>
              <a:rPr lang="pt-BR" sz="2000" dirty="0">
                <a:latin typeface="Consolas" panose="020B0609020204030204" pitchFamily="49" charset="0"/>
              </a:rPr>
              <a:t>\001sfx”, 100)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560D5A1-0568-94B7-D562-B54CF1524754}"/>
              </a:ext>
            </a:extLst>
          </p:cNvPr>
          <p:cNvSpPr txBox="1"/>
          <p:nvPr/>
        </p:nvSpPr>
        <p:spPr>
          <a:xfrm>
            <a:off x="0" y="6150114"/>
            <a:ext cx="420370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err="1">
                <a:latin typeface="Consolas" panose="020B0609020204030204" pitchFamily="49" charset="0"/>
              </a:rPr>
              <a:t>Commands</a:t>
            </a:r>
            <a:endParaRPr lang="pt-BR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4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3E234D1-4296-177C-10C5-0153DACDC870}"/>
              </a:ext>
            </a:extLst>
          </p:cNvPr>
          <p:cNvSpPr txBox="1"/>
          <p:nvPr/>
        </p:nvSpPr>
        <p:spPr>
          <a:xfrm>
            <a:off x="0" y="0"/>
            <a:ext cx="780213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i="1" dirty="0">
                <a:latin typeface="Consolas" panose="020B0609020204030204" pitchFamily="49" charset="0"/>
              </a:rPr>
              <a:t>$</a:t>
            </a:r>
            <a:r>
              <a:rPr lang="pt-BR" sz="4000" i="1" dirty="0" err="1">
                <a:latin typeface="Consolas" panose="020B0609020204030204" pitchFamily="49" charset="0"/>
              </a:rPr>
              <a:t>showMessage</a:t>
            </a:r>
            <a:r>
              <a:rPr lang="pt-BR" sz="4000" i="1" dirty="0">
                <a:latin typeface="Consolas" panose="020B0609020204030204" pitchFamily="49" charset="0"/>
              </a:rPr>
              <a:t>(“</a:t>
            </a:r>
            <a:r>
              <a:rPr lang="pt-BR" sz="4000" i="1" dirty="0" err="1">
                <a:latin typeface="Consolas" panose="020B0609020204030204" pitchFamily="49" charset="0"/>
              </a:rPr>
              <a:t>message</a:t>
            </a:r>
            <a:r>
              <a:rPr lang="pt-BR" sz="4000" i="1" dirty="0">
                <a:latin typeface="Consolas" panose="020B0609020204030204" pitchFamily="49" charset="0"/>
              </a:rPr>
              <a:t>”)</a:t>
            </a:r>
            <a:endParaRPr lang="en-US" sz="40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“This function could display a message or dialogue box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on the screen, allowing developers to communicate with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players or provide instructions within the game”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How you use it?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$</a:t>
            </a:r>
            <a:r>
              <a:rPr lang="pt-BR" sz="2000" dirty="0" err="1">
                <a:latin typeface="Consolas" panose="020B0609020204030204" pitchFamily="49" charset="0"/>
              </a:rPr>
              <a:t>showMessage</a:t>
            </a:r>
            <a:r>
              <a:rPr lang="pt-BR" sz="2000" dirty="0">
                <a:latin typeface="Consolas" panose="020B0609020204030204" pitchFamily="49" charset="0"/>
              </a:rPr>
              <a:t>(“</a:t>
            </a:r>
            <a:r>
              <a:rPr lang="pt-BR" sz="2000" dirty="0" err="1">
                <a:latin typeface="Consolas" panose="020B0609020204030204" pitchFamily="49" charset="0"/>
              </a:rPr>
              <a:t>Hello</a:t>
            </a:r>
            <a:r>
              <a:rPr lang="pt-BR" sz="2000" dirty="0">
                <a:latin typeface="Consolas" panose="020B0609020204030204" pitchFamily="49" charset="0"/>
              </a:rPr>
              <a:t> world!”)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060EF67-9484-6C6D-3E69-40D346CB6C78}"/>
              </a:ext>
            </a:extLst>
          </p:cNvPr>
          <p:cNvSpPr txBox="1"/>
          <p:nvPr/>
        </p:nvSpPr>
        <p:spPr>
          <a:xfrm>
            <a:off x="0" y="6150114"/>
            <a:ext cx="420370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err="1">
                <a:latin typeface="Consolas" panose="020B0609020204030204" pitchFamily="49" charset="0"/>
              </a:rPr>
              <a:t>Commands</a:t>
            </a:r>
            <a:endParaRPr lang="pt-BR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27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3E234D1-4296-177C-10C5-0153DACDC870}"/>
              </a:ext>
            </a:extLst>
          </p:cNvPr>
          <p:cNvSpPr txBox="1"/>
          <p:nvPr/>
        </p:nvSpPr>
        <p:spPr>
          <a:xfrm>
            <a:off x="0" y="0"/>
            <a:ext cx="11469807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i="1" dirty="0">
                <a:latin typeface="Consolas" panose="020B0609020204030204" pitchFamily="49" charset="0"/>
              </a:rPr>
              <a:t>$</a:t>
            </a:r>
            <a:r>
              <a:rPr lang="pt-BR" sz="4000" i="1" dirty="0" err="1">
                <a:latin typeface="Consolas" panose="020B0609020204030204" pitchFamily="49" charset="0"/>
              </a:rPr>
              <a:t>moveInstance</a:t>
            </a:r>
            <a:r>
              <a:rPr lang="pt-BR" sz="4000" i="1" dirty="0">
                <a:latin typeface="Consolas" panose="020B0609020204030204" pitchFamily="49" charset="0"/>
              </a:rPr>
              <a:t>(“</a:t>
            </a:r>
            <a:r>
              <a:rPr lang="pt-BR" sz="4000" i="1" dirty="0" err="1">
                <a:latin typeface="Consolas" panose="020B0609020204030204" pitchFamily="49" charset="0"/>
              </a:rPr>
              <a:t>Instance</a:t>
            </a:r>
            <a:r>
              <a:rPr lang="pt-BR" sz="4000" i="1" dirty="0">
                <a:latin typeface="Consolas" panose="020B0609020204030204" pitchFamily="49" charset="0"/>
              </a:rPr>
              <a:t>”, </a:t>
            </a:r>
            <a:r>
              <a:rPr lang="pt-BR" sz="4000" i="1" dirty="0" err="1">
                <a:latin typeface="Consolas" panose="020B0609020204030204" pitchFamily="49" charset="0"/>
              </a:rPr>
              <a:t>dir</a:t>
            </a:r>
            <a:r>
              <a:rPr lang="pt-BR" sz="4000" i="1" dirty="0">
                <a:latin typeface="Consolas" panose="020B0609020204030204" pitchFamily="49" charset="0"/>
              </a:rPr>
              <a:t>, </a:t>
            </a:r>
            <a:r>
              <a:rPr lang="pt-BR" sz="4000" i="1" dirty="0" err="1">
                <a:latin typeface="Consolas" panose="020B0609020204030204" pitchFamily="49" charset="0"/>
              </a:rPr>
              <a:t>distance</a:t>
            </a:r>
            <a:r>
              <a:rPr lang="pt-BR" sz="4000" i="1" dirty="0">
                <a:latin typeface="Consolas" panose="020B0609020204030204" pitchFamily="49" charset="0"/>
              </a:rPr>
              <a:t>)</a:t>
            </a:r>
            <a:endParaRPr lang="en-US" sz="40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“This function could be used to move an Instance in the game world,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Specifying the direction and distance of the movement.”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How you use it?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$</a:t>
            </a:r>
            <a:r>
              <a:rPr lang="pt-BR" sz="2000" dirty="0" err="1">
                <a:latin typeface="Consolas" panose="020B0609020204030204" pitchFamily="49" charset="0"/>
              </a:rPr>
              <a:t>moveInstance</a:t>
            </a:r>
            <a:r>
              <a:rPr lang="pt-BR" sz="2000" dirty="0">
                <a:latin typeface="Consolas" panose="020B0609020204030204" pitchFamily="49" charset="0"/>
              </a:rPr>
              <a:t>(“PowerPoint”, 90, 1)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362BB50-A470-AE86-9EE5-6655C5674B07}"/>
              </a:ext>
            </a:extLst>
          </p:cNvPr>
          <p:cNvSpPr txBox="1"/>
          <p:nvPr/>
        </p:nvSpPr>
        <p:spPr>
          <a:xfrm>
            <a:off x="0" y="6150114"/>
            <a:ext cx="420370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err="1">
                <a:latin typeface="Consolas" panose="020B0609020204030204" pitchFamily="49" charset="0"/>
              </a:rPr>
              <a:t>Commands</a:t>
            </a:r>
            <a:endParaRPr lang="pt-BR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28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3E234D1-4296-177C-10C5-0153DACDC870}"/>
              </a:ext>
            </a:extLst>
          </p:cNvPr>
          <p:cNvSpPr txBox="1"/>
          <p:nvPr/>
        </p:nvSpPr>
        <p:spPr>
          <a:xfrm>
            <a:off x="0" y="0"/>
            <a:ext cx="794320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i="1" dirty="0">
                <a:latin typeface="Consolas" panose="020B0609020204030204" pitchFamily="49" charset="0"/>
              </a:rPr>
              <a:t>$</a:t>
            </a:r>
            <a:r>
              <a:rPr lang="pt-BR" sz="4000" i="1" dirty="0" err="1">
                <a:latin typeface="Consolas" panose="020B0609020204030204" pitchFamily="49" charset="0"/>
              </a:rPr>
              <a:t>triggerEvent</a:t>
            </a:r>
            <a:r>
              <a:rPr lang="pt-BR" sz="4000" i="1" dirty="0">
                <a:latin typeface="Consolas" panose="020B0609020204030204" pitchFamily="49" charset="0"/>
              </a:rPr>
              <a:t>(“</a:t>
            </a:r>
            <a:r>
              <a:rPr lang="pt-BR" sz="4000" i="1" dirty="0" err="1">
                <a:latin typeface="Consolas" panose="020B0609020204030204" pitchFamily="49" charset="0"/>
              </a:rPr>
              <a:t>event</a:t>
            </a:r>
            <a:r>
              <a:rPr lang="pt-BR" sz="4000" i="1" dirty="0">
                <a:latin typeface="Consolas" panose="020B0609020204030204" pitchFamily="49" charset="0"/>
              </a:rPr>
              <a:t>”)</a:t>
            </a:r>
            <a:endParaRPr lang="en-US" sz="40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“Developers could use this function to trigger specific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events to actions in the game world, such as opening a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door, activating a trap, or initiating a cutscene.”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How you use it?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$</a:t>
            </a:r>
            <a:r>
              <a:rPr lang="pt-BR" sz="2000" dirty="0" err="1">
                <a:latin typeface="Consolas" panose="020B0609020204030204" pitchFamily="49" charset="0"/>
              </a:rPr>
              <a:t>triggerEvent</a:t>
            </a:r>
            <a:r>
              <a:rPr lang="pt-BR" sz="2000" dirty="0">
                <a:latin typeface="Consolas" panose="020B0609020204030204" pitchFamily="49" charset="0"/>
              </a:rPr>
              <a:t>(“</a:t>
            </a:r>
            <a:r>
              <a:rPr lang="pt-BR" sz="2000" dirty="0" err="1">
                <a:latin typeface="Consolas" panose="020B0609020204030204" pitchFamily="49" charset="0"/>
              </a:rPr>
              <a:t>Lol</a:t>
            </a:r>
            <a:r>
              <a:rPr lang="pt-BR" sz="2000" dirty="0">
                <a:latin typeface="Consolas" panose="020B0609020204030204" pitchFamily="49" charset="0"/>
              </a:rPr>
              <a:t> 2000”)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6BF844C-9700-7A6E-AF1B-9A89D32AA8DB}"/>
              </a:ext>
            </a:extLst>
          </p:cNvPr>
          <p:cNvSpPr txBox="1"/>
          <p:nvPr/>
        </p:nvSpPr>
        <p:spPr>
          <a:xfrm>
            <a:off x="0" y="6150114"/>
            <a:ext cx="420370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err="1">
                <a:latin typeface="Consolas" panose="020B0609020204030204" pitchFamily="49" charset="0"/>
              </a:rPr>
              <a:t>Commands</a:t>
            </a:r>
            <a:endParaRPr lang="pt-BR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7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3E234D1-4296-177C-10C5-0153DACDC870}"/>
              </a:ext>
            </a:extLst>
          </p:cNvPr>
          <p:cNvSpPr txBox="1"/>
          <p:nvPr/>
        </p:nvSpPr>
        <p:spPr>
          <a:xfrm>
            <a:off x="0" y="0"/>
            <a:ext cx="11892999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>
                <a:latin typeface="Consolas" panose="020B0609020204030204" pitchFamily="49" charset="0"/>
              </a:rPr>
              <a:t>$</a:t>
            </a:r>
            <a:r>
              <a:rPr lang="pt-BR" sz="3200" i="1" dirty="0" err="1">
                <a:latin typeface="Consolas" panose="020B0609020204030204" pitchFamily="49" charset="0"/>
              </a:rPr>
              <a:t>checkCollision</a:t>
            </a:r>
            <a:r>
              <a:rPr lang="pt-BR" sz="3200" i="1" dirty="0">
                <a:latin typeface="Consolas" panose="020B0609020204030204" pitchFamily="49" charset="0"/>
              </a:rPr>
              <a:t>(“object1”, “object2”, </a:t>
            </a:r>
            <a:r>
              <a:rPr lang="pt-BR" sz="3200" i="1" dirty="0" err="1">
                <a:latin typeface="Consolas" panose="020B0609020204030204" pitchFamily="49" charset="0"/>
              </a:rPr>
              <a:t>elastic</a:t>
            </a:r>
            <a:r>
              <a:rPr lang="pt-BR" sz="3200" i="1" dirty="0">
                <a:latin typeface="Consolas" panose="020B0609020204030204" pitchFamily="49" charset="0"/>
              </a:rPr>
              <a:t>)</a:t>
            </a:r>
            <a:endParaRPr lang="en-US" sz="32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“This function could check for collision detection between two objects in the game,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Allowing developers to implement gameplay mechanics such as obstacle avoidance or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combat.”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How you use it?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$</a:t>
            </a:r>
            <a:r>
              <a:rPr lang="pt-BR" sz="2000" dirty="0" err="1">
                <a:latin typeface="Consolas" panose="020B0609020204030204" pitchFamily="49" charset="0"/>
              </a:rPr>
              <a:t>checkCollision</a:t>
            </a:r>
            <a:r>
              <a:rPr lang="pt-BR" sz="2000" dirty="0">
                <a:latin typeface="Consolas" panose="020B0609020204030204" pitchFamily="49" charset="0"/>
              </a:rPr>
              <a:t>(“PowerPoint1”, “PowerPoint2”, 0)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4574756-2F31-224B-0EF8-61E4A5215F5A}"/>
              </a:ext>
            </a:extLst>
          </p:cNvPr>
          <p:cNvSpPr txBox="1"/>
          <p:nvPr/>
        </p:nvSpPr>
        <p:spPr>
          <a:xfrm>
            <a:off x="0" y="6150114"/>
            <a:ext cx="420370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err="1">
                <a:latin typeface="Consolas" panose="020B0609020204030204" pitchFamily="49" charset="0"/>
              </a:rPr>
              <a:t>Commands</a:t>
            </a:r>
            <a:endParaRPr lang="pt-BR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3E234D1-4296-177C-10C5-0153DACDC870}"/>
              </a:ext>
            </a:extLst>
          </p:cNvPr>
          <p:cNvSpPr txBox="1"/>
          <p:nvPr/>
        </p:nvSpPr>
        <p:spPr>
          <a:xfrm>
            <a:off x="0" y="0"/>
            <a:ext cx="7237879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i="1" dirty="0">
                <a:latin typeface="Consolas" panose="020B0609020204030204" pitchFamily="49" charset="0"/>
              </a:rPr>
              <a:t>$</a:t>
            </a:r>
            <a:r>
              <a:rPr lang="pt-BR" sz="4000" i="1" dirty="0" err="1">
                <a:latin typeface="Consolas" panose="020B0609020204030204" pitchFamily="49" charset="0"/>
              </a:rPr>
              <a:t>save</a:t>
            </a:r>
            <a:r>
              <a:rPr lang="pt-BR" sz="4000" i="1" dirty="0">
                <a:latin typeface="Consolas" panose="020B0609020204030204" pitchFamily="49" charset="0"/>
              </a:rPr>
              <a:t>/</a:t>
            </a:r>
            <a:r>
              <a:rPr lang="pt-BR" sz="4000" i="1" dirty="0" err="1">
                <a:latin typeface="Consolas" panose="020B0609020204030204" pitchFamily="49" charset="0"/>
              </a:rPr>
              <a:t>loadGame</a:t>
            </a:r>
            <a:r>
              <a:rPr lang="pt-BR" sz="4000" i="1" dirty="0">
                <a:latin typeface="Consolas" panose="020B0609020204030204" pitchFamily="49" charset="0"/>
              </a:rPr>
              <a:t>(</a:t>
            </a:r>
            <a:r>
              <a:rPr lang="pt-BR" sz="4000" i="1" dirty="0" err="1">
                <a:latin typeface="Consolas" panose="020B0609020204030204" pitchFamily="49" charset="0"/>
              </a:rPr>
              <a:t>saveFile</a:t>
            </a:r>
            <a:r>
              <a:rPr lang="pt-BR" sz="4000" i="1" dirty="0">
                <a:latin typeface="Consolas" panose="020B0609020204030204" pitchFamily="49" charset="0"/>
              </a:rPr>
              <a:t>)</a:t>
            </a:r>
            <a:endParaRPr lang="en-US" sz="40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“These function could be used to save/load game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state, allowing players to continue their progress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from where they last saved(left off).”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How you use it?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$</a:t>
            </a:r>
            <a:r>
              <a:rPr lang="pt-BR" sz="2000" dirty="0" err="1">
                <a:latin typeface="Consolas" panose="020B0609020204030204" pitchFamily="49" charset="0"/>
              </a:rPr>
              <a:t>saveGame</a:t>
            </a:r>
            <a:r>
              <a:rPr lang="pt-BR" sz="2000" dirty="0">
                <a:latin typeface="Consolas" panose="020B0609020204030204" pitchFamily="49" charset="0"/>
              </a:rPr>
              <a:t>(File1)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$</a:t>
            </a:r>
            <a:r>
              <a:rPr lang="pt-BR" sz="2000" dirty="0" err="1">
                <a:latin typeface="Consolas" panose="020B0609020204030204" pitchFamily="49" charset="0"/>
              </a:rPr>
              <a:t>loadGame</a:t>
            </a:r>
            <a:r>
              <a:rPr lang="pt-BR" sz="2000" dirty="0">
                <a:latin typeface="Consolas" panose="020B0609020204030204" pitchFamily="49" charset="0"/>
              </a:rPr>
              <a:t>(File1)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E74A89-4C63-1422-520E-1FD21CC6FD7B}"/>
              </a:ext>
            </a:extLst>
          </p:cNvPr>
          <p:cNvSpPr txBox="1"/>
          <p:nvPr/>
        </p:nvSpPr>
        <p:spPr>
          <a:xfrm>
            <a:off x="0" y="6150114"/>
            <a:ext cx="420370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err="1">
                <a:latin typeface="Consolas" panose="020B0609020204030204" pitchFamily="49" charset="0"/>
              </a:rPr>
              <a:t>Commands</a:t>
            </a:r>
            <a:endParaRPr lang="pt-BR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18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3E234D1-4296-177C-10C5-0153DACDC870}"/>
              </a:ext>
            </a:extLst>
          </p:cNvPr>
          <p:cNvSpPr txBox="1"/>
          <p:nvPr/>
        </p:nvSpPr>
        <p:spPr>
          <a:xfrm>
            <a:off x="0" y="0"/>
            <a:ext cx="9071714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i="1" dirty="0">
                <a:latin typeface="Consolas" panose="020B0609020204030204" pitchFamily="49" charset="0"/>
              </a:rPr>
              <a:t>$</a:t>
            </a:r>
            <a:r>
              <a:rPr lang="pt-BR" sz="4000" i="1" dirty="0" err="1">
                <a:latin typeface="Consolas" panose="020B0609020204030204" pitchFamily="49" charset="0"/>
              </a:rPr>
              <a:t>spawnEnemy</a:t>
            </a:r>
            <a:r>
              <a:rPr lang="pt-BR" sz="4000" i="1" dirty="0">
                <a:latin typeface="Consolas" panose="020B0609020204030204" pitchFamily="49" charset="0"/>
              </a:rPr>
              <a:t>(</a:t>
            </a:r>
            <a:r>
              <a:rPr lang="pt-BR" sz="4000" i="1" dirty="0" err="1">
                <a:latin typeface="Consolas" panose="020B0609020204030204" pitchFamily="49" charset="0"/>
              </a:rPr>
              <a:t>enemyType</a:t>
            </a:r>
            <a:r>
              <a:rPr lang="pt-BR" sz="4000" i="1" dirty="0">
                <a:latin typeface="Consolas" panose="020B0609020204030204" pitchFamily="49" charset="0"/>
              </a:rPr>
              <a:t>, x, y)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“This function could spawn an enemy at a specified position in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the game world, adding challenge an excitement to gameplay”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How you use it?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$</a:t>
            </a:r>
            <a:r>
              <a:rPr lang="pt-BR" sz="2000" dirty="0" err="1">
                <a:latin typeface="Consolas" panose="020B0609020204030204" pitchFamily="49" charset="0"/>
              </a:rPr>
              <a:t>spawnEnemy</a:t>
            </a:r>
            <a:r>
              <a:rPr lang="pt-BR" sz="2000" dirty="0">
                <a:latin typeface="Consolas" panose="020B0609020204030204" pitchFamily="49" charset="0"/>
              </a:rPr>
              <a:t>(1, 0, 0)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5915ACC-34C5-5611-8DDB-5C9ED64C36AC}"/>
              </a:ext>
            </a:extLst>
          </p:cNvPr>
          <p:cNvSpPr txBox="1"/>
          <p:nvPr/>
        </p:nvSpPr>
        <p:spPr>
          <a:xfrm>
            <a:off x="0" y="6150114"/>
            <a:ext cx="420370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4000" dirty="0" err="1">
                <a:latin typeface="Consolas" panose="020B0609020204030204" pitchFamily="49" charset="0"/>
              </a:rPr>
              <a:t>Commands</a:t>
            </a:r>
            <a:endParaRPr lang="pt-BR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173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217</TotalTime>
  <Words>820</Words>
  <Application>Microsoft Office PowerPoint</Application>
  <PresentationFormat>Widescreen</PresentationFormat>
  <Paragraphs>151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Celestial</vt:lpstr>
      <vt:lpstr>Lingua Codigo: E.S.L. (Education and Social Learning)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 Codigo: E.A.S. (Educação e Apreendismo Social)</dc:title>
  <dc:creator>User</dc:creator>
  <cp:lastModifiedBy>User</cp:lastModifiedBy>
  <cp:revision>3</cp:revision>
  <dcterms:created xsi:type="dcterms:W3CDTF">2024-04-25T20:25:20Z</dcterms:created>
  <dcterms:modified xsi:type="dcterms:W3CDTF">2024-04-26T00:04:19Z</dcterms:modified>
</cp:coreProperties>
</file>