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26" r:id="rId2"/>
    <p:sldId id="319" r:id="rId3"/>
    <p:sldId id="320" r:id="rId4"/>
    <p:sldId id="321" r:id="rId5"/>
    <p:sldId id="322" r:id="rId6"/>
    <p:sldId id="323" r:id="rId7"/>
    <p:sldId id="324" r:id="rId8"/>
    <p:sldId id="32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36" y="108"/>
      </p:cViewPr>
      <p:guideLst>
        <p:guide orient="horz" pos="1139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A5752-AECB-4127-8969-4D640C86F0B4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39E98-114B-4212-A7C8-4B533C2B3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53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79990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6419-B593-4806-8B08-F5F54C23F8AF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C431-C91D-41C0-AAF8-500BF8F8B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4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6419-B593-4806-8B08-F5F54C23F8AF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C431-C91D-41C0-AAF8-500BF8F8B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04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6419-B593-4806-8B08-F5F54C23F8AF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C431-C91D-41C0-AAF8-500BF8F8B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3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9260" y="241141"/>
            <a:ext cx="10924540" cy="664355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0070C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260" y="905497"/>
            <a:ext cx="10924540" cy="5271468"/>
          </a:xfrm>
        </p:spPr>
        <p:txBody>
          <a:bodyPr>
            <a:noAutofit/>
          </a:bodyPr>
          <a:lstStyle>
            <a:lvl1pPr marL="357188" indent="-357188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700"/>
            </a:lvl1pPr>
            <a:lvl2pPr marL="914400" indent="-457200" algn="just">
              <a:lnSpc>
                <a:spcPct val="130000"/>
              </a:lnSpc>
              <a:buFont typeface="Wingdings" panose="05000000000000000000" pitchFamily="2" charset="2"/>
              <a:buChar char="ü"/>
              <a:defRPr sz="2500"/>
            </a:lvl2pPr>
            <a:lvl3pPr algn="just">
              <a:lnSpc>
                <a:spcPct val="120000"/>
              </a:lnSpc>
              <a:defRPr sz="2500"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29260" y="6356350"/>
            <a:ext cx="3152140" cy="365125"/>
          </a:xfrm>
        </p:spPr>
        <p:txBody>
          <a:bodyPr/>
          <a:lstStyle/>
          <a:p>
            <a:fld id="{6E6A6419-B593-4806-8B08-F5F54C23F8AF}" type="datetimeFigureOut">
              <a:rPr lang="ko-KR" altLang="en-US" smtClean="0"/>
              <a:t>2018-03-14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C431-C91D-41C0-AAF8-500BF8F8B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8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6419-B593-4806-8B08-F5F54C23F8AF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C431-C91D-41C0-AAF8-500BF8F8B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2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6419-B593-4806-8B08-F5F54C23F8AF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C431-C91D-41C0-AAF8-500BF8F8B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7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6419-B593-4806-8B08-F5F54C23F8AF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C431-C91D-41C0-AAF8-500BF8F8B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95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6419-B593-4806-8B08-F5F54C23F8AF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C431-C91D-41C0-AAF8-500BF8F8B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7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6419-B593-4806-8B08-F5F54C23F8AF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C431-C91D-41C0-AAF8-500BF8F8B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7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6419-B593-4806-8B08-F5F54C23F8AF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C431-C91D-41C0-AAF8-500BF8F8B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57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6419-B593-4806-8B08-F5F54C23F8AF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7C431-C91D-41C0-AAF8-500BF8F8B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23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A6419-B593-4806-8B08-F5F54C23F8AF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7C431-C91D-41C0-AAF8-500BF8F8B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52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</a:t>
            </a:r>
            <a:r>
              <a:rPr lang="ko-KR" altLang="en-US" sz="3200" dirty="0"/>
              <a:t>하노이 탑 문제</a:t>
            </a:r>
            <a:endParaRPr lang="ko-KR" altLang="en-US" dirty="0"/>
          </a:p>
        </p:txBody>
      </p:sp>
      <p:sp>
        <p:nvSpPr>
          <p:cNvPr id="5" name="Text Box 152"/>
          <p:cNvSpPr txBox="1">
            <a:spLocks noChangeArrowheads="1"/>
          </p:cNvSpPr>
          <p:nvPr/>
        </p:nvSpPr>
        <p:spPr bwMode="auto">
          <a:xfrm>
            <a:off x="489464" y="1087558"/>
            <a:ext cx="6794739" cy="41319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void</a:t>
            </a:r>
            <a:r>
              <a:rPr lang="en-US" altLang="ko-KR" sz="2500" spc="-100" dirty="0">
                <a:latin typeface="+mj-ea"/>
                <a:ea typeface="+mj-ea"/>
              </a:rPr>
              <a:t> </a:t>
            </a:r>
            <a:r>
              <a:rPr lang="en-US" altLang="ko-KR" sz="2500" spc="-100" dirty="0" err="1">
                <a:latin typeface="+mj-ea"/>
                <a:ea typeface="+mj-ea"/>
              </a:rPr>
              <a:t>hanoi</a:t>
            </a:r>
            <a:r>
              <a:rPr lang="en-US" altLang="ko-KR" sz="2500" spc="-100" dirty="0">
                <a:latin typeface="+mj-ea"/>
                <a:ea typeface="+mj-ea"/>
              </a:rPr>
              <a:t>(</a:t>
            </a:r>
            <a:r>
              <a:rPr lang="en-US" altLang="ko-KR" sz="2500" b="1" spc="-100" dirty="0" err="1">
                <a:solidFill>
                  <a:srgbClr val="0000FF"/>
                </a:solidFill>
                <a:latin typeface="+mj-ea"/>
                <a:ea typeface="+mj-ea"/>
              </a:rPr>
              <a:t>int</a:t>
            </a:r>
            <a:r>
              <a:rPr lang="en-US" altLang="ko-KR" sz="2500" spc="-100" dirty="0">
                <a:latin typeface="+mj-ea"/>
                <a:ea typeface="+mj-ea"/>
              </a:rPr>
              <a:t> n, </a:t>
            </a: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char</a:t>
            </a:r>
            <a:r>
              <a:rPr lang="en-US" altLang="ko-KR" sz="2500" spc="-100" dirty="0">
                <a:latin typeface="+mj-ea"/>
                <a:ea typeface="+mj-ea"/>
              </a:rPr>
              <a:t> from, </a:t>
            </a: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char</a:t>
            </a:r>
            <a:r>
              <a:rPr lang="en-US" altLang="ko-KR" sz="2500" spc="-100" dirty="0">
                <a:latin typeface="+mj-ea"/>
                <a:ea typeface="+mj-ea"/>
              </a:rPr>
              <a:t> </a:t>
            </a:r>
            <a:r>
              <a:rPr lang="en-US" altLang="ko-KR" sz="2500" spc="-100" dirty="0" err="1">
                <a:latin typeface="+mj-ea"/>
                <a:ea typeface="+mj-ea"/>
              </a:rPr>
              <a:t>tmp</a:t>
            </a:r>
            <a:r>
              <a:rPr lang="en-US" altLang="ko-KR" sz="2500" spc="-100" dirty="0">
                <a:latin typeface="+mj-ea"/>
                <a:ea typeface="+mj-ea"/>
              </a:rPr>
              <a:t>, </a:t>
            </a: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char</a:t>
            </a:r>
            <a:r>
              <a:rPr lang="en-US" altLang="ko-KR" sz="2500" spc="-100" dirty="0">
                <a:latin typeface="+mj-ea"/>
                <a:ea typeface="+mj-ea"/>
              </a:rPr>
              <a:t> to) 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    </a:t>
            </a: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if</a:t>
            </a:r>
            <a:r>
              <a:rPr lang="en-US" altLang="ko-KR" sz="2500" spc="-100" dirty="0">
                <a:latin typeface="+mj-ea"/>
                <a:ea typeface="+mj-ea"/>
              </a:rPr>
              <a:t>( n==1 ) </a:t>
            </a:r>
            <a:r>
              <a:rPr lang="en-US" altLang="ko-KR" sz="2500" spc="-100" dirty="0" err="1">
                <a:latin typeface="+mj-ea"/>
                <a:ea typeface="+mj-ea"/>
              </a:rPr>
              <a:t>printf</a:t>
            </a:r>
            <a:r>
              <a:rPr lang="en-US" altLang="ko-KR" sz="2500" spc="-100" dirty="0">
                <a:latin typeface="+mj-ea"/>
                <a:ea typeface="+mj-ea"/>
              </a:rPr>
              <a:t>("</a:t>
            </a:r>
            <a:r>
              <a:rPr lang="ko-KR" altLang="en-US" sz="2500" spc="-100" dirty="0">
                <a:latin typeface="+mj-ea"/>
                <a:ea typeface="+mj-ea"/>
              </a:rPr>
              <a:t>원판 </a:t>
            </a:r>
            <a:r>
              <a:rPr lang="en-US" altLang="ko-KR" sz="2500" spc="-100" dirty="0">
                <a:latin typeface="+mj-ea"/>
                <a:ea typeface="+mj-ea"/>
              </a:rPr>
              <a:t>1:</a:t>
            </a:r>
            <a:r>
              <a:rPr lang="ko-KR" altLang="en-US" sz="2500" spc="-100" dirty="0">
                <a:latin typeface="+mj-ea"/>
                <a:ea typeface="+mj-ea"/>
              </a:rPr>
              <a:t> </a:t>
            </a:r>
            <a:r>
              <a:rPr lang="en-US" altLang="ko-KR" sz="2500" spc="-100" dirty="0">
                <a:latin typeface="+mj-ea"/>
                <a:ea typeface="+mj-ea"/>
              </a:rPr>
              <a:t>%c-&gt;%c\n",</a:t>
            </a:r>
            <a:r>
              <a:rPr lang="en-US" altLang="ko-KR" sz="2500" spc="-100" dirty="0" err="1">
                <a:latin typeface="+mj-ea"/>
                <a:ea typeface="+mj-ea"/>
              </a:rPr>
              <a:t>from,to</a:t>
            </a:r>
            <a:r>
              <a:rPr lang="en-US" altLang="ko-KR" sz="2500" spc="-100" dirty="0">
                <a:latin typeface="+mj-ea"/>
                <a:ea typeface="+mj-ea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    else</a:t>
            </a:r>
            <a:r>
              <a:rPr lang="en-US" altLang="ko-KR" sz="2500" spc="-100" dirty="0">
                <a:latin typeface="+mj-ea"/>
                <a:ea typeface="+mj-ea"/>
              </a:rPr>
              <a:t>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	</a:t>
            </a:r>
            <a:r>
              <a:rPr lang="en-US" altLang="ko-KR" sz="2500" spc="-100" dirty="0" err="1">
                <a:latin typeface="+mj-ea"/>
                <a:ea typeface="+mj-ea"/>
              </a:rPr>
              <a:t>hanoi</a:t>
            </a:r>
            <a:r>
              <a:rPr lang="en-US" altLang="ko-KR" sz="2500" spc="-100" dirty="0">
                <a:latin typeface="+mj-ea"/>
                <a:ea typeface="+mj-ea"/>
              </a:rPr>
              <a:t> (n-1, from, to, </a:t>
            </a:r>
            <a:r>
              <a:rPr lang="en-US" altLang="ko-KR" sz="2500" spc="-100" dirty="0" err="1">
                <a:latin typeface="+mj-ea"/>
                <a:ea typeface="+mj-ea"/>
              </a:rPr>
              <a:t>tmp</a:t>
            </a:r>
            <a:r>
              <a:rPr lang="en-US" altLang="ko-KR" sz="2500" spc="-100" dirty="0">
                <a:latin typeface="+mj-ea"/>
                <a:ea typeface="+mj-ea"/>
              </a:rPr>
              <a:t>);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	</a:t>
            </a:r>
            <a:r>
              <a:rPr lang="en-US" altLang="ko-KR" sz="2500" spc="-100" dirty="0" err="1">
                <a:latin typeface="+mj-ea"/>
                <a:ea typeface="+mj-ea"/>
              </a:rPr>
              <a:t>printf</a:t>
            </a:r>
            <a:r>
              <a:rPr lang="en-US" altLang="ko-KR" sz="2500" spc="-100" dirty="0">
                <a:latin typeface="+mj-ea"/>
                <a:ea typeface="+mj-ea"/>
              </a:rPr>
              <a:t>("</a:t>
            </a:r>
            <a:r>
              <a:rPr lang="ko-KR" altLang="en-US" sz="2500" spc="-100" dirty="0">
                <a:latin typeface="+mj-ea"/>
                <a:ea typeface="+mj-ea"/>
              </a:rPr>
              <a:t>원판 </a:t>
            </a:r>
            <a:r>
              <a:rPr lang="en-US" altLang="ko-KR" sz="2500" spc="-100" dirty="0">
                <a:latin typeface="+mj-ea"/>
                <a:ea typeface="+mj-ea"/>
              </a:rPr>
              <a:t>%d:</a:t>
            </a:r>
            <a:r>
              <a:rPr lang="ko-KR" altLang="en-US" sz="2500" spc="-100" dirty="0">
                <a:latin typeface="+mj-ea"/>
                <a:ea typeface="+mj-ea"/>
              </a:rPr>
              <a:t> </a:t>
            </a:r>
            <a:r>
              <a:rPr lang="en-US" altLang="ko-KR" sz="2500" spc="-100" dirty="0">
                <a:latin typeface="+mj-ea"/>
                <a:ea typeface="+mj-ea"/>
              </a:rPr>
              <a:t>%c-&gt;%c\</a:t>
            </a:r>
            <a:r>
              <a:rPr lang="en-US" altLang="ko-KR" sz="2500" spc="-100" dirty="0" err="1">
                <a:latin typeface="+mj-ea"/>
                <a:ea typeface="+mj-ea"/>
              </a:rPr>
              <a:t>n",n</a:t>
            </a:r>
            <a:r>
              <a:rPr lang="en-US" altLang="ko-KR" sz="2500" spc="-100" dirty="0">
                <a:latin typeface="+mj-ea"/>
                <a:ea typeface="+mj-ea"/>
              </a:rPr>
              <a:t>, from, to);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	</a:t>
            </a:r>
            <a:r>
              <a:rPr lang="en-US" altLang="ko-KR" sz="2500" spc="-100" dirty="0" err="1">
                <a:latin typeface="+mj-ea"/>
                <a:ea typeface="+mj-ea"/>
              </a:rPr>
              <a:t>hanoi</a:t>
            </a:r>
            <a:r>
              <a:rPr lang="en-US" altLang="ko-KR" sz="2500" spc="-100" dirty="0">
                <a:latin typeface="+mj-ea"/>
                <a:ea typeface="+mj-ea"/>
              </a:rPr>
              <a:t> (n-1, </a:t>
            </a:r>
            <a:r>
              <a:rPr lang="en-US" altLang="ko-KR" sz="2500" spc="-100" dirty="0" err="1">
                <a:latin typeface="+mj-ea"/>
                <a:ea typeface="+mj-ea"/>
              </a:rPr>
              <a:t>tmp</a:t>
            </a:r>
            <a:r>
              <a:rPr lang="en-US" altLang="ko-KR" sz="2500" spc="-100" dirty="0">
                <a:latin typeface="+mj-ea"/>
                <a:ea typeface="+mj-ea"/>
              </a:rPr>
              <a:t>, from, to);   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07875" y="1087558"/>
            <a:ext cx="31422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>
                <a:ea typeface="굴림" panose="020B0600000101010101" pitchFamily="50" charset="-127"/>
              </a:rPr>
              <a:t>hanoi</a:t>
            </a:r>
            <a:r>
              <a:rPr lang="en-US" altLang="ko-KR" sz="2500" dirty="0">
                <a:ea typeface="굴림" panose="020B0600000101010101" pitchFamily="50" charset="-127"/>
              </a:rPr>
              <a:t> (4, 'A', 'B', 'C');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7279" y="1753588"/>
            <a:ext cx="60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(1)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6729" y="2886701"/>
            <a:ext cx="60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(2)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6729" y="3455527"/>
            <a:ext cx="60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(3)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6729" y="4015826"/>
            <a:ext cx="60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(4)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07875" y="1753588"/>
            <a:ext cx="31311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>
                <a:ea typeface="굴림" panose="020B0600000101010101" pitchFamily="50" charset="-127"/>
              </a:rPr>
              <a:t>hanoi</a:t>
            </a:r>
            <a:r>
              <a:rPr lang="en-US" altLang="ko-KR" sz="2500" dirty="0">
                <a:ea typeface="굴림" panose="020B0600000101010101" pitchFamily="50" charset="-127"/>
              </a:rPr>
              <a:t> (3, 'A', ‘C', ‘B');</a:t>
            </a:r>
          </a:p>
        </p:txBody>
      </p:sp>
      <p:cxnSp>
        <p:nvCxnSpPr>
          <p:cNvPr id="14" name="구부러진 연결선 13"/>
          <p:cNvCxnSpPr>
            <a:stCxn id="6" idx="3"/>
            <a:endCxn id="17" idx="3"/>
          </p:cNvCxnSpPr>
          <p:nvPr/>
        </p:nvCxnSpPr>
        <p:spPr>
          <a:xfrm>
            <a:off x="10950082" y="1326085"/>
            <a:ext cx="453401" cy="4811317"/>
          </a:xfrm>
          <a:prstGeom prst="curvedConnector3">
            <a:avLst>
              <a:gd name="adj1" fmla="val 229038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7807875" y="5901182"/>
          <a:ext cx="3595608" cy="47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9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2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hanoi</a:t>
                      </a:r>
                      <a:r>
                        <a:rPr kumimoji="0" lang="en-US" altLang="ko-KR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(4, 'A', 'B', 'C')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232318" y="1455523"/>
            <a:ext cx="416781" cy="3847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(2)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8214102" y="1564612"/>
            <a:ext cx="309966" cy="275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0073897" y="1521284"/>
            <a:ext cx="430003" cy="3189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9991201" y="1521284"/>
            <a:ext cx="430003" cy="3189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7807875" y="5428742"/>
          <a:ext cx="3595608" cy="47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9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err="1">
                          <a:ea typeface="굴림" panose="020B0600000101010101" pitchFamily="50" charset="-127"/>
                        </a:rPr>
                        <a:t>hanoi</a:t>
                      </a:r>
                      <a:r>
                        <a:rPr lang="en-US" altLang="ko-KR" sz="2500" dirty="0">
                          <a:ea typeface="굴림" panose="020B0600000101010101" pitchFamily="50" charset="-127"/>
                        </a:rPr>
                        <a:t> (3, 'A', ‘C', ‘B')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구부러진 연결선 29"/>
          <p:cNvCxnSpPr>
            <a:stCxn id="12" idx="3"/>
            <a:endCxn id="29" idx="3"/>
          </p:cNvCxnSpPr>
          <p:nvPr/>
        </p:nvCxnSpPr>
        <p:spPr>
          <a:xfrm>
            <a:off x="10938989" y="1992115"/>
            <a:ext cx="464494" cy="3672847"/>
          </a:xfrm>
          <a:prstGeom prst="curvedConnector3">
            <a:avLst>
              <a:gd name="adj1" fmla="val 182581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09510" y="2038281"/>
            <a:ext cx="416781" cy="3847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(2)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4" name="아래쪽 화살표 33"/>
          <p:cNvSpPr/>
          <p:nvPr/>
        </p:nvSpPr>
        <p:spPr>
          <a:xfrm>
            <a:off x="8214102" y="2230641"/>
            <a:ext cx="309966" cy="275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807875" y="2452721"/>
            <a:ext cx="31311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>
                <a:ea typeface="굴림" panose="020B0600000101010101" pitchFamily="50" charset="-127"/>
              </a:rPr>
              <a:t>hanoi</a:t>
            </a:r>
            <a:r>
              <a:rPr lang="en-US" altLang="ko-KR" sz="2500" dirty="0">
                <a:ea typeface="굴림" panose="020B0600000101010101" pitchFamily="50" charset="-127"/>
              </a:rPr>
              <a:t> (2, 'A', ‘B', ‘C');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10073897" y="2187313"/>
            <a:ext cx="430003" cy="3189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9991201" y="2187313"/>
            <a:ext cx="430003" cy="3189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7807875" y="4945139"/>
          <a:ext cx="3595608" cy="47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9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err="1">
                          <a:ea typeface="굴림" panose="020B0600000101010101" pitchFamily="50" charset="-127"/>
                        </a:rPr>
                        <a:t>hanoi</a:t>
                      </a:r>
                      <a:r>
                        <a:rPr lang="en-US" altLang="ko-KR" sz="2500" dirty="0">
                          <a:ea typeface="굴림" panose="020B0600000101010101" pitchFamily="50" charset="-127"/>
                        </a:rPr>
                        <a:t> (2, 'A', ‘B', ‘C')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구부러진 연결선 40"/>
          <p:cNvCxnSpPr>
            <a:stCxn id="36" idx="3"/>
            <a:endCxn id="40" idx="3"/>
          </p:cNvCxnSpPr>
          <p:nvPr/>
        </p:nvCxnSpPr>
        <p:spPr>
          <a:xfrm>
            <a:off x="10938989" y="2691248"/>
            <a:ext cx="464494" cy="2490111"/>
          </a:xfrm>
          <a:prstGeom prst="curvedConnector3">
            <a:avLst>
              <a:gd name="adj1" fmla="val 149215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048106" y="2621039"/>
            <a:ext cx="416781" cy="3847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(2)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46" name="아래쪽 화살표 45"/>
          <p:cNvSpPr/>
          <p:nvPr/>
        </p:nvSpPr>
        <p:spPr>
          <a:xfrm>
            <a:off x="8214102" y="2962692"/>
            <a:ext cx="309966" cy="275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807875" y="3188773"/>
            <a:ext cx="31311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>
                <a:ea typeface="굴림" panose="020B0600000101010101" pitchFamily="50" charset="-127"/>
              </a:rPr>
              <a:t>hanoi</a:t>
            </a:r>
            <a:r>
              <a:rPr lang="en-US" altLang="ko-KR" sz="2500" dirty="0">
                <a:ea typeface="굴림" panose="020B0600000101010101" pitchFamily="50" charset="-127"/>
              </a:rPr>
              <a:t> (1, 'A', ‘C', ‘B');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0073897" y="2903102"/>
            <a:ext cx="430003" cy="3189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9991201" y="2903102"/>
            <a:ext cx="430003" cy="3189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402043" y="3785131"/>
            <a:ext cx="26933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+mj-ea"/>
                <a:ea typeface="+mj-ea"/>
              </a:rPr>
              <a:t>원판</a:t>
            </a:r>
            <a:r>
              <a:rPr lang="en-US" altLang="ko-KR" sz="2500" dirty="0">
                <a:latin typeface="+mj-ea"/>
                <a:ea typeface="+mj-ea"/>
              </a:rPr>
              <a:t> 1: A-&gt;B  </a:t>
            </a:r>
            <a:r>
              <a:rPr lang="en-US" altLang="ko-KR" sz="2500" b="1" dirty="0">
                <a:solidFill>
                  <a:srgbClr val="FF0000"/>
                </a:solidFill>
                <a:latin typeface="+mj-ea"/>
                <a:ea typeface="+mj-ea"/>
              </a:rPr>
              <a:t>(1)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402043" y="4231865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+mj-ea"/>
                <a:ea typeface="+mj-ea"/>
              </a:rPr>
              <a:t>종료</a:t>
            </a:r>
            <a:endParaRPr lang="en-US" altLang="ko-KR" sz="25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3" name="아래쪽 화살표 52"/>
          <p:cNvSpPr/>
          <p:nvPr/>
        </p:nvSpPr>
        <p:spPr>
          <a:xfrm>
            <a:off x="8214102" y="3706317"/>
            <a:ext cx="309966" cy="275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76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</a:t>
            </a:r>
            <a:r>
              <a:rPr lang="ko-KR" altLang="en-US" sz="3200" dirty="0"/>
              <a:t>하노이 탑 문제</a:t>
            </a:r>
            <a:endParaRPr lang="ko-KR" altLang="en-US" dirty="0"/>
          </a:p>
        </p:txBody>
      </p:sp>
      <p:sp>
        <p:nvSpPr>
          <p:cNvPr id="5" name="Text Box 152"/>
          <p:cNvSpPr txBox="1">
            <a:spLocks noChangeArrowheads="1"/>
          </p:cNvSpPr>
          <p:nvPr/>
        </p:nvSpPr>
        <p:spPr bwMode="auto">
          <a:xfrm>
            <a:off x="489464" y="1087558"/>
            <a:ext cx="6794739" cy="41319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void</a:t>
            </a:r>
            <a:r>
              <a:rPr lang="en-US" altLang="ko-KR" sz="2500" spc="-100" dirty="0">
                <a:latin typeface="+mj-ea"/>
                <a:ea typeface="+mj-ea"/>
              </a:rPr>
              <a:t> </a:t>
            </a:r>
            <a:r>
              <a:rPr lang="en-US" altLang="ko-KR" sz="2500" spc="-100" dirty="0" err="1">
                <a:latin typeface="+mj-ea"/>
                <a:ea typeface="+mj-ea"/>
              </a:rPr>
              <a:t>hanoi</a:t>
            </a:r>
            <a:r>
              <a:rPr lang="en-US" altLang="ko-KR" sz="2500" spc="-100" dirty="0">
                <a:latin typeface="+mj-ea"/>
                <a:ea typeface="+mj-ea"/>
              </a:rPr>
              <a:t>(</a:t>
            </a:r>
            <a:r>
              <a:rPr lang="en-US" altLang="ko-KR" sz="2500" b="1" spc="-100" dirty="0" err="1">
                <a:solidFill>
                  <a:srgbClr val="0000FF"/>
                </a:solidFill>
                <a:latin typeface="+mj-ea"/>
                <a:ea typeface="+mj-ea"/>
              </a:rPr>
              <a:t>int</a:t>
            </a:r>
            <a:r>
              <a:rPr lang="en-US" altLang="ko-KR" sz="2500" spc="-100" dirty="0">
                <a:latin typeface="+mj-ea"/>
                <a:ea typeface="+mj-ea"/>
              </a:rPr>
              <a:t> n, </a:t>
            </a: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char</a:t>
            </a:r>
            <a:r>
              <a:rPr lang="en-US" altLang="ko-KR" sz="2500" spc="-100" dirty="0">
                <a:latin typeface="+mj-ea"/>
                <a:ea typeface="+mj-ea"/>
              </a:rPr>
              <a:t> from, </a:t>
            </a: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char</a:t>
            </a:r>
            <a:r>
              <a:rPr lang="en-US" altLang="ko-KR" sz="2500" spc="-100" dirty="0">
                <a:latin typeface="+mj-ea"/>
                <a:ea typeface="+mj-ea"/>
              </a:rPr>
              <a:t> </a:t>
            </a:r>
            <a:r>
              <a:rPr lang="en-US" altLang="ko-KR" sz="2500" spc="-100" dirty="0" err="1">
                <a:latin typeface="+mj-ea"/>
                <a:ea typeface="+mj-ea"/>
              </a:rPr>
              <a:t>tmp</a:t>
            </a:r>
            <a:r>
              <a:rPr lang="en-US" altLang="ko-KR" sz="2500" spc="-100" dirty="0">
                <a:latin typeface="+mj-ea"/>
                <a:ea typeface="+mj-ea"/>
              </a:rPr>
              <a:t>, </a:t>
            </a: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char</a:t>
            </a:r>
            <a:r>
              <a:rPr lang="en-US" altLang="ko-KR" sz="2500" spc="-100" dirty="0">
                <a:latin typeface="+mj-ea"/>
                <a:ea typeface="+mj-ea"/>
              </a:rPr>
              <a:t> to) 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    </a:t>
            </a: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if</a:t>
            </a:r>
            <a:r>
              <a:rPr lang="en-US" altLang="ko-KR" sz="2500" spc="-100" dirty="0">
                <a:latin typeface="+mj-ea"/>
                <a:ea typeface="+mj-ea"/>
              </a:rPr>
              <a:t>( n==1 ) </a:t>
            </a:r>
            <a:r>
              <a:rPr lang="en-US" altLang="ko-KR" sz="2500" spc="-100" dirty="0" err="1">
                <a:latin typeface="+mj-ea"/>
                <a:ea typeface="+mj-ea"/>
              </a:rPr>
              <a:t>printf</a:t>
            </a:r>
            <a:r>
              <a:rPr lang="en-US" altLang="ko-KR" sz="2500" spc="-100" dirty="0">
                <a:latin typeface="+mj-ea"/>
                <a:ea typeface="+mj-ea"/>
              </a:rPr>
              <a:t>("</a:t>
            </a:r>
            <a:r>
              <a:rPr lang="ko-KR" altLang="en-US" sz="2500" spc="-100" dirty="0">
                <a:latin typeface="+mj-ea"/>
                <a:ea typeface="+mj-ea"/>
              </a:rPr>
              <a:t>원판 </a:t>
            </a:r>
            <a:r>
              <a:rPr lang="en-US" altLang="ko-KR" sz="2500" spc="-100" dirty="0">
                <a:latin typeface="+mj-ea"/>
                <a:ea typeface="+mj-ea"/>
              </a:rPr>
              <a:t>1:</a:t>
            </a:r>
            <a:r>
              <a:rPr lang="ko-KR" altLang="en-US" sz="2500" spc="-100" dirty="0">
                <a:latin typeface="+mj-ea"/>
                <a:ea typeface="+mj-ea"/>
              </a:rPr>
              <a:t> </a:t>
            </a:r>
            <a:r>
              <a:rPr lang="en-US" altLang="ko-KR" sz="2500" spc="-100" dirty="0">
                <a:latin typeface="+mj-ea"/>
                <a:ea typeface="+mj-ea"/>
              </a:rPr>
              <a:t>%c-&gt;%c\n",</a:t>
            </a:r>
            <a:r>
              <a:rPr lang="en-US" altLang="ko-KR" sz="2500" spc="-100" dirty="0" err="1">
                <a:latin typeface="+mj-ea"/>
                <a:ea typeface="+mj-ea"/>
              </a:rPr>
              <a:t>from,to</a:t>
            </a:r>
            <a:r>
              <a:rPr lang="en-US" altLang="ko-KR" sz="2500" spc="-100" dirty="0">
                <a:latin typeface="+mj-ea"/>
                <a:ea typeface="+mj-ea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    else</a:t>
            </a:r>
            <a:r>
              <a:rPr lang="en-US" altLang="ko-KR" sz="2500" spc="-100" dirty="0">
                <a:latin typeface="+mj-ea"/>
                <a:ea typeface="+mj-ea"/>
              </a:rPr>
              <a:t>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	</a:t>
            </a:r>
            <a:r>
              <a:rPr lang="en-US" altLang="ko-KR" sz="2500" spc="-100" dirty="0" err="1">
                <a:latin typeface="+mj-ea"/>
                <a:ea typeface="+mj-ea"/>
              </a:rPr>
              <a:t>hanoi</a:t>
            </a:r>
            <a:r>
              <a:rPr lang="en-US" altLang="ko-KR" sz="2500" spc="-100" dirty="0">
                <a:latin typeface="+mj-ea"/>
                <a:ea typeface="+mj-ea"/>
              </a:rPr>
              <a:t> (n-1, from, to, </a:t>
            </a:r>
            <a:r>
              <a:rPr lang="en-US" altLang="ko-KR" sz="2500" spc="-100" dirty="0" err="1">
                <a:latin typeface="+mj-ea"/>
                <a:ea typeface="+mj-ea"/>
              </a:rPr>
              <a:t>tmp</a:t>
            </a:r>
            <a:r>
              <a:rPr lang="en-US" altLang="ko-KR" sz="2500" spc="-100" dirty="0">
                <a:latin typeface="+mj-ea"/>
                <a:ea typeface="+mj-ea"/>
              </a:rPr>
              <a:t>);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	</a:t>
            </a:r>
            <a:r>
              <a:rPr lang="en-US" altLang="ko-KR" sz="2500" spc="-100" dirty="0" err="1">
                <a:latin typeface="+mj-ea"/>
                <a:ea typeface="+mj-ea"/>
              </a:rPr>
              <a:t>printf</a:t>
            </a:r>
            <a:r>
              <a:rPr lang="en-US" altLang="ko-KR" sz="2500" spc="-100" dirty="0">
                <a:latin typeface="+mj-ea"/>
                <a:ea typeface="+mj-ea"/>
              </a:rPr>
              <a:t>("</a:t>
            </a:r>
            <a:r>
              <a:rPr lang="ko-KR" altLang="en-US" sz="2500" spc="-100" dirty="0">
                <a:latin typeface="+mj-ea"/>
                <a:ea typeface="+mj-ea"/>
              </a:rPr>
              <a:t>원판 </a:t>
            </a:r>
            <a:r>
              <a:rPr lang="en-US" altLang="ko-KR" sz="2500" spc="-100" dirty="0">
                <a:latin typeface="+mj-ea"/>
                <a:ea typeface="+mj-ea"/>
              </a:rPr>
              <a:t>%d:</a:t>
            </a:r>
            <a:r>
              <a:rPr lang="ko-KR" altLang="en-US" sz="2500" spc="-100" dirty="0">
                <a:latin typeface="+mj-ea"/>
                <a:ea typeface="+mj-ea"/>
              </a:rPr>
              <a:t> </a:t>
            </a:r>
            <a:r>
              <a:rPr lang="en-US" altLang="ko-KR" sz="2500" spc="-100" dirty="0">
                <a:latin typeface="+mj-ea"/>
                <a:ea typeface="+mj-ea"/>
              </a:rPr>
              <a:t>%c-&gt;%c\</a:t>
            </a:r>
            <a:r>
              <a:rPr lang="en-US" altLang="ko-KR" sz="2500" spc="-100" dirty="0" err="1">
                <a:latin typeface="+mj-ea"/>
                <a:ea typeface="+mj-ea"/>
              </a:rPr>
              <a:t>n",n</a:t>
            </a:r>
            <a:r>
              <a:rPr lang="en-US" altLang="ko-KR" sz="2500" spc="-100" dirty="0">
                <a:latin typeface="+mj-ea"/>
                <a:ea typeface="+mj-ea"/>
              </a:rPr>
              <a:t>, from, to);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	</a:t>
            </a:r>
            <a:r>
              <a:rPr lang="en-US" altLang="ko-KR" sz="2500" spc="-100" dirty="0" err="1">
                <a:latin typeface="+mj-ea"/>
                <a:ea typeface="+mj-ea"/>
              </a:rPr>
              <a:t>hanoi</a:t>
            </a:r>
            <a:r>
              <a:rPr lang="en-US" altLang="ko-KR" sz="2500" spc="-100" dirty="0">
                <a:latin typeface="+mj-ea"/>
                <a:ea typeface="+mj-ea"/>
              </a:rPr>
              <a:t> (n-1, </a:t>
            </a:r>
            <a:r>
              <a:rPr lang="en-US" altLang="ko-KR" sz="2500" spc="-100" dirty="0" err="1">
                <a:latin typeface="+mj-ea"/>
                <a:ea typeface="+mj-ea"/>
              </a:rPr>
              <a:t>tmp</a:t>
            </a:r>
            <a:r>
              <a:rPr lang="en-US" altLang="ko-KR" sz="2500" spc="-100" dirty="0">
                <a:latin typeface="+mj-ea"/>
                <a:ea typeface="+mj-ea"/>
              </a:rPr>
              <a:t>, from, to);   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07875" y="1087558"/>
            <a:ext cx="31422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>
                <a:ea typeface="굴림" panose="020B0600000101010101" pitchFamily="50" charset="-127"/>
              </a:rPr>
              <a:t>hanoi</a:t>
            </a:r>
            <a:r>
              <a:rPr lang="en-US" altLang="ko-KR" sz="2500" dirty="0">
                <a:ea typeface="굴림" panose="020B0600000101010101" pitchFamily="50" charset="-127"/>
              </a:rPr>
              <a:t> (2, 'A', ‘B', ‘C')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07279" y="1753588"/>
            <a:ext cx="60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(1)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6729" y="2886701"/>
            <a:ext cx="60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(2)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6729" y="3455527"/>
            <a:ext cx="60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(3)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6729" y="4015826"/>
            <a:ext cx="60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(4)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cxnSp>
        <p:nvCxnSpPr>
          <p:cNvPr id="14" name="구부러진 연결선 13"/>
          <p:cNvCxnSpPr>
            <a:stCxn id="6" idx="3"/>
            <a:endCxn id="40" idx="3"/>
          </p:cNvCxnSpPr>
          <p:nvPr/>
        </p:nvCxnSpPr>
        <p:spPr>
          <a:xfrm>
            <a:off x="10950082" y="1326085"/>
            <a:ext cx="453401" cy="3855274"/>
          </a:xfrm>
          <a:prstGeom prst="curvedConnector3">
            <a:avLst>
              <a:gd name="adj1" fmla="val 215365"/>
            </a:avLst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7807875" y="5901182"/>
          <a:ext cx="3595608" cy="47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9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2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hanoi</a:t>
                      </a:r>
                      <a:r>
                        <a:rPr kumimoji="0" lang="en-US" altLang="ko-KR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(4, 'A', 'B', 'C')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아래쪽 화살표 20"/>
          <p:cNvSpPr/>
          <p:nvPr/>
        </p:nvSpPr>
        <p:spPr>
          <a:xfrm>
            <a:off x="8214102" y="1564612"/>
            <a:ext cx="309966" cy="275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7807875" y="5428742"/>
          <a:ext cx="3595608" cy="47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9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err="1">
                          <a:ea typeface="굴림" panose="020B0600000101010101" pitchFamily="50" charset="-127"/>
                        </a:rPr>
                        <a:t>hanoi</a:t>
                      </a:r>
                      <a:r>
                        <a:rPr lang="en-US" altLang="ko-KR" sz="2500" dirty="0">
                          <a:ea typeface="굴림" panose="020B0600000101010101" pitchFamily="50" charset="-127"/>
                        </a:rPr>
                        <a:t> (3, 'A', ‘C', ‘B')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779167"/>
              </p:ext>
            </p:extLst>
          </p:nvPr>
        </p:nvGraphicFramePr>
        <p:xfrm>
          <a:off x="7807875" y="4945139"/>
          <a:ext cx="3595608" cy="47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9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strike="sngStrike" dirty="0" err="1">
                          <a:ea typeface="굴림" panose="020B0600000101010101" pitchFamily="50" charset="-127"/>
                        </a:rPr>
                        <a:t>hanoi</a:t>
                      </a:r>
                      <a:r>
                        <a:rPr lang="en-US" altLang="ko-KR" sz="2500" strike="sngStrike" dirty="0">
                          <a:ea typeface="굴림" panose="020B0600000101010101" pitchFamily="50" charset="-127"/>
                        </a:rPr>
                        <a:t> (2, 'A', ‘B', ‘C')</a:t>
                      </a:r>
                      <a:endParaRPr lang="ko-KR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8402043" y="1880178"/>
            <a:ext cx="25971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  <a:latin typeface="+mj-ea"/>
              </a:rPr>
              <a:t>(3) </a:t>
            </a:r>
            <a:r>
              <a:rPr lang="ko-KR" altLang="en-US" sz="2500" dirty="0">
                <a:latin typeface="+mj-ea"/>
                <a:ea typeface="+mj-ea"/>
              </a:rPr>
              <a:t>원판</a:t>
            </a:r>
            <a:r>
              <a:rPr lang="en-US" altLang="ko-KR" sz="2500" dirty="0">
                <a:latin typeface="+mj-ea"/>
                <a:ea typeface="+mj-ea"/>
              </a:rPr>
              <a:t> 2: A-&gt;C</a:t>
            </a:r>
            <a:endParaRPr lang="en-US" altLang="ko-KR" sz="25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02043" y="2522816"/>
            <a:ext cx="30605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>
                <a:ea typeface="굴림" panose="020B0600000101010101" pitchFamily="50" charset="-127"/>
              </a:rPr>
              <a:t>hanoi</a:t>
            </a:r>
            <a:r>
              <a:rPr lang="en-US" altLang="ko-KR" sz="2500" dirty="0">
                <a:ea typeface="굴림" panose="020B0600000101010101" pitchFamily="50" charset="-127"/>
              </a:rPr>
              <a:t> (1, ‘B', ‘A', ‘C')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265363" y="1014461"/>
            <a:ext cx="416781" cy="3847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(3)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54" name="아래쪽 화살표 53"/>
          <p:cNvSpPr/>
          <p:nvPr/>
        </p:nvSpPr>
        <p:spPr>
          <a:xfrm>
            <a:off x="8214102" y="2312684"/>
            <a:ext cx="309966" cy="275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9971743" y="1536971"/>
            <a:ext cx="71159" cy="10513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9518342" y="1536971"/>
            <a:ext cx="1040179" cy="10513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10494956" y="1536971"/>
            <a:ext cx="643067" cy="10134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402043" y="3131776"/>
            <a:ext cx="27093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+mj-ea"/>
                <a:ea typeface="+mj-ea"/>
              </a:rPr>
              <a:t>원판</a:t>
            </a:r>
            <a:r>
              <a:rPr lang="en-US" altLang="ko-KR" sz="2500" dirty="0">
                <a:latin typeface="+mj-ea"/>
                <a:ea typeface="+mj-ea"/>
              </a:rPr>
              <a:t> 1: B-&gt;C  </a:t>
            </a:r>
            <a:r>
              <a:rPr lang="en-US" altLang="ko-KR" sz="2500" b="1" dirty="0">
                <a:solidFill>
                  <a:srgbClr val="FF0000"/>
                </a:solidFill>
                <a:latin typeface="+mj-ea"/>
                <a:ea typeface="+mj-ea"/>
              </a:rPr>
              <a:t>(1)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402043" y="3578510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+mj-ea"/>
                <a:ea typeface="+mj-ea"/>
              </a:rPr>
              <a:t>종료</a:t>
            </a:r>
            <a:endParaRPr lang="en-US" altLang="ko-KR" sz="25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0" name="아래쪽 화살표 59"/>
          <p:cNvSpPr/>
          <p:nvPr/>
        </p:nvSpPr>
        <p:spPr>
          <a:xfrm>
            <a:off x="8214102" y="3052962"/>
            <a:ext cx="309966" cy="275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28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</a:t>
            </a:r>
            <a:r>
              <a:rPr lang="ko-KR" altLang="en-US" sz="3200" dirty="0"/>
              <a:t>하노이 탑 문제</a:t>
            </a:r>
            <a:endParaRPr lang="ko-KR" altLang="en-US" dirty="0"/>
          </a:p>
        </p:txBody>
      </p:sp>
      <p:sp>
        <p:nvSpPr>
          <p:cNvPr id="5" name="Text Box 152"/>
          <p:cNvSpPr txBox="1">
            <a:spLocks noChangeArrowheads="1"/>
          </p:cNvSpPr>
          <p:nvPr/>
        </p:nvSpPr>
        <p:spPr bwMode="auto">
          <a:xfrm>
            <a:off x="489464" y="1087558"/>
            <a:ext cx="6794739" cy="41319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void</a:t>
            </a:r>
            <a:r>
              <a:rPr lang="en-US" altLang="ko-KR" sz="2500" spc="-100" dirty="0">
                <a:latin typeface="+mj-ea"/>
                <a:ea typeface="+mj-ea"/>
              </a:rPr>
              <a:t> </a:t>
            </a:r>
            <a:r>
              <a:rPr lang="en-US" altLang="ko-KR" sz="2500" spc="-100" dirty="0" err="1">
                <a:latin typeface="+mj-ea"/>
                <a:ea typeface="+mj-ea"/>
              </a:rPr>
              <a:t>hanoi</a:t>
            </a:r>
            <a:r>
              <a:rPr lang="en-US" altLang="ko-KR" sz="2500" spc="-100" dirty="0">
                <a:latin typeface="+mj-ea"/>
                <a:ea typeface="+mj-ea"/>
              </a:rPr>
              <a:t>(</a:t>
            </a:r>
            <a:r>
              <a:rPr lang="en-US" altLang="ko-KR" sz="2500" b="1" spc="-100" dirty="0" err="1">
                <a:solidFill>
                  <a:srgbClr val="0000FF"/>
                </a:solidFill>
                <a:latin typeface="+mj-ea"/>
                <a:ea typeface="+mj-ea"/>
              </a:rPr>
              <a:t>int</a:t>
            </a:r>
            <a:r>
              <a:rPr lang="en-US" altLang="ko-KR" sz="2500" spc="-100" dirty="0">
                <a:latin typeface="+mj-ea"/>
                <a:ea typeface="+mj-ea"/>
              </a:rPr>
              <a:t> n, </a:t>
            </a: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char</a:t>
            </a:r>
            <a:r>
              <a:rPr lang="en-US" altLang="ko-KR" sz="2500" spc="-100" dirty="0">
                <a:latin typeface="+mj-ea"/>
                <a:ea typeface="+mj-ea"/>
              </a:rPr>
              <a:t> from, </a:t>
            </a: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char</a:t>
            </a:r>
            <a:r>
              <a:rPr lang="en-US" altLang="ko-KR" sz="2500" spc="-100" dirty="0">
                <a:latin typeface="+mj-ea"/>
                <a:ea typeface="+mj-ea"/>
              </a:rPr>
              <a:t> </a:t>
            </a:r>
            <a:r>
              <a:rPr lang="en-US" altLang="ko-KR" sz="2500" spc="-100" dirty="0" err="1">
                <a:latin typeface="+mj-ea"/>
                <a:ea typeface="+mj-ea"/>
              </a:rPr>
              <a:t>tmp</a:t>
            </a:r>
            <a:r>
              <a:rPr lang="en-US" altLang="ko-KR" sz="2500" spc="-100" dirty="0">
                <a:latin typeface="+mj-ea"/>
                <a:ea typeface="+mj-ea"/>
              </a:rPr>
              <a:t>, </a:t>
            </a: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char</a:t>
            </a:r>
            <a:r>
              <a:rPr lang="en-US" altLang="ko-KR" sz="2500" spc="-100" dirty="0">
                <a:latin typeface="+mj-ea"/>
                <a:ea typeface="+mj-ea"/>
              </a:rPr>
              <a:t> to) 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    </a:t>
            </a: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if</a:t>
            </a:r>
            <a:r>
              <a:rPr lang="en-US" altLang="ko-KR" sz="2500" spc="-100" dirty="0">
                <a:latin typeface="+mj-ea"/>
                <a:ea typeface="+mj-ea"/>
              </a:rPr>
              <a:t>( n==1 ) </a:t>
            </a:r>
            <a:r>
              <a:rPr lang="en-US" altLang="ko-KR" sz="2500" spc="-100" dirty="0" err="1">
                <a:latin typeface="+mj-ea"/>
                <a:ea typeface="+mj-ea"/>
              </a:rPr>
              <a:t>printf</a:t>
            </a:r>
            <a:r>
              <a:rPr lang="en-US" altLang="ko-KR" sz="2500" spc="-100" dirty="0">
                <a:latin typeface="+mj-ea"/>
                <a:ea typeface="+mj-ea"/>
              </a:rPr>
              <a:t>("</a:t>
            </a:r>
            <a:r>
              <a:rPr lang="ko-KR" altLang="en-US" sz="2500" spc="-100" dirty="0">
                <a:latin typeface="+mj-ea"/>
                <a:ea typeface="+mj-ea"/>
              </a:rPr>
              <a:t>원판 </a:t>
            </a:r>
            <a:r>
              <a:rPr lang="en-US" altLang="ko-KR" sz="2500" spc="-100" dirty="0">
                <a:latin typeface="+mj-ea"/>
                <a:ea typeface="+mj-ea"/>
              </a:rPr>
              <a:t>1:</a:t>
            </a:r>
            <a:r>
              <a:rPr lang="ko-KR" altLang="en-US" sz="2500" spc="-100" dirty="0">
                <a:latin typeface="+mj-ea"/>
                <a:ea typeface="+mj-ea"/>
              </a:rPr>
              <a:t> </a:t>
            </a:r>
            <a:r>
              <a:rPr lang="en-US" altLang="ko-KR" sz="2500" spc="-100" dirty="0">
                <a:latin typeface="+mj-ea"/>
                <a:ea typeface="+mj-ea"/>
              </a:rPr>
              <a:t>%c-&gt;%c\n",</a:t>
            </a:r>
            <a:r>
              <a:rPr lang="en-US" altLang="ko-KR" sz="2500" spc="-100" dirty="0" err="1">
                <a:latin typeface="+mj-ea"/>
                <a:ea typeface="+mj-ea"/>
              </a:rPr>
              <a:t>from,to</a:t>
            </a:r>
            <a:r>
              <a:rPr lang="en-US" altLang="ko-KR" sz="2500" spc="-100" dirty="0">
                <a:latin typeface="+mj-ea"/>
                <a:ea typeface="+mj-ea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    else</a:t>
            </a:r>
            <a:r>
              <a:rPr lang="en-US" altLang="ko-KR" sz="2500" spc="-100" dirty="0">
                <a:latin typeface="+mj-ea"/>
                <a:ea typeface="+mj-ea"/>
              </a:rPr>
              <a:t>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	</a:t>
            </a:r>
            <a:r>
              <a:rPr lang="en-US" altLang="ko-KR" sz="2500" spc="-100" dirty="0" err="1">
                <a:latin typeface="+mj-ea"/>
                <a:ea typeface="+mj-ea"/>
              </a:rPr>
              <a:t>hanoi</a:t>
            </a:r>
            <a:r>
              <a:rPr lang="en-US" altLang="ko-KR" sz="2500" spc="-100" dirty="0">
                <a:latin typeface="+mj-ea"/>
                <a:ea typeface="+mj-ea"/>
              </a:rPr>
              <a:t> (n-1, from, to, </a:t>
            </a:r>
            <a:r>
              <a:rPr lang="en-US" altLang="ko-KR" sz="2500" spc="-100" dirty="0" err="1">
                <a:latin typeface="+mj-ea"/>
                <a:ea typeface="+mj-ea"/>
              </a:rPr>
              <a:t>tmp</a:t>
            </a:r>
            <a:r>
              <a:rPr lang="en-US" altLang="ko-KR" sz="2500" spc="-100" dirty="0">
                <a:latin typeface="+mj-ea"/>
                <a:ea typeface="+mj-ea"/>
              </a:rPr>
              <a:t>);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	</a:t>
            </a:r>
            <a:r>
              <a:rPr lang="en-US" altLang="ko-KR" sz="2500" spc="-100" dirty="0" err="1">
                <a:latin typeface="+mj-ea"/>
                <a:ea typeface="+mj-ea"/>
              </a:rPr>
              <a:t>printf</a:t>
            </a:r>
            <a:r>
              <a:rPr lang="en-US" altLang="ko-KR" sz="2500" spc="-100" dirty="0">
                <a:latin typeface="+mj-ea"/>
                <a:ea typeface="+mj-ea"/>
              </a:rPr>
              <a:t>("</a:t>
            </a:r>
            <a:r>
              <a:rPr lang="ko-KR" altLang="en-US" sz="2500" spc="-100" dirty="0">
                <a:latin typeface="+mj-ea"/>
                <a:ea typeface="+mj-ea"/>
              </a:rPr>
              <a:t>원판 </a:t>
            </a:r>
            <a:r>
              <a:rPr lang="en-US" altLang="ko-KR" sz="2500" spc="-100" dirty="0">
                <a:latin typeface="+mj-ea"/>
                <a:ea typeface="+mj-ea"/>
              </a:rPr>
              <a:t>%d:</a:t>
            </a:r>
            <a:r>
              <a:rPr lang="ko-KR" altLang="en-US" sz="2500" spc="-100" dirty="0">
                <a:latin typeface="+mj-ea"/>
                <a:ea typeface="+mj-ea"/>
              </a:rPr>
              <a:t> </a:t>
            </a:r>
            <a:r>
              <a:rPr lang="en-US" altLang="ko-KR" sz="2500" spc="-100" dirty="0">
                <a:latin typeface="+mj-ea"/>
                <a:ea typeface="+mj-ea"/>
              </a:rPr>
              <a:t>%c-&gt;%c\</a:t>
            </a:r>
            <a:r>
              <a:rPr lang="en-US" altLang="ko-KR" sz="2500" spc="-100" dirty="0" err="1">
                <a:latin typeface="+mj-ea"/>
                <a:ea typeface="+mj-ea"/>
              </a:rPr>
              <a:t>n",n</a:t>
            </a:r>
            <a:r>
              <a:rPr lang="en-US" altLang="ko-KR" sz="2500" spc="-100" dirty="0">
                <a:latin typeface="+mj-ea"/>
                <a:ea typeface="+mj-ea"/>
              </a:rPr>
              <a:t>, from, to);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	</a:t>
            </a:r>
            <a:r>
              <a:rPr lang="en-US" altLang="ko-KR" sz="2500" spc="-100" dirty="0" err="1">
                <a:latin typeface="+mj-ea"/>
                <a:ea typeface="+mj-ea"/>
              </a:rPr>
              <a:t>hanoi</a:t>
            </a:r>
            <a:r>
              <a:rPr lang="en-US" altLang="ko-KR" sz="2500" spc="-100" dirty="0">
                <a:latin typeface="+mj-ea"/>
                <a:ea typeface="+mj-ea"/>
              </a:rPr>
              <a:t> (n-1, </a:t>
            </a:r>
            <a:r>
              <a:rPr lang="en-US" altLang="ko-KR" sz="2500" spc="-100" dirty="0" err="1">
                <a:latin typeface="+mj-ea"/>
                <a:ea typeface="+mj-ea"/>
              </a:rPr>
              <a:t>tmp</a:t>
            </a:r>
            <a:r>
              <a:rPr lang="en-US" altLang="ko-KR" sz="2500" spc="-100" dirty="0">
                <a:latin typeface="+mj-ea"/>
                <a:ea typeface="+mj-ea"/>
              </a:rPr>
              <a:t>, from, to);   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07875" y="1087558"/>
            <a:ext cx="30605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2500" dirty="0" err="1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hanoi</a:t>
            </a:r>
            <a:r>
              <a:rPr lang="en-US" altLang="ko-KR" sz="2500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 (3, 'A', ‘C', ‘B')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279" y="1753588"/>
            <a:ext cx="60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(1)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6729" y="2886701"/>
            <a:ext cx="60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(2)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6729" y="3455527"/>
            <a:ext cx="60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(3)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6729" y="4015826"/>
            <a:ext cx="60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(4)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cxnSp>
        <p:nvCxnSpPr>
          <p:cNvPr id="14" name="구부러진 연결선 13"/>
          <p:cNvCxnSpPr>
            <a:stCxn id="6" idx="3"/>
            <a:endCxn id="29" idx="3"/>
          </p:cNvCxnSpPr>
          <p:nvPr/>
        </p:nvCxnSpPr>
        <p:spPr>
          <a:xfrm>
            <a:off x="10868456" y="1326085"/>
            <a:ext cx="535027" cy="4338877"/>
          </a:xfrm>
          <a:prstGeom prst="curvedConnector3">
            <a:avLst>
              <a:gd name="adj1" fmla="val 226732"/>
            </a:avLst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7807875" y="5901182"/>
          <a:ext cx="3595608" cy="47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9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2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hanoi</a:t>
                      </a:r>
                      <a:r>
                        <a:rPr kumimoji="0" lang="en-US" altLang="ko-KR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(4, 'A', 'B', 'C')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아래쪽 화살표 20"/>
          <p:cNvSpPr/>
          <p:nvPr/>
        </p:nvSpPr>
        <p:spPr>
          <a:xfrm>
            <a:off x="8214102" y="1564612"/>
            <a:ext cx="309966" cy="275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101965"/>
              </p:ext>
            </p:extLst>
          </p:nvPr>
        </p:nvGraphicFramePr>
        <p:xfrm>
          <a:off x="7807875" y="5428742"/>
          <a:ext cx="3595608" cy="47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9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strike="sngStrike" dirty="0" err="1">
                          <a:ea typeface="굴림" panose="020B0600000101010101" pitchFamily="50" charset="-127"/>
                        </a:rPr>
                        <a:t>hanoi</a:t>
                      </a:r>
                      <a:r>
                        <a:rPr lang="en-US" altLang="ko-KR" sz="2500" strike="sngStrike" dirty="0">
                          <a:ea typeface="굴림" panose="020B0600000101010101" pitchFamily="50" charset="-127"/>
                        </a:rPr>
                        <a:t> (3, 'A', ‘C', ‘B')</a:t>
                      </a:r>
                      <a:endParaRPr lang="ko-KR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8402043" y="1880178"/>
            <a:ext cx="25811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  <a:latin typeface="+mj-ea"/>
              </a:rPr>
              <a:t>(3) </a:t>
            </a:r>
            <a:r>
              <a:rPr lang="ko-KR" altLang="en-US" sz="2500" dirty="0">
                <a:latin typeface="+mj-ea"/>
                <a:ea typeface="+mj-ea"/>
              </a:rPr>
              <a:t>원판</a:t>
            </a:r>
            <a:r>
              <a:rPr lang="en-US" altLang="ko-KR" sz="2500" dirty="0">
                <a:latin typeface="+mj-ea"/>
                <a:ea typeface="+mj-ea"/>
              </a:rPr>
              <a:t> 3: A-&gt;B</a:t>
            </a:r>
            <a:endParaRPr lang="en-US" altLang="ko-KR" sz="25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02043" y="2522816"/>
            <a:ext cx="30234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>
                <a:ea typeface="굴림" panose="020B0600000101010101" pitchFamily="50" charset="-127"/>
              </a:rPr>
              <a:t>hanoi</a:t>
            </a:r>
            <a:r>
              <a:rPr lang="en-US" altLang="ko-KR" sz="2500" dirty="0">
                <a:ea typeface="굴림" panose="020B0600000101010101" pitchFamily="50" charset="-127"/>
              </a:rPr>
              <a:t> (2, ‘C', ‘A', ‘B')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111439" y="1164661"/>
            <a:ext cx="416781" cy="3847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(3)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54" name="아래쪽 화살표 53"/>
          <p:cNvSpPr/>
          <p:nvPr/>
        </p:nvSpPr>
        <p:spPr>
          <a:xfrm>
            <a:off x="8214102" y="2312684"/>
            <a:ext cx="309966" cy="275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9971743" y="1536971"/>
            <a:ext cx="71159" cy="10513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9518342" y="1536971"/>
            <a:ext cx="1040179" cy="10513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10494956" y="1536971"/>
            <a:ext cx="643067" cy="10134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402043" y="3131776"/>
            <a:ext cx="30234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>
                <a:ea typeface="굴림" panose="020B0600000101010101" pitchFamily="50" charset="-127"/>
              </a:rPr>
              <a:t>hanoi</a:t>
            </a:r>
            <a:r>
              <a:rPr lang="en-US" altLang="ko-KR" sz="2500" dirty="0">
                <a:ea typeface="굴림" panose="020B0600000101010101" pitchFamily="50" charset="-127"/>
              </a:rPr>
              <a:t> (1, ‘C', ‘B', ‘A')</a:t>
            </a:r>
            <a:endParaRPr lang="ko-KR" altLang="en-US" sz="2800" dirty="0"/>
          </a:p>
        </p:txBody>
      </p:sp>
      <p:sp>
        <p:nvSpPr>
          <p:cNvPr id="59" name="TextBox 58"/>
          <p:cNvSpPr txBox="1"/>
          <p:nvPr/>
        </p:nvSpPr>
        <p:spPr>
          <a:xfrm>
            <a:off x="8831349" y="4043429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+mj-ea"/>
                <a:ea typeface="+mj-ea"/>
              </a:rPr>
              <a:t>종료</a:t>
            </a:r>
            <a:endParaRPr lang="en-US" altLang="ko-KR" sz="25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0" name="아래쪽 화살표 59"/>
          <p:cNvSpPr/>
          <p:nvPr/>
        </p:nvSpPr>
        <p:spPr>
          <a:xfrm>
            <a:off x="8214102" y="3052962"/>
            <a:ext cx="309966" cy="275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713983"/>
              </p:ext>
            </p:extLst>
          </p:nvPr>
        </p:nvGraphicFramePr>
        <p:xfrm>
          <a:off x="7807875" y="4941072"/>
          <a:ext cx="3595608" cy="47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9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dirty="0" err="1">
                          <a:ea typeface="굴림" panose="020B0600000101010101" pitchFamily="50" charset="-127"/>
                        </a:rPr>
                        <a:t>hanoi</a:t>
                      </a:r>
                      <a:r>
                        <a:rPr lang="en-US" altLang="ko-KR" sz="2500" dirty="0">
                          <a:ea typeface="굴림" panose="020B0600000101010101" pitchFamily="50" charset="-127"/>
                        </a:rPr>
                        <a:t> (2, ‘C', ‘A', ‘B')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구부러진 연결선 29"/>
          <p:cNvCxnSpPr>
            <a:stCxn id="42" idx="3"/>
            <a:endCxn id="28" idx="3"/>
          </p:cNvCxnSpPr>
          <p:nvPr/>
        </p:nvCxnSpPr>
        <p:spPr>
          <a:xfrm flipH="1">
            <a:off x="11403483" y="2761343"/>
            <a:ext cx="22016" cy="2415949"/>
          </a:xfrm>
          <a:prstGeom prst="curvedConnector3">
            <a:avLst>
              <a:gd name="adj1" fmla="val -2023874"/>
            </a:avLst>
          </a:prstGeom>
          <a:ln w="254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505027" y="2807509"/>
            <a:ext cx="416781" cy="3847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(3)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0577652" y="2917130"/>
            <a:ext cx="430003" cy="3189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10494956" y="2917130"/>
            <a:ext cx="430003" cy="3189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818824" y="3594608"/>
            <a:ext cx="27093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+mj-ea"/>
                <a:ea typeface="+mj-ea"/>
              </a:rPr>
              <a:t>원판</a:t>
            </a:r>
            <a:r>
              <a:rPr lang="en-US" altLang="ko-KR" sz="2500" dirty="0">
                <a:latin typeface="+mj-ea"/>
                <a:ea typeface="+mj-ea"/>
              </a:rPr>
              <a:t> 1: C-&gt;A  </a:t>
            </a:r>
            <a:r>
              <a:rPr lang="en-US" altLang="ko-KR" sz="2500" b="1" dirty="0">
                <a:solidFill>
                  <a:srgbClr val="FF0000"/>
                </a:solidFill>
                <a:latin typeface="+mj-ea"/>
                <a:ea typeface="+mj-ea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85977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</a:t>
            </a:r>
            <a:r>
              <a:rPr lang="ko-KR" altLang="en-US" sz="3200" dirty="0"/>
              <a:t>하노이 탑 문제</a:t>
            </a:r>
            <a:endParaRPr lang="ko-KR" altLang="en-US" dirty="0"/>
          </a:p>
        </p:txBody>
      </p:sp>
      <p:sp>
        <p:nvSpPr>
          <p:cNvPr id="5" name="Text Box 152"/>
          <p:cNvSpPr txBox="1">
            <a:spLocks noChangeArrowheads="1"/>
          </p:cNvSpPr>
          <p:nvPr/>
        </p:nvSpPr>
        <p:spPr bwMode="auto">
          <a:xfrm>
            <a:off x="489464" y="1087558"/>
            <a:ext cx="6794739" cy="41319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void</a:t>
            </a:r>
            <a:r>
              <a:rPr lang="en-US" altLang="ko-KR" sz="2500" spc="-100" dirty="0">
                <a:latin typeface="+mj-ea"/>
                <a:ea typeface="+mj-ea"/>
              </a:rPr>
              <a:t> </a:t>
            </a:r>
            <a:r>
              <a:rPr lang="en-US" altLang="ko-KR" sz="2500" spc="-100" dirty="0" err="1">
                <a:latin typeface="+mj-ea"/>
                <a:ea typeface="+mj-ea"/>
              </a:rPr>
              <a:t>hanoi</a:t>
            </a:r>
            <a:r>
              <a:rPr lang="en-US" altLang="ko-KR" sz="2500" spc="-100" dirty="0">
                <a:latin typeface="+mj-ea"/>
                <a:ea typeface="+mj-ea"/>
              </a:rPr>
              <a:t>(</a:t>
            </a:r>
            <a:r>
              <a:rPr lang="en-US" altLang="ko-KR" sz="2500" b="1" spc="-100" dirty="0" err="1">
                <a:solidFill>
                  <a:srgbClr val="0000FF"/>
                </a:solidFill>
                <a:latin typeface="+mj-ea"/>
                <a:ea typeface="+mj-ea"/>
              </a:rPr>
              <a:t>int</a:t>
            </a:r>
            <a:r>
              <a:rPr lang="en-US" altLang="ko-KR" sz="2500" spc="-100" dirty="0">
                <a:latin typeface="+mj-ea"/>
                <a:ea typeface="+mj-ea"/>
              </a:rPr>
              <a:t> n, </a:t>
            </a: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char</a:t>
            </a:r>
            <a:r>
              <a:rPr lang="en-US" altLang="ko-KR" sz="2500" spc="-100" dirty="0">
                <a:latin typeface="+mj-ea"/>
                <a:ea typeface="+mj-ea"/>
              </a:rPr>
              <a:t> from, </a:t>
            </a: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char</a:t>
            </a:r>
            <a:r>
              <a:rPr lang="en-US" altLang="ko-KR" sz="2500" spc="-100" dirty="0">
                <a:latin typeface="+mj-ea"/>
                <a:ea typeface="+mj-ea"/>
              </a:rPr>
              <a:t> </a:t>
            </a:r>
            <a:r>
              <a:rPr lang="en-US" altLang="ko-KR" sz="2500" spc="-100" dirty="0" err="1">
                <a:latin typeface="+mj-ea"/>
                <a:ea typeface="+mj-ea"/>
              </a:rPr>
              <a:t>tmp</a:t>
            </a:r>
            <a:r>
              <a:rPr lang="en-US" altLang="ko-KR" sz="2500" spc="-100" dirty="0">
                <a:latin typeface="+mj-ea"/>
                <a:ea typeface="+mj-ea"/>
              </a:rPr>
              <a:t>, </a:t>
            </a: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char</a:t>
            </a:r>
            <a:r>
              <a:rPr lang="en-US" altLang="ko-KR" sz="2500" spc="-100" dirty="0">
                <a:latin typeface="+mj-ea"/>
                <a:ea typeface="+mj-ea"/>
              </a:rPr>
              <a:t> to) 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    </a:t>
            </a: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if</a:t>
            </a:r>
            <a:r>
              <a:rPr lang="en-US" altLang="ko-KR" sz="2500" spc="-100" dirty="0">
                <a:latin typeface="+mj-ea"/>
                <a:ea typeface="+mj-ea"/>
              </a:rPr>
              <a:t>( n==1 ) </a:t>
            </a:r>
            <a:r>
              <a:rPr lang="en-US" altLang="ko-KR" sz="2500" spc="-100" dirty="0" err="1">
                <a:latin typeface="+mj-ea"/>
                <a:ea typeface="+mj-ea"/>
              </a:rPr>
              <a:t>printf</a:t>
            </a:r>
            <a:r>
              <a:rPr lang="en-US" altLang="ko-KR" sz="2500" spc="-100" dirty="0">
                <a:latin typeface="+mj-ea"/>
                <a:ea typeface="+mj-ea"/>
              </a:rPr>
              <a:t>("</a:t>
            </a:r>
            <a:r>
              <a:rPr lang="ko-KR" altLang="en-US" sz="2500" spc="-100" dirty="0">
                <a:latin typeface="+mj-ea"/>
                <a:ea typeface="+mj-ea"/>
              </a:rPr>
              <a:t>원판 </a:t>
            </a:r>
            <a:r>
              <a:rPr lang="en-US" altLang="ko-KR" sz="2500" spc="-100" dirty="0">
                <a:latin typeface="+mj-ea"/>
                <a:ea typeface="+mj-ea"/>
              </a:rPr>
              <a:t>1:</a:t>
            </a:r>
            <a:r>
              <a:rPr lang="ko-KR" altLang="en-US" sz="2500" spc="-100" dirty="0">
                <a:latin typeface="+mj-ea"/>
                <a:ea typeface="+mj-ea"/>
              </a:rPr>
              <a:t> </a:t>
            </a:r>
            <a:r>
              <a:rPr lang="en-US" altLang="ko-KR" sz="2500" spc="-100" dirty="0">
                <a:latin typeface="+mj-ea"/>
                <a:ea typeface="+mj-ea"/>
              </a:rPr>
              <a:t>%c-&gt;%c\n",</a:t>
            </a:r>
            <a:r>
              <a:rPr lang="en-US" altLang="ko-KR" sz="2500" spc="-100" dirty="0" err="1">
                <a:latin typeface="+mj-ea"/>
                <a:ea typeface="+mj-ea"/>
              </a:rPr>
              <a:t>from,to</a:t>
            </a:r>
            <a:r>
              <a:rPr lang="en-US" altLang="ko-KR" sz="2500" spc="-100" dirty="0">
                <a:latin typeface="+mj-ea"/>
                <a:ea typeface="+mj-ea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    else</a:t>
            </a:r>
            <a:r>
              <a:rPr lang="en-US" altLang="ko-KR" sz="2500" spc="-100" dirty="0">
                <a:latin typeface="+mj-ea"/>
                <a:ea typeface="+mj-ea"/>
              </a:rPr>
              <a:t>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	</a:t>
            </a:r>
            <a:r>
              <a:rPr lang="en-US" altLang="ko-KR" sz="2500" spc="-100" dirty="0" err="1">
                <a:latin typeface="+mj-ea"/>
                <a:ea typeface="+mj-ea"/>
              </a:rPr>
              <a:t>hanoi</a:t>
            </a:r>
            <a:r>
              <a:rPr lang="en-US" altLang="ko-KR" sz="2500" spc="-100" dirty="0">
                <a:latin typeface="+mj-ea"/>
                <a:ea typeface="+mj-ea"/>
              </a:rPr>
              <a:t> (n-1, from, to, </a:t>
            </a:r>
            <a:r>
              <a:rPr lang="en-US" altLang="ko-KR" sz="2500" spc="-100" dirty="0" err="1">
                <a:latin typeface="+mj-ea"/>
                <a:ea typeface="+mj-ea"/>
              </a:rPr>
              <a:t>tmp</a:t>
            </a:r>
            <a:r>
              <a:rPr lang="en-US" altLang="ko-KR" sz="2500" spc="-100" dirty="0">
                <a:latin typeface="+mj-ea"/>
                <a:ea typeface="+mj-ea"/>
              </a:rPr>
              <a:t>);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	</a:t>
            </a:r>
            <a:r>
              <a:rPr lang="en-US" altLang="ko-KR" sz="2500" spc="-100" dirty="0" err="1">
                <a:latin typeface="+mj-ea"/>
                <a:ea typeface="+mj-ea"/>
              </a:rPr>
              <a:t>printf</a:t>
            </a:r>
            <a:r>
              <a:rPr lang="en-US" altLang="ko-KR" sz="2500" spc="-100" dirty="0">
                <a:latin typeface="+mj-ea"/>
                <a:ea typeface="+mj-ea"/>
              </a:rPr>
              <a:t>("</a:t>
            </a:r>
            <a:r>
              <a:rPr lang="ko-KR" altLang="en-US" sz="2500" spc="-100" dirty="0">
                <a:latin typeface="+mj-ea"/>
                <a:ea typeface="+mj-ea"/>
              </a:rPr>
              <a:t>원판 </a:t>
            </a:r>
            <a:r>
              <a:rPr lang="en-US" altLang="ko-KR" sz="2500" spc="-100" dirty="0">
                <a:latin typeface="+mj-ea"/>
                <a:ea typeface="+mj-ea"/>
              </a:rPr>
              <a:t>%d:</a:t>
            </a:r>
            <a:r>
              <a:rPr lang="ko-KR" altLang="en-US" sz="2500" spc="-100" dirty="0">
                <a:latin typeface="+mj-ea"/>
                <a:ea typeface="+mj-ea"/>
              </a:rPr>
              <a:t> </a:t>
            </a:r>
            <a:r>
              <a:rPr lang="en-US" altLang="ko-KR" sz="2500" spc="-100" dirty="0">
                <a:latin typeface="+mj-ea"/>
                <a:ea typeface="+mj-ea"/>
              </a:rPr>
              <a:t>%c-&gt;%c\</a:t>
            </a:r>
            <a:r>
              <a:rPr lang="en-US" altLang="ko-KR" sz="2500" spc="-100" dirty="0" err="1">
                <a:latin typeface="+mj-ea"/>
                <a:ea typeface="+mj-ea"/>
              </a:rPr>
              <a:t>n",n</a:t>
            </a:r>
            <a:r>
              <a:rPr lang="en-US" altLang="ko-KR" sz="2500" spc="-100" dirty="0">
                <a:latin typeface="+mj-ea"/>
                <a:ea typeface="+mj-ea"/>
              </a:rPr>
              <a:t>, from, to);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	</a:t>
            </a:r>
            <a:r>
              <a:rPr lang="en-US" altLang="ko-KR" sz="2500" spc="-100" dirty="0" err="1">
                <a:latin typeface="+mj-ea"/>
                <a:ea typeface="+mj-ea"/>
              </a:rPr>
              <a:t>hanoi</a:t>
            </a:r>
            <a:r>
              <a:rPr lang="en-US" altLang="ko-KR" sz="2500" spc="-100" dirty="0">
                <a:latin typeface="+mj-ea"/>
                <a:ea typeface="+mj-ea"/>
              </a:rPr>
              <a:t> (n-1, </a:t>
            </a:r>
            <a:r>
              <a:rPr lang="en-US" altLang="ko-KR" sz="2500" spc="-100" dirty="0" err="1">
                <a:latin typeface="+mj-ea"/>
                <a:ea typeface="+mj-ea"/>
              </a:rPr>
              <a:t>tmp</a:t>
            </a:r>
            <a:r>
              <a:rPr lang="en-US" altLang="ko-KR" sz="2500" spc="-100" dirty="0">
                <a:latin typeface="+mj-ea"/>
                <a:ea typeface="+mj-ea"/>
              </a:rPr>
              <a:t>, from, to);   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07875" y="1087558"/>
            <a:ext cx="30234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2500" dirty="0" err="1">
                <a:ea typeface="굴림" panose="020B0600000101010101" pitchFamily="50" charset="-127"/>
              </a:rPr>
              <a:t>hanoi</a:t>
            </a:r>
            <a:r>
              <a:rPr lang="en-US" altLang="ko-KR" sz="2500" dirty="0">
                <a:ea typeface="굴림" panose="020B0600000101010101" pitchFamily="50" charset="-127"/>
              </a:rPr>
              <a:t> (2, ‘C', ‘A', ‘B')</a:t>
            </a:r>
            <a:endParaRPr lang="ko-KR" altLang="en-US" sz="2800" strike="sngStrike" dirty="0"/>
          </a:p>
        </p:txBody>
      </p:sp>
      <p:sp>
        <p:nvSpPr>
          <p:cNvPr id="8" name="TextBox 7"/>
          <p:cNvSpPr txBox="1"/>
          <p:nvPr/>
        </p:nvSpPr>
        <p:spPr>
          <a:xfrm>
            <a:off x="407279" y="1753588"/>
            <a:ext cx="60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(1)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6729" y="2886701"/>
            <a:ext cx="60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(2)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6729" y="3455527"/>
            <a:ext cx="60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(3)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6729" y="4015826"/>
            <a:ext cx="60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(4)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cxnSp>
        <p:nvCxnSpPr>
          <p:cNvPr id="14" name="구부러진 연결선 13"/>
          <p:cNvCxnSpPr>
            <a:stCxn id="6" idx="3"/>
            <a:endCxn id="29" idx="3"/>
          </p:cNvCxnSpPr>
          <p:nvPr/>
        </p:nvCxnSpPr>
        <p:spPr>
          <a:xfrm>
            <a:off x="10831331" y="1326085"/>
            <a:ext cx="572152" cy="4338877"/>
          </a:xfrm>
          <a:prstGeom prst="curvedConnector3">
            <a:avLst>
              <a:gd name="adj1" fmla="val 139954"/>
            </a:avLst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7807875" y="5901182"/>
          <a:ext cx="3595608" cy="47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9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2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hanoi</a:t>
                      </a:r>
                      <a:r>
                        <a:rPr kumimoji="0" lang="en-US" altLang="ko-KR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(4, 'A', 'B', 'C')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아래쪽 화살표 20"/>
          <p:cNvSpPr/>
          <p:nvPr/>
        </p:nvSpPr>
        <p:spPr>
          <a:xfrm>
            <a:off x="8214102" y="1564612"/>
            <a:ext cx="309966" cy="275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02862"/>
              </p:ext>
            </p:extLst>
          </p:nvPr>
        </p:nvGraphicFramePr>
        <p:xfrm>
          <a:off x="7807875" y="5428742"/>
          <a:ext cx="3595608" cy="47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9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strike="sngStrike" dirty="0" err="1">
                          <a:ea typeface="굴림" panose="020B0600000101010101" pitchFamily="50" charset="-127"/>
                        </a:rPr>
                        <a:t>hanoi</a:t>
                      </a:r>
                      <a:r>
                        <a:rPr lang="en-US" altLang="ko-KR" sz="2500" strike="sngStrike" dirty="0">
                          <a:ea typeface="굴림" panose="020B0600000101010101" pitchFamily="50" charset="-127"/>
                        </a:rPr>
                        <a:t> (2, ‘C', ‘A', ‘B')</a:t>
                      </a:r>
                      <a:endParaRPr lang="ko-KR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8402043" y="1880178"/>
            <a:ext cx="25731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  <a:latin typeface="+mj-ea"/>
              </a:rPr>
              <a:t>(3) </a:t>
            </a:r>
            <a:r>
              <a:rPr lang="ko-KR" altLang="en-US" sz="2500" dirty="0">
                <a:latin typeface="+mj-ea"/>
                <a:ea typeface="+mj-ea"/>
              </a:rPr>
              <a:t>원판</a:t>
            </a:r>
            <a:r>
              <a:rPr lang="en-US" altLang="ko-KR" sz="2500" dirty="0">
                <a:latin typeface="+mj-ea"/>
                <a:ea typeface="+mj-ea"/>
              </a:rPr>
              <a:t> 2: C-&gt;B</a:t>
            </a:r>
            <a:endParaRPr lang="en-US" altLang="ko-KR" sz="25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02043" y="2522816"/>
            <a:ext cx="30234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>
                <a:ea typeface="굴림" panose="020B0600000101010101" pitchFamily="50" charset="-127"/>
              </a:rPr>
              <a:t>hanoi</a:t>
            </a:r>
            <a:r>
              <a:rPr lang="en-US" altLang="ko-KR" sz="2500" dirty="0">
                <a:ea typeface="굴림" panose="020B0600000101010101" pitchFamily="50" charset="-127"/>
              </a:rPr>
              <a:t> (1, ‘A', ‘C', ‘B')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111439" y="1164661"/>
            <a:ext cx="416781" cy="3847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(3)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54" name="아래쪽 화살표 53"/>
          <p:cNvSpPr/>
          <p:nvPr/>
        </p:nvSpPr>
        <p:spPr>
          <a:xfrm>
            <a:off x="8214102" y="2312684"/>
            <a:ext cx="309966" cy="275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9971743" y="1536971"/>
            <a:ext cx="71159" cy="10513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9518342" y="1536971"/>
            <a:ext cx="1040179" cy="10513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10494956" y="1536971"/>
            <a:ext cx="643067" cy="10134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815851" y="3500932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+mj-ea"/>
                <a:ea typeface="+mj-ea"/>
              </a:rPr>
              <a:t>종료</a:t>
            </a:r>
            <a:endParaRPr lang="en-US" altLang="ko-KR" sz="25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0" name="아래쪽 화살표 59"/>
          <p:cNvSpPr/>
          <p:nvPr/>
        </p:nvSpPr>
        <p:spPr>
          <a:xfrm>
            <a:off x="8214102" y="3052962"/>
            <a:ext cx="309966" cy="275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803326" y="3052111"/>
            <a:ext cx="25811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+mj-ea"/>
                <a:ea typeface="+mj-ea"/>
              </a:rPr>
              <a:t>원판</a:t>
            </a:r>
            <a:r>
              <a:rPr lang="en-US" altLang="ko-KR" sz="2500" dirty="0">
                <a:latin typeface="+mj-ea"/>
                <a:ea typeface="+mj-ea"/>
              </a:rPr>
              <a:t> 1: A-&gt;B </a:t>
            </a:r>
            <a:r>
              <a:rPr lang="en-US" altLang="ko-KR" sz="2500" b="1" dirty="0">
                <a:solidFill>
                  <a:srgbClr val="FF0000"/>
                </a:solidFill>
                <a:latin typeface="+mj-ea"/>
                <a:ea typeface="+mj-ea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98098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</a:t>
            </a:r>
            <a:r>
              <a:rPr lang="ko-KR" altLang="en-US" sz="3200" dirty="0"/>
              <a:t>하노이 탑 문제</a:t>
            </a:r>
            <a:endParaRPr lang="ko-KR" altLang="en-US" dirty="0"/>
          </a:p>
        </p:txBody>
      </p:sp>
      <p:sp>
        <p:nvSpPr>
          <p:cNvPr id="5" name="Text Box 152"/>
          <p:cNvSpPr txBox="1">
            <a:spLocks noChangeArrowheads="1"/>
          </p:cNvSpPr>
          <p:nvPr/>
        </p:nvSpPr>
        <p:spPr bwMode="auto">
          <a:xfrm>
            <a:off x="489464" y="1087558"/>
            <a:ext cx="6794739" cy="41319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void</a:t>
            </a:r>
            <a:r>
              <a:rPr lang="en-US" altLang="ko-KR" sz="2500" spc="-100" dirty="0">
                <a:latin typeface="+mj-ea"/>
                <a:ea typeface="+mj-ea"/>
              </a:rPr>
              <a:t> </a:t>
            </a:r>
            <a:r>
              <a:rPr lang="en-US" altLang="ko-KR" sz="2500" spc="-100" dirty="0" err="1">
                <a:latin typeface="+mj-ea"/>
                <a:ea typeface="+mj-ea"/>
              </a:rPr>
              <a:t>hanoi</a:t>
            </a:r>
            <a:r>
              <a:rPr lang="en-US" altLang="ko-KR" sz="2500" spc="-100" dirty="0">
                <a:latin typeface="+mj-ea"/>
                <a:ea typeface="+mj-ea"/>
              </a:rPr>
              <a:t>(</a:t>
            </a:r>
            <a:r>
              <a:rPr lang="en-US" altLang="ko-KR" sz="2500" b="1" spc="-100" dirty="0" err="1">
                <a:solidFill>
                  <a:srgbClr val="0000FF"/>
                </a:solidFill>
                <a:latin typeface="+mj-ea"/>
                <a:ea typeface="+mj-ea"/>
              </a:rPr>
              <a:t>int</a:t>
            </a:r>
            <a:r>
              <a:rPr lang="en-US" altLang="ko-KR" sz="2500" spc="-100" dirty="0">
                <a:latin typeface="+mj-ea"/>
                <a:ea typeface="+mj-ea"/>
              </a:rPr>
              <a:t> n, </a:t>
            </a: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char</a:t>
            </a:r>
            <a:r>
              <a:rPr lang="en-US" altLang="ko-KR" sz="2500" spc="-100" dirty="0">
                <a:latin typeface="+mj-ea"/>
                <a:ea typeface="+mj-ea"/>
              </a:rPr>
              <a:t> from, </a:t>
            </a: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char</a:t>
            </a:r>
            <a:r>
              <a:rPr lang="en-US" altLang="ko-KR" sz="2500" spc="-100" dirty="0">
                <a:latin typeface="+mj-ea"/>
                <a:ea typeface="+mj-ea"/>
              </a:rPr>
              <a:t> </a:t>
            </a:r>
            <a:r>
              <a:rPr lang="en-US" altLang="ko-KR" sz="2500" spc="-100" dirty="0" err="1">
                <a:latin typeface="+mj-ea"/>
                <a:ea typeface="+mj-ea"/>
              </a:rPr>
              <a:t>tmp</a:t>
            </a:r>
            <a:r>
              <a:rPr lang="en-US" altLang="ko-KR" sz="2500" spc="-100" dirty="0">
                <a:latin typeface="+mj-ea"/>
                <a:ea typeface="+mj-ea"/>
              </a:rPr>
              <a:t>, </a:t>
            </a: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char</a:t>
            </a:r>
            <a:r>
              <a:rPr lang="en-US" altLang="ko-KR" sz="2500" spc="-100" dirty="0">
                <a:latin typeface="+mj-ea"/>
                <a:ea typeface="+mj-ea"/>
              </a:rPr>
              <a:t> to) 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    </a:t>
            </a: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if</a:t>
            </a:r>
            <a:r>
              <a:rPr lang="en-US" altLang="ko-KR" sz="2500" spc="-100" dirty="0">
                <a:latin typeface="+mj-ea"/>
                <a:ea typeface="+mj-ea"/>
              </a:rPr>
              <a:t>( n==1 ) </a:t>
            </a:r>
            <a:r>
              <a:rPr lang="en-US" altLang="ko-KR" sz="2500" spc="-100" dirty="0" err="1">
                <a:latin typeface="+mj-ea"/>
                <a:ea typeface="+mj-ea"/>
              </a:rPr>
              <a:t>printf</a:t>
            </a:r>
            <a:r>
              <a:rPr lang="en-US" altLang="ko-KR" sz="2500" spc="-100" dirty="0">
                <a:latin typeface="+mj-ea"/>
                <a:ea typeface="+mj-ea"/>
              </a:rPr>
              <a:t>("</a:t>
            </a:r>
            <a:r>
              <a:rPr lang="ko-KR" altLang="en-US" sz="2500" spc="-100" dirty="0">
                <a:latin typeface="+mj-ea"/>
                <a:ea typeface="+mj-ea"/>
              </a:rPr>
              <a:t>원판 </a:t>
            </a:r>
            <a:r>
              <a:rPr lang="en-US" altLang="ko-KR" sz="2500" spc="-100" dirty="0">
                <a:latin typeface="+mj-ea"/>
                <a:ea typeface="+mj-ea"/>
              </a:rPr>
              <a:t>1:</a:t>
            </a:r>
            <a:r>
              <a:rPr lang="ko-KR" altLang="en-US" sz="2500" spc="-100" dirty="0">
                <a:latin typeface="+mj-ea"/>
                <a:ea typeface="+mj-ea"/>
              </a:rPr>
              <a:t> </a:t>
            </a:r>
            <a:r>
              <a:rPr lang="en-US" altLang="ko-KR" sz="2500" spc="-100" dirty="0">
                <a:latin typeface="+mj-ea"/>
                <a:ea typeface="+mj-ea"/>
              </a:rPr>
              <a:t>%c-&gt;%c\n",</a:t>
            </a:r>
            <a:r>
              <a:rPr lang="en-US" altLang="ko-KR" sz="2500" spc="-100" dirty="0" err="1">
                <a:latin typeface="+mj-ea"/>
                <a:ea typeface="+mj-ea"/>
              </a:rPr>
              <a:t>from,to</a:t>
            </a:r>
            <a:r>
              <a:rPr lang="en-US" altLang="ko-KR" sz="2500" spc="-100" dirty="0">
                <a:latin typeface="+mj-ea"/>
                <a:ea typeface="+mj-ea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    else</a:t>
            </a:r>
            <a:r>
              <a:rPr lang="en-US" altLang="ko-KR" sz="2500" spc="-100" dirty="0">
                <a:latin typeface="+mj-ea"/>
                <a:ea typeface="+mj-ea"/>
              </a:rPr>
              <a:t>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	</a:t>
            </a:r>
            <a:r>
              <a:rPr lang="en-US" altLang="ko-KR" sz="2500" spc="-100" dirty="0" err="1">
                <a:latin typeface="+mj-ea"/>
                <a:ea typeface="+mj-ea"/>
              </a:rPr>
              <a:t>hanoi</a:t>
            </a:r>
            <a:r>
              <a:rPr lang="en-US" altLang="ko-KR" sz="2500" spc="-100" dirty="0">
                <a:latin typeface="+mj-ea"/>
                <a:ea typeface="+mj-ea"/>
              </a:rPr>
              <a:t> (n-1, from, to, </a:t>
            </a:r>
            <a:r>
              <a:rPr lang="en-US" altLang="ko-KR" sz="2500" spc="-100" dirty="0" err="1">
                <a:latin typeface="+mj-ea"/>
                <a:ea typeface="+mj-ea"/>
              </a:rPr>
              <a:t>tmp</a:t>
            </a:r>
            <a:r>
              <a:rPr lang="en-US" altLang="ko-KR" sz="2500" spc="-100" dirty="0">
                <a:latin typeface="+mj-ea"/>
                <a:ea typeface="+mj-ea"/>
              </a:rPr>
              <a:t>);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	</a:t>
            </a:r>
            <a:r>
              <a:rPr lang="en-US" altLang="ko-KR" sz="2500" spc="-100" dirty="0" err="1">
                <a:latin typeface="+mj-ea"/>
                <a:ea typeface="+mj-ea"/>
              </a:rPr>
              <a:t>printf</a:t>
            </a:r>
            <a:r>
              <a:rPr lang="en-US" altLang="ko-KR" sz="2500" spc="-100" dirty="0">
                <a:latin typeface="+mj-ea"/>
                <a:ea typeface="+mj-ea"/>
              </a:rPr>
              <a:t>("</a:t>
            </a:r>
            <a:r>
              <a:rPr lang="ko-KR" altLang="en-US" sz="2500" spc="-100" dirty="0">
                <a:latin typeface="+mj-ea"/>
                <a:ea typeface="+mj-ea"/>
              </a:rPr>
              <a:t>원판 </a:t>
            </a:r>
            <a:r>
              <a:rPr lang="en-US" altLang="ko-KR" sz="2500" spc="-100" dirty="0">
                <a:latin typeface="+mj-ea"/>
                <a:ea typeface="+mj-ea"/>
              </a:rPr>
              <a:t>%d:</a:t>
            </a:r>
            <a:r>
              <a:rPr lang="ko-KR" altLang="en-US" sz="2500" spc="-100" dirty="0">
                <a:latin typeface="+mj-ea"/>
                <a:ea typeface="+mj-ea"/>
              </a:rPr>
              <a:t> </a:t>
            </a:r>
            <a:r>
              <a:rPr lang="en-US" altLang="ko-KR" sz="2500" spc="-100" dirty="0">
                <a:latin typeface="+mj-ea"/>
                <a:ea typeface="+mj-ea"/>
              </a:rPr>
              <a:t>%c-&gt;%c\</a:t>
            </a:r>
            <a:r>
              <a:rPr lang="en-US" altLang="ko-KR" sz="2500" spc="-100" dirty="0" err="1">
                <a:latin typeface="+mj-ea"/>
                <a:ea typeface="+mj-ea"/>
              </a:rPr>
              <a:t>n",n</a:t>
            </a:r>
            <a:r>
              <a:rPr lang="en-US" altLang="ko-KR" sz="2500" spc="-100" dirty="0">
                <a:latin typeface="+mj-ea"/>
                <a:ea typeface="+mj-ea"/>
              </a:rPr>
              <a:t>, from, to);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	</a:t>
            </a:r>
            <a:r>
              <a:rPr lang="en-US" altLang="ko-KR" sz="2500" spc="-100" dirty="0" err="1">
                <a:latin typeface="+mj-ea"/>
                <a:ea typeface="+mj-ea"/>
              </a:rPr>
              <a:t>hanoi</a:t>
            </a:r>
            <a:r>
              <a:rPr lang="en-US" altLang="ko-KR" sz="2500" spc="-100" dirty="0">
                <a:latin typeface="+mj-ea"/>
                <a:ea typeface="+mj-ea"/>
              </a:rPr>
              <a:t> (n-1, </a:t>
            </a:r>
            <a:r>
              <a:rPr lang="en-US" altLang="ko-KR" sz="2500" spc="-100" dirty="0" err="1">
                <a:latin typeface="+mj-ea"/>
                <a:ea typeface="+mj-ea"/>
              </a:rPr>
              <a:t>tmp</a:t>
            </a:r>
            <a:r>
              <a:rPr lang="en-US" altLang="ko-KR" sz="2500" spc="-100" dirty="0">
                <a:latin typeface="+mj-ea"/>
                <a:ea typeface="+mj-ea"/>
              </a:rPr>
              <a:t>, from, to);   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07875" y="289028"/>
            <a:ext cx="30716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2500" dirty="0" err="1">
                <a:solidFill>
                  <a:prstClr val="black"/>
                </a:solidFill>
                <a:ea typeface="굴림" panose="020B0600000101010101" pitchFamily="50" charset="-127"/>
              </a:rPr>
              <a:t>hanoi</a:t>
            </a:r>
            <a:r>
              <a:rPr lang="en-US" altLang="ko-KR" sz="2500" dirty="0">
                <a:solidFill>
                  <a:prstClr val="black"/>
                </a:solidFill>
                <a:ea typeface="굴림" panose="020B0600000101010101" pitchFamily="50" charset="-127"/>
              </a:rPr>
              <a:t> (4, 'A', 'B', 'C')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07279" y="1753588"/>
            <a:ext cx="60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(1)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6729" y="2886701"/>
            <a:ext cx="60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(2)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6729" y="3455527"/>
            <a:ext cx="60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(3)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6729" y="4015826"/>
            <a:ext cx="60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(4)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cxnSp>
        <p:nvCxnSpPr>
          <p:cNvPr id="14" name="구부러진 연결선 13"/>
          <p:cNvCxnSpPr>
            <a:stCxn id="6" idx="3"/>
            <a:endCxn id="17" idx="3"/>
          </p:cNvCxnSpPr>
          <p:nvPr/>
        </p:nvCxnSpPr>
        <p:spPr>
          <a:xfrm>
            <a:off x="10879550" y="527555"/>
            <a:ext cx="523933" cy="5609847"/>
          </a:xfrm>
          <a:prstGeom prst="curvedConnector3">
            <a:avLst>
              <a:gd name="adj1" fmla="val 223500"/>
            </a:avLst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934193"/>
              </p:ext>
            </p:extLst>
          </p:nvPr>
        </p:nvGraphicFramePr>
        <p:xfrm>
          <a:off x="7807875" y="5901182"/>
          <a:ext cx="3595608" cy="47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9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2500" b="0" i="0" u="none" strike="sng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hanoi</a:t>
                      </a:r>
                      <a:r>
                        <a:rPr kumimoji="0" lang="en-US" altLang="ko-KR" sz="25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 (4, 'A', 'B', 'C')</a:t>
                      </a:r>
                      <a:endParaRPr lang="ko-KR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아래쪽 화살표 20"/>
          <p:cNvSpPr/>
          <p:nvPr/>
        </p:nvSpPr>
        <p:spPr>
          <a:xfrm>
            <a:off x="8214102" y="766082"/>
            <a:ext cx="309966" cy="275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402043" y="1081648"/>
            <a:ext cx="25971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  <a:latin typeface="+mj-ea"/>
              </a:rPr>
              <a:t>(3) </a:t>
            </a:r>
            <a:r>
              <a:rPr lang="ko-KR" altLang="en-US" sz="2500" dirty="0">
                <a:latin typeface="+mj-ea"/>
                <a:ea typeface="+mj-ea"/>
              </a:rPr>
              <a:t>원판</a:t>
            </a:r>
            <a:r>
              <a:rPr lang="en-US" altLang="ko-KR" sz="2500" dirty="0">
                <a:latin typeface="+mj-ea"/>
                <a:ea typeface="+mj-ea"/>
              </a:rPr>
              <a:t> 4: A-&gt;C</a:t>
            </a:r>
            <a:endParaRPr lang="en-US" altLang="ko-KR" sz="25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02043" y="1724286"/>
            <a:ext cx="30234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>
                <a:ea typeface="굴림" panose="020B0600000101010101" pitchFamily="50" charset="-127"/>
              </a:rPr>
              <a:t>hanoi</a:t>
            </a:r>
            <a:r>
              <a:rPr lang="en-US" altLang="ko-KR" sz="2500" dirty="0">
                <a:ea typeface="굴림" panose="020B0600000101010101" pitchFamily="50" charset="-127"/>
              </a:rPr>
              <a:t> (3, ‘B', ‘A', ‘C')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344404" y="652995"/>
            <a:ext cx="416781" cy="3847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(3)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54" name="아래쪽 화살표 53"/>
          <p:cNvSpPr/>
          <p:nvPr/>
        </p:nvSpPr>
        <p:spPr>
          <a:xfrm>
            <a:off x="8214102" y="1514154"/>
            <a:ext cx="309966" cy="275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9971743" y="738441"/>
            <a:ext cx="71159" cy="10513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9518342" y="738441"/>
            <a:ext cx="1040179" cy="10513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10494956" y="738441"/>
            <a:ext cx="643067" cy="10134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아래쪽 화살표 59"/>
          <p:cNvSpPr/>
          <p:nvPr/>
        </p:nvSpPr>
        <p:spPr>
          <a:xfrm>
            <a:off x="8214102" y="2254432"/>
            <a:ext cx="309966" cy="275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402043" y="2409647"/>
            <a:ext cx="30234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>
                <a:ea typeface="굴림" panose="020B0600000101010101" pitchFamily="50" charset="-127"/>
              </a:rPr>
              <a:t>hanoi</a:t>
            </a:r>
            <a:r>
              <a:rPr lang="en-US" altLang="ko-KR" sz="2500" dirty="0">
                <a:ea typeface="굴림" panose="020B0600000101010101" pitchFamily="50" charset="-127"/>
              </a:rPr>
              <a:t> (2, ‘B', ‘C', ‘A')</a:t>
            </a:r>
            <a:endParaRPr lang="ko-KR" altLang="en-US" sz="28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0577652" y="2118600"/>
            <a:ext cx="430003" cy="3189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10494956" y="2118600"/>
            <a:ext cx="430003" cy="3189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42" idx="3"/>
            <a:endCxn id="32" idx="3"/>
          </p:cNvCxnSpPr>
          <p:nvPr/>
        </p:nvCxnSpPr>
        <p:spPr>
          <a:xfrm flipH="1">
            <a:off x="11403483" y="1962813"/>
            <a:ext cx="22016" cy="3694001"/>
          </a:xfrm>
          <a:prstGeom prst="curvedConnector3">
            <a:avLst>
              <a:gd name="adj1" fmla="val -1953479"/>
            </a:avLst>
          </a:prstGeom>
          <a:ln w="254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475182" y="2085719"/>
            <a:ext cx="416781" cy="3847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(3)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47718"/>
              </p:ext>
            </p:extLst>
          </p:nvPr>
        </p:nvGraphicFramePr>
        <p:xfrm>
          <a:off x="7807875" y="5420594"/>
          <a:ext cx="3595608" cy="47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9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500" dirty="0" err="1">
                          <a:ea typeface="굴림" panose="020B0600000101010101" pitchFamily="50" charset="-127"/>
                        </a:rPr>
                        <a:t>hanoi</a:t>
                      </a:r>
                      <a:r>
                        <a:rPr lang="en-US" altLang="ko-KR" sz="2500" dirty="0">
                          <a:ea typeface="굴림" panose="020B0600000101010101" pitchFamily="50" charset="-127"/>
                        </a:rPr>
                        <a:t> (3, ‘B', ‘A', ‘C')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아래쪽 화살표 32"/>
          <p:cNvSpPr/>
          <p:nvPr/>
        </p:nvSpPr>
        <p:spPr>
          <a:xfrm>
            <a:off x="8214102" y="2906123"/>
            <a:ext cx="309966" cy="275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402043" y="3201177"/>
            <a:ext cx="30234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>
                <a:ea typeface="굴림" panose="020B0600000101010101" pitchFamily="50" charset="-127"/>
              </a:rPr>
              <a:t>hanoi</a:t>
            </a:r>
            <a:r>
              <a:rPr lang="en-US" altLang="ko-KR" sz="2500" dirty="0">
                <a:ea typeface="굴림" panose="020B0600000101010101" pitchFamily="50" charset="-127"/>
              </a:rPr>
              <a:t> (1, ‘B', ‘A', ‘C')</a:t>
            </a:r>
            <a:endParaRPr lang="ko-KR" altLang="en-US" sz="2800" dirty="0"/>
          </a:p>
        </p:txBody>
      </p:sp>
      <p:cxnSp>
        <p:nvCxnSpPr>
          <p:cNvPr id="40" name="구부러진 연결선 39"/>
          <p:cNvCxnSpPr>
            <a:stCxn id="26" idx="3"/>
            <a:endCxn id="43" idx="3"/>
          </p:cNvCxnSpPr>
          <p:nvPr/>
        </p:nvCxnSpPr>
        <p:spPr>
          <a:xfrm flipH="1">
            <a:off x="11403483" y="2648174"/>
            <a:ext cx="22016" cy="2527662"/>
          </a:xfrm>
          <a:prstGeom prst="curvedConnector3">
            <a:avLst>
              <a:gd name="adj1" fmla="val -1038336"/>
            </a:avLst>
          </a:prstGeom>
          <a:ln w="254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64161"/>
              </p:ext>
            </p:extLst>
          </p:nvPr>
        </p:nvGraphicFramePr>
        <p:xfrm>
          <a:off x="7807875" y="4939616"/>
          <a:ext cx="3595608" cy="47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9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500" dirty="0" err="1">
                          <a:ea typeface="굴림" panose="020B0600000101010101" pitchFamily="50" charset="-127"/>
                        </a:rPr>
                        <a:t>hanoi</a:t>
                      </a:r>
                      <a:r>
                        <a:rPr lang="en-US" altLang="ko-KR" sz="2500" dirty="0">
                          <a:ea typeface="굴림" panose="020B0600000101010101" pitchFamily="50" charset="-127"/>
                        </a:rPr>
                        <a:t> (2, ‘B', ‘C', ‘A')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1353800" y="3551480"/>
            <a:ext cx="416781" cy="3847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(3)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10577652" y="2922434"/>
            <a:ext cx="430003" cy="3189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10494956" y="2922434"/>
            <a:ext cx="430003" cy="3189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738264" y="4148086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+mj-ea"/>
                <a:ea typeface="+mj-ea"/>
              </a:rPr>
              <a:t>종료</a:t>
            </a:r>
            <a:endParaRPr lang="en-US" altLang="ko-KR" sz="25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725739" y="3699265"/>
            <a:ext cx="25731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+mj-ea"/>
                <a:ea typeface="+mj-ea"/>
              </a:rPr>
              <a:t>원판</a:t>
            </a:r>
            <a:r>
              <a:rPr lang="en-US" altLang="ko-KR" sz="2500" dirty="0">
                <a:latin typeface="+mj-ea"/>
                <a:ea typeface="+mj-ea"/>
              </a:rPr>
              <a:t> 1: B-&gt;C </a:t>
            </a:r>
            <a:r>
              <a:rPr lang="en-US" altLang="ko-KR" sz="2500" b="1" dirty="0">
                <a:solidFill>
                  <a:srgbClr val="FF0000"/>
                </a:solidFill>
                <a:latin typeface="+mj-ea"/>
                <a:ea typeface="+mj-ea"/>
              </a:rPr>
              <a:t>(1)</a:t>
            </a:r>
          </a:p>
        </p:txBody>
      </p:sp>
      <p:sp>
        <p:nvSpPr>
          <p:cNvPr id="61" name="아래쪽 화살표 60"/>
          <p:cNvSpPr/>
          <p:nvPr/>
        </p:nvSpPr>
        <p:spPr>
          <a:xfrm>
            <a:off x="8214102" y="3717063"/>
            <a:ext cx="309966" cy="275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8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</a:t>
            </a:r>
            <a:r>
              <a:rPr lang="ko-KR" altLang="en-US" sz="3200" dirty="0"/>
              <a:t>하노이 탑 문제</a:t>
            </a:r>
            <a:endParaRPr lang="ko-KR" altLang="en-US" dirty="0"/>
          </a:p>
        </p:txBody>
      </p:sp>
      <p:sp>
        <p:nvSpPr>
          <p:cNvPr id="5" name="Text Box 152"/>
          <p:cNvSpPr txBox="1">
            <a:spLocks noChangeArrowheads="1"/>
          </p:cNvSpPr>
          <p:nvPr/>
        </p:nvSpPr>
        <p:spPr bwMode="auto">
          <a:xfrm>
            <a:off x="489464" y="1087558"/>
            <a:ext cx="6794739" cy="41319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void</a:t>
            </a:r>
            <a:r>
              <a:rPr lang="en-US" altLang="ko-KR" sz="2500" spc="-100" dirty="0">
                <a:latin typeface="+mj-ea"/>
                <a:ea typeface="+mj-ea"/>
              </a:rPr>
              <a:t> </a:t>
            </a:r>
            <a:r>
              <a:rPr lang="en-US" altLang="ko-KR" sz="2500" spc="-100" dirty="0" err="1">
                <a:latin typeface="+mj-ea"/>
                <a:ea typeface="+mj-ea"/>
              </a:rPr>
              <a:t>hanoi</a:t>
            </a:r>
            <a:r>
              <a:rPr lang="en-US" altLang="ko-KR" sz="2500" spc="-100" dirty="0">
                <a:latin typeface="+mj-ea"/>
                <a:ea typeface="+mj-ea"/>
              </a:rPr>
              <a:t>(</a:t>
            </a:r>
            <a:r>
              <a:rPr lang="en-US" altLang="ko-KR" sz="2500" b="1" spc="-100" dirty="0" err="1">
                <a:solidFill>
                  <a:srgbClr val="0000FF"/>
                </a:solidFill>
                <a:latin typeface="+mj-ea"/>
                <a:ea typeface="+mj-ea"/>
              </a:rPr>
              <a:t>int</a:t>
            </a:r>
            <a:r>
              <a:rPr lang="en-US" altLang="ko-KR" sz="2500" spc="-100" dirty="0">
                <a:latin typeface="+mj-ea"/>
                <a:ea typeface="+mj-ea"/>
              </a:rPr>
              <a:t> n, </a:t>
            </a: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char</a:t>
            </a:r>
            <a:r>
              <a:rPr lang="en-US" altLang="ko-KR" sz="2500" spc="-100" dirty="0">
                <a:latin typeface="+mj-ea"/>
                <a:ea typeface="+mj-ea"/>
              </a:rPr>
              <a:t> from, </a:t>
            </a: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char</a:t>
            </a:r>
            <a:r>
              <a:rPr lang="en-US" altLang="ko-KR" sz="2500" spc="-100" dirty="0">
                <a:latin typeface="+mj-ea"/>
                <a:ea typeface="+mj-ea"/>
              </a:rPr>
              <a:t> </a:t>
            </a:r>
            <a:r>
              <a:rPr lang="en-US" altLang="ko-KR" sz="2500" spc="-100" dirty="0" err="1">
                <a:latin typeface="+mj-ea"/>
                <a:ea typeface="+mj-ea"/>
              </a:rPr>
              <a:t>tmp</a:t>
            </a:r>
            <a:r>
              <a:rPr lang="en-US" altLang="ko-KR" sz="2500" spc="-100" dirty="0">
                <a:latin typeface="+mj-ea"/>
                <a:ea typeface="+mj-ea"/>
              </a:rPr>
              <a:t>, </a:t>
            </a: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char</a:t>
            </a:r>
            <a:r>
              <a:rPr lang="en-US" altLang="ko-KR" sz="2500" spc="-100" dirty="0">
                <a:latin typeface="+mj-ea"/>
                <a:ea typeface="+mj-ea"/>
              </a:rPr>
              <a:t> to) 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    </a:t>
            </a: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if</a:t>
            </a:r>
            <a:r>
              <a:rPr lang="en-US" altLang="ko-KR" sz="2500" spc="-100" dirty="0">
                <a:latin typeface="+mj-ea"/>
                <a:ea typeface="+mj-ea"/>
              </a:rPr>
              <a:t>( n==1 ) </a:t>
            </a:r>
            <a:r>
              <a:rPr lang="en-US" altLang="ko-KR" sz="2500" spc="-100" dirty="0" err="1">
                <a:latin typeface="+mj-ea"/>
                <a:ea typeface="+mj-ea"/>
              </a:rPr>
              <a:t>printf</a:t>
            </a:r>
            <a:r>
              <a:rPr lang="en-US" altLang="ko-KR" sz="2500" spc="-100" dirty="0">
                <a:latin typeface="+mj-ea"/>
                <a:ea typeface="+mj-ea"/>
              </a:rPr>
              <a:t>("</a:t>
            </a:r>
            <a:r>
              <a:rPr lang="ko-KR" altLang="en-US" sz="2500" spc="-100" dirty="0">
                <a:latin typeface="+mj-ea"/>
                <a:ea typeface="+mj-ea"/>
              </a:rPr>
              <a:t>원판 </a:t>
            </a:r>
            <a:r>
              <a:rPr lang="en-US" altLang="ko-KR" sz="2500" spc="-100" dirty="0">
                <a:latin typeface="+mj-ea"/>
                <a:ea typeface="+mj-ea"/>
              </a:rPr>
              <a:t>1:</a:t>
            </a:r>
            <a:r>
              <a:rPr lang="ko-KR" altLang="en-US" sz="2500" spc="-100" dirty="0">
                <a:latin typeface="+mj-ea"/>
                <a:ea typeface="+mj-ea"/>
              </a:rPr>
              <a:t> </a:t>
            </a:r>
            <a:r>
              <a:rPr lang="en-US" altLang="ko-KR" sz="2500" spc="-100" dirty="0">
                <a:latin typeface="+mj-ea"/>
                <a:ea typeface="+mj-ea"/>
              </a:rPr>
              <a:t>%c-&gt;%c\n",</a:t>
            </a:r>
            <a:r>
              <a:rPr lang="en-US" altLang="ko-KR" sz="2500" spc="-100" dirty="0" err="1">
                <a:latin typeface="+mj-ea"/>
                <a:ea typeface="+mj-ea"/>
              </a:rPr>
              <a:t>from,to</a:t>
            </a:r>
            <a:r>
              <a:rPr lang="en-US" altLang="ko-KR" sz="2500" spc="-100" dirty="0">
                <a:latin typeface="+mj-ea"/>
                <a:ea typeface="+mj-ea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    else</a:t>
            </a:r>
            <a:r>
              <a:rPr lang="en-US" altLang="ko-KR" sz="2500" spc="-100" dirty="0">
                <a:latin typeface="+mj-ea"/>
                <a:ea typeface="+mj-ea"/>
              </a:rPr>
              <a:t>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	</a:t>
            </a:r>
            <a:r>
              <a:rPr lang="en-US" altLang="ko-KR" sz="2500" spc="-100" dirty="0" err="1">
                <a:latin typeface="+mj-ea"/>
                <a:ea typeface="+mj-ea"/>
              </a:rPr>
              <a:t>hanoi</a:t>
            </a:r>
            <a:r>
              <a:rPr lang="en-US" altLang="ko-KR" sz="2500" spc="-100" dirty="0">
                <a:latin typeface="+mj-ea"/>
                <a:ea typeface="+mj-ea"/>
              </a:rPr>
              <a:t> (n-1, from, to, </a:t>
            </a:r>
            <a:r>
              <a:rPr lang="en-US" altLang="ko-KR" sz="2500" spc="-100" dirty="0" err="1">
                <a:latin typeface="+mj-ea"/>
                <a:ea typeface="+mj-ea"/>
              </a:rPr>
              <a:t>tmp</a:t>
            </a:r>
            <a:r>
              <a:rPr lang="en-US" altLang="ko-KR" sz="2500" spc="-100" dirty="0">
                <a:latin typeface="+mj-ea"/>
                <a:ea typeface="+mj-ea"/>
              </a:rPr>
              <a:t>);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	</a:t>
            </a:r>
            <a:r>
              <a:rPr lang="en-US" altLang="ko-KR" sz="2500" spc="-100" dirty="0" err="1">
                <a:latin typeface="+mj-ea"/>
                <a:ea typeface="+mj-ea"/>
              </a:rPr>
              <a:t>printf</a:t>
            </a:r>
            <a:r>
              <a:rPr lang="en-US" altLang="ko-KR" sz="2500" spc="-100" dirty="0">
                <a:latin typeface="+mj-ea"/>
                <a:ea typeface="+mj-ea"/>
              </a:rPr>
              <a:t>("</a:t>
            </a:r>
            <a:r>
              <a:rPr lang="ko-KR" altLang="en-US" sz="2500" spc="-100" dirty="0">
                <a:latin typeface="+mj-ea"/>
                <a:ea typeface="+mj-ea"/>
              </a:rPr>
              <a:t>원판 </a:t>
            </a:r>
            <a:r>
              <a:rPr lang="en-US" altLang="ko-KR" sz="2500" spc="-100" dirty="0">
                <a:latin typeface="+mj-ea"/>
                <a:ea typeface="+mj-ea"/>
              </a:rPr>
              <a:t>%d:</a:t>
            </a:r>
            <a:r>
              <a:rPr lang="ko-KR" altLang="en-US" sz="2500" spc="-100" dirty="0">
                <a:latin typeface="+mj-ea"/>
                <a:ea typeface="+mj-ea"/>
              </a:rPr>
              <a:t> </a:t>
            </a:r>
            <a:r>
              <a:rPr lang="en-US" altLang="ko-KR" sz="2500" spc="-100" dirty="0">
                <a:latin typeface="+mj-ea"/>
                <a:ea typeface="+mj-ea"/>
              </a:rPr>
              <a:t>%c-&gt;%c\</a:t>
            </a:r>
            <a:r>
              <a:rPr lang="en-US" altLang="ko-KR" sz="2500" spc="-100" dirty="0" err="1">
                <a:latin typeface="+mj-ea"/>
                <a:ea typeface="+mj-ea"/>
              </a:rPr>
              <a:t>n",n</a:t>
            </a:r>
            <a:r>
              <a:rPr lang="en-US" altLang="ko-KR" sz="2500" spc="-100" dirty="0">
                <a:latin typeface="+mj-ea"/>
                <a:ea typeface="+mj-ea"/>
              </a:rPr>
              <a:t>, from, to);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	</a:t>
            </a:r>
            <a:r>
              <a:rPr lang="en-US" altLang="ko-KR" sz="2500" spc="-100" dirty="0" err="1">
                <a:latin typeface="+mj-ea"/>
                <a:ea typeface="+mj-ea"/>
              </a:rPr>
              <a:t>hanoi</a:t>
            </a:r>
            <a:r>
              <a:rPr lang="en-US" altLang="ko-KR" sz="2500" spc="-100" dirty="0">
                <a:latin typeface="+mj-ea"/>
                <a:ea typeface="+mj-ea"/>
              </a:rPr>
              <a:t> (n-1, </a:t>
            </a:r>
            <a:r>
              <a:rPr lang="en-US" altLang="ko-KR" sz="2500" spc="-100" dirty="0" err="1">
                <a:latin typeface="+mj-ea"/>
                <a:ea typeface="+mj-ea"/>
              </a:rPr>
              <a:t>tmp</a:t>
            </a:r>
            <a:r>
              <a:rPr lang="en-US" altLang="ko-KR" sz="2500" spc="-100" dirty="0">
                <a:latin typeface="+mj-ea"/>
                <a:ea typeface="+mj-ea"/>
              </a:rPr>
              <a:t>, from, to);   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07875" y="289028"/>
            <a:ext cx="30234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2500" dirty="0" err="1">
                <a:ea typeface="굴림" panose="020B0600000101010101" pitchFamily="50" charset="-127"/>
              </a:rPr>
              <a:t>hanoi</a:t>
            </a:r>
            <a:r>
              <a:rPr lang="en-US" altLang="ko-KR" sz="2500" dirty="0">
                <a:ea typeface="굴림" panose="020B0600000101010101" pitchFamily="50" charset="-127"/>
              </a:rPr>
              <a:t> (2, ‘B', ‘C', ‘A')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07279" y="1753588"/>
            <a:ext cx="60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(1)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6729" y="2886701"/>
            <a:ext cx="60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(2)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6729" y="3455527"/>
            <a:ext cx="60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(3)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6729" y="4015826"/>
            <a:ext cx="60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(4)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cxnSp>
        <p:nvCxnSpPr>
          <p:cNvPr id="14" name="구부러진 연결선 13"/>
          <p:cNvCxnSpPr>
            <a:stCxn id="6" idx="3"/>
            <a:endCxn id="43" idx="3"/>
          </p:cNvCxnSpPr>
          <p:nvPr/>
        </p:nvCxnSpPr>
        <p:spPr>
          <a:xfrm>
            <a:off x="10831331" y="527555"/>
            <a:ext cx="572152" cy="5490529"/>
          </a:xfrm>
          <a:prstGeom prst="curvedConnector3">
            <a:avLst>
              <a:gd name="adj1" fmla="val 139954"/>
            </a:avLst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아래쪽 화살표 20"/>
          <p:cNvSpPr/>
          <p:nvPr/>
        </p:nvSpPr>
        <p:spPr>
          <a:xfrm>
            <a:off x="8214102" y="766082"/>
            <a:ext cx="309966" cy="275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402043" y="1081648"/>
            <a:ext cx="25811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  <a:latin typeface="+mj-ea"/>
              </a:rPr>
              <a:t>(3) </a:t>
            </a:r>
            <a:r>
              <a:rPr lang="ko-KR" altLang="en-US" sz="2500" dirty="0">
                <a:latin typeface="+mj-ea"/>
                <a:ea typeface="+mj-ea"/>
              </a:rPr>
              <a:t>원판</a:t>
            </a:r>
            <a:r>
              <a:rPr lang="en-US" altLang="ko-KR" sz="2500" dirty="0">
                <a:latin typeface="+mj-ea"/>
                <a:ea typeface="+mj-ea"/>
              </a:rPr>
              <a:t> 2: B-&gt;A</a:t>
            </a:r>
            <a:endParaRPr lang="en-US" altLang="ko-KR" sz="25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02043" y="1724286"/>
            <a:ext cx="30234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>
                <a:ea typeface="굴림" panose="020B0600000101010101" pitchFamily="50" charset="-127"/>
              </a:rPr>
              <a:t>hanoi</a:t>
            </a:r>
            <a:r>
              <a:rPr lang="en-US" altLang="ko-KR" sz="2500" dirty="0">
                <a:ea typeface="굴림" panose="020B0600000101010101" pitchFamily="50" charset="-127"/>
              </a:rPr>
              <a:t> (1, ‘C', ‘B', ‘A')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344404" y="652995"/>
            <a:ext cx="416781" cy="3847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(3)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54" name="아래쪽 화살표 53"/>
          <p:cNvSpPr/>
          <p:nvPr/>
        </p:nvSpPr>
        <p:spPr>
          <a:xfrm>
            <a:off x="8214102" y="1514154"/>
            <a:ext cx="309966" cy="275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9971743" y="738441"/>
            <a:ext cx="71159" cy="10513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9518342" y="738441"/>
            <a:ext cx="1040179" cy="10513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10494956" y="738441"/>
            <a:ext cx="643067" cy="10134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96422"/>
              </p:ext>
            </p:extLst>
          </p:nvPr>
        </p:nvGraphicFramePr>
        <p:xfrm>
          <a:off x="7807875" y="6262842"/>
          <a:ext cx="3595608" cy="47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9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500" dirty="0" err="1">
                          <a:ea typeface="굴림" panose="020B0600000101010101" pitchFamily="50" charset="-127"/>
                        </a:rPr>
                        <a:t>hanoi</a:t>
                      </a:r>
                      <a:r>
                        <a:rPr lang="en-US" altLang="ko-KR" sz="2500" dirty="0">
                          <a:ea typeface="굴림" panose="020B0600000101010101" pitchFamily="50" charset="-127"/>
                        </a:rPr>
                        <a:t> (3, ‘B', ‘A', ‘C')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781598"/>
              </p:ext>
            </p:extLst>
          </p:nvPr>
        </p:nvGraphicFramePr>
        <p:xfrm>
          <a:off x="7807875" y="5781864"/>
          <a:ext cx="3595608" cy="47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9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500" strike="sngStrike" dirty="0" err="1">
                          <a:ea typeface="굴림" panose="020B0600000101010101" pitchFamily="50" charset="-127"/>
                        </a:rPr>
                        <a:t>hanoi</a:t>
                      </a:r>
                      <a:r>
                        <a:rPr lang="en-US" altLang="ko-KR" sz="2500" strike="sngStrike" dirty="0">
                          <a:ea typeface="굴림" panose="020B0600000101010101" pitchFamily="50" charset="-127"/>
                        </a:rPr>
                        <a:t> (2, ‘B', ‘C', ‘A')</a:t>
                      </a:r>
                      <a:endParaRPr lang="ko-KR" altLang="en-US" sz="2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8738264" y="2720307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+mj-ea"/>
                <a:ea typeface="+mj-ea"/>
              </a:rPr>
              <a:t>종료</a:t>
            </a:r>
            <a:endParaRPr lang="en-US" altLang="ko-KR" sz="25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25739" y="2271486"/>
            <a:ext cx="25971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+mj-ea"/>
                <a:ea typeface="+mj-ea"/>
              </a:rPr>
              <a:t>원판</a:t>
            </a:r>
            <a:r>
              <a:rPr lang="en-US" altLang="ko-KR" sz="2500" dirty="0">
                <a:latin typeface="+mj-ea"/>
                <a:ea typeface="+mj-ea"/>
              </a:rPr>
              <a:t> 1: C-&gt;A </a:t>
            </a:r>
            <a:r>
              <a:rPr lang="en-US" altLang="ko-KR" sz="2500" b="1" dirty="0">
                <a:solidFill>
                  <a:srgbClr val="FF0000"/>
                </a:solidFill>
                <a:latin typeface="+mj-ea"/>
                <a:ea typeface="+mj-ea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94386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</a:t>
            </a:r>
            <a:r>
              <a:rPr lang="ko-KR" altLang="en-US" sz="3200" dirty="0"/>
              <a:t>하노이 탑 문제</a:t>
            </a:r>
            <a:endParaRPr lang="ko-KR" altLang="en-US" dirty="0"/>
          </a:p>
        </p:txBody>
      </p:sp>
      <p:sp>
        <p:nvSpPr>
          <p:cNvPr id="5" name="Text Box 152"/>
          <p:cNvSpPr txBox="1">
            <a:spLocks noChangeArrowheads="1"/>
          </p:cNvSpPr>
          <p:nvPr/>
        </p:nvSpPr>
        <p:spPr bwMode="auto">
          <a:xfrm>
            <a:off x="489464" y="1087558"/>
            <a:ext cx="6794739" cy="41319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void</a:t>
            </a:r>
            <a:r>
              <a:rPr lang="en-US" altLang="ko-KR" sz="2500" spc="-100" dirty="0">
                <a:latin typeface="+mj-ea"/>
                <a:ea typeface="+mj-ea"/>
              </a:rPr>
              <a:t> </a:t>
            </a:r>
            <a:r>
              <a:rPr lang="en-US" altLang="ko-KR" sz="2500" spc="-100" dirty="0" err="1">
                <a:latin typeface="+mj-ea"/>
                <a:ea typeface="+mj-ea"/>
              </a:rPr>
              <a:t>hanoi</a:t>
            </a:r>
            <a:r>
              <a:rPr lang="en-US" altLang="ko-KR" sz="2500" spc="-100" dirty="0">
                <a:latin typeface="+mj-ea"/>
                <a:ea typeface="+mj-ea"/>
              </a:rPr>
              <a:t>(</a:t>
            </a:r>
            <a:r>
              <a:rPr lang="en-US" altLang="ko-KR" sz="2500" b="1" spc="-100" dirty="0" err="1">
                <a:solidFill>
                  <a:srgbClr val="0000FF"/>
                </a:solidFill>
                <a:latin typeface="+mj-ea"/>
                <a:ea typeface="+mj-ea"/>
              </a:rPr>
              <a:t>int</a:t>
            </a:r>
            <a:r>
              <a:rPr lang="en-US" altLang="ko-KR" sz="2500" spc="-100" dirty="0">
                <a:latin typeface="+mj-ea"/>
                <a:ea typeface="+mj-ea"/>
              </a:rPr>
              <a:t> n, </a:t>
            </a: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char</a:t>
            </a:r>
            <a:r>
              <a:rPr lang="en-US" altLang="ko-KR" sz="2500" spc="-100" dirty="0">
                <a:latin typeface="+mj-ea"/>
                <a:ea typeface="+mj-ea"/>
              </a:rPr>
              <a:t> from, </a:t>
            </a: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char</a:t>
            </a:r>
            <a:r>
              <a:rPr lang="en-US" altLang="ko-KR" sz="2500" spc="-100" dirty="0">
                <a:latin typeface="+mj-ea"/>
                <a:ea typeface="+mj-ea"/>
              </a:rPr>
              <a:t> </a:t>
            </a:r>
            <a:r>
              <a:rPr lang="en-US" altLang="ko-KR" sz="2500" spc="-100" dirty="0" err="1">
                <a:latin typeface="+mj-ea"/>
                <a:ea typeface="+mj-ea"/>
              </a:rPr>
              <a:t>tmp</a:t>
            </a:r>
            <a:r>
              <a:rPr lang="en-US" altLang="ko-KR" sz="2500" spc="-100" dirty="0">
                <a:latin typeface="+mj-ea"/>
                <a:ea typeface="+mj-ea"/>
              </a:rPr>
              <a:t>, </a:t>
            </a: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char</a:t>
            </a:r>
            <a:r>
              <a:rPr lang="en-US" altLang="ko-KR" sz="2500" spc="-100" dirty="0">
                <a:latin typeface="+mj-ea"/>
                <a:ea typeface="+mj-ea"/>
              </a:rPr>
              <a:t> to) 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    </a:t>
            </a: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if</a:t>
            </a:r>
            <a:r>
              <a:rPr lang="en-US" altLang="ko-KR" sz="2500" spc="-100" dirty="0">
                <a:latin typeface="+mj-ea"/>
                <a:ea typeface="+mj-ea"/>
              </a:rPr>
              <a:t>( n==1 ) </a:t>
            </a:r>
            <a:r>
              <a:rPr lang="en-US" altLang="ko-KR" sz="2500" spc="-100" dirty="0" err="1">
                <a:latin typeface="+mj-ea"/>
                <a:ea typeface="+mj-ea"/>
              </a:rPr>
              <a:t>printf</a:t>
            </a:r>
            <a:r>
              <a:rPr lang="en-US" altLang="ko-KR" sz="2500" spc="-100" dirty="0">
                <a:latin typeface="+mj-ea"/>
                <a:ea typeface="+mj-ea"/>
              </a:rPr>
              <a:t>("</a:t>
            </a:r>
            <a:r>
              <a:rPr lang="ko-KR" altLang="en-US" sz="2500" spc="-100" dirty="0">
                <a:latin typeface="+mj-ea"/>
                <a:ea typeface="+mj-ea"/>
              </a:rPr>
              <a:t>원판 </a:t>
            </a:r>
            <a:r>
              <a:rPr lang="en-US" altLang="ko-KR" sz="2500" spc="-100" dirty="0">
                <a:latin typeface="+mj-ea"/>
                <a:ea typeface="+mj-ea"/>
              </a:rPr>
              <a:t>1:</a:t>
            </a:r>
            <a:r>
              <a:rPr lang="ko-KR" altLang="en-US" sz="2500" spc="-100" dirty="0">
                <a:latin typeface="+mj-ea"/>
                <a:ea typeface="+mj-ea"/>
              </a:rPr>
              <a:t> </a:t>
            </a:r>
            <a:r>
              <a:rPr lang="en-US" altLang="ko-KR" sz="2500" spc="-100" dirty="0">
                <a:latin typeface="+mj-ea"/>
                <a:ea typeface="+mj-ea"/>
              </a:rPr>
              <a:t>%c-&gt;%c\n",</a:t>
            </a:r>
            <a:r>
              <a:rPr lang="en-US" altLang="ko-KR" sz="2500" spc="-100" dirty="0" err="1">
                <a:latin typeface="+mj-ea"/>
                <a:ea typeface="+mj-ea"/>
              </a:rPr>
              <a:t>from,to</a:t>
            </a:r>
            <a:r>
              <a:rPr lang="en-US" altLang="ko-KR" sz="2500" spc="-100" dirty="0">
                <a:latin typeface="+mj-ea"/>
                <a:ea typeface="+mj-ea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    else</a:t>
            </a:r>
            <a:r>
              <a:rPr lang="en-US" altLang="ko-KR" sz="2500" spc="-100" dirty="0">
                <a:latin typeface="+mj-ea"/>
                <a:ea typeface="+mj-ea"/>
              </a:rPr>
              <a:t>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	</a:t>
            </a:r>
            <a:r>
              <a:rPr lang="en-US" altLang="ko-KR" sz="2500" spc="-100" dirty="0" err="1">
                <a:latin typeface="+mj-ea"/>
                <a:ea typeface="+mj-ea"/>
              </a:rPr>
              <a:t>hanoi</a:t>
            </a:r>
            <a:r>
              <a:rPr lang="en-US" altLang="ko-KR" sz="2500" spc="-100" dirty="0">
                <a:latin typeface="+mj-ea"/>
                <a:ea typeface="+mj-ea"/>
              </a:rPr>
              <a:t> (n-1, from, to, </a:t>
            </a:r>
            <a:r>
              <a:rPr lang="en-US" altLang="ko-KR" sz="2500" spc="-100" dirty="0" err="1">
                <a:latin typeface="+mj-ea"/>
                <a:ea typeface="+mj-ea"/>
              </a:rPr>
              <a:t>tmp</a:t>
            </a:r>
            <a:r>
              <a:rPr lang="en-US" altLang="ko-KR" sz="2500" spc="-100" dirty="0">
                <a:latin typeface="+mj-ea"/>
                <a:ea typeface="+mj-ea"/>
              </a:rPr>
              <a:t>);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	</a:t>
            </a:r>
            <a:r>
              <a:rPr lang="en-US" altLang="ko-KR" sz="2500" spc="-100" dirty="0" err="1">
                <a:latin typeface="+mj-ea"/>
                <a:ea typeface="+mj-ea"/>
              </a:rPr>
              <a:t>printf</a:t>
            </a:r>
            <a:r>
              <a:rPr lang="en-US" altLang="ko-KR" sz="2500" spc="-100" dirty="0">
                <a:latin typeface="+mj-ea"/>
                <a:ea typeface="+mj-ea"/>
              </a:rPr>
              <a:t>("</a:t>
            </a:r>
            <a:r>
              <a:rPr lang="ko-KR" altLang="en-US" sz="2500" spc="-100" dirty="0">
                <a:latin typeface="+mj-ea"/>
                <a:ea typeface="+mj-ea"/>
              </a:rPr>
              <a:t>원판 </a:t>
            </a:r>
            <a:r>
              <a:rPr lang="en-US" altLang="ko-KR" sz="2500" spc="-100" dirty="0">
                <a:latin typeface="+mj-ea"/>
                <a:ea typeface="+mj-ea"/>
              </a:rPr>
              <a:t>%d:</a:t>
            </a:r>
            <a:r>
              <a:rPr lang="ko-KR" altLang="en-US" sz="2500" spc="-100" dirty="0">
                <a:latin typeface="+mj-ea"/>
                <a:ea typeface="+mj-ea"/>
              </a:rPr>
              <a:t> </a:t>
            </a:r>
            <a:r>
              <a:rPr lang="en-US" altLang="ko-KR" sz="2500" spc="-100" dirty="0">
                <a:latin typeface="+mj-ea"/>
                <a:ea typeface="+mj-ea"/>
              </a:rPr>
              <a:t>%c-&gt;%c\</a:t>
            </a:r>
            <a:r>
              <a:rPr lang="en-US" altLang="ko-KR" sz="2500" spc="-100" dirty="0" err="1">
                <a:latin typeface="+mj-ea"/>
                <a:ea typeface="+mj-ea"/>
              </a:rPr>
              <a:t>n",n</a:t>
            </a:r>
            <a:r>
              <a:rPr lang="en-US" altLang="ko-KR" sz="2500" spc="-100" dirty="0">
                <a:latin typeface="+mj-ea"/>
                <a:ea typeface="+mj-ea"/>
              </a:rPr>
              <a:t>, from, to);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	</a:t>
            </a:r>
            <a:r>
              <a:rPr lang="en-US" altLang="ko-KR" sz="2500" spc="-100" dirty="0" err="1">
                <a:latin typeface="+mj-ea"/>
                <a:ea typeface="+mj-ea"/>
              </a:rPr>
              <a:t>hanoi</a:t>
            </a:r>
            <a:r>
              <a:rPr lang="en-US" altLang="ko-KR" sz="2500" spc="-100" dirty="0">
                <a:latin typeface="+mj-ea"/>
                <a:ea typeface="+mj-ea"/>
              </a:rPr>
              <a:t> (n-1, </a:t>
            </a:r>
            <a:r>
              <a:rPr lang="en-US" altLang="ko-KR" sz="2500" spc="-100" dirty="0" err="1">
                <a:latin typeface="+mj-ea"/>
                <a:ea typeface="+mj-ea"/>
              </a:rPr>
              <a:t>tmp</a:t>
            </a:r>
            <a:r>
              <a:rPr lang="en-US" altLang="ko-KR" sz="2500" spc="-100" dirty="0">
                <a:latin typeface="+mj-ea"/>
                <a:ea typeface="+mj-ea"/>
              </a:rPr>
              <a:t>, from, to);   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07875" y="289028"/>
            <a:ext cx="30234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2500" dirty="0" err="1">
                <a:ea typeface="굴림" panose="020B0600000101010101" pitchFamily="50" charset="-127"/>
              </a:rPr>
              <a:t>hanoi</a:t>
            </a:r>
            <a:r>
              <a:rPr lang="en-US" altLang="ko-KR" sz="2500" dirty="0">
                <a:ea typeface="굴림" panose="020B0600000101010101" pitchFamily="50" charset="-127"/>
              </a:rPr>
              <a:t> (3, ‘B', ‘A', ‘C')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07279" y="1753588"/>
            <a:ext cx="60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(1)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6729" y="2886701"/>
            <a:ext cx="60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(2)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6729" y="3455527"/>
            <a:ext cx="60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(3)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6729" y="4015826"/>
            <a:ext cx="60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(4)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cxnSp>
        <p:nvCxnSpPr>
          <p:cNvPr id="14" name="구부러진 연결선 13"/>
          <p:cNvCxnSpPr>
            <a:stCxn id="6" idx="3"/>
            <a:endCxn id="32" idx="3"/>
          </p:cNvCxnSpPr>
          <p:nvPr/>
        </p:nvCxnSpPr>
        <p:spPr>
          <a:xfrm>
            <a:off x="10831331" y="527555"/>
            <a:ext cx="572152" cy="5971507"/>
          </a:xfrm>
          <a:prstGeom prst="curvedConnector3">
            <a:avLst>
              <a:gd name="adj1" fmla="val 214536"/>
            </a:avLst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아래쪽 화살표 20"/>
          <p:cNvSpPr/>
          <p:nvPr/>
        </p:nvSpPr>
        <p:spPr>
          <a:xfrm>
            <a:off x="8214102" y="766082"/>
            <a:ext cx="309966" cy="275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402043" y="1081648"/>
            <a:ext cx="25731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  <a:latin typeface="+mj-ea"/>
              </a:rPr>
              <a:t>(3) </a:t>
            </a:r>
            <a:r>
              <a:rPr lang="ko-KR" altLang="en-US" sz="2500" dirty="0">
                <a:latin typeface="+mj-ea"/>
                <a:ea typeface="+mj-ea"/>
              </a:rPr>
              <a:t>원판</a:t>
            </a:r>
            <a:r>
              <a:rPr lang="en-US" altLang="ko-KR" sz="2500" dirty="0">
                <a:latin typeface="+mj-ea"/>
                <a:ea typeface="+mj-ea"/>
              </a:rPr>
              <a:t> 3: B-&gt;C</a:t>
            </a:r>
            <a:endParaRPr lang="en-US" altLang="ko-KR" sz="25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02043" y="1724286"/>
            <a:ext cx="30234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>
                <a:ea typeface="굴림" panose="020B0600000101010101" pitchFamily="50" charset="-127"/>
              </a:rPr>
              <a:t>hanoi</a:t>
            </a:r>
            <a:r>
              <a:rPr lang="en-US" altLang="ko-KR" sz="2500" dirty="0">
                <a:ea typeface="굴림" panose="020B0600000101010101" pitchFamily="50" charset="-127"/>
              </a:rPr>
              <a:t> (2, ‘A', ‘B', ‘C')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344404" y="652995"/>
            <a:ext cx="416781" cy="3847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(3)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54" name="아래쪽 화살표 53"/>
          <p:cNvSpPr/>
          <p:nvPr/>
        </p:nvSpPr>
        <p:spPr>
          <a:xfrm>
            <a:off x="8214102" y="1514154"/>
            <a:ext cx="309966" cy="275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9971743" y="738441"/>
            <a:ext cx="71159" cy="10513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9518342" y="738441"/>
            <a:ext cx="1040179" cy="10513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10494956" y="738441"/>
            <a:ext cx="643067" cy="10134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057211"/>
              </p:ext>
            </p:extLst>
          </p:nvPr>
        </p:nvGraphicFramePr>
        <p:xfrm>
          <a:off x="7807875" y="6262842"/>
          <a:ext cx="3595608" cy="47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9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500" strike="sngStrike" dirty="0" err="1">
                          <a:ea typeface="굴림" panose="020B0600000101010101" pitchFamily="50" charset="-127"/>
                        </a:rPr>
                        <a:t>hanoi</a:t>
                      </a:r>
                      <a:r>
                        <a:rPr lang="en-US" altLang="ko-KR" sz="2500" strike="sngStrike" dirty="0">
                          <a:ea typeface="굴림" panose="020B0600000101010101" pitchFamily="50" charset="-127"/>
                        </a:rPr>
                        <a:t> (3, ‘B', ‘A', ‘C')</a:t>
                      </a:r>
                      <a:endParaRPr lang="ko-KR" altLang="en-US" sz="2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402043" y="2486347"/>
            <a:ext cx="30234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>
                <a:ea typeface="굴림" panose="020B0600000101010101" pitchFamily="50" charset="-127"/>
              </a:rPr>
              <a:t>hanoi</a:t>
            </a:r>
            <a:r>
              <a:rPr lang="en-US" altLang="ko-KR" sz="2500" dirty="0">
                <a:ea typeface="굴림" panose="020B0600000101010101" pitchFamily="50" charset="-127"/>
              </a:rPr>
              <a:t> (1, ‘A', ‘C', ‘B')</a:t>
            </a:r>
            <a:endParaRPr lang="ko-KR" altLang="en-US" sz="2800" dirty="0"/>
          </a:p>
        </p:txBody>
      </p:sp>
      <p:sp>
        <p:nvSpPr>
          <p:cNvPr id="25" name="아래쪽 화살표 24"/>
          <p:cNvSpPr/>
          <p:nvPr/>
        </p:nvSpPr>
        <p:spPr>
          <a:xfrm>
            <a:off x="8214102" y="2276215"/>
            <a:ext cx="309966" cy="275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10577652" y="2118600"/>
            <a:ext cx="430003" cy="3189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0494956" y="2118600"/>
            <a:ext cx="430003" cy="3189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38264" y="3570052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+mj-ea"/>
                <a:ea typeface="+mj-ea"/>
              </a:rPr>
              <a:t>종료</a:t>
            </a:r>
            <a:endParaRPr lang="en-US" altLang="ko-KR" sz="25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25739" y="3121231"/>
            <a:ext cx="25811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+mj-ea"/>
                <a:ea typeface="+mj-ea"/>
              </a:rPr>
              <a:t>원판</a:t>
            </a:r>
            <a:r>
              <a:rPr lang="en-US" altLang="ko-KR" sz="2500" dirty="0">
                <a:latin typeface="+mj-ea"/>
                <a:ea typeface="+mj-ea"/>
              </a:rPr>
              <a:t> 1: A-&gt;B </a:t>
            </a:r>
            <a:r>
              <a:rPr lang="en-US" altLang="ko-KR" sz="2500" b="1" dirty="0">
                <a:solidFill>
                  <a:srgbClr val="FF0000"/>
                </a:solidFill>
                <a:latin typeface="+mj-ea"/>
                <a:ea typeface="+mj-ea"/>
              </a:rPr>
              <a:t>(1)</a:t>
            </a:r>
          </a:p>
        </p:txBody>
      </p:sp>
      <p:cxnSp>
        <p:nvCxnSpPr>
          <p:cNvPr id="30" name="구부러진 연결선 29"/>
          <p:cNvCxnSpPr>
            <a:stCxn id="42" idx="3"/>
            <a:endCxn id="33" idx="3"/>
          </p:cNvCxnSpPr>
          <p:nvPr/>
        </p:nvCxnSpPr>
        <p:spPr>
          <a:xfrm flipH="1">
            <a:off x="11403483" y="1962813"/>
            <a:ext cx="22016" cy="4072188"/>
          </a:xfrm>
          <a:prstGeom prst="curvedConnector3">
            <a:avLst>
              <a:gd name="adj1" fmla="val -2007449"/>
            </a:avLst>
          </a:prstGeom>
          <a:ln w="254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475182" y="2085719"/>
            <a:ext cx="416781" cy="3847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(3)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650578"/>
              </p:ext>
            </p:extLst>
          </p:nvPr>
        </p:nvGraphicFramePr>
        <p:xfrm>
          <a:off x="7807875" y="5798781"/>
          <a:ext cx="3595608" cy="47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9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500" dirty="0" err="1">
                          <a:ea typeface="굴림" panose="020B0600000101010101" pitchFamily="50" charset="-127"/>
                        </a:rPr>
                        <a:t>hanoi</a:t>
                      </a:r>
                      <a:r>
                        <a:rPr lang="en-US" altLang="ko-KR" sz="2500" dirty="0">
                          <a:ea typeface="굴림" panose="020B0600000101010101" pitchFamily="50" charset="-127"/>
                        </a:rPr>
                        <a:t> (2, ‘A', ‘B', ‘C')</a:t>
                      </a:r>
                      <a:endParaRPr lang="ko-KR" altLang="en-US" sz="2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98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</a:t>
            </a:r>
            <a:r>
              <a:rPr lang="ko-KR" altLang="en-US" sz="3200" dirty="0"/>
              <a:t>하노이 탑 문제</a:t>
            </a:r>
            <a:endParaRPr lang="ko-KR" altLang="en-US" dirty="0"/>
          </a:p>
        </p:txBody>
      </p:sp>
      <p:sp>
        <p:nvSpPr>
          <p:cNvPr id="5" name="Text Box 152"/>
          <p:cNvSpPr txBox="1">
            <a:spLocks noChangeArrowheads="1"/>
          </p:cNvSpPr>
          <p:nvPr/>
        </p:nvSpPr>
        <p:spPr bwMode="auto">
          <a:xfrm>
            <a:off x="489464" y="1087558"/>
            <a:ext cx="6794739" cy="41319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void</a:t>
            </a:r>
            <a:r>
              <a:rPr lang="en-US" altLang="ko-KR" sz="2500" spc="-100" dirty="0">
                <a:latin typeface="+mj-ea"/>
                <a:ea typeface="+mj-ea"/>
              </a:rPr>
              <a:t> </a:t>
            </a:r>
            <a:r>
              <a:rPr lang="en-US" altLang="ko-KR" sz="2500" spc="-100" dirty="0" err="1">
                <a:latin typeface="+mj-ea"/>
                <a:ea typeface="+mj-ea"/>
              </a:rPr>
              <a:t>hanoi</a:t>
            </a:r>
            <a:r>
              <a:rPr lang="en-US" altLang="ko-KR" sz="2500" spc="-100" dirty="0">
                <a:latin typeface="+mj-ea"/>
                <a:ea typeface="+mj-ea"/>
              </a:rPr>
              <a:t>(</a:t>
            </a:r>
            <a:r>
              <a:rPr lang="en-US" altLang="ko-KR" sz="2500" b="1" spc="-100" dirty="0" err="1">
                <a:solidFill>
                  <a:srgbClr val="0000FF"/>
                </a:solidFill>
                <a:latin typeface="+mj-ea"/>
                <a:ea typeface="+mj-ea"/>
              </a:rPr>
              <a:t>int</a:t>
            </a:r>
            <a:r>
              <a:rPr lang="en-US" altLang="ko-KR" sz="2500" spc="-100" dirty="0">
                <a:latin typeface="+mj-ea"/>
                <a:ea typeface="+mj-ea"/>
              </a:rPr>
              <a:t> n, </a:t>
            </a: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char</a:t>
            </a:r>
            <a:r>
              <a:rPr lang="en-US" altLang="ko-KR" sz="2500" spc="-100" dirty="0">
                <a:latin typeface="+mj-ea"/>
                <a:ea typeface="+mj-ea"/>
              </a:rPr>
              <a:t> from, </a:t>
            </a: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char</a:t>
            </a:r>
            <a:r>
              <a:rPr lang="en-US" altLang="ko-KR" sz="2500" spc="-100" dirty="0">
                <a:latin typeface="+mj-ea"/>
                <a:ea typeface="+mj-ea"/>
              </a:rPr>
              <a:t> </a:t>
            </a:r>
            <a:r>
              <a:rPr lang="en-US" altLang="ko-KR" sz="2500" spc="-100" dirty="0" err="1">
                <a:latin typeface="+mj-ea"/>
                <a:ea typeface="+mj-ea"/>
              </a:rPr>
              <a:t>tmp</a:t>
            </a:r>
            <a:r>
              <a:rPr lang="en-US" altLang="ko-KR" sz="2500" spc="-100" dirty="0">
                <a:latin typeface="+mj-ea"/>
                <a:ea typeface="+mj-ea"/>
              </a:rPr>
              <a:t>, </a:t>
            </a: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char</a:t>
            </a:r>
            <a:r>
              <a:rPr lang="en-US" altLang="ko-KR" sz="2500" spc="-100" dirty="0">
                <a:latin typeface="+mj-ea"/>
                <a:ea typeface="+mj-ea"/>
              </a:rPr>
              <a:t> to) 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    </a:t>
            </a: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if</a:t>
            </a:r>
            <a:r>
              <a:rPr lang="en-US" altLang="ko-KR" sz="2500" spc="-100" dirty="0">
                <a:latin typeface="+mj-ea"/>
                <a:ea typeface="+mj-ea"/>
              </a:rPr>
              <a:t>( n==1 ) </a:t>
            </a:r>
            <a:r>
              <a:rPr lang="en-US" altLang="ko-KR" sz="2500" spc="-100" dirty="0" err="1">
                <a:latin typeface="+mj-ea"/>
                <a:ea typeface="+mj-ea"/>
              </a:rPr>
              <a:t>printf</a:t>
            </a:r>
            <a:r>
              <a:rPr lang="en-US" altLang="ko-KR" sz="2500" spc="-100" dirty="0">
                <a:latin typeface="+mj-ea"/>
                <a:ea typeface="+mj-ea"/>
              </a:rPr>
              <a:t>("</a:t>
            </a:r>
            <a:r>
              <a:rPr lang="ko-KR" altLang="en-US" sz="2500" spc="-100" dirty="0">
                <a:latin typeface="+mj-ea"/>
                <a:ea typeface="+mj-ea"/>
              </a:rPr>
              <a:t>원판 </a:t>
            </a:r>
            <a:r>
              <a:rPr lang="en-US" altLang="ko-KR" sz="2500" spc="-100" dirty="0">
                <a:latin typeface="+mj-ea"/>
                <a:ea typeface="+mj-ea"/>
              </a:rPr>
              <a:t>1:</a:t>
            </a:r>
            <a:r>
              <a:rPr lang="ko-KR" altLang="en-US" sz="2500" spc="-100" dirty="0">
                <a:latin typeface="+mj-ea"/>
                <a:ea typeface="+mj-ea"/>
              </a:rPr>
              <a:t> </a:t>
            </a:r>
            <a:r>
              <a:rPr lang="en-US" altLang="ko-KR" sz="2500" spc="-100" dirty="0">
                <a:latin typeface="+mj-ea"/>
                <a:ea typeface="+mj-ea"/>
              </a:rPr>
              <a:t>%c-&gt;%c\n",</a:t>
            </a:r>
            <a:r>
              <a:rPr lang="en-US" altLang="ko-KR" sz="2500" spc="-100" dirty="0" err="1">
                <a:latin typeface="+mj-ea"/>
                <a:ea typeface="+mj-ea"/>
              </a:rPr>
              <a:t>from,to</a:t>
            </a:r>
            <a:r>
              <a:rPr lang="en-US" altLang="ko-KR" sz="2500" spc="-100" dirty="0">
                <a:latin typeface="+mj-ea"/>
                <a:ea typeface="+mj-ea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b="1" spc="-100" dirty="0">
                <a:solidFill>
                  <a:srgbClr val="0000FF"/>
                </a:solidFill>
                <a:latin typeface="+mj-ea"/>
                <a:ea typeface="+mj-ea"/>
              </a:rPr>
              <a:t>    else</a:t>
            </a:r>
            <a:r>
              <a:rPr lang="en-US" altLang="ko-KR" sz="2500" spc="-100" dirty="0">
                <a:latin typeface="+mj-ea"/>
                <a:ea typeface="+mj-ea"/>
              </a:rPr>
              <a:t>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	</a:t>
            </a:r>
            <a:r>
              <a:rPr lang="en-US" altLang="ko-KR" sz="2500" spc="-100" dirty="0" err="1">
                <a:latin typeface="+mj-ea"/>
                <a:ea typeface="+mj-ea"/>
              </a:rPr>
              <a:t>hanoi</a:t>
            </a:r>
            <a:r>
              <a:rPr lang="en-US" altLang="ko-KR" sz="2500" spc="-100" dirty="0">
                <a:latin typeface="+mj-ea"/>
                <a:ea typeface="+mj-ea"/>
              </a:rPr>
              <a:t> (n-1, from, to, </a:t>
            </a:r>
            <a:r>
              <a:rPr lang="en-US" altLang="ko-KR" sz="2500" spc="-100" dirty="0" err="1">
                <a:latin typeface="+mj-ea"/>
                <a:ea typeface="+mj-ea"/>
              </a:rPr>
              <a:t>tmp</a:t>
            </a:r>
            <a:r>
              <a:rPr lang="en-US" altLang="ko-KR" sz="2500" spc="-100" dirty="0">
                <a:latin typeface="+mj-ea"/>
                <a:ea typeface="+mj-ea"/>
              </a:rPr>
              <a:t>);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	</a:t>
            </a:r>
            <a:r>
              <a:rPr lang="en-US" altLang="ko-KR" sz="2500" spc="-100" dirty="0" err="1">
                <a:latin typeface="+mj-ea"/>
                <a:ea typeface="+mj-ea"/>
              </a:rPr>
              <a:t>printf</a:t>
            </a:r>
            <a:r>
              <a:rPr lang="en-US" altLang="ko-KR" sz="2500" spc="-100" dirty="0">
                <a:latin typeface="+mj-ea"/>
                <a:ea typeface="+mj-ea"/>
              </a:rPr>
              <a:t>("</a:t>
            </a:r>
            <a:r>
              <a:rPr lang="ko-KR" altLang="en-US" sz="2500" spc="-100" dirty="0">
                <a:latin typeface="+mj-ea"/>
                <a:ea typeface="+mj-ea"/>
              </a:rPr>
              <a:t>원판 </a:t>
            </a:r>
            <a:r>
              <a:rPr lang="en-US" altLang="ko-KR" sz="2500" spc="-100" dirty="0">
                <a:latin typeface="+mj-ea"/>
                <a:ea typeface="+mj-ea"/>
              </a:rPr>
              <a:t>%d:</a:t>
            </a:r>
            <a:r>
              <a:rPr lang="ko-KR" altLang="en-US" sz="2500" spc="-100" dirty="0">
                <a:latin typeface="+mj-ea"/>
                <a:ea typeface="+mj-ea"/>
              </a:rPr>
              <a:t> </a:t>
            </a:r>
            <a:r>
              <a:rPr lang="en-US" altLang="ko-KR" sz="2500" spc="-100" dirty="0">
                <a:latin typeface="+mj-ea"/>
                <a:ea typeface="+mj-ea"/>
              </a:rPr>
              <a:t>%c-&gt;%c\</a:t>
            </a:r>
            <a:r>
              <a:rPr lang="en-US" altLang="ko-KR" sz="2500" spc="-100" dirty="0" err="1">
                <a:latin typeface="+mj-ea"/>
                <a:ea typeface="+mj-ea"/>
              </a:rPr>
              <a:t>n",n</a:t>
            </a:r>
            <a:r>
              <a:rPr lang="en-US" altLang="ko-KR" sz="2500" spc="-100" dirty="0">
                <a:latin typeface="+mj-ea"/>
                <a:ea typeface="+mj-ea"/>
              </a:rPr>
              <a:t>, from, to);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	</a:t>
            </a:r>
            <a:r>
              <a:rPr lang="en-US" altLang="ko-KR" sz="2500" spc="-100" dirty="0" err="1">
                <a:latin typeface="+mj-ea"/>
                <a:ea typeface="+mj-ea"/>
              </a:rPr>
              <a:t>hanoi</a:t>
            </a:r>
            <a:r>
              <a:rPr lang="en-US" altLang="ko-KR" sz="2500" spc="-100" dirty="0">
                <a:latin typeface="+mj-ea"/>
                <a:ea typeface="+mj-ea"/>
              </a:rPr>
              <a:t> (n-1, </a:t>
            </a:r>
            <a:r>
              <a:rPr lang="en-US" altLang="ko-KR" sz="2500" spc="-100" dirty="0" err="1">
                <a:latin typeface="+mj-ea"/>
                <a:ea typeface="+mj-ea"/>
              </a:rPr>
              <a:t>tmp</a:t>
            </a:r>
            <a:r>
              <a:rPr lang="en-US" altLang="ko-KR" sz="2500" spc="-100" dirty="0">
                <a:latin typeface="+mj-ea"/>
                <a:ea typeface="+mj-ea"/>
              </a:rPr>
              <a:t>, from, to);   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500" spc="-100" dirty="0">
                <a:latin typeface="+mj-ea"/>
                <a:ea typeface="+mj-ea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07875" y="289028"/>
            <a:ext cx="30234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2500" dirty="0" err="1">
                <a:ea typeface="굴림" panose="020B0600000101010101" pitchFamily="50" charset="-127"/>
              </a:rPr>
              <a:t>hanoi</a:t>
            </a:r>
            <a:r>
              <a:rPr lang="en-US" altLang="ko-KR" sz="2500" dirty="0">
                <a:ea typeface="굴림" panose="020B0600000101010101" pitchFamily="50" charset="-127"/>
              </a:rPr>
              <a:t> (2, ‘A', ‘B', ‘C')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07279" y="1753588"/>
            <a:ext cx="60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(1)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6729" y="2886701"/>
            <a:ext cx="60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(2)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6729" y="3455527"/>
            <a:ext cx="60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(3)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6729" y="4015826"/>
            <a:ext cx="601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(4)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cxnSp>
        <p:nvCxnSpPr>
          <p:cNvPr id="14" name="구부러진 연결선 13"/>
          <p:cNvCxnSpPr>
            <a:stCxn id="6" idx="3"/>
            <a:endCxn id="32" idx="3"/>
          </p:cNvCxnSpPr>
          <p:nvPr/>
        </p:nvCxnSpPr>
        <p:spPr>
          <a:xfrm>
            <a:off x="10831331" y="527555"/>
            <a:ext cx="572152" cy="5971507"/>
          </a:xfrm>
          <a:prstGeom prst="curvedConnector3">
            <a:avLst>
              <a:gd name="adj1" fmla="val 214536"/>
            </a:avLst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아래쪽 화살표 20"/>
          <p:cNvSpPr/>
          <p:nvPr/>
        </p:nvSpPr>
        <p:spPr>
          <a:xfrm>
            <a:off x="8214102" y="766082"/>
            <a:ext cx="309966" cy="275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402043" y="1081648"/>
            <a:ext cx="25971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  <a:latin typeface="+mj-ea"/>
              </a:rPr>
              <a:t>(3) </a:t>
            </a:r>
            <a:r>
              <a:rPr lang="ko-KR" altLang="en-US" sz="2500" dirty="0">
                <a:latin typeface="+mj-ea"/>
                <a:ea typeface="+mj-ea"/>
              </a:rPr>
              <a:t>원판</a:t>
            </a:r>
            <a:r>
              <a:rPr lang="en-US" altLang="ko-KR" sz="2500" dirty="0">
                <a:latin typeface="+mj-ea"/>
                <a:ea typeface="+mj-ea"/>
              </a:rPr>
              <a:t> 2: A-&gt;C</a:t>
            </a:r>
            <a:endParaRPr lang="en-US" altLang="ko-KR" sz="25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02043" y="1724286"/>
            <a:ext cx="30234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>
                <a:ea typeface="굴림" panose="020B0600000101010101" pitchFamily="50" charset="-127"/>
              </a:rPr>
              <a:t>hanoi</a:t>
            </a:r>
            <a:r>
              <a:rPr lang="en-US" altLang="ko-KR" sz="2500" dirty="0">
                <a:ea typeface="굴림" panose="020B0600000101010101" pitchFamily="50" charset="-127"/>
              </a:rPr>
              <a:t> (1, ‘B', ‘A', ‘C')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344404" y="652995"/>
            <a:ext cx="416781" cy="3847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(3)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54" name="아래쪽 화살표 53"/>
          <p:cNvSpPr/>
          <p:nvPr/>
        </p:nvSpPr>
        <p:spPr>
          <a:xfrm>
            <a:off x="8214102" y="1514154"/>
            <a:ext cx="309966" cy="275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9971743" y="738441"/>
            <a:ext cx="71159" cy="10513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9518342" y="738441"/>
            <a:ext cx="1040179" cy="10513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10494956" y="738441"/>
            <a:ext cx="643067" cy="10134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805657"/>
              </p:ext>
            </p:extLst>
          </p:nvPr>
        </p:nvGraphicFramePr>
        <p:xfrm>
          <a:off x="7807875" y="6262842"/>
          <a:ext cx="3595608" cy="47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9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500" strike="sngStrike" dirty="0" err="1">
                          <a:ea typeface="굴림" panose="020B0600000101010101" pitchFamily="50" charset="-127"/>
                        </a:rPr>
                        <a:t>hanoi</a:t>
                      </a:r>
                      <a:r>
                        <a:rPr lang="en-US" altLang="ko-KR" sz="2500" strike="sngStrike" dirty="0">
                          <a:ea typeface="굴림" panose="020B0600000101010101" pitchFamily="50" charset="-127"/>
                        </a:rPr>
                        <a:t> (2, ‘A', ‘B', ‘C')</a:t>
                      </a:r>
                      <a:endParaRPr lang="ko-KR" altLang="en-US" sz="2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아래쪽 화살표 24"/>
          <p:cNvSpPr/>
          <p:nvPr/>
        </p:nvSpPr>
        <p:spPr>
          <a:xfrm>
            <a:off x="8214102" y="2276215"/>
            <a:ext cx="309966" cy="275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738264" y="2858468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+mj-ea"/>
                <a:ea typeface="+mj-ea"/>
              </a:rPr>
              <a:t>종료</a:t>
            </a:r>
            <a:endParaRPr lang="en-US" altLang="ko-KR" sz="25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25739" y="2409647"/>
            <a:ext cx="25731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+mj-ea"/>
                <a:ea typeface="+mj-ea"/>
              </a:rPr>
              <a:t>원판</a:t>
            </a:r>
            <a:r>
              <a:rPr lang="en-US" altLang="ko-KR" sz="2500" dirty="0">
                <a:latin typeface="+mj-ea"/>
                <a:ea typeface="+mj-ea"/>
              </a:rPr>
              <a:t> 1: B-&gt;C </a:t>
            </a:r>
            <a:r>
              <a:rPr lang="en-US" altLang="ko-KR" sz="2500" b="1" dirty="0">
                <a:solidFill>
                  <a:srgbClr val="FF0000"/>
                </a:solidFill>
                <a:latin typeface="+mj-ea"/>
                <a:ea typeface="+mj-ea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45494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</TotalTime>
  <Words>1170</Words>
  <Application>Microsoft Office PowerPoint</Application>
  <PresentationFormat>와이드스크린</PresentationFormat>
  <Paragraphs>193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맑은 고딕</vt:lpstr>
      <vt:lpstr>Arial</vt:lpstr>
      <vt:lpstr>Wingdings</vt:lpstr>
      <vt:lpstr>Office 테마</vt:lpstr>
      <vt:lpstr>2.4 하노이 탑 문제</vt:lpstr>
      <vt:lpstr>2.4 하노이 탑 문제</vt:lpstr>
      <vt:lpstr>2.4 하노이 탑 문제</vt:lpstr>
      <vt:lpstr>2.4 하노이 탑 문제</vt:lpstr>
      <vt:lpstr>2.4 하노이 탑 문제</vt:lpstr>
      <vt:lpstr>2.4 하노이 탑 문제</vt:lpstr>
      <vt:lpstr>2.4 하노이 탑 문제</vt:lpstr>
      <vt:lpstr>2.4 하노이 탑 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운영체제(Operating System)</dc:title>
  <dc:creator>Admin</dc:creator>
  <cp:lastModifiedBy> </cp:lastModifiedBy>
  <cp:revision>61</cp:revision>
  <dcterms:created xsi:type="dcterms:W3CDTF">2018-03-03T08:43:02Z</dcterms:created>
  <dcterms:modified xsi:type="dcterms:W3CDTF">2018-03-14T03:06:25Z</dcterms:modified>
</cp:coreProperties>
</file>