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3" r:id="rId21"/>
    <p:sldId id="274" r:id="rId22"/>
    <p:sldId id="282" r:id="rId23"/>
    <p:sldId id="276" r:id="rId24"/>
    <p:sldId id="277" r:id="rId25"/>
    <p:sldId id="278" r:id="rId26"/>
    <p:sldId id="280" r:id="rId27"/>
    <p:sldId id="281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0E0A4-EFDD-467E-BE08-05DD1CDDF28B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7972D-CD31-4BD0-A2CA-8AF183C49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77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A7C36FF-3F9A-4369-955D-C72F1B68D471}" type="slidenum">
              <a:rPr kumimoji="0" lang="en-US" altLang="zh-TW">
                <a:solidFill>
                  <a:prstClr val="black"/>
                </a:solidFill>
              </a:rPr>
              <a:pPr eaLnBrk="1" hangingPunct="1"/>
              <a:t>25</a:t>
            </a:fld>
            <a:endParaRPr kumimoji="0" lang="en-US" altLang="zh-TW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89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46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4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7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ADE8E-E77F-443F-B145-0A0404B8E21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6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DB377-A16D-40AD-A8D0-EC8F3F6412A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8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4697A-B833-4599-A8DC-BDCD2F79CB7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4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C9B14-E2B4-4EBE-8AD4-8E68AF2BB6B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3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9294B-E869-47C4-8BA6-3F889AEB8C8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9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6D5D5-B687-4F6C-8A2E-E28C8743C57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97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49BA-05A4-4E91-A3DD-53A3078620C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9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25FCE-9907-4A4E-B9BC-E6F9FACAA65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3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48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4C2E8-90D7-4B20-9E9D-965F17F20AC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D231C-6A46-45BD-B84D-92920F6496F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65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363B7-6EE2-4CD7-B367-1E0A8A9D902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1205C-AE9E-49AB-BBF8-B474C3F85AF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19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5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9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7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4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EAC9-52E4-4934-9595-BCBF0D8A8F8D}" type="datetimeFigureOut">
              <a:rPr lang="zh-TW" altLang="en-US" smtClean="0"/>
              <a:t>2015/3/27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F7C1-4C27-4139-9A6B-F5D551BC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94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4786A4-FA9D-4295-AB03-FD1BE2E435D6}" type="slidenum">
              <a:rPr lang="en-US" altLang="zh-TW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8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Times New Roman" pitchFamily="18" charset="0"/>
          <a:ea typeface="華康細圓體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Times New Roman" pitchFamily="18" charset="0"/>
          <a:ea typeface="華康細圓體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Times New Roman" pitchFamily="18" charset="0"/>
          <a:ea typeface="華康細圓體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Times New Roman" pitchFamily="18" charset="0"/>
          <a:ea typeface="華康細圓體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Times New Roman" pitchFamily="18" charset="0"/>
          <a:ea typeface="華康細圓體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Times New Roman" pitchFamily="18" charset="0"/>
          <a:ea typeface="華康細圓體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Times New Roman" pitchFamily="18" charset="0"/>
          <a:ea typeface="華康細圓體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Times New Roman" pitchFamily="18" charset="0"/>
          <a:ea typeface="華康細圓體" pitchFamily="49" charset="-12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0"/>
        </a:spcBef>
        <a:spcAft>
          <a:spcPct val="5000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0"/>
        </a:spcBef>
        <a:spcAft>
          <a:spcPct val="4000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0"/>
        </a:spcBef>
        <a:spcAft>
          <a:spcPct val="4000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0"/>
        </a:spcBef>
        <a:spcAft>
          <a:spcPct val="4000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0"/>
        </a:spcBef>
        <a:spcAft>
          <a:spcPct val="4000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0"/>
        </a:spcBef>
        <a:spcAft>
          <a:spcPct val="4000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.jpe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.jpe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29B7725-F356-416B-9BDF-C51685B5B2A4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第五章</a:t>
            </a:r>
            <a:b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運算式、運算子與敘述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3637" cy="26844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 	</a:t>
            </a:r>
            <a:r>
              <a:rPr lang="zh-TW" altLang="en-US" sz="2800" smtClean="0"/>
              <a:t>認識運算式與運算子</a:t>
            </a:r>
          </a:p>
          <a:p>
            <a:pPr eaLnBrk="1" hangingPunct="1"/>
            <a:r>
              <a:rPr lang="zh-TW" altLang="en-US" sz="2800" smtClean="0"/>
              <a:t>學習各種常用的運算子</a:t>
            </a:r>
          </a:p>
          <a:p>
            <a:pPr eaLnBrk="1" hangingPunct="1"/>
            <a:r>
              <a:rPr lang="zh-TW" altLang="en-US" sz="2800" smtClean="0"/>
              <a:t>認識運算子的優先順序</a:t>
            </a:r>
          </a:p>
          <a:p>
            <a:pPr eaLnBrk="1" hangingPunct="1"/>
            <a:r>
              <a:rPr lang="zh-TW" altLang="en-US" sz="2800" smtClean="0"/>
              <a:t>學習運算式之資料型態的轉換 </a:t>
            </a:r>
          </a:p>
          <a:p>
            <a:pPr eaLnBrk="1" hangingPunct="1"/>
            <a:endParaRPr lang="en-US" altLang="zh-TW" sz="2800" smtClean="0"/>
          </a:p>
        </p:txBody>
      </p:sp>
    </p:spTree>
    <p:extLst>
      <p:ext uri="{BB962C8B-B14F-4D97-AF65-F5344CB8AC3E}">
        <p14:creationId xmlns:p14="http://schemas.microsoft.com/office/powerpoint/2010/main" val="1445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283C5E2-7CE6-4B85-9AE0-2DFD46711942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10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關係運算子與 </a:t>
            </a:r>
            <a:r>
              <a:rPr lang="en-US" altLang="zh-TW" smtClean="0"/>
              <a:t>if </a:t>
            </a:r>
            <a:r>
              <a:rPr lang="zh-TW" altLang="en-US" smtClean="0"/>
              <a:t>敘述 </a:t>
            </a:r>
            <a:r>
              <a:rPr lang="en-US" altLang="zh-TW" smtClean="0"/>
              <a:t>(1/2)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en-US" altLang="zh-TW" sz="2600" smtClean="0"/>
              <a:t>if </a:t>
            </a:r>
            <a:r>
              <a:rPr lang="zh-TW" altLang="en-US" sz="2600" smtClean="0"/>
              <a:t>敘述與關係運算子的使用範例： </a:t>
            </a:r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12988"/>
            <a:ext cx="7924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2276475"/>
            <a:ext cx="271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6761" name="AutoShape 9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28258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B443561-42B6-4525-98B1-48F49BC22217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11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遞增與遞減運算子 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遞增與遞減運算子的成員：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744788"/>
            <a:ext cx="7419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446088" y="4886325"/>
            <a:ext cx="819467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 altLang="zh-TW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a++ </a:t>
            </a:r>
            <a:r>
              <a:rPr lang="zh-TW" alt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會先執行整個敘述後，再將 </a:t>
            </a:r>
            <a:r>
              <a:rPr lang="en-US" altLang="zh-TW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a </a:t>
            </a:r>
            <a:r>
              <a:rPr lang="zh-TW" alt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的值加 </a:t>
            </a:r>
            <a:r>
              <a:rPr lang="en-US" altLang="zh-TW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1</a:t>
            </a:r>
          </a:p>
          <a:p>
            <a:pPr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 altLang="zh-TW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++a </a:t>
            </a:r>
            <a:r>
              <a:rPr lang="zh-TW" alt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則是先把 </a:t>
            </a:r>
            <a:r>
              <a:rPr lang="en-US" altLang="zh-TW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a </a:t>
            </a:r>
            <a:r>
              <a:rPr lang="zh-TW" alt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的值加 </a:t>
            </a:r>
            <a:r>
              <a:rPr lang="en-US" altLang="zh-TW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1 </a:t>
            </a:r>
            <a:r>
              <a:rPr lang="zh-TW" altLang="en-US" sz="2600" dirty="0">
                <a:solidFill>
                  <a:srgbClr val="000000"/>
                </a:solidFill>
                <a:latin typeface="Courier New" panose="02070309020205020404" pitchFamily="49" charset="0"/>
                <a:ea typeface="華康細圓體" pitchFamily="49" charset="-120"/>
                <a:cs typeface="Courier New" panose="02070309020205020404" pitchFamily="49" charset="0"/>
              </a:rPr>
              <a:t>後，再執行整個敘述</a:t>
            </a:r>
          </a:p>
        </p:txBody>
      </p:sp>
      <p:sp>
        <p:nvSpPr>
          <p:cNvPr id="587785" name="AutoShape 9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42288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D1FD09B-352A-437F-AD2D-C12794BCC21F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12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遞增與遞減運算子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22287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下面的程式是使用遞增運算子的範例：</a:t>
            </a: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78867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5603875"/>
            <a:ext cx="33337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809" name="AutoShape 9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3961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C2365CF-0D85-4EC4-B11C-C3795C4BE4B0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13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邏輯運算子 </a:t>
            </a:r>
            <a:r>
              <a:rPr lang="en-US" altLang="zh-TW" smtClean="0"/>
              <a:t>(1/2)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pPr eaLnBrk="1" hangingPunct="1"/>
            <a:r>
              <a:rPr lang="en-US" altLang="zh-TW" sz="2600" smtClean="0"/>
              <a:t>AND</a:t>
            </a:r>
            <a:r>
              <a:rPr lang="zh-TW" altLang="en-US" sz="2600" smtClean="0"/>
              <a:t>、</a:t>
            </a:r>
            <a:r>
              <a:rPr lang="en-US" altLang="zh-TW" sz="2600" smtClean="0"/>
              <a:t>OR</a:t>
            </a:r>
            <a:r>
              <a:rPr lang="zh-TW" altLang="en-US" sz="2600" smtClean="0"/>
              <a:t>與真值表</a:t>
            </a:r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47938"/>
            <a:ext cx="69246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519613"/>
            <a:ext cx="52387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833" name="AutoShape 9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31373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06EC8C1-A069-4B83-89C4-ED75F260F381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14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邏輯運算子 </a:t>
            </a:r>
            <a:r>
              <a:rPr lang="en-US" altLang="zh-TW" smtClean="0"/>
              <a:t>(2/2)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邏輯運算子的應用範例：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19338"/>
            <a:ext cx="79057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213100"/>
            <a:ext cx="2667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0857" name="AutoShape 9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5040313" y="2449513"/>
            <a:ext cx="29527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>
            <a:off x="5327650" y="2378075"/>
            <a:ext cx="0" cy="1444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6227763" y="2378075"/>
            <a:ext cx="0" cy="1444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7740650" y="2378075"/>
            <a:ext cx="0" cy="1444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6732588" y="2378075"/>
            <a:ext cx="0" cy="1444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397" name="Text Box 16"/>
          <p:cNvSpPr txBox="1">
            <a:spLocks noChangeArrowheads="1"/>
          </p:cNvSpPr>
          <p:nvPr/>
        </p:nvSpPr>
        <p:spPr bwMode="auto">
          <a:xfrm>
            <a:off x="5184775" y="2593975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ea typeface="華康細圓體" pitchFamily="49" charset="-120"/>
              </a:rPr>
              <a:t>0</a:t>
            </a:r>
          </a:p>
        </p:txBody>
      </p:sp>
      <p:sp>
        <p:nvSpPr>
          <p:cNvPr id="16398" name="Text Box 17"/>
          <p:cNvSpPr txBox="1">
            <a:spLocks noChangeArrowheads="1"/>
          </p:cNvSpPr>
          <p:nvPr/>
        </p:nvSpPr>
        <p:spPr bwMode="auto">
          <a:xfrm>
            <a:off x="7524750" y="2630488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ea typeface="華康細圓體" pitchFamily="49" charset="-120"/>
              </a:rPr>
              <a:t>100</a:t>
            </a:r>
          </a:p>
        </p:txBody>
      </p:sp>
      <p:sp>
        <p:nvSpPr>
          <p:cNvPr id="16399" name="Text Box 18"/>
          <p:cNvSpPr txBox="1">
            <a:spLocks noChangeArrowheads="1"/>
          </p:cNvSpPr>
          <p:nvPr/>
        </p:nvSpPr>
        <p:spPr bwMode="auto">
          <a:xfrm>
            <a:off x="6011863" y="2593975"/>
            <a:ext cx="468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ea typeface="華康細圓體" pitchFamily="49" charset="-120"/>
              </a:rPr>
              <a:t>49</a:t>
            </a:r>
          </a:p>
        </p:txBody>
      </p:sp>
      <p:sp>
        <p:nvSpPr>
          <p:cNvPr id="16400" name="Text Box 19"/>
          <p:cNvSpPr txBox="1">
            <a:spLocks noChangeArrowheads="1"/>
          </p:cNvSpPr>
          <p:nvPr/>
        </p:nvSpPr>
        <p:spPr bwMode="auto">
          <a:xfrm>
            <a:off x="6551613" y="2593975"/>
            <a:ext cx="468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ea typeface="華康細圓體" pitchFamily="49" charset="-120"/>
              </a:rPr>
              <a:t>60</a:t>
            </a:r>
          </a:p>
        </p:txBody>
      </p:sp>
      <p:sp>
        <p:nvSpPr>
          <p:cNvPr id="16401" name="Text Box 20"/>
          <p:cNvSpPr txBox="1">
            <a:spLocks noChangeArrowheads="1"/>
          </p:cNvSpPr>
          <p:nvPr/>
        </p:nvSpPr>
        <p:spPr bwMode="auto">
          <a:xfrm>
            <a:off x="4535488" y="1765300"/>
            <a:ext cx="136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TW" altLang="en-US" sz="1400">
                <a:solidFill>
                  <a:srgbClr val="000000"/>
                </a:solidFill>
                <a:ea typeface="華康細圓體" pitchFamily="49" charset="-120"/>
              </a:rPr>
              <a:t>成績輸入錯誤</a:t>
            </a:r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6119813" y="17653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TW" altLang="en-US" sz="1400">
                <a:solidFill>
                  <a:srgbClr val="000000"/>
                </a:solidFill>
                <a:ea typeface="華康細圓體" pitchFamily="49" charset="-120"/>
              </a:rPr>
              <a:t>需要補考</a:t>
            </a:r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7632700" y="1801813"/>
            <a:ext cx="136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TW" altLang="en-US" sz="1400">
                <a:solidFill>
                  <a:srgbClr val="000000"/>
                </a:solidFill>
                <a:ea typeface="華康細圓體" pitchFamily="49" charset="-120"/>
              </a:rPr>
              <a:t>成績輸入錯誤</a:t>
            </a:r>
          </a:p>
        </p:txBody>
      </p:sp>
      <p:sp>
        <p:nvSpPr>
          <p:cNvPr id="16404" name="Line 23"/>
          <p:cNvSpPr>
            <a:spLocks noChangeShapeType="1"/>
          </p:cNvSpPr>
          <p:nvPr/>
        </p:nvSpPr>
        <p:spPr bwMode="auto">
          <a:xfrm flipV="1">
            <a:off x="5148263" y="20891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405" name="Line 24"/>
          <p:cNvSpPr>
            <a:spLocks noChangeShapeType="1"/>
          </p:cNvSpPr>
          <p:nvPr/>
        </p:nvSpPr>
        <p:spPr bwMode="auto">
          <a:xfrm flipV="1">
            <a:off x="6480175" y="20891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406" name="Line 25"/>
          <p:cNvSpPr>
            <a:spLocks noChangeShapeType="1"/>
          </p:cNvSpPr>
          <p:nvPr/>
        </p:nvSpPr>
        <p:spPr bwMode="auto">
          <a:xfrm flipV="1">
            <a:off x="7885113" y="2125663"/>
            <a:ext cx="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E8EB3C5-23F3-4C95-9AA1-4175575D6921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15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括號運算子 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665162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括號運算子「</a:t>
            </a:r>
            <a:r>
              <a:rPr lang="en-US" altLang="zh-TW" sz="2600" smtClean="0"/>
              <a:t>()</a:t>
            </a:r>
            <a:r>
              <a:rPr lang="zh-TW" altLang="en-US" sz="2600" smtClean="0"/>
              <a:t>」用來提高運算式的優先順序 </a:t>
            </a:r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86063"/>
            <a:ext cx="5133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1116013" y="5121275"/>
            <a:ext cx="617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en-US" altLang="zh-TW" sz="200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 </a:t>
            </a:r>
            <a:r>
              <a:rPr lang="en-US" altLang="zh-TW" sz="2000" b="1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(3+5*4)*(6-7)</a:t>
            </a:r>
            <a:r>
              <a:rPr lang="en-US" altLang="zh-TW" sz="200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; 	  /* </a:t>
            </a:r>
            <a:r>
              <a:rPr lang="zh-TW" altLang="en-US" sz="200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加上括號的運算式 *</a:t>
            </a:r>
            <a:r>
              <a:rPr lang="en-US" altLang="zh-TW" sz="200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/</a:t>
            </a:r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1116013" y="4508500"/>
            <a:ext cx="617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3+5*4*6-7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; 	  /* </a:t>
            </a:r>
            <a:r>
              <a:rPr lang="zh-TW" altLang="en-US" sz="2000" dirty="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未加括號的運算式 *</a:t>
            </a:r>
            <a:r>
              <a:rPr lang="en-US" altLang="zh-TW" sz="2000" dirty="0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/</a:t>
            </a:r>
          </a:p>
        </p:txBody>
      </p:sp>
      <p:sp>
        <p:nvSpPr>
          <p:cNvPr id="591882" name="AutoShape 10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12253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46FDEDD-4C61-4313-8BE6-1715A3AEB342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16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運算子的優先順序 </a:t>
            </a:r>
          </a:p>
        </p:txBody>
      </p:sp>
      <p:sp>
        <p:nvSpPr>
          <p:cNvPr id="592903" name="AutoShape 7" descr="橡樹"/>
          <p:cNvSpPr>
            <a:spLocks noChangeArrowheads="1"/>
          </p:cNvSpPr>
          <p:nvPr/>
        </p:nvSpPr>
        <p:spPr bwMode="auto">
          <a:xfrm>
            <a:off x="5219700" y="260350"/>
            <a:ext cx="2592388" cy="414338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5.2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</a:t>
            </a:r>
            <a:r>
              <a:rPr kumimoji="1" lang="zh-TW" altLang="en-US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子的優先順序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06538"/>
            <a:ext cx="74199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五角星形 6"/>
          <p:cNvSpPr/>
          <p:nvPr/>
        </p:nvSpPr>
        <p:spPr>
          <a:xfrm>
            <a:off x="792163" y="2024063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8" name="五角星形 7"/>
          <p:cNvSpPr/>
          <p:nvPr/>
        </p:nvSpPr>
        <p:spPr>
          <a:xfrm>
            <a:off x="792163" y="2312988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9" name="五角星形 8"/>
          <p:cNvSpPr/>
          <p:nvPr/>
        </p:nvSpPr>
        <p:spPr>
          <a:xfrm>
            <a:off x="792163" y="2565400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10" name="五角星形 9"/>
          <p:cNvSpPr/>
          <p:nvPr/>
        </p:nvSpPr>
        <p:spPr>
          <a:xfrm>
            <a:off x="792163" y="3141663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11" name="五角星形 10"/>
          <p:cNvSpPr/>
          <p:nvPr/>
        </p:nvSpPr>
        <p:spPr>
          <a:xfrm>
            <a:off x="792163" y="3429000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12" name="五角星形 11"/>
          <p:cNvSpPr/>
          <p:nvPr/>
        </p:nvSpPr>
        <p:spPr>
          <a:xfrm>
            <a:off x="792163" y="3681413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13" name="五角星形 12"/>
          <p:cNvSpPr/>
          <p:nvPr/>
        </p:nvSpPr>
        <p:spPr>
          <a:xfrm>
            <a:off x="792163" y="4257675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14" name="五角星形 13"/>
          <p:cNvSpPr/>
          <p:nvPr/>
        </p:nvSpPr>
        <p:spPr>
          <a:xfrm>
            <a:off x="792163" y="4545013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15" name="五角星形 14"/>
          <p:cNvSpPr/>
          <p:nvPr/>
        </p:nvSpPr>
        <p:spPr>
          <a:xfrm>
            <a:off x="792163" y="5661025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16" name="五角星形 15"/>
          <p:cNvSpPr/>
          <p:nvPr/>
        </p:nvSpPr>
        <p:spPr>
          <a:xfrm>
            <a:off x="792163" y="5949950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  <p:sp>
        <p:nvSpPr>
          <p:cNvPr id="17" name="五角星形 16"/>
          <p:cNvSpPr/>
          <p:nvPr/>
        </p:nvSpPr>
        <p:spPr>
          <a:xfrm>
            <a:off x="792163" y="6489700"/>
            <a:ext cx="215900" cy="215900"/>
          </a:xfrm>
          <a:prstGeom prst="star5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7649EE34-6962-4545-9FC9-F1207EB6E0C3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17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9459" name="AutoShape 43"/>
          <p:cNvSpPr>
            <a:spLocks noChangeArrowheads="1"/>
          </p:cNvSpPr>
          <p:nvPr/>
        </p:nvSpPr>
        <p:spPr bwMode="auto">
          <a:xfrm>
            <a:off x="1763713" y="3141663"/>
            <a:ext cx="5508625" cy="1223962"/>
          </a:xfrm>
          <a:prstGeom prst="roundRect">
            <a:avLst>
              <a:gd name="adj" fmla="val 16667"/>
            </a:avLst>
          </a:prstGeom>
          <a:solidFill>
            <a:srgbClr val="A3C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60" name="AutoShape 42"/>
          <p:cNvSpPr>
            <a:spLocks noChangeArrowheads="1"/>
          </p:cNvSpPr>
          <p:nvPr/>
        </p:nvSpPr>
        <p:spPr bwMode="auto">
          <a:xfrm>
            <a:off x="2663825" y="3322638"/>
            <a:ext cx="4392613" cy="863600"/>
          </a:xfrm>
          <a:prstGeom prst="roundRect">
            <a:avLst>
              <a:gd name="adj" fmla="val 16667"/>
            </a:avLst>
          </a:prstGeom>
          <a:solidFill>
            <a:srgbClr val="CAD7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61" name="AutoShape 41"/>
          <p:cNvSpPr>
            <a:spLocks noChangeArrowheads="1"/>
          </p:cNvSpPr>
          <p:nvPr/>
        </p:nvSpPr>
        <p:spPr bwMode="auto">
          <a:xfrm>
            <a:off x="5292725" y="3465513"/>
            <a:ext cx="1655763" cy="5762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62" name="AutoShape 38"/>
          <p:cNvSpPr>
            <a:spLocks noChangeArrowheads="1"/>
          </p:cNvSpPr>
          <p:nvPr/>
        </p:nvSpPr>
        <p:spPr bwMode="auto">
          <a:xfrm>
            <a:off x="2700338" y="3465513"/>
            <a:ext cx="1655762" cy="576262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運算子的優先順序</a:t>
            </a:r>
          </a:p>
        </p:txBody>
      </p:sp>
      <p:sp>
        <p:nvSpPr>
          <p:cNvPr id="1946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運算子優先順序的範例：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1763713" y="3376613"/>
            <a:ext cx="5653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di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TW" sz="4000" b="1">
                <a:solidFill>
                  <a:srgbClr val="000000"/>
                </a:solidFill>
                <a:latin typeface="Courier New" pitchFamily="49" charset="0"/>
              </a:rPr>
              <a:t>a=b&lt;=5&amp;&amp;c==0;</a:t>
            </a:r>
          </a:p>
        </p:txBody>
      </p:sp>
      <p:sp>
        <p:nvSpPr>
          <p:cNvPr id="19466" name="Oval 13"/>
          <p:cNvSpPr>
            <a:spLocks noChangeArrowheads="1"/>
          </p:cNvSpPr>
          <p:nvPr/>
        </p:nvSpPr>
        <p:spPr bwMode="auto">
          <a:xfrm>
            <a:off x="2265363" y="2673350"/>
            <a:ext cx="363537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9467" name="Oval 17"/>
          <p:cNvSpPr>
            <a:spLocks noChangeArrowheads="1"/>
          </p:cNvSpPr>
          <p:nvPr/>
        </p:nvSpPr>
        <p:spPr bwMode="auto">
          <a:xfrm>
            <a:off x="3348038" y="2673350"/>
            <a:ext cx="363537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468" name="Oval 20"/>
          <p:cNvSpPr>
            <a:spLocks noChangeArrowheads="1"/>
          </p:cNvSpPr>
          <p:nvPr/>
        </p:nvSpPr>
        <p:spPr bwMode="auto">
          <a:xfrm>
            <a:off x="4676775" y="2673350"/>
            <a:ext cx="363538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9469" name="Oval 23"/>
          <p:cNvSpPr>
            <a:spLocks noChangeArrowheads="1"/>
          </p:cNvSpPr>
          <p:nvPr/>
        </p:nvSpPr>
        <p:spPr bwMode="auto">
          <a:xfrm>
            <a:off x="5937250" y="2673350"/>
            <a:ext cx="363538" cy="3603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470" name="Line 24"/>
          <p:cNvSpPr>
            <a:spLocks noChangeShapeType="1"/>
          </p:cNvSpPr>
          <p:nvPr/>
        </p:nvSpPr>
        <p:spPr bwMode="auto">
          <a:xfrm>
            <a:off x="6119813" y="3033713"/>
            <a:ext cx="0" cy="504825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9471" name="AutoShape 25"/>
          <p:cNvSpPr>
            <a:spLocks noChangeArrowheads="1"/>
          </p:cNvSpPr>
          <p:nvPr/>
        </p:nvSpPr>
        <p:spPr bwMode="auto">
          <a:xfrm>
            <a:off x="2232025" y="3536950"/>
            <a:ext cx="431800" cy="4333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72" name="AutoShape 26"/>
          <p:cNvSpPr>
            <a:spLocks noChangeArrowheads="1"/>
          </p:cNvSpPr>
          <p:nvPr/>
        </p:nvSpPr>
        <p:spPr bwMode="auto">
          <a:xfrm>
            <a:off x="3095625" y="3536950"/>
            <a:ext cx="863600" cy="4333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73" name="AutoShape 27"/>
          <p:cNvSpPr>
            <a:spLocks noChangeArrowheads="1"/>
          </p:cNvSpPr>
          <p:nvPr/>
        </p:nvSpPr>
        <p:spPr bwMode="auto">
          <a:xfrm>
            <a:off x="4391025" y="3536950"/>
            <a:ext cx="793750" cy="4333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74" name="AutoShape 28"/>
          <p:cNvSpPr>
            <a:spLocks noChangeArrowheads="1"/>
          </p:cNvSpPr>
          <p:nvPr/>
        </p:nvSpPr>
        <p:spPr bwMode="auto">
          <a:xfrm>
            <a:off x="5651500" y="3536950"/>
            <a:ext cx="863600" cy="4333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475" name="Line 29"/>
          <p:cNvSpPr>
            <a:spLocks noChangeShapeType="1"/>
          </p:cNvSpPr>
          <p:nvPr/>
        </p:nvSpPr>
        <p:spPr bwMode="auto">
          <a:xfrm flipH="1">
            <a:off x="4859338" y="3033713"/>
            <a:ext cx="1587" cy="504825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9476" name="Line 30"/>
          <p:cNvSpPr>
            <a:spLocks noChangeShapeType="1"/>
          </p:cNvSpPr>
          <p:nvPr/>
        </p:nvSpPr>
        <p:spPr bwMode="auto">
          <a:xfrm flipH="1">
            <a:off x="3527425" y="3033713"/>
            <a:ext cx="1588" cy="504825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9477" name="Line 31"/>
          <p:cNvSpPr>
            <a:spLocks noChangeShapeType="1"/>
          </p:cNvSpPr>
          <p:nvPr/>
        </p:nvSpPr>
        <p:spPr bwMode="auto">
          <a:xfrm>
            <a:off x="2447925" y="3033713"/>
            <a:ext cx="0" cy="504825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9478" name="Rectangle 32"/>
          <p:cNvSpPr>
            <a:spLocks noChangeArrowheads="1"/>
          </p:cNvSpPr>
          <p:nvPr/>
        </p:nvSpPr>
        <p:spPr bwMode="auto">
          <a:xfrm>
            <a:off x="755650" y="2673350"/>
            <a:ext cx="1044575" cy="360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優先順序</a:t>
            </a:r>
          </a:p>
        </p:txBody>
      </p:sp>
      <p:sp>
        <p:nvSpPr>
          <p:cNvPr id="19479" name="Rectangle 35"/>
          <p:cNvSpPr>
            <a:spLocks noChangeArrowheads="1"/>
          </p:cNvSpPr>
          <p:nvPr/>
        </p:nvSpPr>
        <p:spPr bwMode="auto">
          <a:xfrm>
            <a:off x="1258888" y="4760913"/>
            <a:ext cx="6121400" cy="15843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1. 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先計算 </a:t>
            </a: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b&lt;=5  (</a:t>
            </a:r>
            <a:r>
              <a:rPr lang="en-US" altLang="zh-TW">
                <a:solidFill>
                  <a:srgbClr val="000000"/>
                </a:solidFill>
              </a:rPr>
              <a:t>&lt;=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的優先順序為</a:t>
            </a:r>
            <a:r>
              <a:rPr lang="en-US" altLang="zh-TW">
                <a:solidFill>
                  <a:srgbClr val="000000"/>
                </a:solidFill>
              </a:rPr>
              <a:t>6 )</a:t>
            </a:r>
            <a:endParaRPr lang="en-US" altLang="zh-TW">
              <a:solidFill>
                <a:srgbClr val="000000"/>
              </a:solidFill>
              <a:ea typeface="華康細圓體" pitchFamily="49" charset="-120"/>
            </a:endParaRPr>
          </a:p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2. 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再計算 </a:t>
            </a: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c==0  (</a:t>
            </a:r>
            <a:r>
              <a:rPr lang="en-US" altLang="zh-TW">
                <a:solidFill>
                  <a:srgbClr val="000000"/>
                </a:solidFill>
              </a:rPr>
              <a:t>==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的優先順序為</a:t>
            </a:r>
            <a:r>
              <a:rPr lang="en-US" altLang="zh-TW">
                <a:solidFill>
                  <a:srgbClr val="000000"/>
                </a:solidFill>
              </a:rPr>
              <a:t>7 )</a:t>
            </a:r>
            <a:endParaRPr lang="en-US" altLang="zh-TW">
              <a:solidFill>
                <a:srgbClr val="000000"/>
              </a:solidFill>
              <a:ea typeface="華康細圓體" pitchFamily="49" charset="-120"/>
            </a:endParaRPr>
          </a:p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3. 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然後進行</a:t>
            </a: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&amp;&amp;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運算  </a:t>
            </a: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(</a:t>
            </a:r>
            <a:r>
              <a:rPr lang="en-US" altLang="zh-TW">
                <a:solidFill>
                  <a:srgbClr val="000000"/>
                </a:solidFill>
              </a:rPr>
              <a:t>&amp;&amp;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的優先順序為</a:t>
            </a:r>
            <a:r>
              <a:rPr lang="en-US" altLang="zh-TW">
                <a:solidFill>
                  <a:srgbClr val="000000"/>
                </a:solidFill>
              </a:rPr>
              <a:t>11 )</a:t>
            </a:r>
            <a:endParaRPr lang="en-US" altLang="zh-TW">
              <a:solidFill>
                <a:srgbClr val="000000"/>
              </a:solidFill>
              <a:ea typeface="華康細圓體" pitchFamily="49" charset="-120"/>
            </a:endParaRPr>
          </a:p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4. 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最後再把運算結果設給變數 </a:t>
            </a: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a 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存放  </a:t>
            </a:r>
            <a:r>
              <a:rPr lang="en-US" altLang="zh-TW">
                <a:solidFill>
                  <a:srgbClr val="000000"/>
                </a:solidFill>
                <a:ea typeface="華康細圓體" pitchFamily="49" charset="-120"/>
              </a:rPr>
              <a:t>(</a:t>
            </a:r>
            <a:r>
              <a:rPr lang="en-US" altLang="zh-TW">
                <a:solidFill>
                  <a:srgbClr val="000000"/>
                </a:solidFill>
              </a:rPr>
              <a:t>= </a:t>
            </a:r>
            <a:r>
              <a:rPr lang="zh-TW" altLang="en-US">
                <a:solidFill>
                  <a:srgbClr val="000000"/>
                </a:solidFill>
                <a:ea typeface="華康細圓體" pitchFamily="49" charset="-120"/>
              </a:rPr>
              <a:t>的優先順序為</a:t>
            </a:r>
            <a:r>
              <a:rPr lang="en-US" altLang="zh-TW">
                <a:solidFill>
                  <a:srgbClr val="000000"/>
                </a:solidFill>
              </a:rPr>
              <a:t>14 )</a:t>
            </a:r>
          </a:p>
        </p:txBody>
      </p:sp>
      <p:sp>
        <p:nvSpPr>
          <p:cNvPr id="593964" name="AutoShape 44" descr="橡樹"/>
          <p:cNvSpPr>
            <a:spLocks noChangeArrowheads="1"/>
          </p:cNvSpPr>
          <p:nvPr/>
        </p:nvSpPr>
        <p:spPr bwMode="auto">
          <a:xfrm>
            <a:off x="5940425" y="260350"/>
            <a:ext cx="1871663" cy="414338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5.3 </a:t>
            </a:r>
            <a:r>
              <a:rPr kumimoji="1" lang="zh-TW" altLang="en-US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</a:t>
            </a:r>
          </a:p>
        </p:txBody>
      </p:sp>
    </p:spTree>
    <p:extLst>
      <p:ext uri="{BB962C8B-B14F-4D97-AF65-F5344CB8AC3E}">
        <p14:creationId xmlns:p14="http://schemas.microsoft.com/office/powerpoint/2010/main" val="30275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請判別下列敘述之執行結果</a:t>
            </a:r>
          </a:p>
        </p:txBody>
      </p:sp>
      <p:sp>
        <p:nvSpPr>
          <p:cNvPr id="22531" name="內容版面配置區 5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618856" cy="4411662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課本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>5-22</a:t>
            </a:r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頁，第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>7</a:t>
            </a:r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題</a:t>
            </a:r>
            <a:endParaRPr lang="en-US" altLang="zh-TW" dirty="0" smtClean="0">
              <a:latin typeface="細明體" pitchFamily="49" charset="-120"/>
              <a:ea typeface="細明體" pitchFamily="49" charset="-120"/>
            </a:endParaRPr>
          </a:p>
          <a:p>
            <a:pPr marL="863600" lvl="1" indent="-51435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6+4&lt;9+12</a:t>
            </a:r>
          </a:p>
          <a:p>
            <a:pPr marL="863600" lvl="1" indent="-51435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16+7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*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6+9</a:t>
            </a:r>
          </a:p>
          <a:p>
            <a:pPr marL="863600" lvl="1" indent="-51435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(13-6)/7+8</a:t>
            </a:r>
          </a:p>
          <a:p>
            <a:pPr marL="863600" lvl="1" indent="-51435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7&gt;0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&amp;&amp;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6&lt;6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&amp;&amp;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12&lt;13</a:t>
            </a:r>
          </a:p>
          <a:p>
            <a:pPr marL="863600" lvl="1" indent="-51435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8&gt;0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||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12&lt;7</a:t>
            </a:r>
          </a:p>
        </p:txBody>
      </p:sp>
      <p:sp>
        <p:nvSpPr>
          <p:cNvPr id="22532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zh-TW" dirty="0" smtClean="0">
              <a:latin typeface="細明體" pitchFamily="49" charset="-120"/>
              <a:ea typeface="細明體" pitchFamily="49" charset="-120"/>
            </a:endParaRPr>
          </a:p>
          <a:p>
            <a:pPr marL="863600" lvl="1" indent="-514350" eaLnBrk="1" hangingPunct="1">
              <a:buFont typeface="Times New Roman" pitchFamily="18" charset="0"/>
              <a:buAutoNum type="alphaLcParenR" startAt="6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8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&lt;=8</a:t>
            </a:r>
          </a:p>
          <a:p>
            <a:pPr marL="863600" lvl="1" indent="-514350" eaLnBrk="1" hangingPunct="1">
              <a:buFont typeface="Times New Roman" pitchFamily="18" charset="0"/>
              <a:buAutoNum type="alphaLcParenR" startAt="6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7+7&gt;15</a:t>
            </a:r>
          </a:p>
          <a:p>
            <a:pPr marL="863600" lvl="1" indent="-514350" eaLnBrk="1" hangingPunct="1">
              <a:buFont typeface="Times New Roman" pitchFamily="18" charset="0"/>
              <a:buAutoNum type="alphaLcParenR" startAt="6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19+34-6&gt;4</a:t>
            </a:r>
          </a:p>
          <a:p>
            <a:pPr marL="863600" lvl="1" indent="-514350" eaLnBrk="1" hangingPunct="1">
              <a:buFont typeface="Times New Roman" pitchFamily="18" charset="0"/>
              <a:buAutoNum type="alphaLcParenR" startAt="6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12+7&gt;0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||</a:t>
            </a:r>
            <a:r>
              <a:rPr lang="zh-TW" altLang="en-US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13-5&gt;6</a:t>
            </a:r>
          </a:p>
          <a:p>
            <a:pPr marL="863600" lvl="1" indent="-514350" eaLnBrk="1" hangingPunct="1">
              <a:buFont typeface="Times New Roman" pitchFamily="18" charset="0"/>
              <a:buAutoNum type="alphaLcParenR" startAt="6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3&gt;=5</a:t>
            </a:r>
            <a:endParaRPr lang="zh-TW" altLang="en-US" dirty="0" smtClean="0">
              <a:latin typeface="Courier New" panose="02070309020205020404" pitchFamily="49" charset="0"/>
              <a:ea typeface="細明體" pitchFamily="49" charset="-120"/>
              <a:cs typeface="Courier New" panose="02070309020205020404" pitchFamily="49" charset="0"/>
            </a:endParaRPr>
          </a:p>
          <a:p>
            <a:pPr marL="514350" indent="-514350" eaLnBrk="1" hangingPunct="1"/>
            <a:endParaRPr lang="zh-TW" altLang="en-US" dirty="0" smtClean="0"/>
          </a:p>
        </p:txBody>
      </p:sp>
      <p:sp>
        <p:nvSpPr>
          <p:cNvPr id="2253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24F3884C-1C29-4D5F-848F-1342B55D9137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18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318F4F5-605C-47F2-9975-18E4F2F0F4DF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19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運算式與簡潔運算子 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pPr eaLnBrk="1" hangingPunct="1"/>
            <a:r>
              <a:rPr lang="zh-TW" altLang="en-US" sz="2600" dirty="0" smtClean="0"/>
              <a:t>下面的例子均為運算式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運算式 為運算子與運算元組成</a:t>
            </a:r>
            <a:r>
              <a:rPr lang="en-US" altLang="zh-TW" sz="2000" dirty="0" smtClean="0"/>
              <a:t>)</a:t>
            </a:r>
            <a:r>
              <a:rPr lang="zh-TW" altLang="en-US" sz="2600" dirty="0" smtClean="0"/>
              <a:t>： </a:t>
            </a:r>
          </a:p>
          <a:p>
            <a:pPr lvl="1" eaLnBrk="1" hangingPunct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sum=sum+3;</a:t>
            </a:r>
          </a:p>
          <a:p>
            <a:pPr lvl="1" eaLnBrk="1" hangingPunct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-5*(12-4);</a:t>
            </a:r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3968750"/>
            <a:ext cx="496887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03238" y="3322638"/>
            <a:ext cx="41767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zh-TW" altLang="en-US" sz="2600">
                <a:solidFill>
                  <a:srgbClr val="000000"/>
                </a:solidFill>
                <a:latin typeface="Times New Roman" pitchFamily="18" charset="0"/>
                <a:ea typeface="華康細圓體" pitchFamily="49" charset="-120"/>
              </a:rPr>
              <a:t>簡潔運算子可簡化運算式</a:t>
            </a:r>
          </a:p>
        </p:txBody>
      </p:sp>
      <p:sp>
        <p:nvSpPr>
          <p:cNvPr id="594954" name="AutoShape 10" descr="橡樹"/>
          <p:cNvSpPr>
            <a:spLocks noChangeArrowheads="1"/>
          </p:cNvSpPr>
          <p:nvPr/>
        </p:nvSpPr>
        <p:spPr bwMode="auto">
          <a:xfrm>
            <a:off x="5940425" y="260350"/>
            <a:ext cx="1871663" cy="414338"/>
          </a:xfrm>
          <a:prstGeom prst="roundRect">
            <a:avLst>
              <a:gd name="adj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5.3 </a:t>
            </a:r>
            <a:r>
              <a:rPr kumimoji="1" lang="zh-TW" altLang="en-US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</a:t>
            </a:r>
          </a:p>
        </p:txBody>
      </p:sp>
    </p:spTree>
    <p:extLst>
      <p:ext uri="{BB962C8B-B14F-4D97-AF65-F5344CB8AC3E}">
        <p14:creationId xmlns:p14="http://schemas.microsoft.com/office/powerpoint/2010/main" val="20915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20525228-4ED4-4CC0-99FA-0B750E45562C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運算式、運算元與運算子 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2393950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solidFill>
                  <a:srgbClr val="CC0000"/>
                </a:solidFill>
              </a:rPr>
              <a:t>運算式</a:t>
            </a:r>
            <a:r>
              <a:rPr lang="zh-TW" altLang="en-US" sz="2800" smtClean="0"/>
              <a:t>由</a:t>
            </a:r>
            <a:r>
              <a:rPr lang="zh-TW" altLang="en-US" sz="2800" smtClean="0">
                <a:solidFill>
                  <a:srgbClr val="CC0000"/>
                </a:solidFill>
              </a:rPr>
              <a:t>運算元</a:t>
            </a:r>
            <a:r>
              <a:rPr lang="zh-TW" altLang="en-US" sz="2800" smtClean="0"/>
              <a:t>與</a:t>
            </a:r>
            <a:r>
              <a:rPr lang="zh-TW" altLang="en-US" sz="2800" smtClean="0">
                <a:solidFill>
                  <a:srgbClr val="CC0000"/>
                </a:solidFill>
              </a:rPr>
              <a:t>運算子</a:t>
            </a:r>
            <a:r>
              <a:rPr lang="zh-TW" altLang="en-US" sz="2800" smtClean="0"/>
              <a:t>組成</a:t>
            </a:r>
          </a:p>
          <a:p>
            <a:pPr lvl="1" eaLnBrk="1" hangingPunct="1"/>
            <a:r>
              <a:rPr lang="zh-TW" altLang="en-US" sz="2400" smtClean="0"/>
              <a:t>運算式</a:t>
            </a:r>
            <a:r>
              <a:rPr lang="zh-TW" altLang="en-US" sz="2200" smtClean="0"/>
              <a:t>：</a:t>
            </a:r>
            <a:r>
              <a:rPr lang="en-US" altLang="zh-TW" sz="2200" smtClean="0"/>
              <a:t>expression</a:t>
            </a:r>
          </a:p>
          <a:p>
            <a:pPr lvl="1" eaLnBrk="1" hangingPunct="1"/>
            <a:r>
              <a:rPr lang="zh-TW" altLang="en-US" sz="2400" smtClean="0"/>
              <a:t>運算元</a:t>
            </a:r>
            <a:r>
              <a:rPr lang="zh-TW" altLang="en-US" sz="2200" smtClean="0"/>
              <a:t>：</a:t>
            </a:r>
            <a:r>
              <a:rPr lang="en-US" altLang="zh-TW" sz="2200" smtClean="0"/>
              <a:t>operand</a:t>
            </a:r>
            <a:r>
              <a:rPr lang="zh-TW" altLang="en-US" sz="2200" smtClean="0"/>
              <a:t>，如變數</a:t>
            </a:r>
            <a:r>
              <a:rPr lang="en-US" altLang="zh-TW" sz="2200" smtClean="0"/>
              <a:t>sum</a:t>
            </a:r>
            <a:r>
              <a:rPr lang="zh-TW" altLang="en-US" sz="2200" smtClean="0"/>
              <a:t>，或常數</a:t>
            </a:r>
            <a:r>
              <a:rPr lang="en-US" altLang="zh-TW" sz="2200" smtClean="0"/>
              <a:t>10</a:t>
            </a:r>
            <a:r>
              <a:rPr lang="zh-TW" altLang="en-US" sz="2200" smtClean="0"/>
              <a:t>等</a:t>
            </a:r>
          </a:p>
          <a:p>
            <a:pPr lvl="1" eaLnBrk="1" hangingPunct="1"/>
            <a:r>
              <a:rPr lang="zh-TW" altLang="en-US" sz="2400" smtClean="0"/>
              <a:t>運算子</a:t>
            </a:r>
            <a:r>
              <a:rPr lang="zh-TW" altLang="en-US" sz="2200" smtClean="0"/>
              <a:t>：</a:t>
            </a:r>
            <a:r>
              <a:rPr lang="en-US" altLang="zh-TW" sz="2200" smtClean="0"/>
              <a:t>operator</a:t>
            </a:r>
            <a:r>
              <a:rPr lang="zh-TW" altLang="en-US" sz="2200" smtClean="0"/>
              <a:t>，如</a:t>
            </a:r>
            <a:r>
              <a:rPr lang="en-US" altLang="en-US" sz="2200" smtClean="0"/>
              <a:t>「</a:t>
            </a:r>
            <a:r>
              <a:rPr lang="en-US" altLang="zh-TW" sz="2200" smtClean="0">
                <a:latin typeface="Courier New" pitchFamily="49" charset="0"/>
              </a:rPr>
              <a:t>+</a:t>
            </a:r>
            <a:r>
              <a:rPr lang="en-US" altLang="en-US" sz="2200" smtClean="0"/>
              <a:t>」</a:t>
            </a:r>
            <a:r>
              <a:rPr lang="zh-TW" altLang="en-US" sz="2200" smtClean="0"/>
              <a:t>、</a:t>
            </a:r>
            <a:r>
              <a:rPr lang="en-US" altLang="en-US" sz="2200" smtClean="0"/>
              <a:t>「</a:t>
            </a:r>
            <a:r>
              <a:rPr lang="en-US" altLang="zh-TW" sz="2200" smtClean="0">
                <a:latin typeface="Courier New" pitchFamily="49" charset="0"/>
              </a:rPr>
              <a:t>-</a:t>
            </a:r>
            <a:r>
              <a:rPr lang="en-US" altLang="en-US" sz="2200" smtClean="0"/>
              <a:t>」</a:t>
            </a:r>
            <a:r>
              <a:rPr lang="zh-TW" altLang="en-US" sz="2200" smtClean="0"/>
              <a:t>、</a:t>
            </a:r>
            <a:r>
              <a:rPr lang="en-US" altLang="en-US" sz="2200" smtClean="0"/>
              <a:t>「</a:t>
            </a:r>
            <a:r>
              <a:rPr lang="zh-TW" altLang="en-US" sz="2200" smtClean="0">
                <a:latin typeface="Courier New" pitchFamily="49" charset="0"/>
              </a:rPr>
              <a:t>*</a:t>
            </a:r>
            <a:r>
              <a:rPr lang="en-US" altLang="en-US" sz="2200" smtClean="0"/>
              <a:t>」</a:t>
            </a:r>
            <a:r>
              <a:rPr lang="zh-TW" altLang="en-US" sz="2200" smtClean="0"/>
              <a:t>與</a:t>
            </a:r>
            <a:r>
              <a:rPr lang="en-US" altLang="en-US" sz="2200" smtClean="0"/>
              <a:t>「</a:t>
            </a:r>
            <a:r>
              <a:rPr lang="en-US" altLang="zh-TW" sz="2200" smtClean="0">
                <a:latin typeface="Courier New" pitchFamily="49" charset="0"/>
              </a:rPr>
              <a:t>/</a:t>
            </a:r>
            <a:r>
              <a:rPr lang="en-US" altLang="en-US" sz="2200" smtClean="0"/>
              <a:t>」</a:t>
            </a:r>
            <a:r>
              <a:rPr lang="zh-TW" altLang="en-US" sz="2200" smtClean="0"/>
              <a:t>等符號</a:t>
            </a:r>
          </a:p>
          <a:p>
            <a:pPr lvl="1" eaLnBrk="1" hangingPunct="1">
              <a:buFont typeface="Wingdings" pitchFamily="2" charset="2"/>
              <a:buNone/>
            </a:pPr>
            <a:endParaRPr lang="zh-TW" altLang="en-US" sz="2200" smtClean="0"/>
          </a:p>
          <a:p>
            <a:pPr lvl="1" eaLnBrk="1" hangingPunct="1"/>
            <a:endParaRPr lang="en-US" altLang="zh-TW" sz="2200" smtClean="0"/>
          </a:p>
        </p:txBody>
      </p:sp>
      <p:sp>
        <p:nvSpPr>
          <p:cNvPr id="578567" name="AutoShape 7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508500"/>
            <a:ext cx="5276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8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35859778-7E8B-477F-994B-34268D4F9970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20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簡潔運算子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22287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簡潔運算子的使用範例：</a:t>
            </a:r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78581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265738"/>
            <a:ext cx="2705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977" name="AutoShape 9" descr="橡樹"/>
          <p:cNvSpPr>
            <a:spLocks noChangeArrowheads="1"/>
          </p:cNvSpPr>
          <p:nvPr/>
        </p:nvSpPr>
        <p:spPr bwMode="auto">
          <a:xfrm>
            <a:off x="5940425" y="260350"/>
            <a:ext cx="18716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5.3 </a:t>
            </a:r>
            <a:r>
              <a:rPr kumimoji="1" lang="zh-TW" altLang="en-US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</a:t>
            </a:r>
          </a:p>
        </p:txBody>
      </p:sp>
    </p:spTree>
    <p:extLst>
      <p:ext uri="{BB962C8B-B14F-4D97-AF65-F5344CB8AC3E}">
        <p14:creationId xmlns:p14="http://schemas.microsoft.com/office/powerpoint/2010/main" val="41245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練習下列之運算</a:t>
            </a:r>
          </a:p>
        </p:txBody>
      </p:sp>
      <p:sp>
        <p:nvSpPr>
          <p:cNvPr id="26627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課本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>5-23</a:t>
            </a:r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頁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>9</a:t>
            </a:r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題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/>
            </a:r>
            <a:br>
              <a:rPr lang="en-US" altLang="zh-TW" dirty="0" smtClean="0">
                <a:latin typeface="細明體" pitchFamily="49" charset="-120"/>
                <a:ea typeface="細明體" pitchFamily="49" charset="-120"/>
              </a:rPr>
            </a:br>
            <a:r>
              <a:rPr lang="en-US" altLang="zh-TW" dirty="0" err="1" smtClean="0">
                <a:latin typeface="細明體" pitchFamily="49" charset="-120"/>
                <a:ea typeface="細明體" pitchFamily="49" charset="-120"/>
              </a:rPr>
              <a:t>int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> a=5,b=3,num=0;</a:t>
            </a:r>
            <a:endParaRPr lang="en-US" altLang="zh-TW" dirty="0" smtClean="0">
              <a:latin typeface="細明體" pitchFamily="49" charset="-120"/>
              <a:ea typeface="細明體" pitchFamily="49" charset="-120"/>
            </a:endParaRP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err="1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num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=(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++)+b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;</a:t>
            </a: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err="1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num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=(++a)+b;</a:t>
            </a:r>
            <a:endParaRPr lang="en-US" altLang="zh-TW" dirty="0" smtClean="0">
              <a:latin typeface="Courier New" panose="02070309020205020404" pitchFamily="49" charset="0"/>
              <a:ea typeface="細明體" pitchFamily="49" charset="-120"/>
              <a:cs typeface="Courier New" panose="02070309020205020404" pitchFamily="49" charset="0"/>
            </a:endParaRP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err="1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num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=(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++)+(b++);</a:t>
            </a:r>
            <a:endParaRPr lang="en-US" altLang="zh-TW" dirty="0" smtClean="0">
              <a:latin typeface="Courier New" panose="02070309020205020404" pitchFamily="49" charset="0"/>
              <a:ea typeface="細明體" pitchFamily="49" charset="-120"/>
              <a:cs typeface="Courier New" panose="02070309020205020404" pitchFamily="49" charset="0"/>
            </a:endParaRP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err="1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num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=(++a)+(++b);</a:t>
            </a:r>
            <a:endParaRPr lang="en-US" altLang="zh-TW" dirty="0" smtClean="0">
              <a:latin typeface="Courier New" panose="02070309020205020404" pitchFamily="49" charset="0"/>
              <a:ea typeface="細明體" pitchFamily="49" charset="-120"/>
              <a:cs typeface="Courier New" panose="02070309020205020404" pitchFamily="49" charset="0"/>
            </a:endParaRP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a+=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a+(b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++);</a:t>
            </a:r>
            <a:endParaRPr lang="zh-TW" altLang="en-US" dirty="0" smtClean="0">
              <a:latin typeface="Courier New" panose="02070309020205020404" pitchFamily="49" charset="0"/>
              <a:ea typeface="細明體" pitchFamily="49" charset="-120"/>
              <a:cs typeface="Courier New" panose="02070309020205020404" pitchFamily="49" charset="0"/>
            </a:endParaRPr>
          </a:p>
        </p:txBody>
      </p:sp>
      <p:sp>
        <p:nvSpPr>
          <p:cNvPr id="26628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細明體" pitchFamily="49" charset="-120"/>
                <a:ea typeface="細明體" pitchFamily="49" charset="-120"/>
              </a:rPr>
              <a:t>課本</a:t>
            </a:r>
            <a:r>
              <a:rPr lang="en-US" altLang="zh-TW" dirty="0">
                <a:latin typeface="細明體" pitchFamily="49" charset="-120"/>
                <a:ea typeface="細明體" pitchFamily="49" charset="-120"/>
              </a:rPr>
              <a:t>5-23</a:t>
            </a:r>
            <a:r>
              <a:rPr lang="zh-TW" altLang="en-US" dirty="0">
                <a:latin typeface="細明體" pitchFamily="49" charset="-120"/>
                <a:ea typeface="細明體" pitchFamily="49" charset="-120"/>
              </a:rPr>
              <a:t>頁</a:t>
            </a:r>
            <a:r>
              <a:rPr lang="en-US" altLang="zh-TW" dirty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>10</a:t>
            </a:r>
            <a:r>
              <a:rPr lang="zh-TW" altLang="en-US" dirty="0" smtClean="0">
                <a:latin typeface="細明體" pitchFamily="49" charset="-120"/>
                <a:ea typeface="細明體" pitchFamily="49" charset="-120"/>
              </a:rPr>
              <a:t>題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/>
            </a:r>
            <a:br>
              <a:rPr lang="en-US" altLang="zh-TW" dirty="0" smtClean="0">
                <a:latin typeface="細明體" pitchFamily="49" charset="-120"/>
                <a:ea typeface="細明體" pitchFamily="49" charset="-120"/>
              </a:rPr>
            </a:br>
            <a:r>
              <a:rPr lang="en-US" altLang="zh-TW" dirty="0" err="1" smtClean="0">
                <a:latin typeface="細明體" pitchFamily="49" charset="-120"/>
                <a:ea typeface="細明體" pitchFamily="49" charset="-120"/>
              </a:rPr>
              <a:t>int</a:t>
            </a:r>
            <a:r>
              <a:rPr lang="en-US" altLang="zh-TW" dirty="0" smtClean="0">
                <a:latin typeface="細明體" pitchFamily="49" charset="-120"/>
                <a:ea typeface="細明體" pitchFamily="49" charset="-120"/>
              </a:rPr>
              <a:t> a=12, b=6;</a:t>
            </a:r>
            <a:endParaRPr lang="en-US" altLang="zh-TW" dirty="0" smtClean="0">
              <a:latin typeface="細明體" pitchFamily="49" charset="-120"/>
              <a:ea typeface="細明體" pitchFamily="49" charset="-120"/>
            </a:endParaRP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a/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b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;</a:t>
            </a:r>
            <a:endParaRPr lang="en-US" altLang="zh-TW" dirty="0" smtClean="0">
              <a:latin typeface="Courier New" panose="02070309020205020404" pitchFamily="49" charset="0"/>
              <a:ea typeface="細明體" pitchFamily="49" charset="-120"/>
              <a:cs typeface="Courier New" panose="02070309020205020404" pitchFamily="49" charset="0"/>
            </a:endParaRP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a*=b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++;</a:t>
            </a: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a*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=++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b;</a:t>
            </a: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a*=b--;</a:t>
            </a:r>
            <a:endParaRPr lang="en-US" altLang="zh-TW" dirty="0" smtClean="0">
              <a:latin typeface="Courier New" panose="02070309020205020404" pitchFamily="49" charset="0"/>
              <a:ea typeface="細明體" pitchFamily="49" charset="-120"/>
              <a:cs typeface="Courier New" panose="02070309020205020404" pitchFamily="49" charset="0"/>
            </a:endParaRPr>
          </a:p>
          <a:p>
            <a:pPr marL="800100" lvl="1" indent="-457200" eaLnBrk="1" hangingPunct="1">
              <a:buFont typeface="Times New Roman" pitchFamily="18" charset="0"/>
              <a:buAutoNum type="alphaLcParenR"/>
            </a:pPr>
            <a:r>
              <a:rPr lang="en-US" altLang="zh-TW" dirty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a</a:t>
            </a:r>
            <a:r>
              <a:rPr lang="en-US" altLang="zh-TW" dirty="0" smtClean="0">
                <a:latin typeface="Courier New" panose="02070309020205020404" pitchFamily="49" charset="0"/>
                <a:ea typeface="細明體" pitchFamily="49" charset="-120"/>
                <a:cs typeface="Courier New" panose="02070309020205020404" pitchFamily="49" charset="0"/>
              </a:rPr>
              <a:t>%=b;</a:t>
            </a:r>
            <a:endParaRPr lang="zh-TW" altLang="en-US" dirty="0" smtClean="0">
              <a:latin typeface="Courier New" panose="02070309020205020404" pitchFamily="49" charset="0"/>
              <a:ea typeface="細明體" pitchFamily="49" charset="-120"/>
              <a:cs typeface="Courier New" panose="02070309020205020404" pitchFamily="49" charset="0"/>
            </a:endParaRPr>
          </a:p>
        </p:txBody>
      </p:sp>
      <p:sp>
        <p:nvSpPr>
          <p:cNvPr id="2662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67E6532-F10A-49EE-8E61-5F55D9DF554C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21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2C65ACCF-5D49-45B9-870B-375F1DAAE87D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22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運算式的型態轉換 </a:t>
            </a:r>
            <a:r>
              <a:rPr lang="en-US" altLang="zh-TW" smtClean="0"/>
              <a:t>(1/3)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zh-TW" altLang="en-US" sz="2600" smtClean="0">
                <a:solidFill>
                  <a:srgbClr val="CC0000"/>
                </a:solidFill>
              </a:rPr>
              <a:t>型態轉換</a:t>
            </a:r>
            <a:r>
              <a:rPr lang="zh-TW" altLang="en-US" sz="2600" smtClean="0"/>
              <a:t>發生在運算子左右兩邊的運算元型態不同時</a:t>
            </a:r>
          </a:p>
          <a:p>
            <a:pPr eaLnBrk="1" hangingPunct="1"/>
            <a:r>
              <a:rPr lang="zh-TW" altLang="en-US" sz="2600" smtClean="0"/>
              <a:t>自動型態轉換：</a:t>
            </a:r>
          </a:p>
          <a:p>
            <a:pPr lvl="1" eaLnBrk="1" hangingPunct="1"/>
            <a:r>
              <a:rPr lang="zh-TW" altLang="en-US" sz="2200" smtClean="0"/>
              <a:t>表示範圍較小的型態轉換成表示範圍較大的型態</a:t>
            </a:r>
          </a:p>
          <a:p>
            <a:pPr lvl="2" eaLnBrk="1" hangingPunct="1"/>
            <a:r>
              <a:rPr lang="zh-TW" altLang="en-US" sz="2100" smtClean="0"/>
              <a:t>例如： </a:t>
            </a:r>
            <a:r>
              <a:rPr lang="en-US" altLang="zh-TW" sz="2100" smtClean="0"/>
              <a:t>int </a:t>
            </a:r>
            <a:r>
              <a:rPr lang="zh-TW" altLang="en-US" sz="2100" smtClean="0"/>
              <a:t>和 </a:t>
            </a:r>
            <a:r>
              <a:rPr lang="en-US" altLang="zh-TW" sz="2100" smtClean="0"/>
              <a:t>float </a:t>
            </a:r>
            <a:r>
              <a:rPr lang="zh-TW" altLang="en-US" sz="2100" smtClean="0"/>
              <a:t>相加，</a:t>
            </a:r>
            <a:r>
              <a:rPr lang="en-US" altLang="zh-TW" sz="2100" smtClean="0"/>
              <a:t>int </a:t>
            </a:r>
            <a:r>
              <a:rPr lang="zh-TW" altLang="en-US" sz="2100" smtClean="0"/>
              <a:t>會被轉成 </a:t>
            </a:r>
            <a:r>
              <a:rPr lang="en-US" altLang="zh-TW" sz="2100" smtClean="0"/>
              <a:t>float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100" smtClean="0"/>
              <a:t>                  char </a:t>
            </a:r>
            <a:r>
              <a:rPr lang="zh-TW" altLang="en-US" sz="2100" smtClean="0"/>
              <a:t>和 </a:t>
            </a:r>
            <a:r>
              <a:rPr lang="en-US" altLang="zh-TW" sz="2100" smtClean="0"/>
              <a:t>int </a:t>
            </a:r>
            <a:r>
              <a:rPr lang="zh-TW" altLang="en-US" sz="2100" smtClean="0"/>
              <a:t>相加，</a:t>
            </a:r>
            <a:r>
              <a:rPr lang="en-US" altLang="zh-TW" sz="2100" smtClean="0"/>
              <a:t>char </a:t>
            </a:r>
            <a:r>
              <a:rPr lang="zh-TW" altLang="en-US" sz="2100" smtClean="0"/>
              <a:t>會被轉成 </a:t>
            </a:r>
            <a:r>
              <a:rPr lang="en-US" altLang="zh-TW" sz="2100" smtClean="0"/>
              <a:t>int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TW" sz="2100" smtClean="0"/>
          </a:p>
          <a:p>
            <a:pPr eaLnBrk="1" hangingPunct="1"/>
            <a:r>
              <a:rPr lang="en-US" altLang="zh-TW" sz="2600" smtClean="0"/>
              <a:t>C </a:t>
            </a:r>
            <a:r>
              <a:rPr lang="zh-TW" altLang="en-US" sz="2600" smtClean="0"/>
              <a:t>語言所提供的型態中，表示範圍從大到小依序為</a:t>
            </a:r>
          </a:p>
          <a:p>
            <a:pPr eaLnBrk="1" hangingPunct="1">
              <a:buFont typeface="Wingdings" pitchFamily="2" charset="2"/>
              <a:buNone/>
            </a:pPr>
            <a:r>
              <a:rPr lang="zh-TW" altLang="en-US" sz="2600" smtClean="0"/>
              <a:t>       </a:t>
            </a:r>
            <a:r>
              <a:rPr lang="en-US" altLang="zh-TW" sz="2600" smtClean="0">
                <a:solidFill>
                  <a:srgbClr val="CC0000"/>
                </a:solidFill>
              </a:rPr>
              <a:t>double</a:t>
            </a:r>
            <a:r>
              <a:rPr lang="zh-TW" altLang="en-US" sz="2600" smtClean="0"/>
              <a:t>、</a:t>
            </a:r>
            <a:r>
              <a:rPr lang="en-US" altLang="zh-TW" sz="2600" smtClean="0">
                <a:solidFill>
                  <a:srgbClr val="CC0000"/>
                </a:solidFill>
              </a:rPr>
              <a:t>float</a:t>
            </a:r>
            <a:r>
              <a:rPr lang="zh-TW" altLang="en-US" sz="2600" smtClean="0"/>
              <a:t>、</a:t>
            </a:r>
            <a:r>
              <a:rPr lang="en-US" altLang="zh-TW" sz="2600" smtClean="0">
                <a:solidFill>
                  <a:srgbClr val="CC0000"/>
                </a:solidFill>
              </a:rPr>
              <a:t>long</a:t>
            </a:r>
            <a:r>
              <a:rPr lang="zh-TW" altLang="en-US" sz="2600" smtClean="0"/>
              <a:t>、</a:t>
            </a:r>
            <a:r>
              <a:rPr lang="en-US" altLang="zh-TW" sz="2600" smtClean="0">
                <a:solidFill>
                  <a:srgbClr val="CC0000"/>
                </a:solidFill>
              </a:rPr>
              <a:t>int</a:t>
            </a:r>
            <a:r>
              <a:rPr lang="zh-TW" altLang="en-US" sz="2600" smtClean="0"/>
              <a:t>、</a:t>
            </a:r>
            <a:r>
              <a:rPr lang="en-US" altLang="zh-TW" sz="2600" smtClean="0">
                <a:solidFill>
                  <a:srgbClr val="CC0000"/>
                </a:solidFill>
              </a:rPr>
              <a:t>short</a:t>
            </a:r>
            <a:r>
              <a:rPr lang="zh-TW" altLang="en-US" sz="2600" smtClean="0"/>
              <a:t>，最後才是</a:t>
            </a:r>
            <a:r>
              <a:rPr lang="en-US" altLang="zh-TW" sz="2600" smtClean="0">
                <a:solidFill>
                  <a:srgbClr val="CC0000"/>
                </a:solidFill>
              </a:rPr>
              <a:t>char</a:t>
            </a:r>
          </a:p>
        </p:txBody>
      </p:sp>
      <p:sp>
        <p:nvSpPr>
          <p:cNvPr id="596999" name="AutoShape 7" descr="橡樹"/>
          <p:cNvSpPr>
            <a:spLocks noChangeArrowheads="1"/>
          </p:cNvSpPr>
          <p:nvPr/>
        </p:nvSpPr>
        <p:spPr bwMode="auto">
          <a:xfrm>
            <a:off x="5219700" y="260350"/>
            <a:ext cx="2592388" cy="414338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5.4 </a:t>
            </a:r>
            <a:r>
              <a:rPr kumimoji="1" lang="zh-TW" altLang="en-US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運算式的型態轉換</a:t>
            </a:r>
          </a:p>
        </p:txBody>
      </p:sp>
    </p:spTree>
    <p:extLst>
      <p:ext uri="{BB962C8B-B14F-4D97-AF65-F5344CB8AC3E}">
        <p14:creationId xmlns:p14="http://schemas.microsoft.com/office/powerpoint/2010/main" val="38874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1515461-7348-4635-A5CD-75FACD8D148B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23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24579" name="AutoShape 4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運算式的型態轉換 </a:t>
            </a:r>
            <a:r>
              <a:rPr lang="en-US" altLang="zh-TW" smtClean="0"/>
              <a:t>(2/3)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型態轉換的範例：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457450"/>
            <a:ext cx="80391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5735638"/>
            <a:ext cx="35845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520825"/>
            <a:ext cx="30956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26" name="AutoShape 10" descr="橡樹"/>
          <p:cNvSpPr>
            <a:spLocks noChangeArrowheads="1"/>
          </p:cNvSpPr>
          <p:nvPr/>
        </p:nvSpPr>
        <p:spPr bwMode="auto">
          <a:xfrm>
            <a:off x="5219700" y="260350"/>
            <a:ext cx="2592388" cy="414338"/>
          </a:xfrm>
          <a:prstGeom prst="roundRect">
            <a:avLst>
              <a:gd name="adj" fmla="val 16667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5.4 </a:t>
            </a:r>
            <a:r>
              <a:rPr kumimoji="1" lang="zh-TW" altLang="en-US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運算式的型態轉換</a:t>
            </a:r>
          </a:p>
        </p:txBody>
      </p:sp>
    </p:spTree>
    <p:extLst>
      <p:ext uri="{BB962C8B-B14F-4D97-AF65-F5344CB8AC3E}">
        <p14:creationId xmlns:p14="http://schemas.microsoft.com/office/powerpoint/2010/main" val="34872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D5F1571E-CD6E-4CB2-9BD0-6334FA78BCAB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24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運算式的型態轉換 </a:t>
            </a:r>
            <a:r>
              <a:rPr lang="en-US" altLang="zh-TW" smtClean="0"/>
              <a:t>(3/3)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運算式中，變數型態的轉換過程： </a:t>
            </a:r>
          </a:p>
        </p:txBody>
      </p:sp>
      <p:pic>
        <p:nvPicPr>
          <p:cNvPr id="256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65400"/>
            <a:ext cx="31908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546350"/>
            <a:ext cx="31242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300663"/>
            <a:ext cx="1790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9052" name="AutoShape 12" descr="橡樹"/>
          <p:cNvSpPr>
            <a:spLocks noChangeArrowheads="1"/>
          </p:cNvSpPr>
          <p:nvPr/>
        </p:nvSpPr>
        <p:spPr bwMode="auto">
          <a:xfrm>
            <a:off x="5219700" y="260350"/>
            <a:ext cx="2592388" cy="414338"/>
          </a:xfrm>
          <a:prstGeom prst="roundRect">
            <a:avLst>
              <a:gd name="adj" fmla="val 16667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5.4 </a:t>
            </a:r>
            <a:r>
              <a:rPr kumimoji="1" lang="zh-TW" altLang="en-US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運算式的型態轉換</a:t>
            </a:r>
          </a:p>
        </p:txBody>
      </p:sp>
    </p:spTree>
    <p:extLst>
      <p:ext uri="{BB962C8B-B14F-4D97-AF65-F5344CB8AC3E}">
        <p14:creationId xmlns:p14="http://schemas.microsoft.com/office/powerpoint/2010/main" val="15607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7D9F7ACD-28FF-48F4-BB06-7A1E1728285B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25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27651" name="WordArt 4"/>
          <p:cNvSpPr>
            <a:spLocks noChangeArrowheads="1" noChangeShapeType="1" noTextEdit="1"/>
          </p:cNvSpPr>
          <p:nvPr/>
        </p:nvSpPr>
        <p:spPr bwMode="auto">
          <a:xfrm>
            <a:off x="1979613" y="2924175"/>
            <a:ext cx="4321175" cy="10810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Comic Sans MS"/>
                <a:ea typeface="新細明體" charset="-120"/>
              </a:rPr>
              <a:t>-The End-</a:t>
            </a:r>
            <a:endParaRPr kumimoji="1" lang="zh-TW" alt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Comic Sans MS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66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程式練習</a:t>
            </a:r>
          </a:p>
        </p:txBody>
      </p:sp>
      <p:sp>
        <p:nvSpPr>
          <p:cNvPr id="28675" name="內容版面配置區 3"/>
          <p:cNvSpPr>
            <a:spLocks noGrp="1"/>
          </p:cNvSpPr>
          <p:nvPr>
            <p:ph idx="1"/>
          </p:nvPr>
        </p:nvSpPr>
        <p:spPr>
          <a:xfrm>
            <a:off x="457200" y="1719263"/>
            <a:ext cx="8386763" cy="4411662"/>
          </a:xfr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rabicPeriod"/>
              <a:defRPr/>
            </a:pPr>
            <a:r>
              <a:rPr lang="zh-TW" altLang="en-US" dirty="0" smtClean="0"/>
              <a:t>由鍵盤輸入一個數字，輸出此數之絕對值</a:t>
            </a:r>
            <a:endParaRPr lang="en-US" altLang="zh-TW" dirty="0" smtClean="0"/>
          </a:p>
          <a:p>
            <a:pPr marL="514350" indent="-514350" eaLnBrk="1" hangingPunct="1">
              <a:buFont typeface="Times New Roman" pitchFamily="18" charset="0"/>
              <a:buAutoNum type="arabicPeriod"/>
              <a:defRPr/>
            </a:pPr>
            <a:r>
              <a:rPr lang="zh-TW" altLang="en-US" dirty="0" smtClean="0"/>
              <a:t>由鍵盤輸入一個字元，判斷其類別並輸出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0~9:</a:t>
            </a:r>
            <a:r>
              <a:rPr lang="zh-TW" altLang="en-US" dirty="0" smtClean="0"/>
              <a:t> 數字、</a:t>
            </a:r>
            <a:r>
              <a:rPr lang="en-US" altLang="zh-TW" dirty="0" smtClean="0"/>
              <a:t>A~Z:</a:t>
            </a:r>
            <a:r>
              <a:rPr lang="zh-TW" altLang="en-US" dirty="0" smtClean="0"/>
              <a:t> 大寫字母、</a:t>
            </a:r>
            <a:r>
              <a:rPr lang="en-US" altLang="zh-TW" dirty="0" err="1" smtClean="0"/>
              <a:t>a~z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小寫字母、其他</a:t>
            </a:r>
            <a:endParaRPr lang="en-US" altLang="zh-TW" dirty="0" smtClean="0"/>
          </a:p>
          <a:p>
            <a:pPr marL="514350" indent="-514350" eaLnBrk="1" hangingPunct="1">
              <a:buFont typeface="Times New Roman" pitchFamily="18" charset="0"/>
              <a:buAutoNum type="arabicPeriod"/>
              <a:defRPr/>
            </a:pPr>
            <a:r>
              <a:rPr lang="zh-TW" altLang="en-US" dirty="0" smtClean="0"/>
              <a:t>由鍵盤輸入秒數，計算其為幾天幾時幾分幾秒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例如輸入</a:t>
            </a:r>
            <a:r>
              <a:rPr lang="en-US" altLang="zh-TW" dirty="0" smtClean="0"/>
              <a:t>90061</a:t>
            </a:r>
            <a:r>
              <a:rPr lang="zh-TW" altLang="en-US" dirty="0" smtClean="0"/>
              <a:t>，輸出為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天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由鍵盤</a:t>
            </a:r>
            <a:r>
              <a:rPr lang="zh-TW" altLang="en-US" smtClean="0"/>
              <a:t>輸入一個五位數，</a:t>
            </a:r>
            <a:r>
              <a:rPr lang="zh-TW" altLang="en-US" dirty="0" smtClean="0"/>
              <a:t>輸出此數之中文念法</a:t>
            </a:r>
            <a:endParaRPr lang="en-US" altLang="zh-TW" dirty="0" smtClean="0"/>
          </a:p>
          <a:p>
            <a:pPr marL="863600" lvl="1" indent="-514350" eaLnBrk="1" hangingPunct="1">
              <a:defRPr/>
            </a:pPr>
            <a:r>
              <a:rPr lang="zh-TW" altLang="en-US" dirty="0" smtClean="0"/>
              <a:t>例如</a:t>
            </a:r>
            <a:r>
              <a:rPr lang="en-US" altLang="zh-TW" dirty="0" smtClean="0"/>
              <a:t> n=12345</a:t>
            </a:r>
            <a:r>
              <a:rPr lang="zh-TW" altLang="en-US" dirty="0" smtClean="0"/>
              <a:t>，輸出 </a:t>
            </a:r>
            <a:r>
              <a:rPr lang="en-US" altLang="zh-TW" dirty="0" smtClean="0"/>
              <a:t>“1</a:t>
            </a:r>
            <a:r>
              <a:rPr lang="zh-TW" altLang="en-US" dirty="0" smtClean="0"/>
              <a:t>萬</a:t>
            </a:r>
            <a:r>
              <a:rPr lang="en-US" altLang="zh-TW" dirty="0" smtClean="0"/>
              <a:t>2</a:t>
            </a:r>
            <a:r>
              <a:rPr lang="zh-TW" altLang="en-US" dirty="0" smtClean="0"/>
              <a:t>千</a:t>
            </a:r>
            <a:r>
              <a:rPr lang="en-US" altLang="zh-TW" dirty="0" smtClean="0"/>
              <a:t>3</a:t>
            </a:r>
            <a:r>
              <a:rPr lang="zh-TW" altLang="en-US" dirty="0" smtClean="0"/>
              <a:t>百</a:t>
            </a:r>
            <a:r>
              <a:rPr lang="en-US" altLang="zh-TW" dirty="0" smtClean="0"/>
              <a:t>4</a:t>
            </a:r>
            <a:r>
              <a:rPr lang="zh-TW" altLang="en-US" dirty="0" smtClean="0"/>
              <a:t>十</a:t>
            </a:r>
            <a:r>
              <a:rPr lang="en-US" altLang="zh-TW" dirty="0" smtClean="0"/>
              <a:t>5”</a:t>
            </a:r>
          </a:p>
        </p:txBody>
      </p:sp>
      <p:sp>
        <p:nvSpPr>
          <p:cNvPr id="2867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82F60BF6-F1A6-4C82-BF36-E9EB9A495324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26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3ACF6487-FFCD-45C3-B55D-7A8A998DB156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3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設定運算子 </a:t>
            </a:r>
            <a:r>
              <a:rPr lang="en-US" altLang="zh-TW" smtClean="0"/>
              <a:t>(1/2)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93725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「設定」運算子可將變數設值</a:t>
            </a: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28888"/>
            <a:ext cx="6819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431800" y="4184650"/>
            <a:ext cx="8229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zh-TW" altLang="en-US" sz="2600">
                <a:solidFill>
                  <a:srgbClr val="000000"/>
                </a:solidFill>
                <a:latin typeface="Times New Roman" pitchFamily="18" charset="0"/>
                <a:ea typeface="華康細圓體" pitchFamily="49" charset="-120"/>
              </a:rPr>
              <a:t>等號（</a:t>
            </a:r>
            <a:r>
              <a:rPr lang="en-US" altLang="zh-TW" sz="2600">
                <a:solidFill>
                  <a:srgbClr val="000000"/>
                </a:solidFill>
                <a:latin typeface="Times New Roman" pitchFamily="18" charset="0"/>
                <a:ea typeface="華康細圓體" pitchFamily="49" charset="-120"/>
              </a:rPr>
              <a:t>=</a:t>
            </a:r>
            <a:r>
              <a:rPr lang="zh-TW" altLang="en-US" sz="2600">
                <a:solidFill>
                  <a:srgbClr val="000000"/>
                </a:solidFill>
                <a:latin typeface="Times New Roman" pitchFamily="18" charset="0"/>
                <a:ea typeface="華康細圓體" pitchFamily="49" charset="-120"/>
              </a:rPr>
              <a:t>）是「設定」的意思，如下面的範例： 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976813"/>
            <a:ext cx="3343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9594" name="AutoShape 10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41380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CBC0FE5D-5EDA-4215-B6D4-52342ADA3A2A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4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設定運算子 </a:t>
            </a:r>
            <a:r>
              <a:rPr lang="en-US" altLang="zh-TW" smtClean="0"/>
              <a:t>(2/2)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93725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設定運算子簡單的範例：</a:t>
            </a:r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92375"/>
            <a:ext cx="78771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5408613"/>
            <a:ext cx="271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0617" name="AutoShape 9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9690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12E0160-3AE3-42FB-BBAF-8F7CFF3ACE31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5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一元運算子 </a:t>
            </a:r>
            <a:r>
              <a:rPr lang="en-US" altLang="zh-TW" smtClean="0"/>
              <a:t>(1/2) 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686800" cy="2128837"/>
          </a:xfrm>
        </p:spPr>
        <p:txBody>
          <a:bodyPr/>
          <a:lstStyle/>
          <a:p>
            <a:pPr eaLnBrk="1" hangingPunct="1"/>
            <a:r>
              <a:rPr lang="zh-TW" altLang="en-US" sz="2200" smtClean="0"/>
              <a:t>一元運算子（</a:t>
            </a:r>
            <a:r>
              <a:rPr lang="en-US" altLang="zh-TW" sz="2200" smtClean="0"/>
              <a:t>unary operator</a:t>
            </a:r>
            <a:r>
              <a:rPr lang="zh-TW" altLang="en-US" sz="2200" smtClean="0"/>
              <a:t>）只需要一個運算元</a:t>
            </a:r>
          </a:p>
          <a:p>
            <a:pPr lvl="1" eaLnBrk="1" hangingPunct="1"/>
            <a:r>
              <a:rPr lang="en-US" altLang="zh-TW" sz="2000" smtClean="0">
                <a:latin typeface="Courier New" pitchFamily="49" charset="0"/>
              </a:rPr>
              <a:t>+3;   /* </a:t>
            </a:r>
            <a:r>
              <a:rPr lang="zh-TW" altLang="en-US" sz="2000" smtClean="0">
                <a:latin typeface="Courier New" pitchFamily="49" charset="0"/>
              </a:rPr>
              <a:t>表示正</a:t>
            </a:r>
            <a:r>
              <a:rPr lang="en-US" altLang="zh-TW" sz="2000" smtClean="0">
                <a:latin typeface="Courier New" pitchFamily="49" charset="0"/>
              </a:rPr>
              <a:t>3</a:t>
            </a:r>
            <a:r>
              <a:rPr lang="zh-TW" altLang="en-US" sz="2000" smtClean="0">
                <a:latin typeface="Courier New" pitchFamily="49" charset="0"/>
              </a:rPr>
              <a:t>，</a:t>
            </a:r>
            <a:r>
              <a:rPr lang="en-US" altLang="zh-TW" sz="2000" smtClean="0">
                <a:latin typeface="Courier New" pitchFamily="49" charset="0"/>
              </a:rPr>
              <a:t>3 </a:t>
            </a:r>
            <a:r>
              <a:rPr lang="zh-TW" altLang="en-US" sz="2000" smtClean="0">
                <a:latin typeface="Courier New" pitchFamily="49" charset="0"/>
              </a:rPr>
              <a:t>為運算元 *</a:t>
            </a:r>
            <a:r>
              <a:rPr lang="en-US" altLang="zh-TW" sz="2000" smtClean="0">
                <a:latin typeface="Courier New" pitchFamily="49" charset="0"/>
              </a:rPr>
              <a:t>/</a:t>
            </a:r>
          </a:p>
          <a:p>
            <a:pPr lvl="1" eaLnBrk="1" hangingPunct="1"/>
            <a:r>
              <a:rPr lang="en-US" altLang="zh-TW" sz="2000" smtClean="0">
                <a:latin typeface="Courier New" pitchFamily="49" charset="0"/>
              </a:rPr>
              <a:t>-a;   /* </a:t>
            </a:r>
            <a:r>
              <a:rPr lang="zh-TW" altLang="en-US" sz="2000" smtClean="0">
                <a:latin typeface="Courier New" pitchFamily="49" charset="0"/>
              </a:rPr>
              <a:t>表示負</a:t>
            </a:r>
            <a:r>
              <a:rPr lang="en-US" altLang="zh-TW" sz="2000" smtClean="0">
                <a:latin typeface="Courier New" pitchFamily="49" charset="0"/>
              </a:rPr>
              <a:t>a </a:t>
            </a:r>
            <a:r>
              <a:rPr lang="zh-TW" altLang="en-US" sz="2000" smtClean="0">
                <a:latin typeface="Courier New" pitchFamily="49" charset="0"/>
              </a:rPr>
              <a:t>，</a:t>
            </a:r>
            <a:r>
              <a:rPr lang="en-US" altLang="zh-TW" sz="2000" smtClean="0">
                <a:latin typeface="Courier New" pitchFamily="49" charset="0"/>
              </a:rPr>
              <a:t>a </a:t>
            </a:r>
            <a:r>
              <a:rPr lang="zh-TW" altLang="en-US" sz="2000" smtClean="0">
                <a:latin typeface="Courier New" pitchFamily="49" charset="0"/>
              </a:rPr>
              <a:t>為運算元 *</a:t>
            </a:r>
            <a:r>
              <a:rPr lang="en-US" altLang="zh-TW" sz="2000" smtClean="0">
                <a:latin typeface="Courier New" pitchFamily="49" charset="0"/>
              </a:rPr>
              <a:t>/</a:t>
            </a:r>
          </a:p>
          <a:p>
            <a:pPr lvl="1" eaLnBrk="1" hangingPunct="1"/>
            <a:r>
              <a:rPr lang="en-US" altLang="zh-TW" sz="2000" smtClean="0">
                <a:latin typeface="Courier New" pitchFamily="49" charset="0"/>
              </a:rPr>
              <a:t>!a;   /* NOT</a:t>
            </a:r>
            <a:r>
              <a:rPr lang="zh-TW" altLang="en-US" sz="2000" smtClean="0">
                <a:latin typeface="Courier New" pitchFamily="49" charset="0"/>
              </a:rPr>
              <a:t>運算，若</a:t>
            </a:r>
            <a:r>
              <a:rPr lang="en-US" altLang="zh-TW" sz="2000" smtClean="0">
                <a:latin typeface="Courier New" pitchFamily="49" charset="0"/>
              </a:rPr>
              <a:t>a</a:t>
            </a:r>
            <a:r>
              <a:rPr lang="zh-TW" altLang="en-US" sz="2000" smtClean="0">
                <a:latin typeface="Courier New" pitchFamily="49" charset="0"/>
              </a:rPr>
              <a:t>為</a:t>
            </a:r>
            <a:r>
              <a:rPr lang="en-US" altLang="zh-TW" sz="2000" smtClean="0">
                <a:latin typeface="Courier New" pitchFamily="49" charset="0"/>
              </a:rPr>
              <a:t>0</a:t>
            </a:r>
            <a:r>
              <a:rPr lang="zh-TW" altLang="en-US" sz="2000" smtClean="0">
                <a:latin typeface="Courier New" pitchFamily="49" charset="0"/>
              </a:rPr>
              <a:t>，則</a:t>
            </a:r>
            <a:r>
              <a:rPr lang="en-US" altLang="zh-TW" sz="2000" smtClean="0">
                <a:latin typeface="Courier New" pitchFamily="49" charset="0"/>
              </a:rPr>
              <a:t>!a</a:t>
            </a:r>
            <a:r>
              <a:rPr lang="zh-TW" altLang="en-US" sz="2000" smtClean="0">
                <a:latin typeface="Courier New" pitchFamily="49" charset="0"/>
              </a:rPr>
              <a:t>為</a:t>
            </a:r>
            <a:r>
              <a:rPr lang="en-US" altLang="zh-TW" sz="2000" smtClean="0">
                <a:latin typeface="Courier New" pitchFamily="49" charset="0"/>
              </a:rPr>
              <a:t>1</a:t>
            </a:r>
            <a:r>
              <a:rPr lang="zh-TW" altLang="en-US" sz="2000" smtClean="0">
                <a:latin typeface="Courier New" pitchFamily="49" charset="0"/>
              </a:rPr>
              <a:t>，若</a:t>
            </a:r>
            <a:r>
              <a:rPr lang="en-US" altLang="zh-TW" sz="2000" smtClean="0">
                <a:latin typeface="Courier New" pitchFamily="49" charset="0"/>
              </a:rPr>
              <a:t>a</a:t>
            </a:r>
            <a:r>
              <a:rPr lang="zh-TW" altLang="en-US" sz="2000" smtClean="0">
                <a:latin typeface="Courier New" pitchFamily="49" charset="0"/>
              </a:rPr>
              <a:t>不為</a:t>
            </a:r>
            <a:r>
              <a:rPr lang="en-US" altLang="zh-TW" sz="2000" smtClean="0">
                <a:latin typeface="Courier New" pitchFamily="49" charset="0"/>
              </a:rPr>
              <a:t>0</a:t>
            </a:r>
            <a:r>
              <a:rPr lang="zh-TW" altLang="en-US" sz="2000" smtClean="0">
                <a:latin typeface="Courier New" pitchFamily="49" charset="0"/>
              </a:rPr>
              <a:t>，則</a:t>
            </a:r>
            <a:r>
              <a:rPr lang="en-US" altLang="zh-TW" sz="2000" smtClean="0">
                <a:latin typeface="Courier New" pitchFamily="49" charset="0"/>
              </a:rPr>
              <a:t>!a</a:t>
            </a:r>
            <a:r>
              <a:rPr lang="zh-TW" altLang="en-US" sz="2000" smtClean="0">
                <a:latin typeface="Courier New" pitchFamily="49" charset="0"/>
              </a:rPr>
              <a:t>為</a:t>
            </a:r>
            <a:r>
              <a:rPr lang="en-US" altLang="zh-TW" sz="2000" smtClean="0">
                <a:latin typeface="Courier New" pitchFamily="49" charset="0"/>
              </a:rPr>
              <a:t>0 */</a:t>
            </a:r>
            <a:r>
              <a:rPr lang="en-US" altLang="zh-TW" sz="2000" smtClean="0"/>
              <a:t> </a:t>
            </a:r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041775"/>
            <a:ext cx="72771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1640" name="AutoShape 8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42437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3657CD6-AC2A-4D6A-9538-486D9429D7D8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6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一元運算子 </a:t>
            </a:r>
            <a:r>
              <a:rPr lang="en-US" altLang="zh-TW" smtClean="0"/>
              <a:t>(2/2)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en-US" altLang="zh-TW" sz="2600" smtClean="0"/>
              <a:t>NOT</a:t>
            </a:r>
            <a:r>
              <a:rPr lang="zh-TW" altLang="en-US" sz="2600" smtClean="0"/>
              <a:t>運算的範例：</a:t>
            </a:r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12988"/>
            <a:ext cx="78962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2665" name="AutoShape 9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  <p:pic>
        <p:nvPicPr>
          <p:cNvPr id="819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49838"/>
            <a:ext cx="2819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6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0ADA911-077E-49B9-BEAB-237E0DC50593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7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算數運算子 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算數運算子的成員如下： </a:t>
            </a:r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708275"/>
            <a:ext cx="6867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688" name="AutoShape 8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31781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25314318-8A8B-43B0-BBF5-F89F2CB4EF88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8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餘數運算子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1204912"/>
          </a:xfrm>
        </p:spPr>
        <p:txBody>
          <a:bodyPr/>
          <a:lstStyle/>
          <a:p>
            <a:pPr eaLnBrk="1" hangingPunct="1"/>
            <a:r>
              <a:rPr lang="zh-TW" altLang="en-US" sz="2600" smtClean="0"/>
              <a:t>下面的範例是餘數運算子「</a:t>
            </a:r>
            <a:r>
              <a:rPr lang="en-US" altLang="zh-TW" sz="2600" smtClean="0"/>
              <a:t>%</a:t>
            </a:r>
            <a:r>
              <a:rPr lang="zh-TW" altLang="en-US" sz="2600" smtClean="0"/>
              <a:t>」的練習：</a:t>
            </a:r>
          </a:p>
          <a:p>
            <a:pPr lvl="1" eaLnBrk="1" hangingPunct="1"/>
            <a:r>
              <a:rPr lang="zh-TW" altLang="en-US" sz="2200" smtClean="0"/>
              <a:t>要印出</a:t>
            </a:r>
            <a:r>
              <a:rPr lang="en-US" altLang="en-US" sz="2200" smtClean="0"/>
              <a:t>「</a:t>
            </a:r>
            <a:r>
              <a:rPr lang="en-US" altLang="zh-TW" sz="2200" smtClean="0"/>
              <a:t>%</a:t>
            </a:r>
            <a:r>
              <a:rPr lang="en-US" altLang="en-US" sz="2200" smtClean="0"/>
              <a:t>」</a:t>
            </a:r>
            <a:r>
              <a:rPr lang="zh-TW" altLang="en-US" sz="2200" smtClean="0"/>
              <a:t>符號， 可用格式碼「 </a:t>
            </a:r>
            <a:r>
              <a:rPr lang="en-US" altLang="zh-TW" sz="2200" smtClean="0"/>
              <a:t>%% </a:t>
            </a:r>
            <a:r>
              <a:rPr lang="zh-TW" altLang="en-US" sz="2200" smtClean="0"/>
              <a:t>」</a:t>
            </a:r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78771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5334000"/>
            <a:ext cx="2667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713" name="AutoShape 9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28869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7BC8B37-597C-48F6-AA84-69939CC3123C}" type="slidenum">
              <a:rPr kumimoji="0" lang="en-US" altLang="zh-TW" smtClean="0">
                <a:solidFill>
                  <a:srgbClr val="000000"/>
                </a:solidFill>
              </a:rPr>
              <a:pPr eaLnBrk="1" hangingPunct="1"/>
              <a:t>9</a:t>
            </a:fld>
            <a:endParaRPr kumimoji="0" lang="en-US" altLang="zh-TW" smtClean="0">
              <a:solidFill>
                <a:srgbClr val="000000"/>
              </a:solidFill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關係運算子與 </a:t>
            </a:r>
            <a:r>
              <a:rPr lang="en-US" altLang="zh-TW" smtClean="0"/>
              <a:t>if </a:t>
            </a:r>
            <a:r>
              <a:rPr lang="zh-TW" altLang="en-US" smtClean="0"/>
              <a:t>敘述 </a:t>
            </a:r>
            <a:r>
              <a:rPr lang="en-US" altLang="zh-TW" smtClean="0"/>
              <a:t>(1/2)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557212"/>
          </a:xfrm>
        </p:spPr>
        <p:txBody>
          <a:bodyPr/>
          <a:lstStyle/>
          <a:p>
            <a:pPr eaLnBrk="1" hangingPunct="1"/>
            <a:r>
              <a:rPr lang="en-US" altLang="zh-TW" sz="2600" smtClean="0"/>
              <a:t>if </a:t>
            </a:r>
            <a:r>
              <a:rPr lang="zh-TW" altLang="en-US" sz="2600" smtClean="0"/>
              <a:t>敘述與關係運算子</a:t>
            </a:r>
          </a:p>
        </p:txBody>
      </p:sp>
      <p:sp>
        <p:nvSpPr>
          <p:cNvPr id="11269" name="AutoShape 7"/>
          <p:cNvSpPr>
            <a:spLocks noChangeArrowheads="1"/>
          </p:cNvSpPr>
          <p:nvPr/>
        </p:nvSpPr>
        <p:spPr bwMode="auto">
          <a:xfrm>
            <a:off x="971550" y="2600325"/>
            <a:ext cx="7453313" cy="1009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CC99">
                  <a:alpha val="59000"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tIns="1080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  </a:t>
            </a:r>
          </a:p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 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if(</a:t>
            </a:r>
            <a:r>
              <a:rPr lang="zh-TW" altLang="en-US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判斷條件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     </a:t>
            </a:r>
            <a:r>
              <a:rPr lang="zh-TW" altLang="en-US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敘述主體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華康細圓體" pitchFamily="49" charset="-12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40000"/>
              </a:spcAft>
            </a:pPr>
            <a:endParaRPr lang="en-US" altLang="zh-TW">
              <a:solidFill>
                <a:srgbClr val="000000"/>
              </a:solidFill>
              <a:latin typeface="Courier New" pitchFamily="49" charset="0"/>
              <a:ea typeface="華康細圓體" pitchFamily="49" charset="-120"/>
            </a:endParaRPr>
          </a:p>
        </p:txBody>
      </p:sp>
      <p:sp>
        <p:nvSpPr>
          <p:cNvPr id="11270" name="AutoShape 8"/>
          <p:cNvSpPr>
            <a:spLocks noChangeArrowheads="1"/>
          </p:cNvSpPr>
          <p:nvPr/>
        </p:nvSpPr>
        <p:spPr bwMode="auto">
          <a:xfrm>
            <a:off x="5076825" y="2457450"/>
            <a:ext cx="2952750" cy="323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000000"/>
                </a:solidFill>
                <a:latin typeface="Times New Roman" pitchFamily="18" charset="0"/>
                <a:ea typeface="華康細圓體" pitchFamily="49" charset="-120"/>
              </a:rPr>
              <a:t>if</a:t>
            </a:r>
            <a:r>
              <a:rPr lang="en-US" altLang="zh-TW" sz="1600">
                <a:solidFill>
                  <a:srgbClr val="000000"/>
                </a:solidFill>
                <a:latin typeface="華康細圓體" pitchFamily="49" charset="-120"/>
                <a:ea typeface="華康細圓體" pitchFamily="49" charset="-120"/>
              </a:rPr>
              <a:t> </a:t>
            </a:r>
            <a:r>
              <a:rPr lang="zh-TW" altLang="en-US" sz="1600">
                <a:solidFill>
                  <a:srgbClr val="000000"/>
                </a:solidFill>
                <a:latin typeface="華康細圓體" pitchFamily="49" charset="-120"/>
                <a:ea typeface="華康細圓體" pitchFamily="49" charset="-120"/>
              </a:rPr>
              <a:t>敘述的格式</a:t>
            </a:r>
          </a:p>
        </p:txBody>
      </p:sp>
      <p:pic>
        <p:nvPicPr>
          <p:cNvPr id="1127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978275"/>
            <a:ext cx="60118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5739" name="AutoShape 11" descr="橡樹"/>
          <p:cNvSpPr>
            <a:spLocks noChangeArrowheads="1"/>
          </p:cNvSpPr>
          <p:nvPr/>
        </p:nvSpPr>
        <p:spPr bwMode="auto">
          <a:xfrm>
            <a:off x="5508625" y="260350"/>
            <a:ext cx="2303463" cy="414338"/>
          </a:xfrm>
          <a:prstGeom prst="roundRect">
            <a:avLst>
              <a:gd name="adj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5.1 </a:t>
            </a:r>
            <a:r>
              <a:rPr kumimoji="1" lang="zh-TW" altLang="zh-TW">
                <a:solidFill>
                  <a:srgbClr val="FFCC99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BB"/>
                    </a:outerShdw>
                  </a:cont>
                  <a:cont type="tree" name="">
                    <a:effect ref="fillLine"/>
                    <a:outerShdw dist="38100" dir="2700000" algn="tl">
                      <a:srgbClr val="997A5B"/>
                    </a:outerShdw>
                  </a:cont>
                  <a:effect ref="fillLine"/>
                </a:effectDag>
              </a:rPr>
              <a:t>運算式與運算子</a:t>
            </a:r>
            <a:endParaRPr kumimoji="1" lang="zh-TW" altLang="en-US">
              <a:solidFill>
                <a:srgbClr val="FFCC99"/>
              </a:solidFill>
              <a:effectDag name="">
                <a:cont type="tree" name="">
                  <a:effect ref="fillLine"/>
                  <a:outerShdw dist="38100" dir="13500000" algn="br">
                    <a:srgbClr val="FFDDBB"/>
                  </a:outerShdw>
                </a:cont>
                <a:cont type="tree" name="">
                  <a:effect ref="fillLine"/>
                  <a:outerShdw dist="38100" dir="2700000" algn="tl">
                    <a:srgbClr val="997A5B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12094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default">
      <a:majorFont>
        <a:latin typeface="Times New Roman"/>
        <a:ea typeface="華康細圓體"/>
        <a:cs typeface=""/>
      </a:majorFont>
      <a:minorFont>
        <a:latin typeface="Times New Roman"/>
        <a:ea typeface="華康細圓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905</Words>
  <Application>Microsoft Office PowerPoint</Application>
  <PresentationFormat>如螢幕大小 (4:3)</PresentationFormat>
  <Paragraphs>172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細明體</vt:lpstr>
      <vt:lpstr>華康細圓體</vt:lpstr>
      <vt:lpstr>新細明體</vt:lpstr>
      <vt:lpstr>Arial</vt:lpstr>
      <vt:lpstr>Calibri</vt:lpstr>
      <vt:lpstr>Comic Sans MS</vt:lpstr>
      <vt:lpstr>Courier New</vt:lpstr>
      <vt:lpstr>Times New Roman</vt:lpstr>
      <vt:lpstr>Wingdings</vt:lpstr>
      <vt:lpstr>Office 佈景主題</vt:lpstr>
      <vt:lpstr>default</vt:lpstr>
      <vt:lpstr>第五章 運算式、運算子與敘述</vt:lpstr>
      <vt:lpstr>運算式、運算元與運算子 </vt:lpstr>
      <vt:lpstr>設定運算子 (1/2)</vt:lpstr>
      <vt:lpstr>設定運算子 (2/2)</vt:lpstr>
      <vt:lpstr>一元運算子 (1/2) </vt:lpstr>
      <vt:lpstr>一元運算子 (2/2)</vt:lpstr>
      <vt:lpstr>算數運算子 </vt:lpstr>
      <vt:lpstr>餘數運算子</vt:lpstr>
      <vt:lpstr>關係運算子與 if 敘述 (1/2)</vt:lpstr>
      <vt:lpstr>關係運算子與 if 敘述 (1/2)</vt:lpstr>
      <vt:lpstr>遞增與遞減運算子 </vt:lpstr>
      <vt:lpstr>遞增與遞減運算子</vt:lpstr>
      <vt:lpstr>邏輯運算子 (1/2)</vt:lpstr>
      <vt:lpstr>邏輯運算子 (2/2)</vt:lpstr>
      <vt:lpstr>括號運算子 </vt:lpstr>
      <vt:lpstr>運算子的優先順序 </vt:lpstr>
      <vt:lpstr>運算子的優先順序</vt:lpstr>
      <vt:lpstr>請判別下列敘述之執行結果</vt:lpstr>
      <vt:lpstr>運算式與簡潔運算子 </vt:lpstr>
      <vt:lpstr>簡潔運算子</vt:lpstr>
      <vt:lpstr>練習下列之運算</vt:lpstr>
      <vt:lpstr>運算式的型態轉換 (1/3)</vt:lpstr>
      <vt:lpstr>運算式的型態轉換 (2/3)</vt:lpstr>
      <vt:lpstr>運算式的型態轉換 (3/3)</vt:lpstr>
      <vt:lpstr>PowerPoint 簡報</vt:lpstr>
      <vt:lpstr>程式練習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C/C++語言基本概述</dc:title>
  <dc:creator>User</dc:creator>
  <cp:lastModifiedBy>呂學展</cp:lastModifiedBy>
  <cp:revision>7</cp:revision>
  <dcterms:created xsi:type="dcterms:W3CDTF">2015-03-18T08:59:06Z</dcterms:created>
  <dcterms:modified xsi:type="dcterms:W3CDTF">2015-03-27T02:46:10Z</dcterms:modified>
</cp:coreProperties>
</file>