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8" r:id="rId2"/>
    <p:sldId id="259" r:id="rId3"/>
    <p:sldId id="260" r:id="rId4"/>
    <p:sldId id="262" r:id="rId5"/>
    <p:sldId id="263" r:id="rId6"/>
    <p:sldId id="264" r:id="rId7"/>
    <p:sldId id="265" r:id="rId8"/>
    <p:sldId id="266" r:id="rId9"/>
    <p:sldId id="267" r:id="rId10"/>
    <p:sldId id="268"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5C4AE9-AAFE-4801-B808-53CAD32C5A28}">
          <p14:sldIdLst>
            <p14:sldId id="258"/>
            <p14:sldId id="259"/>
            <p14:sldId id="260"/>
            <p14:sldId id="262"/>
            <p14:sldId id="263"/>
            <p14:sldId id="264"/>
          </p14:sldIdLst>
        </p14:section>
        <p14:section name="Untitled Section" id="{F5168CE1-F18B-4B27-9098-A1F0F6A3FCD0}">
          <p14:sldIdLst>
            <p14:sldId id="265"/>
            <p14:sldId id="266"/>
            <p14:sldId id="267"/>
            <p14:sldId id="268"/>
            <p14:sldId id="26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yan Pandu" initials="GP" lastIdx="1" clrIdx="0">
    <p:extLst>
      <p:ext uri="{19B8F6BF-5375-455C-9EA6-DF929625EA0E}">
        <p15:presenceInfo xmlns:p15="http://schemas.microsoft.com/office/powerpoint/2012/main" userId="766af3570d7a1d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80" d="100"/>
          <a:sy n="80" d="100"/>
        </p:scale>
        <p:origin x="5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21T19:53:32.963"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2EDB8D0-98ED-4B86-9D5F-E61ADC70144D}" type="datetimeFigureOut">
              <a:rPr lang="en-US" smtClean="0"/>
              <a:t>6/21/2020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0725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195445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86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6/21/2020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12227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3696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641542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6/21/2020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11393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DB8D0-98ED-4B86-9D5F-E61ADC70144D}" type="datetimeFigureOut">
              <a:rPr lang="en-US" smtClean="0"/>
              <a:t>6/21/2020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792901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6/21/2020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35870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902070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65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5000">
              <a:schemeClr val="accent2">
                <a:lumMod val="75000"/>
              </a:schemeClr>
            </a:gs>
            <a:gs pos="0">
              <a:srgbClr val="00B0F0"/>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2EDB8D0-98ED-4B86-9D5F-E61ADC70144D}" type="datetimeFigureOut">
              <a:rPr lang="en-US" smtClean="0"/>
              <a:pPr/>
              <a:t>6/21/2020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54181D-6920-4594-9A5D-6CE56DC9F8B2}" type="slidenum">
              <a:rPr lang="en-US" smtClean="0"/>
              <a:pPr/>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552660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oronavirus Resource Center - Harvard Health">
            <a:extLst>
              <a:ext uri="{FF2B5EF4-FFF2-40B4-BE49-F238E27FC236}">
                <a16:creationId xmlns:a16="http://schemas.microsoft.com/office/drawing/2014/main" id="{9DC98715-325E-494A-878D-704C96CE47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997475"/>
            <a:ext cx="12100264" cy="48605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C2EC780-91EB-43F7-87DA-1E6BD564FEC5}"/>
              </a:ext>
            </a:extLst>
          </p:cNvPr>
          <p:cNvSpPr>
            <a:spLocks noGrp="1"/>
          </p:cNvSpPr>
          <p:nvPr>
            <p:ph type="title"/>
          </p:nvPr>
        </p:nvSpPr>
        <p:spPr>
          <a:xfrm>
            <a:off x="79899" y="474956"/>
            <a:ext cx="12020365" cy="1384915"/>
          </a:xfrm>
        </p:spPr>
        <p:txBody>
          <a:bodyPr/>
          <a:lstStyle/>
          <a:p>
            <a:pPr algn="ctr"/>
            <a:r>
              <a:rPr lang="en-US" b="1" dirty="0">
                <a:latin typeface="Arial" panose="020B0604020202020204" pitchFamily="34" charset="0"/>
                <a:cs typeface="Arial" panose="020B0604020202020204" pitchFamily="34" charset="0"/>
              </a:rPr>
              <a:t>Global Pandemic Covid19</a:t>
            </a:r>
          </a:p>
        </p:txBody>
      </p:sp>
    </p:spTree>
    <p:extLst>
      <p:ext uri="{BB962C8B-B14F-4D97-AF65-F5344CB8AC3E}">
        <p14:creationId xmlns:p14="http://schemas.microsoft.com/office/powerpoint/2010/main" val="239428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D7B93D-E925-4007-AD9B-1718D06A7016}"/>
              </a:ext>
            </a:extLst>
          </p:cNvPr>
          <p:cNvPicPr/>
          <p:nvPr/>
        </p:nvPicPr>
        <p:blipFill>
          <a:blip r:embed="rId2"/>
          <a:stretch>
            <a:fillRect/>
          </a:stretch>
        </p:blipFill>
        <p:spPr>
          <a:xfrm>
            <a:off x="771525" y="514349"/>
            <a:ext cx="8105775" cy="5619751"/>
          </a:xfrm>
          <a:prstGeom prst="rect">
            <a:avLst/>
          </a:prstGeom>
          <a:noFill/>
          <a:ln>
            <a:noFill/>
            <a:prstDash/>
          </a:ln>
        </p:spPr>
      </p:pic>
      <p:sp>
        <p:nvSpPr>
          <p:cNvPr id="4" name="TextBox 3">
            <a:extLst>
              <a:ext uri="{FF2B5EF4-FFF2-40B4-BE49-F238E27FC236}">
                <a16:creationId xmlns:a16="http://schemas.microsoft.com/office/drawing/2014/main" id="{213D5376-B3B2-4F42-A4AD-714DAD8A4F04}"/>
              </a:ext>
            </a:extLst>
          </p:cNvPr>
          <p:cNvSpPr txBox="1"/>
          <p:nvPr/>
        </p:nvSpPr>
        <p:spPr>
          <a:xfrm>
            <a:off x="9010650" y="400050"/>
            <a:ext cx="2876550" cy="5663089"/>
          </a:xfrm>
          <a:prstGeom prst="rect">
            <a:avLst/>
          </a:prstGeom>
          <a:noFill/>
        </p:spPr>
        <p:txBody>
          <a:bodyPr wrap="square" rtlCol="0">
            <a:spAutoFit/>
          </a:bodyPr>
          <a:lstStyle/>
          <a:p>
            <a:r>
              <a:rPr lang="en-US" dirty="0">
                <a:solidFill>
                  <a:schemeClr val="bg1"/>
                </a:solidFill>
              </a:rPr>
              <a:t>Dallas County has around 26 Cities , this map represents the clustered cities around Dallas with # of </a:t>
            </a:r>
            <a:r>
              <a:rPr lang="en-US" sz="2000" b="1" dirty="0">
                <a:solidFill>
                  <a:schemeClr val="bg1"/>
                </a:solidFill>
              </a:rPr>
              <a:t>Hospitals</a:t>
            </a:r>
            <a:r>
              <a:rPr lang="en-US" dirty="0">
                <a:solidFill>
                  <a:schemeClr val="bg1"/>
                </a:solidFill>
              </a:rPr>
              <a:t> </a:t>
            </a:r>
            <a:r>
              <a:rPr lang="en-US" dirty="0"/>
              <a:t>.</a:t>
            </a:r>
          </a:p>
          <a:p>
            <a:pPr hangingPunct="0"/>
            <a:r>
              <a:rPr lang="en-US" b="1" dirty="0">
                <a:solidFill>
                  <a:schemeClr val="bg1"/>
                </a:solidFill>
              </a:rPr>
              <a:t>Cluster1:Hospital</a:t>
            </a:r>
          </a:p>
          <a:p>
            <a:pPr hangingPunct="0"/>
            <a:r>
              <a:rPr lang="en-US" b="1" dirty="0">
                <a:solidFill>
                  <a:schemeClr val="bg1"/>
                </a:solidFill>
              </a:rPr>
              <a:t>Cluster2:MedicalCenter</a:t>
            </a:r>
          </a:p>
          <a:p>
            <a:pPr hangingPunct="0"/>
            <a:r>
              <a:rPr lang="en-US" b="1" dirty="0">
                <a:solidFill>
                  <a:schemeClr val="bg1"/>
                </a:solidFill>
              </a:rPr>
              <a:t>Cluster3:Hospital Ward</a:t>
            </a:r>
          </a:p>
          <a:p>
            <a:pPr hangingPunct="0"/>
            <a:r>
              <a:rPr lang="en-US" b="1" dirty="0">
                <a:solidFill>
                  <a:schemeClr val="bg1"/>
                </a:solidFill>
              </a:rPr>
              <a:t>Cluster4: Emergency Room</a:t>
            </a:r>
          </a:p>
          <a:p>
            <a:pPr hangingPunct="0"/>
            <a:r>
              <a:rPr lang="en-US" b="1" dirty="0">
                <a:solidFill>
                  <a:schemeClr val="bg1"/>
                </a:solidFill>
              </a:rPr>
              <a:t>Cluster5: Doctor’s Office</a:t>
            </a:r>
          </a:p>
          <a:p>
            <a:pPr hangingPunct="0"/>
            <a:r>
              <a:rPr lang="en-US" b="1" dirty="0">
                <a:solidFill>
                  <a:schemeClr val="bg1"/>
                </a:solidFill>
              </a:rPr>
              <a:t>Calculated</a:t>
            </a:r>
          </a:p>
          <a:p>
            <a:pPr latinLnBrk="1"/>
            <a:r>
              <a:rPr lang="en-US" b="1" dirty="0">
                <a:solidFill>
                  <a:schemeClr val="bg1"/>
                </a:solidFill>
              </a:rPr>
              <a:t>   Cities without hospital count: 2</a:t>
            </a:r>
          </a:p>
          <a:p>
            <a:pPr latinLnBrk="1"/>
            <a:r>
              <a:rPr lang="en-US" b="1" dirty="0">
                <a:solidFill>
                  <a:schemeClr val="bg1"/>
                </a:solidFill>
              </a:rPr>
              <a:t>   Cities with hospital count: 25</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65270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48C852-43AF-4097-8D75-E9B6FE4EDBBB}"/>
              </a:ext>
            </a:extLst>
          </p:cNvPr>
          <p:cNvSpPr/>
          <p:nvPr/>
        </p:nvSpPr>
        <p:spPr>
          <a:xfrm>
            <a:off x="847725" y="914400"/>
            <a:ext cx="9858375" cy="3847207"/>
          </a:xfrm>
          <a:prstGeom prst="rect">
            <a:avLst/>
          </a:prstGeom>
        </p:spPr>
        <p:txBody>
          <a:bodyPr wrap="square">
            <a:spAutoFit/>
          </a:bodyPr>
          <a:lstStyle/>
          <a:p>
            <a:r>
              <a:rPr lang="en-US" sz="2800" b="1" dirty="0">
                <a:solidFill>
                  <a:schemeClr val="bg1"/>
                </a:solidFill>
              </a:rPr>
              <a:t>Conclusion and future directions </a:t>
            </a:r>
          </a:p>
          <a:p>
            <a:pPr marL="285750" indent="-285750">
              <a:buFont typeface="Arial" panose="020B0604020202020204" pitchFamily="34" charset="0"/>
              <a:buChar char="•"/>
            </a:pPr>
            <a:r>
              <a:rPr lang="en-US" sz="2400" b="1" dirty="0">
                <a:solidFill>
                  <a:schemeClr val="bg1"/>
                </a:solidFill>
              </a:rPr>
              <a:t>Created Visualizations and graphs to visualize World, USA, TX and Dallas County Cities to give an idea of the case counts, # of deaths , # of recovered and # of Active cases.</a:t>
            </a:r>
          </a:p>
          <a:p>
            <a:pPr marL="285750" indent="-285750">
              <a:buFont typeface="Arial" panose="020B0604020202020204" pitchFamily="34" charset="0"/>
              <a:buChar char="•"/>
            </a:pPr>
            <a:r>
              <a:rPr lang="en-US" sz="2400" b="1" dirty="0">
                <a:solidFill>
                  <a:schemeClr val="bg1"/>
                </a:solidFill>
              </a:rPr>
              <a:t>Created Visualizations to view clustered cities of Dallas County.</a:t>
            </a:r>
          </a:p>
          <a:p>
            <a:pPr marL="285750" indent="-285750">
              <a:buFont typeface="Arial" panose="020B0604020202020204" pitchFamily="34" charset="0"/>
              <a:buChar char="•"/>
            </a:pPr>
            <a:r>
              <a:rPr lang="en-US" sz="2400" b="1" dirty="0">
                <a:solidFill>
                  <a:schemeClr val="bg1"/>
                </a:solidFill>
              </a:rPr>
              <a:t>Built useful models to predict the number of hospitals in Dallas County </a:t>
            </a:r>
          </a:p>
          <a:p>
            <a:pPr marL="285750" indent="-285750">
              <a:buFont typeface="Arial" panose="020B0604020202020204" pitchFamily="34" charset="0"/>
              <a:buChar char="•"/>
            </a:pPr>
            <a:r>
              <a:rPr lang="en-US" sz="2400" b="1" dirty="0">
                <a:solidFill>
                  <a:schemeClr val="bg1"/>
                </a:solidFill>
              </a:rPr>
              <a:t>The Analysis has lots of room for improvement and can be extended further </a:t>
            </a:r>
          </a:p>
          <a:p>
            <a:pPr marL="285750" indent="-285750">
              <a:buFont typeface="Arial" panose="020B0604020202020204" pitchFamily="34" charset="0"/>
              <a:buChar char="•"/>
            </a:pPr>
            <a:r>
              <a:rPr lang="en-US" sz="2400" b="1" dirty="0">
                <a:solidFill>
                  <a:schemeClr val="bg1"/>
                </a:solidFill>
              </a:rPr>
              <a:t>Project will be revisited to  add more features in future.</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197935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670C9B-7B3F-4079-AC58-51AAA2984644}"/>
              </a:ext>
            </a:extLst>
          </p:cNvPr>
          <p:cNvSpPr/>
          <p:nvPr/>
        </p:nvSpPr>
        <p:spPr>
          <a:xfrm>
            <a:off x="885825" y="1859340"/>
            <a:ext cx="9305925" cy="4893647"/>
          </a:xfrm>
          <a:prstGeom prst="rect">
            <a:avLst/>
          </a:prstGeom>
        </p:spPr>
        <p:txBody>
          <a:bodyPr wrap="square">
            <a:spAutoFit/>
          </a:bodyPr>
          <a:lstStyle/>
          <a:p>
            <a:pPr hangingPunct="0"/>
            <a:r>
              <a:rPr lang="en-US" sz="2400" b="1" dirty="0">
                <a:solidFill>
                  <a:schemeClr val="bg1"/>
                </a:solidFill>
              </a:rPr>
              <a:t>Covid19 which started in December 2019 in Wuhan, China has spread globally and has been declared as Pandemic by World Health Organization </a:t>
            </a:r>
          </a:p>
          <a:p>
            <a:pPr hangingPunct="0"/>
            <a:endParaRPr lang="en-US" sz="2400" b="1" dirty="0">
              <a:solidFill>
                <a:schemeClr val="bg1"/>
              </a:solidFill>
            </a:endParaRPr>
          </a:p>
          <a:p>
            <a:pPr hangingPunct="0"/>
            <a:r>
              <a:rPr lang="en-US" sz="2400" b="1" dirty="0">
                <a:solidFill>
                  <a:schemeClr val="bg1"/>
                </a:solidFill>
              </a:rPr>
              <a:t>As of June 21 2020 more than 8.9 million cases have been reported across 188 countries and territories, resulting in more than 414k deaths </a:t>
            </a:r>
          </a:p>
          <a:p>
            <a:pPr hangingPunct="0"/>
            <a:endParaRPr lang="en-US" sz="2400" b="1" dirty="0">
              <a:solidFill>
                <a:schemeClr val="bg1"/>
              </a:solidFill>
            </a:endParaRPr>
          </a:p>
          <a:p>
            <a:pPr hangingPunct="0"/>
            <a:r>
              <a:rPr lang="en-US" sz="2400" b="1" dirty="0">
                <a:solidFill>
                  <a:schemeClr val="bg1"/>
                </a:solidFill>
              </a:rPr>
              <a:t>This deadly infectious disease left the countries in both deep physical and economic depression.</a:t>
            </a:r>
          </a:p>
          <a:p>
            <a:pPr hangingPunct="0"/>
            <a:endParaRPr lang="en-US" sz="2400" b="1" dirty="0">
              <a:solidFill>
                <a:schemeClr val="bg1"/>
              </a:solidFill>
            </a:endParaRPr>
          </a:p>
          <a:p>
            <a:pPr hangingPunct="0"/>
            <a:r>
              <a:rPr lang="en-US" sz="2400" b="1" dirty="0">
                <a:solidFill>
                  <a:schemeClr val="bg1"/>
                </a:solidFill>
              </a:rPr>
              <a:t>The analysis here is to present cumulative data of confirmed cases, deaths, and recovered cases over time and also to analyze the spread trend of this virus with the right visualizations and graphs.</a:t>
            </a:r>
          </a:p>
        </p:txBody>
      </p:sp>
    </p:spTree>
    <p:extLst>
      <p:ext uri="{BB962C8B-B14F-4D97-AF65-F5344CB8AC3E}">
        <p14:creationId xmlns:p14="http://schemas.microsoft.com/office/powerpoint/2010/main" val="1611370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DEB95B7-0AD1-456E-9E27-FBCB59AE7297}"/>
              </a:ext>
            </a:extLst>
          </p:cNvPr>
          <p:cNvSpPr/>
          <p:nvPr/>
        </p:nvSpPr>
        <p:spPr>
          <a:xfrm>
            <a:off x="752475" y="647701"/>
            <a:ext cx="10972799" cy="4216539"/>
          </a:xfrm>
          <a:prstGeom prst="rect">
            <a:avLst/>
          </a:prstGeom>
        </p:spPr>
        <p:txBody>
          <a:bodyPr wrap="square">
            <a:spAutoFit/>
          </a:bodyPr>
          <a:lstStyle/>
          <a:p>
            <a:r>
              <a:rPr lang="en-US" sz="2800" b="1" dirty="0">
                <a:solidFill>
                  <a:schemeClr val="bg1"/>
                </a:solidFill>
              </a:rPr>
              <a:t>Data acquisition and cleaning</a:t>
            </a:r>
          </a:p>
          <a:p>
            <a:pPr marL="342900" indent="-342900">
              <a:buFont typeface="Arial" panose="020B0604020202020204" pitchFamily="34" charset="0"/>
              <a:buChar char="•"/>
            </a:pPr>
            <a:r>
              <a:rPr lang="en-US" sz="2400" b="1" dirty="0">
                <a:solidFill>
                  <a:schemeClr val="bg1"/>
                </a:solidFill>
              </a:rPr>
              <a:t>Covid19 Confirmed Cases , Deaths ,Recoveries and Active data Time-series  COVID-19 Data Repository by the Center for Systems Science and Engineering (CSSE) at Johns Hopkins University.</a:t>
            </a:r>
          </a:p>
          <a:p>
            <a:pPr marL="342900" indent="-342900">
              <a:buFont typeface="Arial" panose="020B0604020202020204" pitchFamily="34" charset="0"/>
              <a:buChar char="•"/>
            </a:pPr>
            <a:r>
              <a:rPr lang="en-US" sz="2400" b="1" dirty="0">
                <a:solidFill>
                  <a:schemeClr val="bg1"/>
                </a:solidFill>
              </a:rPr>
              <a:t>USA country data from Time series public dataset by NYT, located in the GitHub</a:t>
            </a:r>
          </a:p>
          <a:p>
            <a:pPr marL="342900" indent="-342900">
              <a:buFont typeface="Arial" panose="020B0604020202020204" pitchFamily="34" charset="0"/>
              <a:buChar char="•"/>
            </a:pPr>
            <a:r>
              <a:rPr lang="en-US" sz="2400" b="1" dirty="0">
                <a:solidFill>
                  <a:schemeClr val="bg1"/>
                </a:solidFill>
              </a:rPr>
              <a:t>Dallas County Summary of Cases by City Distribution from Dallas County website.</a:t>
            </a:r>
          </a:p>
          <a:p>
            <a:pPr marL="342900" indent="-342900">
              <a:buFont typeface="Arial" panose="020B0604020202020204" pitchFamily="34" charset="0"/>
              <a:buChar char="•"/>
            </a:pPr>
            <a:r>
              <a:rPr lang="en-US" sz="2400" b="1" dirty="0">
                <a:solidFill>
                  <a:schemeClr val="bg1"/>
                </a:solidFill>
              </a:rPr>
              <a:t>Dallas county’s Population Data from Census.gov</a:t>
            </a:r>
          </a:p>
          <a:p>
            <a:pPr marL="342900" indent="-342900">
              <a:buFont typeface="Arial" panose="020B0604020202020204" pitchFamily="34" charset="0"/>
              <a:buChar char="•"/>
            </a:pPr>
            <a:r>
              <a:rPr lang="en-US" sz="2400" b="1" dirty="0">
                <a:solidFill>
                  <a:schemeClr val="bg1"/>
                </a:solidFill>
              </a:rPr>
              <a:t>188 countries data with 14 features was extracted</a:t>
            </a:r>
          </a:p>
          <a:p>
            <a:pPr marL="342900" indent="-342900">
              <a:buFont typeface="Arial" panose="020B0604020202020204" pitchFamily="34" charset="0"/>
              <a:buChar char="•"/>
            </a:pPr>
            <a:r>
              <a:rPr lang="en-US" sz="2400" b="1" dirty="0">
                <a:solidFill>
                  <a:schemeClr val="bg1"/>
                </a:solidFill>
              </a:rPr>
              <a:t>Unnecessary data were dropped.</a:t>
            </a:r>
          </a:p>
          <a:p>
            <a:pPr marL="342900" indent="-342900">
              <a:buFont typeface="Arial" panose="020B0604020202020204" pitchFamily="34" charset="0"/>
              <a:buChar char="•"/>
            </a:pPr>
            <a:r>
              <a:rPr lang="en-US" sz="2400" b="1" dirty="0">
                <a:solidFill>
                  <a:schemeClr val="bg1"/>
                </a:solidFill>
              </a:rPr>
              <a:t>Data was Cleaned and used accordingly.</a:t>
            </a:r>
          </a:p>
        </p:txBody>
      </p:sp>
    </p:spTree>
    <p:extLst>
      <p:ext uri="{BB962C8B-B14F-4D97-AF65-F5344CB8AC3E}">
        <p14:creationId xmlns:p14="http://schemas.microsoft.com/office/powerpoint/2010/main" val="2610797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788E-C366-435D-989B-26C9C205D6A0}"/>
              </a:ext>
            </a:extLst>
          </p:cNvPr>
          <p:cNvSpPr>
            <a:spLocks noGrp="1"/>
          </p:cNvSpPr>
          <p:nvPr>
            <p:ph type="title"/>
          </p:nvPr>
        </p:nvSpPr>
        <p:spPr>
          <a:xfrm>
            <a:off x="457199" y="4960138"/>
            <a:ext cx="9820275" cy="1202537"/>
          </a:xfrm>
        </p:spPr>
        <p:txBody>
          <a:bodyPr>
            <a:normAutofit/>
          </a:bodyPr>
          <a:lstStyle/>
          <a:p>
            <a:r>
              <a:rPr lang="en-US" sz="4000" dirty="0">
                <a:solidFill>
                  <a:schemeClr val="bg1"/>
                </a:solidFill>
              </a:rPr>
              <a:t>Global Map Displaying the countries stats</a:t>
            </a:r>
          </a:p>
        </p:txBody>
      </p:sp>
      <p:pic>
        <p:nvPicPr>
          <p:cNvPr id="5" name="Picture Placeholder 4">
            <a:extLst>
              <a:ext uri="{FF2B5EF4-FFF2-40B4-BE49-F238E27FC236}">
                <a16:creationId xmlns:a16="http://schemas.microsoft.com/office/drawing/2014/main" id="{3C617E58-13B6-462A-B9F6-0D2E5390B709}"/>
              </a:ext>
            </a:extLst>
          </p:cNvPr>
          <p:cNvPicPr>
            <a:picLocks noGrp="1" noChangeAspect="1"/>
          </p:cNvPicPr>
          <p:nvPr>
            <p:ph type="pic" idx="1"/>
          </p:nvPr>
        </p:nvPicPr>
        <p:blipFill>
          <a:blip r:embed="rId2"/>
          <a:srcRect t="14246" b="14246"/>
          <a:stretch>
            <a:fillRect/>
          </a:stretch>
        </p:blipFill>
        <p:spPr>
          <a:xfrm>
            <a:off x="981073" y="-2"/>
            <a:ext cx="9886951" cy="4960139"/>
          </a:xfrm>
          <a:prstGeom prst="rect">
            <a:avLst/>
          </a:prstGeom>
        </p:spPr>
      </p:pic>
    </p:spTree>
    <p:extLst>
      <p:ext uri="{BB962C8B-B14F-4D97-AF65-F5344CB8AC3E}">
        <p14:creationId xmlns:p14="http://schemas.microsoft.com/office/powerpoint/2010/main" val="2241162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4136-67E1-479D-9730-0A9C5B8B0977}"/>
              </a:ext>
            </a:extLst>
          </p:cNvPr>
          <p:cNvSpPr>
            <a:spLocks noGrp="1"/>
          </p:cNvSpPr>
          <p:nvPr>
            <p:ph type="title"/>
          </p:nvPr>
        </p:nvSpPr>
        <p:spPr>
          <a:xfrm>
            <a:off x="381000" y="6038850"/>
            <a:ext cx="10267950" cy="384327"/>
          </a:xfrm>
        </p:spPr>
        <p:txBody>
          <a:bodyPr>
            <a:noAutofit/>
          </a:bodyPr>
          <a:lstStyle/>
          <a:p>
            <a:pPr algn="ctr"/>
            <a:r>
              <a:rPr lang="en-US" sz="4000" dirty="0">
                <a:solidFill>
                  <a:schemeClr val="bg1"/>
                </a:solidFill>
              </a:rPr>
              <a:t>USA Map Displaying the States stats</a:t>
            </a:r>
          </a:p>
        </p:txBody>
      </p:sp>
      <p:pic>
        <p:nvPicPr>
          <p:cNvPr id="5" name="Picture Placeholder 4">
            <a:extLst>
              <a:ext uri="{FF2B5EF4-FFF2-40B4-BE49-F238E27FC236}">
                <a16:creationId xmlns:a16="http://schemas.microsoft.com/office/drawing/2014/main" id="{3A2F8C54-61F2-4912-9E7A-1E2CF0F73609}"/>
              </a:ext>
            </a:extLst>
          </p:cNvPr>
          <p:cNvPicPr>
            <a:picLocks noGrp="1"/>
          </p:cNvPicPr>
          <p:nvPr>
            <p:ph type="pic" idx="1"/>
          </p:nvPr>
        </p:nvPicPr>
        <p:blipFill>
          <a:blip r:embed="rId2"/>
          <a:srcRect t="15039" b="15039"/>
          <a:stretch>
            <a:fillRect/>
          </a:stretch>
        </p:blipFill>
        <p:spPr>
          <a:xfrm>
            <a:off x="714375" y="114300"/>
            <a:ext cx="10515600" cy="5486400"/>
          </a:xfrm>
          <a:prstGeom prst="rect">
            <a:avLst/>
          </a:prstGeom>
          <a:noFill/>
          <a:ln>
            <a:noFill/>
            <a:prstDash/>
          </a:ln>
        </p:spPr>
      </p:pic>
    </p:spTree>
    <p:extLst>
      <p:ext uri="{BB962C8B-B14F-4D97-AF65-F5344CB8AC3E}">
        <p14:creationId xmlns:p14="http://schemas.microsoft.com/office/powerpoint/2010/main" val="154695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57F7-6262-49DB-80B0-0BDD94671715}"/>
              </a:ext>
            </a:extLst>
          </p:cNvPr>
          <p:cNvSpPr>
            <a:spLocks noGrp="1"/>
          </p:cNvSpPr>
          <p:nvPr>
            <p:ph type="title"/>
          </p:nvPr>
        </p:nvSpPr>
        <p:spPr>
          <a:xfrm>
            <a:off x="314325" y="5610224"/>
            <a:ext cx="11029949" cy="812953"/>
          </a:xfrm>
        </p:spPr>
        <p:txBody>
          <a:bodyPr>
            <a:normAutofit/>
          </a:bodyPr>
          <a:lstStyle/>
          <a:p>
            <a:pPr algn="ctr"/>
            <a:r>
              <a:rPr lang="en-US" sz="4000" dirty="0">
                <a:solidFill>
                  <a:schemeClr val="bg1"/>
                </a:solidFill>
              </a:rPr>
              <a:t>Dallas County Map</a:t>
            </a:r>
          </a:p>
        </p:txBody>
      </p:sp>
      <p:pic>
        <p:nvPicPr>
          <p:cNvPr id="5" name="Picture Placeholder 4">
            <a:extLst>
              <a:ext uri="{FF2B5EF4-FFF2-40B4-BE49-F238E27FC236}">
                <a16:creationId xmlns:a16="http://schemas.microsoft.com/office/drawing/2014/main" id="{AD321244-3281-453F-BEE1-F8CDC5D66720}"/>
              </a:ext>
            </a:extLst>
          </p:cNvPr>
          <p:cNvPicPr>
            <a:picLocks noGrp="1"/>
          </p:cNvPicPr>
          <p:nvPr>
            <p:ph type="pic" idx="1"/>
          </p:nvPr>
        </p:nvPicPr>
        <p:blipFill>
          <a:blip r:embed="rId2"/>
          <a:srcRect t="15039" b="15039"/>
          <a:stretch>
            <a:fillRect/>
          </a:stretch>
        </p:blipFill>
        <p:spPr>
          <a:xfrm>
            <a:off x="314325" y="149072"/>
            <a:ext cx="11029950" cy="5365903"/>
          </a:xfrm>
          <a:prstGeom prst="rect">
            <a:avLst/>
          </a:prstGeom>
          <a:noFill/>
          <a:ln>
            <a:noFill/>
            <a:prstDash/>
          </a:ln>
        </p:spPr>
      </p:pic>
    </p:spTree>
    <p:extLst>
      <p:ext uri="{BB962C8B-B14F-4D97-AF65-F5344CB8AC3E}">
        <p14:creationId xmlns:p14="http://schemas.microsoft.com/office/powerpoint/2010/main" val="152385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475AEC-DACB-4765-ACDD-7663A0051ED6}"/>
              </a:ext>
            </a:extLst>
          </p:cNvPr>
          <p:cNvPicPr/>
          <p:nvPr/>
        </p:nvPicPr>
        <p:blipFill>
          <a:blip r:embed="rId2"/>
          <a:srcRect/>
          <a:stretch>
            <a:fillRect/>
          </a:stretch>
        </p:blipFill>
        <p:spPr>
          <a:xfrm>
            <a:off x="678815" y="383857"/>
            <a:ext cx="8014970" cy="5880735"/>
          </a:xfrm>
          <a:prstGeom prst="rect">
            <a:avLst/>
          </a:prstGeom>
          <a:noFill/>
          <a:ln>
            <a:noFill/>
            <a:prstDash/>
          </a:ln>
        </p:spPr>
      </p:pic>
      <p:sp>
        <p:nvSpPr>
          <p:cNvPr id="2" name="TextBox 1">
            <a:extLst>
              <a:ext uri="{FF2B5EF4-FFF2-40B4-BE49-F238E27FC236}">
                <a16:creationId xmlns:a16="http://schemas.microsoft.com/office/drawing/2014/main" id="{6D081ACF-13E7-45F8-A18B-57B2EBF557D9}"/>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456901B6-130F-4481-87D2-65E95C3AA738}"/>
              </a:ext>
            </a:extLst>
          </p:cNvPr>
          <p:cNvSpPr txBox="1"/>
          <p:nvPr/>
        </p:nvSpPr>
        <p:spPr>
          <a:xfrm>
            <a:off x="8924924" y="1009650"/>
            <a:ext cx="3057525" cy="1754326"/>
          </a:xfrm>
          <a:prstGeom prst="rect">
            <a:avLst/>
          </a:prstGeom>
          <a:noFill/>
        </p:spPr>
        <p:txBody>
          <a:bodyPr wrap="square" rtlCol="0">
            <a:spAutoFit/>
          </a:bodyPr>
          <a:lstStyle/>
          <a:p>
            <a:r>
              <a:rPr lang="en-US" dirty="0">
                <a:solidFill>
                  <a:schemeClr val="bg1"/>
                </a:solidFill>
              </a:rPr>
              <a:t>Top10 countries in terms of # of cases .</a:t>
            </a:r>
          </a:p>
          <a:p>
            <a:r>
              <a:rPr lang="en-US" dirty="0">
                <a:solidFill>
                  <a:schemeClr val="bg1"/>
                </a:solidFill>
              </a:rPr>
              <a:t>USA Stands the top country  in number of Cases totaling 26% of worldwide cases.</a:t>
            </a:r>
          </a:p>
          <a:p>
            <a:endParaRPr lang="en-US" dirty="0"/>
          </a:p>
        </p:txBody>
      </p:sp>
    </p:spTree>
    <p:extLst>
      <p:ext uri="{BB962C8B-B14F-4D97-AF65-F5344CB8AC3E}">
        <p14:creationId xmlns:p14="http://schemas.microsoft.com/office/powerpoint/2010/main" val="3934283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A7370B-D51F-4FAA-A996-F2D695CE81FB}"/>
              </a:ext>
            </a:extLst>
          </p:cNvPr>
          <p:cNvPicPr/>
          <p:nvPr/>
        </p:nvPicPr>
        <p:blipFill>
          <a:blip r:embed="rId2"/>
          <a:srcRect/>
          <a:stretch>
            <a:fillRect/>
          </a:stretch>
        </p:blipFill>
        <p:spPr>
          <a:xfrm>
            <a:off x="581026" y="426720"/>
            <a:ext cx="8801100" cy="6004560"/>
          </a:xfrm>
          <a:prstGeom prst="rect">
            <a:avLst/>
          </a:prstGeom>
          <a:noFill/>
          <a:ln>
            <a:noFill/>
            <a:prstDash/>
          </a:ln>
        </p:spPr>
      </p:pic>
    </p:spTree>
    <p:extLst>
      <p:ext uri="{BB962C8B-B14F-4D97-AF65-F5344CB8AC3E}">
        <p14:creationId xmlns:p14="http://schemas.microsoft.com/office/powerpoint/2010/main" val="109582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BF1A7A-43A8-4E17-8BC6-A6528797291C}"/>
              </a:ext>
            </a:extLst>
          </p:cNvPr>
          <p:cNvPicPr/>
          <p:nvPr/>
        </p:nvPicPr>
        <p:blipFill>
          <a:blip r:embed="rId2"/>
          <a:srcRect/>
          <a:stretch>
            <a:fillRect/>
          </a:stretch>
        </p:blipFill>
        <p:spPr>
          <a:xfrm>
            <a:off x="1009650" y="651510"/>
            <a:ext cx="8686800" cy="5554980"/>
          </a:xfrm>
          <a:prstGeom prst="rect">
            <a:avLst/>
          </a:prstGeom>
          <a:noFill/>
          <a:ln>
            <a:noFill/>
            <a:prstDash/>
          </a:ln>
        </p:spPr>
      </p:pic>
    </p:spTree>
    <p:extLst>
      <p:ext uri="{BB962C8B-B14F-4D97-AF65-F5344CB8AC3E}">
        <p14:creationId xmlns:p14="http://schemas.microsoft.com/office/powerpoint/2010/main" val="2623256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731</TotalTime>
  <Words>372</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Tw Cen MT</vt:lpstr>
      <vt:lpstr>Tw Cen MT Condensed</vt:lpstr>
      <vt:lpstr>Wingdings 3</vt:lpstr>
      <vt:lpstr>Integral</vt:lpstr>
      <vt:lpstr>Global Pandemic Covid19</vt:lpstr>
      <vt:lpstr>PowerPoint Presentation</vt:lpstr>
      <vt:lpstr>PowerPoint Presentation</vt:lpstr>
      <vt:lpstr>Global Map Displaying the countries stats</vt:lpstr>
      <vt:lpstr>USA Map Displaying the States stats</vt:lpstr>
      <vt:lpstr>Dallas County Map</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dc:title>
  <dc:creator>Gyan Pandu</dc:creator>
  <cp:lastModifiedBy>Gyan Pandu</cp:lastModifiedBy>
  <cp:revision>15</cp:revision>
  <dcterms:created xsi:type="dcterms:W3CDTF">2020-06-21T14:29:38Z</dcterms:created>
  <dcterms:modified xsi:type="dcterms:W3CDTF">2020-06-22T02:49:10Z</dcterms:modified>
</cp:coreProperties>
</file>