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  <p:sldMasterId id="2147483690" r:id="rId4"/>
    <p:sldMasterId id="2147483700" r:id="rId5"/>
    <p:sldMasterId id="2147483710" r:id="rId6"/>
    <p:sldMasterId id="2147483720" r:id="rId7"/>
  </p:sldMasterIdLst>
  <p:notesMasterIdLst>
    <p:notesMasterId r:id="rId28"/>
  </p:notesMasterIdLst>
  <p:sldIdLst>
    <p:sldId id="256" r:id="rId8"/>
    <p:sldId id="5393" r:id="rId9"/>
    <p:sldId id="5397" r:id="rId10"/>
    <p:sldId id="5399" r:id="rId11"/>
    <p:sldId id="5398" r:id="rId12"/>
    <p:sldId id="5400" r:id="rId13"/>
    <p:sldId id="5401" r:id="rId14"/>
    <p:sldId id="5554" r:id="rId15"/>
    <p:sldId id="5548" r:id="rId16"/>
    <p:sldId id="5549" r:id="rId17"/>
    <p:sldId id="5551" r:id="rId18"/>
    <p:sldId id="5550" r:id="rId19"/>
    <p:sldId id="5552" r:id="rId20"/>
    <p:sldId id="5553" r:id="rId21"/>
    <p:sldId id="5394" r:id="rId22"/>
    <p:sldId id="5395" r:id="rId23"/>
    <p:sldId id="5371" r:id="rId24"/>
    <p:sldId id="5372" r:id="rId25"/>
    <p:sldId id="5373" r:id="rId26"/>
    <p:sldId id="555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9085-5465-4255-A51D-56EBA220C0E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085F9-4082-4B94-9EDF-8974727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3251" y="152401"/>
            <a:ext cx="6407149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933" y="381001"/>
            <a:ext cx="9677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78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44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2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1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1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6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3251" y="152401"/>
            <a:ext cx="6407149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933" y="381001"/>
            <a:ext cx="9677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C8C9D6-0841-46EF-95C4-3AF0FD015557}" type="datetime12">
              <a:rPr lang="en-US" smtClean="0"/>
              <a:t>2:35 PM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2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C8660-D9FF-41EF-B58F-BE8563B68ACB}" type="datetime12">
              <a:rPr lang="en-US" smtClean="0"/>
              <a:t>2:35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457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AD7C8-FA56-4E9F-999D-7C53865AD590}" type="datetime12">
              <a:rPr lang="en-US" smtClean="0"/>
              <a:t>2:35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4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16F6B9-41D8-4357-9970-34C41B0F80BA}" type="datetime12">
              <a:rPr lang="en-US" smtClean="0"/>
              <a:t>2:35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2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63B9F581-9177-42D8-8F98-C89B75645E39}" type="datetime12">
              <a:rPr lang="en-US" smtClean="0"/>
              <a:t>2:35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6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445000-CD31-4C92-9514-655103BBC595}" type="datetime12">
              <a:rPr lang="en-US" smtClean="0"/>
              <a:t>2:35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4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F2F4B6-CDB2-48E0-99AF-107F2A588004}" type="datetime12">
              <a:rPr lang="en-US" smtClean="0"/>
              <a:t>2:35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3988F-E78B-4A13-B6D9-DDFCE000D5E1}" type="datetime12">
              <a:rPr lang="en-US" smtClean="0"/>
              <a:t>2:35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5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1931A-3AAF-4668-981A-B94E869AA94F}" type="datetime12">
              <a:rPr lang="en-US" smtClean="0"/>
              <a:t>2:35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66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74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71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13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5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476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25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47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6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3251" y="152401"/>
            <a:ext cx="6407149" cy="29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1933" y="381001"/>
            <a:ext cx="9677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638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9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87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64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33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91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771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94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33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905001"/>
            <a:ext cx="9939867" cy="1470025"/>
          </a:xfrm>
        </p:spPr>
        <p:txBody>
          <a:bodyPr>
            <a:noAutofit/>
          </a:bodyPr>
          <a:lstStyle>
            <a:lvl1pPr marL="0" algn="ctr" defTabSz="457200" rtl="0" eaLnBrk="1" latinLnBrk="0" hangingPunct="1">
              <a:defRPr lang="en-US" sz="5200" kern="1200" dirty="0">
                <a:solidFill>
                  <a:schemeClr val="accent1"/>
                </a:solidFill>
                <a:latin typeface="Georgia"/>
                <a:ea typeface="+mn-e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133" y="3962400"/>
            <a:ext cx="9939867" cy="1752600"/>
          </a:xfrm>
        </p:spPr>
        <p:txBody>
          <a:bodyPr>
            <a:normAutofit/>
          </a:bodyPr>
          <a:lstStyle>
            <a:lvl1pPr marL="0" indent="0" algn="ctr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+mn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D391-3E82-3D46-9300-E6A9E384E111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AA4-1D61-D540-9621-0A3406ED7FE0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3594" y="152400"/>
            <a:ext cx="6406807" cy="2974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0905" y="381001"/>
            <a:ext cx="9679364" cy="4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564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546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26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57200"/>
            <a:ext cx="9956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0" y="1600201"/>
            <a:ext cx="467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72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104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2220912"/>
            <a:ext cx="497840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21" y="1600200"/>
            <a:ext cx="4723980" cy="574675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981621" y="2220912"/>
            <a:ext cx="4723980" cy="3951288"/>
          </a:xfrm>
        </p:spPr>
        <p:txBody>
          <a:bodyPr/>
          <a:lstStyle>
            <a:lvl1pPr>
              <a:defRPr sz="2200"/>
            </a:lvl1pPr>
            <a:lvl2pPr marL="649224">
              <a:defRPr sz="2000"/>
            </a:lvl2pPr>
            <a:lvl3pPr marL="868680">
              <a:defRPr sz="1800" b="0" i="0" cap="none" spc="50" baseline="0">
                <a:latin typeface="Arial"/>
              </a:defRPr>
            </a:lvl3pPr>
            <a:lvl4pPr marL="1143000">
              <a:defRPr sz="1600"/>
            </a:lvl4pPr>
            <a:lvl5pPr marL="1417320">
              <a:defRPr sz="1200" cap="all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5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61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098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56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468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616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25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3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342900" indent="-342900">
              <a:buClr>
                <a:srgbClr val="FD6D08"/>
              </a:buClr>
              <a:buFont typeface="Wingdings" panose="05000000000000000000" pitchFamily="2" charset="2"/>
              <a:buChar char="§"/>
              <a:defRPr sz="2400"/>
            </a:lvl1pPr>
            <a:lvl2pPr marL="742950" indent="-285750">
              <a:buClr>
                <a:srgbClr val="FD6D08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D6D08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91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4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4693920" y="4005072"/>
            <a:ext cx="2865120" cy="1517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6884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2946-7715-468F-AC80-CFFC64CF2178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62D0-8439-4610-8038-3443D82B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652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107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436-E58E-BB45-8446-3F1833EEE51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D4FC-6C9F-D447-BEA6-8D5DBF0B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1" y="273050"/>
            <a:ext cx="2690284" cy="1162050"/>
          </a:xfrm>
        </p:spPr>
        <p:txBody>
          <a:bodyPr anchor="b"/>
          <a:lstStyle>
            <a:lvl1pPr algn="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0" y="1219200"/>
            <a:ext cx="7018867" cy="4913484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8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1435101"/>
            <a:ext cx="2844800" cy="4691063"/>
          </a:xfrm>
        </p:spPr>
        <p:txBody>
          <a:bodyPr>
            <a:normAutofit/>
          </a:bodyPr>
          <a:lstStyle>
            <a:lvl1pPr marL="0" indent="0" algn="r">
              <a:buNone/>
              <a:defRPr sz="1100" cap="all" spc="50" baseline="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995862"/>
            <a:ext cx="9042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85800"/>
            <a:ext cx="9042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592908"/>
            <a:ext cx="9042400" cy="7316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0400" y="457200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0400" y="1752600"/>
            <a:ext cx="10058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412E3AAD-6B5C-4BCB-B21E-56129517F8E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25F0B017-2DA8-4D57-8582-11BD8E67C66D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568" y="220663"/>
            <a:ext cx="508423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3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73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666666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79646"/>
        </a:buClr>
        <a:buFont typeface="Wingdings" pitchFamily="2" charset="2"/>
        <a:buChar char="§"/>
        <a:defRPr sz="3200" kern="1200">
          <a:solidFill>
            <a:srgbClr val="474747"/>
          </a:solidFill>
          <a:latin typeface="Georgia"/>
          <a:ea typeface="+mn-ea"/>
          <a:cs typeface="+mn-cs"/>
        </a:defRPr>
      </a:lvl1pPr>
      <a:lvl2pPr marL="64770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74747"/>
          </a:solidFill>
          <a:latin typeface="Georgia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74747"/>
          </a:solidFill>
          <a:latin typeface="Georgia"/>
          <a:ea typeface="+mn-ea"/>
          <a:cs typeface="+mn-cs"/>
        </a:defRPr>
      </a:lvl3pPr>
      <a:lvl4pPr marL="123348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74747"/>
          </a:solidFill>
          <a:latin typeface="Georgia"/>
          <a:ea typeface="+mn-ea"/>
          <a:cs typeface="+mn-cs"/>
        </a:defRPr>
      </a:lvl4pPr>
      <a:lvl5pPr marL="150812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74747"/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752600"/>
            <a:ext cx="10058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299" y="221108"/>
            <a:ext cx="5084501" cy="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9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649224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23444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150876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0400" y="457200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0400" y="1752600"/>
            <a:ext cx="10058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6D3C8660-D9FF-41EF-B58F-BE8563B68ACB}" type="datetime12">
              <a:rPr lang="en-US" smtClean="0"/>
              <a:t>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568" y="220663"/>
            <a:ext cx="508423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7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666666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79646"/>
        </a:buClr>
        <a:buFont typeface="Wingdings" pitchFamily="2" charset="2"/>
        <a:buChar char="§"/>
        <a:defRPr sz="3200" kern="1200">
          <a:solidFill>
            <a:srgbClr val="474747"/>
          </a:solidFill>
          <a:latin typeface="Georgia"/>
          <a:ea typeface="+mn-ea"/>
          <a:cs typeface="+mn-cs"/>
        </a:defRPr>
      </a:lvl1pPr>
      <a:lvl2pPr marL="64770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74747"/>
          </a:solidFill>
          <a:latin typeface="Georgia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74747"/>
          </a:solidFill>
          <a:latin typeface="Georgia"/>
          <a:ea typeface="+mn-ea"/>
          <a:cs typeface="+mn-cs"/>
        </a:defRPr>
      </a:lvl3pPr>
      <a:lvl4pPr marL="123348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74747"/>
          </a:solidFill>
          <a:latin typeface="Georgia"/>
          <a:ea typeface="+mn-ea"/>
          <a:cs typeface="+mn-cs"/>
        </a:defRPr>
      </a:lvl4pPr>
      <a:lvl5pPr marL="150812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74747"/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752600"/>
            <a:ext cx="10058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299" y="221108"/>
            <a:ext cx="5084501" cy="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649224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23444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150876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30400" y="457200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30400" y="1752600"/>
            <a:ext cx="10058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6D3C8660-D9FF-41EF-B58F-BE8563B68ACB}" type="datetime12">
              <a:rPr lang="en-US" smtClean="0"/>
              <a:t>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333333">
                    <a:tint val="75000"/>
                  </a:srgbClr>
                </a:solidFill>
                <a:latin typeface="Georgia"/>
              </a:defRPr>
            </a:lvl1pPr>
          </a:lstStyle>
          <a:p>
            <a:fld id="{B0C0E2E2-1D95-49AF-904B-EF681E633E1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2698750"/>
            <a:ext cx="1341967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4568" y="220663"/>
            <a:ext cx="508423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666666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666666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79646"/>
        </a:buClr>
        <a:buFont typeface="Wingdings" pitchFamily="2" charset="2"/>
        <a:buChar char="§"/>
        <a:defRPr sz="3200" kern="1200">
          <a:solidFill>
            <a:srgbClr val="474747"/>
          </a:solidFill>
          <a:latin typeface="Georgia"/>
          <a:ea typeface="+mn-ea"/>
          <a:cs typeface="+mn-cs"/>
        </a:defRPr>
      </a:lvl1pPr>
      <a:lvl2pPr marL="64770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74747"/>
          </a:solidFill>
          <a:latin typeface="Georgia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74747"/>
          </a:solidFill>
          <a:latin typeface="Georgia"/>
          <a:ea typeface="+mn-ea"/>
          <a:cs typeface="+mn-cs"/>
        </a:defRPr>
      </a:lvl3pPr>
      <a:lvl4pPr marL="123348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74747"/>
          </a:solidFill>
          <a:latin typeface="Georgia"/>
          <a:ea typeface="+mn-ea"/>
          <a:cs typeface="+mn-cs"/>
        </a:defRPr>
      </a:lvl4pPr>
      <a:lvl5pPr marL="1508125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74747"/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0400" y="4572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752600"/>
            <a:ext cx="10058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30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9193A570-A0F6-414C-A085-3DC4201214E6}" type="datetimeFigureOut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4/8/2024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8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AB6CAF46-C7E1-44DA-81B5-1D98FDDF68FB}" type="slidenum">
              <a:rPr lang="en-US" smtClean="0">
                <a:solidFill>
                  <a:srgbClr val="333333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699334"/>
            <a:ext cx="1342908" cy="3853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016000" cy="685800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Georgia"/>
              </a:rPr>
              <a:t>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299" y="221108"/>
            <a:ext cx="5084501" cy="2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tx1">
              <a:lumMod val="75000"/>
              <a:lumOff val="25000"/>
            </a:schemeClr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32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1pPr>
      <a:lvl2pPr marL="649224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3pPr>
      <a:lvl4pPr marL="123444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4pPr>
      <a:lvl5pPr marL="150876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Georgi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1398" y="6441968"/>
            <a:ext cx="1880492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6D08"/>
        </a:buClr>
        <a:buFont typeface="Wingdings" panose="05000000000000000000" pitchFamily="2" charset="2"/>
        <a:buChar char="§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0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766" y="1905001"/>
            <a:ext cx="10045301" cy="1470025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</a:rPr>
              <a:t>Noise-aware Gaussian Processes, Bayesian Inference, and Structured Gaussian Processes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972" y="3967272"/>
            <a:ext cx="9727095" cy="10747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Sergei V. Kalinin</a:t>
            </a:r>
          </a:p>
        </p:txBody>
      </p:sp>
    </p:spTree>
    <p:extLst>
      <p:ext uri="{BB962C8B-B14F-4D97-AF65-F5344CB8AC3E}">
        <p14:creationId xmlns:p14="http://schemas.microsoft.com/office/powerpoint/2010/main" val="200818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D2F60B-E28B-5D57-E399-F9B7B14D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91" y="947940"/>
            <a:ext cx="10294265" cy="516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ED08C2-D035-C49C-FC88-03682FCA73CB}"/>
              </a:ext>
            </a:extLst>
          </p:cNvPr>
          <p:cNvSpPr txBox="1">
            <a:spLocks/>
          </p:cNvSpPr>
          <p:nvPr/>
        </p:nvSpPr>
        <p:spPr>
          <a:xfrm>
            <a:off x="1025009" y="22346"/>
            <a:ext cx="11166992" cy="4847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666666"/>
                </a:solidFill>
                <a:latin typeface="Georgi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sz="4000" dirty="0"/>
              <a:t>Let’s start linear!</a:t>
            </a:r>
          </a:p>
        </p:txBody>
      </p:sp>
    </p:spTree>
    <p:extLst>
      <p:ext uri="{BB962C8B-B14F-4D97-AF65-F5344CB8AC3E}">
        <p14:creationId xmlns:p14="http://schemas.microsoft.com/office/powerpoint/2010/main" val="180686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0CBA0D5-4602-24EB-9169-7411A599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1" y="758576"/>
            <a:ext cx="8601665" cy="58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7E7085-46E6-1771-C17D-4671ABD1F840}"/>
              </a:ext>
            </a:extLst>
          </p:cNvPr>
          <p:cNvSpPr txBox="1">
            <a:spLocks/>
          </p:cNvSpPr>
          <p:nvPr/>
        </p:nvSpPr>
        <p:spPr>
          <a:xfrm>
            <a:off x="1025009" y="22346"/>
            <a:ext cx="11166992" cy="4847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666666"/>
                </a:solidFill>
                <a:latin typeface="Georgi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sz="4000" dirty="0"/>
              <a:t>Finding minimum with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72883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791CA7A-1766-CEC5-952B-F575AB0B2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83" y="869633"/>
            <a:ext cx="9288309" cy="543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AA6A83-CE69-2149-9F76-53EDBBF5929F}"/>
              </a:ext>
            </a:extLst>
          </p:cNvPr>
          <p:cNvSpPr txBox="1">
            <a:spLocks/>
          </p:cNvSpPr>
          <p:nvPr/>
        </p:nvSpPr>
        <p:spPr>
          <a:xfrm>
            <a:off x="1025009" y="22346"/>
            <a:ext cx="11166992" cy="4847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666666"/>
                </a:solidFill>
                <a:latin typeface="Georgi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sz="4000" dirty="0"/>
              <a:t>Finding minimum with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67424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65B0CE7-AB0E-3E8D-632D-AA01FB46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01" y="1141094"/>
            <a:ext cx="10677146" cy="440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4A740B-85EC-9B05-6C05-E91BC2311CE0}"/>
              </a:ext>
            </a:extLst>
          </p:cNvPr>
          <p:cNvSpPr txBox="1">
            <a:spLocks/>
          </p:cNvSpPr>
          <p:nvPr/>
        </p:nvSpPr>
        <p:spPr>
          <a:xfrm>
            <a:off x="1025009" y="22346"/>
            <a:ext cx="11166992" cy="4847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666666"/>
                </a:solidFill>
                <a:latin typeface="Georgi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sz="4000" dirty="0"/>
              <a:t>The sine that works</a:t>
            </a:r>
          </a:p>
        </p:txBody>
      </p:sp>
    </p:spTree>
    <p:extLst>
      <p:ext uri="{BB962C8B-B14F-4D97-AF65-F5344CB8AC3E}">
        <p14:creationId xmlns:p14="http://schemas.microsoft.com/office/powerpoint/2010/main" val="5197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E85317E-7154-DA71-E031-94F9D4FF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55140"/>
            <a:ext cx="10549874" cy="43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8D9BDA-3D1A-9BA7-8279-B931F7F6BEC6}"/>
              </a:ext>
            </a:extLst>
          </p:cNvPr>
          <p:cNvSpPr txBox="1">
            <a:spLocks/>
          </p:cNvSpPr>
          <p:nvPr/>
        </p:nvSpPr>
        <p:spPr>
          <a:xfrm>
            <a:off x="1025009" y="22346"/>
            <a:ext cx="11166992" cy="4847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666666"/>
                </a:solidFill>
                <a:latin typeface="Georgi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sz="4000" dirty="0"/>
              <a:t>The sine that doesn’t</a:t>
            </a:r>
          </a:p>
        </p:txBody>
      </p:sp>
    </p:spTree>
    <p:extLst>
      <p:ext uri="{BB962C8B-B14F-4D97-AF65-F5344CB8AC3E}">
        <p14:creationId xmlns:p14="http://schemas.microsoft.com/office/powerpoint/2010/main" val="120647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6653-EF78-F8A7-6AD5-57873340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49" y="876539"/>
            <a:ext cx="11372771" cy="4047778"/>
          </a:xfrm>
        </p:spPr>
        <p:txBody>
          <a:bodyPr/>
          <a:lstStyle/>
          <a:p>
            <a:r>
              <a:rPr lang="en-US" sz="2400" dirty="0">
                <a:latin typeface="Georgia" panose="02040502050405020303" pitchFamily="18" charset="0"/>
              </a:rPr>
              <a:t>Bayesian Inference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Prior Distribution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Posterior Distribution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Least Square Fit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WAIC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13791-D21D-1D77-97AD-6EC18A50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5" y="0"/>
            <a:ext cx="11185236" cy="487698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What will we learn: Bayesian Inference Detour:</a:t>
            </a:r>
          </a:p>
        </p:txBody>
      </p:sp>
    </p:spTree>
    <p:extLst>
      <p:ext uri="{BB962C8B-B14F-4D97-AF65-F5344CB8AC3E}">
        <p14:creationId xmlns:p14="http://schemas.microsoft.com/office/powerpoint/2010/main" val="95677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C589-DB02-88BB-262F-BD6DFB59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89" y="2581651"/>
            <a:ext cx="6283428" cy="1143000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203293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6889-3CC1-406A-95E7-0C8FBBE7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526" y="2939635"/>
            <a:ext cx="8209179" cy="978729"/>
          </a:xfrm>
        </p:spPr>
        <p:txBody>
          <a:bodyPr/>
          <a:lstStyle/>
          <a:p>
            <a:pPr algn="ctr"/>
            <a:r>
              <a:rPr lang="en-US" dirty="0"/>
              <a:t>Automated Experiment: </a:t>
            </a:r>
            <a:br>
              <a:rPr lang="en-US" dirty="0"/>
            </a:br>
            <a:r>
              <a:rPr lang="en-US" dirty="0">
                <a:latin typeface="+mn-lt"/>
              </a:rPr>
              <a:t>… as a scientist…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F73B0-AA64-4B2D-A874-6F8EF021CC7E}"/>
              </a:ext>
            </a:extLst>
          </p:cNvPr>
          <p:cNvSpPr txBox="1"/>
          <p:nvPr/>
        </p:nvSpPr>
        <p:spPr>
          <a:xfrm>
            <a:off x="1275960" y="4778292"/>
            <a:ext cx="101217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Bayesian optimization: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 Works only in low-dimensional spaces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2. The correlations are defined by the kernel function (very limiting)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3. We do not use any knowledge about physics of the system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4. We do not use cheap information available during the experiment (proxies)</a:t>
            </a:r>
          </a:p>
        </p:txBody>
      </p:sp>
    </p:spTree>
    <p:extLst>
      <p:ext uri="{BB962C8B-B14F-4D97-AF65-F5344CB8AC3E}">
        <p14:creationId xmlns:p14="http://schemas.microsoft.com/office/powerpoint/2010/main" val="10215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87F96-233F-4F14-93C7-E268A60D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22" y="1345273"/>
            <a:ext cx="3114080" cy="1757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F6198-515B-42A0-9B93-5C9979435C11}"/>
              </a:ext>
            </a:extLst>
          </p:cNvPr>
          <p:cNvSpPr txBox="1"/>
          <p:nvPr/>
        </p:nvSpPr>
        <p:spPr>
          <a:xfrm>
            <a:off x="1108443" y="783589"/>
            <a:ext cx="403468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a probabilistic 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BEF60-2162-4B6F-A24F-76DE716C33D8}"/>
              </a:ext>
            </a:extLst>
          </p:cNvPr>
          <p:cNvSpPr txBox="1"/>
          <p:nvPr/>
        </p:nvSpPr>
        <p:spPr>
          <a:xfrm>
            <a:off x="4821381" y="841103"/>
            <a:ext cx="7255651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substitute a constant GP prior mean function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 structured probabilistic model of the expected system’s behavior.</a:t>
            </a:r>
          </a:p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probabilistic model reflects our prior knowledge about the system, but it does not have to be precise. </a:t>
            </a:r>
          </a:p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model parameters are inferred together with the kernel parameters via the Hamiltonian Monte Carlo.</a:t>
            </a:r>
          </a:p>
          <a:p>
            <a:pPr marL="285664" marR="0" lvl="0" indent="-285664" algn="l" defTabSz="914126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fully Bayesian treatment of the model allows additional control over the optimization via the selection of priors for the model parameters.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8632A0-B0F1-40A7-B58D-CD37AF664E87}"/>
              </a:ext>
            </a:extLst>
          </p:cNvPr>
          <p:cNvSpPr/>
          <p:nvPr/>
        </p:nvSpPr>
        <p:spPr>
          <a:xfrm>
            <a:off x="2973123" y="1435494"/>
            <a:ext cx="300711" cy="312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A00A1-1190-458A-BB20-6E7F729813EC}"/>
              </a:ext>
            </a:extLst>
          </p:cNvPr>
          <p:cNvGrpSpPr/>
          <p:nvPr/>
        </p:nvGrpSpPr>
        <p:grpSpPr>
          <a:xfrm>
            <a:off x="1039128" y="4581234"/>
            <a:ext cx="10894254" cy="2204692"/>
            <a:chOff x="117951" y="3962943"/>
            <a:chExt cx="11779882" cy="24209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2C3A70-2A19-4010-8718-E37C55ED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51" y="4533142"/>
              <a:ext cx="5865404" cy="1630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6E08B-C40A-4C0F-8F63-B452FBDDB135}"/>
                    </a:ext>
                  </a:extLst>
                </p:cNvPr>
                <p:cNvSpPr txBox="1"/>
                <p:nvPr/>
              </p:nvSpPr>
              <p:spPr>
                <a:xfrm>
                  <a:off x="217766" y="3962943"/>
                  <a:ext cx="33879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12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9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Prediction on new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9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9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0" lang="en-US" sz="19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kumimoji="0" lang="en-US" sz="19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6E08B-C40A-4C0F-8F63-B452FBDD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66" y="3962943"/>
                  <a:ext cx="3387931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978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32958C-8BF3-4AB8-9CAD-F0AB3CC06117}"/>
                </a:ext>
              </a:extLst>
            </p:cNvPr>
            <p:cNvCxnSpPr/>
            <p:nvPr/>
          </p:nvCxnSpPr>
          <p:spPr>
            <a:xfrm>
              <a:off x="5510465" y="5366083"/>
              <a:ext cx="33688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596E11E-68A0-42B0-AA46-097269E65D5F}"/>
                    </a:ext>
                  </a:extLst>
                </p:cNvPr>
                <p:cNvSpPr txBox="1"/>
                <p:nvPr/>
              </p:nvSpPr>
              <p:spPr>
                <a:xfrm>
                  <a:off x="6358270" y="5664239"/>
                  <a:ext cx="5319844" cy="7196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12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𝛀</m:t>
                          </m:r>
                        </m:e>
                        <m:sup>
                          <m: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p>
                      </m:sSup>
                      <m:r>
                        <a:rPr kumimoji="0" lang="en-US" sz="1799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 {</m:t>
                      </m:r>
                      <m:sSup>
                        <m:sSupPr>
                          <m:ctrlP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𝜙</m:t>
                          </m:r>
                        </m:e>
                        <m:sup>
                          <m: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p>
                      </m:sSup>
                      <m:r>
                        <a:rPr kumimoji="0" lang="en-US" sz="1799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p>
                        <m:sSupPr>
                          <m:ctrlP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sz="1799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e>
                        <m:sup>
                          <m:r>
                            <a:rPr kumimoji="0" lang="en-US" sz="1799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p>
                      </m:sSup>
                      <m:r>
                        <a:rPr kumimoji="0" lang="en-US" sz="1799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a14:m>
                  <a:r>
                    <a:rPr kumimoji="0" lang="en-US" sz="1799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Times New Roman" panose="02020603050405020304" pitchFamily="18" charset="0"/>
                      <a:cs typeface="Arial" charset="0"/>
                    </a:rPr>
                    <a:t> is a single HMC posterior sample with the kernel and prob model parameters</a:t>
                  </a:r>
                  <a:endParaRPr kumimoji="0" 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596E11E-68A0-42B0-AA46-097269E65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270" y="5664239"/>
                  <a:ext cx="5319844" cy="719658"/>
                </a:xfrm>
                <a:prstGeom prst="rect">
                  <a:avLst/>
                </a:prstGeom>
                <a:blipFill>
                  <a:blip r:embed="rId5"/>
                  <a:stretch>
                    <a:fillRect l="-867" t="-935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074F90-84CF-4EAA-BA16-A30A226DD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3600" y="5123641"/>
              <a:ext cx="5954233" cy="49712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E94265-03C7-45D2-A68E-5C6B12057ED7}"/>
                </a:ext>
              </a:extLst>
            </p:cNvPr>
            <p:cNvSpPr txBox="1"/>
            <p:nvPr/>
          </p:nvSpPr>
          <p:spPr>
            <a:xfrm>
              <a:off x="4869716" y="4848448"/>
              <a:ext cx="2184316" cy="405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replaced with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FDABD83-04D3-4DE5-ABE7-CE01F7CC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3" y="146422"/>
            <a:ext cx="11427023" cy="487954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GP Augmented with Structural model</a:t>
            </a:r>
          </a:p>
        </p:txBody>
      </p:sp>
    </p:spTree>
    <p:extLst>
      <p:ext uri="{BB962C8B-B14F-4D97-AF65-F5344CB8AC3E}">
        <p14:creationId xmlns:p14="http://schemas.microsoft.com/office/powerpoint/2010/main" val="1082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6737C-717B-4E89-BBC5-5FCF526B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59" y="1785364"/>
            <a:ext cx="2829005" cy="2954738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3AFE8C3-5613-43DE-A0B4-7586CCD4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247" y="3183957"/>
            <a:ext cx="3840353" cy="253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73EBB-BDB0-4661-8986-94CBF43A2A2F}"/>
              </a:ext>
            </a:extLst>
          </p:cNvPr>
          <p:cNvSpPr txBox="1"/>
          <p:nvPr/>
        </p:nvSpPr>
        <p:spPr>
          <a:xfrm>
            <a:off x="1228492" y="1107512"/>
            <a:ext cx="2598144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Probabilistic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A36B2-1736-4467-A1FC-019518935949}"/>
              </a:ext>
            </a:extLst>
          </p:cNvPr>
          <p:cNvSpPr txBox="1"/>
          <p:nvPr/>
        </p:nvSpPr>
        <p:spPr>
          <a:xfrm>
            <a:off x="5966270" y="2783976"/>
            <a:ext cx="3840353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Prior predictive distribution: </a:t>
            </a:r>
            <a:r>
              <a:rPr kumimoji="0" lang="en-US" sz="1999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sGP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AD1C6-AD96-42AE-A7CB-A9C14DB8CEDD}"/>
              </a:ext>
            </a:extLst>
          </p:cNvPr>
          <p:cNvSpPr txBox="1"/>
          <p:nvPr/>
        </p:nvSpPr>
        <p:spPr>
          <a:xfrm>
            <a:off x="1273087" y="5991592"/>
            <a:ext cx="10375008" cy="7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Arial" charset="0"/>
              </a:rPr>
              <a:t>This model simply tells us that there are two minima in our data but does not assume to have any prior knowledge about their relative depth, width, or distance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744F-9F41-43BB-8AAB-9C2DC05D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95" y="14880"/>
            <a:ext cx="10915793" cy="487954"/>
          </a:xfrm>
          <a:solidFill>
            <a:schemeClr val="bg1"/>
          </a:solidFill>
        </p:spPr>
        <p:txBody>
          <a:bodyPr/>
          <a:lstStyle/>
          <a:p>
            <a:r>
              <a:rPr lang="en-US" sz="3000" dirty="0"/>
              <a:t>GP Augmented with Structural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DFAAF-BEDB-4F6F-8A76-2B1ADA65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6" y="926818"/>
            <a:ext cx="4601974" cy="185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CC59D7-717E-4329-874B-DDEAA1BCCF0F}"/>
              </a:ext>
            </a:extLst>
          </p:cNvPr>
          <p:cNvSpPr txBox="1"/>
          <p:nvPr/>
        </p:nvSpPr>
        <p:spPr>
          <a:xfrm>
            <a:off x="5813870" y="512557"/>
            <a:ext cx="3840353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Prior predictive distribution: GP</a:t>
            </a:r>
          </a:p>
        </p:txBody>
      </p:sp>
    </p:spTree>
    <p:extLst>
      <p:ext uri="{BB962C8B-B14F-4D97-AF65-F5344CB8AC3E}">
        <p14:creationId xmlns:p14="http://schemas.microsoft.com/office/powerpoint/2010/main" val="188350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62DF-74C7-C7F9-DAAF-BEB2E062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What have we learned from lecture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FE3EA-C25C-5D18-82D7-F392911C9CA6}"/>
              </a:ext>
            </a:extLst>
          </p:cNvPr>
          <p:cNvSpPr txBox="1"/>
          <p:nvPr/>
        </p:nvSpPr>
        <p:spPr>
          <a:xfrm>
            <a:off x="1112857" y="953471"/>
            <a:ext cx="41061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Gaussian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Kernel and kernel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Kernel Priors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Noise Priors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Posteriors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Bayesian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Bayesian Optimization based on Gaussian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Acquisition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Georgia" panose="02040502050405020303" pitchFamily="18" charset="0"/>
              </a:rPr>
              <a:t>Cost-award BO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38C56-0376-E392-1FDA-6BFA0DA9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05"/>
          <a:stretch/>
        </p:blipFill>
        <p:spPr bwMode="auto">
          <a:xfrm>
            <a:off x="5218980" y="861594"/>
            <a:ext cx="6539990" cy="54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7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5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B2DAE-E269-0B7E-DE0C-1829439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But what about noises?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591A3-CAFD-0D0C-C889-E5BD2762AB3B}"/>
              </a:ext>
            </a:extLst>
          </p:cNvPr>
          <p:cNvSpPr txBox="1"/>
          <p:nvPr/>
        </p:nvSpPr>
        <p:spPr>
          <a:xfrm>
            <a:off x="1207748" y="737810"/>
            <a:ext cx="10498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Gaussian Process learns the noise and kernel function while exploring parameter space. What if the noise level is not constant?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EC803-FD06-E1D2-C363-A77110AC5A2B}"/>
                  </a:ext>
                </a:extLst>
              </p:cNvPr>
              <p:cNvSpPr txBox="1"/>
              <p:nvPr/>
            </p:nvSpPr>
            <p:spPr>
              <a:xfrm>
                <a:off x="4043991" y="1713383"/>
                <a:ext cx="4104017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kern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𝒢𝒫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i="1" ker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ker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kern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EC803-FD06-E1D2-C363-A77110AC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91" y="1713383"/>
                <a:ext cx="4104017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3AE36D-F697-2311-FC5D-9E7A36978D4B}"/>
                  </a:ext>
                </a:extLst>
              </p:cNvPr>
              <p:cNvSpPr txBox="1"/>
              <p:nvPr/>
            </p:nvSpPr>
            <p:spPr>
              <a:xfrm>
                <a:off x="3871462" y="2404387"/>
                <a:ext cx="41040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40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400" b="0" i="0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kern="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0" kern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3AE36D-F697-2311-FC5D-9E7A3697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462" y="2404387"/>
                <a:ext cx="410401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D97C4E-167B-AA13-A7B8-3D49ECC192E9}"/>
              </a:ext>
            </a:extLst>
          </p:cNvPr>
          <p:cNvSpPr txBox="1"/>
          <p:nvPr/>
        </p:nvSpPr>
        <p:spPr>
          <a:xfrm>
            <a:off x="1207748" y="3324854"/>
            <a:ext cx="104982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Solution: </a:t>
            </a:r>
            <a:r>
              <a:rPr lang="en-US" sz="2400" dirty="0">
                <a:latin typeface="Georgia" panose="02040502050405020303" pitchFamily="18" charset="0"/>
              </a:rPr>
              <a:t>heteroscedastic GP uses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one GP for function,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another GP for the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Note that we can </a:t>
            </a:r>
            <a:r>
              <a:rPr lang="en-US" sz="2400" b="1" dirty="0">
                <a:solidFill>
                  <a:srgbClr val="7030A0"/>
                </a:solidFill>
                <a:latin typeface="Georgia" panose="02040502050405020303" pitchFamily="18" charset="0"/>
              </a:rPr>
              <a:t>create models </a:t>
            </a:r>
            <a:r>
              <a:rPr lang="en-US" sz="2400" dirty="0">
                <a:latin typeface="Georgia" panose="02040502050405020303" pitchFamily="18" charset="0"/>
              </a:rPr>
              <a:t>for function and noise (structured GP)</a:t>
            </a:r>
          </a:p>
        </p:txBody>
      </p:sp>
    </p:spTree>
    <p:extLst>
      <p:ext uri="{BB962C8B-B14F-4D97-AF65-F5344CB8AC3E}">
        <p14:creationId xmlns:p14="http://schemas.microsoft.com/office/powerpoint/2010/main" val="196017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44C066-0388-55C6-117C-D2592A8C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Heteroscedastic GP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8F29C9-4AF4-B63C-140D-52E342D1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83" y="690076"/>
            <a:ext cx="5865452" cy="593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04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B2DAE-E269-0B7E-DE0C-1829439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But what if the noise can be measured?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98DDE-FF28-6C69-AE6A-0E2540902A5F}"/>
              </a:ext>
            </a:extLst>
          </p:cNvPr>
          <p:cNvSpPr txBox="1"/>
          <p:nvPr/>
        </p:nvSpPr>
        <p:spPr>
          <a:xfrm>
            <a:off x="1207748" y="737810"/>
            <a:ext cx="104982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many experimental scenarios, the experiment can be configured so that the noise can be measured (or estimated). 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For example, it is often easier to measure multiple times (indentation curves, spectra, </a:t>
            </a:r>
            <a:r>
              <a:rPr lang="en-US" sz="2400" dirty="0" err="1">
                <a:latin typeface="Georgia" panose="02040502050405020303" pitchFamily="18" charset="0"/>
              </a:rPr>
              <a:t>etc</a:t>
            </a:r>
            <a:r>
              <a:rPr lang="en-US" sz="2400" dirty="0">
                <a:latin typeface="Georgia" panose="02040502050405020303" pitchFamily="18" charset="0"/>
              </a:rPr>
              <a:t>) at one location rather then move around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Alternatively, noise can be estimated from single measurement.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9DD5B-A5E4-798E-5D2E-555666FDEFC1}"/>
              </a:ext>
            </a:extLst>
          </p:cNvPr>
          <p:cNvSpPr txBox="1"/>
          <p:nvPr/>
        </p:nvSpPr>
        <p:spPr>
          <a:xfrm>
            <a:off x="1276343" y="5185118"/>
            <a:ext cx="10498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Note that we still need </a:t>
            </a:r>
            <a:r>
              <a:rPr lang="en-US" sz="2400" b="1" dirty="0">
                <a:solidFill>
                  <a:srgbClr val="7030A0"/>
                </a:solidFill>
                <a:latin typeface="Georgia" panose="02040502050405020303" pitchFamily="18" charset="0"/>
              </a:rPr>
              <a:t>noise model </a:t>
            </a:r>
            <a:r>
              <a:rPr lang="en-US" sz="2400" dirty="0">
                <a:latin typeface="Georgia" panose="02040502050405020303" pitchFamily="18" charset="0"/>
              </a:rPr>
              <a:t>even when the noise is measured, since we need to have an estimate of noise at the yet-unmeasured locations</a:t>
            </a:r>
          </a:p>
        </p:txBody>
      </p:sp>
    </p:spTree>
    <p:extLst>
      <p:ext uri="{BB962C8B-B14F-4D97-AF65-F5344CB8AC3E}">
        <p14:creationId xmlns:p14="http://schemas.microsoft.com/office/powerpoint/2010/main" val="164938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9565674-BB4F-A79C-FB57-21844B726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19" y="887808"/>
            <a:ext cx="3924011" cy="29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C13D279-6C5D-8EB2-400B-C061FF25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35" y="3999483"/>
            <a:ext cx="3802495" cy="282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E05BBD-2660-BA47-4CCE-66DE75C0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Measured Noise GP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61286-7190-6C21-037C-C762E90A3300}"/>
              </a:ext>
            </a:extLst>
          </p:cNvPr>
          <p:cNvSpPr txBox="1"/>
          <p:nvPr/>
        </p:nvSpPr>
        <p:spPr>
          <a:xfrm>
            <a:off x="3835531" y="487698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GP regression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A0FC8EF-AD3F-8E0C-696B-1E2A62395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92" y="887808"/>
            <a:ext cx="3924011" cy="29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FD10EFE-E310-C8E2-4753-83C70412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71" y="4033786"/>
            <a:ext cx="3710132" cy="275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19427-086D-8B68-27C1-048AAE762000}"/>
              </a:ext>
            </a:extLst>
          </p:cNvPr>
          <p:cNvSpPr txBox="1"/>
          <p:nvPr/>
        </p:nvSpPr>
        <p:spPr>
          <a:xfrm>
            <a:off x="7780541" y="536780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118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F604DA-92FD-3DF2-4285-048B82C0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237" y="0"/>
            <a:ext cx="11166764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What if the measurement location in uncertain?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D63387-96B3-DC53-F784-F661EB89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3" y="1331901"/>
            <a:ext cx="5044786" cy="37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756DB6-1D59-489E-5F61-918349D8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92" y="1331902"/>
            <a:ext cx="5044789" cy="37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8C480-8AEB-D25C-026F-96193D5C6BFF}"/>
              </a:ext>
            </a:extLst>
          </p:cNvPr>
          <p:cNvSpPr txBox="1"/>
          <p:nvPr/>
        </p:nvSpPr>
        <p:spPr>
          <a:xfrm>
            <a:off x="3592946" y="942101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Simple GP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219D2-D90F-FCB9-3C6B-99B015895E2F}"/>
              </a:ext>
            </a:extLst>
          </p:cNvPr>
          <p:cNvSpPr txBox="1"/>
          <p:nvPr/>
        </p:nvSpPr>
        <p:spPr>
          <a:xfrm>
            <a:off x="8166029" y="951329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Uncertain Measurement</a:t>
            </a:r>
          </a:p>
        </p:txBody>
      </p:sp>
    </p:spTree>
    <p:extLst>
      <p:ext uri="{BB962C8B-B14F-4D97-AF65-F5344CB8AC3E}">
        <p14:creationId xmlns:p14="http://schemas.microsoft.com/office/powerpoint/2010/main" val="214462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F0AD61-90CD-F3B6-C145-8CD634F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357" y="2941302"/>
            <a:ext cx="6341722" cy="487698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/>
              <a:t>What about functions fits?</a:t>
            </a:r>
          </a:p>
        </p:txBody>
      </p:sp>
    </p:spTree>
    <p:extLst>
      <p:ext uri="{BB962C8B-B14F-4D97-AF65-F5344CB8AC3E}">
        <p14:creationId xmlns:p14="http://schemas.microsoft.com/office/powerpoint/2010/main" val="3047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D4EB90-F3DE-B31D-E7A8-23C1ECA9417A}"/>
              </a:ext>
            </a:extLst>
          </p:cNvPr>
          <p:cNvSpPr txBox="1"/>
          <p:nvPr/>
        </p:nvSpPr>
        <p:spPr>
          <a:xfrm>
            <a:off x="1169670" y="753959"/>
            <a:ext cx="44447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Least Squares Fitting: </a:t>
            </a:r>
            <a:r>
              <a:rPr lang="en-US" sz="2400" dirty="0">
                <a:latin typeface="Georgia" panose="02040502050405020303" pitchFamily="18" charset="0"/>
              </a:rPr>
              <a:t>a method to determine the best-fitting line through a set of points.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Objective: </a:t>
            </a:r>
            <a:r>
              <a:rPr lang="en-US" sz="2400" dirty="0">
                <a:latin typeface="Georgia" panose="02040502050405020303" pitchFamily="18" charset="0"/>
              </a:rPr>
              <a:t>Minimize the sum of the squares of the differences (residuals) between observed and predicted values.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0CA8DD-42B2-4B1A-7B56-8A4D3829BC04}"/>
              </a:ext>
            </a:extLst>
          </p:cNvPr>
          <p:cNvSpPr txBox="1">
            <a:spLocks/>
          </p:cNvSpPr>
          <p:nvPr/>
        </p:nvSpPr>
        <p:spPr>
          <a:xfrm>
            <a:off x="1025009" y="22346"/>
            <a:ext cx="11166992" cy="4847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666666"/>
                </a:solidFill>
                <a:latin typeface="Georgi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rgbClr val="666666"/>
                </a:solidFill>
                <a:latin typeface="Georgia" pitchFamily="18" charset="0"/>
              </a:defRPr>
            </a:lvl9pPr>
          </a:lstStyle>
          <a:p>
            <a:r>
              <a:rPr lang="en-US" sz="4000" dirty="0"/>
              <a:t>Let’s start linear!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7D5E6A-38B1-8A17-539A-E7A5C16B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606616"/>
            <a:ext cx="5999416" cy="390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AEDD6-83E8-B7A2-D8E7-58381DBC23B5}"/>
              </a:ext>
            </a:extLst>
          </p:cNvPr>
          <p:cNvSpPr txBox="1"/>
          <p:nvPr/>
        </p:nvSpPr>
        <p:spPr>
          <a:xfrm>
            <a:off x="1169670" y="4847187"/>
            <a:ext cx="81259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have data, meaning collection of points </a:t>
            </a:r>
            <a:r>
              <a:rPr lang="en-US" sz="2400" b="1" dirty="0">
                <a:latin typeface="Georgia" panose="02040502050405020303" pitchFamily="18" charset="0"/>
              </a:rPr>
              <a:t>(x</a:t>
            </a:r>
            <a:r>
              <a:rPr lang="en-US" sz="2400" b="1" baseline="-25000" dirty="0">
                <a:latin typeface="Georgia" panose="02040502050405020303" pitchFamily="18" charset="0"/>
              </a:rPr>
              <a:t>i</a:t>
            </a:r>
            <a:r>
              <a:rPr lang="en-US" sz="2400" b="1" dirty="0">
                <a:latin typeface="Georgia" panose="02040502050405020303" pitchFamily="18" charset="0"/>
              </a:rPr>
              <a:t>, </a:t>
            </a:r>
            <a:r>
              <a:rPr lang="en-US" sz="2400" b="1" dirty="0" err="1">
                <a:latin typeface="Georgia" panose="02040502050405020303" pitchFamily="18" charset="0"/>
              </a:rPr>
              <a:t>y</a:t>
            </a:r>
            <a:r>
              <a:rPr lang="en-US" sz="2400" b="1" baseline="-25000" dirty="0" err="1">
                <a:latin typeface="Georgia" panose="02040502050405020303" pitchFamily="18" charset="0"/>
              </a:rPr>
              <a:t>i</a:t>
            </a:r>
            <a:r>
              <a:rPr lang="en-US" sz="2400" b="1" dirty="0">
                <a:latin typeface="Georgia" panose="020405020504050203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choose function, here </a:t>
            </a:r>
            <a:r>
              <a:rPr lang="en-US" sz="2400" b="1" dirty="0">
                <a:latin typeface="Georgia" panose="02040502050405020303" pitchFamily="18" charset="0"/>
              </a:rPr>
              <a:t>y = a + b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calculate total error, </a:t>
            </a:r>
            <a:r>
              <a:rPr lang="en-US" sz="2400" b="1" dirty="0">
                <a:latin typeface="Georgia" panose="02040502050405020303" pitchFamily="18" charset="0"/>
              </a:rPr>
              <a:t>L(</a:t>
            </a:r>
            <a:r>
              <a:rPr lang="en-US" sz="2400" b="1" dirty="0" err="1">
                <a:latin typeface="Georgia" panose="02040502050405020303" pitchFamily="18" charset="0"/>
              </a:rPr>
              <a:t>a,b</a:t>
            </a:r>
            <a:r>
              <a:rPr lang="en-US" sz="2400" b="1" dirty="0">
                <a:latin typeface="Georgia" panose="02040502050405020303" pitchFamily="18" charset="0"/>
              </a:rPr>
              <a:t>) =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KaTeX_Size1"/>
              </a:rPr>
              <a:t>∑</a:t>
            </a:r>
            <a:r>
              <a:rPr lang="en-US" sz="2400" b="1" dirty="0">
                <a:latin typeface="Georgia" panose="02040502050405020303" pitchFamily="18" charset="0"/>
              </a:rPr>
              <a:t>( (</a:t>
            </a:r>
            <a:r>
              <a:rPr lang="en-US" sz="2400" b="1" dirty="0" err="1">
                <a:latin typeface="Georgia" panose="02040502050405020303" pitchFamily="18" charset="0"/>
              </a:rPr>
              <a:t>y</a:t>
            </a:r>
            <a:r>
              <a:rPr lang="en-US" sz="2400" b="1" baseline="-25000" dirty="0" err="1">
                <a:latin typeface="Georgia" panose="02040502050405020303" pitchFamily="18" charset="0"/>
              </a:rPr>
              <a:t>i</a:t>
            </a:r>
            <a:r>
              <a:rPr lang="en-US" sz="2400" b="1" dirty="0">
                <a:latin typeface="Georgia" panose="02040502050405020303" pitchFamily="18" charset="0"/>
              </a:rPr>
              <a:t> – (a + b x</a:t>
            </a:r>
            <a:r>
              <a:rPr lang="en-US" sz="2400" b="1" baseline="-25000" dirty="0">
                <a:latin typeface="Georgia" panose="02040502050405020303" pitchFamily="18" charset="0"/>
              </a:rPr>
              <a:t>i</a:t>
            </a:r>
            <a:r>
              <a:rPr lang="en-US" sz="2400" b="1" dirty="0">
                <a:latin typeface="Georgia" panose="02040502050405020303" pitchFamily="18" charset="0"/>
              </a:rPr>
              <a:t>))</a:t>
            </a:r>
            <a:r>
              <a:rPr lang="en-US" sz="2400" b="1" baseline="30000" dirty="0">
                <a:latin typeface="Georgia" panose="02040502050405020303" pitchFamily="18" charset="0"/>
              </a:rPr>
              <a:t>2</a:t>
            </a:r>
            <a:r>
              <a:rPr lang="en-US" sz="2400" b="1" dirty="0">
                <a:latin typeface="Georgia" panose="020405020504050203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We find parameters </a:t>
            </a:r>
            <a:r>
              <a:rPr lang="en-US" sz="2400" b="1" dirty="0">
                <a:latin typeface="Georgia" panose="02040502050405020303" pitchFamily="18" charset="0"/>
              </a:rPr>
              <a:t>a, b </a:t>
            </a:r>
            <a:r>
              <a:rPr lang="en-US" sz="2400" dirty="0">
                <a:latin typeface="Georgia" panose="02040502050405020303" pitchFamily="18" charset="0"/>
              </a:rPr>
              <a:t>for which </a:t>
            </a:r>
            <a:r>
              <a:rPr lang="en-US" sz="2400" b="1" dirty="0">
                <a:latin typeface="Georgia" panose="02040502050405020303" pitchFamily="18" charset="0"/>
              </a:rPr>
              <a:t>L(</a:t>
            </a:r>
            <a:r>
              <a:rPr lang="en-US" sz="2400" b="1" dirty="0" err="1">
                <a:latin typeface="Georgia" panose="02040502050405020303" pitchFamily="18" charset="0"/>
              </a:rPr>
              <a:t>a,b</a:t>
            </a:r>
            <a:r>
              <a:rPr lang="en-US" sz="2400" b="1" dirty="0">
                <a:latin typeface="Georgia" panose="02040502050405020303" pitchFamily="18" charset="0"/>
              </a:rPr>
              <a:t>)</a:t>
            </a:r>
            <a:r>
              <a:rPr lang="en-US" sz="2400" dirty="0">
                <a:latin typeface="Georgia" panose="02040502050405020303" pitchFamily="18" charset="0"/>
              </a:rPr>
              <a:t> is minimal </a:t>
            </a:r>
          </a:p>
        </p:txBody>
      </p:sp>
    </p:spTree>
    <p:extLst>
      <p:ext uri="{BB962C8B-B14F-4D97-AF65-F5344CB8AC3E}">
        <p14:creationId xmlns:p14="http://schemas.microsoft.com/office/powerpoint/2010/main" val="1442879178"/>
      </p:ext>
    </p:extLst>
  </p:cSld>
  <p:clrMapOvr>
    <a:masterClrMapping/>
  </p:clrMapOvr>
</p:sld>
</file>

<file path=ppt/theme/theme1.xml><?xml version="1.0" encoding="utf-8"?>
<a:theme xmlns:a="http://schemas.openxmlformats.org/drawingml/2006/main" name="UTK_Theme1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K_Theme1" id="{378135AB-B346-44EA-9BF6-044F98AC7671}" vid="{DF6FB827-7F51-4358-89D2-04B620FFCD45}"/>
    </a:ext>
  </a:extLst>
</a:theme>
</file>

<file path=ppt/theme/theme2.xml><?xml version="1.0" encoding="utf-8"?>
<a:theme xmlns:a="http://schemas.openxmlformats.org/drawingml/2006/main" name="1_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emens monthly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iemens monthly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Theme">
  <a:themeElements>
    <a:clrScheme name="Brand1">
      <a:dk1>
        <a:srgbClr val="333333"/>
      </a:dk1>
      <a:lt1>
        <a:sysClr val="window" lastClr="FFFFFF"/>
      </a:lt1>
      <a:dk2>
        <a:srgbClr val="1F497D"/>
      </a:dk2>
      <a:lt2>
        <a:srgbClr val="EEECE1"/>
      </a:lt2>
      <a:accent1>
        <a:srgbClr val="006666"/>
      </a:accent1>
      <a:accent2>
        <a:srgbClr val="FF3300"/>
      </a:accent2>
      <a:accent3>
        <a:srgbClr val="FFCC33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UTK_Theme1</Template>
  <TotalTime>15182</TotalTime>
  <Words>615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Courier New</vt:lpstr>
      <vt:lpstr>Georgia</vt:lpstr>
      <vt:lpstr>KaTeX_Size1</vt:lpstr>
      <vt:lpstr>Times New Roman</vt:lpstr>
      <vt:lpstr>Wingdings</vt:lpstr>
      <vt:lpstr>UTK_Theme1</vt:lpstr>
      <vt:lpstr>1_Office Theme</vt:lpstr>
      <vt:lpstr>1_Siemens monthly</vt:lpstr>
      <vt:lpstr>2_Office Theme</vt:lpstr>
      <vt:lpstr>2_Siemens monthly</vt:lpstr>
      <vt:lpstr>3_Office Theme</vt:lpstr>
      <vt:lpstr>Content: Meta Info</vt:lpstr>
      <vt:lpstr>Noise-aware Gaussian Processes, Bayesian Inference, and Structured Gaussian Processes</vt:lpstr>
      <vt:lpstr>What have we learned from lecture 2</vt:lpstr>
      <vt:lpstr>But what about noises?</vt:lpstr>
      <vt:lpstr>Heteroscedastic GP</vt:lpstr>
      <vt:lpstr>But what if the noise can be measured?</vt:lpstr>
      <vt:lpstr>Measured Noise GP</vt:lpstr>
      <vt:lpstr>What if the measurement location in uncertain?</vt:lpstr>
      <vt:lpstr>What about functions fits?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will we learn: Bayesian Inference Detour:</vt:lpstr>
      <vt:lpstr>Colab Bayesian Inference</vt:lpstr>
      <vt:lpstr>Automated Experiment:  … as a scientist…</vt:lpstr>
      <vt:lpstr>GP Augmented with Structural model</vt:lpstr>
      <vt:lpstr>GP Augmented with Structural model</vt:lpstr>
      <vt:lpstr>PowerPoint Presentation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ahmadi.mahshid@gmail.com</dc:creator>
  <cp:lastModifiedBy>Kalinin, Sergei</cp:lastModifiedBy>
  <cp:revision>138</cp:revision>
  <dcterms:created xsi:type="dcterms:W3CDTF">2018-08-24T20:48:18Z</dcterms:created>
  <dcterms:modified xsi:type="dcterms:W3CDTF">2024-04-08T18:35:53Z</dcterms:modified>
</cp:coreProperties>
</file>