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8"/>
  </p:notesMasterIdLst>
  <p:sldIdLst>
    <p:sldId id="261" r:id="rId2"/>
    <p:sldId id="270" r:id="rId3"/>
    <p:sldId id="323" r:id="rId4"/>
    <p:sldId id="319" r:id="rId5"/>
    <p:sldId id="324" r:id="rId6"/>
    <p:sldId id="326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2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/>
    <p:restoredTop sz="94725"/>
  </p:normalViewPr>
  <p:slideViewPr>
    <p:cSldViewPr snapToGrid="0">
      <p:cViewPr varScale="1">
        <p:scale>
          <a:sx n="107" d="100"/>
          <a:sy n="107" d="100"/>
        </p:scale>
        <p:origin x="2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5FEC7-5059-4D45-83D4-AE610EDF602F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B973A-141A-EE4F-9487-1F500A98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04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DE Camera">
  <p:cSld name="Title - DE Camera">
    <p:bg>
      <p:bgPr>
        <a:blipFill>
          <a:blip r:embed="rId2">
            <a:alphaModFix amt="50000"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5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0">
                <a:srgbClr val="FFFFFF">
                  <a:alpha val="89411"/>
                </a:srgbClr>
              </a:gs>
              <a:gs pos="100000">
                <a:srgbClr val="FFFFFF">
                  <a:alpha val="7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7"/>
              <a:buFont typeface="Arial"/>
              <a:buNone/>
            </a:pPr>
            <a:endParaRPr sz="2424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" name="Google Shape;27;p55"/>
          <p:cNvSpPr txBox="1">
            <a:spLocks noGrp="1"/>
          </p:cNvSpPr>
          <p:nvPr>
            <p:ph type="title"/>
          </p:nvPr>
        </p:nvSpPr>
        <p:spPr>
          <a:xfrm>
            <a:off x="473647" y="806824"/>
            <a:ext cx="11083636" cy="202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2286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5670"/>
              </a:buClr>
              <a:buSzPts val="5400"/>
              <a:buFont typeface="Lato"/>
              <a:buNone/>
              <a:defRPr sz="4765" b="1" i="0">
                <a:solidFill>
                  <a:srgbClr val="E4567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8" name="Google Shape;28;p55"/>
          <p:cNvSpPr txBox="1">
            <a:spLocks noGrp="1"/>
          </p:cNvSpPr>
          <p:nvPr>
            <p:ph type="body" idx="1"/>
          </p:nvPr>
        </p:nvSpPr>
        <p:spPr>
          <a:xfrm>
            <a:off x="473647" y="2833488"/>
            <a:ext cx="11083635" cy="144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Autofit/>
          </a:bodyPr>
          <a:lstStyle>
            <a:lvl1pPr marL="403433" lvl="0" indent="-201717" algn="ctr">
              <a:lnSpc>
                <a:spcPct val="100000"/>
              </a:lnSpc>
              <a:spcBef>
                <a:spcPts val="1212"/>
              </a:spcBef>
              <a:spcAft>
                <a:spcPts val="0"/>
              </a:spcAft>
              <a:buSzPts val="3840"/>
              <a:buFont typeface="Open Sans"/>
              <a:buNone/>
              <a:defRPr sz="2824" b="0" i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806867" lvl="1" indent="-201717" algn="ctr">
              <a:lnSpc>
                <a:spcPct val="100000"/>
              </a:lnSpc>
              <a:spcBef>
                <a:spcPts val="727"/>
              </a:spcBef>
              <a:spcAft>
                <a:spcPts val="0"/>
              </a:spcAft>
              <a:buSzPts val="3360"/>
              <a:buFont typeface="Open Sans"/>
              <a:buNone/>
              <a:defRPr sz="2471" b="0" i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210300" lvl="2" indent="-201717" algn="ctr">
              <a:lnSpc>
                <a:spcPct val="100000"/>
              </a:lnSpc>
              <a:spcBef>
                <a:spcPts val="727"/>
              </a:spcBef>
              <a:spcAft>
                <a:spcPts val="0"/>
              </a:spcAft>
              <a:buSzPts val="2880"/>
              <a:buFont typeface="Open Sans"/>
              <a:buNone/>
              <a:defRPr sz="2118" b="0" i="0">
                <a:solidFill>
                  <a:srgbClr val="3F3F3F"/>
                </a:solidFill>
              </a:defRPr>
            </a:lvl3pPr>
            <a:lvl4pPr marL="1613733" lvl="3" indent="-201717" algn="ctr">
              <a:lnSpc>
                <a:spcPct val="100000"/>
              </a:lnSpc>
              <a:spcBef>
                <a:spcPts val="727"/>
              </a:spcBef>
              <a:spcAft>
                <a:spcPts val="0"/>
              </a:spcAft>
              <a:buSzPts val="2880"/>
              <a:buFont typeface="Open Sans"/>
              <a:buNone/>
              <a:defRPr sz="2118" b="0" i="0">
                <a:solidFill>
                  <a:srgbClr val="3F3F3F"/>
                </a:solidFill>
              </a:defRPr>
            </a:lvl4pPr>
            <a:lvl5pPr marL="2017166" lvl="4" indent="-201717" algn="ctr">
              <a:lnSpc>
                <a:spcPct val="100000"/>
              </a:lnSpc>
              <a:spcBef>
                <a:spcPts val="727"/>
              </a:spcBef>
              <a:spcAft>
                <a:spcPts val="0"/>
              </a:spcAft>
              <a:buSzPts val="2880"/>
              <a:buFont typeface="Open Sans"/>
              <a:buNone/>
              <a:defRPr sz="2118" b="0" i="0">
                <a:solidFill>
                  <a:srgbClr val="3F3F3F"/>
                </a:solidFill>
              </a:defRPr>
            </a:lvl5pPr>
            <a:lvl6pPr marL="2420600" lvl="5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824033" lvl="6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227466" lvl="7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630900" lvl="8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9" name="Google Shape;29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8729" y="5578929"/>
            <a:ext cx="3474540" cy="50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280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577853"/>
            <a:ext cx="12192000" cy="280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096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userDrawn="1">
  <p:cSld name="Custom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4;p50">
            <a:extLst>
              <a:ext uri="{FF2B5EF4-FFF2-40B4-BE49-F238E27FC236}">
                <a16:creationId xmlns:a16="http://schemas.microsoft.com/office/drawing/2014/main" id="{928119A7-7B93-7B79-288B-FF8A598830A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774" t="12716" r="1695" b="13231"/>
          <a:stretch/>
        </p:blipFill>
        <p:spPr>
          <a:xfrm rot="-5400000">
            <a:off x="9153706" y="3017271"/>
            <a:ext cx="5090473" cy="823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5;p50">
            <a:extLst>
              <a:ext uri="{FF2B5EF4-FFF2-40B4-BE49-F238E27FC236}">
                <a16:creationId xmlns:a16="http://schemas.microsoft.com/office/drawing/2014/main" id="{C2309724-778F-10F2-365E-619D0691E7F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b="73418"/>
          <a:stretch/>
        </p:blipFill>
        <p:spPr>
          <a:xfrm rot="-5400000">
            <a:off x="7761976" y="3391059"/>
            <a:ext cx="6858079" cy="7595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;p52">
            <a:extLst>
              <a:ext uri="{FF2B5EF4-FFF2-40B4-BE49-F238E27FC236}">
                <a16:creationId xmlns:a16="http://schemas.microsoft.com/office/drawing/2014/main" id="{C65DAD9F-12E7-E496-4468-19832C5E15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252" y="0"/>
            <a:ext cx="10617798" cy="6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5670"/>
              </a:buClr>
              <a:buSzPts val="1800"/>
              <a:buNone/>
              <a:defRPr>
                <a:solidFill>
                  <a:srgbClr val="492F9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Google Shape;24;p54">
            <a:extLst>
              <a:ext uri="{FF2B5EF4-FFF2-40B4-BE49-F238E27FC236}">
                <a16:creationId xmlns:a16="http://schemas.microsoft.com/office/drawing/2014/main" id="{1AAE32A6-C2C0-F6C9-F470-A741C939E8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6252" y="685800"/>
            <a:ext cx="10617798" cy="576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ctr" anchorCtr="0">
            <a:noAutofit/>
          </a:bodyPr>
          <a:lstStyle>
            <a:lvl1pPr marL="403433" lvl="0" indent="-430329" algn="l">
              <a:lnSpc>
                <a:spcPct val="100000"/>
              </a:lnSpc>
              <a:spcBef>
                <a:spcPts val="2206"/>
              </a:spcBef>
              <a:spcAft>
                <a:spcPts val="0"/>
              </a:spcAft>
              <a:buClr>
                <a:srgbClr val="5ACCF6"/>
              </a:buClr>
              <a:buSzPct val="100000"/>
              <a:buChar char="•"/>
              <a:defRPr sz="3000"/>
            </a:lvl1pPr>
            <a:lvl2pPr marL="806867" lvl="1" indent="-416881" algn="l">
              <a:lnSpc>
                <a:spcPct val="100000"/>
              </a:lnSpc>
              <a:spcBef>
                <a:spcPts val="1412"/>
              </a:spcBef>
              <a:spcAft>
                <a:spcPts val="0"/>
              </a:spcAft>
              <a:buSzPts val="3840"/>
              <a:buChar char="•"/>
              <a:defRPr sz="2824"/>
            </a:lvl2pPr>
            <a:lvl3pPr marL="1210300" lvl="2" indent="-416880" algn="l">
              <a:lnSpc>
                <a:spcPct val="100000"/>
              </a:lnSpc>
              <a:spcBef>
                <a:spcPts val="1059"/>
              </a:spcBef>
              <a:spcAft>
                <a:spcPts val="0"/>
              </a:spcAft>
              <a:buSzPts val="3840"/>
              <a:buChar char="•"/>
              <a:defRPr sz="2824"/>
            </a:lvl3pPr>
            <a:lvl4pPr marL="1613733" lvl="3" indent="-416880" algn="l">
              <a:lnSpc>
                <a:spcPct val="100000"/>
              </a:lnSpc>
              <a:spcBef>
                <a:spcPts val="1059"/>
              </a:spcBef>
              <a:spcAft>
                <a:spcPts val="0"/>
              </a:spcAft>
              <a:buSzPts val="3840"/>
              <a:buChar char="•"/>
              <a:defRPr sz="2824"/>
            </a:lvl4pPr>
            <a:lvl5pPr marL="2017166" lvl="4" indent="-416880" algn="l">
              <a:lnSpc>
                <a:spcPct val="100000"/>
              </a:lnSpc>
              <a:spcBef>
                <a:spcPts val="1059"/>
              </a:spcBef>
              <a:spcAft>
                <a:spcPts val="0"/>
              </a:spcAft>
              <a:buSzPts val="3840"/>
              <a:buChar char="•"/>
              <a:defRPr sz="2824"/>
            </a:lvl5pPr>
            <a:lvl6pPr marL="2420600" lvl="5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824033" lvl="6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227466" lvl="7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630900" lvl="8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799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>
            <a:spLocks noGrp="1"/>
          </p:cNvSpPr>
          <p:nvPr>
            <p:ph type="title"/>
          </p:nvPr>
        </p:nvSpPr>
        <p:spPr>
          <a:xfrm>
            <a:off x="266252" y="0"/>
            <a:ext cx="11737062" cy="6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5670"/>
              </a:buClr>
              <a:buSzPts val="4400"/>
              <a:buFont typeface="Lato"/>
              <a:buNone/>
              <a:defRPr sz="3530">
                <a:solidFill>
                  <a:srgbClr val="492F9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4" name="Google Shape;24;p54"/>
          <p:cNvSpPr txBox="1">
            <a:spLocks noGrp="1"/>
          </p:cNvSpPr>
          <p:nvPr>
            <p:ph type="body" idx="1"/>
          </p:nvPr>
        </p:nvSpPr>
        <p:spPr>
          <a:xfrm>
            <a:off x="266252" y="685800"/>
            <a:ext cx="11737062" cy="576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ctr" anchorCtr="0">
            <a:noAutofit/>
          </a:bodyPr>
          <a:lstStyle>
            <a:lvl1pPr marL="403433" lvl="0" indent="-430329" algn="l">
              <a:lnSpc>
                <a:spcPct val="100000"/>
              </a:lnSpc>
              <a:spcBef>
                <a:spcPts val="2206"/>
              </a:spcBef>
              <a:spcAft>
                <a:spcPts val="0"/>
              </a:spcAft>
              <a:buClr>
                <a:srgbClr val="5ACCF6"/>
              </a:buClr>
              <a:buSzPct val="100000"/>
              <a:buChar char="•"/>
              <a:defRPr sz="3000"/>
            </a:lvl1pPr>
            <a:lvl2pPr marL="806867" lvl="1" indent="-416881" algn="l">
              <a:lnSpc>
                <a:spcPct val="100000"/>
              </a:lnSpc>
              <a:spcBef>
                <a:spcPts val="1412"/>
              </a:spcBef>
              <a:spcAft>
                <a:spcPts val="0"/>
              </a:spcAft>
              <a:buSzPts val="3840"/>
              <a:buChar char="•"/>
              <a:defRPr sz="2824"/>
            </a:lvl2pPr>
            <a:lvl3pPr marL="1210300" lvl="2" indent="-416880" algn="l">
              <a:lnSpc>
                <a:spcPct val="100000"/>
              </a:lnSpc>
              <a:spcBef>
                <a:spcPts val="1059"/>
              </a:spcBef>
              <a:spcAft>
                <a:spcPts val="0"/>
              </a:spcAft>
              <a:buSzPts val="3840"/>
              <a:buChar char="•"/>
              <a:defRPr sz="2824"/>
            </a:lvl3pPr>
            <a:lvl4pPr marL="1613733" lvl="3" indent="-416880" algn="l">
              <a:lnSpc>
                <a:spcPct val="100000"/>
              </a:lnSpc>
              <a:spcBef>
                <a:spcPts val="1059"/>
              </a:spcBef>
              <a:spcAft>
                <a:spcPts val="0"/>
              </a:spcAft>
              <a:buSzPts val="3840"/>
              <a:buChar char="•"/>
              <a:defRPr sz="2824"/>
            </a:lvl4pPr>
            <a:lvl5pPr marL="2017166" lvl="4" indent="-416880" algn="l">
              <a:lnSpc>
                <a:spcPct val="100000"/>
              </a:lnSpc>
              <a:spcBef>
                <a:spcPts val="1059"/>
              </a:spcBef>
              <a:spcAft>
                <a:spcPts val="0"/>
              </a:spcAft>
              <a:buSzPts val="3840"/>
              <a:buChar char="•"/>
              <a:defRPr sz="2824"/>
            </a:lvl5pPr>
            <a:lvl6pPr marL="2420600" lvl="5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824033" lvl="6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227466" lvl="7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630900" lvl="8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311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 preserve="1">
  <p:cSld name="1_Bulle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>
            <a:spLocks noGrp="1"/>
          </p:cNvSpPr>
          <p:nvPr>
            <p:ph type="title"/>
          </p:nvPr>
        </p:nvSpPr>
        <p:spPr>
          <a:xfrm>
            <a:off x="266252" y="0"/>
            <a:ext cx="10617798" cy="6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5670"/>
              </a:buClr>
              <a:buSzPts val="4400"/>
              <a:buFont typeface="Lato"/>
              <a:buNone/>
              <a:defRPr sz="353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4" name="Google Shape;24;p54"/>
          <p:cNvSpPr txBox="1">
            <a:spLocks noGrp="1"/>
          </p:cNvSpPr>
          <p:nvPr>
            <p:ph type="body" idx="1"/>
          </p:nvPr>
        </p:nvSpPr>
        <p:spPr>
          <a:xfrm>
            <a:off x="266252" y="685800"/>
            <a:ext cx="10617798" cy="576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ctr" anchorCtr="0">
            <a:noAutofit/>
          </a:bodyPr>
          <a:lstStyle>
            <a:lvl1pPr marL="403433" lvl="0" indent="-430329" algn="l">
              <a:lnSpc>
                <a:spcPct val="100000"/>
              </a:lnSpc>
              <a:spcBef>
                <a:spcPts val="2206"/>
              </a:spcBef>
              <a:spcAft>
                <a:spcPts val="0"/>
              </a:spcAft>
              <a:buSzPts val="4080"/>
              <a:buChar char="•"/>
              <a:defRPr sz="3000"/>
            </a:lvl1pPr>
            <a:lvl2pPr marL="806867" lvl="1" indent="-416881" algn="l">
              <a:lnSpc>
                <a:spcPct val="100000"/>
              </a:lnSpc>
              <a:spcBef>
                <a:spcPts val="1412"/>
              </a:spcBef>
              <a:spcAft>
                <a:spcPts val="0"/>
              </a:spcAft>
              <a:buSzPts val="3840"/>
              <a:buChar char="•"/>
              <a:defRPr sz="2824"/>
            </a:lvl2pPr>
            <a:lvl3pPr marL="1210300" lvl="2" indent="-416880" algn="l">
              <a:lnSpc>
                <a:spcPct val="100000"/>
              </a:lnSpc>
              <a:spcBef>
                <a:spcPts val="1059"/>
              </a:spcBef>
              <a:spcAft>
                <a:spcPts val="0"/>
              </a:spcAft>
              <a:buSzPts val="3840"/>
              <a:buChar char="•"/>
              <a:defRPr sz="2824"/>
            </a:lvl3pPr>
            <a:lvl4pPr marL="1613733" lvl="3" indent="-416880" algn="l">
              <a:lnSpc>
                <a:spcPct val="100000"/>
              </a:lnSpc>
              <a:spcBef>
                <a:spcPts val="1059"/>
              </a:spcBef>
              <a:spcAft>
                <a:spcPts val="0"/>
              </a:spcAft>
              <a:buSzPts val="3840"/>
              <a:buChar char="•"/>
              <a:defRPr sz="2824"/>
            </a:lvl4pPr>
            <a:lvl5pPr marL="2017166" lvl="4" indent="-416880" algn="l">
              <a:lnSpc>
                <a:spcPct val="100000"/>
              </a:lnSpc>
              <a:spcBef>
                <a:spcPts val="1059"/>
              </a:spcBef>
              <a:spcAft>
                <a:spcPts val="0"/>
              </a:spcAft>
              <a:buSzPts val="3840"/>
              <a:buChar char="•"/>
              <a:defRPr sz="2824"/>
            </a:lvl5pPr>
            <a:lvl6pPr marL="2420600" lvl="5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824033" lvl="6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227466" lvl="7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630900" lvl="8" indent="-302575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46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C603-E89F-F2DC-8796-BEB005DC9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492F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4B6D4-68EF-B34A-E0FD-734D4C95A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0EF14-890B-4F9F-AB99-F8908299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AC34-07E6-5747-81D7-0FAC844A8F0E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B4A97-89FB-3F8C-2628-0C39542E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AB071-C927-B6D3-2407-FE72111D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6EBE-1AC7-C445-AB52-3EB14A4815F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14;p50">
            <a:extLst>
              <a:ext uri="{FF2B5EF4-FFF2-40B4-BE49-F238E27FC236}">
                <a16:creationId xmlns:a16="http://schemas.microsoft.com/office/drawing/2014/main" id="{A83F1036-1058-4672-4814-D6834456381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774" t="12716" r="1695" b="13231"/>
          <a:stretch/>
        </p:blipFill>
        <p:spPr>
          <a:xfrm rot="-5400000">
            <a:off x="9153706" y="3017271"/>
            <a:ext cx="5090473" cy="823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;p50">
            <a:extLst>
              <a:ext uri="{FF2B5EF4-FFF2-40B4-BE49-F238E27FC236}">
                <a16:creationId xmlns:a16="http://schemas.microsoft.com/office/drawing/2014/main" id="{34BF7111-B1E0-A023-2026-68031C1FCC6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b="73418"/>
          <a:stretch/>
        </p:blipFill>
        <p:spPr>
          <a:xfrm rot="-5400000">
            <a:off x="7761976" y="3391059"/>
            <a:ext cx="6858079" cy="75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784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AA19-DC26-B080-AA6F-322049AB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F900-06C5-B8B7-6783-041BEC190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14529-FAC1-FA26-B21D-FFD0782F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AC34-07E6-5747-81D7-0FAC844A8F0E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B56C-8734-D0D9-405E-6DB0E3B7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3E5DD-A311-6015-8031-C0EEB728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6EBE-1AC7-C445-AB52-3EB14A481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2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1FABA2-FABA-3440-A94D-5A89C703D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47244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E2D8BB4A-46A4-1343-BA88-41D2E1C0EA5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38900" y="1524000"/>
            <a:ext cx="49149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459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>
            <a:spLocks noGrp="1"/>
          </p:cNvSpPr>
          <p:nvPr>
            <p:ph type="title"/>
          </p:nvPr>
        </p:nvSpPr>
        <p:spPr>
          <a:xfrm>
            <a:off x="266252" y="-1"/>
            <a:ext cx="11824148" cy="60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5670"/>
              </a:buClr>
              <a:buSzPts val="4000"/>
              <a:buFont typeface="Lato"/>
              <a:buNone/>
              <a:defRPr sz="4000" b="1" i="0" u="none" strike="noStrike" cap="none">
                <a:solidFill>
                  <a:srgbClr val="E4567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</a:t>
            </a:r>
            <a:endParaRPr dirty="0"/>
          </a:p>
        </p:txBody>
      </p:sp>
      <p:sp>
        <p:nvSpPr>
          <p:cNvPr id="11" name="Google Shape;11;p50"/>
          <p:cNvSpPr txBox="1">
            <a:spLocks noGrp="1"/>
          </p:cNvSpPr>
          <p:nvPr>
            <p:ph type="body" idx="1"/>
          </p:nvPr>
        </p:nvSpPr>
        <p:spPr>
          <a:xfrm>
            <a:off x="266252" y="686926"/>
            <a:ext cx="11824148" cy="586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ctr" anchorCtr="0">
            <a:noAutofit/>
          </a:bodyPr>
          <a:lstStyle>
            <a:lvl1pPr marL="457200" marR="0" lvl="0" indent="-472440" algn="l" rtl="0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3840"/>
              <a:buFont typeface="Arial"/>
              <a:buChar char="•"/>
              <a:defRPr sz="3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41960" algn="l" rtl="0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336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411480" algn="l" rtl="0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411480" algn="l" rtl="0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411479" algn="l" rtl="0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403034" algn="l" rtl="0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>
                <a:schemeClr val="lt1"/>
              </a:buClr>
              <a:buSzPts val="2747"/>
              <a:buFont typeface="Lustria"/>
              <a:buChar char="•"/>
              <a:defRPr sz="2747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403034" algn="l" rtl="0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>
                <a:schemeClr val="lt1"/>
              </a:buClr>
              <a:buSzPts val="2747"/>
              <a:buFont typeface="Lustria"/>
              <a:buChar char="•"/>
              <a:defRPr sz="2747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403034" algn="l" rtl="0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>
                <a:schemeClr val="lt1"/>
              </a:buClr>
              <a:buSzPts val="2747"/>
              <a:buFont typeface="Lustria"/>
              <a:buChar char="•"/>
              <a:defRPr sz="2747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403034" algn="l" rtl="0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>
                <a:schemeClr val="lt1"/>
              </a:buClr>
              <a:buSzPts val="2747"/>
              <a:buFont typeface="Lustria"/>
              <a:buChar char="•"/>
              <a:defRPr sz="2747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9317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1" r:id="rId3"/>
    <p:sldLayoutId id="2147483685" r:id="rId4"/>
    <p:sldLayoutId id="2147483682" r:id="rId5"/>
    <p:sldLayoutId id="2147483683" r:id="rId6"/>
    <p:sldLayoutId id="2147483660" r:id="rId7"/>
  </p:sldLayoutIdLst>
  <mc:AlternateContent xmlns:mc="http://schemas.openxmlformats.org/markup-compatibility/2006" xmlns:p14="http://schemas.microsoft.com/office/powerpoint/2010/main">
    <mc:Choice Requires="p14">
      <p:transition spd="med" p14:dur="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xem.readthedocs.io/en/stable/examples/index.html" TargetMode="External"/><Relationship Id="rId2" Type="http://schemas.openxmlformats.org/officeDocument/2006/relationships/hyperlink" Target="https://pyxem.readthedocs.io/en/stable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pyxem/pyxem/discuss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58C4AB-DD93-E7C6-662A-D40E41D7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85371"/>
          </a:xfrm>
        </p:spPr>
        <p:txBody>
          <a:bodyPr/>
          <a:lstStyle/>
          <a:p>
            <a:r>
              <a:rPr lang="en-US" dirty="0"/>
              <a:t>Carter Francis</a:t>
            </a:r>
          </a:p>
          <a:p>
            <a:r>
              <a:rPr lang="en-US" dirty="0"/>
              <a:t>Direct Electron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A526655-57BA-5910-6F59-B39EAF07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2100" y="1372064"/>
            <a:ext cx="6527800" cy="205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4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95A4-D1E7-6251-A822-01AE0644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pyxem Family Tree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94D2B-9668-C477-AE71-FEE2988DB7DA}"/>
              </a:ext>
            </a:extLst>
          </p:cNvPr>
          <p:cNvSpPr txBox="1">
            <a:spLocks/>
          </p:cNvSpPr>
          <p:nvPr/>
        </p:nvSpPr>
        <p:spPr>
          <a:xfrm>
            <a:off x="0" y="6534055"/>
            <a:ext cx="4038670" cy="323165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274320" tIns="64008" rIns="274320" bIns="64008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cfrancis@directelectron.com</a:t>
            </a:r>
            <a:r>
              <a:rPr lang="en-US" dirty="0"/>
              <a:t>| Carter Francis | </a:t>
            </a:r>
            <a:fld id="{D7EA46DD-1043-4044-9136-EC2E4397781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EB62CB52-4070-950C-D775-C1E4CCC2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83" y="608485"/>
            <a:ext cx="970063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0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C682A4-12B6-4656-F896-26438189B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14" y="983954"/>
            <a:ext cx="9775371" cy="53723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C82BA19-42D3-B52C-99EB-5FACF36F4FD9}"/>
              </a:ext>
            </a:extLst>
          </p:cNvPr>
          <p:cNvSpPr txBox="1">
            <a:spLocks/>
          </p:cNvSpPr>
          <p:nvPr/>
        </p:nvSpPr>
        <p:spPr>
          <a:xfrm>
            <a:off x="183925" y="197503"/>
            <a:ext cx="11824148" cy="60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5670"/>
              </a:buClr>
              <a:buSzPts val="4000"/>
              <a:buFont typeface="Lato"/>
              <a:buNone/>
              <a:defRPr sz="4000" b="1" i="0" u="none" strike="noStrike" cap="none">
                <a:solidFill>
                  <a:srgbClr val="E4567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What Can pyxem Do?</a:t>
            </a:r>
          </a:p>
        </p:txBody>
      </p:sp>
    </p:spTree>
    <p:extLst>
      <p:ext uri="{BB962C8B-B14F-4D97-AF65-F5344CB8AC3E}">
        <p14:creationId xmlns:p14="http://schemas.microsoft.com/office/powerpoint/2010/main" val="1200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97D2-D32D-6ADC-1A73-FD57365C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661228" y="3025906"/>
            <a:ext cx="7779689" cy="806187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Comparing 4D STEM Packages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76F0FFB-C2A8-81A8-C41E-2B8E7A165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556059"/>
              </p:ext>
            </p:extLst>
          </p:nvPr>
        </p:nvGraphicFramePr>
        <p:xfrm>
          <a:off x="457924" y="63328"/>
          <a:ext cx="11637780" cy="6734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9731">
                  <a:extLst>
                    <a:ext uri="{9D8B030D-6E8A-4147-A177-3AD203B41FA5}">
                      <a16:colId xmlns:a16="http://schemas.microsoft.com/office/drawing/2014/main" val="194535453"/>
                    </a:ext>
                  </a:extLst>
                </a:gridCol>
                <a:gridCol w="2242257">
                  <a:extLst>
                    <a:ext uri="{9D8B030D-6E8A-4147-A177-3AD203B41FA5}">
                      <a16:colId xmlns:a16="http://schemas.microsoft.com/office/drawing/2014/main" val="2288456601"/>
                    </a:ext>
                  </a:extLst>
                </a:gridCol>
                <a:gridCol w="2767064">
                  <a:extLst>
                    <a:ext uri="{9D8B030D-6E8A-4147-A177-3AD203B41FA5}">
                      <a16:colId xmlns:a16="http://schemas.microsoft.com/office/drawing/2014/main" val="1236683408"/>
                    </a:ext>
                  </a:extLst>
                </a:gridCol>
                <a:gridCol w="2002382">
                  <a:extLst>
                    <a:ext uri="{9D8B030D-6E8A-4147-A177-3AD203B41FA5}">
                      <a16:colId xmlns:a16="http://schemas.microsoft.com/office/drawing/2014/main" val="953427323"/>
                    </a:ext>
                  </a:extLst>
                </a:gridCol>
                <a:gridCol w="2196346">
                  <a:extLst>
                    <a:ext uri="{9D8B030D-6E8A-4147-A177-3AD203B41FA5}">
                      <a16:colId xmlns:a16="http://schemas.microsoft.com/office/drawing/2014/main" val="2085688889"/>
                    </a:ext>
                  </a:extLst>
                </a:gridCol>
              </a:tblGrid>
              <a:tr h="29326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pyxem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py4DSTEM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LiberTEM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51009"/>
                  </a:ext>
                </a:extLst>
              </a:tr>
              <a:tr h="241041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General Information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Started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888101"/>
                  </a:ext>
                </a:extLst>
              </a:tr>
              <a:tr h="34687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Main Developers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NTNU/UW-Madison/Cambridge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Berkeley/ Stanford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Jülich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704328"/>
                  </a:ext>
                </a:extLst>
              </a:tr>
              <a:tr h="241041">
                <a:tc rowSpan="8">
                  <a:txBody>
                    <a:bodyPr/>
                    <a:lstStyle/>
                    <a:p>
                      <a:r>
                        <a:rPr lang="en-US" sz="1200" dirty="0"/>
                        <a:t>Design Approach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Out of Memory (Lazy)</a:t>
                      </a: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85038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Sparse Data Support</a:t>
                      </a: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452967"/>
                  </a:ext>
                </a:extLst>
              </a:tr>
              <a:tr h="291892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Custom Defined Functions</a:t>
                      </a: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02213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Parallel Computing</a:t>
                      </a: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739609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GPU Support</a:t>
                      </a: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70336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Interactive Plotting</a:t>
                      </a: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70454"/>
                  </a:ext>
                </a:extLst>
              </a:tr>
              <a:tr h="239945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Live Processing</a:t>
                      </a: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171954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ND - Data</a:t>
                      </a: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23761"/>
                  </a:ext>
                </a:extLst>
              </a:tr>
              <a:tr h="241041">
                <a:tc rowSpan="1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Methods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Ptychography 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93713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Iterative Ptychography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398385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Virtual Imaging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441004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1D Analysis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59000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Peak Finding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566504"/>
                  </a:ext>
                </a:extLst>
              </a:tr>
              <a:tr h="20011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Crystal Orientation Mapping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6037"/>
                  </a:ext>
                </a:extLst>
              </a:tr>
              <a:tr h="16963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Amorphous Characterization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516555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Strain Mapping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940688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DPC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386881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Azimuthal Integration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70173"/>
                  </a:ext>
                </a:extLst>
              </a:tr>
              <a:tr h="179402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Data Preprocessing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0986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Dynamical Characterization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782016"/>
                  </a:ext>
                </a:extLst>
              </a:tr>
              <a:tr h="241041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Vector Orientation Mapping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7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56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F863B-FD44-60E9-38F4-74B0ABE83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3DD48FC-81DF-4054-30A9-24A849005781}"/>
              </a:ext>
            </a:extLst>
          </p:cNvPr>
          <p:cNvSpPr txBox="1">
            <a:spLocks/>
          </p:cNvSpPr>
          <p:nvPr/>
        </p:nvSpPr>
        <p:spPr>
          <a:xfrm>
            <a:off x="183925" y="197503"/>
            <a:ext cx="11824148" cy="60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5670"/>
              </a:buClr>
              <a:buSzPts val="4000"/>
              <a:buFont typeface="Lato"/>
              <a:buNone/>
              <a:defRPr sz="4000" b="1" i="0" u="none" strike="noStrike" cap="none">
                <a:solidFill>
                  <a:srgbClr val="E4567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Key Design Differences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51474D-57FC-E076-07DE-BBB96511703C}"/>
              </a:ext>
            </a:extLst>
          </p:cNvPr>
          <p:cNvSpPr txBox="1"/>
          <p:nvPr/>
        </p:nvSpPr>
        <p:spPr>
          <a:xfrm>
            <a:off x="9541790" y="193969"/>
            <a:ext cx="2650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don’t get mad at me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48D7A-0D18-6B1A-31CF-FB111C1F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556" y="975103"/>
            <a:ext cx="4118575" cy="5867475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US" sz="2400" b="1" dirty="0"/>
              <a:t>py4DSTEM</a:t>
            </a:r>
          </a:p>
          <a:p>
            <a:r>
              <a:rPr lang="en-US" sz="2400" i="1" dirty="0"/>
              <a:t>Vector-based analysis</a:t>
            </a:r>
            <a:endParaRPr lang="en-US" sz="2400" i="1" dirty="0">
              <a:sym typeface="Wingdings" pitchFamily="2" charset="2"/>
            </a:endParaRPr>
          </a:p>
          <a:p>
            <a:r>
              <a:rPr lang="en-US" sz="2400" dirty="0"/>
              <a:t>Fast development and new features/ techniques</a:t>
            </a:r>
          </a:p>
          <a:p>
            <a:r>
              <a:rPr lang="en-US" sz="2400" dirty="0"/>
              <a:t>Cutting-edge development but slightly less stable</a:t>
            </a:r>
          </a:p>
          <a:p>
            <a:r>
              <a:rPr lang="en-US" sz="2400" dirty="0"/>
              <a:t>Dynamical diffraction and nice experiment driven design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5ECD98-C11B-8951-CE84-6BEFE1D55268}"/>
              </a:ext>
            </a:extLst>
          </p:cNvPr>
          <p:cNvSpPr txBox="1">
            <a:spLocks/>
          </p:cNvSpPr>
          <p:nvPr/>
        </p:nvSpPr>
        <p:spPr>
          <a:xfrm>
            <a:off x="7868466" y="975104"/>
            <a:ext cx="4615714" cy="586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72440" algn="l" rtl="0" eaLnBrk="1" hangingPunct="1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3840"/>
              <a:buFont typeface="Arial"/>
              <a:buChar char="•"/>
              <a:defRPr sz="3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41960" algn="l" rtl="0" eaLnBrk="1" hangingPunct="1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336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411480" algn="l" rtl="0" eaLnBrk="1" hangingPunct="1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411480" algn="l" rtl="0" eaLnBrk="1" hangingPunct="1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411479" algn="l" rtl="0" eaLnBrk="1" hangingPunct="1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403034" algn="l" rtl="0" eaLnBrk="1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>
                <a:schemeClr val="lt1"/>
              </a:buClr>
              <a:buSzPts val="2747"/>
              <a:buFont typeface="Lustria"/>
              <a:buChar char="•"/>
              <a:defRPr sz="2747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403034" algn="l" rtl="0" eaLnBrk="1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>
                <a:schemeClr val="lt1"/>
              </a:buClr>
              <a:buSzPts val="2747"/>
              <a:buFont typeface="Lustria"/>
              <a:buChar char="•"/>
              <a:defRPr sz="2747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403034" algn="l" rtl="0" eaLnBrk="1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>
                <a:schemeClr val="lt1"/>
              </a:buClr>
              <a:buSzPts val="2747"/>
              <a:buFont typeface="Lustria"/>
              <a:buChar char="•"/>
              <a:defRPr sz="2747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403034" algn="l" rtl="0" eaLnBrk="1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>
                <a:schemeClr val="lt1"/>
              </a:buClr>
              <a:buSzPts val="2747"/>
              <a:buFont typeface="Lustria"/>
              <a:buChar char="•"/>
              <a:defRPr sz="2747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b="1" dirty="0"/>
              <a:t>LiberTEM</a:t>
            </a:r>
          </a:p>
          <a:p>
            <a:r>
              <a:rPr lang="en-US" sz="2400" b="1" dirty="0"/>
              <a:t>Fast</a:t>
            </a:r>
            <a:r>
              <a:rPr lang="en-US" sz="2400" dirty="0"/>
              <a:t>, optimized for real-time live analysis</a:t>
            </a:r>
          </a:p>
          <a:p>
            <a:r>
              <a:rPr lang="en-US" sz="2400" dirty="0"/>
              <a:t>Map-reduce model</a:t>
            </a:r>
          </a:p>
          <a:p>
            <a:r>
              <a:rPr lang="en-US" sz="2400" dirty="0"/>
              <a:t>Direct integration with detectors </a:t>
            </a:r>
          </a:p>
          <a:p>
            <a:r>
              <a:rPr lang="en-US" sz="2400" dirty="0"/>
              <a:t>Basic 4D STEM tools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BDB81-E671-F480-3333-3419D3D416CD}"/>
              </a:ext>
            </a:extLst>
          </p:cNvPr>
          <p:cNvSpPr txBox="1">
            <a:spLocks/>
          </p:cNvSpPr>
          <p:nvPr/>
        </p:nvSpPr>
        <p:spPr>
          <a:xfrm>
            <a:off x="-1" y="975104"/>
            <a:ext cx="4060557" cy="586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72440" algn="l" rtl="0" eaLnBrk="1" hangingPunct="1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3840"/>
              <a:buFont typeface="Arial"/>
              <a:buChar char="•"/>
              <a:defRPr sz="3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41960" algn="l" rtl="0" eaLnBrk="1" hangingPunct="1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3360"/>
              <a:buFont typeface="Arial"/>
              <a:buChar char="•"/>
              <a:defRPr sz="28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411480" algn="l" rtl="0" eaLnBrk="1" hangingPunct="1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411480" algn="l" rtl="0" eaLnBrk="1" hangingPunct="1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411479" algn="l" rtl="0" eaLnBrk="1" hangingPunct="1">
              <a:lnSpc>
                <a:spcPct val="100000"/>
              </a:lnSpc>
              <a:spcBef>
                <a:spcPts val="1374"/>
              </a:spcBef>
              <a:spcAft>
                <a:spcPts val="0"/>
              </a:spcAft>
              <a:buClr>
                <a:srgbClr val="0093D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403034" algn="l" rtl="0" eaLnBrk="1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>
                <a:schemeClr val="lt1"/>
              </a:buClr>
              <a:buSzPts val="2747"/>
              <a:buFont typeface="Lustria"/>
              <a:buChar char="•"/>
              <a:defRPr sz="2747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403034" algn="l" rtl="0" eaLnBrk="1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>
                <a:schemeClr val="lt1"/>
              </a:buClr>
              <a:buSzPts val="2747"/>
              <a:buFont typeface="Lustria"/>
              <a:buChar char="•"/>
              <a:defRPr sz="2747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403034" algn="l" rtl="0" eaLnBrk="1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>
                <a:schemeClr val="lt1"/>
              </a:buClr>
              <a:buSzPts val="2747"/>
              <a:buFont typeface="Lustria"/>
              <a:buChar char="•"/>
              <a:defRPr sz="2747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403034" algn="l" rtl="0" eaLnBrk="1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>
                <a:schemeClr val="lt1"/>
              </a:buClr>
              <a:buSzPts val="2747"/>
              <a:buFont typeface="Lustria"/>
              <a:buChar char="•"/>
              <a:defRPr sz="2747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b="1" dirty="0"/>
              <a:t>pyxem</a:t>
            </a:r>
          </a:p>
          <a:p>
            <a:r>
              <a:rPr lang="en-US" sz="2400" i="1" dirty="0"/>
              <a:t>Extensive visualization tools</a:t>
            </a:r>
          </a:p>
          <a:p>
            <a:r>
              <a:rPr lang="en-US" sz="2400" dirty="0"/>
              <a:t>Vector-based or frame-based tools</a:t>
            </a:r>
          </a:p>
          <a:p>
            <a:r>
              <a:rPr lang="en-US" sz="2400" dirty="0"/>
              <a:t>Chain operations together with lazy, multi-CPU, and multi-GPU.</a:t>
            </a:r>
          </a:p>
          <a:p>
            <a:r>
              <a:rPr lang="en-US" sz="2400" dirty="0"/>
              <a:t>Uses Hyperspy syntax and is thoroughly tested</a:t>
            </a:r>
          </a:p>
        </p:txBody>
      </p:sp>
    </p:spTree>
    <p:extLst>
      <p:ext uri="{BB962C8B-B14F-4D97-AF65-F5344CB8AC3E}">
        <p14:creationId xmlns:p14="http://schemas.microsoft.com/office/powerpoint/2010/main" val="274389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82BF3-F027-FD6B-9F62-67083F9B4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6433FA-EEEE-EE02-0408-69FA0CF546FF}"/>
              </a:ext>
            </a:extLst>
          </p:cNvPr>
          <p:cNvSpPr txBox="1">
            <a:spLocks/>
          </p:cNvSpPr>
          <p:nvPr/>
        </p:nvSpPr>
        <p:spPr>
          <a:xfrm>
            <a:off x="183925" y="197503"/>
            <a:ext cx="11824148" cy="60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5670"/>
              </a:buClr>
              <a:buSzPts val="4000"/>
              <a:buFont typeface="Lato"/>
              <a:buNone/>
              <a:defRPr sz="4000" b="1" i="0" u="none" strike="noStrike" cap="none">
                <a:solidFill>
                  <a:srgbClr val="E4567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Where to get help?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3C6EFE-8AA1-CB7B-343D-5BB9AAA11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place to look is at the documentation</a:t>
            </a:r>
          </a:p>
          <a:p>
            <a:pPr lvl="1"/>
            <a:r>
              <a:rPr lang="en-US" dirty="0">
                <a:hlinkClick r:id="rId2"/>
              </a:rPr>
              <a:t>https://pyxem.readthedocs.io/en/stable/</a:t>
            </a:r>
            <a:endParaRPr lang="en-US" dirty="0"/>
          </a:p>
          <a:p>
            <a:pPr lvl="1"/>
            <a:r>
              <a:rPr lang="en-US" dirty="0"/>
              <a:t>I’ve spent </a:t>
            </a:r>
            <a:r>
              <a:rPr lang="en-US" b="1" i="1" dirty="0"/>
              <a:t>a lot </a:t>
            </a:r>
            <a:r>
              <a:rPr lang="en-US" dirty="0"/>
              <a:t>of time creating </a:t>
            </a:r>
            <a:r>
              <a:rPr lang="en-US" dirty="0">
                <a:hlinkClick r:id="rId3"/>
              </a:rPr>
              <a:t>examples</a:t>
            </a:r>
            <a:r>
              <a:rPr lang="en-US" dirty="0"/>
              <a:t>.  They cover a wide range of topics, from conducting experiments to techniques for analyzing data to examples on creating publication-quality plots. </a:t>
            </a:r>
          </a:p>
          <a:p>
            <a:r>
              <a:rPr lang="en-US" dirty="0"/>
              <a:t>Feel free to also ask questions in the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discussions</a:t>
            </a:r>
            <a:endParaRPr lang="en-US" dirty="0"/>
          </a:p>
          <a:p>
            <a:pPr lvl="1"/>
            <a:r>
              <a:rPr lang="en-US" dirty="0"/>
              <a:t>That is a great way to stay involved and a public place for other people to look for answers to questions. </a:t>
            </a:r>
          </a:p>
          <a:p>
            <a:r>
              <a:rPr lang="en-US" dirty="0"/>
              <a:t>You can always send me an email (</a:t>
            </a:r>
            <a:r>
              <a:rPr lang="en-US" dirty="0" err="1"/>
              <a:t>cfrancis@directelectron.com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7889725"/>
      </p:ext>
    </p:extLst>
  </p:cSld>
  <p:clrMapOvr>
    <a:masterClrMapping/>
  </p:clrMapOvr>
</p:sld>
</file>

<file path=ppt/theme/theme1.xml><?xml version="1.0" encoding="utf-8"?>
<a:theme xmlns:a="http://schemas.openxmlformats.org/drawingml/2006/main" name="DirectElectron">
  <a:themeElements>
    <a:clrScheme name="Story">
      <a:dk1>
        <a:srgbClr val="000000"/>
      </a:dk1>
      <a:lt1>
        <a:srgbClr val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rectElectron" id="{5133AC8D-4CB2-5A41-8B9D-0AA835EABD0E}" vid="{C937C308-8A24-FA46-82EC-D9B740EFD4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12904</TotalTime>
  <Words>320</Words>
  <Application>Microsoft Macintosh PowerPoint</Application>
  <PresentationFormat>Widescreen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Lato</vt:lpstr>
      <vt:lpstr>Lustria</vt:lpstr>
      <vt:lpstr>Open Sans</vt:lpstr>
      <vt:lpstr>Wingdings</vt:lpstr>
      <vt:lpstr>DirectElectron</vt:lpstr>
      <vt:lpstr>PowerPoint Presentation</vt:lpstr>
      <vt:lpstr>The pyxem Family Tree </vt:lpstr>
      <vt:lpstr>PowerPoint Presentation</vt:lpstr>
      <vt:lpstr>Comparing 4D STEM Packages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CARTER FRANCIS</dc:creator>
  <cp:lastModifiedBy>CARTER SHAW FRANCIS</cp:lastModifiedBy>
  <cp:revision>6</cp:revision>
  <dcterms:created xsi:type="dcterms:W3CDTF">2024-06-04T00:57:45Z</dcterms:created>
  <dcterms:modified xsi:type="dcterms:W3CDTF">2025-06-04T21:58:23Z</dcterms:modified>
</cp:coreProperties>
</file>