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4"/>
    <p:sldMasterId id="2147483675" r:id="rId5"/>
  </p:sldMasterIdLst>
  <p:notesMasterIdLst>
    <p:notesMasterId r:id="rId21"/>
  </p:notesMasterIdLst>
  <p:sldIdLst>
    <p:sldId id="529" r:id="rId6"/>
    <p:sldId id="530" r:id="rId7"/>
    <p:sldId id="531" r:id="rId8"/>
    <p:sldId id="532" r:id="rId9"/>
    <p:sldId id="533" r:id="rId10"/>
    <p:sldId id="534" r:id="rId11"/>
    <p:sldId id="535" r:id="rId12"/>
    <p:sldId id="536" r:id="rId13"/>
    <p:sldId id="537" r:id="rId14"/>
    <p:sldId id="543" r:id="rId15"/>
    <p:sldId id="538" r:id="rId16"/>
    <p:sldId id="539" r:id="rId17"/>
    <p:sldId id="540" r:id="rId18"/>
    <p:sldId id="541" r:id="rId19"/>
    <p:sldId id="542" r:id="rId20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292929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67" autoAdjust="0"/>
    <p:restoredTop sz="86501" autoAdjust="0"/>
  </p:normalViewPr>
  <p:slideViewPr>
    <p:cSldViewPr>
      <p:cViewPr>
        <p:scale>
          <a:sx n="47" d="100"/>
          <a:sy n="47" d="100"/>
        </p:scale>
        <p:origin x="3042" y="1128"/>
      </p:cViewPr>
      <p:guideLst>
        <p:guide orient="horz" pos="2160"/>
        <p:guide pos="2880"/>
      </p:guideLst>
    </p:cSldViewPr>
  </p:slideViewPr>
  <p:outlineViewPr>
    <p:cViewPr varScale="1"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Font typeface="Calibri" pitchFamily="32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Calibri" pitchFamily="32" charset="0"/>
              </a:defRPr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2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Font typeface="Calibri" pitchFamily="32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Calibri" pitchFamily="32" charset="0"/>
              </a:defRPr>
            </a:lvl1pPr>
          </a:lstStyle>
          <a:p>
            <a:fld id="{563D4CFC-F8DE-4A2C-9FD1-9B84953064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541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563D4CFC-F8DE-4A2C-9FD1-9B849530643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738E7D5-4326-4A9C-9BE9-9DB33BDEB3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C602DAC-0D8B-4D22-9277-A2C83BA47B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28588"/>
            <a:ext cx="2055812" cy="5994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8213" cy="5994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DB9847F-BF03-4B7D-97A1-7F804DEC91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6435955-783A-477D-9A3E-505F429E450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738E7D5-4326-4A9C-9BE9-9DB33BDEB3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F55E5C5-6C75-4951-9390-5AE423EA53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29BDAC7-B0BD-43EE-A6C4-663F9A7342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978A30F-A143-4BAC-A406-3B876E965C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94E459-6AC0-4BDB-B796-B672A1D316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DB71B04-5728-4346-9A6A-65BCF2AFD4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9FB0CA8-6625-4A5F-8AEE-130AA4186A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F55E5C5-6C75-4951-9390-5AE423EA53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3F5FD2-7F40-4143-9B5B-9FD5F9D911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12CEDB-D9D8-4B05-93E8-CA149990EF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C602DAC-0D8B-4D22-9277-A2C83BA47B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28588"/>
            <a:ext cx="2055812" cy="5994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8213" cy="5994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DB9847F-BF03-4B7D-97A1-7F804DEC91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6435955-783A-477D-9A3E-505F429E450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29BDAC7-B0BD-43EE-A6C4-663F9A7342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978A30F-A143-4BAC-A406-3B876E965C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94E459-6AC0-4BDB-B796-B672A1D316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DB71B04-5728-4346-9A6A-65BCF2AFD4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9FB0CA8-6625-4A5F-8AEE-130AA4186A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3F5FD2-7F40-4143-9B5B-9FD5F9D911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12CEDB-D9D8-4B05-93E8-CA149990EF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28588"/>
            <a:ext cx="7159625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898989"/>
              </a:buClr>
              <a:buFont typeface="Calibri" pitchFamily="32" charset="0"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fld id="{641A3049-E802-4BAE-B311-7C197184BA00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2" name="Picture 11" descr="Picture1.jpg"/>
          <p:cNvPicPr>
            <a:picLocks noChangeAspect="1"/>
          </p:cNvPicPr>
          <p:nvPr userDrawn="1"/>
        </p:nvPicPr>
        <p:blipFill>
          <a:blip r:embed="rId14" cstate="print"/>
          <a:srcRect b="91111"/>
          <a:stretch>
            <a:fillRect/>
          </a:stretch>
        </p:blipFill>
        <p:spPr>
          <a:xfrm>
            <a:off x="23987" y="0"/>
            <a:ext cx="9096025" cy="60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9pPr>
    </p:titleStyle>
    <p:bodyStyle>
      <a:lvl1pPr marL="339725" indent="-339725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39775" indent="-282575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381000" y="457200"/>
            <a:ext cx="1588" cy="6172200"/>
          </a:xfrm>
          <a:prstGeom prst="line">
            <a:avLst/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762000" y="304800"/>
            <a:ext cx="6324600" cy="1588"/>
          </a:xfrm>
          <a:prstGeom prst="line">
            <a:avLst/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1600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28588"/>
            <a:ext cx="7159625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898989"/>
              </a:buClr>
              <a:buFont typeface="Calibri" pitchFamily="32" charset="0"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fld id="{641A3049-E802-4BAE-B311-7C197184BA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 rot="17639367">
            <a:off x="762689" y="4453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UTK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9pPr>
    </p:titleStyle>
    <p:bodyStyle>
      <a:lvl1pPr marL="339725" indent="-339725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39775" indent="-282575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B59026-CFC7-F286-799C-A51884EFA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Smart Automated 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2F0D4E3-B985-714A-6E96-E27844B13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Gerd Duscher</a:t>
            </a:r>
          </a:p>
          <a:p>
            <a:r>
              <a:rPr lang="en-US" dirty="0">
                <a:solidFill>
                  <a:schemeClr val="bg1"/>
                </a:solidFill>
              </a:rPr>
              <a:t>For MLSTEM 2024 workshop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Main developer of technique:</a:t>
            </a:r>
          </a:p>
          <a:p>
            <a:r>
              <a:rPr lang="en-US" dirty="0">
                <a:solidFill>
                  <a:schemeClr val="bg1"/>
                </a:solidFill>
              </a:rPr>
              <a:t>Austin Houston, Utkarsh </a:t>
            </a:r>
            <a:r>
              <a:rPr lang="en-US" dirty="0" err="1">
                <a:solidFill>
                  <a:schemeClr val="bg1"/>
                </a:solidFill>
              </a:rPr>
              <a:t>Pratiush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025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B34C-B0D9-5430-61E6-5519ACBC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The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ACBD0-9883-93D5-45C2-7A1368B7C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Can be any remote computer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Can be a supercomputer to provide enough computing power for on-the-fly machine learning algorithms.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Jupyter</a:t>
            </a:r>
            <a:r>
              <a:rPr lang="en-US" dirty="0">
                <a:solidFill>
                  <a:schemeClr val="bg1"/>
                </a:solidFill>
              </a:rPr>
              <a:t> notebook: so data are directly accessible to all python packages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926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E31DB57-9B4F-77B2-D40C-65ECADA68539}"/>
              </a:ext>
            </a:extLst>
          </p:cNvPr>
          <p:cNvSpPr/>
          <p:nvPr/>
        </p:nvSpPr>
        <p:spPr bwMode="auto">
          <a:xfrm>
            <a:off x="4267200" y="2209799"/>
            <a:ext cx="2133600" cy="1905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6F18E-F9C7-F8BE-73A9-5A413AE8C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46FA4-5416-539E-9FED-B030983C42C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" y="2133600"/>
            <a:ext cx="8275800" cy="2021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4A2738-CCBE-C625-7943-FB55CB1448B4}"/>
              </a:ext>
            </a:extLst>
          </p:cNvPr>
          <p:cNvSpPr txBox="1"/>
          <p:nvPr/>
        </p:nvSpPr>
        <p:spPr>
          <a:xfrm>
            <a:off x="221064" y="4763204"/>
            <a:ext cx="8751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Acquisition of single spectrum is 2 times slower for low loss than in spectrum image.</a:t>
            </a:r>
          </a:p>
          <a:p>
            <a:endParaRPr lang="en-US" dirty="0"/>
          </a:p>
          <a:p>
            <a:r>
              <a:rPr lang="en-US" dirty="0"/>
              <a:t>Acquisition of 1/10000 data points in grid scan.</a:t>
            </a:r>
          </a:p>
        </p:txBody>
      </p:sp>
    </p:spTree>
    <p:extLst>
      <p:ext uri="{BB962C8B-B14F-4D97-AF65-F5344CB8AC3E}">
        <p14:creationId xmlns:p14="http://schemas.microsoft.com/office/powerpoint/2010/main" val="3090801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98FE5-31E0-37EF-E091-D12564EBE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E19DA-7A1E-7FCD-762C-4A632DBE2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103" y="1167606"/>
            <a:ext cx="8226425" cy="45227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Truly large areas can be investigated</a:t>
            </a:r>
          </a:p>
          <a:p>
            <a:r>
              <a:rPr lang="en-US" dirty="0">
                <a:solidFill>
                  <a:schemeClr val="bg1"/>
                </a:solidFill>
              </a:rPr>
              <a:t>Mostly relevant data points chosen for acquisition</a:t>
            </a:r>
          </a:p>
          <a:p>
            <a:r>
              <a:rPr lang="en-US" dirty="0">
                <a:solidFill>
                  <a:schemeClr val="bg1"/>
                </a:solidFill>
              </a:rPr>
              <a:t>Variation of method to determine data points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Active Learning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Clustering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Edge detection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DCNN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 …</a:t>
            </a:r>
          </a:p>
          <a:p>
            <a:r>
              <a:rPr lang="en-US" dirty="0">
                <a:solidFill>
                  <a:schemeClr val="bg1"/>
                </a:solidFill>
              </a:rPr>
              <a:t>Learning algorithms can be applied to increasing data volume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563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CDA8BE5-C3E5-36B5-6F57-B8A25A850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2788" y="-1658762"/>
            <a:ext cx="13106400" cy="1308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182100-7067-960E-F499-BA7F98FD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Further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7C3C9-3D08-3011-C7C8-9196ECFD7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Keep STEM at optimum condition</a:t>
            </a:r>
          </a:p>
          <a:p>
            <a:r>
              <a:rPr lang="en-US" dirty="0">
                <a:solidFill>
                  <a:schemeClr val="bg1"/>
                </a:solidFill>
              </a:rPr>
              <a:t>Change STEM optics and detectors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Get diffraction and EELS spectra from same sub pixel areas</a:t>
            </a:r>
          </a:p>
          <a:p>
            <a:r>
              <a:rPr lang="en-US" dirty="0">
                <a:solidFill>
                  <a:schemeClr val="bg1"/>
                </a:solidFill>
              </a:rPr>
              <a:t>Smart drift correction</a:t>
            </a:r>
          </a:p>
          <a:p>
            <a:r>
              <a:rPr lang="en-US" dirty="0">
                <a:solidFill>
                  <a:schemeClr val="bg1"/>
                </a:solidFill>
              </a:rPr>
              <a:t>Get metadata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Develop methods for correlated data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000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04C1-F555-6639-87F2-94E989ECA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Human in the Loop Workflow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49234D-71F7-79F6-F286-92E8633D8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46983"/>
            <a:ext cx="7602011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99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04C1-F555-6639-87F2-94E989ECA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Human in the Loop Workflow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331C9-F09E-B089-D37A-26C71DD69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00" y="1790471"/>
            <a:ext cx="7525800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7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B94C3-981C-031B-2F87-3B68A2ED7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588"/>
            <a:ext cx="9144000" cy="143192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Maximal Possible Information in STEM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22C50CC1-AA35-9FB9-2EBD-43F0C8851C1B}"/>
              </a:ext>
            </a:extLst>
          </p:cNvPr>
          <p:cNvSpPr/>
          <p:nvPr/>
        </p:nvSpPr>
        <p:spPr bwMode="auto">
          <a:xfrm>
            <a:off x="838201" y="1615691"/>
            <a:ext cx="4343400" cy="3581400"/>
          </a:xfrm>
          <a:prstGeom prst="cube">
            <a:avLst>
              <a:gd name="adj" fmla="val 2835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8E1B9645-9186-A909-7097-1871C4C640AF}"/>
              </a:ext>
            </a:extLst>
          </p:cNvPr>
          <p:cNvSpPr/>
          <p:nvPr/>
        </p:nvSpPr>
        <p:spPr bwMode="auto">
          <a:xfrm>
            <a:off x="3352800" y="3429000"/>
            <a:ext cx="152400" cy="152400"/>
          </a:xfrm>
          <a:prstGeom prst="cub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3A1F6B-7163-0C26-1B05-C2CE0B1D37E2}"/>
              </a:ext>
            </a:extLst>
          </p:cNvPr>
          <p:cNvCxnSpPr>
            <a:cxnSpLocks/>
          </p:cNvCxnSpPr>
          <p:nvPr/>
        </p:nvCxnSpPr>
        <p:spPr bwMode="auto">
          <a:xfrm flipV="1">
            <a:off x="3419789" y="1752600"/>
            <a:ext cx="2295211" cy="17526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F83EBA-6C71-A598-7457-5DBB00ED7A55}"/>
              </a:ext>
            </a:extLst>
          </p:cNvPr>
          <p:cNvSpPr txBox="1"/>
          <p:nvPr/>
        </p:nvSpPr>
        <p:spPr>
          <a:xfrm>
            <a:off x="990600" y="175427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E62FC-F4A3-C8D7-F67C-DF0B487C6C36}"/>
              </a:ext>
            </a:extLst>
          </p:cNvPr>
          <p:cNvSpPr txBox="1"/>
          <p:nvPr/>
        </p:nvSpPr>
        <p:spPr>
          <a:xfrm>
            <a:off x="5562600" y="1890236"/>
            <a:ext cx="66886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diffraction pattern</a:t>
            </a:r>
          </a:p>
          <a:p>
            <a:r>
              <a:rPr lang="en-US" dirty="0"/>
              <a:t>	(different convergence angles</a:t>
            </a:r>
            <a:br>
              <a:rPr lang="en-US" dirty="0"/>
            </a:br>
            <a:r>
              <a:rPr lang="en-US" dirty="0"/>
              <a:t>	 or only parts),</a:t>
            </a:r>
          </a:p>
          <a:p>
            <a:r>
              <a:rPr lang="en-US" dirty="0"/>
              <a:t>low-loss EELS, </a:t>
            </a:r>
          </a:p>
          <a:p>
            <a:r>
              <a:rPr lang="en-US" dirty="0"/>
              <a:t>core-loss EELS </a:t>
            </a:r>
          </a:p>
          <a:p>
            <a:r>
              <a:rPr lang="en-US" dirty="0"/>
              <a:t>	(several energy-windows), </a:t>
            </a:r>
          </a:p>
          <a:p>
            <a:r>
              <a:rPr lang="en-US" dirty="0"/>
              <a:t>EDS,</a:t>
            </a:r>
          </a:p>
          <a:p>
            <a:r>
              <a:rPr lang="en-US" dirty="0"/>
              <a:t>Others </a:t>
            </a:r>
          </a:p>
          <a:p>
            <a:r>
              <a:rPr lang="en-US" dirty="0"/>
              <a:t>(like Cathodoluminescence </a:t>
            </a:r>
            <a:br>
              <a:rPr lang="en-US" dirty="0"/>
            </a:br>
            <a:r>
              <a:rPr lang="en-US" dirty="0"/>
              <a:t>  or secondary electrons)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8A7BE9-B03D-9776-DE84-E9D950BCFFDA}"/>
              </a:ext>
            </a:extLst>
          </p:cNvPr>
          <p:cNvCxnSpPr/>
          <p:nvPr/>
        </p:nvCxnSpPr>
        <p:spPr bwMode="auto">
          <a:xfrm>
            <a:off x="6477000" y="4114800"/>
            <a:ext cx="0" cy="838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BA192A2-23EA-9DE0-38A2-675FFFB25C0A}"/>
              </a:ext>
            </a:extLst>
          </p:cNvPr>
          <p:cNvSpPr txBox="1"/>
          <p:nvPr/>
        </p:nvSpPr>
        <p:spPr>
          <a:xfrm>
            <a:off x="5715000" y="5197091"/>
            <a:ext cx="35958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</a:t>
            </a:r>
          </a:p>
          <a:p>
            <a:r>
              <a:rPr lang="en-US" dirty="0"/>
              <a:t>Different volume sizes</a:t>
            </a:r>
          </a:p>
          <a:p>
            <a:r>
              <a:rPr lang="en-US" dirty="0"/>
              <a:t>Different angles</a:t>
            </a:r>
          </a:p>
          <a:p>
            <a:r>
              <a:rPr lang="en-US" dirty="0"/>
              <a:t>Ideally with knowledge of number</a:t>
            </a:r>
          </a:p>
          <a:p>
            <a:r>
              <a:rPr lang="en-US" dirty="0"/>
              <a:t>of incoming electrons </a:t>
            </a:r>
          </a:p>
        </p:txBody>
      </p:sp>
    </p:spTree>
    <p:extLst>
      <p:ext uri="{BB962C8B-B14F-4D97-AF65-F5344CB8AC3E}">
        <p14:creationId xmlns:p14="http://schemas.microsoft.com/office/powerpoint/2010/main" val="181817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B36B-2F60-FCDC-D48D-E3A5155A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588"/>
            <a:ext cx="9144000" cy="143192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Current State of the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FF2F0-FCF5-FC8A-3A5B-49EF8CBA8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208FC17B-F396-1386-EF5A-ACAA144E468C}"/>
              </a:ext>
            </a:extLst>
          </p:cNvPr>
          <p:cNvSpPr/>
          <p:nvPr/>
        </p:nvSpPr>
        <p:spPr bwMode="auto">
          <a:xfrm>
            <a:off x="838201" y="1615691"/>
            <a:ext cx="4343400" cy="3581400"/>
          </a:xfrm>
          <a:prstGeom prst="cube">
            <a:avLst>
              <a:gd name="adj" fmla="val 2835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C2358107-94DB-EBC0-8C94-80BAB61A43C7}"/>
              </a:ext>
            </a:extLst>
          </p:cNvPr>
          <p:cNvSpPr/>
          <p:nvPr/>
        </p:nvSpPr>
        <p:spPr bwMode="auto">
          <a:xfrm>
            <a:off x="3352800" y="3429000"/>
            <a:ext cx="152400" cy="152400"/>
          </a:xfrm>
          <a:prstGeom prst="cub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E3FDCE-ED67-E23D-72CD-A446676401ED}"/>
              </a:ext>
            </a:extLst>
          </p:cNvPr>
          <p:cNvCxnSpPr>
            <a:cxnSpLocks/>
          </p:cNvCxnSpPr>
          <p:nvPr/>
        </p:nvCxnSpPr>
        <p:spPr bwMode="auto">
          <a:xfrm flipV="1">
            <a:off x="3419789" y="1752600"/>
            <a:ext cx="2295211" cy="17526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40A4C13-48A2-FD8E-D808-087EDE7EB57C}"/>
              </a:ext>
            </a:extLst>
          </p:cNvPr>
          <p:cNvSpPr txBox="1"/>
          <p:nvPr/>
        </p:nvSpPr>
        <p:spPr>
          <a:xfrm>
            <a:off x="990600" y="175427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9D429C-201F-CDD4-7A1E-585116E23DA0}"/>
              </a:ext>
            </a:extLst>
          </p:cNvPr>
          <p:cNvCxnSpPr/>
          <p:nvPr/>
        </p:nvCxnSpPr>
        <p:spPr bwMode="auto">
          <a:xfrm>
            <a:off x="6477000" y="4114800"/>
            <a:ext cx="0" cy="838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8E2975-A52E-83C3-3DE3-ADF271E927D9}"/>
              </a:ext>
            </a:extLst>
          </p:cNvPr>
          <p:cNvSpPr txBox="1"/>
          <p:nvPr/>
        </p:nvSpPr>
        <p:spPr>
          <a:xfrm>
            <a:off x="5715000" y="5197091"/>
            <a:ext cx="1851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</a:t>
            </a:r>
          </a:p>
          <a:p>
            <a:r>
              <a:rPr lang="en-US" dirty="0"/>
              <a:t>one volume size</a:t>
            </a:r>
          </a:p>
          <a:p>
            <a:r>
              <a:rPr lang="en-US" dirty="0"/>
              <a:t>one tilt angle</a:t>
            </a:r>
          </a:p>
          <a:p>
            <a:r>
              <a:rPr lang="en-US" dirty="0"/>
              <a:t>small area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31BEE3-D935-113E-645E-6C3460987588}"/>
              </a:ext>
            </a:extLst>
          </p:cNvPr>
          <p:cNvSpPr txBox="1"/>
          <p:nvPr/>
        </p:nvSpPr>
        <p:spPr>
          <a:xfrm>
            <a:off x="5562600" y="1890236"/>
            <a:ext cx="66886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diffraction pattern</a:t>
            </a:r>
          </a:p>
          <a:p>
            <a:r>
              <a:rPr lang="en-US" dirty="0"/>
              <a:t>	(only part of pattern </a:t>
            </a:r>
          </a:p>
          <a:p>
            <a:r>
              <a:rPr lang="en-US" dirty="0"/>
              <a:t>		- </a:t>
            </a:r>
            <a:r>
              <a:rPr lang="en-US" dirty="0" err="1"/>
              <a:t>HAADF:large</a:t>
            </a:r>
            <a:r>
              <a:rPr lang="en-US" dirty="0"/>
              <a:t> angles),</a:t>
            </a:r>
          </a:p>
          <a:p>
            <a:r>
              <a:rPr lang="en-US" dirty="0"/>
              <a:t>one STEM condition</a:t>
            </a:r>
          </a:p>
          <a:p>
            <a:r>
              <a:rPr lang="en-US" dirty="0"/>
              <a:t>	- EDS spectrum</a:t>
            </a:r>
          </a:p>
          <a:p>
            <a:r>
              <a:rPr lang="en-US" dirty="0"/>
              <a:t>	- EELS (high- and low-loss)</a:t>
            </a:r>
          </a:p>
          <a:p>
            <a:r>
              <a:rPr lang="en-US" dirty="0"/>
              <a:t>	- diffraction pattern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292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F5BB8-F1AC-4332-6994-DEF65A4E7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8588"/>
            <a:ext cx="8607425" cy="143192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Current Data Collection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1053C-9718-F7D3-C68F-5D0264C63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16012"/>
            <a:ext cx="8226425" cy="45227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Spectrum Imaging, 4D-STEM: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Grid Scan: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Fully filled matrix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Usually: 90% of data points are unimportant</a:t>
            </a:r>
          </a:p>
          <a:p>
            <a:r>
              <a:rPr lang="en-US" b="1" dirty="0">
                <a:solidFill>
                  <a:schemeClr val="bg1"/>
                </a:solidFill>
              </a:rPr>
              <a:t>Compressed sensing</a:t>
            </a:r>
            <a:r>
              <a:rPr lang="en-US" dirty="0">
                <a:solidFill>
                  <a:schemeClr val="bg1"/>
                </a:solidFill>
              </a:rPr>
              <a:t> (also known as </a:t>
            </a:r>
            <a:r>
              <a:rPr lang="en-US" b="1" dirty="0">
                <a:solidFill>
                  <a:schemeClr val="bg1"/>
                </a:solidFill>
              </a:rPr>
              <a:t>compressive sensing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compressive sampling</a:t>
            </a:r>
            <a:r>
              <a:rPr lang="en-US" dirty="0">
                <a:solidFill>
                  <a:schemeClr val="bg1"/>
                </a:solidFill>
              </a:rPr>
              <a:t>, or </a:t>
            </a:r>
            <a:r>
              <a:rPr lang="en-US" b="1" dirty="0">
                <a:solidFill>
                  <a:schemeClr val="bg1"/>
                </a:solidFill>
              </a:rPr>
              <a:t>sparse sampling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 (more or less) random selection of points used to interpolate whole dataset.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Sparse matrix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Important parts may be missed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55B8624-ECA5-A6D8-9850-84D7381E4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334000"/>
            <a:ext cx="19431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7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6438-E2E9-9CD1-B717-B8414FDC1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588"/>
            <a:ext cx="9144000" cy="143192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Alternative Data Collection Strategies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25013-1A77-A7E0-6DEE-ED7D11D7B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7" y="1295400"/>
            <a:ext cx="8226425" cy="45227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Select data points smartly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 all possibilities of machine learning discussed in this workshop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And select the points of interest.</a:t>
            </a:r>
          </a:p>
          <a:p>
            <a:r>
              <a:rPr lang="en-US" dirty="0">
                <a:solidFill>
                  <a:schemeClr val="bg1"/>
                </a:solidFill>
              </a:rPr>
              <a:t>Collect data remotely</a:t>
            </a:r>
          </a:p>
          <a:p>
            <a:r>
              <a:rPr lang="en-US" dirty="0">
                <a:solidFill>
                  <a:schemeClr val="bg1"/>
                </a:solidFill>
              </a:rPr>
              <a:t>Select various of all available signals of a STEM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Avoid investment in infrastructure and instrument time to collect a lot of data that are never used. 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01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B583-7DC1-8FDB-24B1-BD6A8375C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7159625" cy="143192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Minimum Requirement for Smart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40C75-5C2A-77B3-C539-B01F4F348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9124"/>
            <a:ext cx="8226425" cy="42338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Overview image</a:t>
            </a:r>
          </a:p>
          <a:p>
            <a:r>
              <a:rPr lang="en-US" dirty="0">
                <a:solidFill>
                  <a:schemeClr val="bg1"/>
                </a:solidFill>
              </a:rPr>
              <a:t>Drift Correction</a:t>
            </a:r>
          </a:p>
          <a:p>
            <a:r>
              <a:rPr lang="en-US" dirty="0">
                <a:solidFill>
                  <a:schemeClr val="bg1"/>
                </a:solidFill>
              </a:rPr>
              <a:t>Algorithm to select points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Complexity depends only on computing power </a:t>
            </a:r>
          </a:p>
          <a:p>
            <a:r>
              <a:rPr lang="en-US" dirty="0">
                <a:solidFill>
                  <a:schemeClr val="bg1"/>
                </a:solidFill>
              </a:rPr>
              <a:t>Ability to collect data at selected points</a:t>
            </a:r>
          </a:p>
        </p:txBody>
      </p:sp>
    </p:spTree>
    <p:extLst>
      <p:ext uri="{BB962C8B-B14F-4D97-AF65-F5344CB8AC3E}">
        <p14:creationId xmlns:p14="http://schemas.microsoft.com/office/powerpoint/2010/main" val="444399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B583-7DC1-8FDB-24B1-BD6A8375C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7159625" cy="143192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Minimum Requirement for Smart Acquisition for EELS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40C75-5C2A-77B3-C539-B01F4F348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9124"/>
            <a:ext cx="8226425" cy="42338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Get image</a:t>
            </a:r>
          </a:p>
          <a:p>
            <a:r>
              <a:rPr lang="en-US" dirty="0">
                <a:solidFill>
                  <a:schemeClr val="bg1"/>
                </a:solidFill>
              </a:rPr>
              <a:t>Shift beam</a:t>
            </a:r>
          </a:p>
          <a:p>
            <a:r>
              <a:rPr lang="en-US" dirty="0">
                <a:solidFill>
                  <a:schemeClr val="bg1"/>
                </a:solidFill>
              </a:rPr>
              <a:t>Get spectrum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Nice to have but not immediately necessary: </a:t>
            </a:r>
          </a:p>
          <a:p>
            <a:r>
              <a:rPr lang="en-US" dirty="0">
                <a:solidFill>
                  <a:schemeClr val="bg1"/>
                </a:solidFill>
              </a:rPr>
              <a:t>Drift</a:t>
            </a:r>
          </a:p>
          <a:p>
            <a:r>
              <a:rPr lang="en-US" dirty="0">
                <a:solidFill>
                  <a:schemeClr val="bg1"/>
                </a:solidFill>
              </a:rPr>
              <a:t>Set dispersion and energy offset</a:t>
            </a:r>
          </a:p>
          <a:p>
            <a:r>
              <a:rPr lang="en-US" dirty="0">
                <a:solidFill>
                  <a:schemeClr val="bg1"/>
                </a:solidFill>
              </a:rPr>
              <a:t>Get dispersion and energy offset once</a:t>
            </a:r>
          </a:p>
        </p:txBody>
      </p:sp>
    </p:spTree>
    <p:extLst>
      <p:ext uri="{BB962C8B-B14F-4D97-AF65-F5344CB8AC3E}">
        <p14:creationId xmlns:p14="http://schemas.microsoft.com/office/powerpoint/2010/main" val="2241575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941C-E586-7790-F9B8-B12007BA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8600" y="128588"/>
            <a:ext cx="9525000" cy="143192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Implementation in Digital Micrograph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AE3D2-EBD8-4F46-192A-D208C6246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Make a server software in python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Acquire </a:t>
            </a:r>
            <a:r>
              <a:rPr lang="en-US" dirty="0" err="1">
                <a:solidFill>
                  <a:schemeClr val="bg1"/>
                </a:solidFill>
              </a:rPr>
              <a:t>digiscan</a:t>
            </a:r>
            <a:r>
              <a:rPr lang="en-US" dirty="0">
                <a:solidFill>
                  <a:schemeClr val="bg1"/>
                </a:solidFill>
              </a:rPr>
              <a:t> image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Set beam position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Get (part) of ccd camera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This functionality is readily available in DM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Several server software packages available in python </a:t>
            </a:r>
          </a:p>
        </p:txBody>
      </p:sp>
    </p:spTree>
    <p:extLst>
      <p:ext uri="{BB962C8B-B14F-4D97-AF65-F5344CB8AC3E}">
        <p14:creationId xmlns:p14="http://schemas.microsoft.com/office/powerpoint/2010/main" val="3439726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7AACF-B489-5B80-F095-297A261B8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28588"/>
            <a:ext cx="8531225" cy="143192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Implementation of Smart Collection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3F1EFC-47E8-6CBD-AF29-305D803C7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8535" y="1600200"/>
            <a:ext cx="5643754" cy="452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31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DejaVu Sans"/>
        <a:cs typeface="DejaVu Sans"/>
      </a:majorFont>
      <a:minorFont>
        <a:latin typeface="Calibri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DejaVu Sans"/>
        <a:cs typeface="DejaVu Sans"/>
      </a:majorFont>
      <a:minorFont>
        <a:latin typeface="Calibri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DCC4704475C34092B8DB587E3AD04D" ma:contentTypeVersion="0" ma:contentTypeDescription="Create a new document." ma:contentTypeScope="" ma:versionID="96005a5bb423c936453e99f8ad38f57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a3a34a02bfb18c25ba0965a0daed11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80CAE8-60E2-45BB-A910-1C1C76C3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273B0F2-27E8-4E12-9801-80AB466E8C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74D34A-CD79-4141-9A78-B2D25C62604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13550</TotalTime>
  <Words>485</Words>
  <Application>Microsoft Office PowerPoint</Application>
  <PresentationFormat>On-screen Show (4:3)</PresentationFormat>
  <Paragraphs>110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1_Office Theme</vt:lpstr>
      <vt:lpstr>Smart Automated STEM</vt:lpstr>
      <vt:lpstr>Maximal Possible Information in STEM</vt:lpstr>
      <vt:lpstr>Current State of the Art</vt:lpstr>
      <vt:lpstr>Current Data Collection Strategies</vt:lpstr>
      <vt:lpstr>Alternative Data Collection Strategies </vt:lpstr>
      <vt:lpstr>Minimum Requirement for Smart Acquisition</vt:lpstr>
      <vt:lpstr>Minimum Requirement for Smart Acquisition for EELS</vt:lpstr>
      <vt:lpstr>Implementation in Digital Micrograph</vt:lpstr>
      <vt:lpstr>Implementation of Smart Collection</vt:lpstr>
      <vt:lpstr>The client</vt:lpstr>
      <vt:lpstr>Example</vt:lpstr>
      <vt:lpstr>Advantages</vt:lpstr>
      <vt:lpstr>Further Development</vt:lpstr>
      <vt:lpstr>Human in the Loop Workflow</vt:lpstr>
      <vt:lpstr>Human in the Loop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Trinity</dc:creator>
  <cp:lastModifiedBy>Duscher, Gerd J</cp:lastModifiedBy>
  <cp:revision>118</cp:revision>
  <dcterms:modified xsi:type="dcterms:W3CDTF">2024-06-06T19:33:27Z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0x01010011DCC4704475C34092B8DB587E3AD04D</vt:lpwstr>
  </property>
</Properties>
</file>