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0BCF12-2954-32D0-CB06-5DB22C1DE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6FF822-31CB-69C4-9BD6-C86D1E6F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F16A26-4E99-3633-4C25-DB0D5785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6218C1-B3CF-9231-9FA7-EF51FCBF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F7DBE9-4CB8-763A-2A9C-38FD65CA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65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462BC-C6B7-E1B8-BE75-14870778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22FC63-5E69-1956-4416-36E23A66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B504A6-9A6D-B6C2-08BF-45377943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414FD-23B5-5114-56AA-2227EA8C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BA38CC-E82B-4C38-E350-B5960238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C812E3-29D1-699C-708E-80C6F9C0B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12D8CF-1A50-6181-1F12-BA3CA3784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28A3E7-943C-D248-AE27-B78E59FB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C2F41-1CDE-8310-0C3A-6B7DE869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F4FBCE-DA7E-B1BA-4031-CD70506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33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11887-0C3E-7D66-1573-FABE470E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8CA66-CABA-28D8-8673-64558CF1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F7896C-7195-E333-8F2D-AE9DD8CA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BFD7A1-0FCD-8397-E9B2-B072F74A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84768C-0DA2-5028-8D91-8ADA7085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31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82559-3DAD-DAAC-E1DA-70FAB2EC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D7C228-872F-F432-111F-41E9D776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D02D6E-1CE5-1A27-7574-0476329A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1A558-C72F-9823-69A2-76EA55FA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D8D616-DB46-0A1E-1D53-36984190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03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99F4C0-5D45-9E5C-F5A9-60D1E2C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513851-9D09-9C4B-3C17-4DCF6A80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D9EB3-9F64-E1F6-01AA-C0236D15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B8AECD-7D30-2F9A-F86A-47EBAF9B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8E75F-C02F-31FB-D580-1F6684AC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8CD56-AC8C-1F83-5D3D-8D571EF3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87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515BD-FB81-A841-AE11-662F354B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6338D5-4A93-E750-40BF-1FD18A06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E38F04-5E41-C81E-CDD5-9C664C3CF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EB9AF1-7647-0959-25F4-748D9B0C3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789F86-4B7D-872D-0070-40ACB1C13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B8D80F4-0758-1CDC-D360-1EC69CFA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A1FABB-6D67-0799-5673-122573B9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568ED01-E33B-4022-1B42-099C08E1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44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B99AB-33FE-F29B-6BAE-1B1C5DA6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38D0C7-454A-5E65-644D-ADB3C0AB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16A018-289C-449B-6691-1B649C46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1CD361-6ADE-5B1E-7F4A-51F77AB2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1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952D4CE-6AC0-A6D8-8E15-FB71F7A0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D0A550-C5D2-6E22-0B71-4FD2BCDE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6F5B50-52F9-BBF6-FA1D-6F6F27C5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5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853436-F344-5A82-58E2-9914E308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360C0-274E-9868-336C-9B322C1A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89D367-7CE6-B768-1EAB-EF088BF1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01EACC-7AC9-E930-6B7A-0A6042A6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BB80AF-90C0-2D29-B79C-03B2E4C9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52BC3E-7C70-D8A7-2B31-16315ADA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62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835F6-A405-6CDE-F694-5B981B74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42A1A-A88A-4864-4D8C-C06768AA8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447EBC-8A8E-A1EB-7805-ED32341E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2405F0-F95C-8A08-00DB-8EE32D86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23CCC9-9300-D865-F345-F5D5B518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A82F80-C9AD-ADCE-6520-66EE7DC1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9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44B8DC-0080-781C-36F3-C763E62E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C2FE66-587B-66E0-A194-B1DFA327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F79F8-CD82-990E-F60A-49FE7BF75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08EE-997D-41EB-9FE5-F0F4112BF20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5875B3-D2DC-2FBE-100D-147D1FCA9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30C9E-603B-1D56-F56A-7584DDC8F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AE9A-03D4-4F65-9F5D-97B54E9CB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7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5309B-96D3-3AF2-FA90-710B4842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7" y="402210"/>
            <a:ext cx="9144000" cy="1599628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Algerian" panose="04020705040A02060702" pitchFamily="82" charset="0"/>
              </a:rPr>
              <a:t>PROJECT AIRLINE SATISFACTION</a:t>
            </a:r>
            <a:br>
              <a:rPr lang="it-IT" dirty="0">
                <a:latin typeface="Algerian" panose="04020705040A02060702" pitchFamily="82" charset="0"/>
              </a:rPr>
            </a:br>
            <a:endParaRPr lang="it-IT" dirty="0">
              <a:latin typeface="Algerian" panose="04020705040A02060702" pitchFamily="8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696511-F7D7-3E97-43B6-D1326A51B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C776F7-B7B7-EC29-1A53-E3E0F03F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819"/>
            <a:ext cx="12192000" cy="51281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8B2EB0-A063-D476-73A4-BEFC36710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24" y="-1"/>
            <a:ext cx="1655976" cy="159962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6D3AC2-2884-43BC-4FF9-D50D0EBAA894}"/>
              </a:ext>
            </a:extLst>
          </p:cNvPr>
          <p:cNvSpPr txBox="1"/>
          <p:nvPr/>
        </p:nvSpPr>
        <p:spPr>
          <a:xfrm>
            <a:off x="9360816" y="6027003"/>
            <a:ext cx="2929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lgerian" panose="04020705040A02060702" pitchFamily="82" charset="0"/>
              </a:rPr>
              <a:t>Author:</a:t>
            </a:r>
          </a:p>
          <a:p>
            <a:r>
              <a:rPr lang="it-IT" sz="2400" dirty="0">
                <a:latin typeface="Algerian" panose="04020705040A02060702" pitchFamily="82" charset="0"/>
              </a:rPr>
              <a:t>Giacomo Abramo</a:t>
            </a:r>
          </a:p>
        </p:txBody>
      </p:sp>
    </p:spTree>
    <p:extLst>
      <p:ext uri="{BB962C8B-B14F-4D97-AF65-F5344CB8AC3E}">
        <p14:creationId xmlns:p14="http://schemas.microsoft.com/office/powerpoint/2010/main" val="255181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F5D4C7C-91CE-FBC9-BF70-8363C9A99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24" y="-1"/>
            <a:ext cx="1655976" cy="1599627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A2053DF6-4D01-1C35-9884-C27415011B2D}"/>
              </a:ext>
            </a:extLst>
          </p:cNvPr>
          <p:cNvSpPr txBox="1">
            <a:spLocks/>
          </p:cNvSpPr>
          <p:nvPr/>
        </p:nvSpPr>
        <p:spPr>
          <a:xfrm>
            <a:off x="-130499" y="978388"/>
            <a:ext cx="10230907" cy="91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should help us to predict whether a passenger will be generally satisfied or neutral/dissatisfied about flight:</a:t>
            </a:r>
          </a:p>
          <a:p>
            <a:pPr marL="114300" indent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 algn="just">
              <a:buAutoNum type="arabicParenR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0A815E-62B8-253C-1968-D1E3AABE3B0D}"/>
              </a:ext>
            </a:extLst>
          </p:cNvPr>
          <p:cNvSpPr txBox="1"/>
          <p:nvPr/>
        </p:nvSpPr>
        <p:spPr>
          <a:xfrm>
            <a:off x="-130499" y="2222507"/>
            <a:ext cx="4344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Unnamed: 0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Inflight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Departure/Arrival time convenient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Online booking</a:t>
            </a:r>
          </a:p>
          <a:p>
            <a:pPr marL="5715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location</a:t>
            </a:r>
            <a:endParaRPr lang="it-IT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7340F5-DA6D-8103-9E3B-974560545E12}"/>
              </a:ext>
            </a:extLst>
          </p:cNvPr>
          <p:cNvSpPr txBox="1"/>
          <p:nvPr/>
        </p:nvSpPr>
        <p:spPr>
          <a:xfrm>
            <a:off x="5880756" y="2222507"/>
            <a:ext cx="61981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Food and drink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Online boarding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Seat comfort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Inflight entertainment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On-board service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Leg room service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Baggage handling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Checkin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service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Inflight service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Cleanliness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Departure Delay in Minutes</a:t>
            </a:r>
          </a:p>
          <a:p>
            <a:pPr marL="5715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1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Arrival Delay in Minutes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31BC5A-E86E-CF9F-310C-C4466CB73284}"/>
              </a:ext>
            </a:extLst>
          </p:cNvPr>
          <p:cNvSpPr txBox="1"/>
          <p:nvPr/>
        </p:nvSpPr>
        <p:spPr>
          <a:xfrm>
            <a:off x="4894081" y="6334780"/>
            <a:ext cx="256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25) </a:t>
            </a:r>
            <a:r>
              <a:rPr lang="it-IT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endParaRPr lang="it-IT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Segnaposto contenuto 5">
            <a:extLst>
              <a:ext uri="{FF2B5EF4-FFF2-40B4-BE49-F238E27FC236}">
                <a16:creationId xmlns:a16="http://schemas.microsoft.com/office/drawing/2014/main" id="{C98D1A68-AA0D-0D64-B1CA-BB077F552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62" y="2216010"/>
            <a:ext cx="5242199" cy="2934667"/>
          </a:xfrm>
          <a:effectLst>
            <a:outerShdw dist="50800" dir="5400000" sx="1000" sy="1000" algn="ctr" rotWithShape="0">
              <a:schemeClr val="bg1"/>
            </a:outerShdw>
          </a:effec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C90C698-DFC7-D812-5AE0-52F8B5368482}"/>
              </a:ext>
            </a:extLst>
          </p:cNvPr>
          <p:cNvSpPr txBox="1"/>
          <p:nvPr/>
        </p:nvSpPr>
        <p:spPr>
          <a:xfrm>
            <a:off x="1046375" y="86168"/>
            <a:ext cx="9803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</a:t>
            </a: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(DESCRIPTION)</a:t>
            </a:r>
          </a:p>
        </p:txBody>
      </p:sp>
    </p:spTree>
    <p:extLst>
      <p:ext uri="{BB962C8B-B14F-4D97-AF65-F5344CB8AC3E}">
        <p14:creationId xmlns:p14="http://schemas.microsoft.com/office/powerpoint/2010/main" val="9257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408D223-54ED-1C55-FA9E-4E0809E86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24" y="-1"/>
            <a:ext cx="1655976" cy="159962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4BB7D1-0104-662C-4FAE-F7561256B23D}"/>
              </a:ext>
            </a:extLst>
          </p:cNvPr>
          <p:cNvSpPr txBox="1"/>
          <p:nvPr/>
        </p:nvSpPr>
        <p:spPr>
          <a:xfrm>
            <a:off x="0" y="1403334"/>
            <a:ext cx="120215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carrying out an initial superficial analysis of the features available to us individually, I immediately realize that: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"Unnamed: 0" variable is a simple column with numerical values that repeats the row indexes that can be extracted from the dataset; it is an useless variable.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"id" variable is a simple passenger identifier. For this work it is a useless variable since in fact it has no predictive power.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"Arrival Delay in Minutes" variable contains missing value. Given that it is strongly linear correlated to the "Departure Delay in Minutes" variable, I used imputation based on linear regression (see graph below).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84338-36B6-3D48-6166-931D65EC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1066"/>
            <a:ext cx="5451441" cy="289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F039A34-759A-E9A2-C07F-B634C5EF244C}"/>
              </a:ext>
            </a:extLst>
          </p:cNvPr>
          <p:cNvSpPr txBox="1"/>
          <p:nvPr/>
        </p:nvSpPr>
        <p:spPr>
          <a:xfrm>
            <a:off x="1046375" y="86168"/>
            <a:ext cx="9803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</a:t>
            </a: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(PRELIMINARY ACTIVITIES FOR BASELINE MODELS)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B022E5F1-47FD-0BFC-3280-A7DC9641B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76" y="5876649"/>
            <a:ext cx="5303520" cy="472481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701EBF1-69E3-B564-64BD-0276492AE451}"/>
              </a:ext>
            </a:extLst>
          </p:cNvPr>
          <p:cNvSpPr txBox="1"/>
          <p:nvPr/>
        </p:nvSpPr>
        <p:spPr>
          <a:xfrm>
            <a:off x="5912571" y="4399321"/>
            <a:ext cx="5451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(Random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ExtraTrees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Given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target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4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7044130-B294-AD4B-66D5-10902E8C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24" y="-1"/>
            <a:ext cx="1655976" cy="159962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DE971F-C64B-D832-CD23-981641A87028}"/>
              </a:ext>
            </a:extLst>
          </p:cNvPr>
          <p:cNvSpPr txBox="1"/>
          <p:nvPr/>
        </p:nvSpPr>
        <p:spPr>
          <a:xfrm>
            <a:off x="1046375" y="86168"/>
            <a:ext cx="9803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(UNIVARIATE AND BIVARIATE WITH FOCUS ON "SATISFACTION ")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C1964F-EA3B-2225-52C8-7A876E26A0AE}"/>
              </a:ext>
            </a:extLst>
          </p:cNvPr>
          <p:cNvSpPr txBox="1"/>
          <p:nvPr/>
        </p:nvSpPr>
        <p:spPr>
          <a:xfrm>
            <a:off x="0" y="1403334"/>
            <a:ext cx="1201521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carrying out EDA from an univariate point of view I was able to better examine the distribution of the variables. The most important insight I noticed was the presence of "strange" values ​​not so much in continuous variables (since some values ​​could actually make sense, although they could be considered outliers from a statistical point of view) but in almost all categorical variables associated with a satisfaction context; they have some (few, and this could be a clue) "0" values (see the first three graphs). In the absence of information on this matter we could deduce that it is a coding for the absence of information and therefore a missing value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524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524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carrying out EDA from a bivariate point of view with focus on "satisfaction" I was able to better examine the relationships between features and satisfaction. For some variables (such as Gender, Customer Type and Class) the relationship was as expected; in relation to the categorical variables associated with a satisfaction context, the bivariate EDA seems to confirm the doubts expressed in the univariate EDA (see the last three graphs) as the satisfied and neutral/dissatisfied proportion is not what would be expected from passengers if they had given a strongly negative evaluation to a specific flight service.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CF4E9E6-375F-2BC3-3081-F3625C88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66" y="4897831"/>
            <a:ext cx="1938528" cy="196016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5252234-02DC-D13E-7DDA-BF098536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7912" y="4971919"/>
            <a:ext cx="2004088" cy="18928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3684AF1-AC81-12BC-1DB8-CE77D1C8E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824" y="4897828"/>
            <a:ext cx="2004088" cy="196016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21146F8-FEF5-9465-BDDD-488B8972D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425" y="4943491"/>
            <a:ext cx="1938529" cy="186884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3FF04FD-9C44-050B-6B0F-A780CA44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506" y="4925735"/>
            <a:ext cx="2066540" cy="193899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EA16DC1-883E-01A3-146D-66C7A802D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6" y="4943491"/>
            <a:ext cx="2025278" cy="18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6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EFE191C-96E0-BD7F-18D1-871DFDA1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24" y="-1"/>
            <a:ext cx="1655976" cy="159962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164E79-1F0F-2FAE-ED35-0ECBC96A3859}"/>
              </a:ext>
            </a:extLst>
          </p:cNvPr>
          <p:cNvSpPr txBox="1"/>
          <p:nvPr/>
        </p:nvSpPr>
        <p:spPr>
          <a:xfrm>
            <a:off x="1046375" y="86168"/>
            <a:ext cx="9803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FEATURES</a:t>
            </a: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400" dirty="0">
                <a:solidFill>
                  <a:srgbClr val="22283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CHI-SQUARED STATS / ANOVA F-VALUE / MUTUAL INFORMATION)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D1807A-0292-A657-2227-3FF30D09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8" y="3934615"/>
            <a:ext cx="3941230" cy="28531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2F26F53-41DF-4FB5-366E-C679B142C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805" y="3918634"/>
            <a:ext cx="3988390" cy="28531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6E6166-0CC4-7EC1-A8E6-D25F36376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195" y="3918634"/>
            <a:ext cx="4057691" cy="285319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767F96A-C88B-3281-6012-8658CCE8745C}"/>
              </a:ext>
            </a:extLst>
          </p:cNvPr>
          <p:cNvSpPr txBox="1"/>
          <p:nvPr/>
        </p:nvSpPr>
        <p:spPr>
          <a:xfrm>
            <a:off x="0" y="1403334"/>
            <a:ext cx="120215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carrying out analysis in order to discover the best features help us to predict satisfaction I used three function of the module “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feature_selection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library (see the three graphs).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two methods have similar results; the first one presents different results.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took into account the 4 most important variables (“Type of Travel”, “Class”, “Online boarding”, “Inflight entertainment”) to check whether the models perform better considering all the features or only the most important ones.</a:t>
            </a:r>
          </a:p>
        </p:txBody>
      </p:sp>
    </p:spTree>
    <p:extLst>
      <p:ext uri="{BB962C8B-B14F-4D97-AF65-F5344CB8AC3E}">
        <p14:creationId xmlns:p14="http://schemas.microsoft.com/office/powerpoint/2010/main" val="266609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EFE191C-96E0-BD7F-18D1-871DFDA1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24" y="-1"/>
            <a:ext cx="1655976" cy="159962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164E79-1F0F-2FAE-ED35-0ECBC96A3859}"/>
              </a:ext>
            </a:extLst>
          </p:cNvPr>
          <p:cNvSpPr txBox="1"/>
          <p:nvPr/>
        </p:nvSpPr>
        <p:spPr>
          <a:xfrm>
            <a:off x="1046375" y="86168"/>
            <a:ext cx="9803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SPOT-CHECK AND HYPERPARAMETER TUNING</a:t>
            </a:r>
          </a:p>
          <a:p>
            <a:pPr algn="ctr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64A40C-4A7D-D66C-BF5D-4B84A55ADBA2}"/>
              </a:ext>
            </a:extLst>
          </p:cNvPr>
          <p:cNvSpPr txBox="1"/>
          <p:nvPr/>
        </p:nvSpPr>
        <p:spPr>
          <a:xfrm>
            <a:off x="0" y="1403334"/>
            <a:ext cx="1202153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carrying out a spot-check I verified, both considering all the features and only the four most important ones (“Type of Travel”, “Class”, “Online boarding”, “Inflight entertainment”), which were the two models (with the default values ​​of the hyperparameters) best among the three used. In both scenarios the best models were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ExtraTrees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 (see the first two graphs).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carrying out hyperparameter tuning on the four models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ExtraTrees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 considering all the features and only the four most important ones), the best model was the Random Forest in combination with all the features (see the last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82035A4-8A94-F3D5-91F8-69119556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3360"/>
            <a:ext cx="3419855" cy="283464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8536E27-C185-FC27-CE35-BE0FA8E94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193" y="4023360"/>
            <a:ext cx="3487130" cy="283464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0259058-96FC-77CD-1326-9CFE4DC2E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791" y="4325112"/>
            <a:ext cx="4712209" cy="25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6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EFE191C-96E0-BD7F-18D1-871DFDA1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24" y="-1"/>
            <a:ext cx="1655976" cy="159962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164E79-1F0F-2FAE-ED35-0ECBC96A3859}"/>
              </a:ext>
            </a:extLst>
          </p:cNvPr>
          <p:cNvSpPr txBox="1"/>
          <p:nvPr/>
        </p:nvSpPr>
        <p:spPr>
          <a:xfrm>
            <a:off x="1046375" y="86168"/>
            <a:ext cx="9803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/ FEATURE IMPORTANCE / ERROR ANALYSIS</a:t>
            </a:r>
          </a:p>
          <a:p>
            <a:pPr algn="ctr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64A40C-4A7D-D66C-BF5D-4B84A55ADBA2}"/>
              </a:ext>
            </a:extLst>
          </p:cNvPr>
          <p:cNvSpPr txBox="1"/>
          <p:nvPr/>
        </p:nvSpPr>
        <p:spPr>
          <a:xfrm>
            <a:off x="0" y="1403334"/>
            <a:ext cx="1202153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I found the best model I performed the fit (with the best hyperparameters) on the entire train set and evaluated it on the test set (see the first graph).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fit phase it was possible to exploit the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feature_importances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_” attribute to check again which variables had the most impact. The results are very similar to those obtained from previous analyses (see the second graph).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subsequently carried out an error analysis by plotting the confusion matrix and the classification report (see the last two graphs).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E4EB9A-76DE-F919-F5B2-25FA43D1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6048"/>
            <a:ext cx="1911096" cy="213195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51EC33-1BFE-7FB4-72B2-2CE197C6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097" y="4639880"/>
            <a:ext cx="3557016" cy="213195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016E58-4D55-7C2A-BEAE-343F7C232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584" y="4639880"/>
            <a:ext cx="3557016" cy="21319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433DF0-05FC-D462-98CC-58B145251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600" y="4836172"/>
            <a:ext cx="2909931" cy="18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6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EFE191C-96E0-BD7F-18D1-871DFDA1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24" y="-1"/>
            <a:ext cx="1655976" cy="159962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164E79-1F0F-2FAE-ED35-0ECBC96A3859}"/>
              </a:ext>
            </a:extLst>
          </p:cNvPr>
          <p:cNvSpPr txBox="1"/>
          <p:nvPr/>
        </p:nvSpPr>
        <p:spPr>
          <a:xfrm>
            <a:off x="1046375" y="86168"/>
            <a:ext cx="9803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 FOR PREDICTION AND CONCLUSIONS</a:t>
            </a:r>
          </a:p>
          <a:p>
            <a:pPr algn="ctr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64A40C-4A7D-D66C-BF5D-4B84A55ADBA2}"/>
              </a:ext>
            </a:extLst>
          </p:cNvPr>
          <p:cNvSpPr txBox="1"/>
          <p:nvPr/>
        </p:nvSpPr>
        <p:spPr>
          <a:xfrm>
            <a:off x="0" y="1003334"/>
            <a:ext cx="1202153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created a web service via flask useful for making predictions given specific values ​​for features.</a:t>
            </a:r>
          </a:p>
          <a:p>
            <a:pPr marL="15240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analyzes carried out we can say that the features available proved to be rather good for the creation of a predictive model; a small (?) flaw that I think is present in the data is instead linked to the target variable; this variable takes only the values "satisfied" and "neutral or dissatisfied".</a:t>
            </a:r>
          </a:p>
          <a:p>
            <a:pPr marL="1524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I think it would have been more appropriate, during the data 						collection phase, to distinguish between "satisfied", "neutral" and 						"dissatisfied" in order to have 3 distinct classes in the training phase. 						In my opinion, this subdivision would have improved data-driven 						decisions depending on the decisions to be made. 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algorithms in general, even from an empirical point 							of view, seem quite powerful and efficient.</a:t>
            </a:r>
          </a:p>
          <a:p>
            <a:pPr marL="1524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The data + algorithm combination has had excellent results 							since the baseline models. The EDA and Hyperparameter 							tuning part (the pre-processing phase has in fact remained 							unchanged compared to the baseline models) led more to a 							waste of computation and time as the improvements seem to 						have been quite imperceptible.</a:t>
            </a:r>
          </a:p>
          <a:p>
            <a:pPr marL="1524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0FE5BF-680B-1C6F-E520-4D971F28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42" y="2793443"/>
            <a:ext cx="3798277" cy="38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68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1179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Times New Roman</vt:lpstr>
      <vt:lpstr>Tema di Office</vt:lpstr>
      <vt:lpstr>PROJECT AIRLINE SATISFACTION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Giacomo Abramo</dc:creator>
  <cp:lastModifiedBy>Giacomo Abramo</cp:lastModifiedBy>
  <cp:revision>14</cp:revision>
  <dcterms:created xsi:type="dcterms:W3CDTF">2024-06-02T14:57:59Z</dcterms:created>
  <dcterms:modified xsi:type="dcterms:W3CDTF">2024-06-06T19:33:21Z</dcterms:modified>
</cp:coreProperties>
</file>