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4456" r:id="rId2"/>
    <p:sldId id="2147374474" r:id="rId3"/>
    <p:sldId id="2147374468" r:id="rId4"/>
    <p:sldId id="2147374472" r:id="rId5"/>
    <p:sldId id="2147374467" r:id="rId6"/>
    <p:sldId id="2147374469" r:id="rId7"/>
    <p:sldId id="2147374461" r:id="rId8"/>
    <p:sldId id="2147374470" r:id="rId9"/>
    <p:sldId id="21473744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3644CA"/>
    <a:srgbClr val="008000"/>
    <a:srgbClr val="00CC00"/>
    <a:srgbClr val="0D0D0D"/>
    <a:srgbClr val="4449B2"/>
    <a:srgbClr val="800000"/>
    <a:srgbClr val="FF7D7D"/>
    <a:srgbClr val="FF99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0EF46-7AF1-45F2-89DA-5197E99119B6}" v="1597" dt="2023-11-17T12:29:5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A7D6-8EE6-122C-1992-09D1156D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77B3-E8D6-21DC-904E-E9DFB0C2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2FD-3C2A-AB10-5E59-0DAD969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B986-610B-35DA-3486-7AAEC6E4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6CE3-BA00-6DC7-1B8E-B8111798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D8E7-EC7F-5DCA-05E3-209E779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3D30-3C07-C0C5-7221-3B08FF5E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411B-1D26-94AB-9F78-CD67DDC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B4D3-783C-3BDB-7943-C6C38259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3CA1-B53D-FC50-1D38-9880954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CEE26-94CA-8A70-7AAD-80D832A3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18582-B2CD-8B73-063C-47AB4438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B347-0358-86FE-2D88-3829876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8BF6-B407-6419-E703-2B25E91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08F3-2F31-9310-80C4-2F7A4F5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493" y="304800"/>
            <a:ext cx="4464424" cy="109728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4493" y="1498599"/>
            <a:ext cx="4464424" cy="4627167"/>
          </a:xfrm>
        </p:spPr>
        <p:txBody>
          <a:bodyPr vert="horz" lIns="48335" tIns="24168" rIns="48335" bIns="24168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2133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279217" cy="65961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44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EE1C-720D-1A32-B80E-D9BEFA36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30D3-3398-356B-E9D6-2C2E261E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7DD-192F-24D0-0399-FB01E1C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1719-F018-DDBA-B190-EC60B1C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460C-3DE9-F733-1363-4016E2D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05F3-2F2C-4161-548F-4E0308CC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580D-18B4-64E6-71BC-671C5DE5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34C1-0B08-0E7B-2D08-3C35EDC7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1815-AA35-EC37-AB86-C6719ED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8F35-09A5-343B-5ED4-BF405CAA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3DA6-B587-B70A-010F-E9A00C8E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EB42-A556-260D-1D18-2CA7A9538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DFC8A-7843-C064-0937-C213D716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B41A-C5CB-2980-DECE-4E25A6E2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A9B7-9A4E-CC75-DE27-2B19B54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E553-F5B0-6940-90C0-B200EDE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C2EF-D6E5-3ECD-0AC3-2D1F3B07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4F7-067E-D669-7401-B5645F7C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68730-007D-7A95-01DD-857C01B4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CED8-1A24-CF93-2B0A-9C052860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95062-770F-C6D0-CCBD-6C39A6DE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518C1-A8FB-3B86-0F77-58D51461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3204-81C4-A755-7992-04CE4B95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43BD-01EE-4DEC-B55F-7FC727F7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0C63-FD9B-3F85-C141-F10CFD1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36802-BECA-F0B3-9665-431E1885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911A-EAA2-FDD5-98B0-CD5CBA88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918AF-C4A4-8656-7228-FB2FF350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CC104-C339-EA7E-0D93-70B0E1D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8C23-509D-AB5B-9C5B-5F1BD4AF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A99-69A6-8E72-AB0D-116222B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A1EA-D3F6-448A-99FF-6C3ED88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FCBD-FC2F-9508-155C-ED604738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F0DD-6E5B-7C29-6456-D474D50D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BE1A-15B7-C6E6-D52A-A92A458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0E2D-9FC4-F45B-94EC-6BB8F11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40434-488B-FF40-AFEF-34543B2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101-DDBD-D67B-77D3-C985136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3A0D2-9491-4C9B-6B37-B42B840F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687B7-56DA-7BF9-CDBE-C47CBB0D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225FE-CA96-486B-9742-A4DE1E9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CE63-DA20-3136-089F-567A8A22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F3D9-7940-B51D-FE15-F155EB5F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1453B-655F-4922-283F-2CD8FDA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3900-AE9C-CF40-C30E-0F72E66F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18E4-FF98-3AFC-4D81-22F603496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3B35-4B26-439C-9ECF-E8637C0447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9BEB-655A-34B4-A6D1-DF2D98FB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AC51-09AB-BD99-2308-40D63A7E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ybr/BUS152-2024-Sp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9E66-CD96-2618-AA15-A91DD244331B}"/>
              </a:ext>
            </a:extLst>
          </p:cNvPr>
          <p:cNvSpPr/>
          <p:nvPr/>
        </p:nvSpPr>
        <p:spPr>
          <a:xfrm>
            <a:off x="0" y="6596184"/>
            <a:ext cx="12192000" cy="27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Digital financial graphs">
            <a:extLst>
              <a:ext uri="{FF2B5EF4-FFF2-40B4-BE49-F238E27FC236}">
                <a16:creationId xmlns:a16="http://schemas.microsoft.com/office/drawing/2014/main" id="{7074FA7C-9372-4554-A3E2-62D3F2DB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/>
          <a:stretch/>
        </p:blipFill>
        <p:spPr>
          <a:xfrm>
            <a:off x="1" y="10"/>
            <a:ext cx="7279217" cy="6596174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B47265-8FEA-4EDA-A0FE-BA25984DCD19}"/>
              </a:ext>
            </a:extLst>
          </p:cNvPr>
          <p:cNvSpPr txBox="1"/>
          <p:nvPr/>
        </p:nvSpPr>
        <p:spPr>
          <a:xfrm>
            <a:off x="7279219" y="4632993"/>
            <a:ext cx="49127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+mj-lt"/>
                <a:ea typeface="ヒラギノ角ゴ ProN W3"/>
              </a:rPr>
              <a:t>BUS152</a:t>
            </a:r>
          </a:p>
          <a:p>
            <a:pPr algn="ctr"/>
            <a:r>
              <a:rPr lang="en-US" sz="2000" dirty="0">
                <a:latin typeface="+mj-lt"/>
                <a:ea typeface="ヒラギノ角ゴ ProN W3"/>
              </a:rPr>
              <a:t>Spring 2024</a:t>
            </a:r>
            <a:endParaRPr lang="en-US" sz="2000" dirty="0">
              <a:latin typeface="+mj-lt"/>
              <a:ea typeface="ヒラギノ角ゴ ProN W3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D652-D6D7-7C2F-42CD-45859997EA75}"/>
              </a:ext>
            </a:extLst>
          </p:cNvPr>
          <p:cNvSpPr txBox="1"/>
          <p:nvPr/>
        </p:nvSpPr>
        <p:spPr>
          <a:xfrm>
            <a:off x="7649332" y="379088"/>
            <a:ext cx="45426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+mj-lt"/>
              </a:rPr>
              <a:t>Practical</a:t>
            </a:r>
          </a:p>
          <a:p>
            <a:r>
              <a:rPr lang="en-US" sz="4400" dirty="0">
                <a:latin typeface="+mj-lt"/>
              </a:rPr>
              <a:t>Data Science &amp; Machine Learning: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C83BE-31DE-103F-3C4E-CB90DFEB273B}"/>
              </a:ext>
            </a:extLst>
          </p:cNvPr>
          <p:cNvSpPr txBox="1"/>
          <p:nvPr/>
        </p:nvSpPr>
        <p:spPr>
          <a:xfrm>
            <a:off x="7279219" y="3086719"/>
            <a:ext cx="4912781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600" dirty="0">
                <a:latin typeface="+mj-lt"/>
                <a:ea typeface="ヒラギノ角ゴ ProN W3"/>
              </a:rPr>
              <a:t>Getting Started with</a:t>
            </a:r>
          </a:p>
          <a:p>
            <a:pPr algn="ctr"/>
            <a:r>
              <a:rPr lang="en-US" sz="2600" dirty="0">
                <a:latin typeface="+mj-lt"/>
                <a:ea typeface="ヒラギノ角ゴ ProN W3"/>
              </a:rPr>
              <a:t>Git &amp; </a:t>
            </a:r>
            <a:r>
              <a:rPr lang="en-US" sz="2600" dirty="0" err="1">
                <a:latin typeface="+mj-lt"/>
                <a:ea typeface="ヒラギノ角ゴ ProN W3"/>
              </a:rPr>
              <a:t>Github</a:t>
            </a:r>
            <a:endParaRPr lang="en-US" sz="2600" dirty="0">
              <a:latin typeface="+mj-lt"/>
              <a:ea typeface="ヒラギノ角ゴ ProN W3"/>
              <a:cs typeface="Calibri"/>
            </a:endParaRPr>
          </a:p>
        </p:txBody>
      </p:sp>
      <p:pic>
        <p:nvPicPr>
          <p:cNvPr id="5" name="Picture 2" descr="Althoff Catholic | Belleville, IL">
            <a:extLst>
              <a:ext uri="{FF2B5EF4-FFF2-40B4-BE49-F238E27FC236}">
                <a16:creationId xmlns:a16="http://schemas.microsoft.com/office/drawing/2014/main" id="{ABF42085-1DA1-AFED-5C6E-FDEF7471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42" y="5551856"/>
            <a:ext cx="1757134" cy="9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AEC60A-098C-9A4A-DC3E-EE1FF055C383}"/>
              </a:ext>
            </a:extLst>
          </p:cNvPr>
          <p:cNvGrpSpPr/>
          <p:nvPr/>
        </p:nvGrpSpPr>
        <p:grpSpPr>
          <a:xfrm>
            <a:off x="0" y="2307771"/>
            <a:ext cx="5146765" cy="853439"/>
            <a:chOff x="0" y="2307772"/>
            <a:chExt cx="5146765" cy="653142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ABFD9740-F065-5616-B380-08DF50B9179E}"/>
                </a:ext>
              </a:extLst>
            </p:cNvPr>
            <p:cNvSpPr/>
            <p:nvPr/>
          </p:nvSpPr>
          <p:spPr>
            <a:xfrm>
              <a:off x="1184366" y="2307772"/>
              <a:ext cx="3962399" cy="653142"/>
            </a:xfrm>
            <a:prstGeom prst="flowChartAlternateProcess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235F17-6A32-458A-85B1-D1C81EEE1DCB}"/>
                </a:ext>
              </a:extLst>
            </p:cNvPr>
            <p:cNvSpPr/>
            <p:nvPr/>
          </p:nvSpPr>
          <p:spPr>
            <a:xfrm>
              <a:off x="0" y="2307772"/>
              <a:ext cx="1428205" cy="65314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97C91-1CE3-0769-7223-D26B16C1FEE4}"/>
              </a:ext>
            </a:extLst>
          </p:cNvPr>
          <p:cNvSpPr txBox="1"/>
          <p:nvPr/>
        </p:nvSpPr>
        <p:spPr>
          <a:xfrm>
            <a:off x="566057" y="2442102"/>
            <a:ext cx="396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Cloning Course Repo</a:t>
            </a:r>
          </a:p>
        </p:txBody>
      </p:sp>
    </p:spTree>
    <p:extLst>
      <p:ext uri="{BB962C8B-B14F-4D97-AF65-F5344CB8AC3E}">
        <p14:creationId xmlns:p14="http://schemas.microsoft.com/office/powerpoint/2010/main" val="7309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4" y="323850"/>
            <a:ext cx="31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Create Personal </a:t>
            </a:r>
            <a:r>
              <a:rPr lang="en-US" sz="3600" dirty="0" err="1">
                <a:solidFill>
                  <a:srgbClr val="800000"/>
                </a:solidFill>
              </a:rPr>
              <a:t>Github</a:t>
            </a:r>
            <a:r>
              <a:rPr lang="en-US" sz="3600" dirty="0">
                <a:solidFill>
                  <a:srgbClr val="800000"/>
                </a:solidFill>
              </a:rPr>
              <a:t>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E9A9B-76F7-38BD-45B8-2ED4663D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8300"/>
            <a:ext cx="12192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71FA1-A689-53CB-D17D-0B53E139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09754"/>
            <a:ext cx="8229600" cy="4461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4" y="323850"/>
            <a:ext cx="3163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Create Empty </a:t>
            </a:r>
            <a:r>
              <a:rPr lang="en-US" sz="3600" dirty="0" err="1">
                <a:solidFill>
                  <a:srgbClr val="800000"/>
                </a:solidFill>
              </a:rPr>
              <a:t>Github</a:t>
            </a:r>
            <a:r>
              <a:rPr lang="en-US" sz="3600" dirty="0">
                <a:solidFill>
                  <a:srgbClr val="800000"/>
                </a:solidFill>
              </a:rPr>
              <a:t> Repository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E988F9-AE5B-0590-6AB8-63DCD780CC81}"/>
              </a:ext>
            </a:extLst>
          </p:cNvPr>
          <p:cNvSpPr/>
          <p:nvPr/>
        </p:nvSpPr>
        <p:spPr>
          <a:xfrm>
            <a:off x="8721306" y="6461183"/>
            <a:ext cx="1052422" cy="316303"/>
          </a:xfrm>
          <a:prstGeom prst="roundRect">
            <a:avLst/>
          </a:prstGeom>
          <a:noFill/>
          <a:ln w="57150">
            <a:solidFill>
              <a:srgbClr val="00CC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6710-516E-211D-2083-67240FA186A3}"/>
              </a:ext>
            </a:extLst>
          </p:cNvPr>
          <p:cNvSpPr txBox="1"/>
          <p:nvPr/>
        </p:nvSpPr>
        <p:spPr>
          <a:xfrm>
            <a:off x="3929105" y="416183"/>
            <a:ext cx="40282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Enter Repository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BUS152-2024-Spring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Public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README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License None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18B77-F510-7E7A-C983-D8A3F39E48DB}"/>
              </a:ext>
            </a:extLst>
          </p:cNvPr>
          <p:cNvSpPr/>
          <p:nvPr/>
        </p:nvSpPr>
        <p:spPr>
          <a:xfrm>
            <a:off x="7125419" y="3959528"/>
            <a:ext cx="1725283" cy="103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B1C10-EC1A-5DD9-560B-615E6A664838}"/>
              </a:ext>
            </a:extLst>
          </p:cNvPr>
          <p:cNvSpPr/>
          <p:nvPr/>
        </p:nvSpPr>
        <p:spPr>
          <a:xfrm>
            <a:off x="6410764" y="3623100"/>
            <a:ext cx="1733910" cy="422694"/>
          </a:xfrm>
          <a:prstGeom prst="roundRect">
            <a:avLst/>
          </a:prstGeom>
          <a:noFill/>
          <a:ln w="57150">
            <a:solidFill>
              <a:srgbClr val="00CC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Copy Course </a:t>
            </a:r>
            <a:r>
              <a:rPr lang="en-US" sz="3600" dirty="0" err="1">
                <a:solidFill>
                  <a:srgbClr val="800000"/>
                </a:solidFill>
              </a:rPr>
              <a:t>Github</a:t>
            </a:r>
            <a:r>
              <a:rPr lang="en-US" sz="3600" dirty="0">
                <a:solidFill>
                  <a:srgbClr val="800000"/>
                </a:solidFill>
              </a:rPr>
              <a:t>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CAFE4-EE26-5F4E-8381-E387D04F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681930"/>
            <a:ext cx="8229600" cy="417607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2A4B1A-0D6B-E732-69DD-3D0AF52DA8D7}"/>
              </a:ext>
            </a:extLst>
          </p:cNvPr>
          <p:cNvGrpSpPr/>
          <p:nvPr/>
        </p:nvGrpSpPr>
        <p:grpSpPr>
          <a:xfrm>
            <a:off x="3764440" y="751682"/>
            <a:ext cx="8132285" cy="1077218"/>
            <a:chOff x="3522002" y="869559"/>
            <a:chExt cx="8132285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B87E40-2474-5619-C36F-B91D36552B60}"/>
                </a:ext>
              </a:extLst>
            </p:cNvPr>
            <p:cNvSpPr txBox="1"/>
            <p:nvPr/>
          </p:nvSpPr>
          <p:spPr>
            <a:xfrm>
              <a:off x="3522002" y="869559"/>
              <a:ext cx="813228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Go to the course repository – </a:t>
              </a:r>
              <a:r>
                <a:rPr lang="en-US" sz="1600" dirty="0">
                  <a:hlinkClick r:id="rId3"/>
                </a:rPr>
                <a:t>https://github.com/bradybr/BUS152-2024-Spring</a:t>
              </a:r>
              <a:endParaRPr lang="en-US" sz="1600" dirty="0"/>
            </a:p>
            <a:p>
              <a:pPr marL="342900" indent="-342900">
                <a:buFont typeface="+mj-lt"/>
                <a:buAutoNum type="arabicPeriod"/>
              </a:pPr>
              <a:endParaRPr lang="en-US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Copy the URL under the                          button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/>
                <a:t> </a:t>
              </a:r>
              <a:r>
                <a:rPr lang="en-US" sz="1600" dirty="0">
                  <a:solidFill>
                    <a:srgbClr val="3644CA"/>
                  </a:solidFill>
                </a:rPr>
                <a:t>https://github.com/bradybr/BUS152-2024-Spring.git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721DA1-4943-07D1-A9D2-8F04351F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9923" y="1337048"/>
              <a:ext cx="1038370" cy="342948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2A37D9-5BF0-DE24-F0DD-04378AD77071}"/>
              </a:ext>
            </a:extLst>
          </p:cNvPr>
          <p:cNvSpPr/>
          <p:nvPr/>
        </p:nvSpPr>
        <p:spPr>
          <a:xfrm>
            <a:off x="7998023" y="4649643"/>
            <a:ext cx="2086255" cy="612470"/>
          </a:xfrm>
          <a:prstGeom prst="roundRect">
            <a:avLst/>
          </a:prstGeom>
          <a:noFill/>
          <a:ln w="57150">
            <a:solidFill>
              <a:srgbClr val="00CC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Clone</a:t>
            </a:r>
          </a:p>
          <a:p>
            <a:r>
              <a:rPr lang="en-US" sz="3600" dirty="0">
                <a:solidFill>
                  <a:srgbClr val="800000"/>
                </a:solidFill>
              </a:rPr>
              <a:t>Course 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CD032A-A9A9-99A2-7485-5AEC5803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"/>
          <a:stretch/>
        </p:blipFill>
        <p:spPr>
          <a:xfrm>
            <a:off x="150722" y="2942419"/>
            <a:ext cx="4511288" cy="3681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682BA7-887A-FD08-9DAC-7AF7AD89E4B3}"/>
              </a:ext>
            </a:extLst>
          </p:cNvPr>
          <p:cNvSpPr txBox="1"/>
          <p:nvPr/>
        </p:nvSpPr>
        <p:spPr>
          <a:xfrm>
            <a:off x="295276" y="2244304"/>
            <a:ext cx="4366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Open the </a:t>
            </a:r>
            <a:r>
              <a:rPr lang="en-US" sz="1600" dirty="0">
                <a:solidFill>
                  <a:srgbClr val="3644CA"/>
                </a:solidFill>
              </a:rPr>
              <a:t>Git Bash </a:t>
            </a:r>
            <a:r>
              <a:rPr lang="en-US" sz="1600" dirty="0"/>
              <a:t>terminal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924132-EC4B-C970-64BD-DDCD114A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47" y="2987941"/>
            <a:ext cx="5268060" cy="771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CFD599-257E-5687-1D7D-5B490B53CA48}"/>
              </a:ext>
            </a:extLst>
          </p:cNvPr>
          <p:cNvSpPr txBox="1"/>
          <p:nvPr/>
        </p:nvSpPr>
        <p:spPr>
          <a:xfrm>
            <a:off x="5231937" y="4237390"/>
            <a:ext cx="7236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Clone course repository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clone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&lt;right-click paste course repository URL from previous step&gt;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DFB7A-34DB-7E8B-4F96-63DD0ECBE11A}"/>
              </a:ext>
            </a:extLst>
          </p:cNvPr>
          <p:cNvSpPr txBox="1"/>
          <p:nvPr/>
        </p:nvSpPr>
        <p:spPr>
          <a:xfrm>
            <a:off x="5231937" y="2244304"/>
            <a:ext cx="7236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/>
              <a:t>Change directory to wherever you want your files to live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cd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&lt;your folder path&gt;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556EC9-D4C4-26C4-3EC1-51DE31B6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47" y="4965969"/>
            <a:ext cx="5258534" cy="127652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5F9D5B-BB07-6674-B3FD-5C7E790ECF60}"/>
              </a:ext>
            </a:extLst>
          </p:cNvPr>
          <p:cNvSpPr/>
          <p:nvPr/>
        </p:nvSpPr>
        <p:spPr>
          <a:xfrm>
            <a:off x="150722" y="6387680"/>
            <a:ext cx="1367527" cy="292939"/>
          </a:xfrm>
          <a:prstGeom prst="roundRect">
            <a:avLst/>
          </a:prstGeom>
          <a:noFill/>
          <a:ln w="57150">
            <a:solidFill>
              <a:srgbClr val="00CC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AEC60A-098C-9A4A-DC3E-EE1FF055C383}"/>
              </a:ext>
            </a:extLst>
          </p:cNvPr>
          <p:cNvGrpSpPr/>
          <p:nvPr/>
        </p:nvGrpSpPr>
        <p:grpSpPr>
          <a:xfrm>
            <a:off x="0" y="2307771"/>
            <a:ext cx="5146765" cy="853439"/>
            <a:chOff x="0" y="2307772"/>
            <a:chExt cx="5146765" cy="653142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ABFD9740-F065-5616-B380-08DF50B9179E}"/>
                </a:ext>
              </a:extLst>
            </p:cNvPr>
            <p:cNvSpPr/>
            <p:nvPr/>
          </p:nvSpPr>
          <p:spPr>
            <a:xfrm>
              <a:off x="1184366" y="2307772"/>
              <a:ext cx="3962399" cy="653142"/>
            </a:xfrm>
            <a:prstGeom prst="flowChartAlternateProcess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235F17-6A32-458A-85B1-D1C81EEE1DCB}"/>
                </a:ext>
              </a:extLst>
            </p:cNvPr>
            <p:cNvSpPr/>
            <p:nvPr/>
          </p:nvSpPr>
          <p:spPr>
            <a:xfrm>
              <a:off x="0" y="2307772"/>
              <a:ext cx="1428205" cy="65314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97C91-1CE3-0769-7223-D26B16C1FEE4}"/>
              </a:ext>
            </a:extLst>
          </p:cNvPr>
          <p:cNvSpPr txBox="1"/>
          <p:nvPr/>
        </p:nvSpPr>
        <p:spPr>
          <a:xfrm>
            <a:off x="566057" y="2442102"/>
            <a:ext cx="396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To Your Repo</a:t>
            </a:r>
          </a:p>
        </p:txBody>
      </p:sp>
    </p:spTree>
    <p:extLst>
      <p:ext uri="{BB962C8B-B14F-4D97-AF65-F5344CB8AC3E}">
        <p14:creationId xmlns:p14="http://schemas.microsoft.com/office/powerpoint/2010/main" val="35586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Copy Your Repository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FA6FA-FC87-5652-7EF5-395BFE77DFD0}"/>
              </a:ext>
            </a:extLst>
          </p:cNvPr>
          <p:cNvSpPr txBox="1"/>
          <p:nvPr/>
        </p:nvSpPr>
        <p:spPr>
          <a:xfrm>
            <a:off x="3397530" y="1539567"/>
            <a:ext cx="8132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Go to </a:t>
            </a:r>
            <a:r>
              <a:rPr lang="en-US" sz="1600" b="1" i="1" dirty="0"/>
              <a:t>YOUR</a:t>
            </a:r>
            <a:r>
              <a:rPr lang="en-US" sz="1600" dirty="0"/>
              <a:t> </a:t>
            </a:r>
            <a:r>
              <a:rPr lang="en-US" sz="1600" dirty="0" err="1"/>
              <a:t>github</a:t>
            </a:r>
            <a:r>
              <a:rPr lang="en-US" sz="1600" dirty="0"/>
              <a:t> course repository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https://github.com</a:t>
            </a:r>
            <a:r>
              <a:rPr lang="en-US" sz="1600" dirty="0">
                <a:solidFill>
                  <a:srgbClr val="ED7D31"/>
                </a:solidFill>
              </a:rPr>
              <a:t>/&lt;your account&gt;/</a:t>
            </a:r>
            <a:r>
              <a:rPr lang="en-US" sz="1600" dirty="0">
                <a:solidFill>
                  <a:srgbClr val="3644CA"/>
                </a:solidFill>
              </a:rPr>
              <a:t>BUS152-2024-Spring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Copy your .git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https://github.com</a:t>
            </a:r>
            <a:r>
              <a:rPr lang="en-US" sz="1600" dirty="0">
                <a:solidFill>
                  <a:srgbClr val="ED7D31"/>
                </a:solidFill>
              </a:rPr>
              <a:t>/&lt;your account&gt;/</a:t>
            </a:r>
            <a:r>
              <a:rPr lang="en-US" sz="1600" dirty="0">
                <a:solidFill>
                  <a:srgbClr val="3644CA"/>
                </a:solidFill>
              </a:rPr>
              <a:t>BUS152-2024-Spring.git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C8AFC-9330-DF64-FC9C-81821AAA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420"/>
            <a:ext cx="10972800" cy="34975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D6B5AE-B86D-B8A9-D562-301695423353}"/>
              </a:ext>
            </a:extLst>
          </p:cNvPr>
          <p:cNvSpPr/>
          <p:nvPr/>
        </p:nvSpPr>
        <p:spPr>
          <a:xfrm>
            <a:off x="5052872" y="6142007"/>
            <a:ext cx="5031407" cy="539399"/>
          </a:xfrm>
          <a:prstGeom prst="roundRect">
            <a:avLst/>
          </a:prstGeom>
          <a:noFill/>
          <a:ln w="57150">
            <a:solidFill>
              <a:srgbClr val="00CC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Pushing Files To Your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B0A6-7B09-D75A-951A-8521A63175D7}"/>
              </a:ext>
            </a:extLst>
          </p:cNvPr>
          <p:cNvSpPr txBox="1"/>
          <p:nvPr/>
        </p:nvSpPr>
        <p:spPr>
          <a:xfrm>
            <a:off x="295275" y="2370436"/>
            <a:ext cx="73304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Go to the Git Bash terminal and follow the steps below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Change directory to your new local folder where your files live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cd BUS152-2024-Spring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Initialize a local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</a:t>
            </a:r>
            <a:r>
              <a:rPr lang="en-US" sz="1600" dirty="0" err="1">
                <a:solidFill>
                  <a:srgbClr val="3644CA"/>
                </a:solidFill>
              </a:rPr>
              <a:t>init</a:t>
            </a:r>
            <a:endParaRPr lang="en-US" sz="1600" dirty="0">
              <a:solidFill>
                <a:srgbClr val="3644CA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Add URL for the repo we want to push to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remote add </a:t>
            </a:r>
            <a:r>
              <a:rPr lang="en-US" sz="1600" dirty="0" err="1">
                <a:solidFill>
                  <a:srgbClr val="3644CA"/>
                </a:solidFill>
              </a:rPr>
              <a:t>neworigin</a:t>
            </a:r>
            <a:r>
              <a:rPr lang="en-US" sz="1600" dirty="0">
                <a:solidFill>
                  <a:srgbClr val="3644CA"/>
                </a:solidFill>
              </a:rPr>
              <a:t> </a:t>
            </a:r>
            <a:r>
              <a:rPr lang="en-US" sz="1600" dirty="0">
                <a:solidFill>
                  <a:srgbClr val="ED7D31"/>
                </a:solidFill>
              </a:rPr>
              <a:t>&lt;right click paste your copied repo URL&gt;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Add the file to the 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add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Commit your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commit –m “Initial commit”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Enter User Name &amp; Email if prompted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config user.name </a:t>
            </a:r>
            <a:r>
              <a:rPr lang="en-US" sz="1600" dirty="0">
                <a:solidFill>
                  <a:srgbClr val="ED7D31"/>
                </a:solidFill>
              </a:rPr>
              <a:t>&lt;your name&gt;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config </a:t>
            </a:r>
            <a:r>
              <a:rPr lang="en-US" sz="1600" dirty="0" err="1">
                <a:solidFill>
                  <a:srgbClr val="3644CA"/>
                </a:solidFill>
              </a:rPr>
              <a:t>user.email</a:t>
            </a:r>
            <a:r>
              <a:rPr lang="en-US" sz="1600" dirty="0">
                <a:solidFill>
                  <a:srgbClr val="3644CA"/>
                </a:solidFill>
              </a:rPr>
              <a:t> </a:t>
            </a:r>
            <a:r>
              <a:rPr lang="en-US" sz="1600" dirty="0">
                <a:solidFill>
                  <a:srgbClr val="ED7D31"/>
                </a:solidFill>
              </a:rPr>
              <a:t>&lt;your email&gt;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Push your files to </a:t>
            </a:r>
            <a:r>
              <a:rPr lang="en-US" sz="1600" dirty="0" err="1"/>
              <a:t>Github</a:t>
            </a:r>
            <a:endParaRPr lang="en-US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644CA"/>
                </a:solidFill>
              </a:rPr>
              <a:t>git push –u </a:t>
            </a:r>
            <a:r>
              <a:rPr lang="en-US" sz="1600" dirty="0" err="1">
                <a:solidFill>
                  <a:srgbClr val="3644CA"/>
                </a:solidFill>
              </a:rPr>
              <a:t>neworigin</a:t>
            </a:r>
            <a:r>
              <a:rPr lang="en-US" sz="1600" dirty="0">
                <a:solidFill>
                  <a:srgbClr val="3644CA"/>
                </a:solidFill>
              </a:rPr>
              <a:t> main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FDB9B-9FD9-F28A-0909-7231C808B9DB}"/>
              </a:ext>
            </a:extLst>
          </p:cNvPr>
          <p:cNvGrpSpPr/>
          <p:nvPr/>
        </p:nvGrpSpPr>
        <p:grpSpPr>
          <a:xfrm>
            <a:off x="7313019" y="2370436"/>
            <a:ext cx="4878981" cy="3654995"/>
            <a:chOff x="3799065" y="1267306"/>
            <a:chExt cx="6220693" cy="46601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5BE2CF-05E6-0696-1A1D-49E4F6319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127"/>
            <a:stretch/>
          </p:blipFill>
          <p:spPr>
            <a:xfrm>
              <a:off x="3799065" y="1524179"/>
              <a:ext cx="6220693" cy="4403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67A9F1-19F9-7496-C37F-6B9E1BEAC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6040"/>
            <a:stretch/>
          </p:blipFill>
          <p:spPr>
            <a:xfrm>
              <a:off x="3799065" y="1267306"/>
              <a:ext cx="6220693" cy="256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78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12433</TotalTime>
  <Words>269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81</cp:revision>
  <dcterms:created xsi:type="dcterms:W3CDTF">2023-11-09T01:49:06Z</dcterms:created>
  <dcterms:modified xsi:type="dcterms:W3CDTF">2024-01-05T06:24:11Z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2023-11-14T14:04:47Z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bed7d459-fdda-4d96-990f-52fe187d7180</vt:lpwstr>
  </property>
  <property fmtid="{D5CDD505-2E9C-101B-9397-08002B2CF9AE}" pid="8" name="MSIP_Label_1ada0a2f-b917-4d51-b0d0-d418a10c8b23_ContentBits">
    <vt:lpwstr>0</vt:lpwstr>
  </property>
</Properties>
</file>