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4483" r:id="rId2"/>
    <p:sldId id="257" r:id="rId3"/>
    <p:sldId id="262" r:id="rId4"/>
    <p:sldId id="269" r:id="rId5"/>
    <p:sldId id="263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7D7D"/>
    <a:srgbClr val="FF9999"/>
    <a:srgbClr val="ED7D31"/>
    <a:srgbClr val="CCCCFF"/>
    <a:srgbClr val="7F7F7F"/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0EF46-7AF1-45F2-89DA-5197E99119B6}" v="1597" dt="2023-11-17T12:29:50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A7D6-8EE6-122C-1992-09D1156D0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77B3-E8D6-21DC-904E-E9DFB0C29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2FD-3C2A-AB10-5E59-0DAD9690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B986-610B-35DA-3486-7AAEC6E4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6CE3-BA00-6DC7-1B8E-B8111798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D8E7-EC7F-5DCA-05E3-209E7794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83D30-3C07-C0C5-7221-3B08FF5E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411B-1D26-94AB-9F78-CD67DDCC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B4D3-783C-3BDB-7943-C6C38259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3CA1-B53D-FC50-1D38-9880954E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CEE26-94CA-8A70-7AAD-80D832A3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18582-B2CD-8B73-063C-47AB4438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B347-0358-86FE-2D88-3829876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8BF6-B407-6419-E703-2B25E914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08F3-2F31-9310-80C4-2F7A4F5B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493" y="304800"/>
            <a:ext cx="4464424" cy="109728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4493" y="1498599"/>
            <a:ext cx="4464424" cy="4627167"/>
          </a:xfrm>
        </p:spPr>
        <p:txBody>
          <a:bodyPr vert="horz" lIns="48335" tIns="24168" rIns="48335" bIns="24168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2133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279217" cy="659618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44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EE1C-720D-1A32-B80E-D9BEFA36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30D3-3398-356B-E9D6-2C2E261E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7DD-192F-24D0-0399-FB01E1C2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1719-F018-DDBA-B190-EC60B1C4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460C-3DE9-F733-1363-4016E2D5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05F3-2F2C-4161-548F-4E0308CC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580D-18B4-64E6-71BC-671C5DE5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34C1-0B08-0E7B-2D08-3C35EDC7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1815-AA35-EC37-AB86-C6719ED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8F35-09A5-343B-5ED4-BF405CAA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3DA6-B587-B70A-010F-E9A00C8E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EB42-A556-260D-1D18-2CA7A9538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DFC8A-7843-C064-0937-C213D716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0B41A-C5CB-2980-DECE-4E25A6E2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A9B7-9A4E-CC75-DE27-2B19B540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E553-F5B0-6940-90C0-B200EDE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C2EF-D6E5-3ECD-0AC3-2D1F3B07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4F7-067E-D669-7401-B5645F7C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68730-007D-7A95-01DD-857C01B4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FCED8-1A24-CF93-2B0A-9C052860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95062-770F-C6D0-CCBD-6C39A6DE1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518C1-A8FB-3B86-0F77-58D51461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A3204-81C4-A755-7992-04CE4B95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43BD-01EE-4DEC-B55F-7FC727F7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0C63-FD9B-3F85-C141-F10CFD15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36802-BECA-F0B3-9665-431E1885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911A-EAA2-FDD5-98B0-CD5CBA88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918AF-C4A4-8656-7228-FB2FF350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CC104-C339-EA7E-0D93-70B0E1DC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F8C23-509D-AB5B-9C5B-5F1BD4AF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A99-69A6-8E72-AB0D-116222B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A1EA-D3F6-448A-99FF-6C3ED88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FCBD-FC2F-9508-155C-ED604738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F0DD-6E5B-7C29-6456-D474D50D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BE1A-15B7-C6E6-D52A-A92A458F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0E2D-9FC4-F45B-94EC-6BB8F110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40434-488B-FF40-AFEF-34543B2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101-DDBD-D67B-77D3-C9851367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3A0D2-9491-4C9B-6B37-B42B840F1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687B7-56DA-7BF9-CDBE-C47CBB0D7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225FE-CA96-486B-9742-A4DE1E9F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CE63-DA20-3136-089F-567A8A22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9F3D9-7940-B51D-FE15-F155EB5F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1453B-655F-4922-283F-2CD8FDA8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3900-AE9C-CF40-C30E-0F72E66F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18E4-FF98-3AFC-4D81-22F603496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9BEB-655A-34B4-A6D1-DF2D98FB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AC51-09AB-BD99-2308-40D63A7E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10" Type="http://schemas.openxmlformats.org/officeDocument/2006/relationships/package" Target="../embeddings/Microsoft_Excel_Worksheet2.xlsx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9E66-CD96-2618-AA15-A91DD244331B}"/>
              </a:ext>
            </a:extLst>
          </p:cNvPr>
          <p:cNvSpPr/>
          <p:nvPr/>
        </p:nvSpPr>
        <p:spPr>
          <a:xfrm>
            <a:off x="0" y="6596184"/>
            <a:ext cx="12192000" cy="2705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Digital financial graphs">
            <a:extLst>
              <a:ext uri="{FF2B5EF4-FFF2-40B4-BE49-F238E27FC236}">
                <a16:creationId xmlns:a16="http://schemas.microsoft.com/office/drawing/2014/main" id="{7074FA7C-9372-4554-A3E2-62D3F2DB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/>
          <a:stretch/>
        </p:blipFill>
        <p:spPr>
          <a:xfrm>
            <a:off x="1" y="10"/>
            <a:ext cx="7279217" cy="6596174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B47265-8FEA-4EDA-A0FE-BA25984DCD19}"/>
              </a:ext>
            </a:extLst>
          </p:cNvPr>
          <p:cNvSpPr txBox="1"/>
          <p:nvPr/>
        </p:nvSpPr>
        <p:spPr>
          <a:xfrm>
            <a:off x="7279219" y="4632993"/>
            <a:ext cx="49127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+mj-lt"/>
                <a:ea typeface="ヒラギノ角ゴ ProN W3"/>
              </a:rPr>
              <a:t>BUS152</a:t>
            </a:r>
          </a:p>
          <a:p>
            <a:pPr algn="ctr"/>
            <a:r>
              <a:rPr lang="en-US" sz="2000" dirty="0">
                <a:latin typeface="+mj-lt"/>
                <a:ea typeface="ヒラギノ角ゴ ProN W3"/>
              </a:rPr>
              <a:t>Spring 2024</a:t>
            </a:r>
            <a:endParaRPr lang="en-US" sz="2000" dirty="0">
              <a:latin typeface="+mj-lt"/>
              <a:ea typeface="ヒラギノ角ゴ ProN W3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9D652-D6D7-7C2F-42CD-45859997EA75}"/>
              </a:ext>
            </a:extLst>
          </p:cNvPr>
          <p:cNvSpPr txBox="1"/>
          <p:nvPr/>
        </p:nvSpPr>
        <p:spPr>
          <a:xfrm>
            <a:off x="7649332" y="379088"/>
            <a:ext cx="454266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+mj-lt"/>
              </a:rPr>
              <a:t>Practical</a:t>
            </a:r>
          </a:p>
          <a:p>
            <a:r>
              <a:rPr lang="en-US" sz="4400" dirty="0">
                <a:latin typeface="+mj-lt"/>
              </a:rPr>
              <a:t>Data Science &amp; Machine Learning: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C83BE-31DE-103F-3C4E-CB90DFEB273B}"/>
              </a:ext>
            </a:extLst>
          </p:cNvPr>
          <p:cNvSpPr txBox="1"/>
          <p:nvPr/>
        </p:nvSpPr>
        <p:spPr>
          <a:xfrm>
            <a:off x="7279219" y="3086719"/>
            <a:ext cx="491278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600" dirty="0">
                <a:latin typeface="+mj-lt"/>
                <a:ea typeface="ヒラギノ角ゴ ProN W3"/>
              </a:rPr>
              <a:t>Overview</a:t>
            </a:r>
            <a:endParaRPr lang="en-US" sz="2600" dirty="0">
              <a:latin typeface="+mj-lt"/>
              <a:ea typeface="ヒラギノ角ゴ ProN W3"/>
              <a:cs typeface="Calibri"/>
            </a:endParaRPr>
          </a:p>
        </p:txBody>
      </p:sp>
      <p:pic>
        <p:nvPicPr>
          <p:cNvPr id="5" name="Picture 2" descr="Althoff Catholic | Belleville, IL">
            <a:extLst>
              <a:ext uri="{FF2B5EF4-FFF2-40B4-BE49-F238E27FC236}">
                <a16:creationId xmlns:a16="http://schemas.microsoft.com/office/drawing/2014/main" id="{ABF42085-1DA1-AFED-5C6E-FDEF7471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42" y="5551856"/>
            <a:ext cx="1757134" cy="9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56EE5-9B7E-DD9A-E448-B0446EFEEC20}"/>
              </a:ext>
            </a:extLst>
          </p:cNvPr>
          <p:cNvSpPr txBox="1"/>
          <p:nvPr/>
        </p:nvSpPr>
        <p:spPr>
          <a:xfrm>
            <a:off x="3027332" y="1056078"/>
            <a:ext cx="49061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Overview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What is Data Science/Machine Learning?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General Awareness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Analytics Continuum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Types of Machine Learning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Observation Space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What’s a Model?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Model Considerations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Practice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Lost In Translation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Use Case Ideation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Analytics Process 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End-To-End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Business Case Examples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SRM Price Pack Architecture (PPA)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err="1"/>
              <a:t>Petivity</a:t>
            </a:r>
            <a:r>
              <a:rPr lang="en-US" sz="1600" dirty="0"/>
              <a:t> Elimination Predictions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NCI Hopewell Truck Sequencer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Some Advice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01786-85F3-56C6-C3AA-06ACB4D8218B}"/>
              </a:ext>
            </a:extLst>
          </p:cNvPr>
          <p:cNvSpPr txBox="1"/>
          <p:nvPr/>
        </p:nvSpPr>
        <p:spPr>
          <a:xfrm>
            <a:off x="295275" y="323850"/>
            <a:ext cx="291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1A746-E182-512F-60BD-26CC5AE87611}"/>
              </a:ext>
            </a:extLst>
          </p:cNvPr>
          <p:cNvSpPr txBox="1"/>
          <p:nvPr/>
        </p:nvSpPr>
        <p:spPr>
          <a:xfrm>
            <a:off x="8282955" y="1056078"/>
            <a:ext cx="323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Appendix</a:t>
            </a:r>
          </a:p>
          <a:p>
            <a:pPr lvl="1"/>
            <a:r>
              <a:rPr lang="en-US" sz="1600" dirty="0"/>
              <a:t>A1.  Growth Prospects</a:t>
            </a:r>
          </a:p>
          <a:p>
            <a:pPr lvl="1"/>
            <a:r>
              <a:rPr lang="en-US" sz="1600" dirty="0"/>
              <a:t>A2.  Learning Resources</a:t>
            </a:r>
          </a:p>
          <a:p>
            <a:pPr lvl="1"/>
            <a:r>
              <a:rPr lang="en-US" sz="1600" dirty="0"/>
              <a:t>A3.  Learning Roadmap</a:t>
            </a:r>
          </a:p>
        </p:txBody>
      </p:sp>
    </p:spTree>
    <p:extLst>
      <p:ext uri="{BB962C8B-B14F-4D97-AF65-F5344CB8AC3E}">
        <p14:creationId xmlns:p14="http://schemas.microsoft.com/office/powerpoint/2010/main" val="23694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4" descr="Upward Curved Arrow Images – Browse 8,617 Stock Photos, Vectors, and Video  | Adobe Stock">
            <a:extLst>
              <a:ext uri="{FF2B5EF4-FFF2-40B4-BE49-F238E27FC236}">
                <a16:creationId xmlns:a16="http://schemas.microsoft.com/office/drawing/2014/main" id="{C3795C79-9B18-5477-7875-0F552005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61" r="9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15375">
            <a:off x="3837987" y="1728199"/>
            <a:ext cx="53091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D75D18-4765-40F6-D842-4AD6B3AE4449}"/>
              </a:ext>
            </a:extLst>
          </p:cNvPr>
          <p:cNvGrpSpPr/>
          <p:nvPr/>
        </p:nvGrpSpPr>
        <p:grpSpPr>
          <a:xfrm>
            <a:off x="263346" y="380370"/>
            <a:ext cx="4401013" cy="3286755"/>
            <a:chOff x="2304454" y="3038475"/>
            <a:chExt cx="3558398" cy="26574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BD7523-6165-C991-1E2E-05D563C0C3F3}"/>
                </a:ext>
              </a:extLst>
            </p:cNvPr>
            <p:cNvSpPr/>
            <p:nvPr/>
          </p:nvSpPr>
          <p:spPr>
            <a:xfrm>
              <a:off x="2304454" y="3038475"/>
              <a:ext cx="2657475" cy="2657475"/>
            </a:xfrm>
            <a:prstGeom prst="ellipse">
              <a:avLst/>
            </a:pr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014355-2756-9C80-D418-3049916BF6AF}"/>
                </a:ext>
              </a:extLst>
            </p:cNvPr>
            <p:cNvSpPr/>
            <p:nvPr/>
          </p:nvSpPr>
          <p:spPr>
            <a:xfrm>
              <a:off x="3633191" y="3571874"/>
              <a:ext cx="2124076" cy="2124076"/>
            </a:xfrm>
            <a:prstGeom prst="ellipse">
              <a:avLst/>
            </a:prstGeom>
            <a:solidFill>
              <a:srgbClr val="7F7F7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18965F-073E-41BD-86B5-F7A557BEFB01}"/>
                </a:ext>
              </a:extLst>
            </p:cNvPr>
            <p:cNvSpPr txBox="1"/>
            <p:nvPr/>
          </p:nvSpPr>
          <p:spPr>
            <a:xfrm>
              <a:off x="4795556" y="4152154"/>
              <a:ext cx="1067296" cy="52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 Science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32354C-8404-97CC-0D64-DFE56AD27403}"/>
                </a:ext>
              </a:extLst>
            </p:cNvPr>
            <p:cNvSpPr txBox="1"/>
            <p:nvPr/>
          </p:nvSpPr>
          <p:spPr>
            <a:xfrm>
              <a:off x="3004614" y="3105834"/>
              <a:ext cx="1257154" cy="52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Artificial Intelligence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8D5F57-3336-2241-F212-625E8A0B69CF}"/>
              </a:ext>
            </a:extLst>
          </p:cNvPr>
          <p:cNvGrpSpPr/>
          <p:nvPr/>
        </p:nvGrpSpPr>
        <p:grpSpPr>
          <a:xfrm>
            <a:off x="2505075" y="621298"/>
            <a:ext cx="7181850" cy="412580"/>
            <a:chOff x="2505075" y="621298"/>
            <a:chExt cx="7181850" cy="4125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C961B7-38D8-54D4-3820-DA85390B65F9}"/>
                </a:ext>
              </a:extLst>
            </p:cNvPr>
            <p:cNvSpPr txBox="1"/>
            <p:nvPr/>
          </p:nvSpPr>
          <p:spPr>
            <a:xfrm>
              <a:off x="4416056" y="621298"/>
              <a:ext cx="5164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Technology systems designed to mimic human intelligence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F27979-77E7-0566-6ACD-04C5A57E695E}"/>
                </a:ext>
              </a:extLst>
            </p:cNvPr>
            <p:cNvCxnSpPr>
              <a:cxnSpLocks/>
            </p:cNvCxnSpPr>
            <p:nvPr/>
          </p:nvCxnSpPr>
          <p:spPr>
            <a:xfrm>
              <a:off x="2505075" y="790575"/>
              <a:ext cx="1619250" cy="24330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47F911-197F-3328-67ED-D3D07C1DB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24325" y="1033878"/>
              <a:ext cx="55626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857A0139-623B-6562-77E5-FEBC4542D21B}"/>
              </a:ext>
            </a:extLst>
          </p:cNvPr>
          <p:cNvGrpSpPr/>
          <p:nvPr/>
        </p:nvGrpSpPr>
        <p:grpSpPr>
          <a:xfrm>
            <a:off x="4420420" y="1507274"/>
            <a:ext cx="6136150" cy="654901"/>
            <a:chOff x="4420420" y="1507274"/>
            <a:chExt cx="6136150" cy="6549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6290AC-E6B1-FFD8-72E8-B9A24C8877BE}"/>
                </a:ext>
              </a:extLst>
            </p:cNvPr>
            <p:cNvCxnSpPr>
              <a:cxnSpLocks/>
            </p:cNvCxnSpPr>
            <p:nvPr/>
          </p:nvCxnSpPr>
          <p:spPr>
            <a:xfrm>
              <a:off x="4420420" y="2094270"/>
              <a:ext cx="573550" cy="6790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163DCD-7D03-4FC7-46EA-A53D81E3D73C}"/>
                </a:ext>
              </a:extLst>
            </p:cNvPr>
            <p:cNvCxnSpPr>
              <a:cxnSpLocks/>
            </p:cNvCxnSpPr>
            <p:nvPr/>
          </p:nvCxnSpPr>
          <p:spPr>
            <a:xfrm>
              <a:off x="4993970" y="2162175"/>
              <a:ext cx="55626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03D972-86A5-71D1-8EC2-1950FEE7FF4F}"/>
                </a:ext>
              </a:extLst>
            </p:cNvPr>
            <p:cNvSpPr txBox="1"/>
            <p:nvPr/>
          </p:nvSpPr>
          <p:spPr>
            <a:xfrm>
              <a:off x="5107753" y="1507274"/>
              <a:ext cx="5401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Field of study which analyzes data to find patterns, extract insights, and enables some beneficial reallocation of resources</a:t>
              </a:r>
            </a:p>
          </p:txBody>
        </p:sp>
      </p:grpSp>
      <p:grpSp>
        <p:nvGrpSpPr>
          <p:cNvPr id="3100" name="Group 3099">
            <a:extLst>
              <a:ext uri="{FF2B5EF4-FFF2-40B4-BE49-F238E27FC236}">
                <a16:creationId xmlns:a16="http://schemas.microsoft.com/office/drawing/2014/main" id="{E28E7844-609B-61D0-FC70-2CCAA195575D}"/>
              </a:ext>
            </a:extLst>
          </p:cNvPr>
          <p:cNvGrpSpPr/>
          <p:nvPr/>
        </p:nvGrpSpPr>
        <p:grpSpPr>
          <a:xfrm>
            <a:off x="7224406" y="2842808"/>
            <a:ext cx="4312101" cy="3821442"/>
            <a:chOff x="7224406" y="2842808"/>
            <a:chExt cx="4312101" cy="3821442"/>
          </a:xfrm>
        </p:grpSpPr>
        <p:sp>
          <p:nvSpPr>
            <p:cNvPr id="3090" name="Oval 3089">
              <a:extLst>
                <a:ext uri="{FF2B5EF4-FFF2-40B4-BE49-F238E27FC236}">
                  <a16:creationId xmlns:a16="http://schemas.microsoft.com/office/drawing/2014/main" id="{5439E853-45EC-760A-363C-8E533E5F964A}"/>
                </a:ext>
              </a:extLst>
            </p:cNvPr>
            <p:cNvSpPr/>
            <p:nvPr/>
          </p:nvSpPr>
          <p:spPr>
            <a:xfrm>
              <a:off x="7224406" y="2842809"/>
              <a:ext cx="2627049" cy="2627049"/>
            </a:xfrm>
            <a:prstGeom prst="ellipse">
              <a:avLst/>
            </a:prstGeom>
            <a:solidFill>
              <a:srgbClr val="FF7D7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Oval 3090">
              <a:extLst>
                <a:ext uri="{FF2B5EF4-FFF2-40B4-BE49-F238E27FC236}">
                  <a16:creationId xmlns:a16="http://schemas.microsoft.com/office/drawing/2014/main" id="{B30B5E42-7072-8717-807D-2BD3B43FDF67}"/>
                </a:ext>
              </a:extLst>
            </p:cNvPr>
            <p:cNvSpPr/>
            <p:nvPr/>
          </p:nvSpPr>
          <p:spPr>
            <a:xfrm>
              <a:off x="8909458" y="2842808"/>
              <a:ext cx="2627049" cy="2627049"/>
            </a:xfrm>
            <a:prstGeom prst="ellipse">
              <a:avLst/>
            </a:prstGeom>
            <a:solidFill>
              <a:srgbClr val="92D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Oval 3091">
              <a:extLst>
                <a:ext uri="{FF2B5EF4-FFF2-40B4-BE49-F238E27FC236}">
                  <a16:creationId xmlns:a16="http://schemas.microsoft.com/office/drawing/2014/main" id="{3730F90A-3FEB-2DB0-2A50-517C11F8C70E}"/>
                </a:ext>
              </a:extLst>
            </p:cNvPr>
            <p:cNvSpPr/>
            <p:nvPr/>
          </p:nvSpPr>
          <p:spPr>
            <a:xfrm>
              <a:off x="8086608" y="4037201"/>
              <a:ext cx="2627049" cy="2627049"/>
            </a:xfrm>
            <a:prstGeom prst="ellipse">
              <a:avLst/>
            </a:prstGeom>
            <a:solidFill>
              <a:srgbClr val="CCCC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93" name="TextBox 3092">
              <a:extLst>
                <a:ext uri="{FF2B5EF4-FFF2-40B4-BE49-F238E27FC236}">
                  <a16:creationId xmlns:a16="http://schemas.microsoft.com/office/drawing/2014/main" id="{0FCD3E5B-98DF-8DC9-F453-05321C85835B}"/>
                </a:ext>
              </a:extLst>
            </p:cNvPr>
            <p:cNvSpPr txBox="1"/>
            <p:nvPr/>
          </p:nvSpPr>
          <p:spPr>
            <a:xfrm>
              <a:off x="7672668" y="3140159"/>
              <a:ext cx="1320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Computer Science</a:t>
              </a:r>
            </a:p>
          </p:txBody>
        </p:sp>
        <p:sp>
          <p:nvSpPr>
            <p:cNvPr id="3094" name="TextBox 3093">
              <a:extLst>
                <a:ext uri="{FF2B5EF4-FFF2-40B4-BE49-F238E27FC236}">
                  <a16:creationId xmlns:a16="http://schemas.microsoft.com/office/drawing/2014/main" id="{DE76216D-E2AD-5017-8D68-89A1E78CCE3B}"/>
                </a:ext>
              </a:extLst>
            </p:cNvPr>
            <p:cNvSpPr txBox="1"/>
            <p:nvPr/>
          </p:nvSpPr>
          <p:spPr>
            <a:xfrm>
              <a:off x="8721068" y="3473511"/>
              <a:ext cx="1320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Machine Learning</a:t>
              </a:r>
            </a:p>
          </p:txBody>
        </p:sp>
        <p:sp>
          <p:nvSpPr>
            <p:cNvPr id="3095" name="TextBox 3094">
              <a:extLst>
                <a:ext uri="{FF2B5EF4-FFF2-40B4-BE49-F238E27FC236}">
                  <a16:creationId xmlns:a16="http://schemas.microsoft.com/office/drawing/2014/main" id="{3B3E1E97-B85A-8FED-F479-77D752295D8F}"/>
                </a:ext>
              </a:extLst>
            </p:cNvPr>
            <p:cNvSpPr txBox="1"/>
            <p:nvPr/>
          </p:nvSpPr>
          <p:spPr>
            <a:xfrm>
              <a:off x="8777200" y="4063596"/>
              <a:ext cx="1218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Science</a:t>
              </a:r>
            </a:p>
          </p:txBody>
        </p:sp>
        <p:sp>
          <p:nvSpPr>
            <p:cNvPr id="3096" name="TextBox 3095">
              <a:extLst>
                <a:ext uri="{FF2B5EF4-FFF2-40B4-BE49-F238E27FC236}">
                  <a16:creationId xmlns:a16="http://schemas.microsoft.com/office/drawing/2014/main" id="{53A3FC2A-DCF7-BB1A-C514-FAC27283F044}"/>
                </a:ext>
              </a:extLst>
            </p:cNvPr>
            <p:cNvSpPr txBox="1"/>
            <p:nvPr/>
          </p:nvSpPr>
          <p:spPr>
            <a:xfrm>
              <a:off x="9780701" y="3140159"/>
              <a:ext cx="1320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Mathematics &amp; Statistics</a:t>
              </a:r>
            </a:p>
          </p:txBody>
        </p:sp>
        <p:sp>
          <p:nvSpPr>
            <p:cNvPr id="3097" name="TextBox 3096">
              <a:extLst>
                <a:ext uri="{FF2B5EF4-FFF2-40B4-BE49-F238E27FC236}">
                  <a16:creationId xmlns:a16="http://schemas.microsoft.com/office/drawing/2014/main" id="{C255C44C-79F3-D821-30EA-A67CFFC346B1}"/>
                </a:ext>
              </a:extLst>
            </p:cNvPr>
            <p:cNvSpPr txBox="1"/>
            <p:nvPr/>
          </p:nvSpPr>
          <p:spPr>
            <a:xfrm>
              <a:off x="8745783" y="5551250"/>
              <a:ext cx="1320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Knowledge</a:t>
              </a:r>
            </a:p>
          </p:txBody>
        </p:sp>
        <p:sp>
          <p:nvSpPr>
            <p:cNvPr id="3098" name="TextBox 3097">
              <a:extLst>
                <a:ext uri="{FF2B5EF4-FFF2-40B4-BE49-F238E27FC236}">
                  <a16:creationId xmlns:a16="http://schemas.microsoft.com/office/drawing/2014/main" id="{43AA2025-DF0F-CA41-BC9C-B05BD838A7AF}"/>
                </a:ext>
              </a:extLst>
            </p:cNvPr>
            <p:cNvSpPr txBox="1"/>
            <p:nvPr/>
          </p:nvSpPr>
          <p:spPr>
            <a:xfrm>
              <a:off x="8028533" y="4660247"/>
              <a:ext cx="1320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Software Development</a:t>
              </a:r>
            </a:p>
          </p:txBody>
        </p:sp>
        <p:sp>
          <p:nvSpPr>
            <p:cNvPr id="3099" name="TextBox 3098">
              <a:extLst>
                <a:ext uri="{FF2B5EF4-FFF2-40B4-BE49-F238E27FC236}">
                  <a16:creationId xmlns:a16="http://schemas.microsoft.com/office/drawing/2014/main" id="{C64053E0-018C-000A-9B7B-8910F8328764}"/>
                </a:ext>
              </a:extLst>
            </p:cNvPr>
            <p:cNvSpPr txBox="1"/>
            <p:nvPr/>
          </p:nvSpPr>
          <p:spPr>
            <a:xfrm>
              <a:off x="9451704" y="4746753"/>
              <a:ext cx="1320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Research</a:t>
              </a:r>
            </a:p>
          </p:txBody>
        </p:sp>
      </p:grpSp>
      <p:grpSp>
        <p:nvGrpSpPr>
          <p:cNvPr id="3082" name="Group 3081">
            <a:extLst>
              <a:ext uri="{FF2B5EF4-FFF2-40B4-BE49-F238E27FC236}">
                <a16:creationId xmlns:a16="http://schemas.microsoft.com/office/drawing/2014/main" id="{EC12170D-DAA2-E2F3-BD61-9AD5FD66B6C6}"/>
              </a:ext>
            </a:extLst>
          </p:cNvPr>
          <p:cNvGrpSpPr/>
          <p:nvPr/>
        </p:nvGrpSpPr>
        <p:grpSpPr>
          <a:xfrm>
            <a:off x="1976846" y="3778769"/>
            <a:ext cx="7017526" cy="1935968"/>
            <a:chOff x="154057" y="3814394"/>
            <a:chExt cx="7017526" cy="19359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DEF0EB-1F8A-AC9D-9496-86AF97C3D59B}"/>
                </a:ext>
              </a:extLst>
            </p:cNvPr>
            <p:cNvSpPr txBox="1"/>
            <p:nvPr/>
          </p:nvSpPr>
          <p:spPr>
            <a:xfrm>
              <a:off x="242437" y="5090997"/>
              <a:ext cx="517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Application of code, algorithms, and data, giving</a:t>
              </a:r>
            </a:p>
            <a:p>
              <a:r>
                <a:rPr lang="en-US" sz="1600" dirty="0"/>
                <a:t>computers the ability to learn and perform a variety of tasks</a:t>
              </a:r>
            </a:p>
          </p:txBody>
        </p:sp>
        <p:cxnSp>
          <p:nvCxnSpPr>
            <p:cNvPr id="3077" name="Straight Connector 3076">
              <a:extLst>
                <a:ext uri="{FF2B5EF4-FFF2-40B4-BE49-F238E27FC236}">
                  <a16:creationId xmlns:a16="http://schemas.microsoft.com/office/drawing/2014/main" id="{35409BE1-4E88-ED7E-BD8B-D8D211B83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200" y="3814394"/>
              <a:ext cx="1761383" cy="192644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E2822056-D554-7F0D-2A23-D465CE30DF04}"/>
                </a:ext>
              </a:extLst>
            </p:cNvPr>
            <p:cNvCxnSpPr>
              <a:cxnSpLocks/>
            </p:cNvCxnSpPr>
            <p:nvPr/>
          </p:nvCxnSpPr>
          <p:spPr>
            <a:xfrm>
              <a:off x="154057" y="5750362"/>
              <a:ext cx="526566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11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41E6B35-4353-EAAE-F919-9E5F7AF7E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9" t="7639" r="75826" b="31943"/>
          <a:stretch/>
        </p:blipFill>
        <p:spPr>
          <a:xfrm>
            <a:off x="4700502" y="0"/>
            <a:ext cx="2180399" cy="4953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3E7461-7FD0-DD8E-E4BA-DE7EFFADC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3" t="9497" r="29587" b="31943"/>
          <a:stretch/>
        </p:blipFill>
        <p:spPr>
          <a:xfrm>
            <a:off x="6800026" y="0"/>
            <a:ext cx="5391974" cy="48006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070ADA-9ECD-188C-09C4-88EBD90FF270}"/>
              </a:ext>
            </a:extLst>
          </p:cNvPr>
          <p:cNvSpPr/>
          <p:nvPr/>
        </p:nvSpPr>
        <p:spPr>
          <a:xfrm>
            <a:off x="7001875" y="4717213"/>
            <a:ext cx="1609726" cy="1997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C2C87E-A353-AF24-88ED-9EBD21683222}"/>
              </a:ext>
            </a:extLst>
          </p:cNvPr>
          <p:cNvSpPr/>
          <p:nvPr/>
        </p:nvSpPr>
        <p:spPr>
          <a:xfrm>
            <a:off x="8611601" y="4725905"/>
            <a:ext cx="1609726" cy="1997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7ADB92-6366-BF34-B703-6402B66C2427}"/>
              </a:ext>
            </a:extLst>
          </p:cNvPr>
          <p:cNvSpPr/>
          <p:nvPr/>
        </p:nvSpPr>
        <p:spPr>
          <a:xfrm>
            <a:off x="10221327" y="4725905"/>
            <a:ext cx="1609726" cy="1997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038F98-9CCA-D8E1-1129-F1C042AA6257}"/>
              </a:ext>
            </a:extLst>
          </p:cNvPr>
          <p:cNvSpPr/>
          <p:nvPr/>
        </p:nvSpPr>
        <p:spPr>
          <a:xfrm>
            <a:off x="4781047" y="4712688"/>
            <a:ext cx="1609726" cy="1997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FC886-41A6-1BF0-69F5-1209AF0897D9}"/>
              </a:ext>
            </a:extLst>
          </p:cNvPr>
          <p:cNvSpPr/>
          <p:nvPr/>
        </p:nvSpPr>
        <p:spPr>
          <a:xfrm>
            <a:off x="5027550" y="2336631"/>
            <a:ext cx="1134476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A0C8A-325E-5CAA-B0DA-A4260A6CCF01}"/>
              </a:ext>
            </a:extLst>
          </p:cNvPr>
          <p:cNvSpPr txBox="1"/>
          <p:nvPr/>
        </p:nvSpPr>
        <p:spPr>
          <a:xfrm>
            <a:off x="5037075" y="2331452"/>
            <a:ext cx="1134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Descriptive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F59EE7-1C14-5C46-62F0-FAB268E45BF4}"/>
              </a:ext>
            </a:extLst>
          </p:cNvPr>
          <p:cNvSpPr/>
          <p:nvPr/>
        </p:nvSpPr>
        <p:spPr>
          <a:xfrm>
            <a:off x="7162800" y="2340977"/>
            <a:ext cx="1134476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F6987-692D-CEE9-CC5E-0E48CB97A674}"/>
              </a:ext>
            </a:extLst>
          </p:cNvPr>
          <p:cNvSpPr txBox="1"/>
          <p:nvPr/>
        </p:nvSpPr>
        <p:spPr>
          <a:xfrm>
            <a:off x="7162800" y="2345323"/>
            <a:ext cx="1134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Diagnostic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C2AEE-6226-E93D-8E8D-B671EDDC01BA}"/>
              </a:ext>
            </a:extLst>
          </p:cNvPr>
          <p:cNvSpPr/>
          <p:nvPr/>
        </p:nvSpPr>
        <p:spPr>
          <a:xfrm>
            <a:off x="10372900" y="2349669"/>
            <a:ext cx="1134476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4D460-6F77-D6E4-1497-E6EC007E19EC}"/>
              </a:ext>
            </a:extLst>
          </p:cNvPr>
          <p:cNvSpPr txBox="1"/>
          <p:nvPr/>
        </p:nvSpPr>
        <p:spPr>
          <a:xfrm>
            <a:off x="10334800" y="235401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Prescriptive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B97755-3134-941B-663E-4D5D21A1DE90}"/>
              </a:ext>
            </a:extLst>
          </p:cNvPr>
          <p:cNvSpPr/>
          <p:nvPr/>
        </p:nvSpPr>
        <p:spPr>
          <a:xfrm>
            <a:off x="8791575" y="2349669"/>
            <a:ext cx="1134476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312BE-70A1-1484-B5B9-198E6430DEDD}"/>
              </a:ext>
            </a:extLst>
          </p:cNvPr>
          <p:cNvSpPr txBox="1"/>
          <p:nvPr/>
        </p:nvSpPr>
        <p:spPr>
          <a:xfrm>
            <a:off x="8791575" y="2354015"/>
            <a:ext cx="1134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Predictive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92DF1-9FC4-899B-1E08-8469E7237CC5}"/>
              </a:ext>
            </a:extLst>
          </p:cNvPr>
          <p:cNvSpPr txBox="1"/>
          <p:nvPr/>
        </p:nvSpPr>
        <p:spPr>
          <a:xfrm>
            <a:off x="4781047" y="4829936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</a:rPr>
              <a:t>What happened?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143DC-E215-1A68-61A9-E4DBC8F66117}"/>
              </a:ext>
            </a:extLst>
          </p:cNvPr>
          <p:cNvSpPr txBox="1"/>
          <p:nvPr/>
        </p:nvSpPr>
        <p:spPr>
          <a:xfrm>
            <a:off x="7001875" y="4843153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</a:rPr>
              <a:t>Why did it happen?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DF7A20-DA49-3190-36A5-C1C5E428B3B0}"/>
              </a:ext>
            </a:extLst>
          </p:cNvPr>
          <p:cNvSpPr txBox="1"/>
          <p:nvPr/>
        </p:nvSpPr>
        <p:spPr>
          <a:xfrm>
            <a:off x="8611602" y="4843153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</a:rPr>
              <a:t>What will happen?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6D398-BCFE-E17F-B19E-9D1A9C2D1B04}"/>
              </a:ext>
            </a:extLst>
          </p:cNvPr>
          <p:cNvSpPr txBox="1"/>
          <p:nvPr/>
        </p:nvSpPr>
        <p:spPr>
          <a:xfrm>
            <a:off x="10221327" y="4735431"/>
            <a:ext cx="160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</a:rPr>
              <a:t>What should happen?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381FF-651A-1F67-3CE5-E71C5B15D26F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Analytics Continuum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B5DE36-B236-DC59-8C8D-7C21475D408C}"/>
              </a:ext>
            </a:extLst>
          </p:cNvPr>
          <p:cNvSpPr txBox="1"/>
          <p:nvPr/>
        </p:nvSpPr>
        <p:spPr>
          <a:xfrm>
            <a:off x="4862096" y="5330129"/>
            <a:ext cx="1528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Summary statistics</a:t>
            </a:r>
          </a:p>
          <a:p>
            <a:endParaRPr lang="en-US" sz="1200" dirty="0"/>
          </a:p>
          <a:p>
            <a:r>
              <a:rPr lang="en-US" sz="1200" dirty="0"/>
              <a:t>Frequency counts / Proportionality</a:t>
            </a:r>
          </a:p>
          <a:p>
            <a:endParaRPr lang="en-US" sz="1200" dirty="0"/>
          </a:p>
          <a:p>
            <a:r>
              <a:rPr lang="en-US" sz="1200" dirty="0"/>
              <a:t>BI Visuals &amp; graphs</a:t>
            </a:r>
          </a:p>
          <a:p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6F6A78-0915-F784-4B3A-C171347F0693}"/>
              </a:ext>
            </a:extLst>
          </p:cNvPr>
          <p:cNvSpPr txBox="1"/>
          <p:nvPr/>
        </p:nvSpPr>
        <p:spPr>
          <a:xfrm>
            <a:off x="7082923" y="5343346"/>
            <a:ext cx="152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Statistical studies</a:t>
            </a:r>
          </a:p>
          <a:p>
            <a:endParaRPr lang="en-US" sz="1200" dirty="0"/>
          </a:p>
          <a:p>
            <a:r>
              <a:rPr lang="en-US" sz="1200" dirty="0"/>
              <a:t>Regression analysis</a:t>
            </a:r>
          </a:p>
          <a:p>
            <a:endParaRPr lang="en-US" sz="1200" dirty="0"/>
          </a:p>
          <a:p>
            <a:r>
              <a:rPr lang="en-US" sz="1200" dirty="0"/>
              <a:t>Hypothesis testing</a:t>
            </a:r>
          </a:p>
          <a:p>
            <a:endParaRPr lang="en-US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2913B9-5DD0-1095-547E-1B76CE4E8A70}"/>
              </a:ext>
            </a:extLst>
          </p:cNvPr>
          <p:cNvCxnSpPr>
            <a:cxnSpLocks/>
          </p:cNvCxnSpPr>
          <p:nvPr/>
        </p:nvCxnSpPr>
        <p:spPr>
          <a:xfrm>
            <a:off x="5032547" y="5245434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7462E9-80CB-9351-A828-91E284909D07}"/>
              </a:ext>
            </a:extLst>
          </p:cNvPr>
          <p:cNvCxnSpPr>
            <a:cxnSpLocks/>
          </p:cNvCxnSpPr>
          <p:nvPr/>
        </p:nvCxnSpPr>
        <p:spPr>
          <a:xfrm>
            <a:off x="7296150" y="5258651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C8A9F2-B866-8790-01B2-3D0B6C4E24CD}"/>
              </a:ext>
            </a:extLst>
          </p:cNvPr>
          <p:cNvCxnSpPr>
            <a:cxnSpLocks/>
          </p:cNvCxnSpPr>
          <p:nvPr/>
        </p:nvCxnSpPr>
        <p:spPr>
          <a:xfrm>
            <a:off x="8867775" y="5258651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E531EB-EDD2-FC40-D8D5-909F9D06A64A}"/>
              </a:ext>
            </a:extLst>
          </p:cNvPr>
          <p:cNvCxnSpPr>
            <a:cxnSpLocks/>
          </p:cNvCxnSpPr>
          <p:nvPr/>
        </p:nvCxnSpPr>
        <p:spPr>
          <a:xfrm>
            <a:off x="10468150" y="5258651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529A2A4-2FF3-2A5D-6DE3-768B1D9FF4FD}"/>
              </a:ext>
            </a:extLst>
          </p:cNvPr>
          <p:cNvSpPr txBox="1"/>
          <p:nvPr/>
        </p:nvSpPr>
        <p:spPr>
          <a:xfrm>
            <a:off x="8692650" y="5343346"/>
            <a:ext cx="152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analysis</a:t>
            </a:r>
          </a:p>
          <a:p>
            <a:endParaRPr lang="en-US" sz="1200" dirty="0"/>
          </a:p>
          <a:p>
            <a:r>
              <a:rPr lang="en-US" sz="1200" dirty="0"/>
              <a:t>Class / Event predictions</a:t>
            </a:r>
          </a:p>
          <a:p>
            <a:endParaRPr lang="en-US" sz="1200" dirty="0"/>
          </a:p>
          <a:p>
            <a:r>
              <a:rPr lang="en-US" sz="1200" dirty="0"/>
              <a:t>Forecasting estimates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708FC8-5EFE-C8CE-3DE2-6EE1144667DB}"/>
              </a:ext>
            </a:extLst>
          </p:cNvPr>
          <p:cNvSpPr txBox="1"/>
          <p:nvPr/>
        </p:nvSpPr>
        <p:spPr>
          <a:xfrm>
            <a:off x="10273798" y="5343346"/>
            <a:ext cx="160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Optimization</a:t>
            </a:r>
          </a:p>
          <a:p>
            <a:endParaRPr lang="en-US" sz="1200" dirty="0"/>
          </a:p>
          <a:p>
            <a:r>
              <a:rPr lang="en-US" sz="1200" dirty="0"/>
              <a:t>Dynamic Programming</a:t>
            </a:r>
          </a:p>
          <a:p>
            <a:endParaRPr lang="en-US" sz="1200" dirty="0"/>
          </a:p>
          <a:p>
            <a:r>
              <a:rPr lang="en-US" sz="1200" dirty="0"/>
              <a:t>Reinforcement Learning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482B2A-C7A1-E288-2B45-C29C8C6B7FE8}"/>
              </a:ext>
            </a:extLst>
          </p:cNvPr>
          <p:cNvSpPr txBox="1"/>
          <p:nvPr/>
        </p:nvSpPr>
        <p:spPr>
          <a:xfrm>
            <a:off x="295274" y="2228017"/>
            <a:ext cx="3910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Significant </a:t>
            </a:r>
            <a:r>
              <a:rPr lang="en-US" b="1" i="1" dirty="0">
                <a:solidFill>
                  <a:schemeClr val="accent1"/>
                </a:solidFill>
              </a:rPr>
              <a:t>value</a:t>
            </a:r>
            <a:r>
              <a:rPr lang="en-US" dirty="0"/>
              <a:t> can be found anywhere along the spectrum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Implications of increasing </a:t>
            </a:r>
            <a:r>
              <a:rPr lang="en-US" b="1" i="1" dirty="0">
                <a:solidFill>
                  <a:schemeClr val="accent1"/>
                </a:solidFill>
              </a:rPr>
              <a:t>complexity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Types and methodologies are non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83065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3" name="Object 8232">
            <a:extLst>
              <a:ext uri="{FF2B5EF4-FFF2-40B4-BE49-F238E27FC236}">
                <a16:creationId xmlns:a16="http://schemas.microsoft.com/office/drawing/2014/main" id="{9884826E-51F4-6EE3-CBF8-72444B9FB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75277"/>
              </p:ext>
            </p:extLst>
          </p:nvPr>
        </p:nvGraphicFramePr>
        <p:xfrm>
          <a:off x="2981048" y="3167125"/>
          <a:ext cx="1953530" cy="167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47870" imgH="2104970" progId="Excel.Sheet.12">
                  <p:embed/>
                </p:oleObj>
              </mc:Choice>
              <mc:Fallback>
                <p:oleObj name="Worksheet" r:id="rId2" imgW="2447870" imgH="2104970" progId="Excel.Sheet.12">
                  <p:embed/>
                  <p:pic>
                    <p:nvPicPr>
                      <p:cNvPr id="8233" name="Object 8232">
                        <a:extLst>
                          <a:ext uri="{FF2B5EF4-FFF2-40B4-BE49-F238E27FC236}">
                            <a16:creationId xmlns:a16="http://schemas.microsoft.com/office/drawing/2014/main" id="{9884826E-51F4-6EE3-CBF8-72444B9FB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1048" y="3167125"/>
                        <a:ext cx="1953530" cy="1679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284B30-06F8-EE92-E886-04B9E61CF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09" y="3001852"/>
            <a:ext cx="774259" cy="2054530"/>
          </a:xfrm>
          <a:prstGeom prst="rect">
            <a:avLst/>
          </a:prstGeom>
        </p:spPr>
      </p:pic>
      <p:sp>
        <p:nvSpPr>
          <p:cNvPr id="8228" name="Rectangle: Rounded Corners 8227">
            <a:extLst>
              <a:ext uri="{FF2B5EF4-FFF2-40B4-BE49-F238E27FC236}">
                <a16:creationId xmlns:a16="http://schemas.microsoft.com/office/drawing/2014/main" id="{2B9D15AC-CDFC-7C1A-60B3-7B049E285902}"/>
              </a:ext>
            </a:extLst>
          </p:cNvPr>
          <p:cNvSpPr/>
          <p:nvPr/>
        </p:nvSpPr>
        <p:spPr>
          <a:xfrm>
            <a:off x="8922422" y="5426263"/>
            <a:ext cx="2949512" cy="128586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98F77-97D3-503C-87D7-30B281A3E3E3}"/>
              </a:ext>
            </a:extLst>
          </p:cNvPr>
          <p:cNvSpPr txBox="1"/>
          <p:nvPr/>
        </p:nvSpPr>
        <p:spPr>
          <a:xfrm>
            <a:off x="3115753" y="196317"/>
            <a:ext cx="2475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sz="2000" b="0" dirty="0">
                <a:solidFill>
                  <a:srgbClr val="002060"/>
                </a:solidFill>
              </a:rPr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32F2E-DA57-96F5-A50E-54543B60681C}"/>
              </a:ext>
            </a:extLst>
          </p:cNvPr>
          <p:cNvSpPr txBox="1"/>
          <p:nvPr/>
        </p:nvSpPr>
        <p:spPr>
          <a:xfrm>
            <a:off x="6183700" y="196317"/>
            <a:ext cx="257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sz="2000" b="0" dirty="0">
                <a:solidFill>
                  <a:srgbClr val="002060"/>
                </a:solidFill>
              </a:rPr>
              <a:t>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09442-1E63-1636-1513-BB1F95E8ED13}"/>
              </a:ext>
            </a:extLst>
          </p:cNvPr>
          <p:cNvSpPr txBox="1"/>
          <p:nvPr/>
        </p:nvSpPr>
        <p:spPr>
          <a:xfrm>
            <a:off x="9357699" y="196317"/>
            <a:ext cx="273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sz="2000" b="0" dirty="0">
                <a:solidFill>
                  <a:srgbClr val="002060"/>
                </a:solidFill>
              </a:rPr>
              <a:t>Reinforcement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85C26-8933-2AE2-8275-C1214E65E4FB}"/>
              </a:ext>
            </a:extLst>
          </p:cNvPr>
          <p:cNvSpPr txBox="1"/>
          <p:nvPr/>
        </p:nvSpPr>
        <p:spPr>
          <a:xfrm>
            <a:off x="2799962" y="1614375"/>
            <a:ext cx="2860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</a:t>
            </a:r>
            <a:r>
              <a:rPr lang="en-US" sz="1100" dirty="0"/>
              <a:t> (class/event predictions)</a:t>
            </a:r>
          </a:p>
          <a:p>
            <a:r>
              <a:rPr lang="en-US" sz="1400" dirty="0"/>
              <a:t>Forecasting </a:t>
            </a:r>
            <a:r>
              <a:rPr lang="en-US" sz="1100" dirty="0"/>
              <a:t>(numeric predictions)</a:t>
            </a:r>
          </a:p>
          <a:p>
            <a:r>
              <a:rPr lang="en-US" sz="1400" dirty="0"/>
              <a:t>Regression</a:t>
            </a:r>
          </a:p>
          <a:p>
            <a:r>
              <a:rPr lang="en-US" sz="1400" dirty="0"/>
              <a:t>Data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9C2D5-EA2C-FB6B-518E-F9430DA3463F}"/>
              </a:ext>
            </a:extLst>
          </p:cNvPr>
          <p:cNvSpPr txBox="1"/>
          <p:nvPr/>
        </p:nvSpPr>
        <p:spPr>
          <a:xfrm>
            <a:off x="5966545" y="1614375"/>
            <a:ext cx="283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Clustering</a:t>
            </a:r>
          </a:p>
          <a:p>
            <a:r>
              <a:rPr lang="en-US" sz="1400" dirty="0"/>
              <a:t>Dimensionality Reduction</a:t>
            </a:r>
          </a:p>
          <a:p>
            <a:r>
              <a:rPr lang="en-US" sz="1400" dirty="0"/>
              <a:t>Association Rules</a:t>
            </a:r>
          </a:p>
          <a:p>
            <a:r>
              <a:rPr lang="en-US" sz="1400" dirty="0"/>
              <a:t>Data Mining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958ED-C5EB-235B-8216-A551C9719551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Machine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DC3725-EA9E-D009-CC8A-B7BE323E66F5}"/>
              </a:ext>
            </a:extLst>
          </p:cNvPr>
          <p:cNvSpPr txBox="1"/>
          <p:nvPr/>
        </p:nvSpPr>
        <p:spPr>
          <a:xfrm>
            <a:off x="9139551" y="1599199"/>
            <a:ext cx="2839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Game/Decision Theory</a:t>
            </a:r>
          </a:p>
          <a:p>
            <a:r>
              <a:rPr lang="en-US" sz="1400" dirty="0"/>
              <a:t>Operations Research/Optimization</a:t>
            </a:r>
          </a:p>
          <a:p>
            <a:r>
              <a:rPr lang="en-US" sz="1400" dirty="0"/>
              <a:t>MDPs/Dynamic Programming</a:t>
            </a:r>
          </a:p>
          <a:p>
            <a:r>
              <a:rPr lang="en-US" sz="1400" dirty="0"/>
              <a:t>Deep Reinforcement 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E7C004-B0E1-5E10-9EAD-29787A472F92}"/>
              </a:ext>
            </a:extLst>
          </p:cNvPr>
          <p:cNvCxnSpPr>
            <a:cxnSpLocks/>
          </p:cNvCxnSpPr>
          <p:nvPr/>
        </p:nvCxnSpPr>
        <p:spPr>
          <a:xfrm>
            <a:off x="2591754" y="620009"/>
            <a:ext cx="29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26F3363-28C7-A65D-4231-FF0D540CD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47295"/>
              </p:ext>
            </p:extLst>
          </p:nvPr>
        </p:nvGraphicFramePr>
        <p:xfrm>
          <a:off x="6267699" y="3140042"/>
          <a:ext cx="1449026" cy="169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800391" imgH="2104970" progId="Excel.Sheet.12">
                  <p:embed/>
                </p:oleObj>
              </mc:Choice>
              <mc:Fallback>
                <p:oleObj name="Worksheet" r:id="rId5" imgW="1800391" imgH="2104970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26F3363-28C7-A65D-4231-FF0D540CD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7699" y="3140042"/>
                        <a:ext cx="1449026" cy="1694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7CFED3F-2E99-39BB-1D11-59CDED340815}"/>
              </a:ext>
            </a:extLst>
          </p:cNvPr>
          <p:cNvSpPr txBox="1"/>
          <p:nvPr/>
        </p:nvSpPr>
        <p:spPr>
          <a:xfrm>
            <a:off x="2591755" y="732684"/>
            <a:ext cx="299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</a:t>
            </a:r>
            <a:r>
              <a:rPr lang="en-US" sz="1400" b="1" i="1" dirty="0">
                <a:solidFill>
                  <a:schemeClr val="accent1"/>
                </a:solidFill>
              </a:rPr>
              <a:t>labeled</a:t>
            </a:r>
            <a:r>
              <a:rPr lang="en-US" sz="1400" dirty="0"/>
              <a:t> data to train models to classify, predict, or forecast outcomes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1900F1-24BD-34E6-1459-ED4E57630F79}"/>
              </a:ext>
            </a:extLst>
          </p:cNvPr>
          <p:cNvSpPr txBox="1"/>
          <p:nvPr/>
        </p:nvSpPr>
        <p:spPr>
          <a:xfrm>
            <a:off x="5759497" y="732684"/>
            <a:ext cx="299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</a:t>
            </a:r>
            <a:r>
              <a:rPr lang="en-US" sz="1400" b="1" i="1" dirty="0">
                <a:solidFill>
                  <a:schemeClr val="accent1"/>
                </a:solidFill>
              </a:rPr>
              <a:t>unlabeled</a:t>
            </a:r>
            <a:r>
              <a:rPr lang="en-US" sz="1400" dirty="0"/>
              <a:t> data to analyze, discover patterns, or find similarity/dissimilarity groupings</a:t>
            </a:r>
          </a:p>
        </p:txBody>
      </p: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06C3698D-BED4-061F-0C52-AF61333B7BC8}"/>
              </a:ext>
            </a:extLst>
          </p:cNvPr>
          <p:cNvSpPr/>
          <p:nvPr/>
        </p:nvSpPr>
        <p:spPr>
          <a:xfrm>
            <a:off x="2801566" y="4774944"/>
            <a:ext cx="2307771" cy="306976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2176F-35CD-FE9B-3990-5EF153A12519}"/>
              </a:ext>
            </a:extLst>
          </p:cNvPr>
          <p:cNvSpPr txBox="1"/>
          <p:nvPr/>
        </p:nvSpPr>
        <p:spPr>
          <a:xfrm>
            <a:off x="8922422" y="732684"/>
            <a:ext cx="3003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Understanding the process of </a:t>
            </a:r>
            <a:r>
              <a:rPr lang="en-US" sz="1400" b="1" i="1" dirty="0">
                <a:solidFill>
                  <a:schemeClr val="accent1"/>
                </a:solidFill>
              </a:rPr>
              <a:t>decision making </a:t>
            </a:r>
            <a:r>
              <a:rPr lang="en-US" sz="1400" dirty="0"/>
              <a:t>by observing and learning optimal behaviors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785FE5-B341-267D-BA40-260F8670FBEA}"/>
              </a:ext>
            </a:extLst>
          </p:cNvPr>
          <p:cNvCxnSpPr>
            <a:cxnSpLocks/>
          </p:cNvCxnSpPr>
          <p:nvPr/>
        </p:nvCxnSpPr>
        <p:spPr>
          <a:xfrm>
            <a:off x="2591754" y="1536589"/>
            <a:ext cx="93346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58636A-363F-6C5A-4670-77C285F83384}"/>
              </a:ext>
            </a:extLst>
          </p:cNvPr>
          <p:cNvCxnSpPr>
            <a:cxnSpLocks/>
          </p:cNvCxnSpPr>
          <p:nvPr/>
        </p:nvCxnSpPr>
        <p:spPr>
          <a:xfrm>
            <a:off x="8927239" y="620009"/>
            <a:ext cx="29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761B04-8F2D-9DE5-8497-D9717F4D99A5}"/>
              </a:ext>
            </a:extLst>
          </p:cNvPr>
          <p:cNvCxnSpPr>
            <a:cxnSpLocks/>
          </p:cNvCxnSpPr>
          <p:nvPr/>
        </p:nvCxnSpPr>
        <p:spPr>
          <a:xfrm>
            <a:off x="5759497" y="620009"/>
            <a:ext cx="29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2E6A66-20B6-5252-4D99-4B16C8E14F73}"/>
              </a:ext>
            </a:extLst>
          </p:cNvPr>
          <p:cNvSpPr txBox="1"/>
          <p:nvPr/>
        </p:nvSpPr>
        <p:spPr>
          <a:xfrm>
            <a:off x="966698" y="1923280"/>
            <a:ext cx="147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Applications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0E3FFF-9C4F-5C44-40E4-07634DE55528}"/>
              </a:ext>
            </a:extLst>
          </p:cNvPr>
          <p:cNvSpPr txBox="1"/>
          <p:nvPr/>
        </p:nvSpPr>
        <p:spPr>
          <a:xfrm>
            <a:off x="966698" y="3591765"/>
            <a:ext cx="147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Training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A7836-B4D7-CC0B-B3E5-C7C4A1B36BE6}"/>
              </a:ext>
            </a:extLst>
          </p:cNvPr>
          <p:cNvSpPr txBox="1"/>
          <p:nvPr/>
        </p:nvSpPr>
        <p:spPr>
          <a:xfrm>
            <a:off x="966697" y="5691332"/>
            <a:ext cx="155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Model Output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63A82DA-DAE2-D475-2985-CB43283CCA5B}"/>
              </a:ext>
            </a:extLst>
          </p:cNvPr>
          <p:cNvCxnSpPr>
            <a:cxnSpLocks/>
          </p:cNvCxnSpPr>
          <p:nvPr/>
        </p:nvCxnSpPr>
        <p:spPr>
          <a:xfrm>
            <a:off x="975403" y="2661039"/>
            <a:ext cx="109509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" name="Flowchart: Punched Tape 8191">
            <a:extLst>
              <a:ext uri="{FF2B5EF4-FFF2-40B4-BE49-F238E27FC236}">
                <a16:creationId xmlns:a16="http://schemas.microsoft.com/office/drawing/2014/main" id="{A226C145-2D6D-A99C-696F-7A1181CEBA71}"/>
              </a:ext>
            </a:extLst>
          </p:cNvPr>
          <p:cNvSpPr/>
          <p:nvPr/>
        </p:nvSpPr>
        <p:spPr>
          <a:xfrm>
            <a:off x="5983612" y="4735521"/>
            <a:ext cx="2307771" cy="306976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3" name="Group 8222">
            <a:extLst>
              <a:ext uri="{FF2B5EF4-FFF2-40B4-BE49-F238E27FC236}">
                <a16:creationId xmlns:a16="http://schemas.microsoft.com/office/drawing/2014/main" id="{0B22759F-22D5-756F-DF28-723B27D6A30B}"/>
              </a:ext>
            </a:extLst>
          </p:cNvPr>
          <p:cNvGrpSpPr/>
          <p:nvPr/>
        </p:nvGrpSpPr>
        <p:grpSpPr>
          <a:xfrm>
            <a:off x="4875300" y="3249184"/>
            <a:ext cx="596500" cy="748785"/>
            <a:chOff x="4963978" y="3249184"/>
            <a:chExt cx="596500" cy="74878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FC8644-6262-4103-4C43-3F96553D9132}"/>
                </a:ext>
              </a:extLst>
            </p:cNvPr>
            <p:cNvSpPr txBox="1"/>
            <p:nvPr/>
          </p:nvSpPr>
          <p:spPr>
            <a:xfrm>
              <a:off x="5046546" y="3736359"/>
              <a:ext cx="513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Label</a:t>
              </a:r>
            </a:p>
          </p:txBody>
        </p:sp>
        <p:pic>
          <p:nvPicPr>
            <p:cNvPr id="1030" name="Picture 6" descr="Curved Arrow Orange icon PNG and SVG Vector Free Download">
              <a:extLst>
                <a:ext uri="{FF2B5EF4-FFF2-40B4-BE49-F238E27FC236}">
                  <a16:creationId xmlns:a16="http://schemas.microsoft.com/office/drawing/2014/main" id="{BD33B239-C704-4733-1706-3AD8CD3C8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75400">
              <a:off x="4963978" y="3249184"/>
              <a:ext cx="471569" cy="48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3" name="TextBox 8192">
            <a:extLst>
              <a:ext uri="{FF2B5EF4-FFF2-40B4-BE49-F238E27FC236}">
                <a16:creationId xmlns:a16="http://schemas.microsoft.com/office/drawing/2014/main" id="{7A2677CB-4954-2EDA-4C7D-6C07A6FD4B59}"/>
              </a:ext>
            </a:extLst>
          </p:cNvPr>
          <p:cNvSpPr txBox="1"/>
          <p:nvPr/>
        </p:nvSpPr>
        <p:spPr>
          <a:xfrm>
            <a:off x="2981048" y="2740242"/>
            <a:ext cx="1449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Predictor Variables</a:t>
            </a:r>
          </a:p>
        </p:txBody>
      </p:sp>
      <p:sp>
        <p:nvSpPr>
          <p:cNvPr id="8195" name="Right Brace 8194">
            <a:extLst>
              <a:ext uri="{FF2B5EF4-FFF2-40B4-BE49-F238E27FC236}">
                <a16:creationId xmlns:a16="http://schemas.microsoft.com/office/drawing/2014/main" id="{B1BDADD6-CDE0-140E-6154-FD8F18713FC8}"/>
              </a:ext>
            </a:extLst>
          </p:cNvPr>
          <p:cNvSpPr/>
          <p:nvPr/>
        </p:nvSpPr>
        <p:spPr>
          <a:xfrm rot="16200000">
            <a:off x="3632455" y="2338216"/>
            <a:ext cx="101309" cy="1396092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TextBox 8197">
            <a:extLst>
              <a:ext uri="{FF2B5EF4-FFF2-40B4-BE49-F238E27FC236}">
                <a16:creationId xmlns:a16="http://schemas.microsoft.com/office/drawing/2014/main" id="{FC4FEC09-9176-2F84-CC14-56561B00EDAB}"/>
              </a:ext>
            </a:extLst>
          </p:cNvPr>
          <p:cNvSpPr txBox="1"/>
          <p:nvPr/>
        </p:nvSpPr>
        <p:spPr>
          <a:xfrm>
            <a:off x="2935501" y="6229485"/>
            <a:ext cx="1422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New Observation</a:t>
            </a:r>
          </a:p>
        </p:txBody>
      </p:sp>
      <p:sp>
        <p:nvSpPr>
          <p:cNvPr id="8199" name="Right Brace 8198">
            <a:extLst>
              <a:ext uri="{FF2B5EF4-FFF2-40B4-BE49-F238E27FC236}">
                <a16:creationId xmlns:a16="http://schemas.microsoft.com/office/drawing/2014/main" id="{83B6C6B8-7ADA-6539-D4EF-69675C3D677B}"/>
              </a:ext>
            </a:extLst>
          </p:cNvPr>
          <p:cNvSpPr/>
          <p:nvPr/>
        </p:nvSpPr>
        <p:spPr>
          <a:xfrm rot="5400000">
            <a:off x="3600310" y="5470524"/>
            <a:ext cx="101309" cy="1396092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0" name="TextBox 8199">
            <a:extLst>
              <a:ext uri="{FF2B5EF4-FFF2-40B4-BE49-F238E27FC236}">
                <a16:creationId xmlns:a16="http://schemas.microsoft.com/office/drawing/2014/main" id="{50A96407-AFCD-176F-9209-C030A46C0C0A}"/>
              </a:ext>
            </a:extLst>
          </p:cNvPr>
          <p:cNvSpPr txBox="1"/>
          <p:nvPr/>
        </p:nvSpPr>
        <p:spPr>
          <a:xfrm>
            <a:off x="4390533" y="5824602"/>
            <a:ext cx="759013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versicolor</a:t>
            </a:r>
          </a:p>
        </p:txBody>
      </p:sp>
      <p:grpSp>
        <p:nvGrpSpPr>
          <p:cNvPr id="8232" name="Group 8231">
            <a:extLst>
              <a:ext uri="{FF2B5EF4-FFF2-40B4-BE49-F238E27FC236}">
                <a16:creationId xmlns:a16="http://schemas.microsoft.com/office/drawing/2014/main" id="{5BA6B9E0-88A4-3785-53C9-67D87B546007}"/>
              </a:ext>
            </a:extLst>
          </p:cNvPr>
          <p:cNvGrpSpPr/>
          <p:nvPr/>
        </p:nvGrpSpPr>
        <p:grpSpPr>
          <a:xfrm>
            <a:off x="4615116" y="5388512"/>
            <a:ext cx="1350199" cy="502104"/>
            <a:chOff x="4644889" y="5522535"/>
            <a:chExt cx="1350199" cy="502104"/>
          </a:xfrm>
        </p:grpSpPr>
        <p:sp>
          <p:nvSpPr>
            <p:cNvPr id="8206" name="TextBox 8205">
              <a:extLst>
                <a:ext uri="{FF2B5EF4-FFF2-40B4-BE49-F238E27FC236}">
                  <a16:creationId xmlns:a16="http://schemas.microsoft.com/office/drawing/2014/main" id="{F50A1A87-3638-2A24-74E0-07EED20EEF61}"/>
                </a:ext>
              </a:extLst>
            </p:cNvPr>
            <p:cNvSpPr txBox="1"/>
            <p:nvPr/>
          </p:nvSpPr>
          <p:spPr>
            <a:xfrm>
              <a:off x="5140170" y="5593752"/>
              <a:ext cx="8549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Class</a:t>
              </a:r>
            </a:p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Prediction</a:t>
              </a:r>
            </a:p>
          </p:txBody>
        </p:sp>
        <p:pic>
          <p:nvPicPr>
            <p:cNvPr id="8207" name="Picture 6" descr="Curved Arrow Orange icon PNG and SVG Vector Free Download">
              <a:extLst>
                <a:ext uri="{FF2B5EF4-FFF2-40B4-BE49-F238E27FC236}">
                  <a16:creationId xmlns:a16="http://schemas.microsoft.com/office/drawing/2014/main" id="{0DF52F26-C28A-3866-5DA7-4531C518E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42523">
              <a:off x="4650548" y="5516876"/>
              <a:ext cx="471569" cy="48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212" name="Straight Connector 8211">
            <a:extLst>
              <a:ext uri="{FF2B5EF4-FFF2-40B4-BE49-F238E27FC236}">
                <a16:creationId xmlns:a16="http://schemas.microsoft.com/office/drawing/2014/main" id="{7AA42718-A04B-06A9-4DC3-928C8D637863}"/>
              </a:ext>
            </a:extLst>
          </p:cNvPr>
          <p:cNvCxnSpPr>
            <a:cxnSpLocks/>
          </p:cNvCxnSpPr>
          <p:nvPr/>
        </p:nvCxnSpPr>
        <p:spPr>
          <a:xfrm>
            <a:off x="975403" y="5058570"/>
            <a:ext cx="109509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3" name="TextBox 8212">
            <a:extLst>
              <a:ext uri="{FF2B5EF4-FFF2-40B4-BE49-F238E27FC236}">
                <a16:creationId xmlns:a16="http://schemas.microsoft.com/office/drawing/2014/main" id="{DDC7FB2E-D4BD-70FB-58E6-97B6270C83A4}"/>
              </a:ext>
            </a:extLst>
          </p:cNvPr>
          <p:cNvSpPr txBox="1"/>
          <p:nvPr/>
        </p:nvSpPr>
        <p:spPr>
          <a:xfrm>
            <a:off x="2638715" y="1629146"/>
            <a:ext cx="531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214" name="TextBox 8213">
            <a:extLst>
              <a:ext uri="{FF2B5EF4-FFF2-40B4-BE49-F238E27FC236}">
                <a16:creationId xmlns:a16="http://schemas.microsoft.com/office/drawing/2014/main" id="{F79B887A-27C6-3062-8ADB-CB5A9D31AD6F}"/>
              </a:ext>
            </a:extLst>
          </p:cNvPr>
          <p:cNvSpPr txBox="1"/>
          <p:nvPr/>
        </p:nvSpPr>
        <p:spPr>
          <a:xfrm>
            <a:off x="5807901" y="1641241"/>
            <a:ext cx="531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215" name="TextBox 8214">
            <a:extLst>
              <a:ext uri="{FF2B5EF4-FFF2-40B4-BE49-F238E27FC236}">
                <a16:creationId xmlns:a16="http://schemas.microsoft.com/office/drawing/2014/main" id="{A9847C7F-5872-6954-3ADB-104C314FC9CF}"/>
              </a:ext>
            </a:extLst>
          </p:cNvPr>
          <p:cNvSpPr txBox="1"/>
          <p:nvPr/>
        </p:nvSpPr>
        <p:spPr>
          <a:xfrm>
            <a:off x="8978877" y="1618118"/>
            <a:ext cx="531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</a:p>
          <a:p>
            <a:endParaRPr lang="en-US" sz="1400" dirty="0"/>
          </a:p>
        </p:txBody>
      </p:sp>
      <p:grpSp>
        <p:nvGrpSpPr>
          <p:cNvPr id="8222" name="Group 8221">
            <a:extLst>
              <a:ext uri="{FF2B5EF4-FFF2-40B4-BE49-F238E27FC236}">
                <a16:creationId xmlns:a16="http://schemas.microsoft.com/office/drawing/2014/main" id="{963B05F9-9D48-F5ED-5047-8ACE39676449}"/>
              </a:ext>
            </a:extLst>
          </p:cNvPr>
          <p:cNvGrpSpPr/>
          <p:nvPr/>
        </p:nvGrpSpPr>
        <p:grpSpPr>
          <a:xfrm>
            <a:off x="7841298" y="3249184"/>
            <a:ext cx="802439" cy="757494"/>
            <a:chOff x="8154819" y="3278640"/>
            <a:chExt cx="802439" cy="757494"/>
          </a:xfrm>
        </p:grpSpPr>
        <p:sp>
          <p:nvSpPr>
            <p:cNvPr id="8220" name="TextBox 8219">
              <a:extLst>
                <a:ext uri="{FF2B5EF4-FFF2-40B4-BE49-F238E27FC236}">
                  <a16:creationId xmlns:a16="http://schemas.microsoft.com/office/drawing/2014/main" id="{846B5D4F-6B43-6B7C-1F2D-49BC038D5956}"/>
                </a:ext>
              </a:extLst>
            </p:cNvPr>
            <p:cNvSpPr txBox="1"/>
            <p:nvPr/>
          </p:nvSpPr>
          <p:spPr>
            <a:xfrm>
              <a:off x="8193842" y="3774524"/>
              <a:ext cx="763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No Label</a:t>
              </a:r>
            </a:p>
          </p:txBody>
        </p:sp>
        <p:pic>
          <p:nvPicPr>
            <p:cNvPr id="8221" name="Picture 6" descr="Curved Arrow Orange icon PNG and SVG Vector Free Download">
              <a:extLst>
                <a:ext uri="{FF2B5EF4-FFF2-40B4-BE49-F238E27FC236}">
                  <a16:creationId xmlns:a16="http://schemas.microsoft.com/office/drawing/2014/main" id="{E7575100-E761-733F-4926-CB6DAB123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75400">
              <a:off x="8154819" y="3278640"/>
              <a:ext cx="471569" cy="48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24" name="TextBox 8223">
            <a:extLst>
              <a:ext uri="{FF2B5EF4-FFF2-40B4-BE49-F238E27FC236}">
                <a16:creationId xmlns:a16="http://schemas.microsoft.com/office/drawing/2014/main" id="{87FF4B59-3CF8-D564-CA9F-DDB9CE7EB776}"/>
              </a:ext>
            </a:extLst>
          </p:cNvPr>
          <p:cNvSpPr txBox="1"/>
          <p:nvPr/>
        </p:nvSpPr>
        <p:spPr>
          <a:xfrm>
            <a:off x="2591754" y="82613"/>
            <a:ext cx="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z="3200" b="0" i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8225" name="TextBox 8224">
            <a:extLst>
              <a:ext uri="{FF2B5EF4-FFF2-40B4-BE49-F238E27FC236}">
                <a16:creationId xmlns:a16="http://schemas.microsoft.com/office/drawing/2014/main" id="{F8389770-9995-D9DE-0836-80CE7590CFAD}"/>
              </a:ext>
            </a:extLst>
          </p:cNvPr>
          <p:cNvSpPr txBox="1"/>
          <p:nvPr/>
        </p:nvSpPr>
        <p:spPr>
          <a:xfrm>
            <a:off x="5759496" y="82613"/>
            <a:ext cx="42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z="3200" b="0" i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226" name="TextBox 8225">
            <a:extLst>
              <a:ext uri="{FF2B5EF4-FFF2-40B4-BE49-F238E27FC236}">
                <a16:creationId xmlns:a16="http://schemas.microsoft.com/office/drawing/2014/main" id="{62F24307-FFA0-C144-21FB-022619A83812}"/>
              </a:ext>
            </a:extLst>
          </p:cNvPr>
          <p:cNvSpPr txBox="1"/>
          <p:nvPr/>
        </p:nvSpPr>
        <p:spPr>
          <a:xfrm>
            <a:off x="8932620" y="90629"/>
            <a:ext cx="42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z="3200" b="0" i="1" dirty="0">
                <a:solidFill>
                  <a:srgbClr val="002060"/>
                </a:solidFill>
              </a:rPr>
              <a:t>3</a:t>
            </a:r>
          </a:p>
        </p:txBody>
      </p:sp>
      <p:pic>
        <p:nvPicPr>
          <p:cNvPr id="8227" name="Picture 2" descr="Reinforcement Learning 101. Learn the essentials of Reinforcement… | by  Shweta Bhatt | Towards Data Science">
            <a:extLst>
              <a:ext uri="{FF2B5EF4-FFF2-40B4-BE49-F238E27FC236}">
                <a16:creationId xmlns:a16="http://schemas.microsoft.com/office/drawing/2014/main" id="{821229A4-7381-20F9-FA42-C786C0E1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038" y="5519337"/>
            <a:ext cx="2857641" cy="110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chess game: Databricks vs. Snowflake, part 1 | VentureBeat">
            <a:extLst>
              <a:ext uri="{FF2B5EF4-FFF2-40B4-BE49-F238E27FC236}">
                <a16:creationId xmlns:a16="http://schemas.microsoft.com/office/drawing/2014/main" id="{A2D78C59-86C5-0C1F-CB7A-E84D807D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20" y="2898057"/>
            <a:ext cx="2831514" cy="196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9" name="Rectangle: Rounded Corners 8228">
            <a:extLst>
              <a:ext uri="{FF2B5EF4-FFF2-40B4-BE49-F238E27FC236}">
                <a16:creationId xmlns:a16="http://schemas.microsoft.com/office/drawing/2014/main" id="{3EF7BF17-2BCB-F93A-592F-3EDC95D05FC0}"/>
              </a:ext>
            </a:extLst>
          </p:cNvPr>
          <p:cNvSpPr/>
          <p:nvPr/>
        </p:nvSpPr>
        <p:spPr>
          <a:xfrm>
            <a:off x="8918356" y="5240759"/>
            <a:ext cx="1653855" cy="28764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30" name="TextBox 8229">
            <a:extLst>
              <a:ext uri="{FF2B5EF4-FFF2-40B4-BE49-F238E27FC236}">
                <a16:creationId xmlns:a16="http://schemas.microsoft.com/office/drawing/2014/main" id="{82D12BAE-47E8-0384-F03D-712B312C2EAD}"/>
              </a:ext>
            </a:extLst>
          </p:cNvPr>
          <p:cNvSpPr txBox="1"/>
          <p:nvPr/>
        </p:nvSpPr>
        <p:spPr>
          <a:xfrm>
            <a:off x="8913708" y="5232578"/>
            <a:ext cx="165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State-Action Policy</a:t>
            </a:r>
          </a:p>
        </p:txBody>
      </p:sp>
      <p:graphicFrame>
        <p:nvGraphicFramePr>
          <p:cNvPr id="8231" name="Object 8230">
            <a:extLst>
              <a:ext uri="{FF2B5EF4-FFF2-40B4-BE49-F238E27FC236}">
                <a16:creationId xmlns:a16="http://schemas.microsoft.com/office/drawing/2014/main" id="{38EEAF22-DF30-7EFD-6741-98CBDF870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2303"/>
              </p:ext>
            </p:extLst>
          </p:nvPr>
        </p:nvGraphicFramePr>
        <p:xfrm>
          <a:off x="2935501" y="5589989"/>
          <a:ext cx="1436167" cy="4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800391" imgH="580948" progId="Excel.Sheet.12">
                  <p:embed/>
                </p:oleObj>
              </mc:Choice>
              <mc:Fallback>
                <p:oleObj name="Worksheet" r:id="rId10" imgW="1800391" imgH="580948" progId="Excel.Sheet.12">
                  <p:embed/>
                  <p:pic>
                    <p:nvPicPr>
                      <p:cNvPr id="8231" name="Object 8230">
                        <a:extLst>
                          <a:ext uri="{FF2B5EF4-FFF2-40B4-BE49-F238E27FC236}">
                            <a16:creationId xmlns:a16="http://schemas.microsoft.com/office/drawing/2014/main" id="{38EEAF22-DF30-7EFD-6741-98CBDF870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5501" y="5589989"/>
                        <a:ext cx="1436167" cy="4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6" name="Group 8235">
            <a:extLst>
              <a:ext uri="{FF2B5EF4-FFF2-40B4-BE49-F238E27FC236}">
                <a16:creationId xmlns:a16="http://schemas.microsoft.com/office/drawing/2014/main" id="{3ECB2792-BFA7-8070-B5F4-D5A218A033A4}"/>
              </a:ext>
            </a:extLst>
          </p:cNvPr>
          <p:cNvGrpSpPr/>
          <p:nvPr/>
        </p:nvGrpSpPr>
        <p:grpSpPr>
          <a:xfrm>
            <a:off x="6105319" y="5243625"/>
            <a:ext cx="2231051" cy="1595465"/>
            <a:chOff x="6174991" y="5191371"/>
            <a:chExt cx="2231051" cy="1595465"/>
          </a:xfrm>
        </p:grpSpPr>
        <p:pic>
          <p:nvPicPr>
            <p:cNvPr id="8219" name="Picture 8218">
              <a:extLst>
                <a:ext uri="{FF2B5EF4-FFF2-40B4-BE49-F238E27FC236}">
                  <a16:creationId xmlns:a16="http://schemas.microsoft.com/office/drawing/2014/main" id="{E1D26742-46F2-4658-8B8E-5040BBAF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92409" y="5191371"/>
              <a:ext cx="2213633" cy="1595464"/>
            </a:xfrm>
            <a:prstGeom prst="rect">
              <a:avLst/>
            </a:prstGeom>
          </p:spPr>
        </p:pic>
        <p:sp>
          <p:nvSpPr>
            <p:cNvPr id="8234" name="Rectangle 8233">
              <a:extLst>
                <a:ext uri="{FF2B5EF4-FFF2-40B4-BE49-F238E27FC236}">
                  <a16:creationId xmlns:a16="http://schemas.microsoft.com/office/drawing/2014/main" id="{14B509A0-2483-9696-24BF-B279BAD12D05}"/>
                </a:ext>
              </a:extLst>
            </p:cNvPr>
            <p:cNvSpPr/>
            <p:nvPr/>
          </p:nvSpPr>
          <p:spPr>
            <a:xfrm>
              <a:off x="6174991" y="5191371"/>
              <a:ext cx="289281" cy="1429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5" name="Rectangle 8234">
              <a:extLst>
                <a:ext uri="{FF2B5EF4-FFF2-40B4-BE49-F238E27FC236}">
                  <a16:creationId xmlns:a16="http://schemas.microsoft.com/office/drawing/2014/main" id="{F67C197B-0B10-60B8-4325-BB6E3820E0B5}"/>
                </a:ext>
              </a:extLst>
            </p:cNvPr>
            <p:cNvSpPr/>
            <p:nvPr/>
          </p:nvSpPr>
          <p:spPr>
            <a:xfrm rot="5400000">
              <a:off x="7009457" y="6022300"/>
              <a:ext cx="219351" cy="1309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6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2FE24DF-ECFB-F14F-13A9-A5D6CD0D7BE4}"/>
              </a:ext>
            </a:extLst>
          </p:cNvPr>
          <p:cNvGrpSpPr/>
          <p:nvPr/>
        </p:nvGrpSpPr>
        <p:grpSpPr>
          <a:xfrm>
            <a:off x="296093" y="522514"/>
            <a:ext cx="5852703" cy="6052457"/>
            <a:chOff x="5634447" y="644434"/>
            <a:chExt cx="5852703" cy="60524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C0B026-1854-7E29-6E08-3F8F6E6000F0}"/>
                </a:ext>
              </a:extLst>
            </p:cNvPr>
            <p:cNvSpPr txBox="1"/>
            <p:nvPr/>
          </p:nvSpPr>
          <p:spPr>
            <a:xfrm>
              <a:off x="5876925" y="6326103"/>
              <a:ext cx="561022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https://www.linkedin.com/business/talent/blog/talent-strategy/most-in-demand-jobs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A4B30A-6D09-3916-4DD1-A5E31A70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925" y="1222945"/>
              <a:ext cx="5159696" cy="475773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51D442-F87B-74B8-BA92-3F4E75053956}"/>
                </a:ext>
              </a:extLst>
            </p:cNvPr>
            <p:cNvSpPr/>
            <p:nvPr/>
          </p:nvSpPr>
          <p:spPr>
            <a:xfrm>
              <a:off x="5634447" y="644434"/>
              <a:ext cx="5610226" cy="605245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623AF7B-33AD-0CE7-75F6-CD9F6987C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82"/>
          <a:stretch/>
        </p:blipFill>
        <p:spPr>
          <a:xfrm>
            <a:off x="6148796" y="1289933"/>
            <a:ext cx="5610226" cy="4924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461A44-D756-2CB1-67C8-AB352FF35AB2}"/>
              </a:ext>
            </a:extLst>
          </p:cNvPr>
          <p:cNvSpPr txBox="1"/>
          <p:nvPr/>
        </p:nvSpPr>
        <p:spPr>
          <a:xfrm>
            <a:off x="6285683" y="6205195"/>
            <a:ext cx="3390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https://www.bls.gov/ooh/math/data-scientists.htm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97DD0-6777-AD4B-2B10-5A3B81A342D6}"/>
              </a:ext>
            </a:extLst>
          </p:cNvPr>
          <p:cNvSpPr/>
          <p:nvPr/>
        </p:nvSpPr>
        <p:spPr>
          <a:xfrm>
            <a:off x="6202215" y="522514"/>
            <a:ext cx="5610226" cy="605245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BCFFD04-3C23-3AA9-0494-1447D12E0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3" y="594260"/>
            <a:ext cx="1602377" cy="43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ow to use the US Bureau of Labor Statistics API | by Dan Strong | Medium">
            <a:extLst>
              <a:ext uri="{FF2B5EF4-FFF2-40B4-BE49-F238E27FC236}">
                <a16:creationId xmlns:a16="http://schemas.microsoft.com/office/drawing/2014/main" id="{1149B0AD-10ED-5DD3-4F80-D659C90C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57" y="599435"/>
            <a:ext cx="1289410" cy="6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3D086D-4888-220E-7ADA-1A3C98B0E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98" y="2363479"/>
            <a:ext cx="3212870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11609</TotalTime>
  <Words>368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63</cp:revision>
  <dcterms:created xsi:type="dcterms:W3CDTF">2023-11-09T01:49:06Z</dcterms:created>
  <dcterms:modified xsi:type="dcterms:W3CDTF">2024-01-03T05:26:52Z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2023-11-14T14:04:47Z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bed7d459-fdda-4d96-990f-52fe187d7180</vt:lpwstr>
  </property>
  <property fmtid="{D5CDD505-2E9C-101B-9397-08002B2CF9AE}" pid="8" name="MSIP_Label_1ada0a2f-b917-4d51-b0d0-d418a10c8b23_ContentBits">
    <vt:lpwstr>0</vt:lpwstr>
  </property>
</Properties>
</file>