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74456" r:id="rId2"/>
    <p:sldId id="2147374463" r:id="rId3"/>
    <p:sldId id="2147374464" r:id="rId4"/>
    <p:sldId id="2147374465" r:id="rId5"/>
    <p:sldId id="2147374462" r:id="rId6"/>
    <p:sldId id="21473744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3644CA"/>
    <a:srgbClr val="4449B2"/>
    <a:srgbClr val="800000"/>
    <a:srgbClr val="FF7D7D"/>
    <a:srgbClr val="FF9999"/>
    <a:srgbClr val="ED7D31"/>
    <a:srgbClr val="CCCCFF"/>
    <a:srgbClr val="7F7F7F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0EF46-7AF1-45F2-89DA-5197E99119B6}" v="1597" dt="2023-11-17T12:29:5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A7D6-8EE6-122C-1992-09D1156D0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77B3-E8D6-21DC-904E-E9DFB0C29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2FD-3C2A-AB10-5E59-0DAD969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FB986-610B-35DA-3486-7AAEC6E4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6CE3-BA00-6DC7-1B8E-B8111798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D8E7-EC7F-5DCA-05E3-209E779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83D30-3C07-C0C5-7221-3B08FF5E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A411B-1D26-94AB-9F78-CD67DDCC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B4D3-783C-3BDB-7943-C6C38259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3CA1-B53D-FC50-1D38-9880954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CEE26-94CA-8A70-7AAD-80D832A3C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18582-B2CD-8B73-063C-47AB4438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4B347-0358-86FE-2D88-38298762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8BF6-B407-6419-E703-2B25E914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08F3-2F31-9310-80C4-2F7A4F5B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493" y="304800"/>
            <a:ext cx="4464424" cy="109728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4493" y="1498599"/>
            <a:ext cx="4464424" cy="4627167"/>
          </a:xfrm>
        </p:spPr>
        <p:txBody>
          <a:bodyPr vert="horz" lIns="48335" tIns="24168" rIns="48335" bIns="24168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2133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7279217" cy="659618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442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EE1C-720D-1A32-B80E-D9BEFA36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230D3-3398-356B-E9D6-2C2E261E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27DD-192F-24D0-0399-FB01E1C2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1719-F018-DDBA-B190-EC60B1C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5460C-3DE9-F733-1363-4016E2D5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05F3-2F2C-4161-548F-4E0308CC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D580D-18B4-64E6-71BC-671C5DE51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34C1-0B08-0E7B-2D08-3C35EDC7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1815-AA35-EC37-AB86-C6719ED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8F35-09A5-343B-5ED4-BF405CAA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8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3DA6-B587-B70A-010F-E9A00C8E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EB42-A556-260D-1D18-2CA7A9538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DFC8A-7843-C064-0937-C213D7164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0B41A-C5CB-2980-DECE-4E25A6E2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9A9B7-9A4E-CC75-DE27-2B19B54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E553-F5B0-6940-90C0-B200EDE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C2EF-D6E5-3ECD-0AC3-2D1F3B07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FB4F7-067E-D669-7401-B5645F7C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68730-007D-7A95-01DD-857C01B48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FCED8-1A24-CF93-2B0A-9C052860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95062-770F-C6D0-CCBD-6C39A6DE1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518C1-A8FB-3B86-0F77-58D51461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A3204-81C4-A755-7992-04CE4B95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543BD-01EE-4DEC-B55F-7FC727F7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0C63-FD9B-3F85-C141-F10CFD15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36802-BECA-F0B3-9665-431E1885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4911A-EAA2-FDD5-98B0-CD5CBA88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918AF-C4A4-8656-7228-FB2FF350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CC104-C339-EA7E-0D93-70B0E1D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8C23-509D-AB5B-9C5B-5F1BD4AF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19A99-69A6-8E72-AB0D-116222B3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A1EA-D3F6-448A-99FF-6C3ED88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FCBD-FC2F-9508-155C-ED604738C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F0DD-6E5B-7C29-6456-D474D50D8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BE1A-15B7-C6E6-D52A-A92A458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0E2D-9FC4-F45B-94EC-6BB8F110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40434-488B-FF40-AFEF-34543B2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1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8101-DDBD-D67B-77D3-C9851367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3A0D2-9491-4C9B-6B37-B42B840F1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687B7-56DA-7BF9-CDBE-C47CBB0D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225FE-CA96-486B-9742-A4DE1E9F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CE63-DA20-3136-089F-567A8A22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9F3D9-7940-B51D-FE15-F155EB5F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1453B-655F-4922-283F-2CD8FDA8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33900-AE9C-CF40-C30E-0F72E66F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718E4-FF98-3AFC-4D81-22F603496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3B35-4B26-439C-9ECF-E8637C04476F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9BEB-655A-34B4-A6D1-DF2D98FBB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AC51-09AB-BD99-2308-40D63A7E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A4E7-78BC-460C-A6FD-E0EB914DE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59E66-CD96-2618-AA15-A91DD244331B}"/>
              </a:ext>
            </a:extLst>
          </p:cNvPr>
          <p:cNvSpPr/>
          <p:nvPr/>
        </p:nvSpPr>
        <p:spPr>
          <a:xfrm>
            <a:off x="0" y="6596184"/>
            <a:ext cx="12192000" cy="2705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Digital financial graphs">
            <a:extLst>
              <a:ext uri="{FF2B5EF4-FFF2-40B4-BE49-F238E27FC236}">
                <a16:creationId xmlns:a16="http://schemas.microsoft.com/office/drawing/2014/main" id="{7074FA7C-9372-4554-A3E2-62D3F2DB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"/>
          <a:stretch/>
        </p:blipFill>
        <p:spPr>
          <a:xfrm>
            <a:off x="1" y="10"/>
            <a:ext cx="7279217" cy="6596174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B47265-8FEA-4EDA-A0FE-BA25984DCD19}"/>
              </a:ext>
            </a:extLst>
          </p:cNvPr>
          <p:cNvSpPr txBox="1"/>
          <p:nvPr/>
        </p:nvSpPr>
        <p:spPr>
          <a:xfrm>
            <a:off x="7279219" y="4632993"/>
            <a:ext cx="49127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+mj-lt"/>
                <a:ea typeface="ヒラギノ角ゴ ProN W3"/>
              </a:rPr>
              <a:t>BUS152</a:t>
            </a:r>
          </a:p>
          <a:p>
            <a:pPr algn="ctr"/>
            <a:r>
              <a:rPr lang="en-US" sz="2000" dirty="0">
                <a:latin typeface="+mj-lt"/>
                <a:ea typeface="ヒラギノ角ゴ ProN W3"/>
              </a:rPr>
              <a:t>Spring 2024</a:t>
            </a:r>
            <a:endParaRPr lang="en-US" sz="2000" dirty="0">
              <a:latin typeface="+mj-lt"/>
              <a:ea typeface="ヒラギノ角ゴ ProN W3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D652-D6D7-7C2F-42CD-45859997EA75}"/>
              </a:ext>
            </a:extLst>
          </p:cNvPr>
          <p:cNvSpPr txBox="1"/>
          <p:nvPr/>
        </p:nvSpPr>
        <p:spPr>
          <a:xfrm>
            <a:off x="7649332" y="379088"/>
            <a:ext cx="454266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latin typeface="+mj-lt"/>
              </a:rPr>
              <a:t>Practical</a:t>
            </a:r>
          </a:p>
          <a:p>
            <a:r>
              <a:rPr lang="en-US" sz="4400" dirty="0">
                <a:latin typeface="+mj-lt"/>
              </a:rPr>
              <a:t>Data Science &amp; Machine Learning: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C83BE-31DE-103F-3C4E-CB90DFEB273B}"/>
              </a:ext>
            </a:extLst>
          </p:cNvPr>
          <p:cNvSpPr txBox="1"/>
          <p:nvPr/>
        </p:nvSpPr>
        <p:spPr>
          <a:xfrm>
            <a:off x="7279219" y="3086719"/>
            <a:ext cx="491278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600" dirty="0">
                <a:latin typeface="+mj-lt"/>
                <a:ea typeface="ヒラギノ角ゴ ProN W3"/>
              </a:rPr>
              <a:t>Use Case Examples</a:t>
            </a:r>
            <a:endParaRPr lang="en-US" sz="2600" dirty="0">
              <a:latin typeface="+mj-lt"/>
              <a:ea typeface="ヒラギノ角ゴ ProN W3"/>
              <a:cs typeface="Calibri"/>
            </a:endParaRPr>
          </a:p>
        </p:txBody>
      </p:sp>
      <p:pic>
        <p:nvPicPr>
          <p:cNvPr id="5" name="Picture 2" descr="Althoff Catholic | Belleville, IL">
            <a:extLst>
              <a:ext uri="{FF2B5EF4-FFF2-40B4-BE49-F238E27FC236}">
                <a16:creationId xmlns:a16="http://schemas.microsoft.com/office/drawing/2014/main" id="{ABF42085-1DA1-AFED-5C6E-FDEF74714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42" y="5551856"/>
            <a:ext cx="1757134" cy="90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Predicting Stock Market Direction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71DC6-7558-4468-F1A4-1EAB4268A705}"/>
              </a:ext>
            </a:extLst>
          </p:cNvPr>
          <p:cNvSpPr txBox="1"/>
          <p:nvPr/>
        </p:nvSpPr>
        <p:spPr>
          <a:xfrm>
            <a:off x="295272" y="2228017"/>
            <a:ext cx="5061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 you predict which direction the stock market will go tomorrow?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Classification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B1CE4-8DB3-38DA-D258-1E05E6ABB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365" y="1561267"/>
            <a:ext cx="6099988" cy="4472820"/>
          </a:xfrm>
          <a:prstGeom prst="rect">
            <a:avLst/>
          </a:prstGeom>
        </p:spPr>
      </p:pic>
      <p:pic>
        <p:nvPicPr>
          <p:cNvPr id="2052" name="Picture 4" descr="Question Mark Clipart Triple - Graphic Design, HD Png Download ,  Transparent Png Image - PNGitem">
            <a:extLst>
              <a:ext uri="{FF2B5EF4-FFF2-40B4-BE49-F238E27FC236}">
                <a16:creationId xmlns:a16="http://schemas.microsoft.com/office/drawing/2014/main" id="{38728521-3416-09E0-6FD4-51939FA0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8310" y1="47881" x2="18310" y2="47881"/>
                        <a14:foregroundMark x1="13146" y1="74576" x2="13146" y2="74576"/>
                        <a14:foregroundMark x1="46479" y1="72034" x2="46479" y2="72034"/>
                        <a14:foregroundMark x1="83568" y1="73305" x2="83568" y2="73305"/>
                        <a14:foregroundMark x1="69484" y1="92373" x2="69484" y2="92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2454">
            <a:off x="10080846" y="1367451"/>
            <a:ext cx="1553395" cy="172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94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Forecasting Sales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71DC6-7558-4468-F1A4-1EAB4268A705}"/>
              </a:ext>
            </a:extLst>
          </p:cNvPr>
          <p:cNvSpPr txBox="1"/>
          <p:nvPr/>
        </p:nvSpPr>
        <p:spPr>
          <a:xfrm>
            <a:off x="295272" y="2228017"/>
            <a:ext cx="5061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 you forecast what sales will be for your company next quarter?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Estimation problem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78B080-5D68-3063-C6AC-44D0126E66A4}"/>
              </a:ext>
            </a:extLst>
          </p:cNvPr>
          <p:cNvGrpSpPr/>
          <p:nvPr/>
        </p:nvGrpSpPr>
        <p:grpSpPr>
          <a:xfrm>
            <a:off x="5167223" y="1035169"/>
            <a:ext cx="6059935" cy="4937559"/>
            <a:chOff x="4976004" y="1013603"/>
            <a:chExt cx="6251573" cy="495912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2D1611-3C80-5254-0C57-55BB41C502B0}"/>
                </a:ext>
              </a:extLst>
            </p:cNvPr>
            <p:cNvGrpSpPr/>
            <p:nvPr/>
          </p:nvGrpSpPr>
          <p:grpSpPr>
            <a:xfrm>
              <a:off x="5633049" y="1013603"/>
              <a:ext cx="5594528" cy="4959126"/>
              <a:chOff x="5633049" y="1004977"/>
              <a:chExt cx="5594528" cy="4959126"/>
            </a:xfrm>
          </p:grpSpPr>
          <p:pic>
            <p:nvPicPr>
              <p:cNvPr id="5124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01BEF538-12EF-FE7D-1C31-1ABD2173D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840" y="4675908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F49F27E8-8358-1312-9026-E16B7F38A6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33049" y="1004977"/>
                <a:ext cx="0" cy="4572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FB3F93F-2090-5FA7-4953-D0581053F815}"/>
                  </a:ext>
                </a:extLst>
              </p:cNvPr>
              <p:cNvCxnSpPr/>
              <p:nvPr/>
            </p:nvCxnSpPr>
            <p:spPr>
              <a:xfrm>
                <a:off x="5633049" y="5576977"/>
                <a:ext cx="54864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9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F4913C73-0E02-9DBE-08F1-990810450A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8840" y="4195183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A4C7D256-8BC1-D89E-B3B9-8B1C0764A7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7568" y="3705831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DC0A6D3D-932C-2FE5-6776-3D0018C5AC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5808" y="4687770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915E5C17-BCA9-84AA-982E-5CD61FFAB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85808" y="4203997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028907EA-D91E-3858-AF74-B2CF36E15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6856" y="3732364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D607B132-CCF7-46E8-DC3F-0AA976F228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9325" y="3257104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33ABD328-AF6D-44EA-91B5-E80D38584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22" y="4705564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D2788965-9630-B2F7-A68C-ED4F0A537A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1722" y="4251258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0C479FED-0444-8349-D066-28458F8F0E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0651" y="3762939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1808628A-4769-CE74-B2AE-063C1D7106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8695" y="3288460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89462F7E-DE5F-93FF-2915-DB7DDFC28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40797" y="2813376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Pack of dollars money clipart design illustration 9303600 PNG">
                <a:extLst>
                  <a:ext uri="{FF2B5EF4-FFF2-40B4-BE49-F238E27FC236}">
                    <a16:creationId xmlns:a16="http://schemas.microsoft.com/office/drawing/2014/main" id="{5C9DD524-AF93-6DD5-7F03-2080E1EA91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0929" y="2339103"/>
                <a:ext cx="1322716" cy="8536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4" descr="Question Mark Clipart Triple - Graphic Design, HD Png Download ,  Transparent Png Image - PNGitem">
                <a:extLst>
                  <a:ext uri="{FF2B5EF4-FFF2-40B4-BE49-F238E27FC236}">
                    <a16:creationId xmlns:a16="http://schemas.microsoft.com/office/drawing/2014/main" id="{D717BB1C-FC88-4EC9-530C-DF13CA0F17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18310" y1="47881" x2="18310" y2="47881"/>
                            <a14:foregroundMark x1="13146" y1="74576" x2="13146" y2="74576"/>
                            <a14:foregroundMark x1="46479" y1="72034" x2="46479" y2="72034"/>
                            <a14:foregroundMark x1="83568" y1="73305" x2="83568" y2="73305"/>
                            <a14:foregroundMark x1="69484" y1="92373" x2="69484" y2="9237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302454">
                <a:off x="9911081" y="2526434"/>
                <a:ext cx="1316496" cy="145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CD8624-8B02-DE53-E5F4-3072A0A073E8}"/>
                  </a:ext>
                </a:extLst>
              </p:cNvPr>
              <p:cNvSpPr txBox="1"/>
              <p:nvPr/>
            </p:nvSpPr>
            <p:spPr>
              <a:xfrm>
                <a:off x="6090576" y="5594771"/>
                <a:ext cx="8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DA893-AE5D-C4F1-C494-845848F49D22}"/>
                  </a:ext>
                </a:extLst>
              </p:cNvPr>
              <p:cNvSpPr txBox="1"/>
              <p:nvPr/>
            </p:nvSpPr>
            <p:spPr>
              <a:xfrm>
                <a:off x="7436589" y="5594771"/>
                <a:ext cx="8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E3FB8D-56DA-CDCF-7BC8-173C79260982}"/>
                  </a:ext>
                </a:extLst>
              </p:cNvPr>
              <p:cNvSpPr txBox="1"/>
              <p:nvPr/>
            </p:nvSpPr>
            <p:spPr>
              <a:xfrm>
                <a:off x="8782602" y="5594771"/>
                <a:ext cx="8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4021FC-78B1-EB19-FA29-3D1EA5C31367}"/>
                  </a:ext>
                </a:extLst>
              </p:cNvPr>
              <p:cNvSpPr txBox="1"/>
              <p:nvPr/>
            </p:nvSpPr>
            <p:spPr>
              <a:xfrm>
                <a:off x="10128615" y="5594771"/>
                <a:ext cx="819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548ECB-94C2-DA03-DB6D-18EBBE6FE790}"/>
                </a:ext>
              </a:extLst>
            </p:cNvPr>
            <p:cNvSpPr txBox="1"/>
            <p:nvPr/>
          </p:nvSpPr>
          <p:spPr>
            <a:xfrm>
              <a:off x="4976004" y="2853080"/>
              <a:ext cx="81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Customer Segmentation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71DC6-7558-4468-F1A4-1EAB4268A705}"/>
              </a:ext>
            </a:extLst>
          </p:cNvPr>
          <p:cNvSpPr txBox="1"/>
          <p:nvPr/>
        </p:nvSpPr>
        <p:spPr>
          <a:xfrm>
            <a:off x="295272" y="2228017"/>
            <a:ext cx="5061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Does segmenting our customers into groups reveal any interesting patterns of similarity/dissimilarity?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Clustering problem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CC08-CE20-F490-74D3-54DBD57C8CC7}"/>
              </a:ext>
            </a:extLst>
          </p:cNvPr>
          <p:cNvGrpSpPr/>
          <p:nvPr/>
        </p:nvGrpSpPr>
        <p:grpSpPr>
          <a:xfrm>
            <a:off x="5486399" y="2622429"/>
            <a:ext cx="6180745" cy="3389331"/>
            <a:chOff x="5486399" y="2622429"/>
            <a:chExt cx="6180745" cy="3389331"/>
          </a:xfrm>
        </p:grpSpPr>
        <p:pic>
          <p:nvPicPr>
            <p:cNvPr id="4098" name="Picture 2" descr="Exploring Customers Segmentation With RFM Analysis and K-Means Clustering |  by Divya Chandana | Web Mining [IS688, Spring 2021] | Medium">
              <a:extLst>
                <a:ext uri="{FF2B5EF4-FFF2-40B4-BE49-F238E27FC236}">
                  <a16:creationId xmlns:a16="http://schemas.microsoft.com/office/drawing/2014/main" id="{CDD0303E-B95B-9AA4-1AB7-6BCB0168FB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993"/>
            <a:stretch/>
          </p:blipFill>
          <p:spPr bwMode="auto">
            <a:xfrm>
              <a:off x="5486399" y="2820838"/>
              <a:ext cx="6180745" cy="3190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BEE0CC6-15E5-CAE3-DF71-5D13E8EFB22A}"/>
                </a:ext>
              </a:extLst>
            </p:cNvPr>
            <p:cNvSpPr/>
            <p:nvPr/>
          </p:nvSpPr>
          <p:spPr>
            <a:xfrm>
              <a:off x="7504981" y="2622429"/>
              <a:ext cx="2311879" cy="405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FB50C9-21D9-7A30-01FB-0C11AA0DF973}"/>
              </a:ext>
            </a:extLst>
          </p:cNvPr>
          <p:cNvGrpSpPr/>
          <p:nvPr/>
        </p:nvGrpSpPr>
        <p:grpSpPr>
          <a:xfrm>
            <a:off x="6461022" y="323850"/>
            <a:ext cx="3514851" cy="2622859"/>
            <a:chOff x="6797452" y="249253"/>
            <a:chExt cx="3514851" cy="2622859"/>
          </a:xfrm>
        </p:grpSpPr>
        <p:pic>
          <p:nvPicPr>
            <p:cNvPr id="6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C4E8DDA6-948E-8EE6-1E70-D664AEBBAD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7722185" y="683916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8FF2AE47-E1C9-70E1-4D85-2CDECFD3D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7174487" y="486790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5417063B-37A1-8FD5-E165-6F4D70418B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8980425" y="607903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25800156-283A-0383-4DC1-47D3967C5F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8514660" y="554993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3D3BFD90-4470-C6FC-B8B5-EF2C5CBB84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8099220" y="376317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B383D046-2F84-F604-C522-72AADD16B1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7343453" y="1531976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6418319C-EEF8-CBA5-5A18-DB88ABC2F4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8071787" y="1434927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A3F71D05-8EB8-A34A-3A56-DE772C060F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9703315" y="249253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0A6C3E5A-A67E-FDBC-EDEE-396FD01C6B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9004704" y="1752275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64E4B747-1D73-E640-86A3-DEC6F5A707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8468838" y="1912706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5A154D58-CE1E-59B3-DD45-A3E582E375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58" t="3353" r="11701" b="3758"/>
            <a:stretch/>
          </p:blipFill>
          <p:spPr bwMode="auto">
            <a:xfrm>
              <a:off x="9921999" y="1358726"/>
              <a:ext cx="390304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61BE04C2-9E36-5695-76C1-B85F42D7D2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9378020" y="1007375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Buy Bathroom Sign Icon 1 Men Woman Gentlemen Ladies Girls Boys Online in  India - Etsy">
              <a:extLst>
                <a:ext uri="{FF2B5EF4-FFF2-40B4-BE49-F238E27FC236}">
                  <a16:creationId xmlns:a16="http://schemas.microsoft.com/office/drawing/2014/main" id="{7DC767B3-1E19-2F57-EBD6-918663F2D4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2" t="3451" r="54792" b="3661"/>
            <a:stretch/>
          </p:blipFill>
          <p:spPr bwMode="auto">
            <a:xfrm>
              <a:off x="6797452" y="1282525"/>
              <a:ext cx="461189" cy="95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926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8687620-C86D-9583-EA8D-1CB41658C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8" y="2846537"/>
            <a:ext cx="3600450" cy="3752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Knapsack 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71DC6-7558-4468-F1A4-1EAB4268A705}"/>
              </a:ext>
            </a:extLst>
          </p:cNvPr>
          <p:cNvSpPr txBox="1"/>
          <p:nvPr/>
        </p:nvSpPr>
        <p:spPr>
          <a:xfrm>
            <a:off x="295272" y="2228017"/>
            <a:ext cx="5061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If you can’t carry everything because of a weight limit, what’s the best combination of items to pack that will maximize your total value?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Optimization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61E808-2A74-DF5F-B9CD-02340A417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30816">
            <a:off x="5458447" y="199787"/>
            <a:ext cx="4046332" cy="422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89638D-77DC-9F38-6085-194617DD3F5F}"/>
              </a:ext>
            </a:extLst>
          </p:cNvPr>
          <p:cNvSpPr txBox="1"/>
          <p:nvPr/>
        </p:nvSpPr>
        <p:spPr>
          <a:xfrm>
            <a:off x="9670211" y="2562045"/>
            <a:ext cx="196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25kg Max Limit!!</a:t>
            </a:r>
          </a:p>
        </p:txBody>
      </p:sp>
    </p:spTree>
    <p:extLst>
      <p:ext uri="{BB962C8B-B14F-4D97-AF65-F5344CB8AC3E}">
        <p14:creationId xmlns:p14="http://schemas.microsoft.com/office/powerpoint/2010/main" val="27103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2FD3620-50B4-C231-0913-838E6E406510}"/>
              </a:ext>
            </a:extLst>
          </p:cNvPr>
          <p:cNvSpPr txBox="1"/>
          <p:nvPr/>
        </p:nvSpPr>
        <p:spPr>
          <a:xfrm>
            <a:off x="295275" y="323850"/>
            <a:ext cx="291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800000"/>
                </a:solidFill>
              </a:rPr>
              <a:t>Cart Pole Balancing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471DC6-7558-4468-F1A4-1EAB4268A705}"/>
              </a:ext>
            </a:extLst>
          </p:cNvPr>
          <p:cNvSpPr txBox="1"/>
          <p:nvPr/>
        </p:nvSpPr>
        <p:spPr>
          <a:xfrm>
            <a:off x="295272" y="2228017"/>
            <a:ext cx="5217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 you design a program that learns how to balance an inverted pendulum on a moving object (pole on a cart) and keep it from falling over?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Reinforcement Learning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9A697-D973-5CCA-B975-3A5755DA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61" y="2038236"/>
            <a:ext cx="5511375" cy="37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8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12277</TotalTime>
  <Words>142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73</cp:revision>
  <dcterms:created xsi:type="dcterms:W3CDTF">2023-11-09T01:49:06Z</dcterms:created>
  <dcterms:modified xsi:type="dcterms:W3CDTF">2024-01-02T20:29:17Z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2023-11-14T14:04:47Z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bed7d459-fdda-4d96-990f-52fe187d7180</vt:lpwstr>
  </property>
  <property fmtid="{D5CDD505-2E9C-101B-9397-08002B2CF9AE}" pid="8" name="MSIP_Label_1ada0a2f-b917-4d51-b0d0-d418a10c8b23_ContentBits">
    <vt:lpwstr>0</vt:lpwstr>
  </property>
</Properties>
</file>