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menos </a:t>
            </a:r>
            <a:r>
              <a:rPr lang="es-ES" sz="1400" dirty="0" err="1" smtClean="0"/>
              <a:t>eficeinte</a:t>
            </a:r>
            <a:r>
              <a:rPr lang="es-ES" sz="1400" dirty="0" smtClean="0"/>
              <a:t> en </a:t>
            </a:r>
            <a:br>
              <a:rPr lang="es-ES" sz="1400" dirty="0" smtClean="0"/>
            </a:br>
            <a:r>
              <a:rPr lang="es-ES" sz="1400" dirty="0" smtClean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Cola</a:t>
                </a:r>
                <a:endParaRPr lang="es-ES" sz="1100" dirty="0"/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 de  tiempo actual</a:t>
                </a:r>
                <a:endParaRPr lang="es-ES" sz="1100" dirty="0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= time()</a:t>
                </a:r>
                <a:endParaRPr lang="es-ES" sz="1100" i="1" dirty="0"/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Dormir Tarea – Inicio sincronizado</a:t>
                </a:r>
                <a:endParaRPr lang="es-ES" sz="1100" dirty="0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sleep</a:t>
                </a:r>
                <a:r>
                  <a:rPr lang="es-ES" sz="1100" i="1" dirty="0" smtClean="0"/>
                  <a:t>(0.1 – time() – 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Función a hacer</a:t>
                </a:r>
                <a:endParaRPr lang="es-ES" sz="1100" dirty="0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 smtClean="0"/>
                  <a:t>(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Cálculo del instante del siguiente ciclo</a:t>
                </a:r>
                <a:endParaRPr lang="es-ES" sz="1100" dirty="0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/>
                  <a:t> </a:t>
                </a:r>
                <a:r>
                  <a:rPr lang="es-ES" sz="1100" i="1" dirty="0" smtClean="0"/>
                  <a:t>=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+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Periodo</a:t>
                </a:r>
                <a:endParaRPr lang="es-ES" sz="1100" dirty="0"/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Plazo</a:t>
                </a:r>
                <a:endParaRPr lang="es-ES" sz="11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¿Van 5 fuera de plazos?</a:t>
                </a:r>
                <a:endParaRPr lang="es-ES" sz="1100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 smtClean="0">
                    <a:solidFill>
                      <a:schemeClr val="tx1"/>
                    </a:solidFill>
                  </a:rPr>
                  <a:t>(error = 5)</a:t>
                </a:r>
                <a:endParaRPr lang="es-ES" sz="11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Mensaje de error y Fin de tarea</a:t>
              </a:r>
              <a:endParaRPr lang="es-ES" sz="1100" dirty="0"/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</a:t>
              </a:r>
              <a:r>
                <a:rPr lang="es-ES" sz="1100" dirty="0" smtClean="0"/>
                <a:t>ormir la Tarea hasta el siguiente ciclo</a:t>
              </a:r>
              <a:endParaRPr lang="es-ES" sz="11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 smtClean="0"/>
                <a:t>sleep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next_time</a:t>
              </a:r>
              <a:r>
                <a:rPr lang="es-ES" sz="1100" i="1" dirty="0" smtClean="0"/>
                <a:t>-time())</a:t>
              </a:r>
              <a:endParaRPr lang="es-ES" sz="1100" i="1" dirty="0"/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los </a:t>
              </a:r>
              <a:r>
                <a:rPr lang="es-ES" sz="1100" dirty="0" err="1" smtClean="0"/>
                <a:t>arrays</a:t>
              </a:r>
              <a:r>
                <a:rPr lang="es-ES" sz="1100" dirty="0" smtClean="0"/>
                <a:t> protegidos</a:t>
              </a:r>
              <a:endParaRPr lang="es-ES" sz="1100" dirty="0"/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T_POX: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 smtClean="0"/>
                <a:t>,  Índice, Periodo, CogerGuardarDatosPOX,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Inicio del programa</a:t>
              </a:r>
              <a:endParaRPr lang="es-ES" sz="1100" dirty="0"/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las 3 Tareas</a:t>
              </a:r>
              <a:endParaRPr lang="es-ES" sz="1100" dirty="0"/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y_t_GSR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 smtClean="0"/>
                <a:t>y_Ir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()</a:t>
              </a:r>
              <a:br>
                <a:rPr lang="es-ES" sz="1200" dirty="0" smtClean="0"/>
              </a:br>
              <a:r>
                <a:rPr lang="es-ES" sz="1200" dirty="0" err="1" smtClean="0"/>
                <a:t>y_GSR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endParaRPr lang="es-E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T_GSR: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CogerGuardarDatosGSR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y_GSR</a:t>
              </a:r>
              <a:r>
                <a:rPr lang="es-ES" sz="1200" dirty="0" smtClean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T_coms</a:t>
              </a:r>
              <a:r>
                <a:rPr lang="es-ES" sz="1200" dirty="0" smtClean="0"/>
                <a:t>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coms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Inicialización de las Tareas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Python – Código </a:t>
            </a:r>
            <a:r>
              <a:rPr lang="es-ES" dirty="0" err="1" smtClean="0"/>
              <a:t>Oinatz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6171653" y="820750"/>
            <a:ext cx="4912772" cy="2821879"/>
            <a:chOff x="6234715" y="1178101"/>
            <a:chExt cx="49127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6234715" y="3145563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7841281" y="168267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60" name="Conector recto de flecha 59"/>
            <p:cNvCxnSpPr>
              <a:stCxn id="59" idx="2"/>
              <a:endCxn id="62" idx="0"/>
            </p:cNvCxnSpPr>
            <p:nvPr/>
          </p:nvCxnSpPr>
          <p:spPr>
            <a:xfrm flipH="1">
              <a:off x="8632136" y="194445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70" idx="2"/>
              <a:endCxn id="59" idx="0"/>
            </p:cNvCxnSpPr>
            <p:nvPr/>
          </p:nvCxnSpPr>
          <p:spPr>
            <a:xfrm>
              <a:off x="8632137" y="143988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7418614" y="218364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coger_datos_gsr</a:t>
              </a:r>
              <a:endParaRPr lang="es-ES" sz="1100" dirty="0"/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7418614" y="268461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</a:t>
              </a:r>
              <a:r>
                <a:rPr lang="es-ES" sz="1100" dirty="0" smtClean="0"/>
                <a:t>dos</a:t>
              </a:r>
              <a:r>
                <a:rPr lang="es-ES" sz="1100" dirty="0" smtClean="0"/>
                <a:t> </a:t>
              </a:r>
              <a:r>
                <a:rPr lang="es-ES" sz="1100" dirty="0" smtClean="0"/>
                <a:t>valores en una estructura</a:t>
              </a:r>
              <a:endParaRPr lang="es-ES" sz="1100" dirty="0"/>
            </a:p>
          </p:txBody>
        </p:sp>
        <p:cxnSp>
          <p:nvCxnSpPr>
            <p:cNvPr id="64" name="Conector recto de flecha 63"/>
            <p:cNvCxnSpPr>
              <a:stCxn id="62" idx="2"/>
              <a:endCxn id="63" idx="0"/>
            </p:cNvCxnSpPr>
            <p:nvPr/>
          </p:nvCxnSpPr>
          <p:spPr>
            <a:xfrm>
              <a:off x="8632136" y="2445423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3" idx="3"/>
            </p:cNvCxnSpPr>
            <p:nvPr/>
          </p:nvCxnSpPr>
          <p:spPr>
            <a:xfrm>
              <a:off x="9845658" y="2867297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9830225" y="2603295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8030725" y="3738201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>
              <a:off x="6264960" y="3389804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6459647" y="336117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7932828" y="117810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422733" y="3211406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906455" y="3162399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9849777" y="3422562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3" idx="2"/>
              <a:endCxn id="71" idx="0"/>
            </p:cNvCxnSpPr>
            <p:nvPr/>
          </p:nvCxnSpPr>
          <p:spPr>
            <a:xfrm>
              <a:off x="8632136" y="3049983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1" idx="2"/>
              <a:endCxn id="67" idx="0"/>
            </p:cNvCxnSpPr>
            <p:nvPr/>
          </p:nvCxnSpPr>
          <p:spPr>
            <a:xfrm>
              <a:off x="8636255" y="3576778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74287" y="844774"/>
            <a:ext cx="4912772" cy="2821879"/>
            <a:chOff x="1037349" y="1202125"/>
            <a:chExt cx="49127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373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643915" y="170670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" name="Conector recto de flecha 6"/>
            <p:cNvCxnSpPr>
              <a:stCxn id="6" idx="2"/>
              <a:endCxn id="11" idx="0"/>
            </p:cNvCxnSpPr>
            <p:nvPr/>
          </p:nvCxnSpPr>
          <p:spPr>
            <a:xfrm flipH="1">
              <a:off x="3434770" y="1968480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26" idx="2"/>
              <a:endCxn id="6" idx="0"/>
            </p:cNvCxnSpPr>
            <p:nvPr/>
          </p:nvCxnSpPr>
          <p:spPr>
            <a:xfrm>
              <a:off x="3434771" y="146390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2221248" y="220766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coger_datos_pox</a:t>
              </a:r>
              <a:endParaRPr lang="es-ES" sz="11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221248" y="2708635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tres valores en una estructura</a:t>
              </a:r>
              <a:endParaRPr lang="es-ES" sz="1100" dirty="0"/>
            </a:p>
          </p:txBody>
        </p:sp>
        <p:cxnSp>
          <p:nvCxnSpPr>
            <p:cNvPr id="13" name="Conector recto de flecha 12"/>
            <p:cNvCxnSpPr>
              <a:stCxn id="11" idx="2"/>
              <a:endCxn id="12" idx="0"/>
            </p:cNvCxnSpPr>
            <p:nvPr/>
          </p:nvCxnSpPr>
          <p:spPr>
            <a:xfrm>
              <a:off x="3434770" y="2469447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12" idx="3"/>
            </p:cNvCxnSpPr>
            <p:nvPr/>
          </p:nvCxnSpPr>
          <p:spPr>
            <a:xfrm>
              <a:off x="4648292" y="2891321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632859" y="2627319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833359" y="3762225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1067594" y="3413828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262281" y="3385195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735462" y="120212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2225367" y="3235430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709089" y="3186423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>
              <a:off x="4652411" y="3446586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12" idx="2"/>
              <a:endCxn id="43" idx="0"/>
            </p:cNvCxnSpPr>
            <p:nvPr/>
          </p:nvCxnSpPr>
          <p:spPr>
            <a:xfrm>
              <a:off x="3434770" y="3074007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stCxn id="43" idx="2"/>
              <a:endCxn id="19" idx="0"/>
            </p:cNvCxnSpPr>
            <p:nvPr/>
          </p:nvCxnSpPr>
          <p:spPr>
            <a:xfrm>
              <a:off x="3438889" y="3600802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3371708" y="3785719"/>
            <a:ext cx="4925472" cy="2821879"/>
            <a:chOff x="3434769" y="3932073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3434769" y="5899535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7" name="Rectángulo redondeado 76"/>
            <p:cNvSpPr/>
            <p:nvPr/>
          </p:nvSpPr>
          <p:spPr>
            <a:xfrm>
              <a:off x="5054035" y="44366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7" idx="2"/>
              <a:endCxn id="80" idx="0"/>
            </p:cNvCxnSpPr>
            <p:nvPr/>
          </p:nvCxnSpPr>
          <p:spPr>
            <a:xfrm flipH="1">
              <a:off x="5844890" y="4698428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88" idx="2"/>
              <a:endCxn id="77" idx="0"/>
            </p:cNvCxnSpPr>
            <p:nvPr/>
          </p:nvCxnSpPr>
          <p:spPr>
            <a:xfrm>
              <a:off x="5844891" y="41938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redondeado 79"/>
            <p:cNvSpPr/>
            <p:nvPr/>
          </p:nvSpPr>
          <p:spPr>
            <a:xfrm>
              <a:off x="4631368" y="493761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coger_datos_ecg</a:t>
              </a:r>
              <a:endParaRPr lang="es-ES" sz="1100" dirty="0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4631368" y="543858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</a:t>
              </a:r>
              <a:r>
                <a:rPr lang="es-ES" sz="1100" dirty="0" smtClean="0"/>
                <a:t>do</a:t>
              </a:r>
              <a:r>
                <a:rPr lang="es-ES" sz="1100" dirty="0" smtClean="0"/>
                <a:t>s </a:t>
              </a:r>
              <a:r>
                <a:rPr lang="es-ES" sz="1100" dirty="0" smtClean="0"/>
                <a:t>valores en una estructura</a:t>
              </a:r>
              <a:endParaRPr lang="es-ES" sz="1100" dirty="0"/>
            </a:p>
          </p:txBody>
        </p:sp>
        <p:cxnSp>
          <p:nvCxnSpPr>
            <p:cNvPr id="82" name="Conector recto de flecha 81"/>
            <p:cNvCxnSpPr>
              <a:stCxn id="80" idx="2"/>
              <a:endCxn id="81" idx="0"/>
            </p:cNvCxnSpPr>
            <p:nvPr/>
          </p:nvCxnSpPr>
          <p:spPr>
            <a:xfrm>
              <a:off x="5844890" y="5199395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81" idx="3"/>
            </p:cNvCxnSpPr>
            <p:nvPr/>
          </p:nvCxnSpPr>
          <p:spPr>
            <a:xfrm>
              <a:off x="7058412" y="5621269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7042979" y="5357267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5237129" y="6492173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86" name="Conector recto de flecha 85"/>
            <p:cNvCxnSpPr/>
            <p:nvPr/>
          </p:nvCxnSpPr>
          <p:spPr>
            <a:xfrm>
              <a:off x="3471364" y="6143776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3666051" y="611514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5145582" y="39320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4629137" y="5965378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7112859" y="5916371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>
              <a:off x="7056181" y="6176534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81" idx="2"/>
              <a:endCxn id="89" idx="0"/>
            </p:cNvCxnSpPr>
            <p:nvPr/>
          </p:nvCxnSpPr>
          <p:spPr>
            <a:xfrm flipH="1">
              <a:off x="5842659" y="5803955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89" idx="2"/>
              <a:endCxn id="85" idx="0"/>
            </p:cNvCxnSpPr>
            <p:nvPr/>
          </p:nvCxnSpPr>
          <p:spPr>
            <a:xfrm>
              <a:off x="5842659" y="6330750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1462439" y="703011"/>
            <a:ext cx="8735552" cy="3453832"/>
            <a:chOff x="1462439" y="703011"/>
            <a:chExt cx="8735552" cy="3453832"/>
          </a:xfrm>
        </p:grpSpPr>
        <p:grpSp>
          <p:nvGrpSpPr>
            <p:cNvPr id="50" name="Grupo 49"/>
            <p:cNvGrpSpPr/>
            <p:nvPr/>
          </p:nvGrpSpPr>
          <p:grpSpPr>
            <a:xfrm>
              <a:off x="1462439" y="703011"/>
              <a:ext cx="8735552" cy="3453832"/>
              <a:chOff x="1491014" y="1274511"/>
              <a:chExt cx="8735552" cy="3453832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1491014" y="1274511"/>
                <a:ext cx="8735552" cy="3453832"/>
                <a:chOff x="1491014" y="1274511"/>
                <a:chExt cx="8735552" cy="3453832"/>
              </a:xfrm>
            </p:grpSpPr>
            <p:cxnSp>
              <p:nvCxnSpPr>
                <p:cNvPr id="5" name="Conector recto de flecha 4"/>
                <p:cNvCxnSpPr>
                  <a:stCxn id="9" idx="3"/>
                </p:cNvCxnSpPr>
                <p:nvPr/>
              </p:nvCxnSpPr>
              <p:spPr>
                <a:xfrm flipV="1">
                  <a:off x="6722375" y="2552709"/>
                  <a:ext cx="722052" cy="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ángulo redondeado 5"/>
                <p:cNvSpPr/>
                <p:nvPr/>
              </p:nvSpPr>
              <p:spPr>
                <a:xfrm>
                  <a:off x="5111548" y="1779087"/>
                  <a:ext cx="158171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</a:t>
                  </a:r>
                  <a:r>
                    <a:rPr lang="es-ES" sz="1100" dirty="0" smtClean="0"/>
                    <a:t>lolas colas </a:t>
                  </a:r>
                  <a:r>
                    <a:rPr lang="es-ES" sz="1100" i="1" dirty="0" smtClean="0"/>
                    <a:t>QUEUE</a:t>
                  </a:r>
                  <a:endParaRPr lang="es-ES" sz="1100" dirty="0"/>
                </a:p>
              </p:txBody>
            </p:sp>
            <p:cxnSp>
              <p:nvCxnSpPr>
                <p:cNvPr id="7" name="Conector recto de flecha 6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5902403" y="2183768"/>
                  <a:ext cx="1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>
                  <a:stCxn id="11" idx="2"/>
                  <a:endCxn id="6" idx="0"/>
                </p:cNvCxnSpPr>
                <p:nvPr/>
              </p:nvCxnSpPr>
              <p:spPr>
                <a:xfrm>
                  <a:off x="5902404" y="1536290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ángulo redondeado 8"/>
                <p:cNvSpPr/>
                <p:nvPr/>
              </p:nvSpPr>
              <p:spPr>
                <a:xfrm>
                  <a:off x="5082431" y="2421820"/>
                  <a:ext cx="16399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Tomar el tiempo actual</a:t>
                  </a:r>
                  <a:endParaRPr lang="es-ES" sz="1100" dirty="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6604759" y="2792938"/>
                  <a:ext cx="36218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T_POX: 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 smtClean="0"/>
                    <a:t>, </a:t>
                  </a:r>
                  <a:r>
                    <a:rPr lang="es-ES" sz="1200" dirty="0" smtClean="0"/>
                    <a:t>Índice, Periodo, </a:t>
                  </a:r>
                  <a:r>
                    <a:rPr lang="es-ES" sz="1200" dirty="0" err="1" smtClean="0"/>
                    <a:t>generar_buffer_pox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q_pox</a:t>
                  </a:r>
                  <a:endParaRPr lang="es-ES" sz="1200" dirty="0"/>
                </a:p>
              </p:txBody>
            </p:sp>
            <p:sp>
              <p:nvSpPr>
                <p:cNvPr id="11" name="Rectángulo redondeado 10"/>
                <p:cNvSpPr/>
                <p:nvPr/>
              </p:nvSpPr>
              <p:spPr>
                <a:xfrm>
                  <a:off x="5203095" y="1274511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Inicio del programa</a:t>
                  </a:r>
                  <a:endParaRPr lang="es-ES" sz="1100" dirty="0"/>
                </a:p>
              </p:txBody>
            </p:sp>
            <p:sp>
              <p:nvSpPr>
                <p:cNvPr id="12" name="Rectángulo redondeado 11"/>
                <p:cNvSpPr/>
                <p:nvPr/>
              </p:nvSpPr>
              <p:spPr>
                <a:xfrm>
                  <a:off x="5209975" y="2921651"/>
                  <a:ext cx="1384856" cy="5286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las 3 </a:t>
                  </a:r>
                  <a:r>
                    <a:rPr lang="es-ES" sz="1100" dirty="0" smtClean="0"/>
                    <a:t>Tareas</a:t>
                  </a:r>
                  <a:br>
                    <a:rPr lang="es-ES" sz="1100" dirty="0" smtClean="0"/>
                  </a:br>
                  <a:r>
                    <a:rPr lang="es-ES" sz="1100" dirty="0" smtClean="0"/>
                    <a:t>(Recogida de datos) </a:t>
                  </a:r>
                  <a:endParaRPr lang="es-ES" sz="1100" dirty="0"/>
                </a:p>
              </p:txBody>
            </p:sp>
            <p:cxnSp>
              <p:nvCxnSpPr>
                <p:cNvPr id="13" name="Conector recto de flecha 12"/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5902403" y="2683599"/>
                  <a:ext cx="0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12" idx="2"/>
                  <a:endCxn id="31" idx="0"/>
                </p:cNvCxnSpPr>
                <p:nvPr/>
              </p:nvCxnSpPr>
              <p:spPr>
                <a:xfrm>
                  <a:off x="5902403" y="3450338"/>
                  <a:ext cx="2646" cy="1826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6" idx="3"/>
                </p:cNvCxnSpPr>
                <p:nvPr/>
              </p:nvCxnSpPr>
              <p:spPr>
                <a:xfrm>
                  <a:off x="6693260" y="1981428"/>
                  <a:ext cx="109490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6693260" y="1722749"/>
                  <a:ext cx="9847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err="1" smtClean="0"/>
                    <a:t>q_pox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6907357" y="1953197"/>
                  <a:ext cx="5565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 flipH="1">
                  <a:off x="6594832" y="3055038"/>
                  <a:ext cx="36317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uadroTexto 18"/>
                <p:cNvSpPr txBox="1"/>
                <p:nvPr/>
              </p:nvSpPr>
              <p:spPr>
                <a:xfrm>
                  <a:off x="6843592" y="2494559"/>
                  <a:ext cx="4796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endParaRPr lang="es-ES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6614686" y="3053384"/>
                  <a:ext cx="36118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T_GSR: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 smtClean="0"/>
                    <a:t>, Índice, Periodo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generar_buffer_gsr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H="1">
                  <a:off x="6604760" y="3315484"/>
                  <a:ext cx="36218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endCxn id="12" idx="1"/>
                </p:cNvCxnSpPr>
                <p:nvPr/>
              </p:nvCxnSpPr>
              <p:spPr>
                <a:xfrm flipV="1">
                  <a:off x="1491014" y="3185995"/>
                  <a:ext cx="3718961" cy="58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/>
                <p:cNvSpPr txBox="1"/>
                <p:nvPr/>
              </p:nvSpPr>
              <p:spPr>
                <a:xfrm>
                  <a:off x="1491014" y="2902669"/>
                  <a:ext cx="3633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T_ECG: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 smtClean="0"/>
                    <a:t>generar_buffer_ecg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sp>
              <p:nvSpPr>
                <p:cNvPr id="24" name="Rectángulo redondeado 23"/>
                <p:cNvSpPr/>
                <p:nvPr/>
              </p:nvSpPr>
              <p:spPr>
                <a:xfrm>
                  <a:off x="5212093" y="4332647"/>
                  <a:ext cx="1384856" cy="39569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Inicialización de las Tareas</a:t>
                  </a:r>
                  <a:endParaRPr lang="es-ES" sz="1100" dirty="0"/>
                </a:p>
              </p:txBody>
            </p:sp>
          </p:grpSp>
          <p:sp>
            <p:nvSpPr>
              <p:cNvPr id="31" name="Rectángulo redondeado 30"/>
              <p:cNvSpPr/>
              <p:nvPr/>
            </p:nvSpPr>
            <p:spPr>
              <a:xfrm>
                <a:off x="5212621" y="3632990"/>
                <a:ext cx="1384856" cy="5286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de las 3 </a:t>
                </a:r>
                <a:r>
                  <a:rPr lang="es-ES" sz="1100" dirty="0" smtClean="0"/>
                  <a:t>Tareas</a:t>
                </a:r>
                <a:br>
                  <a:rPr lang="es-ES" sz="1100" dirty="0" smtClean="0"/>
                </a:br>
                <a:r>
                  <a:rPr lang="es-ES" sz="1100" dirty="0" smtClean="0"/>
                  <a:t>(Subida de datos) </a:t>
                </a:r>
                <a:endParaRPr lang="es-ES" sz="1100" dirty="0"/>
              </a:p>
            </p:txBody>
          </p: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594832" y="3776664"/>
                <a:ext cx="2114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01713" y="4005264"/>
                <a:ext cx="21073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1" idx="1"/>
              </p:cNvCxnSpPr>
              <p:nvPr/>
            </p:nvCxnSpPr>
            <p:spPr>
              <a:xfrm>
                <a:off x="2956008" y="3897334"/>
                <a:ext cx="22566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2986559" y="3650404"/>
                <a:ext cx="216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Envio_ECG</a:t>
                </a:r>
                <a:r>
                  <a:rPr lang="es-ES" sz="1200" dirty="0" smtClean="0"/>
                  <a:t>: </a:t>
                </a:r>
                <a:r>
                  <a:rPr lang="es-ES" sz="1200" dirty="0" err="1" smtClean="0"/>
                  <a:t>insertar_ecg</a:t>
                </a:r>
                <a:r>
                  <a:rPr lang="es-ES" sz="1200" dirty="0"/>
                  <a:t>,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q_ecg</a:t>
                </a:r>
                <a:endParaRPr lang="es-ES" sz="1200" dirty="0"/>
              </a:p>
            </p:txBody>
          </p:sp>
          <p:cxnSp>
            <p:nvCxnSpPr>
              <p:cNvPr id="47" name="Conector recto de flecha 46"/>
              <p:cNvCxnSpPr>
                <a:stCxn id="31" idx="2"/>
                <a:endCxn id="24" idx="0"/>
              </p:cNvCxnSpPr>
              <p:nvPr/>
            </p:nvCxnSpPr>
            <p:spPr>
              <a:xfrm flipH="1">
                <a:off x="5904521" y="4161677"/>
                <a:ext cx="528" cy="170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/>
            <p:cNvSpPr txBox="1"/>
            <p:nvPr/>
          </p:nvSpPr>
          <p:spPr>
            <a:xfrm>
              <a:off x="6586111" y="2961532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Envio_ECG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insertar_pox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q_pox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85837" y="3200576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Envio_GSR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q_gsr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9917" y="98540"/>
            <a:ext cx="3812483" cy="3369874"/>
            <a:chOff x="2672400" y="844774"/>
            <a:chExt cx="3812483" cy="3369874"/>
          </a:xfrm>
        </p:grpSpPr>
        <p:sp>
          <p:nvSpPr>
            <p:cNvPr id="4" name="Rectángulo redondeado 3"/>
            <p:cNvSpPr/>
            <p:nvPr/>
          </p:nvSpPr>
          <p:spPr>
            <a:xfrm>
              <a:off x="2672400" y="844774"/>
              <a:ext cx="3812483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013338" y="1623209"/>
              <a:ext cx="3130604" cy="2292533"/>
              <a:chOff x="3013337" y="1463259"/>
              <a:chExt cx="3130604" cy="229253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013339" y="1463259"/>
                <a:ext cx="3130602" cy="681148"/>
                <a:chOff x="3013340" y="1230265"/>
                <a:chExt cx="3130602" cy="681148"/>
              </a:xfrm>
            </p:grpSpPr>
            <p:sp>
              <p:nvSpPr>
                <p:cNvPr id="5" name="Rectángulo redondeado 4"/>
                <p:cNvSpPr/>
                <p:nvPr/>
              </p:nvSpPr>
              <p:spPr>
                <a:xfrm>
                  <a:off x="3013340" y="123026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coger_datos_pox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3978858" y="163494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(red, ir)</a:t>
                  </a:r>
                  <a:endParaRPr lang="es-ES" sz="1100" dirty="0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3013339" y="2272621"/>
                <a:ext cx="3130602" cy="677013"/>
                <a:chOff x="3013340" y="2327370"/>
                <a:chExt cx="3130602" cy="677013"/>
              </a:xfrm>
            </p:grpSpPr>
            <p:sp>
              <p:nvSpPr>
                <p:cNvPr id="6" name="Rectángulo redondeado 5"/>
                <p:cNvSpPr/>
                <p:nvPr/>
              </p:nvSpPr>
              <p:spPr>
                <a:xfrm>
                  <a:off x="3013340" y="2327370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coger_datos_gsr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3978857" y="272791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3013337" y="3075752"/>
                <a:ext cx="3130602" cy="680040"/>
                <a:chOff x="3013340" y="3424475"/>
                <a:chExt cx="3130602" cy="680040"/>
              </a:xfrm>
            </p:grpSpPr>
            <p:sp>
              <p:nvSpPr>
                <p:cNvPr id="7" name="Rectángulo redondeado 6"/>
                <p:cNvSpPr/>
                <p:nvPr/>
              </p:nvSpPr>
              <p:spPr>
                <a:xfrm>
                  <a:off x="3013340" y="342447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coger_datos_ecg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78857" y="3828048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return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v_resis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2672400" y="1324303"/>
              <a:ext cx="38124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578142" y="89987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</a:t>
              </a:r>
              <a:r>
                <a:rPr lang="es-ES" dirty="0" smtClean="0"/>
                <a:t>btener_valores.py</a:t>
              </a:r>
              <a:endParaRPr lang="es-ES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303338" y="224665"/>
            <a:ext cx="4599271" cy="3369874"/>
            <a:chOff x="4303338" y="224665"/>
            <a:chExt cx="4599271" cy="3369874"/>
          </a:xfrm>
        </p:grpSpPr>
        <p:sp>
          <p:nvSpPr>
            <p:cNvPr id="21" name="Rectángulo redondeado 20"/>
            <p:cNvSpPr/>
            <p:nvPr/>
          </p:nvSpPr>
          <p:spPr>
            <a:xfrm>
              <a:off x="4303338" y="224665"/>
              <a:ext cx="4599271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399964" y="1004951"/>
              <a:ext cx="4382814" cy="2292533"/>
              <a:chOff x="2401613" y="1463259"/>
              <a:chExt cx="4382814" cy="2292533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2401613" y="1463259"/>
                <a:ext cx="4382814" cy="683610"/>
                <a:chOff x="2401614" y="1230265"/>
                <a:chExt cx="4382814" cy="683610"/>
              </a:xfrm>
            </p:grpSpPr>
            <p:sp>
              <p:nvSpPr>
                <p:cNvPr id="32" name="Rectángulo redondeado 31"/>
                <p:cNvSpPr/>
                <p:nvPr/>
              </p:nvSpPr>
              <p:spPr>
                <a:xfrm>
                  <a:off x="2401614" y="123026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nsertar_pox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507064" y="163740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INSERT INTO </a:t>
                  </a:r>
                  <a:r>
                    <a:rPr lang="es-ES" sz="1100" dirty="0" err="1" smtClean="0"/>
                    <a:t>pox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acq_time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red_val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ir_val</a:t>
                  </a:r>
                  <a:r>
                    <a:rPr lang="es-ES" sz="1100" dirty="0" smtClean="0"/>
                    <a:t>) VALUES (%,%,%)  , </a:t>
                  </a:r>
                  <a:r>
                    <a:rPr lang="es-ES" sz="1100" i="1" dirty="0" smtClean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2401613" y="2272621"/>
                <a:ext cx="4382814" cy="677013"/>
                <a:chOff x="2401614" y="2327370"/>
                <a:chExt cx="4382814" cy="677013"/>
              </a:xfrm>
            </p:grpSpPr>
            <p:sp>
              <p:nvSpPr>
                <p:cNvPr id="30" name="Rectángulo redondeado 29"/>
                <p:cNvSpPr/>
                <p:nvPr/>
              </p:nvSpPr>
              <p:spPr>
                <a:xfrm>
                  <a:off x="2401614" y="2327370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insertar_gsr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507065" y="2727916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 smtClean="0"/>
                    <a:t>gsr</a:t>
                  </a:r>
                  <a:r>
                    <a:rPr lang="es-ES" sz="1100" dirty="0" smtClean="0"/>
                    <a:t> </a:t>
                  </a:r>
                  <a:r>
                    <a:rPr lang="es-ES" sz="1100" dirty="0"/>
                    <a:t>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2401613" y="3075752"/>
                <a:ext cx="4382814" cy="680040"/>
                <a:chOff x="2401616" y="3424475"/>
                <a:chExt cx="4382814" cy="680040"/>
              </a:xfrm>
            </p:grpSpPr>
            <p:sp>
              <p:nvSpPr>
                <p:cNvPr id="28" name="Rectángulo redondeado 27"/>
                <p:cNvSpPr/>
                <p:nvPr/>
              </p:nvSpPr>
              <p:spPr>
                <a:xfrm>
                  <a:off x="2401616" y="342447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nsertar_ecg</a:t>
                  </a:r>
                  <a:r>
                    <a:rPr lang="es-ES" sz="1400" i="1" dirty="0" smtClean="0"/>
                    <a:t>(cola)</a:t>
                  </a:r>
                  <a:endParaRPr lang="es-ES" sz="1400" i="1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2507067" y="382804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ecg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ecg_val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</p:grpSp>
        <p:sp>
          <p:nvSpPr>
            <p:cNvPr id="24" name="CuadroTexto 23"/>
            <p:cNvSpPr txBox="1"/>
            <p:nvPr/>
          </p:nvSpPr>
          <p:spPr>
            <a:xfrm>
              <a:off x="5590873" y="279764"/>
              <a:ext cx="1849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Connect_bbdd.py</a:t>
              </a:r>
              <a:endParaRPr lang="es-ES" dirty="0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303338" y="649096"/>
              <a:ext cx="4599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5141164" y="3950393"/>
            <a:ext cx="4126661" cy="2821879"/>
            <a:chOff x="5141164" y="3950393"/>
            <a:chExt cx="4126661" cy="2821879"/>
          </a:xfrm>
        </p:grpSpPr>
        <p:grpSp>
          <p:nvGrpSpPr>
            <p:cNvPr id="37" name="Grupo 36"/>
            <p:cNvGrpSpPr/>
            <p:nvPr/>
          </p:nvGrpSpPr>
          <p:grpSpPr>
            <a:xfrm>
              <a:off x="5717937" y="3950393"/>
              <a:ext cx="2828897" cy="2821879"/>
              <a:chOff x="7219274" y="1178101"/>
              <a:chExt cx="2828897" cy="282187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7841281" y="1682677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Conectarse con la BBDD</a:t>
                </a:r>
                <a:endParaRPr lang="es-ES" sz="1100" dirty="0"/>
              </a:p>
            </p:txBody>
          </p:sp>
          <p:cxnSp>
            <p:nvCxnSpPr>
              <p:cNvPr id="40" name="Conector recto de flecha 39"/>
              <p:cNvCxnSpPr>
                <a:stCxn id="39" idx="2"/>
                <a:endCxn id="42" idx="0"/>
              </p:cNvCxnSpPr>
              <p:nvPr/>
            </p:nvCxnSpPr>
            <p:spPr>
              <a:xfrm>
                <a:off x="8632137" y="1944456"/>
                <a:ext cx="1586" cy="247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50" idx="2"/>
                <a:endCxn id="39" idx="0"/>
              </p:cNvCxnSpPr>
              <p:nvPr/>
            </p:nvCxnSpPr>
            <p:spPr>
              <a:xfrm>
                <a:off x="8632137" y="1439880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ángulo redondeado 41"/>
              <p:cNvSpPr/>
              <p:nvPr/>
            </p:nvSpPr>
            <p:spPr>
              <a:xfrm>
                <a:off x="7219274" y="2191547"/>
                <a:ext cx="2828897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100 datos en una variable intermedia</a:t>
                </a:r>
                <a:endParaRPr lang="es-ES" sz="1100" dirty="0"/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7870823" y="2742249"/>
                <a:ext cx="1522628" cy="245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Hacer la INSERT INTO</a:t>
                </a:r>
                <a:endParaRPr lang="es-ES" sz="1100" dirty="0"/>
              </a:p>
            </p:txBody>
          </p:sp>
          <p:cxnSp>
            <p:nvCxnSpPr>
              <p:cNvPr id="44" name="Conector recto de flecha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632137" y="2453326"/>
                <a:ext cx="1586" cy="288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ángulo redondeado 46"/>
              <p:cNvSpPr/>
              <p:nvPr/>
            </p:nvSpPr>
            <p:spPr>
              <a:xfrm>
                <a:off x="8030725" y="3738201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7932828" y="1178101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7932828" y="3262216"/>
                <a:ext cx="1404715" cy="2647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Finalizar la conexión</a:t>
                </a:r>
                <a:endParaRPr lang="es-ES" sz="1100" dirty="0"/>
              </a:p>
            </p:txBody>
          </p:sp>
          <p:cxnSp>
            <p:nvCxnSpPr>
              <p:cNvPr id="54" name="Conector recto de flecha 53"/>
              <p:cNvCxnSpPr>
                <a:stCxn id="43" idx="2"/>
                <a:endCxn id="51" idx="0"/>
              </p:cNvCxnSpPr>
              <p:nvPr/>
            </p:nvCxnSpPr>
            <p:spPr>
              <a:xfrm>
                <a:off x="8632137" y="2987593"/>
                <a:ext cx="3049" cy="274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51" idx="2"/>
                <a:endCxn id="47" idx="0"/>
              </p:cNvCxnSpPr>
              <p:nvPr/>
            </p:nvCxnSpPr>
            <p:spPr>
              <a:xfrm>
                <a:off x="8635186" y="3526918"/>
                <a:ext cx="3300" cy="2112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de flecha 64"/>
            <p:cNvCxnSpPr>
              <a:endCxn id="42" idx="1"/>
            </p:cNvCxnSpPr>
            <p:nvPr/>
          </p:nvCxnSpPr>
          <p:spPr>
            <a:xfrm>
              <a:off x="5172075" y="5094728"/>
              <a:ext cx="54586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5141164" y="4844810"/>
              <a:ext cx="532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cola()</a:t>
              </a:r>
              <a:endParaRPr lang="es-ES" sz="1200" dirty="0"/>
            </a:p>
          </p:txBody>
        </p:sp>
        <p:cxnSp>
          <p:nvCxnSpPr>
            <p:cNvPr id="68" name="Conector recto de flecha 67"/>
            <p:cNvCxnSpPr>
              <a:stCxn id="42" idx="3"/>
            </p:cNvCxnSpPr>
            <p:nvPr/>
          </p:nvCxnSpPr>
          <p:spPr>
            <a:xfrm>
              <a:off x="8546834" y="5094729"/>
              <a:ext cx="7209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8589291" y="48456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>
              <a:endCxn id="43" idx="1"/>
            </p:cNvCxnSpPr>
            <p:nvPr/>
          </p:nvCxnSpPr>
          <p:spPr>
            <a:xfrm flipV="1">
              <a:off x="5794678" y="5637213"/>
              <a:ext cx="574808" cy="1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86616" y="5376041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3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Cola</a:t>
                  </a:r>
                  <a:endParaRPr lang="es-ES" sz="1100" dirty="0"/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 de  tiempo actual</a:t>
                  </a:r>
                  <a:endParaRPr lang="es-ES" sz="1100" dirty="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= time()</a:t>
                  </a:r>
                  <a:endParaRPr lang="es-ES" sz="1100" i="1" dirty="0"/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Dormir Tarea – Inicio sincronizado</a:t>
                  </a:r>
                  <a:endParaRPr lang="es-ES" sz="1100" dirty="0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(0.1 – time() – 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Función a hacer</a:t>
                  </a:r>
                  <a:endParaRPr lang="es-ES" sz="1100" dirty="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Cálculo del instante del siguiente ciclo</a:t>
                  </a:r>
                  <a:endParaRPr lang="es-ES" sz="110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/>
                    <a:t> </a:t>
                  </a:r>
                  <a:r>
                    <a:rPr lang="es-ES" sz="1100" i="1" dirty="0" smtClean="0"/>
                    <a:t>= 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+ </a:t>
                  </a:r>
                  <a:r>
                    <a:rPr lang="es-ES" sz="1100" i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  <a:endParaRPr lang="es-ES" sz="1100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Periodo</a:t>
                  </a:r>
                  <a:endParaRPr lang="es-ES" sz="1100" dirty="0"/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Probar a dormir la Tarea hasta el siguiente ciclo</a:t>
                  </a:r>
                  <a:endParaRPr lang="es-ES" sz="1100" dirty="0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smtClean="0"/>
                    <a:t>try: </a:t>
                  </a:r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-time())</a:t>
                  </a:r>
                  <a:endParaRPr lang="es-ES" sz="1100" i="1" dirty="0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¿Excepción?</a:t>
                  </a:r>
                  <a:endParaRPr lang="es-ES" sz="1100" dirty="0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</a:t>
                  </a:r>
                  <a:r>
                    <a:rPr lang="es-ES" sz="1100" i="1" dirty="0" err="1" smtClean="0"/>
                    <a:t>xception</a:t>
                  </a:r>
                  <a:r>
                    <a:rPr lang="es-ES" sz="1100" i="1" dirty="0" smtClean="0"/>
                    <a:t>:</a:t>
                  </a:r>
                  <a:endParaRPr lang="es-ES" sz="1100" i="1" dirty="0"/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Sí</a:t>
                </a:r>
                <a:endParaRPr lang="es-ES" sz="1100" dirty="0"/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No</a:t>
                </a:r>
                <a:endParaRPr lang="es-ES" sz="1100" dirty="0"/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Mensaje de error y Fin de tarea</a:t>
                </a:r>
                <a:endParaRPr lang="es-ES" sz="1100" dirty="0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 smtClean="0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Plazo</a:t>
            </a:r>
            <a:endParaRPr lang="es-ES" dirty="0"/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&lt;&lt; Periódica &gt;&gt;</a:t>
                </a:r>
                <a:endParaRPr lang="es-ES" sz="1100" dirty="0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Comunicación</a:t>
                </a:r>
                <a:endParaRPr lang="es-ES" sz="1100" dirty="0"/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</a:t>
            </a:r>
            <a:r>
              <a:rPr lang="es-ES" sz="1100" dirty="0" err="1" smtClean="0"/>
              <a:t>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 </a:t>
            </a:r>
            <a:r>
              <a:rPr lang="es-ES" dirty="0" err="1" smtClean="0"/>
              <a:t>Multiprocess</a:t>
            </a:r>
            <a:r>
              <a:rPr lang="es-ES" dirty="0" smtClean="0"/>
              <a:t>: es una tarea que se ejecuta cíclicamente sin ningún tipo de limitación de periodo. 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	dentro del ciclo principal, hay otro ciclo del que no se sale hasta que en la cola en cuestión</a:t>
            </a:r>
          </a:p>
          <a:p>
            <a:r>
              <a:rPr lang="es-ES" dirty="0"/>
              <a:t>	</a:t>
            </a:r>
            <a:r>
              <a:rPr lang="es-ES" dirty="0" smtClean="0"/>
              <a:t>	llegue a tener 100 </a:t>
            </a:r>
            <a:r>
              <a:rPr lang="es-ES" smtClean="0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BUS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 smtClean="0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  <a:endParaRPr lang="es-E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/>
                <a:t>GND</a:t>
              </a:r>
              <a:endParaRPr lang="es-ES" sz="900" dirty="0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las dos señales del MAX30102</a:t>
              </a:r>
              <a:endParaRPr lang="es-ES" sz="1100" dirty="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Guardar </a:t>
              </a:r>
              <a:r>
                <a:rPr lang="es-ES" sz="1100" dirty="0" smtClean="0"/>
                <a:t>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el valor del ADC</a:t>
              </a:r>
              <a:endParaRPr lang="es-ES" sz="1100" dirty="0"/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Calcular el valor GSR</a:t>
              </a:r>
              <a:endParaRPr lang="es-ES" sz="1100" dirty="0"/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 smtClean="0"/>
                      <a:t> </a:t>
                    </a:r>
                    <a:endParaRPr lang="es-ES" dirty="0"/>
                  </a:p>
                </p:txBody>
              </p:sp>
            </mc:Choice>
            <mc:Fallback xmlns=""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POX.csv</a:t>
                </a:r>
                <a:endParaRPr lang="es-ES" sz="1100" dirty="0"/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Subida de datos a la BBDD</a:t>
                </a:r>
                <a:endParaRPr lang="es-ES" sz="1100" dirty="0"/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a_ir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a_rojo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GSR.csv</a:t>
                </a:r>
                <a:endParaRPr lang="es-ES" sz="1100" dirty="0"/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Borrado de los </a:t>
                </a:r>
                <a:r>
                  <a:rPr lang="es-ES" sz="1100" dirty="0" err="1" smtClean="0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a_rojo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 Programa </a:t>
            </a:r>
            <a:br>
              <a:rPr lang="es-ES" dirty="0" smtClean="0"/>
            </a:br>
            <a:r>
              <a:rPr lang="es-ES" dirty="0" smtClean="0"/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1088</Words>
  <Application>Microsoft Office PowerPoint</Application>
  <PresentationFormat>Panorámica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55</cp:revision>
  <dcterms:created xsi:type="dcterms:W3CDTF">2022-10-27T09:23:20Z</dcterms:created>
  <dcterms:modified xsi:type="dcterms:W3CDTF">2022-12-20T12:54:05Z</dcterms:modified>
</cp:coreProperties>
</file>