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00"/>
    <a:srgbClr val="C3154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>
        <p:scale>
          <a:sx n="150" d="100"/>
          <a:sy n="150" d="100"/>
        </p:scale>
        <p:origin x="-20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Es menos </a:t>
            </a:r>
            <a:r>
              <a:rPr lang="es-ES" sz="1400" dirty="0" err="1"/>
              <a:t>eficeinte</a:t>
            </a:r>
            <a:r>
              <a:rPr lang="es-ES" sz="1400" dirty="0"/>
              <a:t> en </a:t>
            </a:r>
            <a:br>
              <a:rPr lang="es-ES" sz="1400" dirty="0"/>
            </a:br>
            <a:r>
              <a:rPr lang="es-ES" sz="1400" dirty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Tiempo de Inicio</a:t>
                </a:r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Cola</a:t>
                </a:r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Toma de  tiempo actual</a:t>
                </a:r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next_time</a:t>
                </a:r>
                <a:r>
                  <a:rPr lang="es-ES" sz="1100" i="1" dirty="0"/>
                  <a:t> = time()</a:t>
                </a:r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Dormir Tarea – Inicio sincronizado</a:t>
                </a:r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sleep</a:t>
                </a:r>
                <a:r>
                  <a:rPr lang="es-ES" sz="1100" i="1" dirty="0"/>
                  <a:t>(0.1 – time() – </a:t>
                </a:r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/>
                  <a:t>)</a:t>
                </a:r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Función a hacer</a:t>
                </a:r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/>
                  <a:t>(</a:t>
                </a:r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/>
                  <a:t>)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Cálculo del instante del siguiente ciclo</a:t>
                </a:r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next_time</a:t>
                </a:r>
                <a:r>
                  <a:rPr lang="es-ES" sz="1100" i="1" dirty="0"/>
                  <a:t> =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 +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Periodo</a:t>
                </a:r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¿Se esta dentro del plazo?</a:t>
                </a: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if</a:t>
                </a:r>
                <a:r>
                  <a:rPr lang="es-ES" sz="1100" i="1" dirty="0"/>
                  <a:t>(time() -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) &gt;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Plazo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¿Van 5 fuera de plazos?</a:t>
                </a:r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>
                    <a:solidFill>
                      <a:schemeClr val="tx1"/>
                    </a:solidFill>
                  </a:rPr>
                  <a:t>(error = 5)</a:t>
                </a: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¿Se esta dentro del plazo?</a:t>
                </a:r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if</a:t>
                </a:r>
                <a:r>
                  <a:rPr lang="es-ES" sz="1100" i="1" dirty="0"/>
                  <a:t>(time() -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) &gt;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Mensaje de error y Fin de tarea</a:t>
              </a:r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Dormir la Tarea hasta el siguiente ciclo</a:t>
              </a: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/>
                <a:t>sleep</a:t>
              </a:r>
              <a:r>
                <a:rPr lang="es-ES" sz="1100" i="1" dirty="0"/>
                <a:t>(</a:t>
              </a:r>
              <a:r>
                <a:rPr lang="es-ES" sz="1100" i="1" dirty="0" err="1"/>
                <a:t>next_time</a:t>
              </a:r>
              <a:r>
                <a:rPr lang="es-ES" sz="1100" i="1" dirty="0"/>
                <a:t>-time())</a:t>
              </a:r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de los </a:t>
              </a:r>
              <a:r>
                <a:rPr lang="es-ES" sz="1100" dirty="0" err="1"/>
                <a:t>arrays</a:t>
              </a:r>
              <a:r>
                <a:rPr lang="es-ES" sz="1100" dirty="0"/>
                <a:t> protegidos</a:t>
              </a:r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T_POX: 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/>
                <a:t>,  Índice, Periodo, CogerGuardarDatosPOX, </a:t>
              </a:r>
              <a:r>
                <a:rPr lang="es-ES" sz="1200" dirty="0" err="1"/>
                <a:t>y_Ir</a:t>
              </a:r>
              <a:r>
                <a:rPr lang="es-ES" sz="1200" dirty="0"/>
                <a:t>, </a:t>
              </a:r>
              <a:r>
                <a:rPr lang="es-ES" sz="1200" dirty="0" err="1"/>
                <a:t>y_rojo</a:t>
              </a:r>
              <a:r>
                <a:rPr lang="es-ES" sz="1200" dirty="0"/>
                <a:t>, </a:t>
              </a:r>
              <a:r>
                <a:rPr lang="es-ES" sz="1200" dirty="0" err="1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Inicio del programa</a:t>
              </a:r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de las 3 Tareas</a:t>
              </a:r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y_t_GSR</a:t>
              </a:r>
              <a:r>
                <a:rPr lang="es-ES" sz="1200" dirty="0"/>
                <a:t>(), </a:t>
              </a:r>
              <a:r>
                <a:rPr lang="es-ES" sz="1200" dirty="0" err="1"/>
                <a:t>y_t_POX</a:t>
              </a:r>
              <a:r>
                <a:rPr lang="es-ES" sz="1200" dirty="0"/>
                <a:t>()</a:t>
              </a:r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/>
                <a:t>y_Ir</a:t>
              </a:r>
              <a:r>
                <a:rPr lang="es-ES" sz="1200" dirty="0"/>
                <a:t>(), </a:t>
              </a:r>
              <a:r>
                <a:rPr lang="es-ES" sz="1200" dirty="0" err="1"/>
                <a:t>y_Rojo</a:t>
              </a:r>
              <a:r>
                <a:rPr lang="es-ES" sz="1200" dirty="0"/>
                <a:t>()</a:t>
              </a:r>
              <a:br>
                <a:rPr lang="es-ES" sz="1200" dirty="0"/>
              </a:br>
              <a:r>
                <a:rPr lang="es-ES" sz="1200" dirty="0" err="1"/>
                <a:t>y_GSR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T_GSR: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/>
                <a:t>, Índice, Periodo, </a:t>
              </a:r>
              <a:r>
                <a:rPr lang="es-ES" sz="1200" dirty="0" err="1"/>
                <a:t>CogerGuardarDatosGSR</a:t>
              </a:r>
              <a:r>
                <a:rPr lang="es-ES" sz="1200" dirty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T_coms</a:t>
              </a:r>
              <a:r>
                <a:rPr lang="es-ES" sz="1200" dirty="0"/>
                <a:t>: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/>
                <a:t>, Índice, Periodo, </a:t>
              </a:r>
              <a:r>
                <a:rPr lang="es-ES" sz="1200" dirty="0" err="1"/>
                <a:t>coms</a:t>
              </a:r>
              <a:r>
                <a:rPr lang="es-ES" sz="1200" dirty="0"/>
                <a:t>, </a:t>
              </a:r>
              <a:r>
                <a:rPr lang="es-ES" sz="1200" dirty="0" err="1"/>
                <a:t>y_Ir</a:t>
              </a:r>
              <a:r>
                <a:rPr lang="es-ES" sz="1200" dirty="0"/>
                <a:t>, </a:t>
              </a:r>
              <a:r>
                <a:rPr lang="es-ES" sz="1200" dirty="0" err="1"/>
                <a:t>y_rojo</a:t>
              </a:r>
              <a:r>
                <a:rPr lang="es-ES" sz="1200" dirty="0"/>
                <a:t>, </a:t>
              </a:r>
              <a:r>
                <a:rPr lang="es-ES" sz="1200" dirty="0" err="1"/>
                <a:t>y_t_POX</a:t>
              </a:r>
              <a:r>
                <a:rPr lang="es-ES" sz="1200" dirty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Inicialización de las Tareas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Python – Código </a:t>
            </a:r>
            <a:r>
              <a:rPr lang="es-ES" dirty="0" err="1"/>
              <a:t>Oinatz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6171653" y="820750"/>
            <a:ext cx="4912772" cy="2821879"/>
            <a:chOff x="6234715" y="1178101"/>
            <a:chExt cx="49127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6234715" y="3145563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7841281" y="168267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60" name="Conector recto de flecha 59"/>
            <p:cNvCxnSpPr>
              <a:stCxn id="59" idx="2"/>
              <a:endCxn id="62" idx="0"/>
            </p:cNvCxnSpPr>
            <p:nvPr/>
          </p:nvCxnSpPr>
          <p:spPr>
            <a:xfrm flipH="1">
              <a:off x="8632136" y="194445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70" idx="2"/>
              <a:endCxn id="59" idx="0"/>
            </p:cNvCxnSpPr>
            <p:nvPr/>
          </p:nvCxnSpPr>
          <p:spPr>
            <a:xfrm>
              <a:off x="8632137" y="143988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7418614" y="218364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coger_datos_gsr</a:t>
              </a:r>
              <a:endParaRPr lang="es-ES" sz="1100" dirty="0"/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7418614" y="268461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una estructura</a:t>
              </a:r>
            </a:p>
          </p:txBody>
        </p:sp>
        <p:cxnSp>
          <p:nvCxnSpPr>
            <p:cNvPr id="64" name="Conector recto de flecha 63"/>
            <p:cNvCxnSpPr>
              <a:stCxn id="62" idx="2"/>
              <a:endCxn id="63" idx="0"/>
            </p:cNvCxnSpPr>
            <p:nvPr/>
          </p:nvCxnSpPr>
          <p:spPr>
            <a:xfrm>
              <a:off x="8632136" y="2445423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3" idx="3"/>
            </p:cNvCxnSpPr>
            <p:nvPr/>
          </p:nvCxnSpPr>
          <p:spPr>
            <a:xfrm>
              <a:off x="9845658" y="2867297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9830225" y="2603295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8030725" y="3738201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>
              <a:off x="6264960" y="3389804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6459647" y="336117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q_gsr</a:t>
              </a:r>
              <a:r>
                <a:rPr lang="es-ES" sz="1200" dirty="0"/>
                <a:t>()</a:t>
              </a:r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7932828" y="117810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422733" y="3211406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906455" y="3162399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q_gsr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9849777" y="3422562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3" idx="2"/>
              <a:endCxn id="71" idx="0"/>
            </p:cNvCxnSpPr>
            <p:nvPr/>
          </p:nvCxnSpPr>
          <p:spPr>
            <a:xfrm>
              <a:off x="8632136" y="3049983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1" idx="2"/>
              <a:endCxn id="67" idx="0"/>
            </p:cNvCxnSpPr>
            <p:nvPr/>
          </p:nvCxnSpPr>
          <p:spPr>
            <a:xfrm>
              <a:off x="8636255" y="3576778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74287" y="844774"/>
            <a:ext cx="4912772" cy="2821879"/>
            <a:chOff x="1037349" y="1202125"/>
            <a:chExt cx="49127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373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643915" y="170670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7" name="Conector recto de flecha 6"/>
            <p:cNvCxnSpPr>
              <a:stCxn id="6" idx="2"/>
              <a:endCxn id="11" idx="0"/>
            </p:cNvCxnSpPr>
            <p:nvPr/>
          </p:nvCxnSpPr>
          <p:spPr>
            <a:xfrm flipH="1">
              <a:off x="3434770" y="1968480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26" idx="2"/>
              <a:endCxn id="6" idx="0"/>
            </p:cNvCxnSpPr>
            <p:nvPr/>
          </p:nvCxnSpPr>
          <p:spPr>
            <a:xfrm>
              <a:off x="3434771" y="146390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2221248" y="220766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coger_datos_pox</a:t>
              </a:r>
              <a:endParaRPr lang="es-ES" sz="11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221248" y="2708635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tres valores en una estructura</a:t>
              </a:r>
            </a:p>
          </p:txBody>
        </p:sp>
        <p:cxnSp>
          <p:nvCxnSpPr>
            <p:cNvPr id="13" name="Conector recto de flecha 12"/>
            <p:cNvCxnSpPr>
              <a:stCxn id="11" idx="2"/>
              <a:endCxn id="12" idx="0"/>
            </p:cNvCxnSpPr>
            <p:nvPr/>
          </p:nvCxnSpPr>
          <p:spPr>
            <a:xfrm>
              <a:off x="3434770" y="2469447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12" idx="3"/>
            </p:cNvCxnSpPr>
            <p:nvPr/>
          </p:nvCxnSpPr>
          <p:spPr>
            <a:xfrm>
              <a:off x="4648292" y="2891321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632859" y="2627319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833359" y="3762225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1067594" y="3413828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262281" y="3385195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q_pox</a:t>
              </a:r>
              <a:r>
                <a:rPr lang="es-ES" sz="1200" dirty="0"/>
                <a:t>()</a:t>
              </a: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735462" y="120212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2225367" y="3235430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709089" y="3186423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q_pox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>
              <a:off x="4652411" y="3446586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12" idx="2"/>
              <a:endCxn id="43" idx="0"/>
            </p:cNvCxnSpPr>
            <p:nvPr/>
          </p:nvCxnSpPr>
          <p:spPr>
            <a:xfrm>
              <a:off x="3434770" y="3074007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stCxn id="43" idx="2"/>
              <a:endCxn id="19" idx="0"/>
            </p:cNvCxnSpPr>
            <p:nvPr/>
          </p:nvCxnSpPr>
          <p:spPr>
            <a:xfrm>
              <a:off x="3438889" y="3600802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3371708" y="3785719"/>
            <a:ext cx="4925472" cy="2821879"/>
            <a:chOff x="3434769" y="3932073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3434769" y="5899535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77" name="Rectángulo redondeado 76"/>
            <p:cNvSpPr/>
            <p:nvPr/>
          </p:nvSpPr>
          <p:spPr>
            <a:xfrm>
              <a:off x="5054035" y="44366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78" name="Conector recto de flecha 77"/>
            <p:cNvCxnSpPr>
              <a:stCxn id="77" idx="2"/>
              <a:endCxn id="80" idx="0"/>
            </p:cNvCxnSpPr>
            <p:nvPr/>
          </p:nvCxnSpPr>
          <p:spPr>
            <a:xfrm flipH="1">
              <a:off x="5844890" y="4698428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88" idx="2"/>
              <a:endCxn id="77" idx="0"/>
            </p:cNvCxnSpPr>
            <p:nvPr/>
          </p:nvCxnSpPr>
          <p:spPr>
            <a:xfrm>
              <a:off x="5844891" y="41938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redondeado 79"/>
            <p:cNvSpPr/>
            <p:nvPr/>
          </p:nvSpPr>
          <p:spPr>
            <a:xfrm>
              <a:off x="4631368" y="493761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coger_datos_ecg</a:t>
              </a:r>
              <a:endParaRPr lang="es-ES" sz="1100" dirty="0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4631368" y="543858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una estructura</a:t>
              </a:r>
            </a:p>
          </p:txBody>
        </p:sp>
        <p:cxnSp>
          <p:nvCxnSpPr>
            <p:cNvPr id="82" name="Conector recto de flecha 81"/>
            <p:cNvCxnSpPr>
              <a:stCxn id="80" idx="2"/>
              <a:endCxn id="81" idx="0"/>
            </p:cNvCxnSpPr>
            <p:nvPr/>
          </p:nvCxnSpPr>
          <p:spPr>
            <a:xfrm>
              <a:off x="5844890" y="5199395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81" idx="3"/>
            </p:cNvCxnSpPr>
            <p:nvPr/>
          </p:nvCxnSpPr>
          <p:spPr>
            <a:xfrm>
              <a:off x="7058412" y="5621269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7042979" y="5357267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5237129" y="6492173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86" name="Conector recto de flecha 85"/>
            <p:cNvCxnSpPr/>
            <p:nvPr/>
          </p:nvCxnSpPr>
          <p:spPr>
            <a:xfrm>
              <a:off x="3471364" y="6143776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3666051" y="611514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q_ecg</a:t>
              </a:r>
              <a:r>
                <a:rPr lang="es-ES" sz="1200" dirty="0"/>
                <a:t>()</a:t>
              </a:r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5145582" y="39320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4629137" y="5965378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7112859" y="5916371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q_ecg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>
              <a:off x="7056181" y="6176534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81" idx="2"/>
              <a:endCxn id="89" idx="0"/>
            </p:cNvCxnSpPr>
            <p:nvPr/>
          </p:nvCxnSpPr>
          <p:spPr>
            <a:xfrm flipH="1">
              <a:off x="5842659" y="5803955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89" idx="2"/>
              <a:endCxn id="85" idx="0"/>
            </p:cNvCxnSpPr>
            <p:nvPr/>
          </p:nvCxnSpPr>
          <p:spPr>
            <a:xfrm>
              <a:off x="5842659" y="6330750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1462439" y="703011"/>
            <a:ext cx="8735552" cy="3453832"/>
            <a:chOff x="1462439" y="703011"/>
            <a:chExt cx="8735552" cy="3453832"/>
          </a:xfrm>
        </p:grpSpPr>
        <p:grpSp>
          <p:nvGrpSpPr>
            <p:cNvPr id="50" name="Grupo 49"/>
            <p:cNvGrpSpPr/>
            <p:nvPr/>
          </p:nvGrpSpPr>
          <p:grpSpPr>
            <a:xfrm>
              <a:off x="1462439" y="703011"/>
              <a:ext cx="8735552" cy="3453832"/>
              <a:chOff x="1491014" y="1274511"/>
              <a:chExt cx="8735552" cy="3453832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1491014" y="1274511"/>
                <a:ext cx="8735552" cy="3453832"/>
                <a:chOff x="1491014" y="1274511"/>
                <a:chExt cx="8735552" cy="3453832"/>
              </a:xfrm>
            </p:grpSpPr>
            <p:cxnSp>
              <p:nvCxnSpPr>
                <p:cNvPr id="5" name="Conector recto de flecha 4"/>
                <p:cNvCxnSpPr>
                  <a:stCxn id="9" idx="3"/>
                </p:cNvCxnSpPr>
                <p:nvPr/>
              </p:nvCxnSpPr>
              <p:spPr>
                <a:xfrm flipV="1">
                  <a:off x="6722375" y="2552709"/>
                  <a:ext cx="722052" cy="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ángulo redondeado 5"/>
                <p:cNvSpPr/>
                <p:nvPr/>
              </p:nvSpPr>
              <p:spPr>
                <a:xfrm>
                  <a:off x="5111548" y="1779087"/>
                  <a:ext cx="158171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Creación de lolas colas </a:t>
                  </a:r>
                  <a:r>
                    <a:rPr lang="es-ES" sz="1100" i="1" dirty="0"/>
                    <a:t>QUEUE</a:t>
                  </a:r>
                  <a:endParaRPr lang="es-ES" sz="1100" dirty="0"/>
                </a:p>
              </p:txBody>
            </p:sp>
            <p:cxnSp>
              <p:nvCxnSpPr>
                <p:cNvPr id="7" name="Conector recto de flecha 6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5902403" y="2183768"/>
                  <a:ext cx="1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>
                  <a:stCxn id="11" idx="2"/>
                  <a:endCxn id="6" idx="0"/>
                </p:cNvCxnSpPr>
                <p:nvPr/>
              </p:nvCxnSpPr>
              <p:spPr>
                <a:xfrm>
                  <a:off x="5902404" y="1536290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ángulo redondeado 8"/>
                <p:cNvSpPr/>
                <p:nvPr/>
              </p:nvSpPr>
              <p:spPr>
                <a:xfrm>
                  <a:off x="5082431" y="2421820"/>
                  <a:ext cx="16399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Tomar el tiempo actual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6604759" y="2792938"/>
                  <a:ext cx="36218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T_POX: 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generar_buffer_pox</a:t>
                  </a:r>
                  <a:r>
                    <a:rPr lang="es-ES" sz="1200" dirty="0"/>
                    <a:t>, </a:t>
                  </a:r>
                  <a:r>
                    <a:rPr lang="es-ES" sz="1200" dirty="0" err="1"/>
                    <a:t>q_pox</a:t>
                  </a:r>
                  <a:endParaRPr lang="es-ES" sz="1200" dirty="0"/>
                </a:p>
              </p:txBody>
            </p:sp>
            <p:sp>
              <p:nvSpPr>
                <p:cNvPr id="11" name="Rectángulo redondeado 10"/>
                <p:cNvSpPr/>
                <p:nvPr/>
              </p:nvSpPr>
              <p:spPr>
                <a:xfrm>
                  <a:off x="5203095" y="1274511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Inicio del programa</a:t>
                  </a:r>
                </a:p>
              </p:txBody>
            </p:sp>
            <p:sp>
              <p:nvSpPr>
                <p:cNvPr id="12" name="Rectángulo redondeado 11"/>
                <p:cNvSpPr/>
                <p:nvPr/>
              </p:nvSpPr>
              <p:spPr>
                <a:xfrm>
                  <a:off x="5209975" y="2921651"/>
                  <a:ext cx="1384856" cy="5286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Creación de las 3 Tareas</a:t>
                  </a:r>
                  <a:br>
                    <a:rPr lang="es-ES" sz="1100" dirty="0"/>
                  </a:br>
                  <a:r>
                    <a:rPr lang="es-ES" sz="1100" dirty="0"/>
                    <a:t>(Recogida de datos) 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5902403" y="2683599"/>
                  <a:ext cx="0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12" idx="2"/>
                  <a:endCxn id="31" idx="0"/>
                </p:cNvCxnSpPr>
                <p:nvPr/>
              </p:nvCxnSpPr>
              <p:spPr>
                <a:xfrm>
                  <a:off x="5902403" y="3450338"/>
                  <a:ext cx="2646" cy="1826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6" idx="3"/>
                </p:cNvCxnSpPr>
                <p:nvPr/>
              </p:nvCxnSpPr>
              <p:spPr>
                <a:xfrm>
                  <a:off x="6693260" y="1981428"/>
                  <a:ext cx="109490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6693260" y="1722749"/>
                  <a:ext cx="9847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err="1"/>
                    <a:t>q_pox</a:t>
                  </a:r>
                  <a:r>
                    <a:rPr lang="es-ES" sz="1200" dirty="0"/>
                    <a:t>, </a:t>
                  </a:r>
                  <a:r>
                    <a:rPr lang="es-ES" sz="1200" dirty="0" err="1"/>
                    <a:t>q_gsr</a:t>
                  </a:r>
                  <a:endParaRPr lang="es-ES" sz="1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6907357" y="1953197"/>
                  <a:ext cx="5565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q_ecg</a:t>
                  </a:r>
                  <a:endParaRPr lang="es-ES" sz="1200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 flipH="1">
                  <a:off x="6594832" y="3055038"/>
                  <a:ext cx="36317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uadroTexto 18"/>
                <p:cNvSpPr txBox="1"/>
                <p:nvPr/>
              </p:nvSpPr>
              <p:spPr>
                <a:xfrm>
                  <a:off x="6843592" y="2494559"/>
                  <a:ext cx="4796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6614686" y="3053384"/>
                  <a:ext cx="36118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T_GSR: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generar_buffer_gsr</a:t>
                  </a:r>
                  <a:r>
                    <a:rPr lang="es-ES" sz="1200" dirty="0"/>
                    <a:t>,  </a:t>
                  </a:r>
                  <a:r>
                    <a:rPr lang="es-ES" sz="1200" dirty="0" err="1"/>
                    <a:t>q_gsr</a:t>
                  </a:r>
                  <a:endParaRPr lang="es-ES" sz="1200" dirty="0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H="1">
                  <a:off x="6604760" y="3315484"/>
                  <a:ext cx="36218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endCxn id="12" idx="1"/>
                </p:cNvCxnSpPr>
                <p:nvPr/>
              </p:nvCxnSpPr>
              <p:spPr>
                <a:xfrm flipV="1">
                  <a:off x="1491014" y="3185995"/>
                  <a:ext cx="3718961" cy="58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/>
                <p:cNvSpPr txBox="1"/>
                <p:nvPr/>
              </p:nvSpPr>
              <p:spPr>
                <a:xfrm>
                  <a:off x="1491014" y="2902669"/>
                  <a:ext cx="3633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T_ECG: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generar_buffer_ecg</a:t>
                  </a:r>
                  <a:r>
                    <a:rPr lang="es-ES" sz="1200" dirty="0"/>
                    <a:t>,  </a:t>
                  </a:r>
                  <a:r>
                    <a:rPr lang="es-ES" sz="1200" dirty="0" err="1"/>
                    <a:t>q_ecg</a:t>
                  </a:r>
                  <a:endParaRPr lang="es-ES" sz="1200" dirty="0"/>
                </a:p>
              </p:txBody>
            </p:sp>
            <p:sp>
              <p:nvSpPr>
                <p:cNvPr id="24" name="Rectángulo redondeado 23"/>
                <p:cNvSpPr/>
                <p:nvPr/>
              </p:nvSpPr>
              <p:spPr>
                <a:xfrm>
                  <a:off x="5212093" y="4332647"/>
                  <a:ext cx="1384856" cy="39569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Inicialización de las Tareas</a:t>
                  </a:r>
                </a:p>
              </p:txBody>
            </p:sp>
          </p:grpSp>
          <p:sp>
            <p:nvSpPr>
              <p:cNvPr id="31" name="Rectángulo redondeado 30"/>
              <p:cNvSpPr/>
              <p:nvPr/>
            </p:nvSpPr>
            <p:spPr>
              <a:xfrm>
                <a:off x="5212621" y="3632990"/>
                <a:ext cx="1384856" cy="5286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de las 3 Tareas</a:t>
                </a:r>
                <a:br>
                  <a:rPr lang="es-ES" sz="1100" dirty="0"/>
                </a:br>
                <a:r>
                  <a:rPr lang="es-ES" sz="1100" dirty="0"/>
                  <a:t>(Subida de datos) </a:t>
                </a:r>
              </a:p>
            </p:txBody>
          </p: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594832" y="3776664"/>
                <a:ext cx="2114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01713" y="4005264"/>
                <a:ext cx="21073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1" idx="1"/>
              </p:cNvCxnSpPr>
              <p:nvPr/>
            </p:nvCxnSpPr>
            <p:spPr>
              <a:xfrm>
                <a:off x="2956008" y="3897334"/>
                <a:ext cx="22566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2986559" y="3650404"/>
                <a:ext cx="216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Envio_ECG</a:t>
                </a:r>
                <a:r>
                  <a:rPr lang="es-ES" sz="1200" dirty="0"/>
                  <a:t>: </a:t>
                </a:r>
                <a:r>
                  <a:rPr lang="es-ES" sz="1200" dirty="0" err="1"/>
                  <a:t>insertar_ecg</a:t>
                </a:r>
                <a:r>
                  <a:rPr lang="es-ES" sz="1200" dirty="0"/>
                  <a:t>, </a:t>
                </a:r>
                <a:r>
                  <a:rPr lang="es-ES" sz="1200" dirty="0" err="1"/>
                  <a:t>q_ecg</a:t>
                </a:r>
                <a:endParaRPr lang="es-ES" sz="1200" dirty="0"/>
              </a:p>
            </p:txBody>
          </p:sp>
          <p:cxnSp>
            <p:nvCxnSpPr>
              <p:cNvPr id="47" name="Conector recto de flecha 46"/>
              <p:cNvCxnSpPr>
                <a:stCxn id="31" idx="2"/>
                <a:endCxn id="24" idx="0"/>
              </p:cNvCxnSpPr>
              <p:nvPr/>
            </p:nvCxnSpPr>
            <p:spPr>
              <a:xfrm flipH="1">
                <a:off x="5904521" y="4161677"/>
                <a:ext cx="528" cy="170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/>
            <p:cNvSpPr txBox="1"/>
            <p:nvPr/>
          </p:nvSpPr>
          <p:spPr>
            <a:xfrm>
              <a:off x="6586111" y="2961532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Envio_ECG</a:t>
              </a:r>
              <a:r>
                <a:rPr lang="es-ES" sz="1200" dirty="0"/>
                <a:t>: </a:t>
              </a:r>
              <a:r>
                <a:rPr lang="es-ES" sz="1200" dirty="0" err="1"/>
                <a:t>insertar_pox</a:t>
              </a:r>
              <a:r>
                <a:rPr lang="es-ES" sz="1200" dirty="0"/>
                <a:t>, </a:t>
              </a:r>
              <a:r>
                <a:rPr lang="es-ES" sz="1200" dirty="0" err="1"/>
                <a:t>q_pox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85837" y="3200576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Envio_GSR</a:t>
              </a:r>
              <a:r>
                <a:rPr lang="es-ES" sz="1200" dirty="0"/>
                <a:t>: </a:t>
              </a:r>
              <a:r>
                <a:rPr lang="es-ES" sz="1200" dirty="0" err="1"/>
                <a:t>insertar_gsr</a:t>
              </a:r>
              <a:r>
                <a:rPr lang="es-ES" sz="1200" dirty="0"/>
                <a:t>, </a:t>
              </a:r>
              <a:r>
                <a:rPr lang="es-ES" sz="1200" dirty="0" err="1"/>
                <a:t>q_gsr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9917" y="98540"/>
            <a:ext cx="3812483" cy="3369874"/>
            <a:chOff x="2672400" y="844774"/>
            <a:chExt cx="3812483" cy="3369874"/>
          </a:xfrm>
        </p:grpSpPr>
        <p:sp>
          <p:nvSpPr>
            <p:cNvPr id="4" name="Rectángulo redondeado 3"/>
            <p:cNvSpPr/>
            <p:nvPr/>
          </p:nvSpPr>
          <p:spPr>
            <a:xfrm>
              <a:off x="2672400" y="844774"/>
              <a:ext cx="3812483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013338" y="1623209"/>
              <a:ext cx="3130604" cy="2292533"/>
              <a:chOff x="3013337" y="1463259"/>
              <a:chExt cx="3130604" cy="229253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013339" y="1463259"/>
                <a:ext cx="3130602" cy="681148"/>
                <a:chOff x="3013340" y="1230265"/>
                <a:chExt cx="3130602" cy="681148"/>
              </a:xfrm>
            </p:grpSpPr>
            <p:sp>
              <p:nvSpPr>
                <p:cNvPr id="5" name="Rectángulo redondeado 4"/>
                <p:cNvSpPr/>
                <p:nvPr/>
              </p:nvSpPr>
              <p:spPr>
                <a:xfrm>
                  <a:off x="3013340" y="123026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coger_datos_pox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3978858" y="163494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(red, ir)</a:t>
                  </a:r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3013339" y="2272621"/>
                <a:ext cx="3130602" cy="677013"/>
                <a:chOff x="3013340" y="2327370"/>
                <a:chExt cx="3130602" cy="677013"/>
              </a:xfrm>
            </p:grpSpPr>
            <p:sp>
              <p:nvSpPr>
                <p:cNvPr id="6" name="Rectángulo redondeado 5"/>
                <p:cNvSpPr/>
                <p:nvPr/>
              </p:nvSpPr>
              <p:spPr>
                <a:xfrm>
                  <a:off x="3013340" y="2327370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coger_datos_gsr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3978857" y="272791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GSR_val</a:t>
                  </a:r>
                  <a:r>
                    <a:rPr lang="es-ES" sz="1100" dirty="0"/>
                    <a:t>)</a:t>
                  </a:r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3013337" y="3075752"/>
                <a:ext cx="3130602" cy="680040"/>
                <a:chOff x="3013340" y="3424475"/>
                <a:chExt cx="3130602" cy="680040"/>
              </a:xfrm>
            </p:grpSpPr>
            <p:sp>
              <p:nvSpPr>
                <p:cNvPr id="7" name="Rectángulo redondeado 6"/>
                <p:cNvSpPr/>
                <p:nvPr/>
              </p:nvSpPr>
              <p:spPr>
                <a:xfrm>
                  <a:off x="3013340" y="342447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coger_datos_ecg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78857" y="3828048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v_resis</a:t>
                  </a:r>
                  <a:r>
                    <a:rPr lang="es-ES" sz="1100" dirty="0"/>
                    <a:t>)</a:t>
                  </a:r>
                </a:p>
              </p:txBody>
            </p: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2672400" y="1324303"/>
              <a:ext cx="38124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578142" y="89987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obtener_valores.py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303338" y="224665"/>
            <a:ext cx="4599271" cy="3369874"/>
            <a:chOff x="4303338" y="224665"/>
            <a:chExt cx="4599271" cy="3369874"/>
          </a:xfrm>
        </p:grpSpPr>
        <p:sp>
          <p:nvSpPr>
            <p:cNvPr id="21" name="Rectángulo redondeado 20"/>
            <p:cNvSpPr/>
            <p:nvPr/>
          </p:nvSpPr>
          <p:spPr>
            <a:xfrm>
              <a:off x="4303338" y="224665"/>
              <a:ext cx="4599271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399964" y="1004951"/>
              <a:ext cx="4382814" cy="2292533"/>
              <a:chOff x="2401613" y="1463259"/>
              <a:chExt cx="4382814" cy="2292533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2401613" y="1463259"/>
                <a:ext cx="4382814" cy="683610"/>
                <a:chOff x="2401614" y="1230265"/>
                <a:chExt cx="4382814" cy="683610"/>
              </a:xfrm>
            </p:grpSpPr>
            <p:sp>
              <p:nvSpPr>
                <p:cNvPr id="32" name="Rectángulo redondeado 31"/>
                <p:cNvSpPr/>
                <p:nvPr/>
              </p:nvSpPr>
              <p:spPr>
                <a:xfrm>
                  <a:off x="2401614" y="123026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insertar_pox</a:t>
                  </a:r>
                  <a:r>
                    <a:rPr lang="es-ES" sz="1400" dirty="0"/>
                    <a:t>(</a:t>
                  </a:r>
                  <a:r>
                    <a:rPr lang="es-ES" sz="1400" i="1" dirty="0"/>
                    <a:t>cola</a:t>
                  </a:r>
                  <a:r>
                    <a:rPr lang="es-ES" sz="1400" dirty="0"/>
                    <a:t>)</a:t>
                  </a:r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507064" y="163740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pox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red_val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ir_val</a:t>
                  </a:r>
                  <a:r>
                    <a:rPr lang="es-ES" sz="1100" dirty="0"/>
                    <a:t>) VALUES (%,%,%)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2401613" y="2272621"/>
                <a:ext cx="4382814" cy="677013"/>
                <a:chOff x="2401614" y="2327370"/>
                <a:chExt cx="4382814" cy="677013"/>
              </a:xfrm>
            </p:grpSpPr>
            <p:sp>
              <p:nvSpPr>
                <p:cNvPr id="30" name="Rectángulo redondeado 29"/>
                <p:cNvSpPr/>
                <p:nvPr/>
              </p:nvSpPr>
              <p:spPr>
                <a:xfrm>
                  <a:off x="2401614" y="2327370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insertar_gsr</a:t>
                  </a:r>
                  <a:r>
                    <a:rPr lang="es-ES" sz="1400" dirty="0"/>
                    <a:t>(</a:t>
                  </a:r>
                  <a:r>
                    <a:rPr lang="es-ES" sz="1400" i="1" dirty="0"/>
                    <a:t>cola</a:t>
                  </a:r>
                  <a:r>
                    <a:rPr lang="es-ES" sz="1400" dirty="0"/>
                    <a:t>)</a:t>
                  </a:r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507065" y="2727916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gsr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gsr_val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2401613" y="3075752"/>
                <a:ext cx="4382814" cy="680040"/>
                <a:chOff x="2401616" y="3424475"/>
                <a:chExt cx="4382814" cy="680040"/>
              </a:xfrm>
            </p:grpSpPr>
            <p:sp>
              <p:nvSpPr>
                <p:cNvPr id="28" name="Rectángulo redondeado 27"/>
                <p:cNvSpPr/>
                <p:nvPr/>
              </p:nvSpPr>
              <p:spPr>
                <a:xfrm>
                  <a:off x="2401616" y="342447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insertar_ecg</a:t>
                  </a:r>
                  <a:r>
                    <a:rPr lang="es-ES" sz="1400" i="1" dirty="0"/>
                    <a:t>(cola)</a:t>
                  </a:r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2507067" y="382804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ecg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ecg_val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</p:grpSp>
        <p:sp>
          <p:nvSpPr>
            <p:cNvPr id="24" name="CuadroTexto 23"/>
            <p:cNvSpPr txBox="1"/>
            <p:nvPr/>
          </p:nvSpPr>
          <p:spPr>
            <a:xfrm>
              <a:off x="5590873" y="279764"/>
              <a:ext cx="1849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Connect_bbdd.py</a:t>
              </a:r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303338" y="649096"/>
              <a:ext cx="4599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5141164" y="3950393"/>
            <a:ext cx="4126661" cy="2821879"/>
            <a:chOff x="5141164" y="3950393"/>
            <a:chExt cx="4126661" cy="2821879"/>
          </a:xfrm>
        </p:grpSpPr>
        <p:grpSp>
          <p:nvGrpSpPr>
            <p:cNvPr id="37" name="Grupo 36"/>
            <p:cNvGrpSpPr/>
            <p:nvPr/>
          </p:nvGrpSpPr>
          <p:grpSpPr>
            <a:xfrm>
              <a:off x="5717937" y="3950393"/>
              <a:ext cx="2828897" cy="2821879"/>
              <a:chOff x="7219274" y="1178101"/>
              <a:chExt cx="2828897" cy="282187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7841281" y="1682677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Conectarse con la BBDD</a:t>
                </a:r>
              </a:p>
            </p:txBody>
          </p:sp>
          <p:cxnSp>
            <p:nvCxnSpPr>
              <p:cNvPr id="40" name="Conector recto de flecha 39"/>
              <p:cNvCxnSpPr>
                <a:stCxn id="39" idx="2"/>
                <a:endCxn id="42" idx="0"/>
              </p:cNvCxnSpPr>
              <p:nvPr/>
            </p:nvCxnSpPr>
            <p:spPr>
              <a:xfrm>
                <a:off x="8632137" y="1944456"/>
                <a:ext cx="1586" cy="247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50" idx="2"/>
                <a:endCxn id="39" idx="0"/>
              </p:cNvCxnSpPr>
              <p:nvPr/>
            </p:nvCxnSpPr>
            <p:spPr>
              <a:xfrm>
                <a:off x="8632137" y="1439880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ángulo redondeado 41"/>
              <p:cNvSpPr/>
              <p:nvPr/>
            </p:nvSpPr>
            <p:spPr>
              <a:xfrm>
                <a:off x="7219274" y="2191547"/>
                <a:ext cx="2828897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Guardar 100 datos en una variable intermedia</a:t>
                </a:r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7870823" y="2742249"/>
                <a:ext cx="1522628" cy="245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Hacer la INSERT INTO</a:t>
                </a:r>
              </a:p>
            </p:txBody>
          </p:sp>
          <p:cxnSp>
            <p:nvCxnSpPr>
              <p:cNvPr id="44" name="Conector recto de flecha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632137" y="2453326"/>
                <a:ext cx="1586" cy="288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ángulo redondeado 46"/>
              <p:cNvSpPr/>
              <p:nvPr/>
            </p:nvSpPr>
            <p:spPr>
              <a:xfrm>
                <a:off x="8030725" y="3738201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7932828" y="1178101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7932828" y="3262216"/>
                <a:ext cx="1404715" cy="2647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Finalizar la conexión</a:t>
                </a:r>
              </a:p>
            </p:txBody>
          </p:sp>
          <p:cxnSp>
            <p:nvCxnSpPr>
              <p:cNvPr id="54" name="Conector recto de flecha 53"/>
              <p:cNvCxnSpPr>
                <a:stCxn id="43" idx="2"/>
                <a:endCxn id="51" idx="0"/>
              </p:cNvCxnSpPr>
              <p:nvPr/>
            </p:nvCxnSpPr>
            <p:spPr>
              <a:xfrm>
                <a:off x="8632137" y="2987593"/>
                <a:ext cx="3049" cy="274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51" idx="2"/>
                <a:endCxn id="47" idx="0"/>
              </p:cNvCxnSpPr>
              <p:nvPr/>
            </p:nvCxnSpPr>
            <p:spPr>
              <a:xfrm>
                <a:off x="8635186" y="3526918"/>
                <a:ext cx="3300" cy="2112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de flecha 64"/>
            <p:cNvCxnSpPr>
              <a:endCxn id="42" idx="1"/>
            </p:cNvCxnSpPr>
            <p:nvPr/>
          </p:nvCxnSpPr>
          <p:spPr>
            <a:xfrm>
              <a:off x="5172075" y="5094728"/>
              <a:ext cx="54586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5141164" y="4844810"/>
              <a:ext cx="532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cola()</a:t>
              </a:r>
            </a:p>
          </p:txBody>
        </p:sp>
        <p:cxnSp>
          <p:nvCxnSpPr>
            <p:cNvPr id="68" name="Conector recto de flecha 67"/>
            <p:cNvCxnSpPr>
              <a:stCxn id="42" idx="3"/>
            </p:cNvCxnSpPr>
            <p:nvPr/>
          </p:nvCxnSpPr>
          <p:spPr>
            <a:xfrm>
              <a:off x="8546834" y="5094729"/>
              <a:ext cx="7209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8589291" y="48456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linea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73" name="Conector recto de flecha 72"/>
            <p:cNvCxnSpPr>
              <a:endCxn id="43" idx="1"/>
            </p:cNvCxnSpPr>
            <p:nvPr/>
          </p:nvCxnSpPr>
          <p:spPr>
            <a:xfrm flipV="1">
              <a:off x="5794678" y="5637213"/>
              <a:ext cx="574808" cy="1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86616" y="5376041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linea</a:t>
              </a:r>
              <a:r>
                <a:rPr lang="es-ES" sz="12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3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upo 188"/>
          <p:cNvGrpSpPr/>
          <p:nvPr/>
        </p:nvGrpSpPr>
        <p:grpSpPr>
          <a:xfrm>
            <a:off x="1046270" y="371654"/>
            <a:ext cx="7036842" cy="2762250"/>
            <a:chOff x="1046270" y="0"/>
            <a:chExt cx="7036842" cy="276225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0" t="25946" r="17748" b="21441"/>
            <a:stretch/>
          </p:blipFill>
          <p:spPr>
            <a:xfrm rot="5400000">
              <a:off x="904381" y="754666"/>
              <a:ext cx="1818290" cy="15345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3" r="5241" b="7664"/>
            <a:stretch/>
          </p:blipFill>
          <p:spPr>
            <a:xfrm>
              <a:off x="3295212" y="0"/>
              <a:ext cx="2844800" cy="2762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" t="12630" r="67210" b="14138"/>
            <a:stretch/>
          </p:blipFill>
          <p:spPr>
            <a:xfrm>
              <a:off x="6644837" y="533397"/>
              <a:ext cx="1438275" cy="2190750"/>
            </a:xfrm>
            <a:prstGeom prst="rect">
              <a:avLst/>
            </a:prstGeom>
          </p:spPr>
        </p:pic>
        <p:cxnSp>
          <p:nvCxnSpPr>
            <p:cNvPr id="8" name="Conector recto 7"/>
            <p:cNvCxnSpPr/>
            <p:nvPr/>
          </p:nvCxnSpPr>
          <p:spPr>
            <a:xfrm flipH="1">
              <a:off x="6111437" y="1377179"/>
              <a:ext cx="1968500" cy="0"/>
            </a:xfrm>
            <a:prstGeom prst="line">
              <a:avLst/>
            </a:prstGeom>
            <a:ln w="9525">
              <a:solidFill>
                <a:srgbClr val="C31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endCxn id="29" idx="6"/>
            </p:cNvCxnSpPr>
            <p:nvPr/>
          </p:nvCxnSpPr>
          <p:spPr>
            <a:xfrm rot="10800000" flipV="1">
              <a:off x="2498726" y="196847"/>
              <a:ext cx="2174875" cy="1003301"/>
            </a:xfrm>
            <a:prstGeom prst="bentConnector3">
              <a:avLst>
                <a:gd name="adj1" fmla="val 7277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4668838" y="190499"/>
              <a:ext cx="1" cy="2444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411193" y="115252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29834" y="390524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Conector angular 30"/>
            <p:cNvCxnSpPr>
              <a:stCxn id="35" idx="0"/>
              <a:endCxn id="36" idx="6"/>
            </p:cNvCxnSpPr>
            <p:nvPr/>
          </p:nvCxnSpPr>
          <p:spPr>
            <a:xfrm rot="16200000" flipH="1" flipV="1">
              <a:off x="3125390" y="-121842"/>
              <a:ext cx="919164" cy="2172494"/>
            </a:xfrm>
            <a:prstGeom prst="bentConnector4">
              <a:avLst>
                <a:gd name="adj1" fmla="val -518"/>
                <a:gd name="adj2" fmla="val 68544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627453" y="50482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2411193" y="1376361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" name="Conector angular 37"/>
            <p:cNvCxnSpPr>
              <a:stCxn id="50" idx="0"/>
              <a:endCxn id="51" idx="6"/>
            </p:cNvCxnSpPr>
            <p:nvPr/>
          </p:nvCxnSpPr>
          <p:spPr>
            <a:xfrm rot="16200000" flipH="1" flipV="1">
              <a:off x="3073455" y="42123"/>
              <a:ext cx="1019176" cy="2176353"/>
            </a:xfrm>
            <a:prstGeom prst="bentConnector4">
              <a:avLst>
                <a:gd name="adj1" fmla="val -935"/>
                <a:gd name="adj2" fmla="val 60196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4627453" y="62071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07334" y="159226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64"/>
            <p:cNvCxnSpPr>
              <a:stCxn id="67" idx="0"/>
              <a:endCxn id="66" idx="6"/>
            </p:cNvCxnSpPr>
            <p:nvPr/>
          </p:nvCxnSpPr>
          <p:spPr>
            <a:xfrm rot="16200000" flipH="1" flipV="1">
              <a:off x="3016411" y="99166"/>
              <a:ext cx="1236669" cy="2279759"/>
            </a:xfrm>
            <a:prstGeom prst="bentConnector4">
              <a:avLst>
                <a:gd name="adj1" fmla="val -24390"/>
                <a:gd name="adj2" fmla="val 56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2407334" y="180975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66"/>
            <p:cNvSpPr/>
            <p:nvPr/>
          </p:nvSpPr>
          <p:spPr>
            <a:xfrm>
              <a:off x="4730859" y="620712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oMath>
                    </m:oMathPara>
                  </a14:m>
                  <a:endParaRPr lang="es-ES" sz="1050" dirty="0">
                    <a:solidFill>
                      <a:srgbClr val="7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𝑆𝐷𝐴</m:t>
                        </m:r>
                      </m:oMath>
                    </m:oMathPara>
                  </a14:m>
                  <a:endParaRPr lang="es-ES" sz="105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𝑆𝐶𝐿</m:t>
                        </m:r>
                      </m:oMath>
                    </m:oMathPara>
                  </a14:m>
                  <a:endParaRPr lang="es-ES" sz="105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s-ES" sz="1050" dirty="0">
                    <a:ln w="0"/>
                    <a:effectLst/>
                  </a:endParaRPr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upo 82"/>
          <p:cNvGrpSpPr/>
          <p:nvPr/>
        </p:nvGrpSpPr>
        <p:grpSpPr>
          <a:xfrm>
            <a:off x="4965970" y="3426191"/>
            <a:ext cx="5629103" cy="2259726"/>
            <a:chOff x="4668837" y="3394841"/>
            <a:chExt cx="5629103" cy="2259726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8" b="6232"/>
            <a:stretch/>
          </p:blipFill>
          <p:spPr>
            <a:xfrm>
              <a:off x="4668838" y="3394841"/>
              <a:ext cx="5629101" cy="2259726"/>
            </a:xfrm>
            <a:prstGeom prst="rect">
              <a:avLst/>
            </a:prstGeom>
          </p:spPr>
        </p:pic>
        <p:sp>
          <p:nvSpPr>
            <p:cNvPr id="80" name="Rectángulo 79"/>
            <p:cNvSpPr/>
            <p:nvPr/>
          </p:nvSpPr>
          <p:spPr>
            <a:xfrm>
              <a:off x="4668837" y="5334000"/>
              <a:ext cx="1958537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8688388" y="5067300"/>
              <a:ext cx="1609552" cy="587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8079937" y="5333999"/>
              <a:ext cx="1609552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25946" r="17748" b="21441"/>
          <a:stretch/>
        </p:blipFill>
        <p:spPr>
          <a:xfrm rot="5400000">
            <a:off x="904381" y="3568081"/>
            <a:ext cx="1818290" cy="1534511"/>
          </a:xfrm>
          <a:prstGeom prst="rect">
            <a:avLst/>
          </a:prstGeom>
        </p:spPr>
      </p:pic>
      <p:cxnSp>
        <p:nvCxnSpPr>
          <p:cNvPr id="85" name="Conector angular 84"/>
          <p:cNvCxnSpPr>
            <a:stCxn id="89" idx="4"/>
            <a:endCxn id="87" idx="6"/>
          </p:cNvCxnSpPr>
          <p:nvPr/>
        </p:nvCxnSpPr>
        <p:spPr>
          <a:xfrm rot="5400000" flipH="1">
            <a:off x="4733350" y="1778234"/>
            <a:ext cx="1242351" cy="5715764"/>
          </a:xfrm>
          <a:prstGeom prst="bentConnector4">
            <a:avLst>
              <a:gd name="adj1" fmla="val -18401"/>
              <a:gd name="adj2" fmla="val 5932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2409112" y="3967314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/>
          <p:nvPr/>
        </p:nvSpPr>
        <p:spPr>
          <a:xfrm>
            <a:off x="8168642" y="5162040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angular 96"/>
          <p:cNvCxnSpPr>
            <a:endCxn id="98" idx="6"/>
          </p:cNvCxnSpPr>
          <p:nvPr/>
        </p:nvCxnSpPr>
        <p:spPr>
          <a:xfrm rot="10800000">
            <a:off x="2492866" y="4670913"/>
            <a:ext cx="6479955" cy="1027512"/>
          </a:xfrm>
          <a:prstGeom prst="bentConnector3">
            <a:avLst>
              <a:gd name="adj1" fmla="val 668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2405333" y="4623287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/>
          <p:cNvSpPr/>
          <p:nvPr/>
        </p:nvSpPr>
        <p:spPr>
          <a:xfrm>
            <a:off x="8168642" y="5051024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ln w="0"/>
                          <a:effectLst/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s-ES" sz="105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cto 114"/>
          <p:cNvCxnSpPr>
            <a:stCxn id="99" idx="6"/>
          </p:cNvCxnSpPr>
          <p:nvPr/>
        </p:nvCxnSpPr>
        <p:spPr>
          <a:xfrm flipV="1">
            <a:off x="8256174" y="5098649"/>
            <a:ext cx="72934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979170" y="5095473"/>
            <a:ext cx="0" cy="60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endCxn id="127" idx="6"/>
          </p:cNvCxnSpPr>
          <p:nvPr/>
        </p:nvCxnSpPr>
        <p:spPr>
          <a:xfrm rot="10800000" flipV="1">
            <a:off x="2488318" y="3374893"/>
            <a:ext cx="7589919" cy="856345"/>
          </a:xfrm>
          <a:prstGeom prst="bentConnector3">
            <a:avLst>
              <a:gd name="adj1" fmla="val 7104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8172501" y="4107679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/>
          <p:cNvSpPr/>
          <p:nvPr/>
        </p:nvSpPr>
        <p:spPr>
          <a:xfrm>
            <a:off x="2400785" y="4183613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Conector recto 142"/>
          <p:cNvCxnSpPr>
            <a:stCxn id="126" idx="6"/>
          </p:cNvCxnSpPr>
          <p:nvPr/>
        </p:nvCxnSpPr>
        <p:spPr>
          <a:xfrm flipV="1">
            <a:off x="8260033" y="4145573"/>
            <a:ext cx="1831372" cy="97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0082785" y="3367543"/>
            <a:ext cx="8620" cy="7877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endCxn id="170" idx="6"/>
          </p:cNvCxnSpPr>
          <p:nvPr/>
        </p:nvCxnSpPr>
        <p:spPr>
          <a:xfrm rot="10800000" flipV="1">
            <a:off x="2492865" y="3462491"/>
            <a:ext cx="7454762" cy="983995"/>
          </a:xfrm>
          <a:prstGeom prst="bentConnector3">
            <a:avLst>
              <a:gd name="adj1" fmla="val 69456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ipse 168"/>
          <p:cNvSpPr/>
          <p:nvPr/>
        </p:nvSpPr>
        <p:spPr>
          <a:xfrm>
            <a:off x="8181122" y="3797620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2405333" y="4398861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170"/>
          <p:cNvCxnSpPr>
            <a:stCxn id="169" idx="6"/>
          </p:cNvCxnSpPr>
          <p:nvPr/>
        </p:nvCxnSpPr>
        <p:spPr>
          <a:xfrm flipV="1">
            <a:off x="8268654" y="3844660"/>
            <a:ext cx="1678973" cy="58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9947627" y="3462490"/>
            <a:ext cx="0" cy="39190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adroTexto 184"/>
              <p:cNvSpPr txBox="1"/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s-ES" sz="1050" dirty="0">
                  <a:solidFill>
                    <a:srgbClr val="7F0000"/>
                  </a:solidFill>
                </a:endParaRPr>
              </a:p>
            </p:txBody>
          </p:sp>
        </mc:Choice>
        <mc:Fallback xmlns="">
          <p:sp>
            <p:nvSpPr>
              <p:cNvPr id="185" name="Cuadro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uadroTexto 185"/>
              <p:cNvSpPr txBox="1"/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𝑆𝐷𝐴</m:t>
                      </m:r>
                    </m:oMath>
                  </m:oMathPara>
                </a14:m>
                <a:endParaRPr lang="es-ES" sz="105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Cuadro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uadroTexto 186"/>
              <p:cNvSpPr txBox="1"/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𝑆𝐶𝐿</m:t>
                      </m:r>
                    </m:oMath>
                  </m:oMathPara>
                </a14:m>
                <a:endParaRPr lang="es-ES" sz="105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CuadroTexto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0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/>
          <p:cNvGrpSpPr/>
          <p:nvPr/>
        </p:nvGrpSpPr>
        <p:grpSpPr>
          <a:xfrm>
            <a:off x="190844" y="518161"/>
            <a:ext cx="10836115" cy="3337560"/>
            <a:chOff x="190844" y="518161"/>
            <a:chExt cx="10836115" cy="3337560"/>
          </a:xfrm>
        </p:grpSpPr>
        <p:grpSp>
          <p:nvGrpSpPr>
            <p:cNvPr id="173" name="Grupo 172"/>
            <p:cNvGrpSpPr/>
            <p:nvPr/>
          </p:nvGrpSpPr>
          <p:grpSpPr>
            <a:xfrm>
              <a:off x="190844" y="518161"/>
              <a:ext cx="5162659" cy="3337560"/>
              <a:chOff x="190844" y="682974"/>
              <a:chExt cx="5162659" cy="3310053"/>
            </a:xfrm>
          </p:grpSpPr>
          <p:sp>
            <p:nvSpPr>
              <p:cNvPr id="170" name="Rectángulo 169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190844" y="705493"/>
                <a:ext cx="1620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906070" y="682974"/>
                <a:ext cx="3447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</a:p>
            </p:txBody>
          </p:sp>
        </p:grpSp>
        <p:cxnSp>
          <p:nvCxnSpPr>
            <p:cNvPr id="144" name="Conector recto 143"/>
            <p:cNvCxnSpPr/>
            <p:nvPr/>
          </p:nvCxnSpPr>
          <p:spPr>
            <a:xfrm>
              <a:off x="2601634" y="1208209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41"/>
            <p:cNvGrpSpPr/>
            <p:nvPr/>
          </p:nvGrpSpPr>
          <p:grpSpPr>
            <a:xfrm>
              <a:off x="5397856" y="1150428"/>
              <a:ext cx="5629103" cy="2259726"/>
              <a:chOff x="4668837" y="3394841"/>
              <a:chExt cx="5629103" cy="2259726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78" b="6232"/>
              <a:stretch/>
            </p:blipFill>
            <p:spPr>
              <a:xfrm>
                <a:off x="4668838" y="3394841"/>
                <a:ext cx="5629101" cy="2259726"/>
              </a:xfrm>
              <a:prstGeom prst="rect">
                <a:avLst/>
              </a:prstGeom>
            </p:spPr>
          </p:pic>
          <p:sp>
            <p:nvSpPr>
              <p:cNvPr id="44" name="Rectángulo 43"/>
              <p:cNvSpPr/>
              <p:nvPr/>
            </p:nvSpPr>
            <p:spPr>
              <a:xfrm>
                <a:off x="4668837" y="5334000"/>
                <a:ext cx="1958537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8688388" y="5067300"/>
                <a:ext cx="1609552" cy="5872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8079937" y="5333999"/>
                <a:ext cx="1609552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3" name="Conector angular 32"/>
            <p:cNvCxnSpPr>
              <a:stCxn id="39" idx="4"/>
              <a:endCxn id="36" idx="2"/>
            </p:cNvCxnSpPr>
            <p:nvPr/>
          </p:nvCxnSpPr>
          <p:spPr>
            <a:xfrm rot="5400000" flipH="1">
              <a:off x="3584840" y="-996569"/>
              <a:ext cx="943585" cy="7059838"/>
            </a:xfrm>
            <a:prstGeom prst="bentConnector4">
              <a:avLst>
                <a:gd name="adj1" fmla="val -76718"/>
                <a:gd name="adj2" fmla="val 103238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7542786" y="2909891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angular 46"/>
            <p:cNvCxnSpPr>
              <a:endCxn id="48" idx="2"/>
            </p:cNvCxnSpPr>
            <p:nvPr/>
          </p:nvCxnSpPr>
          <p:spPr>
            <a:xfrm rot="10800000">
              <a:off x="529095" y="2402482"/>
              <a:ext cx="6279172" cy="1078823"/>
            </a:xfrm>
            <a:prstGeom prst="bentConnector3">
              <a:avLst>
                <a:gd name="adj1" fmla="val 1019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543373" y="2780829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recto 59"/>
            <p:cNvCxnSpPr>
              <a:stCxn id="53" idx="2"/>
            </p:cNvCxnSpPr>
            <p:nvPr/>
          </p:nvCxnSpPr>
          <p:spPr>
            <a:xfrm flipH="1">
              <a:off x="6822555" y="2828455"/>
              <a:ext cx="720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822555" y="2828454"/>
              <a:ext cx="0" cy="652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>
              <a:stCxn id="73" idx="4"/>
            </p:cNvCxnSpPr>
            <p:nvPr/>
          </p:nvCxnSpPr>
          <p:spPr>
            <a:xfrm flipH="1">
              <a:off x="2035413" y="3355367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3693286" y="1451164"/>
              <a:ext cx="1098663" cy="1356720"/>
              <a:chOff x="3644639" y="1451274"/>
              <a:chExt cx="1098663" cy="1356720"/>
            </a:xfrm>
          </p:grpSpPr>
          <p:grpSp>
            <p:nvGrpSpPr>
              <p:cNvPr id="82" name="Grupo 81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78" name="Rectángulo 7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84" name="Rectángulo 83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7" name="Rectángulo redondeado 76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</a:p>
            </p:txBody>
          </p:sp>
          <p:sp>
            <p:nvSpPr>
              <p:cNvPr id="89" name="Acorde 88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1" name="Elipse 90"/>
            <p:cNvSpPr/>
            <p:nvPr/>
          </p:nvSpPr>
          <p:spPr>
            <a:xfrm>
              <a:off x="4748182" y="1771190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/>
            <p:cNvCxnSpPr>
              <a:stCxn id="91" idx="6"/>
            </p:cNvCxnSpPr>
            <p:nvPr/>
          </p:nvCxnSpPr>
          <p:spPr>
            <a:xfrm>
              <a:off x="4835714" y="1818816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5019674" y="1818816"/>
              <a:ext cx="0" cy="191974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646878" y="2519188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99"/>
            <p:cNvCxnSpPr>
              <a:stCxn id="98" idx="2"/>
            </p:cNvCxnSpPr>
            <p:nvPr/>
          </p:nvCxnSpPr>
          <p:spPr>
            <a:xfrm flipH="1" flipV="1">
              <a:off x="3471863" y="2566813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3477627" y="2562050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3651546" y="2258718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526714" y="1107180"/>
              <a:ext cx="1565619" cy="2248187"/>
              <a:chOff x="1235374" y="1107180"/>
              <a:chExt cx="1565619" cy="2248187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9" name="Conector recto 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ángulo 13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6" name="Conector recto 15"/>
                <p:cNvCxnSpPr>
                  <a:endCxn id="14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18"/>
                <p:cNvCxnSpPr>
                  <a:stCxn id="15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Elipse 20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CuadroTexto 24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Elipse 35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06" name="Conector angular 105"/>
            <p:cNvCxnSpPr>
              <a:stCxn id="104" idx="6"/>
              <a:endCxn id="103" idx="2"/>
            </p:cNvCxnSpPr>
            <p:nvPr/>
          </p:nvCxnSpPr>
          <p:spPr>
            <a:xfrm>
              <a:off x="2092333" y="2133260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/>
            <p:cNvGrpSpPr/>
            <p:nvPr/>
          </p:nvGrpSpPr>
          <p:grpSpPr>
            <a:xfrm>
              <a:off x="2187962" y="1313071"/>
              <a:ext cx="467012" cy="505730"/>
              <a:chOff x="2760697" y="1152971"/>
              <a:chExt cx="467012" cy="505730"/>
            </a:xfrm>
          </p:grpSpPr>
          <p:sp>
            <p:nvSpPr>
              <p:cNvPr id="108" name="Rectángulo 107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uadroTexto 108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09" name="CuadroTexto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Conector angular 120"/>
            <p:cNvCxnSpPr>
              <a:stCxn id="125" idx="2"/>
              <a:endCxn id="122" idx="4"/>
            </p:cNvCxnSpPr>
            <p:nvPr/>
          </p:nvCxnSpPr>
          <p:spPr>
            <a:xfrm rot="10800000">
              <a:off x="3149086" y="1995791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3652658" y="201364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0" name="Conector angular 129"/>
            <p:cNvCxnSpPr>
              <a:stCxn id="132" idx="2"/>
              <a:endCxn id="131" idx="0"/>
            </p:cNvCxnSpPr>
            <p:nvPr/>
          </p:nvCxnSpPr>
          <p:spPr>
            <a:xfrm rot="10800000">
              <a:off x="3148831" y="1172948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763027" y="1172947"/>
              <a:ext cx="437672" cy="822844"/>
              <a:chOff x="2942437" y="1150002"/>
              <a:chExt cx="437672" cy="822844"/>
            </a:xfrm>
          </p:grpSpPr>
          <p:grpSp>
            <p:nvGrpSpPr>
              <p:cNvPr id="120" name="Grupo 119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18" name="Conector recto 117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upo 110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12" name="Rectángulo 111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CuadroTexto 112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13" name="CuadroTexto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22" name="Elipse 12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2" name="Elipse 131"/>
            <p:cNvSpPr/>
            <p:nvPr/>
          </p:nvSpPr>
          <p:spPr>
            <a:xfrm>
              <a:off x="3646783" y="1771176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2556970" y="1902998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6" name="Conector angular 145"/>
            <p:cNvCxnSpPr>
              <a:stCxn id="125" idx="2"/>
              <a:endCxn id="145" idx="4"/>
            </p:cNvCxnSpPr>
            <p:nvPr/>
          </p:nvCxnSpPr>
          <p:spPr>
            <a:xfrm rot="10800000">
              <a:off x="2600736" y="1998249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2554795" y="1177063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Conector recto 150"/>
            <p:cNvCxnSpPr>
              <a:stCxn id="150" idx="2"/>
            </p:cNvCxnSpPr>
            <p:nvPr/>
          </p:nvCxnSpPr>
          <p:spPr>
            <a:xfrm flipH="1">
              <a:off x="2213814" y="1224689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 flipH="1" flipV="1">
              <a:off x="2213813" y="1222498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ipse 160"/>
            <p:cNvSpPr/>
            <p:nvPr/>
          </p:nvSpPr>
          <p:spPr>
            <a:xfrm>
              <a:off x="3373664" y="1172300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2" name="Conector angular 161"/>
            <p:cNvCxnSpPr>
              <a:stCxn id="165" idx="2"/>
              <a:endCxn id="161" idx="6"/>
            </p:cNvCxnSpPr>
            <p:nvPr/>
          </p:nvCxnSpPr>
          <p:spPr>
            <a:xfrm rot="10800000">
              <a:off x="3461196" y="1219926"/>
              <a:ext cx="4081590" cy="337208"/>
            </a:xfrm>
            <a:prstGeom prst="bentConnector3">
              <a:avLst>
                <a:gd name="adj1" fmla="val 58588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Elipse 164"/>
            <p:cNvSpPr/>
            <p:nvPr/>
          </p:nvSpPr>
          <p:spPr>
            <a:xfrm>
              <a:off x="7542786" y="1509508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695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o 181"/>
          <p:cNvGrpSpPr/>
          <p:nvPr/>
        </p:nvGrpSpPr>
        <p:grpSpPr>
          <a:xfrm>
            <a:off x="548196" y="678061"/>
            <a:ext cx="11105031" cy="4051664"/>
            <a:chOff x="548196" y="678061"/>
            <a:chExt cx="11105031" cy="4051664"/>
          </a:xfrm>
        </p:grpSpPr>
        <p:grpSp>
          <p:nvGrpSpPr>
            <p:cNvPr id="160" name="Grupo 159"/>
            <p:cNvGrpSpPr/>
            <p:nvPr/>
          </p:nvGrpSpPr>
          <p:grpSpPr>
            <a:xfrm>
              <a:off x="6522051" y="835559"/>
              <a:ext cx="4788391" cy="2774270"/>
              <a:chOff x="3295212" y="359634"/>
              <a:chExt cx="4788391" cy="2774270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63" r="5241" b="7664"/>
              <a:stretch/>
            </p:blipFill>
            <p:spPr>
              <a:xfrm>
                <a:off x="3295212" y="371654"/>
                <a:ext cx="2844800" cy="276225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8" t="12630" r="67210" b="14138"/>
              <a:stretch/>
            </p:blipFill>
            <p:spPr>
              <a:xfrm>
                <a:off x="6645328" y="359634"/>
                <a:ext cx="1438275" cy="2190750"/>
              </a:xfrm>
              <a:prstGeom prst="rect">
                <a:avLst/>
              </a:prstGeom>
            </p:spPr>
          </p:pic>
          <p:cxnSp>
            <p:nvCxnSpPr>
              <p:cNvPr id="159" name="Conector recto 158"/>
              <p:cNvCxnSpPr/>
              <p:nvPr/>
            </p:nvCxnSpPr>
            <p:spPr>
              <a:xfrm flipH="1">
                <a:off x="6111437" y="1748833"/>
                <a:ext cx="1968500" cy="0"/>
              </a:xfrm>
              <a:prstGeom prst="line">
                <a:avLst/>
              </a:prstGeom>
              <a:ln w="9525">
                <a:solidFill>
                  <a:srgbClr val="C315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>
            <a:xfrm>
              <a:off x="9946341" y="3217787"/>
              <a:ext cx="1289926" cy="1511938"/>
              <a:chOff x="7594095" y="3780753"/>
              <a:chExt cx="1289926" cy="1511938"/>
            </a:xfrm>
          </p:grpSpPr>
          <p:pic>
            <p:nvPicPr>
              <p:cNvPr id="177" name="Imagen 1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483089" y="3891759"/>
                <a:ext cx="1511938" cy="1289926"/>
              </a:xfrm>
              <a:prstGeom prst="rect">
                <a:avLst/>
              </a:prstGeom>
            </p:spPr>
          </p:pic>
          <p:sp>
            <p:nvSpPr>
              <p:cNvPr id="156" name="Elipse 155"/>
              <p:cNvSpPr/>
              <p:nvPr/>
            </p:nvSpPr>
            <p:spPr>
              <a:xfrm>
                <a:off x="8529991" y="4937925"/>
                <a:ext cx="87532" cy="95251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548196" y="1003300"/>
              <a:ext cx="5162659" cy="3067050"/>
              <a:chOff x="190844" y="682974"/>
              <a:chExt cx="5162659" cy="3310053"/>
            </a:xfrm>
          </p:grpSpPr>
          <p:sp>
            <p:nvSpPr>
              <p:cNvPr id="75" name="Rectángulo 74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75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190844" y="705493"/>
                <a:ext cx="1620047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906070" y="682974"/>
                <a:ext cx="3447433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</a:p>
            </p:txBody>
          </p:sp>
        </p:grpSp>
        <p:cxnSp>
          <p:nvCxnSpPr>
            <p:cNvPr id="79" name="Conector recto 78"/>
            <p:cNvCxnSpPr/>
            <p:nvPr/>
          </p:nvCxnSpPr>
          <p:spPr>
            <a:xfrm>
              <a:off x="2958986" y="1618112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6" idx="0"/>
              <a:endCxn id="115" idx="2"/>
            </p:cNvCxnSpPr>
            <p:nvPr/>
          </p:nvCxnSpPr>
          <p:spPr>
            <a:xfrm rot="16200000" flipH="1" flipV="1">
              <a:off x="3829096" y="-1699814"/>
              <a:ext cx="1226244" cy="7116304"/>
            </a:xfrm>
            <a:prstGeom prst="bentConnector4">
              <a:avLst>
                <a:gd name="adj1" fmla="val -28481"/>
                <a:gd name="adj2" fmla="val 103212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7956604" y="1245216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7" name="Conector angular 86"/>
            <p:cNvCxnSpPr>
              <a:endCxn id="116" idx="2"/>
            </p:cNvCxnSpPr>
            <p:nvPr/>
          </p:nvCxnSpPr>
          <p:spPr>
            <a:xfrm rot="10800000">
              <a:off x="886448" y="2812384"/>
              <a:ext cx="5781053" cy="1075736"/>
            </a:xfrm>
            <a:prstGeom prst="bentConnector3">
              <a:avLst>
                <a:gd name="adj1" fmla="val 1039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7834489" y="168646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/>
            <p:cNvCxnSpPr>
              <a:stCxn id="88" idx="2"/>
            </p:cNvCxnSpPr>
            <p:nvPr/>
          </p:nvCxnSpPr>
          <p:spPr>
            <a:xfrm flipH="1">
              <a:off x="6667500" y="1734091"/>
              <a:ext cx="11669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667500" y="1727574"/>
              <a:ext cx="0" cy="2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>
              <a:stCxn id="117" idx="4"/>
            </p:cNvCxnSpPr>
            <p:nvPr/>
          </p:nvCxnSpPr>
          <p:spPr>
            <a:xfrm flipH="1">
              <a:off x="2392765" y="3765270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/>
            <p:cNvGrpSpPr/>
            <p:nvPr/>
          </p:nvGrpSpPr>
          <p:grpSpPr>
            <a:xfrm>
              <a:off x="4050638" y="1861067"/>
              <a:ext cx="1098663" cy="1356720"/>
              <a:chOff x="3644639" y="1451274"/>
              <a:chExt cx="1098663" cy="1356720"/>
            </a:xfrm>
          </p:grpSpPr>
          <p:grpSp>
            <p:nvGrpSpPr>
              <p:cNvPr id="93" name="Grupo 92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102" name="Rectángulo 101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98" name="Rectángulo 9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Rectángulo 10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5" name="Rectángulo redondeado 94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CuadroTexto 95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</a:p>
            </p:txBody>
          </p:sp>
          <p:sp>
            <p:nvSpPr>
              <p:cNvPr id="97" name="Acorde 96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6" name="Elipse 105"/>
            <p:cNvSpPr/>
            <p:nvPr/>
          </p:nvSpPr>
          <p:spPr>
            <a:xfrm>
              <a:off x="5105534" y="218109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" name="Conector recto 106"/>
            <p:cNvCxnSpPr>
              <a:stCxn id="106" idx="6"/>
            </p:cNvCxnSpPr>
            <p:nvPr/>
          </p:nvCxnSpPr>
          <p:spPr>
            <a:xfrm>
              <a:off x="5193066" y="2228719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5377026" y="904291"/>
              <a:ext cx="4764" cy="13244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4004230" y="2929091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" name="Conector recto 109"/>
            <p:cNvCxnSpPr>
              <a:stCxn id="109" idx="2"/>
            </p:cNvCxnSpPr>
            <p:nvPr/>
          </p:nvCxnSpPr>
          <p:spPr>
            <a:xfrm flipH="1" flipV="1">
              <a:off x="3829215" y="2976716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834979" y="2971953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4008898" y="2668621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884066" y="1517083"/>
              <a:ext cx="1565619" cy="2248187"/>
              <a:chOff x="1235374" y="1107180"/>
              <a:chExt cx="1565619" cy="2248187"/>
            </a:xfrm>
          </p:grpSpPr>
          <p:grpSp>
            <p:nvGrpSpPr>
              <p:cNvPr id="114" name="Grupo 113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119" name="Conector recto 11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12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ángulo 12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" name="Conector recto 123"/>
                <p:cNvCxnSpPr>
                  <a:endCxn id="12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/>
                <p:cNvCxnSpPr>
                  <a:stCxn id="122" idx="2"/>
                  <a:endCxn id="12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>
                  <a:stCxn id="12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ipse 12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Elipse 12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uadroTexto 130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uadroTexto 131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5" name="Elipse 114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33" name="Conector angular 132"/>
            <p:cNvCxnSpPr>
              <a:stCxn id="118" idx="6"/>
              <a:endCxn id="112" idx="2"/>
            </p:cNvCxnSpPr>
            <p:nvPr/>
          </p:nvCxnSpPr>
          <p:spPr>
            <a:xfrm>
              <a:off x="2449685" y="2543163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o 133"/>
            <p:cNvGrpSpPr/>
            <p:nvPr/>
          </p:nvGrpSpPr>
          <p:grpSpPr>
            <a:xfrm>
              <a:off x="2545314" y="1722974"/>
              <a:ext cx="467012" cy="505730"/>
              <a:chOff x="2760697" y="1152971"/>
              <a:chExt cx="467012" cy="505730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uadroTexto 135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36" name="Cuadro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7" name="Conector angular 136"/>
            <p:cNvCxnSpPr>
              <a:stCxn id="138" idx="2"/>
              <a:endCxn id="142" idx="4"/>
            </p:cNvCxnSpPr>
            <p:nvPr/>
          </p:nvCxnSpPr>
          <p:spPr>
            <a:xfrm rot="10800000">
              <a:off x="3506438" y="2405694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/>
            <p:cNvSpPr/>
            <p:nvPr/>
          </p:nvSpPr>
          <p:spPr>
            <a:xfrm>
              <a:off x="4010010" y="2423544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9" name="Conector angular 138"/>
            <p:cNvCxnSpPr>
              <a:stCxn id="148" idx="2"/>
              <a:endCxn id="143" idx="0"/>
            </p:cNvCxnSpPr>
            <p:nvPr/>
          </p:nvCxnSpPr>
          <p:spPr>
            <a:xfrm rot="10800000">
              <a:off x="3506183" y="1582851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o 139"/>
            <p:cNvGrpSpPr/>
            <p:nvPr/>
          </p:nvGrpSpPr>
          <p:grpSpPr>
            <a:xfrm>
              <a:off x="3120379" y="1582850"/>
              <a:ext cx="437672" cy="822844"/>
              <a:chOff x="2942437" y="1150002"/>
              <a:chExt cx="437672" cy="822844"/>
            </a:xfrm>
          </p:grpSpPr>
          <p:grpSp>
            <p:nvGrpSpPr>
              <p:cNvPr id="141" name="Grupo 140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44" name="Conector recto 143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46" name="Rectángulo 145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CuadroTexto 146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47" name="CuadroTexto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42" name="Elipse 14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Elipse 147"/>
            <p:cNvSpPr/>
            <p:nvPr/>
          </p:nvSpPr>
          <p:spPr>
            <a:xfrm>
              <a:off x="4004135" y="2181079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2914322" y="231290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Conector angular 149"/>
            <p:cNvCxnSpPr>
              <a:stCxn id="138" idx="2"/>
              <a:endCxn id="149" idx="4"/>
            </p:cNvCxnSpPr>
            <p:nvPr/>
          </p:nvCxnSpPr>
          <p:spPr>
            <a:xfrm rot="10800000">
              <a:off x="2958088" y="2408152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2912147" y="1586966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151"/>
            <p:cNvCxnSpPr>
              <a:stCxn id="151" idx="2"/>
            </p:cNvCxnSpPr>
            <p:nvPr/>
          </p:nvCxnSpPr>
          <p:spPr>
            <a:xfrm flipH="1">
              <a:off x="2571166" y="1634592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H="1" flipV="1">
              <a:off x="2571165" y="1632401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ipse 153"/>
            <p:cNvSpPr/>
            <p:nvPr/>
          </p:nvSpPr>
          <p:spPr>
            <a:xfrm>
              <a:off x="3731016" y="158220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5" name="Conector angular 154"/>
            <p:cNvCxnSpPr>
              <a:stCxn id="156" idx="2"/>
              <a:endCxn id="154" idx="6"/>
            </p:cNvCxnSpPr>
            <p:nvPr/>
          </p:nvCxnSpPr>
          <p:spPr>
            <a:xfrm rot="10800000">
              <a:off x="3818549" y="1629829"/>
              <a:ext cx="7063689" cy="2792756"/>
            </a:xfrm>
            <a:prstGeom prst="bentConnector3">
              <a:avLst>
                <a:gd name="adj1" fmla="val 64671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uadroTexto 173"/>
            <p:cNvSpPr txBox="1"/>
            <p:nvPr/>
          </p:nvSpPr>
          <p:spPr>
            <a:xfrm>
              <a:off x="9565312" y="2992535"/>
              <a:ext cx="208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 Base Hat for Raspberry</a:t>
              </a:r>
              <a:b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(ADC)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9547346" y="678061"/>
              <a:ext cx="208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4B +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88125" y="840827"/>
            <a:ext cx="5710958" cy="3037489"/>
            <a:chOff x="888125" y="840827"/>
            <a:chExt cx="5710958" cy="30374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3563" t="3639" r="13908" b="7778"/>
            <a:stretch/>
          </p:blipFill>
          <p:spPr>
            <a:xfrm>
              <a:off x="888125" y="840827"/>
              <a:ext cx="3316013" cy="30374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85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/>
          <p:cNvGrpSpPr/>
          <p:nvPr/>
        </p:nvGrpSpPr>
        <p:grpSpPr>
          <a:xfrm>
            <a:off x="1154655" y="348941"/>
            <a:ext cx="9349035" cy="2965618"/>
            <a:chOff x="1154655" y="348941"/>
            <a:chExt cx="9349035" cy="2965618"/>
          </a:xfrm>
        </p:grpSpPr>
        <p:grpSp>
          <p:nvGrpSpPr>
            <p:cNvPr id="171" name="Grupo 170"/>
            <p:cNvGrpSpPr/>
            <p:nvPr/>
          </p:nvGrpSpPr>
          <p:grpSpPr>
            <a:xfrm>
              <a:off x="3776087" y="1972244"/>
              <a:ext cx="4219986" cy="1342315"/>
              <a:chOff x="3650959" y="1794251"/>
              <a:chExt cx="4219986" cy="1342315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6417019" y="1794251"/>
                <a:ext cx="1453926" cy="1342315"/>
                <a:chOff x="5429475" y="666974"/>
                <a:chExt cx="1453926" cy="1342315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54294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54294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54294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TareaGSR</a:t>
                  </a:r>
                  <a:endParaRPr lang="es-ES" sz="1200" dirty="0"/>
                </a:p>
              </p:txBody>
            </p:sp>
          </p:grpSp>
          <p:grpSp>
            <p:nvGrpSpPr>
              <p:cNvPr id="30" name="Grupo 29"/>
              <p:cNvGrpSpPr/>
              <p:nvPr/>
            </p:nvGrpSpPr>
            <p:grpSpPr>
              <a:xfrm>
                <a:off x="3650959" y="196924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1" name="Rectángulo 3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32" name="CuadroTexto 3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ADC GSR</a:t>
                  </a:r>
                </a:p>
              </p:txBody>
            </p:sp>
          </p:grpSp>
          <p:sp>
            <p:nvSpPr>
              <p:cNvPr id="34" name="Rectángulo 33"/>
              <p:cNvSpPr/>
              <p:nvPr/>
            </p:nvSpPr>
            <p:spPr>
              <a:xfrm>
                <a:off x="4979948" y="234542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6418132" y="234542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5622884" y="236685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7" name="Conector recto 36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5103773" y="245734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Arco 37"/>
              <p:cNvSpPr/>
              <p:nvPr/>
            </p:nvSpPr>
            <p:spPr>
              <a:xfrm>
                <a:off x="5582392" y="231089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38"/>
              <p:cNvCxnSpPr>
                <a:stCxn id="35" idx="1"/>
              </p:cNvCxnSpPr>
              <p:nvPr/>
            </p:nvCxnSpPr>
            <p:spPr>
              <a:xfrm flipH="1" flipV="1">
                <a:off x="5874729" y="245733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Rectángulo 117"/>
              <p:cNvSpPr/>
              <p:nvPr/>
            </p:nvSpPr>
            <p:spPr>
              <a:xfrm>
                <a:off x="5246208" y="2050842"/>
                <a:ext cx="10871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TareaGSR_code</a:t>
                </a:r>
                <a:endParaRPr lang="es-ES" sz="1050" dirty="0"/>
              </a:p>
            </p:txBody>
          </p:sp>
        </p:grpSp>
        <p:grpSp>
          <p:nvGrpSpPr>
            <p:cNvPr id="170" name="Grupo 169"/>
            <p:cNvGrpSpPr/>
            <p:nvPr/>
          </p:nvGrpSpPr>
          <p:grpSpPr>
            <a:xfrm>
              <a:off x="1154655" y="348941"/>
              <a:ext cx="9349035" cy="1342315"/>
              <a:chOff x="1154655" y="348941"/>
              <a:chExt cx="9349035" cy="1342315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3920715" y="348941"/>
                <a:ext cx="1453926" cy="1342315"/>
                <a:chOff x="3410175" y="666974"/>
                <a:chExt cx="1453926" cy="1342315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34101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34101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TareaPOX</a:t>
                  </a:r>
                  <a:endParaRPr lang="es-ES" sz="1200" dirty="0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9049764" y="348941"/>
                <a:ext cx="1453926" cy="1342315"/>
                <a:chOff x="7448775" y="666974"/>
                <a:chExt cx="1453926" cy="1342315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74487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4" name="CuadroTexto 13"/>
                <p:cNvSpPr txBox="1"/>
                <p:nvPr/>
              </p:nvSpPr>
              <p:spPr>
                <a:xfrm>
                  <a:off x="74487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74487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TareaECG</a:t>
                  </a:r>
                  <a:endParaRPr lang="es-ES" sz="1200" dirty="0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1154655" y="523934"/>
                <a:ext cx="1453926" cy="987164"/>
                <a:chOff x="3410175" y="666974"/>
                <a:chExt cx="1453926" cy="9871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8" name="CuadroTexto 17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3410175" y="1392528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Sensor MAX 30102</a:t>
                  </a:r>
                </a:p>
              </p:txBody>
            </p:sp>
          </p:grpSp>
          <p:sp>
            <p:nvSpPr>
              <p:cNvPr id="20" name="Rectángulo 19"/>
              <p:cNvSpPr/>
              <p:nvPr/>
            </p:nvSpPr>
            <p:spPr>
              <a:xfrm>
                <a:off x="2483644" y="9001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3921828" y="9001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126580" y="9215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>
                <a:stCxn id="20" idx="3"/>
                <a:endCxn id="22" idx="2"/>
              </p:cNvCxnSpPr>
              <p:nvPr/>
            </p:nvCxnSpPr>
            <p:spPr>
              <a:xfrm flipV="1">
                <a:off x="2607469" y="10120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o 23"/>
              <p:cNvSpPr/>
              <p:nvPr/>
            </p:nvSpPr>
            <p:spPr>
              <a:xfrm>
                <a:off x="3086088" y="8655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" name="Conector recto 24"/>
              <p:cNvCxnSpPr>
                <a:stCxn id="21" idx="1"/>
              </p:cNvCxnSpPr>
              <p:nvPr/>
            </p:nvCxnSpPr>
            <p:spPr>
              <a:xfrm flipH="1" flipV="1">
                <a:off x="3378425" y="10120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upo 39"/>
              <p:cNvGrpSpPr/>
              <p:nvPr/>
            </p:nvGrpSpPr>
            <p:grpSpPr>
              <a:xfrm>
                <a:off x="6283704" y="56413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" name="Rectángulo 4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42" name="CuadroTexto 4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43" name="CuadroTexto 4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ADC ECG</a:t>
                  </a:r>
                </a:p>
              </p:txBody>
            </p:sp>
          </p:grpSp>
          <p:sp>
            <p:nvSpPr>
              <p:cNvPr id="44" name="Rectángulo 43"/>
              <p:cNvSpPr/>
              <p:nvPr/>
            </p:nvSpPr>
            <p:spPr>
              <a:xfrm>
                <a:off x="7612693" y="9403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9050877" y="9403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55629" y="9617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7" name="Conector recto 46"/>
              <p:cNvCxnSpPr>
                <a:stCxn id="44" idx="3"/>
                <a:endCxn id="46" idx="2"/>
              </p:cNvCxnSpPr>
              <p:nvPr/>
            </p:nvCxnSpPr>
            <p:spPr>
              <a:xfrm flipV="1">
                <a:off x="7736518" y="10522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Arco 47"/>
              <p:cNvSpPr/>
              <p:nvPr/>
            </p:nvSpPr>
            <p:spPr>
              <a:xfrm>
                <a:off x="8215137" y="9057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9" name="Conector recto 48"/>
              <p:cNvCxnSpPr>
                <a:stCxn id="45" idx="1"/>
              </p:cNvCxnSpPr>
              <p:nvPr/>
            </p:nvCxnSpPr>
            <p:spPr>
              <a:xfrm flipH="1" flipV="1">
                <a:off x="8507474" y="10522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Rectángulo 118"/>
              <p:cNvSpPr/>
              <p:nvPr/>
            </p:nvSpPr>
            <p:spPr>
              <a:xfrm>
                <a:off x="2749903" y="614086"/>
                <a:ext cx="105509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TareaPOX_code</a:t>
                </a:r>
                <a:endParaRPr lang="es-ES" sz="1050" dirty="0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7870945" y="563387"/>
                <a:ext cx="104868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TareaECG_code</a:t>
                </a:r>
                <a:endParaRPr lang="es-E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75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698076" y="1854423"/>
            <a:ext cx="2469232" cy="2864258"/>
            <a:chOff x="4352941" y="1911573"/>
            <a:chExt cx="2469232" cy="2864258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84002" y="24161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Conexión Wifi</a:t>
              </a:r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74858" y="2677928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74858" y="21733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 flipH="1">
              <a:off x="5582570" y="3185838"/>
              <a:ext cx="1" cy="2774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670643" y="2924059"/>
              <a:ext cx="18238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Conexión a servidor MQTT</a:t>
              </a:r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621011" y="3463265"/>
              <a:ext cx="19231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Configuración Hora (Internet)</a:t>
              </a:r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71622" y="4004733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Configuración Sensor MAX30102</a:t>
              </a:r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82570" y="3725044"/>
              <a:ext cx="2574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ángulo redondeado 96"/>
            <p:cNvSpPr/>
            <p:nvPr/>
          </p:nvSpPr>
          <p:spPr>
            <a:xfrm>
              <a:off x="4352941" y="4514052"/>
              <a:ext cx="2469232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/>
                <a:t>Incio</a:t>
              </a:r>
              <a:r>
                <a:rPr lang="es-ES" sz="1100" dirty="0"/>
                <a:t> Tarea POX, Tarea GSR, Tarea ECG</a:t>
              </a:r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>
              <a:off x="5585144" y="4266512"/>
              <a:ext cx="2413" cy="247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redondeado 111"/>
            <p:cNvSpPr/>
            <p:nvPr/>
          </p:nvSpPr>
          <p:spPr>
            <a:xfrm>
              <a:off x="4875549" y="19115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Inicio de Programa</a:t>
              </a:r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14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</a:t>
            </a:r>
            <a:br>
              <a:rPr lang="es-ES" dirty="0"/>
            </a:br>
            <a:r>
              <a:rPr lang="es-ES" dirty="0"/>
              <a:t>ESP32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4191000" y="628232"/>
            <a:ext cx="0" cy="61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6182710" y="826803"/>
            <a:ext cx="2851220" cy="3382559"/>
            <a:chOff x="5220685" y="1078948"/>
            <a:chExt cx="2851220" cy="3382559"/>
          </a:xfrm>
        </p:grpSpPr>
        <p:sp>
          <p:nvSpPr>
            <p:cNvPr id="145" name="Rectángulo redondeado 144"/>
            <p:cNvSpPr/>
            <p:nvPr/>
          </p:nvSpPr>
          <p:spPr>
            <a:xfrm>
              <a:off x="6067528" y="1583524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46" name="Conector recto de flecha 145"/>
            <p:cNvCxnSpPr>
              <a:stCxn id="145" idx="2"/>
              <a:endCxn id="150" idx="0"/>
            </p:cNvCxnSpPr>
            <p:nvPr/>
          </p:nvCxnSpPr>
          <p:spPr>
            <a:xfrm flipH="1">
              <a:off x="6858383" y="1845303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160" idx="2"/>
              <a:endCxn id="145" idx="0"/>
            </p:cNvCxnSpPr>
            <p:nvPr/>
          </p:nvCxnSpPr>
          <p:spPr>
            <a:xfrm>
              <a:off x="6858384" y="1340727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Rectángulo redondeado 149"/>
            <p:cNvSpPr/>
            <p:nvPr/>
          </p:nvSpPr>
          <p:spPr>
            <a:xfrm>
              <a:off x="5644861" y="2084491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Espera hasta el siguiente periodo</a:t>
              </a:r>
            </a:p>
          </p:txBody>
        </p:sp>
        <p:sp>
          <p:nvSpPr>
            <p:cNvPr id="151" name="Rectángulo redondeado 150"/>
            <p:cNvSpPr/>
            <p:nvPr/>
          </p:nvSpPr>
          <p:spPr>
            <a:xfrm>
              <a:off x="6286355" y="2532240"/>
              <a:ext cx="11567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 de datos </a:t>
              </a:r>
            </a:p>
          </p:txBody>
        </p:sp>
        <p:cxnSp>
          <p:nvCxnSpPr>
            <p:cNvPr id="153" name="Conector recto de flecha 152"/>
            <p:cNvCxnSpPr>
              <a:stCxn id="150" idx="2"/>
              <a:endCxn id="151" idx="0"/>
            </p:cNvCxnSpPr>
            <p:nvPr/>
          </p:nvCxnSpPr>
          <p:spPr>
            <a:xfrm>
              <a:off x="6858383" y="2346270"/>
              <a:ext cx="6350" cy="185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ángulo redondeado 159"/>
            <p:cNvSpPr/>
            <p:nvPr/>
          </p:nvSpPr>
          <p:spPr>
            <a:xfrm>
              <a:off x="6159075" y="1078948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161" name="Rectángulo redondeado 160"/>
            <p:cNvSpPr/>
            <p:nvPr/>
          </p:nvSpPr>
          <p:spPr>
            <a:xfrm>
              <a:off x="5684782" y="2999440"/>
              <a:ext cx="2359902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estructura de datos a enviar </a:t>
              </a:r>
            </a:p>
          </p:txBody>
        </p:sp>
        <p:cxnSp>
          <p:nvCxnSpPr>
            <p:cNvPr id="164" name="Conector recto de flecha 163"/>
            <p:cNvCxnSpPr>
              <a:stCxn id="151" idx="2"/>
              <a:endCxn id="161" idx="0"/>
            </p:cNvCxnSpPr>
            <p:nvPr/>
          </p:nvCxnSpPr>
          <p:spPr>
            <a:xfrm>
              <a:off x="6864733" y="2794019"/>
              <a:ext cx="0" cy="205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>
              <a:stCxn id="161" idx="2"/>
              <a:endCxn id="166" idx="0"/>
            </p:cNvCxnSpPr>
            <p:nvPr/>
          </p:nvCxnSpPr>
          <p:spPr>
            <a:xfrm>
              <a:off x="6864733" y="3257935"/>
              <a:ext cx="0" cy="3178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ángulo redondeado 165"/>
            <p:cNvSpPr/>
            <p:nvPr/>
          </p:nvSpPr>
          <p:spPr>
            <a:xfrm>
              <a:off x="5684782" y="3575768"/>
              <a:ext cx="2359902" cy="3718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¿Se ha llegado a la cantidad de tomas de datos ?</a:t>
              </a:r>
            </a:p>
          </p:txBody>
        </p:sp>
        <p:cxnSp>
          <p:nvCxnSpPr>
            <p:cNvPr id="170" name="Conector recto de flecha 169"/>
            <p:cNvCxnSpPr>
              <a:stCxn id="166" idx="2"/>
              <a:endCxn id="172" idx="0"/>
            </p:cNvCxnSpPr>
            <p:nvPr/>
          </p:nvCxnSpPr>
          <p:spPr>
            <a:xfrm>
              <a:off x="6864733" y="3947583"/>
              <a:ext cx="3423" cy="2554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ángulo redondeado 171"/>
            <p:cNvSpPr/>
            <p:nvPr/>
          </p:nvSpPr>
          <p:spPr>
            <a:xfrm>
              <a:off x="6086578" y="4203012"/>
              <a:ext cx="1563155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Envió de datos MQTT</a:t>
              </a:r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6871254" y="3939845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cxnSp>
          <p:nvCxnSpPr>
            <p:cNvPr id="251" name="Conector angular 250"/>
            <p:cNvCxnSpPr>
              <a:stCxn id="166" idx="1"/>
              <a:endCxn id="150" idx="1"/>
            </p:cNvCxnSpPr>
            <p:nvPr/>
          </p:nvCxnSpPr>
          <p:spPr>
            <a:xfrm rot="10800000">
              <a:off x="5644862" y="2215382"/>
              <a:ext cx="39921" cy="1546295"/>
            </a:xfrm>
            <a:prstGeom prst="bentConnector3">
              <a:avLst>
                <a:gd name="adj1" fmla="val 153157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CuadroTexto 180"/>
            <p:cNvSpPr txBox="1"/>
            <p:nvPr/>
          </p:nvSpPr>
          <p:spPr>
            <a:xfrm>
              <a:off x="5220685" y="3532426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cxnSp>
          <p:nvCxnSpPr>
            <p:cNvPr id="255" name="Conector angular 254"/>
            <p:cNvCxnSpPr>
              <a:stCxn id="172" idx="1"/>
              <a:endCxn id="150" idx="1"/>
            </p:cNvCxnSpPr>
            <p:nvPr/>
          </p:nvCxnSpPr>
          <p:spPr>
            <a:xfrm rot="10800000">
              <a:off x="5644862" y="2215382"/>
              <a:ext cx="441717" cy="2116879"/>
            </a:xfrm>
            <a:prstGeom prst="bentConnector3">
              <a:avLst>
                <a:gd name="adj1" fmla="val 22938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8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Tiempo de Inicio</a:t>
                </a:r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Cola</a:t>
                  </a:r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Toma de  tiempo actual</a:t>
                  </a:r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= time()</a:t>
                  </a:r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Dormir Tarea – Inicio sincronizado</a:t>
                  </a:r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sleep</a:t>
                  </a:r>
                  <a:r>
                    <a:rPr lang="es-ES" sz="1100" i="1" dirty="0"/>
                    <a:t>(0.1 – time() – </a:t>
                  </a:r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/>
                    <a:t>)</a:t>
                  </a:r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Función a hacer</a:t>
                  </a:r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/>
                    <a:t>(</a:t>
                  </a:r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/>
                    <a:t>)</a:t>
                  </a:r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Cálculo del instante del siguiente ciclo</a:t>
                  </a:r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= </a:t>
                  </a:r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+ </a:t>
                  </a:r>
                  <a:r>
                    <a:rPr lang="es-ES" sz="1100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Periodo</a:t>
                  </a:r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Probar a dormir la Tarea hasta el siguiente ciclo</a:t>
                  </a:r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/>
                    <a:t>try: </a:t>
                  </a:r>
                  <a:r>
                    <a:rPr lang="es-ES" sz="1100" i="1" dirty="0" err="1"/>
                    <a:t>sleep</a:t>
                  </a:r>
                  <a:r>
                    <a:rPr lang="es-ES" sz="1100" i="1" dirty="0"/>
                    <a:t>(</a:t>
                  </a:r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-time())</a:t>
                  </a:r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¿Excepción?</a:t>
                  </a:r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exception</a:t>
                  </a:r>
                  <a:r>
                    <a:rPr lang="es-ES" sz="1100" i="1" dirty="0"/>
                    <a:t>:</a:t>
                  </a:r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Sí</a:t>
                </a:r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No</a:t>
                </a:r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Mensaje de error y Fin de tarea</a:t>
                </a:r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Tarea con Plazo</a:t>
            </a:r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A6698E-CD58-4794-A2BB-32D64AB6B267}"/>
              </a:ext>
            </a:extLst>
          </p:cNvPr>
          <p:cNvSpPr txBox="1"/>
          <p:nvPr/>
        </p:nvSpPr>
        <p:spPr>
          <a:xfrm>
            <a:off x="486561" y="327171"/>
            <a:ext cx="266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RASPY en ESP32 (Servidor)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DC3799-DDEF-4B74-90B4-11B0859C0787}"/>
              </a:ext>
            </a:extLst>
          </p:cNvPr>
          <p:cNvSpPr txBox="1"/>
          <p:nvPr/>
        </p:nvSpPr>
        <p:spPr>
          <a:xfrm>
            <a:off x="486561" y="696503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Separador.py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6018FBC-CDF5-491C-8599-82C507E31333}"/>
              </a:ext>
            </a:extLst>
          </p:cNvPr>
          <p:cNvGrpSpPr/>
          <p:nvPr/>
        </p:nvGrpSpPr>
        <p:grpSpPr>
          <a:xfrm>
            <a:off x="881684" y="1701649"/>
            <a:ext cx="2947764" cy="3454702"/>
            <a:chOff x="1494081" y="1616561"/>
            <a:chExt cx="2947764" cy="345470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89E036F-5561-4222-8A39-F8341D6F5C2C}"/>
                </a:ext>
              </a:extLst>
            </p:cNvPr>
            <p:cNvGrpSpPr/>
            <p:nvPr/>
          </p:nvGrpSpPr>
          <p:grpSpPr>
            <a:xfrm>
              <a:off x="1754743" y="1616561"/>
              <a:ext cx="2687102" cy="3454702"/>
              <a:chOff x="2089180" y="1202125"/>
              <a:chExt cx="2687102" cy="3454702"/>
            </a:xfrm>
          </p:grpSpPr>
          <p:sp>
            <p:nvSpPr>
              <p:cNvPr id="8" name="Rectángulo redondeado 5">
                <a:extLst>
                  <a:ext uri="{FF2B5EF4-FFF2-40B4-BE49-F238E27FC236}">
                    <a16:creationId xmlns:a16="http://schemas.microsoft.com/office/drawing/2014/main" id="{FC6D6C23-079E-4C94-B81F-86A3E83BD0AF}"/>
                  </a:ext>
                </a:extLst>
              </p:cNvPr>
              <p:cNvSpPr/>
              <p:nvPr/>
            </p:nvSpPr>
            <p:spPr>
              <a:xfrm>
                <a:off x="2643915" y="1706701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Leer archivo </a:t>
                </a:r>
                <a:r>
                  <a:rPr lang="es-ES" sz="1100" i="1" dirty="0"/>
                  <a:t>CSV</a:t>
                </a:r>
                <a:endParaRPr lang="es-ES" sz="1100" dirty="0"/>
              </a:p>
            </p:txBody>
          </p: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307E19FD-8BD7-4FA6-9C32-1B9FA82A7D85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3434770" y="1968480"/>
                <a:ext cx="1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E36D5300-E98E-43E9-B5C4-E955BE14B9A1}"/>
                  </a:ext>
                </a:extLst>
              </p:cNvPr>
              <p:cNvCxnSpPr>
                <a:cxnSpLocks/>
                <a:stCxn id="19" idx="2"/>
                <a:endCxn id="8" idx="0"/>
              </p:cNvCxnSpPr>
              <p:nvPr/>
            </p:nvCxnSpPr>
            <p:spPr>
              <a:xfrm>
                <a:off x="3434771" y="1463904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ángulo redondeado 10">
                <a:extLst>
                  <a:ext uri="{FF2B5EF4-FFF2-40B4-BE49-F238E27FC236}">
                    <a16:creationId xmlns:a16="http://schemas.microsoft.com/office/drawing/2014/main" id="{DD521B4B-DEB0-49C8-8EB4-A0D909B11EE2}"/>
                  </a:ext>
                </a:extLst>
              </p:cNvPr>
              <p:cNvSpPr/>
              <p:nvPr/>
            </p:nvSpPr>
            <p:spPr>
              <a:xfrm>
                <a:off x="2221248" y="2207668"/>
                <a:ext cx="242704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Separar en tablas cada </a:t>
                </a:r>
                <a:r>
                  <a:rPr lang="es-ES" sz="1100" b="1" dirty="0"/>
                  <a:t>X</a:t>
                </a:r>
                <a:r>
                  <a:rPr lang="es-ES" sz="1100" b="1" i="1" dirty="0"/>
                  <a:t> </a:t>
                </a:r>
                <a:r>
                  <a:rPr lang="es-ES" sz="1100" dirty="0"/>
                  <a:t>columnas</a:t>
                </a:r>
              </a:p>
            </p:txBody>
          </p: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B214F247-9EA4-44E1-AEB2-2B8C8B592739}"/>
                  </a:ext>
                </a:extLst>
              </p:cNvPr>
              <p:cNvSpPr/>
              <p:nvPr/>
            </p:nvSpPr>
            <p:spPr>
              <a:xfrm>
                <a:off x="2089180" y="2679070"/>
                <a:ext cx="2687102" cy="42688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Formar una nueva tabla</a:t>
                </a:r>
              </a:p>
              <a:p>
                <a:pPr algn="ctr"/>
                <a:r>
                  <a:rPr lang="es-ES" sz="1100" dirty="0"/>
                  <a:t>(En base a las generadas anteriormente) </a:t>
                </a:r>
              </a:p>
            </p:txBody>
          </p: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417B286-62A3-4894-80EF-113375973E1B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3432731" y="2469447"/>
                <a:ext cx="2039" cy="209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ángulo redondeado 18">
                <a:extLst>
                  <a:ext uri="{FF2B5EF4-FFF2-40B4-BE49-F238E27FC236}">
                    <a16:creationId xmlns:a16="http://schemas.microsoft.com/office/drawing/2014/main" id="{8E5DF590-F50B-41E6-902D-5E78D666E26E}"/>
                  </a:ext>
                </a:extLst>
              </p:cNvPr>
              <p:cNvSpPr/>
              <p:nvPr/>
            </p:nvSpPr>
            <p:spPr>
              <a:xfrm>
                <a:off x="2828596" y="439504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19" name="Rectángulo redondeado 25">
                <a:extLst>
                  <a:ext uri="{FF2B5EF4-FFF2-40B4-BE49-F238E27FC236}">
                    <a16:creationId xmlns:a16="http://schemas.microsoft.com/office/drawing/2014/main" id="{20A6C383-41C2-407E-A200-27D83AA9F55A}"/>
                  </a:ext>
                </a:extLst>
              </p:cNvPr>
              <p:cNvSpPr/>
              <p:nvPr/>
            </p:nvSpPr>
            <p:spPr>
              <a:xfrm>
                <a:off x="2735462" y="1202125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sp>
            <p:nvSpPr>
              <p:cNvPr id="20" name="Rectángulo redondeado 42">
                <a:extLst>
                  <a:ext uri="{FF2B5EF4-FFF2-40B4-BE49-F238E27FC236}">
                    <a16:creationId xmlns:a16="http://schemas.microsoft.com/office/drawing/2014/main" id="{626F63AE-406A-4CFF-86E0-28F8A3005353}"/>
                  </a:ext>
                </a:extLst>
              </p:cNvPr>
              <p:cNvSpPr/>
              <p:nvPr/>
            </p:nvSpPr>
            <p:spPr>
              <a:xfrm>
                <a:off x="2221741" y="3319320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Ordenar por tiempo de adquisición</a:t>
                </a:r>
              </a:p>
            </p:txBody>
          </p: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6527BD81-B885-406F-AE7C-EB51E6883B2F}"/>
                  </a:ext>
                </a:extLst>
              </p:cNvPr>
              <p:cNvCxnSpPr>
                <a:cxnSpLocks/>
                <a:stCxn id="12" idx="2"/>
                <a:endCxn id="20" idx="0"/>
              </p:cNvCxnSpPr>
              <p:nvPr/>
            </p:nvCxnSpPr>
            <p:spPr>
              <a:xfrm>
                <a:off x="3432731" y="3105954"/>
                <a:ext cx="2532" cy="2133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90BBF254-4ACF-4D63-AF51-5CBB7D03F548}"/>
                  </a:ext>
                </a:extLst>
              </p:cNvPr>
              <p:cNvCxnSpPr>
                <a:cxnSpLocks/>
                <a:stCxn id="20" idx="2"/>
                <a:endCxn id="42" idx="0"/>
              </p:cNvCxnSpPr>
              <p:nvPr/>
            </p:nvCxnSpPr>
            <p:spPr>
              <a:xfrm flipH="1">
                <a:off x="3434770" y="3684692"/>
                <a:ext cx="493" cy="185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ctángulo redondeado 42">
              <a:extLst>
                <a:ext uri="{FF2B5EF4-FFF2-40B4-BE49-F238E27FC236}">
                  <a16:creationId xmlns:a16="http://schemas.microsoft.com/office/drawing/2014/main" id="{E99C4A46-A6ED-4256-BE7A-FB3263735CB7}"/>
                </a:ext>
              </a:extLst>
            </p:cNvPr>
            <p:cNvSpPr/>
            <p:nvPr/>
          </p:nvSpPr>
          <p:spPr>
            <a:xfrm>
              <a:off x="1886811" y="428440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en un nuevo archivo </a:t>
              </a:r>
              <a:r>
                <a:rPr lang="es-ES" sz="1100" i="1" dirty="0"/>
                <a:t>CSV</a:t>
              </a:r>
              <a:endParaRPr lang="es-ES" sz="1100" dirty="0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EBC61CB4-4500-44FA-AA4D-71BA11440941}"/>
                </a:ext>
              </a:extLst>
            </p:cNvPr>
            <p:cNvCxnSpPr>
              <a:cxnSpLocks/>
              <a:stCxn id="42" idx="2"/>
              <a:endCxn id="16" idx="0"/>
            </p:cNvCxnSpPr>
            <p:nvPr/>
          </p:nvCxnSpPr>
          <p:spPr>
            <a:xfrm>
              <a:off x="3100333" y="4649775"/>
              <a:ext cx="1587" cy="1597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496CD177-531F-4F80-80C8-701CC4DC6A5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536700" y="2252026"/>
              <a:ext cx="77277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B8CDAB0-4F09-4AC4-A02D-1FB9B90E9050}"/>
                </a:ext>
              </a:extLst>
            </p:cNvPr>
            <p:cNvSpPr txBox="1"/>
            <p:nvPr/>
          </p:nvSpPr>
          <p:spPr>
            <a:xfrm>
              <a:off x="1494081" y="2001687"/>
              <a:ext cx="772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Dirección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6BF15B95-5FB5-4E5F-9C93-2EE6DC46F739}"/>
              </a:ext>
            </a:extLst>
          </p:cNvPr>
          <p:cNvGrpSpPr/>
          <p:nvPr/>
        </p:nvGrpSpPr>
        <p:grpSpPr>
          <a:xfrm>
            <a:off x="4895850" y="446747"/>
            <a:ext cx="6521450" cy="4127667"/>
            <a:chOff x="4895850" y="446747"/>
            <a:chExt cx="6521450" cy="4127667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3909D073-2A3A-4A61-AB39-BCDC0BD39CBC}"/>
                </a:ext>
              </a:extLst>
            </p:cNvPr>
            <p:cNvSpPr/>
            <p:nvPr/>
          </p:nvSpPr>
          <p:spPr>
            <a:xfrm>
              <a:off x="4895850" y="463550"/>
              <a:ext cx="6521450" cy="102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A5FF4B23-4D23-4762-BEC2-A3E17335A20A}"/>
                </a:ext>
              </a:extLst>
            </p:cNvPr>
            <p:cNvGrpSpPr/>
            <p:nvPr/>
          </p:nvGrpSpPr>
          <p:grpSpPr>
            <a:xfrm>
              <a:off x="5165769" y="761534"/>
              <a:ext cx="5992356" cy="631832"/>
              <a:chOff x="5165769" y="818684"/>
              <a:chExt cx="5992356" cy="631832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CD5DCDF4-FB95-4861-BDE3-4C0C18B204A5}"/>
                  </a:ext>
                </a:extLst>
              </p:cNvPr>
              <p:cNvGrpSpPr/>
              <p:nvPr/>
            </p:nvGrpSpPr>
            <p:grpSpPr>
              <a:xfrm>
                <a:off x="5165769" y="825143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B8BFC325-6DB3-4390-955E-1D72CC9994F1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1</a:t>
                  </a:r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CCC6AA72-C42D-45CB-ABAC-A1BFD7C13118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1</a:t>
                  </a:r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D8D125A-DAB0-4CB6-8672-172CBDF1B59C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1</a:t>
                  </a:r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26410026-2DC2-4414-BED5-5FFD646ED0C4}"/>
                  </a:ext>
                </a:extLst>
              </p:cNvPr>
              <p:cNvGrpSpPr/>
              <p:nvPr/>
            </p:nvGrpSpPr>
            <p:grpSpPr>
              <a:xfrm>
                <a:off x="7168248" y="820166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3604C87A-1981-4A81-B647-9A0081090845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2</a:t>
                  </a:r>
                </a:p>
              </p:txBody>
            </p:sp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A8FB5E03-F7A8-45D9-92EA-A25E95BE3828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2</a:t>
                  </a:r>
                </a:p>
              </p:txBody>
            </p:sp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4826AAB8-0D46-4545-8519-B113E438FF1C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2</a:t>
                  </a:r>
                </a:p>
              </p:txBody>
            </p:sp>
          </p:grp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706AEAC9-826A-4EC0-A70B-8F05EED6EF0D}"/>
                  </a:ext>
                </a:extLst>
              </p:cNvPr>
              <p:cNvGrpSpPr/>
              <p:nvPr/>
            </p:nvGrpSpPr>
            <p:grpSpPr>
              <a:xfrm>
                <a:off x="9168346" y="818684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E71D299A-2030-4D22-A99F-567A2AB6658A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3</a:t>
                  </a:r>
                </a:p>
              </p:txBody>
            </p:sp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E1B01C5-1325-44AA-B9F0-AD8E9C8214BF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3</a:t>
                  </a:r>
                </a:p>
              </p:txBody>
            </p:sp>
            <p:sp>
              <p:nvSpPr>
                <p:cNvPr id="69" name="Rectángulo 68">
                  <a:extLst>
                    <a:ext uri="{FF2B5EF4-FFF2-40B4-BE49-F238E27FC236}">
                      <a16:creationId xmlns:a16="http://schemas.microsoft.com/office/drawing/2014/main" id="{E0CC0434-A7EA-4110-866F-B40EB863679D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3</a:t>
                  </a:r>
                </a:p>
              </p:txBody>
            </p:sp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641AAEF0-21E2-4F80-833D-D00AA69E8EE7}"/>
                  </a:ext>
                </a:extLst>
              </p:cNvPr>
              <p:cNvGrpSpPr/>
              <p:nvPr/>
            </p:nvGrpSpPr>
            <p:grpSpPr>
              <a:xfrm>
                <a:off x="5167358" y="1037715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1" name="Rectángulo 70">
                  <a:extLst>
                    <a:ext uri="{FF2B5EF4-FFF2-40B4-BE49-F238E27FC236}">
                      <a16:creationId xmlns:a16="http://schemas.microsoft.com/office/drawing/2014/main" id="{3642DA7B-A84A-4C17-8824-66BD943F8D6E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4</a:t>
                  </a:r>
                </a:p>
              </p:txBody>
            </p:sp>
            <p:sp>
              <p:nvSpPr>
                <p:cNvPr id="72" name="Rectángulo 71">
                  <a:extLst>
                    <a:ext uri="{FF2B5EF4-FFF2-40B4-BE49-F238E27FC236}">
                      <a16:creationId xmlns:a16="http://schemas.microsoft.com/office/drawing/2014/main" id="{D5726E7E-E8BE-4DC3-BC4F-6DC3C5AD1560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4</a:t>
                  </a:r>
                </a:p>
              </p:txBody>
            </p:sp>
            <p:sp>
              <p:nvSpPr>
                <p:cNvPr id="73" name="Rectángulo 72">
                  <a:extLst>
                    <a:ext uri="{FF2B5EF4-FFF2-40B4-BE49-F238E27FC236}">
                      <a16:creationId xmlns:a16="http://schemas.microsoft.com/office/drawing/2014/main" id="{054C2874-C067-4E2A-AC6E-DC563A4A9AF2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4</a:t>
                  </a:r>
                </a:p>
              </p:txBody>
            </p:sp>
          </p:grpSp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5BFA6E4D-37EA-4B11-A8E3-6D9ED48C0D7E}"/>
                  </a:ext>
                </a:extLst>
              </p:cNvPr>
              <p:cNvGrpSpPr/>
              <p:nvPr/>
            </p:nvGrpSpPr>
            <p:grpSpPr>
              <a:xfrm>
                <a:off x="7169837" y="1032738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2E16DC31-1400-435A-958C-7D5C0A638849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5</a:t>
                  </a:r>
                </a:p>
              </p:txBody>
            </p:sp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1DEF3B1F-BB25-4506-A9DB-245E15A1B527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5</a:t>
                  </a:r>
                </a:p>
              </p:txBody>
            </p:sp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61173722-4E6A-4F58-8F36-2C36BFB2DACB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5</a:t>
                  </a:r>
                </a:p>
              </p:txBody>
            </p:sp>
          </p:grp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082CCC66-6A20-463A-9DAE-D979D9F98AF5}"/>
                  </a:ext>
                </a:extLst>
              </p:cNvPr>
              <p:cNvGrpSpPr/>
              <p:nvPr/>
            </p:nvGrpSpPr>
            <p:grpSpPr>
              <a:xfrm>
                <a:off x="9169935" y="1031256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433279A2-9AC8-4170-92B3-80061B85688D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6</a:t>
                  </a:r>
                </a:p>
              </p:txBody>
            </p:sp>
            <p:sp>
              <p:nvSpPr>
                <p:cNvPr id="80" name="Rectángulo 79">
                  <a:extLst>
                    <a:ext uri="{FF2B5EF4-FFF2-40B4-BE49-F238E27FC236}">
                      <a16:creationId xmlns:a16="http://schemas.microsoft.com/office/drawing/2014/main" id="{F9F8A5CA-4861-42BE-A3E7-1FCF84B096EA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6</a:t>
                  </a:r>
                </a:p>
              </p:txBody>
            </p:sp>
            <p:sp>
              <p:nvSpPr>
                <p:cNvPr id="81" name="Rectángulo 80">
                  <a:extLst>
                    <a:ext uri="{FF2B5EF4-FFF2-40B4-BE49-F238E27FC236}">
                      <a16:creationId xmlns:a16="http://schemas.microsoft.com/office/drawing/2014/main" id="{FEBD9FD9-C759-4179-A1D0-0B4CD9783290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6</a:t>
                  </a:r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BD47FF70-0321-4900-97CA-BD77BC1AF140}"/>
                  </a:ext>
                </a:extLst>
              </p:cNvPr>
              <p:cNvGrpSpPr/>
              <p:nvPr/>
            </p:nvGrpSpPr>
            <p:grpSpPr>
              <a:xfrm>
                <a:off x="5167358" y="1247265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FF590733-524E-4EA4-BAFB-F9FC4D8106B7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7</a:t>
                  </a:r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82DD7817-3D46-4E6B-AEC4-A4AA92BAF180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7</a:t>
                  </a:r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2FF42131-FFCD-457E-967B-2E7807AFDAAA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7</a:t>
                  </a:r>
                </a:p>
              </p:txBody>
            </p:sp>
          </p:grpSp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129195C5-267C-4521-B4A4-03141E785F7F}"/>
                  </a:ext>
                </a:extLst>
              </p:cNvPr>
              <p:cNvGrpSpPr/>
              <p:nvPr/>
            </p:nvGrpSpPr>
            <p:grpSpPr>
              <a:xfrm>
                <a:off x="7169837" y="1242288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FF52AF5E-1B84-4A79-B9AF-19CE6DC4B74D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8</a:t>
                  </a:r>
                </a:p>
              </p:txBody>
            </p:sp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46034051-4A1B-4513-BBF4-8E0F874610B5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8</a:t>
                  </a:r>
                </a:p>
              </p:txBody>
            </p:sp>
            <p:sp>
              <p:nvSpPr>
                <p:cNvPr id="89" name="Rectángulo 88">
                  <a:extLst>
                    <a:ext uri="{FF2B5EF4-FFF2-40B4-BE49-F238E27FC236}">
                      <a16:creationId xmlns:a16="http://schemas.microsoft.com/office/drawing/2014/main" id="{71B2C7BD-BDF3-4489-9AB9-051ECBFFD84A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8</a:t>
                  </a:r>
                </a:p>
              </p:txBody>
            </p:sp>
          </p:grpSp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E9E68456-A1F6-41A8-AFFE-E7083DB8F12E}"/>
                  </a:ext>
                </a:extLst>
              </p:cNvPr>
              <p:cNvGrpSpPr/>
              <p:nvPr/>
            </p:nvGrpSpPr>
            <p:grpSpPr>
              <a:xfrm>
                <a:off x="9169935" y="1240806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1" name="Rectángulo 90">
                  <a:extLst>
                    <a:ext uri="{FF2B5EF4-FFF2-40B4-BE49-F238E27FC236}">
                      <a16:creationId xmlns:a16="http://schemas.microsoft.com/office/drawing/2014/main" id="{75745048-6592-4F63-879D-70B26BF02846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9</a:t>
                  </a:r>
                </a:p>
              </p:txBody>
            </p:sp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8B4A72C5-0207-495D-B264-7D0286E09DC2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9</a:t>
                  </a:r>
                </a:p>
              </p:txBody>
            </p:sp>
            <p:sp>
              <p:nvSpPr>
                <p:cNvPr id="93" name="Rectángulo 92">
                  <a:extLst>
                    <a:ext uri="{FF2B5EF4-FFF2-40B4-BE49-F238E27FC236}">
                      <a16:creationId xmlns:a16="http://schemas.microsoft.com/office/drawing/2014/main" id="{7B04291D-FFAA-49EF-86A6-393047C18A95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9</a:t>
                  </a:r>
                </a:p>
              </p:txBody>
            </p:sp>
          </p:grpSp>
        </p:grp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D8BBC226-449A-4447-9FD2-E7DBC65D26A7}"/>
                </a:ext>
              </a:extLst>
            </p:cNvPr>
            <p:cNvSpPr txBox="1"/>
            <p:nvPr/>
          </p:nvSpPr>
          <p:spPr>
            <a:xfrm>
              <a:off x="7573674" y="446747"/>
              <a:ext cx="1180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Tabla Original</a:t>
              </a:r>
            </a:p>
          </p:txBody>
        </p: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65570E10-2498-4277-80EB-A000FBE1E343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0" y="1600049"/>
              <a:ext cx="0" cy="504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B9C09267-D565-43FF-9DE5-A5818AE8FE2D}"/>
                </a:ext>
              </a:extLst>
            </p:cNvPr>
            <p:cNvGrpSpPr/>
            <p:nvPr/>
          </p:nvGrpSpPr>
          <p:grpSpPr>
            <a:xfrm>
              <a:off x="6700432" y="2218397"/>
              <a:ext cx="2926999" cy="2356017"/>
              <a:chOff x="6700432" y="2370797"/>
              <a:chExt cx="2926999" cy="2356017"/>
            </a:xfrm>
          </p:grpSpPr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6A4F4C6C-9508-4C5F-A782-409D9F55BF8A}"/>
                  </a:ext>
                </a:extLst>
              </p:cNvPr>
              <p:cNvSpPr/>
              <p:nvPr/>
            </p:nvSpPr>
            <p:spPr>
              <a:xfrm>
                <a:off x="6700432" y="2389847"/>
                <a:ext cx="2926999" cy="23369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067DC9CE-08BE-48FF-AA45-08BC2D5203D5}"/>
                  </a:ext>
                </a:extLst>
              </p:cNvPr>
              <p:cNvSpPr txBox="1"/>
              <p:nvPr/>
            </p:nvSpPr>
            <p:spPr>
              <a:xfrm>
                <a:off x="7627534" y="2370797"/>
                <a:ext cx="1072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/>
                  <a:t>Tabla Nueva</a:t>
                </a:r>
              </a:p>
            </p:txBody>
          </p:sp>
          <p:grpSp>
            <p:nvGrpSpPr>
              <p:cNvPr id="166" name="Grupo 165">
                <a:extLst>
                  <a:ext uri="{FF2B5EF4-FFF2-40B4-BE49-F238E27FC236}">
                    <a16:creationId xmlns:a16="http://schemas.microsoft.com/office/drawing/2014/main" id="{452D96A5-7478-405B-B6EF-41F2336017E3}"/>
                  </a:ext>
                </a:extLst>
              </p:cNvPr>
              <p:cNvGrpSpPr/>
              <p:nvPr/>
            </p:nvGrpSpPr>
            <p:grpSpPr>
              <a:xfrm>
                <a:off x="7127115" y="2678300"/>
                <a:ext cx="1989070" cy="1908700"/>
                <a:chOff x="5165769" y="2711093"/>
                <a:chExt cx="1989070" cy="1908700"/>
              </a:xfrm>
            </p:grpSpPr>
            <p:grpSp>
              <p:nvGrpSpPr>
                <p:cNvPr id="104" name="Grupo 103">
                  <a:extLst>
                    <a:ext uri="{FF2B5EF4-FFF2-40B4-BE49-F238E27FC236}">
                      <a16:creationId xmlns:a16="http://schemas.microsoft.com/office/drawing/2014/main" id="{79748004-5C08-4BF4-82B2-11430647084A}"/>
                    </a:ext>
                  </a:extLst>
                </p:cNvPr>
                <p:cNvGrpSpPr/>
                <p:nvPr/>
              </p:nvGrpSpPr>
              <p:grpSpPr>
                <a:xfrm>
                  <a:off x="5165769" y="2711093"/>
                  <a:ext cx="1988190" cy="203415"/>
                  <a:chOff x="5165769" y="863243"/>
                  <a:chExt cx="1988190" cy="203415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37" name="Rectángulo 136">
                    <a:extLst>
                      <a:ext uri="{FF2B5EF4-FFF2-40B4-BE49-F238E27FC236}">
                        <a16:creationId xmlns:a16="http://schemas.microsoft.com/office/drawing/2014/main" id="{A00B6F8A-10FC-44E6-BF0C-6AA55FC96FAE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1</a:t>
                    </a:r>
                  </a:p>
                </p:txBody>
              </p:sp>
              <p:sp>
                <p:nvSpPr>
                  <p:cNvPr id="138" name="Rectángulo 137">
                    <a:extLst>
                      <a:ext uri="{FF2B5EF4-FFF2-40B4-BE49-F238E27FC236}">
                        <a16:creationId xmlns:a16="http://schemas.microsoft.com/office/drawing/2014/main" id="{AB446605-BD37-4A8A-BF5C-7E301CB5A004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1</a:t>
                    </a:r>
                  </a:p>
                </p:txBody>
              </p:sp>
              <p:sp>
                <p:nvSpPr>
                  <p:cNvPr id="139" name="Rectángulo 138">
                    <a:extLst>
                      <a:ext uri="{FF2B5EF4-FFF2-40B4-BE49-F238E27FC236}">
                        <a16:creationId xmlns:a16="http://schemas.microsoft.com/office/drawing/2014/main" id="{2B5954B2-DF9E-41C3-8210-4F49A932D26E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3415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1</a:t>
                    </a:r>
                  </a:p>
                </p:txBody>
              </p:sp>
            </p:grpSp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97FE3D27-3955-400C-B889-3D2E6D735AB1}"/>
                    </a:ext>
                  </a:extLst>
                </p:cNvPr>
                <p:cNvGrpSpPr/>
                <p:nvPr/>
              </p:nvGrpSpPr>
              <p:grpSpPr>
                <a:xfrm>
                  <a:off x="5165769" y="2926173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34" name="Rectángulo 133">
                    <a:extLst>
                      <a:ext uri="{FF2B5EF4-FFF2-40B4-BE49-F238E27FC236}">
                        <a16:creationId xmlns:a16="http://schemas.microsoft.com/office/drawing/2014/main" id="{147D71B0-9DCC-469D-AC66-CA12D22E1BDD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2</a:t>
                    </a:r>
                  </a:p>
                </p:txBody>
              </p:sp>
              <p:sp>
                <p:nvSpPr>
                  <p:cNvPr id="135" name="Rectángulo 134">
                    <a:extLst>
                      <a:ext uri="{FF2B5EF4-FFF2-40B4-BE49-F238E27FC236}">
                        <a16:creationId xmlns:a16="http://schemas.microsoft.com/office/drawing/2014/main" id="{33743F26-3399-4F0D-AFE4-1E9B872CBF4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2</a:t>
                    </a:r>
                  </a:p>
                </p:txBody>
              </p:sp>
              <p:sp>
                <p:nvSpPr>
                  <p:cNvPr id="136" name="Rectángulo 135">
                    <a:extLst>
                      <a:ext uri="{FF2B5EF4-FFF2-40B4-BE49-F238E27FC236}">
                        <a16:creationId xmlns:a16="http://schemas.microsoft.com/office/drawing/2014/main" id="{440F44A4-1C56-498B-81FF-4844E32FC997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2</a:t>
                    </a:r>
                  </a:p>
                </p:txBody>
              </p:sp>
            </p:grpSp>
            <p:grpSp>
              <p:nvGrpSpPr>
                <p:cNvPr id="106" name="Grupo 105">
                  <a:extLst>
                    <a:ext uri="{FF2B5EF4-FFF2-40B4-BE49-F238E27FC236}">
                      <a16:creationId xmlns:a16="http://schemas.microsoft.com/office/drawing/2014/main" id="{30A37A33-8DBE-4EA4-91F4-39FF8D9D251C}"/>
                    </a:ext>
                  </a:extLst>
                </p:cNvPr>
                <p:cNvGrpSpPr/>
                <p:nvPr/>
              </p:nvGrpSpPr>
              <p:grpSpPr>
                <a:xfrm>
                  <a:off x="5165769" y="3137281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1" name="Rectángulo 130">
                    <a:extLst>
                      <a:ext uri="{FF2B5EF4-FFF2-40B4-BE49-F238E27FC236}">
                        <a16:creationId xmlns:a16="http://schemas.microsoft.com/office/drawing/2014/main" id="{A9159078-C80D-46F0-ADF2-57D5C2E19B57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3</a:t>
                    </a:r>
                  </a:p>
                </p:txBody>
              </p:sp>
              <p:sp>
                <p:nvSpPr>
                  <p:cNvPr id="132" name="Rectángulo 131">
                    <a:extLst>
                      <a:ext uri="{FF2B5EF4-FFF2-40B4-BE49-F238E27FC236}">
                        <a16:creationId xmlns:a16="http://schemas.microsoft.com/office/drawing/2014/main" id="{3E311FAE-7A0A-4F01-A94B-FF1130791F80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3</a:t>
                    </a:r>
                  </a:p>
                </p:txBody>
              </p:sp>
              <p:sp>
                <p:nvSpPr>
                  <p:cNvPr id="133" name="Rectángulo 132">
                    <a:extLst>
                      <a:ext uri="{FF2B5EF4-FFF2-40B4-BE49-F238E27FC236}">
                        <a16:creationId xmlns:a16="http://schemas.microsoft.com/office/drawing/2014/main" id="{23F79070-0A9A-4C24-BBE9-F67D4E3EE417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3</a:t>
                    </a:r>
                  </a:p>
                </p:txBody>
              </p:sp>
            </p:grpSp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5614D212-7380-4B6D-98E3-5613D5FF8A0B}"/>
                    </a:ext>
                  </a:extLst>
                </p:cNvPr>
                <p:cNvGrpSpPr/>
                <p:nvPr/>
              </p:nvGrpSpPr>
              <p:grpSpPr>
                <a:xfrm>
                  <a:off x="5166649" y="3350677"/>
                  <a:ext cx="1988190" cy="203251"/>
                  <a:chOff x="5165769" y="863243"/>
                  <a:chExt cx="1988190" cy="2032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42" name="Rectángulo 141">
                    <a:extLst>
                      <a:ext uri="{FF2B5EF4-FFF2-40B4-BE49-F238E27FC236}">
                        <a16:creationId xmlns:a16="http://schemas.microsoft.com/office/drawing/2014/main" id="{708015F7-2876-4108-89B6-5E7D3755F5FE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4</a:t>
                    </a:r>
                  </a:p>
                </p:txBody>
              </p:sp>
              <p:sp>
                <p:nvSpPr>
                  <p:cNvPr id="143" name="Rectángulo 142">
                    <a:extLst>
                      <a:ext uri="{FF2B5EF4-FFF2-40B4-BE49-F238E27FC236}">
                        <a16:creationId xmlns:a16="http://schemas.microsoft.com/office/drawing/2014/main" id="{1C7843C3-258C-4207-BA1D-9529C56AC765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4</a:t>
                    </a:r>
                  </a:p>
                </p:txBody>
              </p:sp>
              <p:sp>
                <p:nvSpPr>
                  <p:cNvPr id="144" name="Rectángulo 143">
                    <a:extLst>
                      <a:ext uri="{FF2B5EF4-FFF2-40B4-BE49-F238E27FC236}">
                        <a16:creationId xmlns:a16="http://schemas.microsoft.com/office/drawing/2014/main" id="{680A9E42-2718-4537-9EA3-7385D39BCC12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4</a:t>
                    </a:r>
                  </a:p>
                </p:txBody>
              </p:sp>
            </p:grpSp>
            <p:grpSp>
              <p:nvGrpSpPr>
                <p:cNvPr id="145" name="Grupo 144">
                  <a:extLst>
                    <a:ext uri="{FF2B5EF4-FFF2-40B4-BE49-F238E27FC236}">
                      <a16:creationId xmlns:a16="http://schemas.microsoft.com/office/drawing/2014/main" id="{E113167D-3555-4E1D-8EEE-5A5725E2F242}"/>
                    </a:ext>
                  </a:extLst>
                </p:cNvPr>
                <p:cNvGrpSpPr/>
                <p:nvPr/>
              </p:nvGrpSpPr>
              <p:grpSpPr>
                <a:xfrm>
                  <a:off x="5166649" y="3563376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6" name="Rectángulo 145">
                    <a:extLst>
                      <a:ext uri="{FF2B5EF4-FFF2-40B4-BE49-F238E27FC236}">
                        <a16:creationId xmlns:a16="http://schemas.microsoft.com/office/drawing/2014/main" id="{8FEFB865-7251-4C42-8767-40AB73F3D082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5</a:t>
                    </a:r>
                  </a:p>
                </p:txBody>
              </p:sp>
              <p:sp>
                <p:nvSpPr>
                  <p:cNvPr id="147" name="Rectángulo 146">
                    <a:extLst>
                      <a:ext uri="{FF2B5EF4-FFF2-40B4-BE49-F238E27FC236}">
                        <a16:creationId xmlns:a16="http://schemas.microsoft.com/office/drawing/2014/main" id="{9B6F6CE9-8C66-49C8-A0F7-4E71B64145D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5</a:t>
                    </a:r>
                  </a:p>
                </p:txBody>
              </p:sp>
              <p:sp>
                <p:nvSpPr>
                  <p:cNvPr id="148" name="Rectángulo 147">
                    <a:extLst>
                      <a:ext uri="{FF2B5EF4-FFF2-40B4-BE49-F238E27FC236}">
                        <a16:creationId xmlns:a16="http://schemas.microsoft.com/office/drawing/2014/main" id="{00919D6C-617B-4D70-9B81-60B491A62D09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5</a:t>
                    </a:r>
                  </a:p>
                </p:txBody>
              </p:sp>
            </p:grpSp>
            <p:grpSp>
              <p:nvGrpSpPr>
                <p:cNvPr id="149" name="Grupo 148">
                  <a:extLst>
                    <a:ext uri="{FF2B5EF4-FFF2-40B4-BE49-F238E27FC236}">
                      <a16:creationId xmlns:a16="http://schemas.microsoft.com/office/drawing/2014/main" id="{F3D1BF4C-B050-4EE4-9FEA-0FD0E2494BD4}"/>
                    </a:ext>
                  </a:extLst>
                </p:cNvPr>
                <p:cNvGrpSpPr/>
                <p:nvPr/>
              </p:nvGrpSpPr>
              <p:grpSpPr>
                <a:xfrm>
                  <a:off x="5166649" y="3776865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50" name="Rectángulo 149">
                    <a:extLst>
                      <a:ext uri="{FF2B5EF4-FFF2-40B4-BE49-F238E27FC236}">
                        <a16:creationId xmlns:a16="http://schemas.microsoft.com/office/drawing/2014/main" id="{20666F44-6CE8-41C6-8B94-66FAECF93BC6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6</a:t>
                    </a:r>
                  </a:p>
                </p:txBody>
              </p:sp>
              <p:sp>
                <p:nvSpPr>
                  <p:cNvPr id="151" name="Rectángulo 150">
                    <a:extLst>
                      <a:ext uri="{FF2B5EF4-FFF2-40B4-BE49-F238E27FC236}">
                        <a16:creationId xmlns:a16="http://schemas.microsoft.com/office/drawing/2014/main" id="{600F393C-29FF-47C3-903F-015AB08ACBDA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6</a:t>
                    </a:r>
                  </a:p>
                </p:txBody>
              </p:sp>
              <p:sp>
                <p:nvSpPr>
                  <p:cNvPr id="152" name="Rectángulo 151">
                    <a:extLst>
                      <a:ext uri="{FF2B5EF4-FFF2-40B4-BE49-F238E27FC236}">
                        <a16:creationId xmlns:a16="http://schemas.microsoft.com/office/drawing/2014/main" id="{DF35B56E-4461-4667-AAAB-E538893D108D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6</a:t>
                    </a:r>
                  </a:p>
                </p:txBody>
              </p:sp>
            </p:grpSp>
            <p:grpSp>
              <p:nvGrpSpPr>
                <p:cNvPr id="153" name="Grupo 152">
                  <a:extLst>
                    <a:ext uri="{FF2B5EF4-FFF2-40B4-BE49-F238E27FC236}">
                      <a16:creationId xmlns:a16="http://schemas.microsoft.com/office/drawing/2014/main" id="{3B2A2A0E-4519-4DBD-84F8-9E4E9F94A17A}"/>
                    </a:ext>
                  </a:extLst>
                </p:cNvPr>
                <p:cNvGrpSpPr/>
                <p:nvPr/>
              </p:nvGrpSpPr>
              <p:grpSpPr>
                <a:xfrm>
                  <a:off x="5165769" y="3990354"/>
                  <a:ext cx="1988190" cy="210045"/>
                  <a:chOff x="5165769" y="863243"/>
                  <a:chExt cx="1988190" cy="210045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4" name="Rectángulo 153">
                    <a:extLst>
                      <a:ext uri="{FF2B5EF4-FFF2-40B4-BE49-F238E27FC236}">
                        <a16:creationId xmlns:a16="http://schemas.microsoft.com/office/drawing/2014/main" id="{E98F7407-6967-40FE-8F35-2959DFDEB3D7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8563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7</a:t>
                    </a:r>
                  </a:p>
                </p:txBody>
              </p:sp>
              <p:sp>
                <p:nvSpPr>
                  <p:cNvPr id="155" name="Rectángulo 154">
                    <a:extLst>
                      <a:ext uri="{FF2B5EF4-FFF2-40B4-BE49-F238E27FC236}">
                        <a16:creationId xmlns:a16="http://schemas.microsoft.com/office/drawing/2014/main" id="{7382223A-4158-491B-80DA-948C33309059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8563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7</a:t>
                    </a:r>
                  </a:p>
                </p:txBody>
              </p:sp>
              <p:sp>
                <p:nvSpPr>
                  <p:cNvPr id="156" name="Rectángulo 155">
                    <a:extLst>
                      <a:ext uri="{FF2B5EF4-FFF2-40B4-BE49-F238E27FC236}">
                        <a16:creationId xmlns:a16="http://schemas.microsoft.com/office/drawing/2014/main" id="{6601D176-9072-43E4-B0ED-2AF3A3E91C1F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87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7</a:t>
                    </a:r>
                  </a:p>
                </p:txBody>
              </p:sp>
            </p:grp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37012610-A37C-4902-B654-CF8194B26644}"/>
                    </a:ext>
                  </a:extLst>
                </p:cNvPr>
                <p:cNvGrpSpPr/>
                <p:nvPr/>
              </p:nvGrpSpPr>
              <p:grpSpPr>
                <a:xfrm>
                  <a:off x="5165769" y="4207815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58" name="Rectángulo 157">
                    <a:extLst>
                      <a:ext uri="{FF2B5EF4-FFF2-40B4-BE49-F238E27FC236}">
                        <a16:creationId xmlns:a16="http://schemas.microsoft.com/office/drawing/2014/main" id="{4948151B-850A-4A27-A68F-5BFBA66EBD14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8</a:t>
                    </a:r>
                  </a:p>
                </p:txBody>
              </p:sp>
              <p:sp>
                <p:nvSpPr>
                  <p:cNvPr id="159" name="Rectángulo 158">
                    <a:extLst>
                      <a:ext uri="{FF2B5EF4-FFF2-40B4-BE49-F238E27FC236}">
                        <a16:creationId xmlns:a16="http://schemas.microsoft.com/office/drawing/2014/main" id="{B2AC153C-6CF7-4418-85B9-E94F645C739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8</a:t>
                    </a:r>
                  </a:p>
                </p:txBody>
              </p:sp>
              <p:sp>
                <p:nvSpPr>
                  <p:cNvPr id="160" name="Rectángulo 159">
                    <a:extLst>
                      <a:ext uri="{FF2B5EF4-FFF2-40B4-BE49-F238E27FC236}">
                        <a16:creationId xmlns:a16="http://schemas.microsoft.com/office/drawing/2014/main" id="{D5DAF35F-52AC-4F2A-B1A1-DEB79054AFEC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8</a:t>
                    </a:r>
                  </a:p>
                </p:txBody>
              </p:sp>
            </p:grpSp>
            <p:grpSp>
              <p:nvGrpSpPr>
                <p:cNvPr id="161" name="Grupo 160">
                  <a:extLst>
                    <a:ext uri="{FF2B5EF4-FFF2-40B4-BE49-F238E27FC236}">
                      <a16:creationId xmlns:a16="http://schemas.microsoft.com/office/drawing/2014/main" id="{3F067759-D807-4A69-9EDC-DC5611E7AA6C}"/>
                    </a:ext>
                  </a:extLst>
                </p:cNvPr>
                <p:cNvGrpSpPr/>
                <p:nvPr/>
              </p:nvGrpSpPr>
              <p:grpSpPr>
                <a:xfrm>
                  <a:off x="5165769" y="4416542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62" name="Rectángulo 161">
                    <a:extLst>
                      <a:ext uri="{FF2B5EF4-FFF2-40B4-BE49-F238E27FC236}">
                        <a16:creationId xmlns:a16="http://schemas.microsoft.com/office/drawing/2014/main" id="{D4A04330-DB17-49D9-AE98-0B4EB00EFC51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9</a:t>
                    </a:r>
                  </a:p>
                </p:txBody>
              </p:sp>
              <p:sp>
                <p:nvSpPr>
                  <p:cNvPr id="163" name="Rectángulo 162">
                    <a:extLst>
                      <a:ext uri="{FF2B5EF4-FFF2-40B4-BE49-F238E27FC236}">
                        <a16:creationId xmlns:a16="http://schemas.microsoft.com/office/drawing/2014/main" id="{24DC7078-16B5-4797-97C7-0C3ED37D9F25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9</a:t>
                    </a:r>
                  </a:p>
                </p:txBody>
              </p:sp>
              <p:sp>
                <p:nvSpPr>
                  <p:cNvPr id="164" name="Rectángulo 163">
                    <a:extLst>
                      <a:ext uri="{FF2B5EF4-FFF2-40B4-BE49-F238E27FC236}">
                        <a16:creationId xmlns:a16="http://schemas.microsoft.com/office/drawing/2014/main" id="{19F53B27-291F-465E-BFB2-EC876D56662D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9</a:t>
                    </a:r>
                  </a:p>
                </p:txBody>
              </p:sp>
            </p:grpSp>
          </p:grpSp>
        </p:grp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FC6B750F-0D7A-4CB9-9B37-1B6BAAC26C90}"/>
                </a:ext>
              </a:extLst>
            </p:cNvPr>
            <p:cNvSpPr txBox="1"/>
            <p:nvPr/>
          </p:nvSpPr>
          <p:spPr>
            <a:xfrm>
              <a:off x="8119648" y="1701649"/>
              <a:ext cx="995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Separador.py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1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Sensor MAX 30102</a:t>
              </a: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GSR</a:t>
              </a:r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ECG</a:t>
              </a:r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&lt;&lt; Periódica &gt;&gt;</a:t>
                </a:r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Comunicación</a:t>
                </a:r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Sensor MAX 30102</a:t>
              </a:r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GSR</a:t>
              </a:r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ECG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</a:t>
            </a:r>
            <a:r>
              <a:rPr lang="es-ES" dirty="0" err="1"/>
              <a:t>Multiprocess</a:t>
            </a:r>
            <a:r>
              <a:rPr lang="es-ES" dirty="0"/>
              <a:t>: es una tarea que se ejecuta cíclicamente sin ningún tipo de limitación de periodo. </a:t>
            </a:r>
          </a:p>
          <a:p>
            <a:r>
              <a:rPr lang="es-ES" dirty="0"/>
              <a:t>		dentro del ciclo principal, hay otro ciclo del que no se sale hasta que en la cola en cuestión</a:t>
            </a:r>
          </a:p>
          <a:p>
            <a:r>
              <a:rPr lang="es-ES" dirty="0"/>
              <a:t>		llegue a tener 100 </a:t>
            </a:r>
            <a:r>
              <a:rPr lang="es-ES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BUS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/>
                <a:t>GND</a:t>
              </a: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el valor de tiempo en un </a:t>
              </a:r>
              <a:r>
                <a:rPr lang="es-ES" sz="1100" dirty="0" err="1"/>
                <a:t>array</a:t>
              </a:r>
              <a:r>
                <a:rPr lang="es-ES" sz="1100" dirty="0"/>
                <a:t> </a:t>
              </a:r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Recoger las dos señales del MAX30102</a:t>
              </a:r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 </a:t>
              </a:r>
              <a:r>
                <a:rPr lang="es-ES" sz="1100" dirty="0" err="1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a_r</a:t>
              </a:r>
              <a:r>
                <a:rPr lang="es-ES" sz="1200" dirty="0"/>
                <a:t>()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a_r</a:t>
              </a:r>
              <a:r>
                <a:rPr lang="es-ES" sz="1200" dirty="0"/>
                <a:t>()</a:t>
              </a: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Guardar </a:t>
              </a:r>
              <a:r>
                <a:rPr lang="es-ES" sz="1100" dirty="0"/>
                <a:t>el valor de tiempo en un </a:t>
              </a:r>
              <a:r>
                <a:rPr lang="es-ES" sz="1100" dirty="0" err="1"/>
                <a:t>array</a:t>
              </a:r>
              <a:r>
                <a:rPr lang="es-ES" sz="1100" dirty="0"/>
                <a:t> </a:t>
              </a:r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Recoger el valor del ADC</a:t>
              </a:r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 </a:t>
              </a:r>
              <a:r>
                <a:rPr lang="es-ES" sz="1100" dirty="0" err="1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a_gsr</a:t>
              </a:r>
              <a:r>
                <a:rPr lang="es-ES" sz="1200" dirty="0"/>
                <a:t>()</a:t>
              </a:r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a_gsr</a:t>
              </a:r>
              <a:r>
                <a:rPr lang="es-ES" sz="1200" dirty="0"/>
                <a:t>()</a:t>
              </a:r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Calcular el valor GSR</a:t>
              </a:r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y rellenado de archivo</a:t>
                </a:r>
                <a:br>
                  <a:rPr lang="es-ES" sz="1100" dirty="0"/>
                </a:br>
                <a:r>
                  <a:rPr lang="es-ES" sz="1100" dirty="0"/>
                  <a:t>POX.csv</a:t>
                </a:r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Subida de datos a la BBDD</a:t>
                </a:r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a_t_P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a_ir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a_rojo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a_t_G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a_gsr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y rellenado de archivo</a:t>
                </a:r>
                <a:br>
                  <a:rPr lang="es-ES" sz="1100" dirty="0"/>
                </a:br>
                <a:r>
                  <a:rPr lang="es-ES" sz="1100" dirty="0"/>
                  <a:t>GSR.csv</a:t>
                </a:r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Borrado de los </a:t>
                </a:r>
                <a:r>
                  <a:rPr lang="es-ES" sz="1100" dirty="0" err="1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a_t_G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a_gsr</a:t>
                </a:r>
                <a:r>
                  <a:rPr lang="es-ES" sz="1200" dirty="0"/>
                  <a:t>()</a:t>
                </a:r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a_t_P</a:t>
                </a:r>
                <a:r>
                  <a:rPr lang="es-ES" sz="1200" dirty="0"/>
                  <a:t>()</a:t>
                </a:r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a_rojo</a:t>
              </a:r>
              <a:r>
                <a:rPr lang="es-ES" sz="1200" dirty="0"/>
                <a:t>()</a:t>
              </a:r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Primer Programa </a:t>
            </a:r>
            <a:br>
              <a:rPr lang="es-ES" dirty="0"/>
            </a:br>
            <a:r>
              <a:rPr lang="es-E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1688</Words>
  <Application>Microsoft Office PowerPoint</Application>
  <PresentationFormat>Panorámica</PresentationFormat>
  <Paragraphs>399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Imanol Ayude Prieto</cp:lastModifiedBy>
  <cp:revision>82</cp:revision>
  <dcterms:created xsi:type="dcterms:W3CDTF">2022-10-27T09:23:20Z</dcterms:created>
  <dcterms:modified xsi:type="dcterms:W3CDTF">2023-01-10T20:07:13Z</dcterms:modified>
</cp:coreProperties>
</file>