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794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A27A3-1A2E-49B5-A377-0D1CB6EFB2B6}" type="datetimeFigureOut">
              <a:rPr lang="es-MX" smtClean="0"/>
              <a:t>19/12/2022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D5A27-3EEA-4A45-84F9-2E179D1AB2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94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34506-1341-4495-85E4-BD5341944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DDC6D6-4446-4231-96AC-F2C126A86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1D3DB-5F9A-43A0-AFA7-F062E174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388F-6CD4-4032-949F-64C240AEAF89}" type="datetime1">
              <a:rPr lang="es-MX" smtClean="0"/>
              <a:t>19/12/2022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FC446-F781-44ED-96F6-911D0D29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F2812-2B7E-44DD-AC21-C8EE5101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710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53BEF-6C1F-4FB7-84A4-4EE8C7A4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3C5DB1-A868-4CDB-AF31-A458E312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C7F875-E5F9-4E43-8636-40975C7B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AF5-CAA2-456D-BFD1-5CA9FD73AFA9}" type="datetime1">
              <a:rPr lang="es-MX" smtClean="0"/>
              <a:t>19/12/2022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B627A-ECFD-4F9B-9483-34F8C5D6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24706-1834-4971-A81E-F0D71BEB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15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82234A-C4EA-4D40-9D81-FC7E1032A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481BA4-3756-4D07-9F43-505AED96C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FD87FC-2474-4F10-9A41-F5355C77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346C-0C2E-4F48-A278-B9E4288076E1}" type="datetime1">
              <a:rPr lang="es-MX" smtClean="0"/>
              <a:t>19/12/2022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F60B8-7B05-4315-98F2-0D6F6362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89ED5-8AA3-4163-8E5A-3D66AB16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0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E9B5B-2CE9-4B59-B7EB-FC7B0F2D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51AE3-9B54-4289-86A9-BEFB2ECCF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9B3D97-6E50-4B1A-921B-EE0B907B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911-730F-43E9-AB54-99357A9FCB56}" type="datetime1">
              <a:rPr lang="es-MX" smtClean="0"/>
              <a:t>19/12/2022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C48CA5-7F95-4CD1-B8D5-ADC186F6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4DD4FE-B4A9-4679-9FE2-8EC1E909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24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8C428-2166-4A7B-8248-11F61A67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B87581-D720-4463-BBDF-CAFA1173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B5AEC-78D7-46D9-847E-0C51C080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B875-0E1D-4342-A53E-08DC5CEEB971}" type="datetime1">
              <a:rPr lang="es-MX" smtClean="0"/>
              <a:t>19/12/2022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233CA-0829-42AB-B179-317D5E9F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0DD48D-23A1-41D5-9820-DAF17856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60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0CEB6-FD42-49B6-87D0-FB6300C2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3EF19-73F9-4FCD-8BF7-7670C3C0E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A852A3-A93C-4FD4-9DFE-FC3FB4573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7897ED-D248-4C7F-98E5-690D65A8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4C86-4E69-43B6-958C-BB6D677AA81E}" type="datetime1">
              <a:rPr lang="es-MX" smtClean="0"/>
              <a:t>19/12/2022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D5491D-F0C6-4FD6-8D39-CC91680C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DBD33-6C62-4E12-8EE0-A75BFB3A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5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75EE5-C304-4F6D-824A-0448FA35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5655A9-6DB9-4A45-B400-359DF438A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D8A0AD-CE1E-46E7-9DCA-0A990608C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71127C-D366-4D4D-8DCC-24A87E9FC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F17D75-A496-4711-8322-E54CFEDE7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6088B1-DCAA-48AE-9DDC-4AA4B46A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D4E6-3E51-4853-92A5-4E0A11299EC4}" type="datetime1">
              <a:rPr lang="es-MX" smtClean="0"/>
              <a:t>19/12/2022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9E0057-9C53-4E9C-BA5D-0018B154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210D50-8431-4617-9D54-13FDF75A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4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7BBF1-8BCA-432E-8049-DD974E3D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1E09DE-2705-45EB-A73D-26FB7672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202B-8E42-49AC-ABCE-73438F7008CE}" type="datetime1">
              <a:rPr lang="es-MX" smtClean="0"/>
              <a:t>19/12/2022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D39B3F-8C74-4A62-9AC8-7CD2DB69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0E3991-EDCA-4C10-A684-73799B4A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389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3718FF-5E67-4D18-8FA2-4FD38182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1658-8FC1-4A90-9D2A-FB8A7B82AAC5}" type="datetime1">
              <a:rPr lang="es-MX" smtClean="0"/>
              <a:t>19/12/2022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1C90B4-CBAA-4386-BC65-AA7769BD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F02E6B-CABD-4DB3-A648-98FA8582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64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6B6EC-0C13-4FD5-A353-660DDC27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3670D1-ECD2-4F8F-93D3-74517B59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5CF9D9-26F3-414C-BB33-8AFE5D245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ACD402-68FA-47F3-8FD8-7262A6B8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4A88-DF33-4A9D-8147-82B2EF61DAFC}" type="datetime1">
              <a:rPr lang="es-MX" smtClean="0"/>
              <a:t>19/12/2022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28484-CBD5-4CB0-8E6B-286DA712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A82E6-6B8A-4261-B98D-E1F0E42E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105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A4FD8-4FFC-4B7C-8361-50F3946C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3B1E78-1FEE-4A42-AE47-98473E5DF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0F68D5-D735-4A06-818B-3F0CA96DA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B8D59B-1578-46FD-B724-05F10ED0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B1BB-8975-4024-ABBD-9291C854D8AA}" type="datetime1">
              <a:rPr lang="es-MX" smtClean="0"/>
              <a:t>19/12/2022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658B12-575F-4A53-9928-34807C97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2A6750-0CA3-44F8-83F8-A924AC6A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90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5BDD66-109D-4A7D-B2DD-2951EE15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B6A405-12A4-4A90-844F-8A9A065FC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5AF05F-4589-464A-A555-9AF6BC526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D287-3274-4F31-8D73-411BF78BC801}" type="datetime1">
              <a:rPr lang="es-MX" smtClean="0"/>
              <a:t>19/12/2022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363CC3-582B-43DD-A074-B5DD0FF15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DA749E-E722-4075-944A-E1421D605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78979-F010-4E11-A1BE-DCAB88FCA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83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1860CA-8972-4DD1-BEA0-F26FF42E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92" y="233265"/>
            <a:ext cx="5104407" cy="662320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9DF4DDE-E357-4FBB-AD24-7BD7D95B83E8}"/>
              </a:ext>
            </a:extLst>
          </p:cNvPr>
          <p:cNvSpPr/>
          <p:nvPr/>
        </p:nvSpPr>
        <p:spPr>
          <a:xfrm>
            <a:off x="1362269" y="204081"/>
            <a:ext cx="2967135" cy="289249"/>
          </a:xfrm>
          <a:prstGeom prst="rect">
            <a:avLst/>
          </a:prstGeom>
          <a:solidFill>
            <a:schemeClr val="accent4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251154-5CF4-45BE-9940-AB1FF3936CAD}"/>
              </a:ext>
            </a:extLst>
          </p:cNvPr>
          <p:cNvSpPr txBox="1"/>
          <p:nvPr/>
        </p:nvSpPr>
        <p:spPr>
          <a:xfrm>
            <a:off x="6096000" y="1049700"/>
            <a:ext cx="286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/>
              <a:t>Why</a:t>
            </a:r>
            <a:r>
              <a:rPr lang="es-MX" b="1" dirty="0"/>
              <a:t> do </a:t>
            </a:r>
            <a:r>
              <a:rPr lang="es-MX" b="1" dirty="0" err="1"/>
              <a:t>people</a:t>
            </a:r>
            <a:r>
              <a:rPr lang="es-MX" b="1" dirty="0"/>
              <a:t> use Python?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5B7D21D-80AE-4510-9B6A-59399FFBB51C}"/>
              </a:ext>
            </a:extLst>
          </p:cNvPr>
          <p:cNvSpPr txBox="1"/>
          <p:nvPr/>
        </p:nvSpPr>
        <p:spPr>
          <a:xfrm>
            <a:off x="6275400" y="1419032"/>
            <a:ext cx="5458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Software </a:t>
            </a:r>
            <a:r>
              <a:rPr lang="es-MX" dirty="0" err="1"/>
              <a:t>quality</a:t>
            </a:r>
            <a:r>
              <a:rPr lang="es-MX" dirty="0"/>
              <a:t> (</a:t>
            </a:r>
            <a:r>
              <a:rPr lang="es-MX" dirty="0" err="1"/>
              <a:t>readability</a:t>
            </a:r>
            <a:r>
              <a:rPr lang="es-MX" dirty="0"/>
              <a:t>, reusable, </a:t>
            </a:r>
            <a:r>
              <a:rPr lang="es-MX" dirty="0" err="1"/>
              <a:t>mantainable</a:t>
            </a:r>
            <a:r>
              <a:rPr lang="es-MX" dirty="0"/>
              <a:t>, </a:t>
            </a:r>
            <a:r>
              <a:rPr lang="es-MX" dirty="0" err="1"/>
              <a:t>objec</a:t>
            </a:r>
            <a:r>
              <a:rPr lang="es-MX" dirty="0"/>
              <a:t> </a:t>
            </a:r>
            <a:r>
              <a:rPr lang="es-MX" dirty="0" err="1"/>
              <a:t>oriented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r>
              <a:rPr lang="es-MX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portability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Support</a:t>
            </a:r>
            <a:r>
              <a:rPr lang="es-MX" dirty="0"/>
              <a:t> </a:t>
            </a:r>
            <a:r>
              <a:rPr lang="es-MX" dirty="0" err="1"/>
              <a:t>libraries</a:t>
            </a:r>
            <a:r>
              <a:rPr lang="es-MX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Very</a:t>
            </a:r>
            <a:r>
              <a:rPr lang="es-MX" dirty="0"/>
              <a:t> </a:t>
            </a:r>
            <a:r>
              <a:rPr lang="es-MX" dirty="0" err="1"/>
              <a:t>good</a:t>
            </a:r>
            <a:r>
              <a:rPr lang="es-MX" dirty="0"/>
              <a:t> in data </a:t>
            </a:r>
            <a:r>
              <a:rPr lang="es-MX" dirty="0" err="1"/>
              <a:t>handling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Enjoyment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ED47B2-4712-4718-B7D3-CB1C9F4DBE97}"/>
              </a:ext>
            </a:extLst>
          </p:cNvPr>
          <p:cNvSpPr txBox="1"/>
          <p:nvPr/>
        </p:nvSpPr>
        <p:spPr>
          <a:xfrm>
            <a:off x="5937379" y="3527976"/>
            <a:ext cx="255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Who uses Python </a:t>
            </a:r>
            <a:r>
              <a:rPr lang="es-MX" b="1" dirty="0" err="1"/>
              <a:t>today</a:t>
            </a:r>
            <a:r>
              <a:rPr lang="es-MX" b="1" dirty="0"/>
              <a:t>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95347B-7A03-4012-B2C0-E02587425590}"/>
              </a:ext>
            </a:extLst>
          </p:cNvPr>
          <p:cNvSpPr txBox="1"/>
          <p:nvPr/>
        </p:nvSpPr>
        <p:spPr>
          <a:xfrm>
            <a:off x="5937379" y="141085"/>
            <a:ext cx="545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Python has </a:t>
            </a:r>
            <a:r>
              <a:rPr lang="es-MX" dirty="0" err="1"/>
              <a:t>been</a:t>
            </a:r>
            <a:r>
              <a:rPr lang="es-MX" dirty="0"/>
              <a:t> </a:t>
            </a:r>
            <a:r>
              <a:rPr lang="es-MX" dirty="0" err="1"/>
              <a:t>around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some</a:t>
            </a:r>
            <a:r>
              <a:rPr lang="es-MX" dirty="0"/>
              <a:t> 19 </a:t>
            </a:r>
            <a:r>
              <a:rPr lang="es-MX" dirty="0" err="1"/>
              <a:t>years</a:t>
            </a:r>
            <a:r>
              <a:rPr lang="es-MX" dirty="0"/>
              <a:t> and has </a:t>
            </a:r>
            <a:r>
              <a:rPr lang="es-MX" dirty="0" err="1"/>
              <a:t>been</a:t>
            </a:r>
            <a:r>
              <a:rPr lang="es-MX" dirty="0"/>
              <a:t> </a:t>
            </a:r>
            <a:r>
              <a:rPr lang="es-MX" dirty="0" err="1"/>
              <a:t>widely</a:t>
            </a:r>
            <a:r>
              <a:rPr lang="es-MX" dirty="0"/>
              <a:t> </a:t>
            </a:r>
            <a:r>
              <a:rPr lang="es-MX" dirty="0" err="1"/>
              <a:t>used</a:t>
            </a:r>
            <a:r>
              <a:rPr lang="es-MX" dirty="0"/>
              <a:t> (</a:t>
            </a:r>
            <a:r>
              <a:rPr lang="es-MX" dirty="0" err="1"/>
              <a:t>stable</a:t>
            </a:r>
            <a:r>
              <a:rPr lang="es-MX" dirty="0"/>
              <a:t> and </a:t>
            </a:r>
            <a:r>
              <a:rPr lang="es-MX" dirty="0" err="1"/>
              <a:t>robust</a:t>
            </a:r>
            <a:r>
              <a:rPr lang="es-MX" dirty="0"/>
              <a:t>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6F9B72B-2BCE-433C-9E43-BF215C06AA5D}"/>
              </a:ext>
            </a:extLst>
          </p:cNvPr>
          <p:cNvSpPr txBox="1"/>
          <p:nvPr/>
        </p:nvSpPr>
        <p:spPr>
          <a:xfrm>
            <a:off x="6116780" y="3910589"/>
            <a:ext cx="5458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Youtube</a:t>
            </a:r>
            <a:r>
              <a:rPr lang="es-MX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BitTorrent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IBM, HP, Intel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Pixar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JPMorgan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NASA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C237321-BF35-40C6-BCF6-676AF18D2B74}"/>
              </a:ext>
            </a:extLst>
          </p:cNvPr>
          <p:cNvSpPr/>
          <p:nvPr/>
        </p:nvSpPr>
        <p:spPr>
          <a:xfrm>
            <a:off x="7680087" y="5351100"/>
            <a:ext cx="4130351" cy="914400"/>
          </a:xfrm>
          <a:prstGeom prst="roundRect">
            <a:avLst/>
          </a:prstGeom>
          <a:solidFill>
            <a:srgbClr val="B23794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OOP ,free, portable, </a:t>
            </a:r>
            <a:r>
              <a:rPr lang="es-MX" dirty="0" err="1">
                <a:solidFill>
                  <a:schemeClr val="tx1"/>
                </a:solidFill>
              </a:rPr>
              <a:t>powerful</a:t>
            </a:r>
            <a:r>
              <a:rPr lang="es-MX" dirty="0">
                <a:solidFill>
                  <a:schemeClr val="tx1"/>
                </a:solidFill>
              </a:rPr>
              <a:t>, </a:t>
            </a:r>
            <a:r>
              <a:rPr lang="es-MX" dirty="0" err="1">
                <a:solidFill>
                  <a:schemeClr val="tx1"/>
                </a:solidFill>
              </a:rPr>
              <a:t>mixable</a:t>
            </a:r>
            <a:r>
              <a:rPr lang="es-MX" dirty="0">
                <a:solidFill>
                  <a:schemeClr val="tx1"/>
                </a:solidFill>
              </a:rPr>
              <a:t>, </a:t>
            </a:r>
            <a:r>
              <a:rPr lang="es-MX" dirty="0" err="1">
                <a:solidFill>
                  <a:schemeClr val="tx1"/>
                </a:solidFill>
              </a:rPr>
              <a:t>easy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to</a:t>
            </a:r>
            <a:r>
              <a:rPr lang="es-MX" dirty="0">
                <a:solidFill>
                  <a:schemeClr val="tx1"/>
                </a:solidFill>
              </a:rPr>
              <a:t> use, </a:t>
            </a:r>
            <a:r>
              <a:rPr lang="es-MX" dirty="0" err="1">
                <a:solidFill>
                  <a:schemeClr val="tx1"/>
                </a:solidFill>
              </a:rPr>
              <a:t>easy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to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learn</a:t>
            </a:r>
            <a:r>
              <a:rPr lang="es-MX" dirty="0">
                <a:solidFill>
                  <a:schemeClr val="tx1"/>
                </a:solidFill>
              </a:rPr>
              <a:t>, </a:t>
            </a:r>
            <a:r>
              <a:rPr lang="es-MX" dirty="0" err="1">
                <a:solidFill>
                  <a:schemeClr val="tx1"/>
                </a:solidFill>
              </a:rPr>
              <a:t>huge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community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0D86C182-C6F1-4F2C-9A73-5C01365A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59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CFD2A0-9C81-432A-B49B-1D6F1327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2</a:t>
            </a:fld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2DA038-077E-457F-BE39-BE1B35808846}"/>
              </a:ext>
            </a:extLst>
          </p:cNvPr>
          <p:cNvSpPr txBox="1"/>
          <p:nvPr/>
        </p:nvSpPr>
        <p:spPr>
          <a:xfrm>
            <a:off x="82419" y="653791"/>
            <a:ext cx="11972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Obtenemos los archivos .CDF directamente del GCMS</a:t>
            </a:r>
          </a:p>
          <a:p>
            <a:pPr marL="342900" indent="-342900">
              <a:buAutoNum type="arabicPeriod"/>
            </a:pPr>
            <a:r>
              <a:rPr lang="es-MX" dirty="0"/>
              <a:t>Realizamos un </a:t>
            </a:r>
            <a:r>
              <a:rPr lang="es-MX" dirty="0" err="1"/>
              <a:t>pre-procesamiento</a:t>
            </a:r>
            <a:r>
              <a:rPr lang="es-MX" dirty="0"/>
              <a:t> que incluye: suavizado, corrección de línea base, </a:t>
            </a:r>
            <a:r>
              <a:rPr lang="es-MX" dirty="0" err="1"/>
              <a:t>deconvolución</a:t>
            </a:r>
            <a:r>
              <a:rPr lang="es-MX" dirty="0"/>
              <a:t>/selección de picos, filtrado de picos</a:t>
            </a:r>
          </a:p>
          <a:p>
            <a:pPr marL="342900" indent="-342900">
              <a:buAutoNum type="arabicPeriod"/>
            </a:pPr>
            <a:r>
              <a:rPr lang="es-MX" dirty="0"/>
              <a:t>Se obtienen los tic del antes y después para hacer una verificación gráfica del proceso </a:t>
            </a:r>
          </a:p>
          <a:p>
            <a:pPr marL="342900" indent="-342900">
              <a:buAutoNum type="arabicPeriod"/>
            </a:pPr>
            <a:r>
              <a:rPr lang="es-MX" dirty="0"/>
              <a:t>Se realiza la alineación por medio de una alineación dinámica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71692C-2C21-4F3C-83D7-08D0D8CDE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31" y="2357244"/>
            <a:ext cx="5197369" cy="41381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F6A23B-08C8-4E44-B590-1F423935274B}"/>
              </a:ext>
            </a:extLst>
          </p:cNvPr>
          <p:cNvSpPr txBox="1"/>
          <p:nvPr/>
        </p:nvSpPr>
        <p:spPr>
          <a:xfrm>
            <a:off x="158620" y="177282"/>
            <a:ext cx="22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GCMS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414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4AF925-6A09-4A60-9A43-0DB34BC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3</a:t>
            </a:fld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627905E-B5C9-417C-9D71-41D44B2E5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6" y="932336"/>
            <a:ext cx="3829438" cy="41401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376BC9-3C9C-432D-A394-D14D04878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237" y="334639"/>
            <a:ext cx="7490343" cy="239965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5DB8744-239A-4F67-9BB6-BDC9F7FC67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827"/>
          <a:stretch/>
        </p:blipFill>
        <p:spPr>
          <a:xfrm>
            <a:off x="4154261" y="3002416"/>
            <a:ext cx="7574319" cy="30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7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29BBD3-0F19-45CE-9299-C222AB72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4</a:t>
            </a:fld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8D65174-F2C8-4228-9213-85D6BF94BE75}"/>
              </a:ext>
            </a:extLst>
          </p:cNvPr>
          <p:cNvSpPr txBox="1"/>
          <p:nvPr/>
        </p:nvSpPr>
        <p:spPr>
          <a:xfrm>
            <a:off x="77757" y="118663"/>
            <a:ext cx="114268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2 metodologías: </a:t>
            </a:r>
          </a:p>
          <a:p>
            <a:r>
              <a:rPr lang="es-MX" dirty="0"/>
              <a:t>alineación de perfiles cromatográficos antes de la detección de picos o haciendo coincidir los picos de señal después de que se hayan extraído de las matrices de datos cromatográficos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52122-7BAD-4A55-9680-48A18F4F9A10}"/>
              </a:ext>
            </a:extLst>
          </p:cNvPr>
          <p:cNvSpPr txBox="1"/>
          <p:nvPr/>
        </p:nvSpPr>
        <p:spPr>
          <a:xfrm>
            <a:off x="3750906" y="1313517"/>
            <a:ext cx="7968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i="1" dirty="0"/>
              <a:t>El enfoque propuesto se basa tanto en los tiempos máximos de retención como en la MS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8D44E18-4DBD-4D41-9120-5A367AC4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79" y="3342808"/>
            <a:ext cx="5143660" cy="1828857"/>
          </a:xfrm>
          <a:prstGeom prst="rect">
            <a:avLst/>
          </a:prstGeom>
        </p:spPr>
      </p:pic>
      <p:sp>
        <p:nvSpPr>
          <p:cNvPr id="18" name="Cerrar llave 17">
            <a:extLst>
              <a:ext uri="{FF2B5EF4-FFF2-40B4-BE49-F238E27FC236}">
                <a16:creationId xmlns:a16="http://schemas.microsoft.com/office/drawing/2014/main" id="{022D431B-E70E-4CDF-9C09-CA152457DF97}"/>
              </a:ext>
            </a:extLst>
          </p:cNvPr>
          <p:cNvSpPr/>
          <p:nvPr/>
        </p:nvSpPr>
        <p:spPr>
          <a:xfrm rot="16200000">
            <a:off x="1827780" y="3570416"/>
            <a:ext cx="111967" cy="8977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FD53BD-DE65-431F-9826-2F7BE325AA28}"/>
              </a:ext>
            </a:extLst>
          </p:cNvPr>
          <p:cNvSpPr txBox="1"/>
          <p:nvPr/>
        </p:nvSpPr>
        <p:spPr>
          <a:xfrm>
            <a:off x="1025346" y="2972527"/>
            <a:ext cx="171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Similitud entre señales cromatográficas</a:t>
            </a:r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F215A630-78AA-45DB-8B37-B3B7B12F629E}"/>
              </a:ext>
            </a:extLst>
          </p:cNvPr>
          <p:cNvSpPr/>
          <p:nvPr/>
        </p:nvSpPr>
        <p:spPr>
          <a:xfrm rot="5400000">
            <a:off x="3014808" y="4225710"/>
            <a:ext cx="111967" cy="8977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5F6733A-2916-414A-BB2F-F6038C3973A5}"/>
              </a:ext>
            </a:extLst>
          </p:cNvPr>
          <p:cNvSpPr txBox="1"/>
          <p:nvPr/>
        </p:nvSpPr>
        <p:spPr>
          <a:xfrm>
            <a:off x="1025346" y="4798048"/>
            <a:ext cx="284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Similitud entre espectros de masas (producto punto normalizado)</a:t>
            </a:r>
          </a:p>
        </p:txBody>
      </p: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5FFFC2CE-0835-4F43-AAC4-9BA53839C89C}"/>
              </a:ext>
            </a:extLst>
          </p:cNvPr>
          <p:cNvSpPr/>
          <p:nvPr/>
        </p:nvSpPr>
        <p:spPr>
          <a:xfrm rot="16200000">
            <a:off x="4851959" y="2568498"/>
            <a:ext cx="230074" cy="19614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A5D9A77-ED27-4778-ABFD-13611DDB65BF}"/>
              </a:ext>
            </a:extLst>
          </p:cNvPr>
          <p:cNvSpPr txBox="1"/>
          <p:nvPr/>
        </p:nvSpPr>
        <p:spPr>
          <a:xfrm>
            <a:off x="3871183" y="2741694"/>
            <a:ext cx="284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Comparación entre los tiempos de retención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E634465-6243-4B97-8B7F-3935BC780543}"/>
              </a:ext>
            </a:extLst>
          </p:cNvPr>
          <p:cNvSpPr txBox="1"/>
          <p:nvPr/>
        </p:nvSpPr>
        <p:spPr>
          <a:xfrm>
            <a:off x="909734" y="5721378"/>
            <a:ext cx="284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G-gap </a:t>
            </a:r>
            <a:r>
              <a:rPr lang="es-MX" b="1" dirty="0" err="1">
                <a:solidFill>
                  <a:srgbClr val="00B050"/>
                </a:solidFill>
              </a:rPr>
              <a:t>penalty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0F71027-D33F-420F-8522-5EB28246C7AD}"/>
              </a:ext>
            </a:extLst>
          </p:cNvPr>
          <p:cNvSpPr txBox="1"/>
          <p:nvPr/>
        </p:nvSpPr>
        <p:spPr>
          <a:xfrm>
            <a:off x="3871182" y="2225488"/>
            <a:ext cx="284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D-umbral en los tiempos de retención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88078AE0-9EE6-49B0-ADA8-FBFE5F73C891}"/>
                  </a:ext>
                </a:extLst>
              </p:cNvPr>
              <p:cNvSpPr txBox="1"/>
              <p:nvPr/>
            </p:nvSpPr>
            <p:spPr>
              <a:xfrm>
                <a:off x="6606072" y="3577838"/>
                <a:ext cx="4004430" cy="467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 ∴  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𝑡𝑗</m:t>
                            </m:r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s-MX" dirty="0"/>
                  <a:t> tenderá a cero</a:t>
                </a: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88078AE0-9EE6-49B0-ADA8-FBFE5F73C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072" y="3577838"/>
                <a:ext cx="4004430" cy="467307"/>
              </a:xfrm>
              <a:prstGeom prst="rect">
                <a:avLst/>
              </a:prstGeom>
              <a:blipFill>
                <a:blip r:embed="rId3"/>
                <a:stretch>
                  <a:fillRect r="-2588" b="-246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adroTexto 26">
            <a:extLst>
              <a:ext uri="{FF2B5EF4-FFF2-40B4-BE49-F238E27FC236}">
                <a16:creationId xmlns:a16="http://schemas.microsoft.com/office/drawing/2014/main" id="{40337D38-45BC-45E9-8DC6-8B125EBCE363}"/>
              </a:ext>
            </a:extLst>
          </p:cNvPr>
          <p:cNvSpPr txBox="1"/>
          <p:nvPr/>
        </p:nvSpPr>
        <p:spPr>
          <a:xfrm>
            <a:off x="6805138" y="4618616"/>
            <a:ext cx="383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Así los espectros de masas sean iguales, si los </a:t>
            </a:r>
            <a:r>
              <a:rPr lang="es-MX" dirty="0" err="1"/>
              <a:t>tr</a:t>
            </a:r>
            <a:r>
              <a:rPr lang="es-MX" dirty="0"/>
              <a:t> no coinciden con el umbral, P(i, j) se acercará a cero</a:t>
            </a:r>
          </a:p>
        </p:txBody>
      </p:sp>
    </p:spTree>
    <p:extLst>
      <p:ext uri="{BB962C8B-B14F-4D97-AF65-F5344CB8AC3E}">
        <p14:creationId xmlns:p14="http://schemas.microsoft.com/office/powerpoint/2010/main" val="202644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A0B145-307F-4A93-A9BA-EDCC9A24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5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F06176-0BA0-408D-8575-CB495484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3" y="1856014"/>
            <a:ext cx="3231017" cy="20794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3EC8EC-ED9D-4887-BAF3-54EC45335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112" y="1756862"/>
            <a:ext cx="3120118" cy="217858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AEDFDCB-32EE-45DF-8482-77EBE56CC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129" y="1782782"/>
            <a:ext cx="3420015" cy="256321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0BAD3B5-EFA1-4203-BE20-0E78BD9B22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755"/>
          <a:stretch/>
        </p:blipFill>
        <p:spPr>
          <a:xfrm>
            <a:off x="3023215" y="3886722"/>
            <a:ext cx="3420015" cy="3651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F4F607F-1702-4EC3-9C47-C82D974C7B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755"/>
          <a:stretch/>
        </p:blipFill>
        <p:spPr>
          <a:xfrm>
            <a:off x="0" y="3852036"/>
            <a:ext cx="3420015" cy="3651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59D6F1A-4CCB-4E76-800E-6353F22FA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827" y="1668469"/>
            <a:ext cx="906065" cy="256321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29628ED-9537-48DA-98B6-AFD40FA42376}"/>
              </a:ext>
            </a:extLst>
          </p:cNvPr>
          <p:cNvSpPr txBox="1"/>
          <p:nvPr/>
        </p:nvSpPr>
        <p:spPr>
          <a:xfrm>
            <a:off x="1040240" y="4261454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r.t</a:t>
            </a:r>
            <a:r>
              <a:rPr lang="es-MX" dirty="0"/>
              <a:t>. </a:t>
            </a:r>
            <a:r>
              <a:rPr lang="es-MX" dirty="0" err="1"/>
              <a:t>similarity</a:t>
            </a: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6EEA520-572E-4B53-B2B3-CFF4FC30C3B1}"/>
              </a:ext>
            </a:extLst>
          </p:cNvPr>
          <p:cNvSpPr txBox="1"/>
          <p:nvPr/>
        </p:nvSpPr>
        <p:spPr>
          <a:xfrm>
            <a:off x="3793310" y="4286533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Mass</a:t>
            </a:r>
            <a:r>
              <a:rPr lang="es-MX" dirty="0"/>
              <a:t> </a:t>
            </a:r>
            <a:r>
              <a:rPr lang="es-MX" dirty="0" err="1"/>
              <a:t>spectra</a:t>
            </a:r>
            <a:r>
              <a:rPr lang="es-MX" dirty="0"/>
              <a:t> </a:t>
            </a:r>
            <a:r>
              <a:rPr lang="es-MX" dirty="0" err="1"/>
              <a:t>similarity</a:t>
            </a:r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8649860-0C46-45D6-85A9-1AD0307EFA0C}"/>
              </a:ext>
            </a:extLst>
          </p:cNvPr>
          <p:cNvSpPr txBox="1"/>
          <p:nvPr/>
        </p:nvSpPr>
        <p:spPr>
          <a:xfrm>
            <a:off x="7296018" y="4286533"/>
            <a:ext cx="19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Equation</a:t>
            </a:r>
            <a:r>
              <a:rPr lang="es-MX" dirty="0"/>
              <a:t> </a:t>
            </a:r>
            <a:r>
              <a:rPr lang="es-MX" dirty="0" err="1"/>
              <a:t>similarity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94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5FA28E-05FC-406A-8146-481D0B09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6</a:t>
            </a:fld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CD6FC0-FE3E-4EAC-8E84-C03948D78C0D}"/>
              </a:ext>
            </a:extLst>
          </p:cNvPr>
          <p:cNvSpPr txBox="1"/>
          <p:nvPr/>
        </p:nvSpPr>
        <p:spPr>
          <a:xfrm>
            <a:off x="0" y="1444856"/>
            <a:ext cx="4506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s-MX" dirty="0"/>
              <a:t>Todas las posibles parejas de las listas de picos se alinean y se calcula un índice de similitud entre ellas </a:t>
            </a:r>
          </a:p>
          <a:p>
            <a:pPr algn="ctr"/>
            <a:r>
              <a:rPr lang="es-MX" dirty="0"/>
              <a:t>(T1)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5E0700-C78A-4F89-A9DC-7254643316E3}"/>
              </a:ext>
            </a:extLst>
          </p:cNvPr>
          <p:cNvSpPr txBox="1"/>
          <p:nvPr/>
        </p:nvSpPr>
        <p:spPr>
          <a:xfrm>
            <a:off x="4052597" y="2665834"/>
            <a:ext cx="450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2. Se construye un </a:t>
            </a:r>
            <a:r>
              <a:rPr lang="es-MX" dirty="0" err="1"/>
              <a:t>dendrograma</a:t>
            </a:r>
            <a:r>
              <a:rPr lang="es-MX" dirty="0"/>
              <a:t> basados en la similitud entre las listas de picos</a:t>
            </a:r>
          </a:p>
          <a:p>
            <a:pPr algn="ctr"/>
            <a:r>
              <a:rPr lang="es-MX" dirty="0"/>
              <a:t>(F1)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69945A-1C79-454E-8A41-88EC6CDF51BE}"/>
              </a:ext>
            </a:extLst>
          </p:cNvPr>
          <p:cNvSpPr txBox="1"/>
          <p:nvPr/>
        </p:nvSpPr>
        <p:spPr>
          <a:xfrm>
            <a:off x="7993221" y="3589250"/>
            <a:ext cx="450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3. Las listas de picos son alineadas progresivamente</a:t>
            </a:r>
          </a:p>
          <a:p>
            <a:pPr algn="ctr"/>
            <a:r>
              <a:rPr lang="es-MX" dirty="0"/>
              <a:t>(A1)</a:t>
            </a:r>
          </a:p>
        </p:txBody>
      </p:sp>
    </p:spTree>
    <p:extLst>
      <p:ext uri="{BB962C8B-B14F-4D97-AF65-F5344CB8AC3E}">
        <p14:creationId xmlns:p14="http://schemas.microsoft.com/office/powerpoint/2010/main" val="170054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0C3469-B6DB-48BD-A8E9-E547CB7F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8979-F010-4E11-A1BE-DCAB88FCAB39}" type="slidenum">
              <a:rPr lang="es-MX" smtClean="0"/>
              <a:t>7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E5F041-5A40-4A7E-AEFB-4287BB4B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47" y="360103"/>
            <a:ext cx="72580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6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321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Juliana RincónLópez</dc:creator>
  <cp:lastModifiedBy>Juliana RincónLópez</cp:lastModifiedBy>
  <cp:revision>3</cp:revision>
  <dcterms:created xsi:type="dcterms:W3CDTF">2022-12-16T15:48:11Z</dcterms:created>
  <dcterms:modified xsi:type="dcterms:W3CDTF">2022-12-19T23:17:23Z</dcterms:modified>
</cp:coreProperties>
</file>