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80" r:id="rId4"/>
    <p:sldId id="284" r:id="rId5"/>
    <p:sldId id="259" r:id="rId6"/>
    <p:sldId id="290" r:id="rId7"/>
    <p:sldId id="261" r:id="rId8"/>
    <p:sldId id="282" r:id="rId9"/>
    <p:sldId id="283" r:id="rId10"/>
    <p:sldId id="272" r:id="rId11"/>
    <p:sldId id="286" r:id="rId12"/>
    <p:sldId id="287" r:id="rId13"/>
    <p:sldId id="289" r:id="rId14"/>
    <p:sldId id="288" r:id="rId15"/>
    <p:sldId id="285" r:id="rId16"/>
    <p:sldId id="291" r:id="rId17"/>
    <p:sldId id="277" r:id="rId18"/>
    <p:sldId id="278" r:id="rId19"/>
    <p:sldId id="292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9E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C43AA-A931-47D1-852C-11D469B84228}" type="datetimeFigureOut">
              <a:rPr lang="es-ES" smtClean="0"/>
              <a:pPr/>
              <a:t>22/08/2013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0489A-552A-4717-9F72-13FB40963259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894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0489A-552A-4717-9F72-13FB40963259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771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0489A-552A-4717-9F72-13FB40963259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5495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22/08/2013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494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22/08/2013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859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22/08/2013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1089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22/08/2013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5969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22/08/2013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036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22/08/2013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97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22/08/2013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7225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22/08/2013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427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22/08/2013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414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22/08/2013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750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22/08/2013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859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22/08/2013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163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22/08/2013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203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22/08/2013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66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22/08/2013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739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22/08/2013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708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22/08/2013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551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A847CFC-816F-41D0-AAC0-9BF4FEBC753E}" type="datetimeFigureOut">
              <a:rPr lang="es-ES" smtClean="0"/>
              <a:pPr/>
              <a:t>22/08/2013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4085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palombarini@frvm.utn.edu.ar" TargetMode="External"/><Relationship Id="rId2" Type="http://schemas.openxmlformats.org/officeDocument/2006/relationships/hyperlink" Target="mailto:jbarsce@frvm.utn.edu.ar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mailto:ecmarti@santafe-conicet.gob.ar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png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2232248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Reparación Automática </a:t>
            </a:r>
            <a:br>
              <a:rPr lang="es-ES" dirty="0" smtClean="0"/>
            </a:br>
            <a:r>
              <a:rPr lang="es-ES" dirty="0" smtClean="0"/>
              <a:t>de Planes de Producción </a:t>
            </a:r>
            <a:br>
              <a:rPr lang="es-ES" dirty="0" smtClean="0"/>
            </a:br>
            <a:r>
              <a:rPr lang="es-ES" dirty="0" smtClean="0"/>
              <a:t>usando SOAR-RL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55576" y="4340696"/>
            <a:ext cx="7776864" cy="175260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de-DE" dirty="0" smtClean="0"/>
              <a:t>Juan C. Barsce</a:t>
            </a:r>
          </a:p>
          <a:p>
            <a:pPr algn="ctr"/>
            <a:r>
              <a:rPr lang="de-DE" i="1" dirty="0" smtClean="0"/>
              <a:t>Dto. De Sistemas – UTN – Fac. Reg. V. María, </a:t>
            </a:r>
            <a:r>
              <a:rPr lang="de-DE" dirty="0" smtClean="0">
                <a:hlinkClick r:id="rId2"/>
              </a:rPr>
              <a:t>jbarsce@frvm.utn.edu.ar</a:t>
            </a:r>
            <a:endParaRPr lang="de-DE" dirty="0" smtClean="0"/>
          </a:p>
          <a:p>
            <a:pPr algn="ctr"/>
            <a:r>
              <a:rPr lang="de-DE" dirty="0" smtClean="0"/>
              <a:t>Jorge  A. Palombarini</a:t>
            </a:r>
            <a:endParaRPr lang="es-ES" dirty="0" smtClean="0"/>
          </a:p>
          <a:p>
            <a:pPr algn="ctr"/>
            <a:r>
              <a:rPr lang="es-ES" i="1" dirty="0" smtClean="0"/>
              <a:t>GISIQ – Dto. De Sistemas - UTN - </a:t>
            </a:r>
            <a:r>
              <a:rPr lang="es-ES" i="1" dirty="0" err="1" smtClean="0"/>
              <a:t>Fac</a:t>
            </a:r>
            <a:r>
              <a:rPr lang="es-ES" i="1" dirty="0" smtClean="0"/>
              <a:t>. Reg. V. María</a:t>
            </a:r>
            <a:r>
              <a:rPr lang="es-ES" dirty="0" smtClean="0"/>
              <a:t>, </a:t>
            </a:r>
            <a:r>
              <a:rPr lang="es-ES" dirty="0" smtClean="0">
                <a:hlinkClick r:id="rId3"/>
              </a:rPr>
              <a:t>jpalombarini@frvm.utn.edu.ar</a:t>
            </a:r>
            <a:endParaRPr lang="es-ES" dirty="0" smtClean="0"/>
          </a:p>
          <a:p>
            <a:pPr algn="ctr"/>
            <a:r>
              <a:rPr lang="de-DE" dirty="0" smtClean="0"/>
              <a:t> Ernesto C. Martínez</a:t>
            </a:r>
            <a:endParaRPr lang="es-ES" dirty="0" smtClean="0"/>
          </a:p>
          <a:p>
            <a:pPr algn="ctr"/>
            <a:r>
              <a:rPr lang="en-US" i="1" dirty="0" smtClean="0"/>
              <a:t>INGAR (CONICET-UTN)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ecmarti@santafe-conicet.gob.ar</a:t>
            </a:r>
            <a:endParaRPr lang="en-US" dirty="0" smtClean="0"/>
          </a:p>
          <a:p>
            <a:pPr algn="ctr"/>
            <a:endParaRPr lang="es-ES" dirty="0"/>
          </a:p>
        </p:txBody>
      </p:sp>
      <p:pic>
        <p:nvPicPr>
          <p:cNvPr id="7" name="Picture 75" descr="Dibuj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72400" y="44624"/>
            <a:ext cx="877318" cy="11160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</p:spPr>
      </p:pic>
      <p:sp>
        <p:nvSpPr>
          <p:cNvPr id="8" name="7 Rectángulo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7</a:t>
            </a:r>
            <a:r>
              <a:rPr lang="es-ES" sz="1200" dirty="0" smtClean="0"/>
              <a:t>mo</a:t>
            </a:r>
            <a:r>
              <a:rPr lang="es-ES" dirty="0" smtClean="0"/>
              <a:t> CNEISI – Congreso Nacional de Estudiantes de Ing. en Sistemas de Información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://www.elreciclajedelplastico.com/ckfinder/userfiles/images/extrusor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4824536"/>
            <a:ext cx="3209925" cy="1700808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638944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Caso de estudio industrial</a:t>
            </a:r>
            <a:endParaRPr lang="es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4136"/>
            <a:ext cx="8229600" cy="438912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sz="2000" dirty="0" smtClean="0"/>
              <a:t>Piso de planta consistente de tres </a:t>
            </a:r>
            <a:r>
              <a:rPr lang="es-ES" sz="2000" dirty="0" smtClean="0"/>
              <a:t>extrusoras </a:t>
            </a:r>
            <a:r>
              <a:rPr lang="es-ES" sz="2000" dirty="0" smtClean="0"/>
              <a:t>que procesan órdenes del cliente para cuatro clases de tareas.</a:t>
            </a:r>
          </a:p>
          <a:p>
            <a:pPr algn="just"/>
            <a:endParaRPr lang="es-ES" sz="2000" dirty="0" smtClean="0"/>
          </a:p>
          <a:p>
            <a:pPr algn="just"/>
            <a:r>
              <a:rPr lang="es-ES" sz="2000" dirty="0" smtClean="0"/>
              <a:t>Cada extrusora puede procesar de a una tarea a la vez, y no todas pueden procesar todas las clases de tareas.</a:t>
            </a:r>
          </a:p>
          <a:p>
            <a:pPr algn="just"/>
            <a:endParaRPr lang="es-ES" sz="2000" dirty="0" smtClean="0"/>
          </a:p>
          <a:p>
            <a:pPr algn="just"/>
            <a:r>
              <a:rPr lang="es-ES" sz="2000" dirty="0" smtClean="0"/>
              <a:t>Los ratios de procesamiento dependen tanto del recurso como del tareas.</a:t>
            </a:r>
            <a:endParaRPr lang="en-US" sz="2000" dirty="0" smtClean="0"/>
          </a:p>
          <a:p>
            <a:pPr marL="0" indent="0" algn="just">
              <a:buNone/>
            </a:pPr>
            <a:endParaRPr lang="en-US" sz="2000" dirty="0" smtClean="0"/>
          </a:p>
          <a:p>
            <a:pPr algn="just"/>
            <a:r>
              <a:rPr lang="es-ES" sz="2000" dirty="0" smtClean="0"/>
              <a:t>Cada tarea tiene un tiempo de entrega, una cantidad requerida (en Kg.) y un tipo de producto.</a:t>
            </a:r>
          </a:p>
          <a:p>
            <a:pPr algn="just"/>
            <a:endParaRPr lang="es-ES" sz="2000" dirty="0" smtClean="0"/>
          </a:p>
          <a:p>
            <a:pPr algn="just"/>
            <a:r>
              <a:rPr lang="es-ES" sz="2000" dirty="0" smtClean="0"/>
              <a:t>Evento disruptivo: inserción de tarea focal.</a:t>
            </a:r>
          </a:p>
          <a:p>
            <a:pPr algn="just"/>
            <a:endParaRPr lang="es-ES" sz="2000" dirty="0" smtClean="0"/>
          </a:p>
          <a:p>
            <a:pPr algn="just"/>
            <a:r>
              <a:rPr lang="es-ES" sz="2000" dirty="0" smtClean="0"/>
              <a:t>Objetivo: minimizar tardanza total.</a:t>
            </a:r>
            <a:endParaRPr lang="es-ES" sz="2000" dirty="0"/>
          </a:p>
        </p:txBody>
      </p:sp>
      <p:sp>
        <p:nvSpPr>
          <p:cNvPr id="5" name="4 Rectángulo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7</a:t>
            </a:r>
            <a:r>
              <a:rPr lang="es-ES" sz="1200" dirty="0"/>
              <a:t>mo</a:t>
            </a:r>
            <a:r>
              <a:rPr lang="es-ES" dirty="0"/>
              <a:t> CNEISI – Congreso Nacional de Estudiantes de Ing. en Sistemas de Información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638944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Caso de estudio industrial</a:t>
            </a:r>
            <a:endParaRPr lang="es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4136"/>
            <a:ext cx="8229600" cy="43891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smtClean="0"/>
              <a:t>Fueron utilizadas tres aplicaciones para implementar y testear el caso de estudio, todas bajo el sistema operativo Windows 7:</a:t>
            </a:r>
          </a:p>
          <a:p>
            <a:pPr marL="0" indent="0" algn="just">
              <a:buNone/>
            </a:pPr>
            <a:endParaRPr lang="es-ES" dirty="0" smtClean="0"/>
          </a:p>
          <a:p>
            <a:pPr algn="just"/>
            <a:r>
              <a:rPr lang="es-ES" dirty="0" err="1" smtClean="0"/>
              <a:t>VisualSOAR</a:t>
            </a:r>
            <a:r>
              <a:rPr lang="es-ES" dirty="0" smtClean="0"/>
              <a:t> v4.61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err="1" smtClean="0"/>
              <a:t>SoarDebugger</a:t>
            </a:r>
            <a:r>
              <a:rPr lang="es-ES" dirty="0" smtClean="0"/>
              <a:t> 9.2.3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Visual Studio 2010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7</a:t>
            </a:r>
            <a:r>
              <a:rPr lang="es-ES" sz="1200" dirty="0"/>
              <a:t>mo</a:t>
            </a:r>
            <a:r>
              <a:rPr lang="es-ES" dirty="0"/>
              <a:t> CNEISI – Congreso Nacional de Estudiantes de Ing. en Sistemas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410620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4360" y="620688"/>
            <a:ext cx="8435280" cy="638944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Caso de estudio industrial – Schedule inicial</a:t>
            </a:r>
            <a:endParaRPr lang="es-ES" sz="4000" dirty="0"/>
          </a:p>
        </p:txBody>
      </p:sp>
      <p:sp>
        <p:nvSpPr>
          <p:cNvPr id="5" name="4 Rectángulo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7</a:t>
            </a:r>
            <a:r>
              <a:rPr lang="es-ES" sz="1200" dirty="0"/>
              <a:t>mo</a:t>
            </a:r>
            <a:r>
              <a:rPr lang="es-ES" dirty="0"/>
              <a:t> CNEISI – Congreso Nacional de Estudiantes de Ing. en Sistemas de Información</a:t>
            </a:r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344136"/>
            <a:ext cx="8229600" cy="4473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smtClean="0"/>
              <a:t>Tardanza inicial: 28,5 h </a:t>
            </a:r>
            <a:r>
              <a:rPr lang="es-ES" dirty="0"/>
              <a:t>|</a:t>
            </a:r>
            <a:r>
              <a:rPr lang="es-ES" dirty="0" smtClean="0"/>
              <a:t> Tardanza luego de insertar T5: 40 h</a:t>
            </a:r>
            <a:endParaRPr lang="es-E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7200800" cy="420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6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638944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Caso de estudio industrial</a:t>
            </a:r>
            <a:endParaRPr lang="es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4136"/>
            <a:ext cx="8229600" cy="43891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smtClean="0"/>
              <a:t>Se utilizaron 10 operadores de reparación, divididos en</a:t>
            </a:r>
          </a:p>
          <a:p>
            <a:pPr marL="0" indent="0" algn="just">
              <a:buNone/>
            </a:pPr>
            <a:endParaRPr lang="es-ES" dirty="0" smtClean="0"/>
          </a:p>
          <a:p>
            <a:pPr algn="just"/>
            <a:r>
              <a:rPr lang="es-ES" dirty="0" smtClean="0"/>
              <a:t>Operadores de movimiento.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Operadores de intercambio.</a:t>
            </a:r>
          </a:p>
          <a:p>
            <a:pPr marL="0" indent="0" algn="just">
              <a:buNone/>
            </a:pPr>
            <a:endParaRPr lang="es-ES" dirty="0" smtClean="0"/>
          </a:p>
          <a:p>
            <a:pPr marL="0" indent="0" algn="just">
              <a:buNone/>
            </a:pPr>
            <a:endParaRPr lang="es-ES" dirty="0" smtClean="0"/>
          </a:p>
          <a:p>
            <a:pPr marL="0" indent="0" algn="just">
              <a:buNone/>
            </a:pPr>
            <a:r>
              <a:rPr lang="es-ES" dirty="0" smtClean="0"/>
              <a:t>Se utilizaron también operadores de cálculo y control, programados para dispararse tras la aplicación de cada operador de reparación.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7</a:t>
            </a:r>
            <a:r>
              <a:rPr lang="es-ES" sz="1200" dirty="0"/>
              <a:t>mo</a:t>
            </a:r>
            <a:r>
              <a:rPr lang="es-ES" dirty="0"/>
              <a:t> CNEISI – Congreso Nacional de Estudiantes de Ing. en Sistemas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147741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4360" y="620688"/>
            <a:ext cx="8435280" cy="638944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Caso de estudio industrial – Lista de tareas</a:t>
            </a:r>
            <a:endParaRPr lang="es-ES" sz="4000" dirty="0"/>
          </a:p>
        </p:txBody>
      </p:sp>
      <p:sp>
        <p:nvSpPr>
          <p:cNvPr id="5" name="4 Rectángulo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7</a:t>
            </a:r>
            <a:r>
              <a:rPr lang="es-ES" sz="1200" dirty="0"/>
              <a:t>mo</a:t>
            </a:r>
            <a:r>
              <a:rPr lang="es-ES" dirty="0"/>
              <a:t> CNEISI – Congreso Nacional de Estudiantes de Ing. en Sistemas de Información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668" y="1483425"/>
            <a:ext cx="5976664" cy="476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1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94427"/>
            <a:ext cx="8229600" cy="650336"/>
          </a:xfrm>
        </p:spPr>
        <p:txBody>
          <a:bodyPr>
            <a:normAutofit/>
          </a:bodyPr>
          <a:lstStyle/>
          <a:p>
            <a:r>
              <a:rPr lang="es-ES" sz="3600" dirty="0" smtClean="0"/>
              <a:t>Ejemplo de ejecución</a:t>
            </a:r>
            <a:endParaRPr lang="es-ES" sz="3600" dirty="0"/>
          </a:p>
        </p:txBody>
      </p:sp>
      <p:sp>
        <p:nvSpPr>
          <p:cNvPr id="5" name="4 Rectángulo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7</a:t>
            </a:r>
            <a:r>
              <a:rPr lang="es-ES" sz="1200" dirty="0"/>
              <a:t>mo</a:t>
            </a:r>
            <a:r>
              <a:rPr lang="es-ES" dirty="0"/>
              <a:t> CNEISI – Congreso Nacional de Estudiantes de Ing. en Sistemas de Información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44" y="1048144"/>
            <a:ext cx="6964111" cy="520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7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Rectángulo redondeado"/>
          <p:cNvSpPr/>
          <p:nvPr/>
        </p:nvSpPr>
        <p:spPr>
          <a:xfrm>
            <a:off x="251520" y="951692"/>
            <a:ext cx="7632848" cy="5439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just">
              <a:buFont typeface="Arial" pitchFamily="34" charset="0"/>
              <a:buChar char="•"/>
            </a:pP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01356"/>
            <a:ext cx="8229600" cy="650336"/>
          </a:xfrm>
        </p:spPr>
        <p:txBody>
          <a:bodyPr>
            <a:normAutofit/>
          </a:bodyPr>
          <a:lstStyle/>
          <a:p>
            <a:r>
              <a:rPr lang="es-ES" sz="3600" dirty="0" smtClean="0"/>
              <a:t>Ejemplo de política de reparación</a:t>
            </a:r>
            <a:endParaRPr lang="es-ES" sz="3600" dirty="0"/>
          </a:p>
        </p:txBody>
      </p:sp>
      <p:sp>
        <p:nvSpPr>
          <p:cNvPr id="5" name="4 Rectángulo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7</a:t>
            </a:r>
            <a:r>
              <a:rPr lang="es-ES" sz="1200" dirty="0"/>
              <a:t>mo</a:t>
            </a:r>
            <a:r>
              <a:rPr lang="es-ES" dirty="0"/>
              <a:t> CNEISI – Congreso Nacional de Estudiantes de Ing. en Sistemas de Información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608" y="951692"/>
            <a:ext cx="6696744" cy="5107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85800">
              <a:lnSpc>
                <a:spcPct val="90000"/>
              </a:lnSpc>
              <a:spcBef>
                <a:spcPts val="750"/>
              </a:spcBef>
            </a:pPr>
            <a:r>
              <a:rPr lang="es-E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orbel" panose="020B0503020204020204" pitchFamily="34" charset="0"/>
                <a:cs typeface="Courier New" panose="02070309020205020404" pitchFamily="49" charset="0"/>
              </a:rPr>
              <a:t>{</a:t>
            </a:r>
            <a:r>
              <a:rPr lang="es-ES" sz="24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orbel" panose="020B0503020204020204" pitchFamily="34" charset="0"/>
                <a:cs typeface="Courier New" panose="02070309020205020404" pitchFamily="49" charset="0"/>
              </a:rPr>
              <a:t>rl</a:t>
            </a:r>
            <a:r>
              <a:rPr lang="es-E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orbel" panose="020B0503020204020204" pitchFamily="34" charset="0"/>
                <a:cs typeface="Courier New" panose="02070309020205020404" pitchFamily="49" charset="0"/>
              </a:rPr>
              <a:t>*</a:t>
            </a:r>
            <a:r>
              <a:rPr lang="es-ES" sz="24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orbel" panose="020B0503020204020204" pitchFamily="34" charset="0"/>
                <a:cs typeface="Courier New" panose="02070309020205020404" pitchFamily="49" charset="0"/>
              </a:rPr>
              <a:t>Scheduler</a:t>
            </a:r>
            <a:r>
              <a:rPr lang="es-E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orbel" panose="020B0503020204020204" pitchFamily="34" charset="0"/>
                <a:cs typeface="Courier New" panose="02070309020205020404" pitchFamily="49" charset="0"/>
              </a:rPr>
              <a:t>*</a:t>
            </a:r>
            <a:r>
              <a:rPr lang="es-ES" sz="24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orbel" panose="020B0503020204020204" pitchFamily="34" charset="0"/>
                <a:cs typeface="Courier New" panose="02070309020205020404" pitchFamily="49" charset="0"/>
              </a:rPr>
              <a:t>rl</a:t>
            </a:r>
            <a:r>
              <a:rPr lang="es-E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orbel" panose="020B0503020204020204" pitchFamily="34" charset="0"/>
                <a:cs typeface="Courier New" panose="02070309020205020404" pitchFamily="49" charset="0"/>
              </a:rPr>
              <a:t>*rules*157</a:t>
            </a:r>
          </a:p>
          <a:p>
            <a:pPr algn="just" defTabSz="685800">
              <a:lnSpc>
                <a:spcPct val="90000"/>
              </a:lnSpc>
              <a:spcBef>
                <a:spcPts val="750"/>
              </a:spcBef>
            </a:pP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orbel" panose="020B0503020204020204" pitchFamily="34" charset="0"/>
                <a:cs typeface="Courier New" panose="02070309020205020404" pitchFamily="49" charset="0"/>
              </a:rPr>
              <a:t>(state &lt;s1&gt; </a:t>
            </a:r>
            <a:endParaRPr lang="en-US" sz="2400" dirty="0" smtClean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latin typeface="Corbel" panose="020B0503020204020204" pitchFamily="34" charset="0"/>
              <a:cs typeface="Courier New" panose="02070309020205020404" pitchFamily="49" charset="0"/>
            </a:endParaRPr>
          </a:p>
          <a:p>
            <a:pPr algn="just" defTabSz="685800">
              <a:lnSpc>
                <a:spcPct val="90000"/>
              </a:lnSpc>
              <a:spcBef>
                <a:spcPts val="750"/>
              </a:spcBef>
            </a:pP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orbel" panose="020B0503020204020204" pitchFamily="34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orbel" panose="020B0503020204020204" pitchFamily="34" charset="0"/>
                <a:cs typeface="Courier New" panose="02070309020205020404" pitchFamily="49" charset="0"/>
              </a:rPr>
              <a:t>^</a:t>
            </a:r>
            <a:r>
              <a:rPr lang="en-US" sz="24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orbel" panose="020B0503020204020204" pitchFamily="34" charset="0"/>
                <a:cs typeface="Courier New" panose="02070309020205020404" pitchFamily="49" charset="0"/>
              </a:rPr>
              <a:t>totalWIP</a:t>
            </a: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orbel" panose="020B050302020402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orbel" panose="020B0503020204020204" pitchFamily="34" charset="0"/>
                <a:cs typeface="Courier New" panose="02070309020205020404" pitchFamily="49" charset="0"/>
              </a:rPr>
              <a:t>46.83 ^taskNumber </a:t>
            </a: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orbel" panose="020B0503020204020204" pitchFamily="34" charset="0"/>
                <a:cs typeface="Courier New" panose="02070309020205020404" pitchFamily="49" charset="0"/>
              </a:rPr>
              <a:t>16 </a:t>
            </a:r>
            <a:endParaRPr lang="en-US" sz="2400" dirty="0" smtClean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latin typeface="Corbel" panose="020B0503020204020204" pitchFamily="34" charset="0"/>
              <a:cs typeface="Courier New" panose="02070309020205020404" pitchFamily="49" charset="0"/>
            </a:endParaRPr>
          </a:p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orbel" panose="020B0503020204020204" pitchFamily="34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orbel" panose="020B0503020204020204" pitchFamily="34" charset="0"/>
                <a:cs typeface="Courier New" panose="02070309020205020404" pitchFamily="49" charset="0"/>
              </a:rPr>
              <a:t>^</a:t>
            </a:r>
            <a:r>
              <a:rPr lang="en-US" sz="2400" dirty="0" err="1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orbel" panose="020B0503020204020204" pitchFamily="34" charset="0"/>
                <a:cs typeface="Courier New" panose="02070309020205020404" pitchFamily="49" charset="0"/>
              </a:rPr>
              <a:t>maxTard</a:t>
            </a: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orbel" panose="020B050302020402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orbel" panose="020B0503020204020204" pitchFamily="34" charset="0"/>
                <a:cs typeface="Courier New" panose="02070309020205020404" pitchFamily="49" charset="0"/>
              </a:rPr>
              <a:t>15 ^avgTard </a:t>
            </a: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orbel" panose="020B0503020204020204" pitchFamily="34" charset="0"/>
                <a:cs typeface="Courier New" panose="02070309020205020404" pitchFamily="49" charset="0"/>
              </a:rPr>
              <a:t>2.5 </a:t>
            </a:r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orbel" panose="020B0503020204020204" pitchFamily="34" charset="0"/>
                <a:cs typeface="Courier New" panose="02070309020205020404" pitchFamily="49" charset="0"/>
              </a:rPr>
              <a:t>	^</a:t>
            </a:r>
            <a:r>
              <a:rPr lang="en-US" sz="24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orbel" panose="020B0503020204020204" pitchFamily="34" charset="0"/>
                <a:cs typeface="Courier New" panose="02070309020205020404" pitchFamily="49" charset="0"/>
              </a:rPr>
              <a:t>totTard</a:t>
            </a: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orbel" panose="020B0503020204020204" pitchFamily="34" charset="0"/>
                <a:cs typeface="Courier New" panose="02070309020205020404" pitchFamily="49" charset="0"/>
              </a:rPr>
              <a:t> 40 ^</a:t>
            </a:r>
            <a:r>
              <a:rPr lang="en-US" sz="24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orbel" panose="020B0503020204020204" pitchFamily="34" charset="0"/>
                <a:cs typeface="Courier New" panose="02070309020205020404" pitchFamily="49" charset="0"/>
              </a:rPr>
              <a:t>initTardiness</a:t>
            </a: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orbel" panose="020B0503020204020204" pitchFamily="34" charset="0"/>
                <a:cs typeface="Courier New" panose="02070309020205020404" pitchFamily="49" charset="0"/>
              </a:rPr>
              <a:t> 28.5 </a:t>
            </a:r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orbel" panose="020B0503020204020204" pitchFamily="34" charset="0"/>
                <a:cs typeface="Courier New" panose="02070309020205020404" pitchFamily="49" charset="0"/>
              </a:rPr>
              <a:t>	^</a:t>
            </a: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orbel" panose="020B0503020204020204" pitchFamily="34" charset="0"/>
                <a:cs typeface="Courier New" panose="02070309020205020404" pitchFamily="49" charset="0"/>
              </a:rPr>
              <a:t>name </a:t>
            </a:r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orbel" panose="020B0503020204020204" pitchFamily="34" charset="0"/>
                <a:cs typeface="Courier New" panose="02070309020205020404" pitchFamily="49" charset="0"/>
              </a:rPr>
              <a:t>Scheduler</a:t>
            </a:r>
          </a:p>
          <a:p>
            <a:pPr algn="just" defTabSz="685800">
              <a:lnSpc>
                <a:spcPct val="90000"/>
              </a:lnSpc>
              <a:spcBef>
                <a:spcPts val="750"/>
              </a:spcBef>
            </a:pP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orbel" panose="020B0503020204020204" pitchFamily="34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orbel" panose="020B0503020204020204" pitchFamily="34" charset="0"/>
                <a:cs typeface="Courier New" panose="02070309020205020404" pitchFamily="49" charset="0"/>
              </a:rPr>
              <a:t>^operator </a:t>
            </a: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orbel" panose="020B0503020204020204" pitchFamily="34" charset="0"/>
                <a:cs typeface="Courier New" panose="02070309020205020404" pitchFamily="49" charset="0"/>
              </a:rPr>
              <a:t>&lt;o1&gt; + </a:t>
            </a:r>
            <a:endParaRPr lang="en-US" sz="2400" dirty="0" smtClean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latin typeface="Corbel" panose="020B0503020204020204" pitchFamily="34" charset="0"/>
              <a:cs typeface="Courier New" panose="02070309020205020404" pitchFamily="49" charset="0"/>
            </a:endParaRPr>
          </a:p>
          <a:p>
            <a:pPr algn="just" defTabSz="685800">
              <a:lnSpc>
                <a:spcPct val="90000"/>
              </a:lnSpc>
              <a:spcBef>
                <a:spcPts val="750"/>
              </a:spcBef>
            </a:pP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orbel" panose="020B0503020204020204" pitchFamily="34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orbel" panose="020B0503020204020204" pitchFamily="34" charset="0"/>
                <a:cs typeface="Courier New" panose="02070309020205020404" pitchFamily="49" charset="0"/>
              </a:rPr>
              <a:t>^</a:t>
            </a:r>
            <a:r>
              <a:rPr lang="en-US" sz="24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orbel" panose="020B0503020204020204" pitchFamily="34" charset="0"/>
                <a:cs typeface="Courier New" panose="02070309020205020404" pitchFamily="49" charset="0"/>
              </a:rPr>
              <a:t>focalTask</a:t>
            </a: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orbel" panose="020B0503020204020204" pitchFamily="34" charset="0"/>
                <a:cs typeface="Courier New" panose="02070309020205020404" pitchFamily="49" charset="0"/>
              </a:rPr>
              <a:t> &lt;t1&gt;)</a:t>
            </a:r>
          </a:p>
          <a:p>
            <a:pPr algn="just" defTabSz="685800">
              <a:lnSpc>
                <a:spcPct val="90000"/>
              </a:lnSpc>
              <a:spcBef>
                <a:spcPts val="750"/>
              </a:spcBef>
            </a:pP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orbel" panose="020B0503020204020204" pitchFamily="34" charset="0"/>
                <a:cs typeface="Courier New" panose="02070309020205020404" pitchFamily="49" charset="0"/>
              </a:rPr>
              <a:t>(&lt;o1&gt; </a:t>
            </a:r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orbel" panose="020B0503020204020204" pitchFamily="34" charset="0"/>
                <a:cs typeface="Courier New" panose="02070309020205020404" pitchFamily="49" charset="0"/>
              </a:rPr>
              <a:t>	^</a:t>
            </a:r>
            <a:r>
              <a:rPr lang="en-US" sz="24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orbel" panose="020B0503020204020204" pitchFamily="34" charset="0"/>
                <a:cs typeface="Courier New" panose="02070309020205020404" pitchFamily="49" charset="0"/>
              </a:rPr>
              <a:t>auxTask</a:t>
            </a: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orbel" panose="020B0503020204020204" pitchFamily="34" charset="0"/>
                <a:cs typeface="Courier New" panose="02070309020205020404" pitchFamily="49" charset="0"/>
              </a:rPr>
              <a:t> Task10 </a:t>
            </a:r>
            <a:endParaRPr lang="en-US" sz="2400" dirty="0" smtClean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latin typeface="Corbel" panose="020B0503020204020204" pitchFamily="34" charset="0"/>
              <a:cs typeface="Courier New" panose="02070309020205020404" pitchFamily="49" charset="0"/>
            </a:endParaRPr>
          </a:p>
          <a:p>
            <a:pPr algn="just" defTabSz="685800">
              <a:lnSpc>
                <a:spcPct val="90000"/>
              </a:lnSpc>
              <a:spcBef>
                <a:spcPts val="750"/>
              </a:spcBef>
            </a:pP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orbel" panose="020B0503020204020204" pitchFamily="34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orbel" panose="020B0503020204020204" pitchFamily="34" charset="0"/>
                <a:cs typeface="Courier New" panose="02070309020205020404" pitchFamily="49" charset="0"/>
              </a:rPr>
              <a:t>	^</a:t>
            </a:r>
            <a:r>
              <a:rPr lang="en-US" sz="24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orbel" panose="020B0503020204020204" pitchFamily="34" charset="0"/>
                <a:cs typeface="Courier New" panose="02070309020205020404" pitchFamily="49" charset="0"/>
              </a:rPr>
              <a:t>focalTask</a:t>
            </a: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orbel" panose="020B0503020204020204" pitchFamily="34" charset="0"/>
                <a:cs typeface="Courier New" panose="02070309020205020404" pitchFamily="49" charset="0"/>
              </a:rPr>
              <a:t> Task5 </a:t>
            </a:r>
            <a:endParaRPr lang="en-US" sz="2400" dirty="0" smtClean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latin typeface="Corbel" panose="020B0503020204020204" pitchFamily="34" charset="0"/>
              <a:cs typeface="Courier New" panose="02070309020205020404" pitchFamily="49" charset="0"/>
            </a:endParaRPr>
          </a:p>
          <a:p>
            <a:pPr algn="just" defTabSz="685800">
              <a:lnSpc>
                <a:spcPct val="90000"/>
              </a:lnSpc>
              <a:spcBef>
                <a:spcPts val="750"/>
              </a:spcBef>
            </a:pP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orbel" panose="020B0503020204020204" pitchFamily="34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orbel" panose="020B0503020204020204" pitchFamily="34" charset="0"/>
                <a:cs typeface="Courier New" panose="02070309020205020404" pitchFamily="49" charset="0"/>
              </a:rPr>
              <a:t>		^</a:t>
            </a: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orbel" panose="020B0503020204020204" pitchFamily="34" charset="0"/>
                <a:cs typeface="Courier New" panose="02070309020205020404" pitchFamily="49" charset="0"/>
              </a:rPr>
              <a:t>name up-right-jump)</a:t>
            </a:r>
          </a:p>
          <a:p>
            <a:pPr algn="just" defTabSz="685800">
              <a:lnSpc>
                <a:spcPct val="90000"/>
              </a:lnSpc>
              <a:spcBef>
                <a:spcPts val="750"/>
              </a:spcBef>
            </a:pPr>
            <a:r>
              <a:rPr lang="es-E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orbel" panose="020B0503020204020204" pitchFamily="34" charset="0"/>
                <a:cs typeface="Courier New" panose="02070309020205020404" pitchFamily="49" charset="0"/>
              </a:rPr>
              <a:t>--&gt; </a:t>
            </a:r>
          </a:p>
          <a:p>
            <a:pPr algn="just" defTabSz="685800">
              <a:lnSpc>
                <a:spcPct val="90000"/>
              </a:lnSpc>
              <a:spcBef>
                <a:spcPts val="750"/>
              </a:spcBef>
            </a:pPr>
            <a:r>
              <a:rPr lang="es-E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orbel" panose="020B0503020204020204" pitchFamily="34" charset="0"/>
                <a:cs typeface="Courier New" panose="02070309020205020404" pitchFamily="49" charset="0"/>
              </a:rPr>
              <a:t>(&lt;s1&gt; ^</a:t>
            </a:r>
            <a:r>
              <a:rPr lang="es-ES" sz="24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orbel" panose="020B0503020204020204" pitchFamily="34" charset="0"/>
                <a:cs typeface="Courier New" panose="02070309020205020404" pitchFamily="49" charset="0"/>
              </a:rPr>
              <a:t>operator</a:t>
            </a:r>
            <a:r>
              <a:rPr lang="es-E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orbel" panose="020B0503020204020204" pitchFamily="34" charset="0"/>
                <a:cs typeface="Courier New" panose="02070309020205020404" pitchFamily="49" charset="0"/>
              </a:rPr>
              <a:t> &lt;o1&gt; = -0.1498)}</a:t>
            </a:r>
          </a:p>
        </p:txBody>
      </p:sp>
    </p:spTree>
    <p:extLst>
      <p:ext uri="{BB962C8B-B14F-4D97-AF65-F5344CB8AC3E}">
        <p14:creationId xmlns:p14="http://schemas.microsoft.com/office/powerpoint/2010/main" val="119766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463483" y="1037793"/>
            <a:ext cx="5560414" cy="5328592"/>
          </a:xfrm>
          <a:prstGeom prst="roundRect">
            <a:avLst>
              <a:gd name="adj" fmla="val 6032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Resultados</a:t>
            </a:r>
            <a:endParaRPr lang="es-ES" sz="4000" dirty="0"/>
          </a:p>
        </p:txBody>
      </p:sp>
      <p:sp>
        <p:nvSpPr>
          <p:cNvPr id="6" name="5 Rectángulo redondeado"/>
          <p:cNvSpPr/>
          <p:nvPr/>
        </p:nvSpPr>
        <p:spPr>
          <a:xfrm>
            <a:off x="251520" y="1052736"/>
            <a:ext cx="3024336" cy="5328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just">
              <a:buFont typeface="Arial" pitchFamily="34" charset="0"/>
              <a:buChar char="•"/>
            </a:pPr>
            <a:r>
              <a:rPr lang="es-ES" dirty="0" smtClean="0"/>
              <a:t>Tardanza inicial: 28,5 h.</a:t>
            </a:r>
          </a:p>
          <a:p>
            <a:pPr algn="just">
              <a:buFont typeface="Arial" pitchFamily="34" charset="0"/>
              <a:buChar char="•"/>
            </a:pPr>
            <a:endParaRPr lang="es-ES" dirty="0" smtClean="0"/>
          </a:p>
          <a:p>
            <a:pPr algn="just">
              <a:buFont typeface="Arial" pitchFamily="34" charset="0"/>
              <a:buChar char="•"/>
            </a:pPr>
            <a:r>
              <a:rPr lang="es-ES" dirty="0" smtClean="0"/>
              <a:t>Tardanza pos-inserción: 40 h.</a:t>
            </a:r>
          </a:p>
          <a:p>
            <a:pPr algn="just">
              <a:buFont typeface="Arial" pitchFamily="34" charset="0"/>
              <a:buChar char="•"/>
            </a:pPr>
            <a:endParaRPr lang="es-ES" dirty="0" smtClean="0"/>
          </a:p>
          <a:p>
            <a:pPr algn="just">
              <a:buFont typeface="Arial" pitchFamily="34" charset="0"/>
              <a:buChar char="•"/>
            </a:pPr>
            <a:r>
              <a:rPr lang="es-ES" dirty="0" smtClean="0"/>
              <a:t>Total de episodios de entrenamiento realizados: 20.</a:t>
            </a:r>
          </a:p>
          <a:p>
            <a:pPr algn="just">
              <a:buFont typeface="Arial" pitchFamily="34" charset="0"/>
              <a:buChar char="•"/>
            </a:pPr>
            <a:endParaRPr lang="es-ES" dirty="0"/>
          </a:p>
          <a:p>
            <a:pPr algn="just">
              <a:buFont typeface="Arial" pitchFamily="34" charset="0"/>
              <a:buChar char="•"/>
            </a:pPr>
            <a:r>
              <a:rPr lang="es-ES" dirty="0" smtClean="0"/>
              <a:t>Máx. tardanza registrada: 86 h.</a:t>
            </a:r>
          </a:p>
          <a:p>
            <a:pPr algn="just">
              <a:buFont typeface="Arial" pitchFamily="34" charset="0"/>
              <a:buChar char="•"/>
            </a:pPr>
            <a:endParaRPr lang="es-ES" dirty="0"/>
          </a:p>
          <a:p>
            <a:pPr algn="just">
              <a:buFont typeface="Arial" pitchFamily="34" charset="0"/>
              <a:buChar char="•"/>
            </a:pPr>
            <a:r>
              <a:rPr lang="es-ES" dirty="0" smtClean="0"/>
              <a:t>Máx. cantidad de pasos posibles: 400.</a:t>
            </a:r>
          </a:p>
          <a:p>
            <a:pPr algn="just">
              <a:buFont typeface="Arial" pitchFamily="34" charset="0"/>
              <a:buChar char="•"/>
            </a:pPr>
            <a:endParaRPr lang="es-ES" dirty="0" smtClean="0"/>
          </a:p>
          <a:p>
            <a:pPr algn="just">
              <a:buFont typeface="Arial" pitchFamily="34" charset="0"/>
              <a:buChar char="•"/>
            </a:pPr>
            <a:r>
              <a:rPr lang="es-ES" dirty="0" smtClean="0"/>
              <a:t>Mejor cantidad de pasos requeridos para reparar el schedule: 6.</a:t>
            </a:r>
          </a:p>
          <a:p>
            <a:pPr algn="just">
              <a:buFont typeface="Arial" pitchFamily="34" charset="0"/>
              <a:buChar char="•"/>
            </a:pPr>
            <a:endParaRPr lang="es-ES" dirty="0"/>
          </a:p>
          <a:p>
            <a:pPr algn="just">
              <a:buFont typeface="Arial" pitchFamily="34" charset="0"/>
              <a:buChar char="•"/>
            </a:pPr>
            <a:r>
              <a:rPr lang="es-ES" dirty="0" smtClean="0"/>
              <a:t>Mejor tardanza registrada: 18,5 h.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7</a:t>
            </a:r>
            <a:r>
              <a:rPr lang="es-ES" sz="1200" dirty="0"/>
              <a:t>mo</a:t>
            </a:r>
            <a:r>
              <a:rPr lang="es-ES" dirty="0"/>
              <a:t> CNEISI – Congreso Nacional de Estudiantes de Ing. en Sistemas de Información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211695"/>
            <a:ext cx="4320480" cy="25208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714059"/>
            <a:ext cx="4320480" cy="2538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90872" y="188640"/>
            <a:ext cx="8229600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Conclusión</a:t>
            </a:r>
            <a:endParaRPr lang="es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34075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/>
              <a:t>SOAR es una arquitectura cognitiva que brinda un enfoque alternativo para resolver problemas balanceando </a:t>
            </a:r>
            <a:r>
              <a:rPr lang="es-ES" b="1" dirty="0" smtClean="0"/>
              <a:t>optimización vs oportunidad</a:t>
            </a:r>
            <a:r>
              <a:rPr lang="es-E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s-ES" dirty="0" smtClean="0"/>
              <a:t>El soporte para Aprendizaje por Refuerzo y Chunking le permite aprender a lo largo de su ejecución y generar automáticamente nuevas reglas.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ES" dirty="0" smtClean="0"/>
              <a:t>Esto resulta en una buena solución de problemas en tiempo real sin necesidad de recalcular todo el schedule desde el principio ante una disrupción y utilizando el aprendizaje realizado para estados futuros.</a:t>
            </a:r>
          </a:p>
        </p:txBody>
      </p:sp>
      <p:sp>
        <p:nvSpPr>
          <p:cNvPr id="4" name="3 Rectángulo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7</a:t>
            </a:r>
            <a:r>
              <a:rPr lang="es-ES" sz="1200" dirty="0"/>
              <a:t>mo</a:t>
            </a:r>
            <a:r>
              <a:rPr lang="es-ES" dirty="0"/>
              <a:t> CNEISI – Congreso Nacional de Estudiantes de Ing. en Sistemas de Información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3728" y="2171601"/>
            <a:ext cx="5112568" cy="1143000"/>
          </a:xfrm>
        </p:spPr>
        <p:txBody>
          <a:bodyPr>
            <a:normAutofit/>
          </a:bodyPr>
          <a:lstStyle/>
          <a:p>
            <a:r>
              <a:rPr lang="es-ES" sz="6000" dirty="0" smtClean="0"/>
              <a:t>Muchas gracias</a:t>
            </a:r>
            <a:endParaRPr lang="es-ES" sz="6000" dirty="0"/>
          </a:p>
        </p:txBody>
      </p:sp>
      <p:sp>
        <p:nvSpPr>
          <p:cNvPr id="4" name="3 Rectángulo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7</a:t>
            </a:r>
            <a:r>
              <a:rPr lang="es-ES" sz="1200" dirty="0"/>
              <a:t>mo</a:t>
            </a:r>
            <a:r>
              <a:rPr lang="es-ES" dirty="0"/>
              <a:t> CNEISI – Congreso Nacional de Estudiantes de Ing. en Sistemas de Información</a:t>
            </a:r>
          </a:p>
        </p:txBody>
      </p:sp>
      <p:sp>
        <p:nvSpPr>
          <p:cNvPr id="5" name="Rectangle 4"/>
          <p:cNvSpPr/>
          <p:nvPr/>
        </p:nvSpPr>
        <p:spPr>
          <a:xfrm>
            <a:off x="4332191" y="4077072"/>
            <a:ext cx="4796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5400" dirty="0" smtClean="0"/>
              <a:t>?</a:t>
            </a:r>
            <a:endParaRPr lang="es-ES" sz="5400" dirty="0"/>
          </a:p>
        </p:txBody>
      </p:sp>
    </p:spTree>
    <p:extLst>
      <p:ext uri="{BB962C8B-B14F-4D97-AF65-F5344CB8AC3E}">
        <p14:creationId xmlns:p14="http://schemas.microsoft.com/office/powerpoint/2010/main" val="41146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34888" y="620688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Definición del problema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2044823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/>
              <a:t>El </a:t>
            </a:r>
            <a:r>
              <a:rPr lang="es-ES" b="1" i="1" dirty="0" smtClean="0"/>
              <a:t>Rescheduling </a:t>
            </a:r>
            <a:r>
              <a:rPr lang="es-ES" b="1" dirty="0" smtClean="0"/>
              <a:t>en tiempo real</a:t>
            </a:r>
            <a:r>
              <a:rPr lang="es-ES" dirty="0" smtClean="0"/>
              <a:t> (o </a:t>
            </a:r>
            <a:r>
              <a:rPr lang="es-ES" i="1" dirty="0" err="1" smtClean="0"/>
              <a:t>scheduling</a:t>
            </a:r>
            <a:r>
              <a:rPr lang="es-ES" dirty="0" smtClean="0"/>
              <a:t> reactivo) es una actividad que consiste en actualizar un </a:t>
            </a:r>
            <a:r>
              <a:rPr lang="es-ES" i="1" dirty="0" smtClean="0"/>
              <a:t>schedule</a:t>
            </a:r>
            <a:r>
              <a:rPr lang="es-ES" dirty="0" smtClean="0"/>
              <a:t> existente en respuesta a perturbaciones y eventos imprevistos.</a:t>
            </a:r>
          </a:p>
        </p:txBody>
      </p:sp>
      <p:sp>
        <p:nvSpPr>
          <p:cNvPr id="22" name="21 Rectángulo"/>
          <p:cNvSpPr/>
          <p:nvPr/>
        </p:nvSpPr>
        <p:spPr>
          <a:xfrm>
            <a:off x="0" y="6508779"/>
            <a:ext cx="9144000" cy="3492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7</a:t>
            </a:r>
            <a:r>
              <a:rPr lang="es-ES" sz="1200" dirty="0"/>
              <a:t>mo</a:t>
            </a:r>
            <a:r>
              <a:rPr lang="es-ES" dirty="0"/>
              <a:t> CNEISI – Congreso Nacional de Estudiantes de Ing. en Sistemas de Información</a:t>
            </a:r>
          </a:p>
        </p:txBody>
      </p:sp>
      <p:grpSp>
        <p:nvGrpSpPr>
          <p:cNvPr id="25" name="24 Grupo"/>
          <p:cNvGrpSpPr/>
          <p:nvPr/>
        </p:nvGrpSpPr>
        <p:grpSpPr>
          <a:xfrm>
            <a:off x="-180528" y="2996952"/>
            <a:ext cx="9505056" cy="3456384"/>
            <a:chOff x="-180528" y="2996952"/>
            <a:chExt cx="9505056" cy="3456384"/>
          </a:xfrm>
        </p:grpSpPr>
        <p:pic>
          <p:nvPicPr>
            <p:cNvPr id="21" name="Picture 8" descr="C:\Users\Jorge\AppData\Local\Microsoft\Windows\Temporary Internet Files\Content.IE5\XG3DACCW\MC900167802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4512" y="3167775"/>
              <a:ext cx="8676456" cy="3096344"/>
            </a:xfrm>
            <a:prstGeom prst="rect">
              <a:avLst/>
            </a:prstGeom>
            <a:noFill/>
          </p:spPr>
        </p:pic>
        <p:sp>
          <p:nvSpPr>
            <p:cNvPr id="27" name="26 Explosión 2"/>
            <p:cNvSpPr/>
            <p:nvPr/>
          </p:nvSpPr>
          <p:spPr>
            <a:xfrm>
              <a:off x="-180528" y="3068960"/>
              <a:ext cx="2483768" cy="1080120"/>
            </a:xfrm>
            <a:prstGeom prst="irregularSeal2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No Determinismo</a:t>
              </a:r>
              <a:endParaRPr lang="es-ES" sz="1100" dirty="0"/>
            </a:p>
          </p:txBody>
        </p:sp>
        <p:sp>
          <p:nvSpPr>
            <p:cNvPr id="26" name="25 Explosión 2"/>
            <p:cNvSpPr/>
            <p:nvPr/>
          </p:nvSpPr>
          <p:spPr>
            <a:xfrm>
              <a:off x="7020272" y="5445224"/>
              <a:ext cx="2304256" cy="1008112"/>
            </a:xfrm>
            <a:prstGeom prst="irregularSeal2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Información Incompleta</a:t>
              </a:r>
              <a:endParaRPr lang="es-ES" sz="1100" dirty="0"/>
            </a:p>
          </p:txBody>
        </p:sp>
        <p:pic>
          <p:nvPicPr>
            <p:cNvPr id="3080" name="Picture 8" descr="C:\Program Files\Microsoft Office\MEDIA\CAGCAT10\j0149481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59100" y="2996952"/>
              <a:ext cx="1372740" cy="1394959"/>
            </a:xfrm>
            <a:prstGeom prst="rect">
              <a:avLst/>
            </a:prstGeom>
            <a:noFill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179613" y="3311791"/>
              <a:ext cx="3096344" cy="190048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pic>
          <p:nvPicPr>
            <p:cNvPr id="3081" name="Picture 9" descr="C:\Program Files\Microsoft Office\MEDIA\CAGCAT10\j0187423.wm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750385" y="3255009"/>
              <a:ext cx="1762125" cy="1827212"/>
            </a:xfrm>
            <a:prstGeom prst="rect">
              <a:avLst/>
            </a:prstGeom>
            <a:noFill/>
          </p:spPr>
        </p:pic>
        <p:pic>
          <p:nvPicPr>
            <p:cNvPr id="3082" name="Picture 10" descr="C:\Program Files\Microsoft Office\MEDIA\CAGCAT10\j0240695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835696" y="5328015"/>
              <a:ext cx="1204616" cy="964740"/>
            </a:xfrm>
            <a:prstGeom prst="rect">
              <a:avLst/>
            </a:prstGeom>
            <a:noFill/>
          </p:spPr>
        </p:pic>
        <p:pic>
          <p:nvPicPr>
            <p:cNvPr id="3083" name="Picture 11" descr="C:\Program Files\Microsoft Office\MEDIA\CAGCAT10\j0252349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539055" y="5006612"/>
              <a:ext cx="1057281" cy="828771"/>
            </a:xfrm>
            <a:prstGeom prst="rect">
              <a:avLst/>
            </a:prstGeom>
            <a:noFill/>
          </p:spPr>
        </p:pic>
        <p:pic>
          <p:nvPicPr>
            <p:cNvPr id="3084" name="Picture 12" descr="C:\Program Files\Microsoft Office\MEDIA\CAGCAT10\j0293570.wmf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491880" y="5546589"/>
              <a:ext cx="905256" cy="906170"/>
            </a:xfrm>
            <a:prstGeom prst="rect">
              <a:avLst/>
            </a:prstGeom>
            <a:noFill/>
          </p:spPr>
        </p:pic>
        <p:pic>
          <p:nvPicPr>
            <p:cNvPr id="3085" name="Picture 13" descr="C:\Program Files\Microsoft Office\MEDIA\CAGCAT10\j0233018.wmf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76056" y="5400023"/>
              <a:ext cx="1071077" cy="1052736"/>
            </a:xfrm>
            <a:prstGeom prst="rect">
              <a:avLst/>
            </a:prstGeom>
            <a:noFill/>
          </p:spPr>
        </p:pic>
        <p:pic>
          <p:nvPicPr>
            <p:cNvPr id="3087" name="Picture 15" descr="http://www.segurosdeautos.com.mx/seguros_de_trailers_camiones.jp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971600" y="4319903"/>
              <a:ext cx="1221337" cy="864096"/>
            </a:xfrm>
            <a:prstGeom prst="rect">
              <a:avLst/>
            </a:prstGeom>
            <a:noFill/>
          </p:spPr>
        </p:pic>
        <p:sp>
          <p:nvSpPr>
            <p:cNvPr id="30" name="29 Flecha derecha"/>
            <p:cNvSpPr/>
            <p:nvPr/>
          </p:nvSpPr>
          <p:spPr>
            <a:xfrm>
              <a:off x="2987824" y="3815847"/>
              <a:ext cx="360040" cy="288032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30 Flecha derecha"/>
            <p:cNvSpPr/>
            <p:nvPr/>
          </p:nvSpPr>
          <p:spPr>
            <a:xfrm>
              <a:off x="2339752" y="4607935"/>
              <a:ext cx="936104" cy="288032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31 Flecha derecha"/>
            <p:cNvSpPr/>
            <p:nvPr/>
          </p:nvSpPr>
          <p:spPr>
            <a:xfrm rot="19515574">
              <a:off x="3029697" y="5191441"/>
              <a:ext cx="360040" cy="259584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32 Flecha derecha"/>
            <p:cNvSpPr/>
            <p:nvPr/>
          </p:nvSpPr>
          <p:spPr>
            <a:xfrm rot="16200000">
              <a:off x="3803037" y="5220003"/>
              <a:ext cx="360040" cy="313790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33 Flecha derecha"/>
            <p:cNvSpPr/>
            <p:nvPr/>
          </p:nvSpPr>
          <p:spPr>
            <a:xfrm rot="16200000">
              <a:off x="5328084" y="5147995"/>
              <a:ext cx="360040" cy="288032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34 Flecha derecha"/>
            <p:cNvSpPr/>
            <p:nvPr/>
          </p:nvSpPr>
          <p:spPr>
            <a:xfrm rot="12016046">
              <a:off x="6406017" y="4994798"/>
              <a:ext cx="513905" cy="287098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35 Flecha derecha"/>
            <p:cNvSpPr/>
            <p:nvPr/>
          </p:nvSpPr>
          <p:spPr>
            <a:xfrm rot="10800000">
              <a:off x="6156176" y="3923859"/>
              <a:ext cx="612068" cy="324036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4" name="23 Imagen" descr="j0078714.wmf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28792" y="5229200"/>
              <a:ext cx="648072" cy="121819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3716" y="548680"/>
            <a:ext cx="8229600" cy="78296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Definición del problema</a:t>
            </a:r>
            <a:endParaRPr lang="es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1756792"/>
          </a:xfrm>
        </p:spPr>
        <p:txBody>
          <a:bodyPr>
            <a:normAutofit/>
          </a:bodyPr>
          <a:lstStyle/>
          <a:p>
            <a:pPr algn="just"/>
            <a:r>
              <a:rPr lang="es-ES" sz="1800" dirty="0" smtClean="0"/>
              <a:t>Si la perturbación requiere una respuesta en tiempo real, entonces es mandatorio realizar un rápido </a:t>
            </a:r>
            <a:r>
              <a:rPr lang="es-ES" sz="1800" i="1" dirty="0" smtClean="0"/>
              <a:t>rescheduling</a:t>
            </a:r>
            <a:r>
              <a:rPr lang="es-ES" sz="1800" dirty="0" smtClean="0"/>
              <a:t> para poder mitigarla, priorizando la velocidad por encima de la optimalidad en el </a:t>
            </a:r>
            <a:r>
              <a:rPr lang="es-ES" sz="1800" i="1" dirty="0" smtClean="0"/>
              <a:t>schedule</a:t>
            </a:r>
            <a:r>
              <a:rPr lang="es-ES" sz="1800" dirty="0" smtClean="0"/>
              <a:t> reparado.</a:t>
            </a:r>
            <a:r>
              <a:rPr lang="en-US" sz="1800" dirty="0" smtClean="0"/>
              <a:t> (Vieira y col, 2003).</a:t>
            </a:r>
          </a:p>
          <a:p>
            <a:pPr algn="just"/>
            <a:r>
              <a:rPr lang="es-ES" sz="1800" dirty="0" smtClean="0"/>
              <a:t>Por lo tanto, la capacidad de generar y representar conocimiento sobre heurísticas de reparación es un aspecto fundamental en cualquier estrategia de rescheduling.</a:t>
            </a:r>
          </a:p>
        </p:txBody>
      </p:sp>
      <p:pic>
        <p:nvPicPr>
          <p:cNvPr id="21" name="20 Imagen" descr="j0078718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5157192"/>
            <a:ext cx="1224136" cy="1326505"/>
          </a:xfrm>
          <a:prstGeom prst="rect">
            <a:avLst/>
          </a:prstGeom>
        </p:spPr>
      </p:pic>
      <p:grpSp>
        <p:nvGrpSpPr>
          <p:cNvPr id="26" name="25 Grupo"/>
          <p:cNvGrpSpPr/>
          <p:nvPr/>
        </p:nvGrpSpPr>
        <p:grpSpPr>
          <a:xfrm>
            <a:off x="323528" y="2780928"/>
            <a:ext cx="8712968" cy="3636404"/>
            <a:chOff x="323528" y="2780928"/>
            <a:chExt cx="8712968" cy="3636404"/>
          </a:xfrm>
        </p:grpSpPr>
        <p:sp>
          <p:nvSpPr>
            <p:cNvPr id="25" name="24 Explosión 2"/>
            <p:cNvSpPr/>
            <p:nvPr/>
          </p:nvSpPr>
          <p:spPr>
            <a:xfrm>
              <a:off x="5652120" y="2780928"/>
              <a:ext cx="2412776" cy="1008112"/>
            </a:xfrm>
            <a:prstGeom prst="irregularSeal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 smtClean="0"/>
                <a:t>Impacto</a:t>
              </a:r>
              <a:endParaRPr lang="es-ES" sz="1600" b="1" dirty="0"/>
            </a:p>
          </p:txBody>
        </p:sp>
        <p:sp>
          <p:nvSpPr>
            <p:cNvPr id="20" name="19 Explosión 2"/>
            <p:cNvSpPr/>
            <p:nvPr/>
          </p:nvSpPr>
          <p:spPr>
            <a:xfrm>
              <a:off x="2699792" y="2852936"/>
              <a:ext cx="4104456" cy="1008112"/>
            </a:xfrm>
            <a:prstGeom prst="irregularSeal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 smtClean="0"/>
                <a:t>Costo Computacional</a:t>
              </a:r>
              <a:endParaRPr lang="es-ES" sz="1600" b="1" dirty="0"/>
            </a:p>
          </p:txBody>
        </p:sp>
        <p:pic>
          <p:nvPicPr>
            <p:cNvPr id="4" name="Picture 2" descr="C:\Program Files\Microsoft Office\MEDIA\CAGCAT10\j0285750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15816" y="3933056"/>
              <a:ext cx="1406095" cy="864096"/>
            </a:xfrm>
            <a:prstGeom prst="rect">
              <a:avLst/>
            </a:prstGeom>
            <a:noFill/>
          </p:spPr>
        </p:pic>
        <p:pic>
          <p:nvPicPr>
            <p:cNvPr id="5" name="Picture 4" descr="C:\Program Files\Microsoft Office\MEDIA\CAGCAT10\j0285750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15816" y="4653136"/>
              <a:ext cx="1406095" cy="864096"/>
            </a:xfrm>
            <a:prstGeom prst="rect">
              <a:avLst/>
            </a:prstGeom>
            <a:noFill/>
          </p:spPr>
        </p:pic>
        <p:pic>
          <p:nvPicPr>
            <p:cNvPr id="6" name="Picture 5" descr="C:\Program Files\Microsoft Office\MEDIA\CAGCAT10\j0285750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51920" y="3717032"/>
              <a:ext cx="1406095" cy="864096"/>
            </a:xfrm>
            <a:prstGeom prst="rect">
              <a:avLst/>
            </a:prstGeom>
            <a:noFill/>
          </p:spPr>
        </p:pic>
        <p:pic>
          <p:nvPicPr>
            <p:cNvPr id="7" name="Picture 6" descr="C:\Program Files\Microsoft Office\MEDIA\CAGCAT10\j0285750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79912" y="4941168"/>
              <a:ext cx="1406095" cy="864096"/>
            </a:xfrm>
            <a:prstGeom prst="rect">
              <a:avLst/>
            </a:prstGeom>
            <a:noFill/>
          </p:spPr>
        </p:pic>
        <p:pic>
          <p:nvPicPr>
            <p:cNvPr id="8" name="Picture 3" descr="C:\Program Files\Microsoft Office\MEDIA\CAGCAT10\j0285750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62049" y="4365104"/>
              <a:ext cx="1406095" cy="864096"/>
            </a:xfrm>
            <a:prstGeom prst="rect">
              <a:avLst/>
            </a:prstGeom>
            <a:noFill/>
          </p:spPr>
        </p:pic>
        <p:pic>
          <p:nvPicPr>
            <p:cNvPr id="9" name="Picture 7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3528" y="3501187"/>
              <a:ext cx="2160240" cy="2664117"/>
            </a:xfrm>
            <a:prstGeom prst="rect">
              <a:avLst/>
            </a:prstGeom>
            <a:noFill/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974870" y="3789040"/>
              <a:ext cx="3061626" cy="1944216"/>
            </a:xfrm>
            <a:prstGeom prst="rect">
              <a:avLst/>
            </a:prstGeom>
            <a:noFill/>
          </p:spPr>
        </p:pic>
        <p:sp>
          <p:nvSpPr>
            <p:cNvPr id="11" name="10 Abrir llave"/>
            <p:cNvSpPr/>
            <p:nvPr/>
          </p:nvSpPr>
          <p:spPr>
            <a:xfrm>
              <a:off x="2555776" y="3429000"/>
              <a:ext cx="432048" cy="252028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11 Flecha derecha"/>
            <p:cNvSpPr/>
            <p:nvPr/>
          </p:nvSpPr>
          <p:spPr>
            <a:xfrm>
              <a:off x="5796136" y="4509120"/>
              <a:ext cx="216024" cy="4320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13 Flecha doblada hacia arriba"/>
            <p:cNvSpPr/>
            <p:nvPr/>
          </p:nvSpPr>
          <p:spPr>
            <a:xfrm rot="5400000" flipV="1">
              <a:off x="4301970" y="3627022"/>
              <a:ext cx="468052" cy="5112568"/>
            </a:xfrm>
            <a:prstGeom prst="bentUpArrow">
              <a:avLst>
                <a:gd name="adj1" fmla="val 25000"/>
                <a:gd name="adj2" fmla="val 23722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5 Rayo"/>
            <p:cNvSpPr/>
            <p:nvPr/>
          </p:nvSpPr>
          <p:spPr>
            <a:xfrm rot="964398">
              <a:off x="1184220" y="3709874"/>
              <a:ext cx="1080120" cy="648072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16 Elipse"/>
            <p:cNvSpPr/>
            <p:nvPr/>
          </p:nvSpPr>
          <p:spPr>
            <a:xfrm>
              <a:off x="683568" y="3284984"/>
              <a:ext cx="1656184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/>
                <a:t>Disrupción</a:t>
              </a:r>
              <a:endParaRPr lang="es-ES" sz="1600" dirty="0"/>
            </a:p>
          </p:txBody>
        </p:sp>
        <p:sp>
          <p:nvSpPr>
            <p:cNvPr id="18" name="17 Flecha doblada hacia arriba"/>
            <p:cNvSpPr/>
            <p:nvPr/>
          </p:nvSpPr>
          <p:spPr>
            <a:xfrm>
              <a:off x="5292080" y="3717032"/>
              <a:ext cx="648072" cy="504056"/>
            </a:xfrm>
            <a:prstGeom prst="bent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18 Señal de prohibido"/>
            <p:cNvSpPr/>
            <p:nvPr/>
          </p:nvSpPr>
          <p:spPr>
            <a:xfrm>
              <a:off x="5364088" y="2996952"/>
              <a:ext cx="864096" cy="720080"/>
            </a:xfrm>
            <a:prstGeom prst="noSmoking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pic>
          <p:nvPicPr>
            <p:cNvPr id="22" name="3 Marcador de contenido" descr="j0078628.wm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96336" y="2852936"/>
              <a:ext cx="720080" cy="882276"/>
            </a:xfrm>
            <a:prstGeom prst="rect">
              <a:avLst/>
            </a:prstGeom>
          </p:spPr>
        </p:pic>
      </p:grpSp>
      <p:sp>
        <p:nvSpPr>
          <p:cNvPr id="23" name="22 Rectángulo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7</a:t>
            </a:r>
            <a:r>
              <a:rPr lang="es-ES" sz="1200" dirty="0"/>
              <a:t>mo</a:t>
            </a:r>
            <a:r>
              <a:rPr lang="es-ES" dirty="0"/>
              <a:t> CNEISI – Congreso Nacional de Estudiantes de Ing. en Sistemas de Información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es-ES" sz="4000" dirty="0" err="1" smtClean="0"/>
              <a:t>State</a:t>
            </a:r>
            <a:r>
              <a:rPr lang="es-ES" sz="4000" dirty="0" smtClean="0"/>
              <a:t> </a:t>
            </a:r>
            <a:r>
              <a:rPr lang="es-ES" sz="4000" dirty="0" err="1" smtClean="0"/>
              <a:t>Operator</a:t>
            </a:r>
            <a:r>
              <a:rPr lang="es-ES" sz="4000" dirty="0" smtClean="0"/>
              <a:t> And </a:t>
            </a:r>
            <a:r>
              <a:rPr lang="es-ES" sz="4000" dirty="0" err="1" smtClean="0"/>
              <a:t>Result</a:t>
            </a:r>
            <a:r>
              <a:rPr lang="es-ES" sz="4000" dirty="0" smtClean="0"/>
              <a:t> </a:t>
            </a:r>
            <a:r>
              <a:rPr lang="es-ES" sz="4000" dirty="0"/>
              <a:t>(SOAR)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4325" y="1403648"/>
            <a:ext cx="7675350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Denominada arquitectura cognitiva porque su estructura está fuertemente basada en la cognición humana.</a:t>
            </a:r>
          </a:p>
          <a:p>
            <a:endParaRPr lang="es-ES" dirty="0" smtClean="0"/>
          </a:p>
          <a:p>
            <a:r>
              <a:rPr lang="es-ES" dirty="0"/>
              <a:t>P</a:t>
            </a:r>
            <a:r>
              <a:rPr lang="es-ES" dirty="0" smtClean="0"/>
              <a:t>ermite modelar problemas por medio de operadores, elaboraciones y estados.</a:t>
            </a:r>
          </a:p>
          <a:p>
            <a:endParaRPr lang="es-ES" dirty="0"/>
          </a:p>
          <a:p>
            <a:r>
              <a:rPr lang="es-ES" dirty="0" smtClean="0"/>
              <a:t>Soporta el uso de técnicas de Aprendizaje por Refuerzo y Chunking.</a:t>
            </a:r>
          </a:p>
          <a:p>
            <a:endParaRPr lang="es-ES" dirty="0" smtClean="0"/>
          </a:p>
          <a:p>
            <a:r>
              <a:rPr lang="es-ES" dirty="0" smtClean="0"/>
              <a:t>Las mismas se utilizan para decidir qué operador aplicar cuando los posibles tienen la misma preferencia.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7</a:t>
            </a:r>
            <a:r>
              <a:rPr lang="es-ES" sz="1200" dirty="0"/>
              <a:t>mo</a:t>
            </a:r>
            <a:r>
              <a:rPr lang="es-ES" dirty="0"/>
              <a:t> CNEISI – Congreso Nacional de Estudiantes de Ing. en Sistemas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215251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s-ES" sz="4000" dirty="0" smtClean="0"/>
              <a:t>Aprendizaje por Refuerzo</a:t>
            </a:r>
            <a:endParaRPr lang="es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Función</a:t>
            </a:r>
            <a:r>
              <a:rPr lang="en-US" dirty="0" smtClean="0"/>
              <a:t> de </a:t>
            </a:r>
            <a:r>
              <a:rPr lang="en-US" i="1" dirty="0" smtClean="0"/>
              <a:t>reward</a:t>
            </a:r>
            <a:r>
              <a:rPr lang="en-US" dirty="0" smtClean="0"/>
              <a:t> </a:t>
            </a:r>
            <a:r>
              <a:rPr lang="en-US" b="1" i="1" dirty="0" smtClean="0"/>
              <a:t>r(s)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s-ES" dirty="0" smtClean="0"/>
              <a:t>Función de acción valor </a:t>
            </a:r>
            <a:r>
              <a:rPr lang="es-ES" b="1" i="1" dirty="0" smtClean="0"/>
              <a:t>Q</a:t>
            </a:r>
            <a:r>
              <a:rPr lang="es-ES" b="1" dirty="0" smtClean="0"/>
              <a:t>(</a:t>
            </a:r>
            <a:r>
              <a:rPr lang="es-ES" b="1" i="1" dirty="0" err="1" smtClean="0"/>
              <a:t>s,a</a:t>
            </a:r>
            <a:r>
              <a:rPr lang="es-ES" b="1" dirty="0" smtClean="0"/>
              <a:t>)</a:t>
            </a:r>
            <a:r>
              <a:rPr lang="es-ES" dirty="0" smtClean="0"/>
              <a:t>, que estima el valor de recompensa o penalización de recurrir al operador de reparación </a:t>
            </a:r>
            <a:r>
              <a:rPr lang="es-ES" i="1" dirty="0" smtClean="0"/>
              <a:t>a</a:t>
            </a:r>
            <a:r>
              <a:rPr lang="es-ES" dirty="0" smtClean="0"/>
              <a:t> estando en un estado del schedule </a:t>
            </a:r>
            <a:r>
              <a:rPr lang="es-ES" i="1" dirty="0" smtClean="0"/>
              <a:t>s</a:t>
            </a:r>
            <a:r>
              <a:rPr lang="es-ES" dirty="0" smtClean="0"/>
              <a:t>.</a:t>
            </a:r>
            <a:endParaRPr lang="en-US" i="1" dirty="0" smtClean="0"/>
          </a:p>
          <a:p>
            <a:pPr algn="just"/>
            <a:endParaRPr lang="en-US" i="1" dirty="0" smtClean="0"/>
          </a:p>
          <a:p>
            <a:pPr algn="just"/>
            <a:endParaRPr lang="en-US" i="1" dirty="0" smtClean="0"/>
          </a:p>
          <a:p>
            <a:pPr algn="just"/>
            <a:endParaRPr lang="en-US" i="1" dirty="0" smtClean="0"/>
          </a:p>
          <a:p>
            <a:pPr algn="just"/>
            <a:endParaRPr lang="es-ES" dirty="0"/>
          </a:p>
        </p:txBody>
      </p:sp>
      <p:sp>
        <p:nvSpPr>
          <p:cNvPr id="6" name="5 Rectángulo redondeado"/>
          <p:cNvSpPr/>
          <p:nvPr/>
        </p:nvSpPr>
        <p:spPr>
          <a:xfrm>
            <a:off x="1403648" y="4869160"/>
            <a:ext cx="6048672" cy="10081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1835696" y="5013176"/>
          <a:ext cx="518457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Ecuación" r:id="rId3" imgW="1841500" imgH="228600" progId="Equation.3">
                  <p:embed/>
                </p:oleObj>
              </mc:Choice>
              <mc:Fallback>
                <p:oleObj name="Ecuación" r:id="rId3" imgW="1841500" imgH="2286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5013176"/>
                        <a:ext cx="5184576" cy="64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Rectángulo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7</a:t>
            </a:r>
            <a:r>
              <a:rPr lang="es-ES" sz="1200" dirty="0"/>
              <a:t>mo</a:t>
            </a:r>
            <a:r>
              <a:rPr lang="es-ES" dirty="0"/>
              <a:t> CNEISI – Congreso Nacional de Estudiantes de Ing. en Sistemas de Información</a:t>
            </a:r>
          </a:p>
        </p:txBody>
      </p:sp>
      <p:pic>
        <p:nvPicPr>
          <p:cNvPr id="11" name="10 Imagen" descr="j0078753.wm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7308304" y="4149080"/>
            <a:ext cx="1656184" cy="2058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057" y="1091686"/>
            <a:ext cx="1784429" cy="1776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s-ES" sz="4000" dirty="0" smtClean="0"/>
              <a:t>Chunking</a:t>
            </a:r>
            <a:endParaRPr lang="es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Primer mecanismo con el que contó SOAR para generar reglas en tiempo de ejecución.</a:t>
            </a:r>
          </a:p>
          <a:p>
            <a:pPr algn="just"/>
            <a:endParaRPr lang="en-US" dirty="0" smtClean="0"/>
          </a:p>
          <a:p>
            <a:pPr algn="just"/>
            <a:r>
              <a:rPr lang="es-ES" dirty="0" smtClean="0"/>
              <a:t>Le permite al sistema cognitivo exhibir un comportamiento reactivo a partir de la generación automática de nuevas reglas basado en hechos existentes en la memoria de trabajo.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Se utiliza principalmente para generar nuevas reglas de Aprendizaje por Refuerzo y resolución de Impases.</a:t>
            </a:r>
          </a:p>
          <a:p>
            <a:pPr algn="just"/>
            <a:endParaRPr lang="es-ES" dirty="0"/>
          </a:p>
          <a:p>
            <a:pPr algn="just"/>
            <a:endParaRPr lang="es-ES" dirty="0" smtClean="0"/>
          </a:p>
          <a:p>
            <a:pPr algn="just"/>
            <a:endParaRPr lang="en-US" i="1" dirty="0" smtClean="0"/>
          </a:p>
          <a:p>
            <a:pPr algn="just"/>
            <a:endParaRPr lang="en-US" i="1" dirty="0" smtClean="0"/>
          </a:p>
          <a:p>
            <a:pPr algn="just"/>
            <a:endParaRPr lang="es-E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7</a:t>
            </a:r>
            <a:r>
              <a:rPr lang="es-ES" sz="1200" dirty="0"/>
              <a:t>mo</a:t>
            </a:r>
            <a:r>
              <a:rPr lang="es-ES" dirty="0"/>
              <a:t> CNEISI – Congreso Nacional de Estudiantes de Ing. en Sistemas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76589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50336"/>
          </a:xfrm>
        </p:spPr>
        <p:txBody>
          <a:bodyPr>
            <a:normAutofit/>
          </a:bodyPr>
          <a:lstStyle/>
          <a:p>
            <a:r>
              <a:rPr lang="es-ES" sz="3600" dirty="0" smtClean="0"/>
              <a:t>SOAR – Visión General de la Arquitectura</a:t>
            </a:r>
            <a:endParaRPr lang="es-ES" sz="3600" dirty="0"/>
          </a:p>
        </p:txBody>
      </p:sp>
      <p:sp>
        <p:nvSpPr>
          <p:cNvPr id="5" name="4 Rectángulo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7</a:t>
            </a:r>
            <a:r>
              <a:rPr lang="es-ES" sz="1200" dirty="0"/>
              <a:t>mo</a:t>
            </a:r>
            <a:r>
              <a:rPr lang="es-ES" dirty="0"/>
              <a:t> CNEISI – Congreso Nacional de Estudiantes de Ing. en Sistemas de Información</a:t>
            </a:r>
          </a:p>
        </p:txBody>
      </p:sp>
      <p:grpSp>
        <p:nvGrpSpPr>
          <p:cNvPr id="6" name="4 Grupo"/>
          <p:cNvGrpSpPr/>
          <p:nvPr/>
        </p:nvGrpSpPr>
        <p:grpSpPr>
          <a:xfrm>
            <a:off x="611560" y="1199016"/>
            <a:ext cx="7848871" cy="4966288"/>
            <a:chOff x="0" y="0"/>
            <a:chExt cx="5328592" cy="3617436"/>
          </a:xfrm>
        </p:grpSpPr>
        <p:grpSp>
          <p:nvGrpSpPr>
            <p:cNvPr id="7" name="131 Grupo"/>
            <p:cNvGrpSpPr/>
            <p:nvPr/>
          </p:nvGrpSpPr>
          <p:grpSpPr>
            <a:xfrm>
              <a:off x="0" y="0"/>
              <a:ext cx="5328592" cy="3617436"/>
              <a:chOff x="0" y="0"/>
              <a:chExt cx="5328592" cy="3617436"/>
            </a:xfrm>
          </p:grpSpPr>
          <p:grpSp>
            <p:nvGrpSpPr>
              <p:cNvPr id="16" name="125 Grupo"/>
              <p:cNvGrpSpPr/>
              <p:nvPr/>
            </p:nvGrpSpPr>
            <p:grpSpPr>
              <a:xfrm>
                <a:off x="0" y="0"/>
                <a:ext cx="5328592" cy="3617436"/>
                <a:chOff x="0" y="0"/>
                <a:chExt cx="5328592" cy="3617436"/>
              </a:xfrm>
            </p:grpSpPr>
            <p:sp>
              <p:nvSpPr>
                <p:cNvPr id="19" name="17 Rectángulo redondeado"/>
                <p:cNvSpPr/>
                <p:nvPr/>
              </p:nvSpPr>
              <p:spPr>
                <a:xfrm>
                  <a:off x="0" y="0"/>
                  <a:ext cx="5328592" cy="3240360"/>
                </a:xfrm>
                <a:prstGeom prst="roundRect">
                  <a:avLst>
                    <a:gd name="adj" fmla="val 1292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s-ES"/>
                </a:p>
              </p:txBody>
            </p:sp>
            <p:cxnSp>
              <p:nvCxnSpPr>
                <p:cNvPr id="20" name="18 Conector recto de flecha"/>
                <p:cNvCxnSpPr/>
                <p:nvPr/>
              </p:nvCxnSpPr>
              <p:spPr>
                <a:xfrm flipH="1" flipV="1">
                  <a:off x="282885" y="1287760"/>
                  <a:ext cx="5147" cy="21602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19 Rectángulo redondeado"/>
                <p:cNvSpPr/>
                <p:nvPr/>
              </p:nvSpPr>
              <p:spPr>
                <a:xfrm>
                  <a:off x="72008" y="72008"/>
                  <a:ext cx="5184576" cy="864096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1200" b="1" kern="120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Memorias Simbólicas de Largo Plazo</a:t>
                  </a:r>
                  <a:endParaRPr lang="es-E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grpSp>
              <p:nvGrpSpPr>
                <p:cNvPr id="22" name="30 Grupo"/>
                <p:cNvGrpSpPr/>
                <p:nvPr/>
              </p:nvGrpSpPr>
              <p:grpSpPr>
                <a:xfrm>
                  <a:off x="3816424" y="360040"/>
                  <a:ext cx="1296144" cy="504056"/>
                  <a:chOff x="3816424" y="360040"/>
                  <a:chExt cx="1296144" cy="504056"/>
                </a:xfrm>
              </p:grpSpPr>
              <p:sp>
                <p:nvSpPr>
                  <p:cNvPr id="89" name="8 Rectángulo"/>
                  <p:cNvSpPr/>
                  <p:nvPr/>
                </p:nvSpPr>
                <p:spPr>
                  <a:xfrm>
                    <a:off x="3816424" y="360040"/>
                    <a:ext cx="1296144" cy="50405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1000" kern="1200">
                        <a:solidFill>
                          <a:srgbClr val="FFFFFF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Episódica</a:t>
                    </a:r>
                    <a:endParaRPr lang="es-E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" name="88 Rectángulo redondeado"/>
                  <p:cNvSpPr/>
                  <p:nvPr/>
                </p:nvSpPr>
                <p:spPr>
                  <a:xfrm>
                    <a:off x="4218756" y="672455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sp>
                <p:nvSpPr>
                  <p:cNvPr id="91" name="89 Rectángulo redondeado"/>
                  <p:cNvSpPr/>
                  <p:nvPr/>
                </p:nvSpPr>
                <p:spPr>
                  <a:xfrm>
                    <a:off x="4305622" y="648072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sp>
                <p:nvSpPr>
                  <p:cNvPr id="92" name="90 Rectángulo redondeado"/>
                  <p:cNvSpPr/>
                  <p:nvPr/>
                </p:nvSpPr>
                <p:spPr>
                  <a:xfrm>
                    <a:off x="4412679" y="614164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</p:grpSp>
            <p:grpSp>
              <p:nvGrpSpPr>
                <p:cNvPr id="23" name="28 Grupo"/>
                <p:cNvGrpSpPr/>
                <p:nvPr/>
              </p:nvGrpSpPr>
              <p:grpSpPr>
                <a:xfrm>
                  <a:off x="216024" y="360040"/>
                  <a:ext cx="1296144" cy="504056"/>
                  <a:chOff x="216024" y="360040"/>
                  <a:chExt cx="1296144" cy="504056"/>
                </a:xfrm>
              </p:grpSpPr>
              <p:sp>
                <p:nvSpPr>
                  <p:cNvPr id="85" name="83 Rectángulo"/>
                  <p:cNvSpPr/>
                  <p:nvPr/>
                </p:nvSpPr>
                <p:spPr>
                  <a:xfrm>
                    <a:off x="216024" y="360040"/>
                    <a:ext cx="1296144" cy="50405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1000" kern="1200">
                        <a:solidFill>
                          <a:srgbClr val="FFFFFF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Procedural</a:t>
                    </a:r>
                    <a:endParaRPr lang="es-E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6" name="84 Rectángulo redondeado"/>
                  <p:cNvSpPr/>
                  <p:nvPr/>
                </p:nvSpPr>
                <p:spPr>
                  <a:xfrm>
                    <a:off x="360040" y="648072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sp>
                <p:nvSpPr>
                  <p:cNvPr id="87" name="85 Flecha derecha"/>
                  <p:cNvSpPr/>
                  <p:nvPr/>
                </p:nvSpPr>
                <p:spPr>
                  <a:xfrm>
                    <a:off x="648072" y="648072"/>
                    <a:ext cx="432048" cy="144016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sp>
                <p:nvSpPr>
                  <p:cNvPr id="88" name="11 Rectángulo redondeado"/>
                  <p:cNvSpPr/>
                  <p:nvPr/>
                </p:nvSpPr>
                <p:spPr>
                  <a:xfrm>
                    <a:off x="1152128" y="648072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</p:grpSp>
            <p:grpSp>
              <p:nvGrpSpPr>
                <p:cNvPr id="24" name="29 Grupo"/>
                <p:cNvGrpSpPr/>
                <p:nvPr/>
              </p:nvGrpSpPr>
              <p:grpSpPr>
                <a:xfrm>
                  <a:off x="2016224" y="360040"/>
                  <a:ext cx="1296144" cy="504056"/>
                  <a:chOff x="2016224" y="360040"/>
                  <a:chExt cx="1296144" cy="504056"/>
                </a:xfrm>
              </p:grpSpPr>
              <p:sp>
                <p:nvSpPr>
                  <p:cNvPr id="77" name="75 Rectángulo"/>
                  <p:cNvSpPr/>
                  <p:nvPr/>
                </p:nvSpPr>
                <p:spPr>
                  <a:xfrm>
                    <a:off x="2016224" y="360040"/>
                    <a:ext cx="1296144" cy="50405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1000" kern="1200">
                        <a:solidFill>
                          <a:srgbClr val="FFFFFF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Semántica</a:t>
                    </a:r>
                    <a:endParaRPr lang="es-E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8" name="76 Elipse"/>
                  <p:cNvSpPr/>
                  <p:nvPr/>
                </p:nvSpPr>
                <p:spPr>
                  <a:xfrm>
                    <a:off x="2592288" y="633214"/>
                    <a:ext cx="72008" cy="7200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sp>
                <p:nvSpPr>
                  <p:cNvPr id="79" name="77 Elipse"/>
                  <p:cNvSpPr/>
                  <p:nvPr/>
                </p:nvSpPr>
                <p:spPr>
                  <a:xfrm>
                    <a:off x="2344638" y="728464"/>
                    <a:ext cx="72008" cy="7200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sp>
                <p:nvSpPr>
                  <p:cNvPr id="80" name="78 Elipse"/>
                  <p:cNvSpPr/>
                  <p:nvPr/>
                </p:nvSpPr>
                <p:spPr>
                  <a:xfrm>
                    <a:off x="2735163" y="747514"/>
                    <a:ext cx="72008" cy="7200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sp>
                <p:nvSpPr>
                  <p:cNvPr id="81" name="17 Elipse"/>
                  <p:cNvSpPr/>
                  <p:nvPr/>
                </p:nvSpPr>
                <p:spPr>
                  <a:xfrm>
                    <a:off x="2887563" y="671314"/>
                    <a:ext cx="72008" cy="7200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cxnSp>
                <p:nvCxnSpPr>
                  <p:cNvPr id="82" name="19 Conector recto"/>
                  <p:cNvCxnSpPr/>
                  <p:nvPr/>
                </p:nvCxnSpPr>
                <p:spPr>
                  <a:xfrm>
                    <a:off x="2653751" y="694677"/>
                    <a:ext cx="91957" cy="63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81 Conector recto"/>
                  <p:cNvCxnSpPr/>
                  <p:nvPr/>
                </p:nvCxnSpPr>
                <p:spPr>
                  <a:xfrm>
                    <a:off x="2653751" y="643759"/>
                    <a:ext cx="244357" cy="381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82 Conector recto"/>
                  <p:cNvCxnSpPr/>
                  <p:nvPr/>
                </p:nvCxnSpPr>
                <p:spPr>
                  <a:xfrm flipH="1">
                    <a:off x="2380642" y="694677"/>
                    <a:ext cx="222191" cy="3378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" name="23 Rectángulo redondeado"/>
                <p:cNvSpPr/>
                <p:nvPr/>
              </p:nvSpPr>
              <p:spPr>
                <a:xfrm>
                  <a:off x="4502596" y="585589"/>
                  <a:ext cx="216024" cy="14401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s-ES"/>
                </a:p>
              </p:txBody>
            </p:sp>
            <p:sp>
              <p:nvSpPr>
                <p:cNvPr id="26" name="24 Rectángulo redondeado"/>
                <p:cNvSpPr/>
                <p:nvPr/>
              </p:nvSpPr>
              <p:spPr>
                <a:xfrm>
                  <a:off x="720080" y="1512168"/>
                  <a:ext cx="3883099" cy="864096"/>
                </a:xfrm>
                <a:prstGeom prst="roundRect">
                  <a:avLst>
                    <a:gd name="adj" fmla="val 0"/>
                  </a:avLst>
                </a:prstGeom>
                <a:gradFill>
                  <a:gsLst>
                    <a:gs pos="5000">
                      <a:schemeClr val="accent6">
                        <a:lumMod val="110000"/>
                        <a:satMod val="105000"/>
                        <a:tint val="67000"/>
                        <a:alpha val="98000"/>
                      </a:schemeClr>
                    </a:gs>
                    <a:gs pos="50000">
                      <a:schemeClr val="accent6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6">
                        <a:lumMod val="105000"/>
                        <a:satMod val="109000"/>
                        <a:tint val="81000"/>
                      </a:schemeClr>
                    </a:gs>
                  </a:gsLst>
                </a:gradFill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tIns="180000" rtlCol="0" anchor="t" anchorCtr="0"/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1200" b="1" kern="1200" dirty="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Memoria Simbólica de Trabajo</a:t>
                  </a:r>
                  <a:endParaRPr lang="es-E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7" name="25 Rectángulo redondeado"/>
                <p:cNvSpPr/>
                <p:nvPr/>
              </p:nvSpPr>
              <p:spPr>
                <a:xfrm rot="16200000">
                  <a:off x="-216024" y="1766292"/>
                  <a:ext cx="936104" cy="36004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1000" kern="1200">
                      <a:solidFill>
                        <a:srgbClr val="FFFFFF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Estimaciones</a:t>
                  </a:r>
                  <a:endParaRPr lang="es-E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8" name="26 Elipse"/>
                <p:cNvSpPr/>
                <p:nvPr/>
              </p:nvSpPr>
              <p:spPr>
                <a:xfrm>
                  <a:off x="1897732" y="2016224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s-ES"/>
                </a:p>
              </p:txBody>
            </p:sp>
            <p:sp>
              <p:nvSpPr>
                <p:cNvPr id="29" name="27 Elipse"/>
                <p:cNvSpPr/>
                <p:nvPr/>
              </p:nvSpPr>
              <p:spPr>
                <a:xfrm>
                  <a:off x="2113756" y="2160240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s-ES"/>
                </a:p>
              </p:txBody>
            </p:sp>
            <p:sp>
              <p:nvSpPr>
                <p:cNvPr id="30" name="28 Elipse"/>
                <p:cNvSpPr/>
                <p:nvPr/>
              </p:nvSpPr>
              <p:spPr>
                <a:xfrm>
                  <a:off x="2113756" y="1872208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s-ES"/>
                </a:p>
              </p:txBody>
            </p:sp>
            <p:sp>
              <p:nvSpPr>
                <p:cNvPr id="31" name="29 Elipse"/>
                <p:cNvSpPr/>
                <p:nvPr/>
              </p:nvSpPr>
              <p:spPr>
                <a:xfrm>
                  <a:off x="2329780" y="2016224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s-ES"/>
                </a:p>
              </p:txBody>
            </p:sp>
            <p:sp>
              <p:nvSpPr>
                <p:cNvPr id="32" name="30 Elipse"/>
                <p:cNvSpPr/>
                <p:nvPr/>
              </p:nvSpPr>
              <p:spPr>
                <a:xfrm>
                  <a:off x="2545804" y="1872208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s-ES"/>
                </a:p>
              </p:txBody>
            </p:sp>
            <p:sp>
              <p:nvSpPr>
                <p:cNvPr id="33" name="31 Elipse"/>
                <p:cNvSpPr/>
                <p:nvPr/>
              </p:nvSpPr>
              <p:spPr>
                <a:xfrm>
                  <a:off x="2545804" y="2160240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s-ES"/>
                </a:p>
              </p:txBody>
            </p:sp>
            <p:sp>
              <p:nvSpPr>
                <p:cNvPr id="34" name="32 Elipse"/>
                <p:cNvSpPr/>
                <p:nvPr/>
              </p:nvSpPr>
              <p:spPr>
                <a:xfrm>
                  <a:off x="2833836" y="1872208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s-ES"/>
                </a:p>
              </p:txBody>
            </p:sp>
            <p:sp>
              <p:nvSpPr>
                <p:cNvPr id="35" name="33 Elipse"/>
                <p:cNvSpPr/>
                <p:nvPr/>
              </p:nvSpPr>
              <p:spPr>
                <a:xfrm>
                  <a:off x="2833836" y="2160240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s-ES"/>
                </a:p>
              </p:txBody>
            </p:sp>
            <p:sp>
              <p:nvSpPr>
                <p:cNvPr id="36" name="34 Elipse"/>
                <p:cNvSpPr/>
                <p:nvPr/>
              </p:nvSpPr>
              <p:spPr>
                <a:xfrm>
                  <a:off x="3265884" y="2088232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s-ES"/>
                </a:p>
              </p:txBody>
            </p:sp>
            <p:sp>
              <p:nvSpPr>
                <p:cNvPr id="37" name="35 Elipse"/>
                <p:cNvSpPr/>
                <p:nvPr/>
              </p:nvSpPr>
              <p:spPr>
                <a:xfrm>
                  <a:off x="3265884" y="1872208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s-ES"/>
                </a:p>
              </p:txBody>
            </p:sp>
            <p:sp>
              <p:nvSpPr>
                <p:cNvPr id="38" name="36 Elipse"/>
                <p:cNvSpPr/>
                <p:nvPr/>
              </p:nvSpPr>
              <p:spPr>
                <a:xfrm>
                  <a:off x="3049860" y="2016224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s-ES"/>
                </a:p>
              </p:txBody>
            </p:sp>
            <p:cxnSp>
              <p:nvCxnSpPr>
                <p:cNvPr id="39" name="37 Conector recto"/>
                <p:cNvCxnSpPr/>
                <p:nvPr/>
              </p:nvCxnSpPr>
              <p:spPr>
                <a:xfrm flipV="1">
                  <a:off x="2020657" y="1995133"/>
                  <a:ext cx="114190" cy="421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38 Conector recto"/>
                <p:cNvCxnSpPr/>
                <p:nvPr/>
              </p:nvCxnSpPr>
              <p:spPr>
                <a:xfrm>
                  <a:off x="2020657" y="2139149"/>
                  <a:ext cx="93099" cy="930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39 Conector recto"/>
                <p:cNvCxnSpPr/>
                <p:nvPr/>
              </p:nvCxnSpPr>
              <p:spPr>
                <a:xfrm>
                  <a:off x="2236681" y="1995133"/>
                  <a:ext cx="114190" cy="421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40 Conector recto"/>
                <p:cNvCxnSpPr/>
                <p:nvPr/>
              </p:nvCxnSpPr>
              <p:spPr>
                <a:xfrm flipV="1">
                  <a:off x="2473796" y="1995133"/>
                  <a:ext cx="93099" cy="930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41 Conector recto"/>
                <p:cNvCxnSpPr/>
                <p:nvPr/>
              </p:nvCxnSpPr>
              <p:spPr>
                <a:xfrm>
                  <a:off x="2689820" y="1944216"/>
                  <a:ext cx="14401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42 Conector recto"/>
                <p:cNvCxnSpPr/>
                <p:nvPr/>
              </p:nvCxnSpPr>
              <p:spPr>
                <a:xfrm>
                  <a:off x="2452705" y="2139149"/>
                  <a:ext cx="93099" cy="930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43 Conector recto"/>
                <p:cNvCxnSpPr/>
                <p:nvPr/>
              </p:nvCxnSpPr>
              <p:spPr>
                <a:xfrm>
                  <a:off x="2689820" y="2232248"/>
                  <a:ext cx="14401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44 Conector recto"/>
                <p:cNvCxnSpPr/>
                <p:nvPr/>
              </p:nvCxnSpPr>
              <p:spPr>
                <a:xfrm>
                  <a:off x="2977852" y="1944216"/>
                  <a:ext cx="28803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45 Conector recto"/>
                <p:cNvCxnSpPr/>
                <p:nvPr/>
              </p:nvCxnSpPr>
              <p:spPr>
                <a:xfrm flipV="1">
                  <a:off x="2977852" y="2139149"/>
                  <a:ext cx="93099" cy="930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46 Conector recto"/>
                <p:cNvCxnSpPr/>
                <p:nvPr/>
              </p:nvCxnSpPr>
              <p:spPr>
                <a:xfrm flipV="1">
                  <a:off x="2977852" y="2160240"/>
                  <a:ext cx="288032" cy="7200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47 Rectángulo"/>
                <p:cNvSpPr/>
                <p:nvPr/>
              </p:nvSpPr>
              <p:spPr>
                <a:xfrm>
                  <a:off x="2156048" y="2498554"/>
                  <a:ext cx="1584176" cy="395395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1000" kern="1200">
                      <a:solidFill>
                        <a:srgbClr val="FFFFFF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Memoria Perceptual de Largo Plazo</a:t>
                  </a:r>
                  <a:endParaRPr lang="es-E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50" name="48 Rectángulo redondeado"/>
                <p:cNvSpPr/>
                <p:nvPr/>
              </p:nvSpPr>
              <p:spPr>
                <a:xfrm>
                  <a:off x="2252439" y="2952328"/>
                  <a:ext cx="1368152" cy="26130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1000" kern="1200">
                      <a:solidFill>
                        <a:srgbClr val="FFFFFF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Imágenes Mentales</a:t>
                  </a:r>
                  <a:endParaRPr lang="es-E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51" name="49 Rectángulo"/>
                <p:cNvSpPr/>
                <p:nvPr/>
              </p:nvSpPr>
              <p:spPr>
                <a:xfrm>
                  <a:off x="3700983" y="1434827"/>
                  <a:ext cx="360040" cy="1440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s-ES"/>
                </a:p>
              </p:txBody>
            </p:sp>
            <p:sp>
              <p:nvSpPr>
                <p:cNvPr id="52" name="50 Rectángulo"/>
                <p:cNvSpPr/>
                <p:nvPr/>
              </p:nvSpPr>
              <p:spPr>
                <a:xfrm>
                  <a:off x="1982316" y="1440160"/>
                  <a:ext cx="360040" cy="1440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s-ES"/>
                </a:p>
              </p:txBody>
            </p:sp>
            <p:sp>
              <p:nvSpPr>
                <p:cNvPr id="53" name="51 Rectángulo"/>
                <p:cNvSpPr/>
                <p:nvPr/>
              </p:nvSpPr>
              <p:spPr>
                <a:xfrm>
                  <a:off x="1085453" y="2304256"/>
                  <a:ext cx="360040" cy="1440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s-ES"/>
                </a:p>
              </p:txBody>
            </p:sp>
            <p:sp>
              <p:nvSpPr>
                <p:cNvPr id="54" name="52 Rectángulo"/>
                <p:cNvSpPr/>
                <p:nvPr/>
              </p:nvSpPr>
              <p:spPr>
                <a:xfrm>
                  <a:off x="4032448" y="2304256"/>
                  <a:ext cx="360040" cy="1440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s-ES"/>
                </a:p>
              </p:txBody>
            </p:sp>
            <p:sp>
              <p:nvSpPr>
                <p:cNvPr id="55" name="53 Rectángulo redondeado"/>
                <p:cNvSpPr/>
                <p:nvPr/>
              </p:nvSpPr>
              <p:spPr>
                <a:xfrm rot="5400000">
                  <a:off x="4587566" y="1741155"/>
                  <a:ext cx="936104" cy="420981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1000" kern="1200">
                      <a:solidFill>
                        <a:srgbClr val="FFFFFF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Proceso de Decisión</a:t>
                  </a:r>
                  <a:endParaRPr lang="es-E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cxnSp>
              <p:nvCxnSpPr>
                <p:cNvPr id="56" name="54 Conector recto de flecha"/>
                <p:cNvCxnSpPr/>
                <p:nvPr/>
              </p:nvCxnSpPr>
              <p:spPr>
                <a:xfrm>
                  <a:off x="4603179" y="1944216"/>
                  <a:ext cx="302890" cy="7429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55 Conector recto de flecha"/>
                <p:cNvCxnSpPr/>
                <p:nvPr/>
              </p:nvCxnSpPr>
              <p:spPr>
                <a:xfrm flipV="1">
                  <a:off x="4464496" y="864096"/>
                  <a:ext cx="0" cy="64807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56 Rectángulo redondeado"/>
                <p:cNvSpPr/>
                <p:nvPr/>
              </p:nvSpPr>
              <p:spPr>
                <a:xfrm>
                  <a:off x="4104455" y="997593"/>
                  <a:ext cx="876437" cy="44256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1000" kern="1200">
                      <a:solidFill>
                        <a:srgbClr val="FFFFFF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Aprendizaje Episódico</a:t>
                  </a:r>
                  <a:endParaRPr lang="es-E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cxnSp>
              <p:nvCxnSpPr>
                <p:cNvPr id="59" name="57 Conector recto de flecha"/>
                <p:cNvCxnSpPr/>
                <p:nvPr/>
              </p:nvCxnSpPr>
              <p:spPr>
                <a:xfrm flipV="1">
                  <a:off x="2808312" y="864096"/>
                  <a:ext cx="0" cy="64807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58 Rectángulo redondeado"/>
                <p:cNvSpPr/>
                <p:nvPr/>
              </p:nvSpPr>
              <p:spPr>
                <a:xfrm>
                  <a:off x="2367777" y="997592"/>
                  <a:ext cx="1136667" cy="44256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1100" kern="1200">
                      <a:solidFill>
                        <a:srgbClr val="FFFFFF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Aprendizaje Semántico</a:t>
                  </a:r>
                  <a:endParaRPr lang="es-E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cxnSp>
              <p:nvCxnSpPr>
                <p:cNvPr id="61" name="59 Conector recto de flecha"/>
                <p:cNvCxnSpPr/>
                <p:nvPr/>
              </p:nvCxnSpPr>
              <p:spPr>
                <a:xfrm flipV="1">
                  <a:off x="931912" y="864096"/>
                  <a:ext cx="0" cy="64807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60 Rectángulo redondeado"/>
                <p:cNvSpPr/>
                <p:nvPr/>
              </p:nvSpPr>
              <p:spPr>
                <a:xfrm>
                  <a:off x="520055" y="1080120"/>
                  <a:ext cx="864096" cy="30796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900" kern="1200" dirty="0">
                      <a:solidFill>
                        <a:srgbClr val="FFFFFF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Chunking</a:t>
                  </a:r>
                  <a:endParaRPr lang="es-E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cxnSp>
              <p:nvCxnSpPr>
                <p:cNvPr id="63" name="61 Conector recto de flecha"/>
                <p:cNvCxnSpPr/>
                <p:nvPr/>
              </p:nvCxnSpPr>
              <p:spPr>
                <a:xfrm flipV="1">
                  <a:off x="282885" y="864096"/>
                  <a:ext cx="5147" cy="42366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62 Rectángulo redondeado"/>
                <p:cNvSpPr/>
                <p:nvPr/>
              </p:nvSpPr>
              <p:spPr>
                <a:xfrm>
                  <a:off x="72008" y="1080120"/>
                  <a:ext cx="386706" cy="28272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900" kern="1200">
                      <a:solidFill>
                        <a:srgbClr val="FFFFFF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RL</a:t>
                  </a:r>
                  <a:endParaRPr lang="es-E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cxnSp>
              <p:nvCxnSpPr>
                <p:cNvPr id="65" name="63 Conector recto"/>
                <p:cNvCxnSpPr/>
                <p:nvPr/>
              </p:nvCxnSpPr>
              <p:spPr>
                <a:xfrm>
                  <a:off x="458713" y="1183940"/>
                  <a:ext cx="61342" cy="4192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64 Conector recto de flecha"/>
                <p:cNvCxnSpPr/>
                <p:nvPr/>
              </p:nvCxnSpPr>
              <p:spPr>
                <a:xfrm>
                  <a:off x="432048" y="1944216"/>
                  <a:ext cx="302890" cy="7429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65 Rectángulo redondeado"/>
                <p:cNvSpPr/>
                <p:nvPr/>
              </p:nvSpPr>
              <p:spPr>
                <a:xfrm>
                  <a:off x="0" y="3312368"/>
                  <a:ext cx="5328592" cy="305068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1300" kern="1200" dirty="0">
                      <a:solidFill>
                        <a:srgbClr val="FFFFFF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Componente de Rescheduling en Tiempo Real</a:t>
                  </a:r>
                  <a:endParaRPr lang="es-E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cxnSp>
              <p:nvCxnSpPr>
                <p:cNvPr id="68" name="66 Conector recto de flecha"/>
                <p:cNvCxnSpPr/>
                <p:nvPr/>
              </p:nvCxnSpPr>
              <p:spPr>
                <a:xfrm>
                  <a:off x="3888432" y="864096"/>
                  <a:ext cx="0" cy="57606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67 Conector recto de flecha"/>
                <p:cNvCxnSpPr/>
                <p:nvPr/>
              </p:nvCxnSpPr>
              <p:spPr>
                <a:xfrm>
                  <a:off x="2160240" y="864096"/>
                  <a:ext cx="0" cy="57606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68 Conector recto de flecha"/>
                <p:cNvCxnSpPr/>
                <p:nvPr/>
              </p:nvCxnSpPr>
              <p:spPr>
                <a:xfrm>
                  <a:off x="1512168" y="864096"/>
                  <a:ext cx="0" cy="57606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69 Rectángulo"/>
                <p:cNvSpPr/>
                <p:nvPr/>
              </p:nvSpPr>
              <p:spPr>
                <a:xfrm>
                  <a:off x="1334244" y="1440160"/>
                  <a:ext cx="360040" cy="1440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s-ES"/>
                </a:p>
              </p:txBody>
            </p:sp>
            <p:cxnSp>
              <p:nvCxnSpPr>
                <p:cNvPr id="72" name="70 Conector recto de flecha"/>
                <p:cNvCxnSpPr/>
                <p:nvPr/>
              </p:nvCxnSpPr>
              <p:spPr>
                <a:xfrm>
                  <a:off x="4248472" y="2448272"/>
                  <a:ext cx="0" cy="86409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71 Rectángulo redondeado"/>
                <p:cNvSpPr/>
                <p:nvPr/>
              </p:nvSpPr>
              <p:spPr>
                <a:xfrm>
                  <a:off x="3855665" y="2736304"/>
                  <a:ext cx="936104" cy="288032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1000" kern="1200">
                      <a:solidFill>
                        <a:srgbClr val="FFFFFF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Actuador Abstracto</a:t>
                  </a:r>
                  <a:endParaRPr lang="es-E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cxnSp>
              <p:nvCxnSpPr>
                <p:cNvPr id="74" name="72 Conector recto de flecha"/>
                <p:cNvCxnSpPr/>
                <p:nvPr/>
              </p:nvCxnSpPr>
              <p:spPr>
                <a:xfrm flipV="1">
                  <a:off x="1296144" y="2448272"/>
                  <a:ext cx="0" cy="86409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73 Rectángulo redondeado"/>
                <p:cNvSpPr/>
                <p:nvPr/>
              </p:nvSpPr>
              <p:spPr>
                <a:xfrm>
                  <a:off x="820663" y="2880320"/>
                  <a:ext cx="936104" cy="288032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1000" kern="1200">
                      <a:solidFill>
                        <a:srgbClr val="FFFFFF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Sensor Abstracto</a:t>
                  </a:r>
                  <a:endParaRPr lang="es-E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76" name="74 Rectángulo"/>
                <p:cNvSpPr/>
                <p:nvPr/>
              </p:nvSpPr>
              <p:spPr>
                <a:xfrm>
                  <a:off x="648072" y="2591094"/>
                  <a:ext cx="1296144" cy="24998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1000" kern="1200">
                      <a:solidFill>
                        <a:srgbClr val="FFFFFF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Memoria Perceptual</a:t>
                  </a:r>
                  <a:endParaRPr lang="es-E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7" name="15 Conector recto de flecha"/>
              <p:cNvCxnSpPr>
                <a:stCxn id="76" idx="3"/>
              </p:cNvCxnSpPr>
              <p:nvPr/>
            </p:nvCxnSpPr>
            <p:spPr>
              <a:xfrm>
                <a:off x="1944217" y="2716087"/>
                <a:ext cx="199268" cy="20217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16 Conector recto de flecha"/>
              <p:cNvCxnSpPr/>
              <p:nvPr/>
            </p:nvCxnSpPr>
            <p:spPr>
              <a:xfrm flipH="1" flipV="1">
                <a:off x="1872208" y="2880320"/>
                <a:ext cx="380231" cy="1800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6 Rectángulo redondeado"/>
            <p:cNvSpPr/>
            <p:nvPr/>
          </p:nvSpPr>
          <p:spPr>
            <a:xfrm>
              <a:off x="936104" y="1872208"/>
              <a:ext cx="648072" cy="28803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s-ES" sz="1100" kern="12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Input Link</a:t>
              </a:r>
              <a:endParaRPr lang="es-E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7 Rectángulo redondeado"/>
            <p:cNvSpPr/>
            <p:nvPr/>
          </p:nvSpPr>
          <p:spPr>
            <a:xfrm>
              <a:off x="3816424" y="1872208"/>
              <a:ext cx="648072" cy="28803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s-ES" sz="1100" kern="12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Output Link</a:t>
              </a:r>
              <a:endParaRPr lang="es-E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8 Abrir llave"/>
            <p:cNvSpPr/>
            <p:nvPr/>
          </p:nvSpPr>
          <p:spPr>
            <a:xfrm>
              <a:off x="1776958" y="1872208"/>
              <a:ext cx="45719" cy="43204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s-ES"/>
            </a:p>
          </p:txBody>
        </p:sp>
        <p:sp>
          <p:nvSpPr>
            <p:cNvPr id="11" name="9 Abrir llave"/>
            <p:cNvSpPr/>
            <p:nvPr/>
          </p:nvSpPr>
          <p:spPr>
            <a:xfrm flipH="1">
              <a:off x="3462858" y="1872208"/>
              <a:ext cx="98297" cy="43204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s-ES"/>
            </a:p>
          </p:txBody>
        </p:sp>
        <p:cxnSp>
          <p:nvCxnSpPr>
            <p:cNvPr id="12" name="10 Conector recto"/>
            <p:cNvCxnSpPr/>
            <p:nvPr/>
          </p:nvCxnSpPr>
          <p:spPr>
            <a:xfrm flipV="1">
              <a:off x="3561155" y="2016224"/>
              <a:ext cx="255269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1 Conector recto"/>
            <p:cNvCxnSpPr/>
            <p:nvPr/>
          </p:nvCxnSpPr>
          <p:spPr>
            <a:xfrm flipH="1" flipV="1">
              <a:off x="1584176" y="2016224"/>
              <a:ext cx="192782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2 Conector recto"/>
            <p:cNvCxnSpPr/>
            <p:nvPr/>
          </p:nvCxnSpPr>
          <p:spPr>
            <a:xfrm>
              <a:off x="4140460" y="2160240"/>
              <a:ext cx="72008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3 Conector recto"/>
            <p:cNvCxnSpPr/>
            <p:nvPr/>
          </p:nvCxnSpPr>
          <p:spPr>
            <a:xfrm>
              <a:off x="1260140" y="2160240"/>
              <a:ext cx="5333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50336"/>
          </a:xfrm>
        </p:spPr>
        <p:txBody>
          <a:bodyPr>
            <a:normAutofit/>
          </a:bodyPr>
          <a:lstStyle/>
          <a:p>
            <a:r>
              <a:rPr lang="es-ES" sz="3600" dirty="0" smtClean="0"/>
              <a:t>SOAR – Estado y proceso de decisión</a:t>
            </a:r>
            <a:endParaRPr lang="es-ES" sz="3600" dirty="0"/>
          </a:p>
        </p:txBody>
      </p:sp>
      <p:sp>
        <p:nvSpPr>
          <p:cNvPr id="5" name="4 Rectángulo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7</a:t>
            </a:r>
            <a:r>
              <a:rPr lang="es-ES" sz="1200" dirty="0"/>
              <a:t>mo</a:t>
            </a:r>
            <a:r>
              <a:rPr lang="es-ES" dirty="0"/>
              <a:t> CNEISI – Congreso Nacional de Estudiantes de Ing. en Sistemas de Información</a:t>
            </a:r>
          </a:p>
        </p:txBody>
      </p:sp>
      <p:grpSp>
        <p:nvGrpSpPr>
          <p:cNvPr id="93" name="38 Grupo"/>
          <p:cNvGrpSpPr/>
          <p:nvPr/>
        </p:nvGrpSpPr>
        <p:grpSpPr>
          <a:xfrm>
            <a:off x="611560" y="1212808"/>
            <a:ext cx="7848872" cy="4808479"/>
            <a:chOff x="0" y="0"/>
            <a:chExt cx="5688632" cy="3600400"/>
          </a:xfrm>
        </p:grpSpPr>
        <p:grpSp>
          <p:nvGrpSpPr>
            <p:cNvPr id="94" name="21 Grupo"/>
            <p:cNvGrpSpPr/>
            <p:nvPr/>
          </p:nvGrpSpPr>
          <p:grpSpPr>
            <a:xfrm>
              <a:off x="0" y="2088232"/>
              <a:ext cx="5688632" cy="1512168"/>
              <a:chOff x="0" y="2088232"/>
              <a:chExt cx="5688632" cy="1512168"/>
            </a:xfrm>
          </p:grpSpPr>
          <p:sp>
            <p:nvSpPr>
              <p:cNvPr id="116" name="3 Rectángulo redondeado"/>
              <p:cNvSpPr/>
              <p:nvPr/>
            </p:nvSpPr>
            <p:spPr>
              <a:xfrm>
                <a:off x="0" y="2088232"/>
                <a:ext cx="5688632" cy="1512168"/>
              </a:xfrm>
              <a:prstGeom prst="roundRect">
                <a:avLst>
                  <a:gd name="adj" fmla="val 5959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s-ES"/>
              </a:p>
            </p:txBody>
          </p:sp>
          <p:cxnSp>
            <p:nvCxnSpPr>
              <p:cNvPr id="117" name="13 Conector recto"/>
              <p:cNvCxnSpPr/>
              <p:nvPr/>
            </p:nvCxnSpPr>
            <p:spPr>
              <a:xfrm flipV="1">
                <a:off x="360038" y="2844316"/>
                <a:ext cx="4993502" cy="1905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4 Rectángulo redondeado"/>
              <p:cNvSpPr/>
              <p:nvPr/>
            </p:nvSpPr>
            <p:spPr>
              <a:xfrm>
                <a:off x="19049" y="2486372"/>
                <a:ext cx="340989" cy="753988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s-ES" sz="800" kern="12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endParaRPr lang="es-E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19" name="5 Rectángulo redondeado"/>
              <p:cNvSpPr/>
              <p:nvPr/>
            </p:nvSpPr>
            <p:spPr>
              <a:xfrm>
                <a:off x="432048" y="2160240"/>
                <a:ext cx="720080" cy="122413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700" kern="12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Elaboración del Estado del Schedule</a:t>
                </a:r>
                <a:endParaRPr lang="es-E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20" name="6 Rectángulo redondeado"/>
              <p:cNvSpPr/>
              <p:nvPr/>
            </p:nvSpPr>
            <p:spPr>
              <a:xfrm>
                <a:off x="1277094" y="2160240"/>
                <a:ext cx="720080" cy="122413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700" kern="12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Proposición de Operadores de Reparación Abstractos</a:t>
                </a:r>
                <a:endParaRPr lang="es-E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21" name="7 Rectángulo redondeado"/>
              <p:cNvSpPr/>
              <p:nvPr/>
            </p:nvSpPr>
            <p:spPr>
              <a:xfrm>
                <a:off x="2141190" y="2160240"/>
                <a:ext cx="720080" cy="122413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700" kern="12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Evaluación de Operadores de Reparación Abstractos</a:t>
                </a:r>
                <a:endParaRPr lang="es-E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22" name="8 Rectángulo redondeado"/>
              <p:cNvSpPr/>
              <p:nvPr/>
            </p:nvSpPr>
            <p:spPr>
              <a:xfrm>
                <a:off x="2952328" y="2520280"/>
                <a:ext cx="648072" cy="72008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s-ES" sz="700" kern="12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Decisión del operador</a:t>
                </a:r>
                <a:endParaRPr lang="es-E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23" name="9 Rectángulo redondeado"/>
              <p:cNvSpPr/>
              <p:nvPr/>
            </p:nvSpPr>
            <p:spPr>
              <a:xfrm>
                <a:off x="3691458" y="2160240"/>
                <a:ext cx="720080" cy="122413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700" kern="12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Elaboración del Operador de Reparación Abstracto Elegido</a:t>
                </a:r>
                <a:endParaRPr lang="es-E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24" name="10 Rectángulo redondeado"/>
              <p:cNvSpPr/>
              <p:nvPr/>
            </p:nvSpPr>
            <p:spPr>
              <a:xfrm>
                <a:off x="4536504" y="2160240"/>
                <a:ext cx="720080" cy="122413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700" kern="12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Aplicación del Operador de Reparación Abstracto Elegido</a:t>
                </a:r>
                <a:endParaRPr lang="es-E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25" name="11 Rectángulo redondeado"/>
              <p:cNvSpPr/>
              <p:nvPr/>
            </p:nvSpPr>
            <p:spPr>
              <a:xfrm>
                <a:off x="5353540" y="2448272"/>
                <a:ext cx="316042" cy="792088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s-ES" sz="800" kern="12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endParaRPr lang="es-E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26" name="23 Flecha circular"/>
              <p:cNvSpPr/>
              <p:nvPr/>
            </p:nvSpPr>
            <p:spPr>
              <a:xfrm>
                <a:off x="557014" y="2813645"/>
                <a:ext cx="432048" cy="504056"/>
              </a:xfrm>
              <a:prstGeom prst="circularArrow">
                <a:avLst>
                  <a:gd name="adj1" fmla="val 12500"/>
                  <a:gd name="adj2" fmla="val 1312571"/>
                  <a:gd name="adj3" fmla="val 20457681"/>
                  <a:gd name="adj4" fmla="val 1259523"/>
                  <a:gd name="adj5" fmla="val 17303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127" name="24 Flecha circular"/>
              <p:cNvSpPr/>
              <p:nvPr/>
            </p:nvSpPr>
            <p:spPr>
              <a:xfrm>
                <a:off x="1402060" y="2844316"/>
                <a:ext cx="432048" cy="504056"/>
              </a:xfrm>
              <a:prstGeom prst="circularArrow">
                <a:avLst>
                  <a:gd name="adj1" fmla="val 12500"/>
                  <a:gd name="adj2" fmla="val 1312571"/>
                  <a:gd name="adj3" fmla="val 20457681"/>
                  <a:gd name="adj4" fmla="val 1259523"/>
                  <a:gd name="adj5" fmla="val 17303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128" name="25 Flecha circular"/>
              <p:cNvSpPr/>
              <p:nvPr/>
            </p:nvSpPr>
            <p:spPr>
              <a:xfrm>
                <a:off x="2271881" y="2844316"/>
                <a:ext cx="432048" cy="504056"/>
              </a:xfrm>
              <a:prstGeom prst="circularArrow">
                <a:avLst>
                  <a:gd name="adj1" fmla="val 12500"/>
                  <a:gd name="adj2" fmla="val 1312571"/>
                  <a:gd name="adj3" fmla="val 20457681"/>
                  <a:gd name="adj4" fmla="val 1259523"/>
                  <a:gd name="adj5" fmla="val 17303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129" name="26 Flecha circular"/>
              <p:cNvSpPr/>
              <p:nvPr/>
            </p:nvSpPr>
            <p:spPr>
              <a:xfrm>
                <a:off x="3835474" y="2899370"/>
                <a:ext cx="432048" cy="504056"/>
              </a:xfrm>
              <a:prstGeom prst="circularArrow">
                <a:avLst>
                  <a:gd name="adj1" fmla="val 12500"/>
                  <a:gd name="adj2" fmla="val 1312571"/>
                  <a:gd name="adj3" fmla="val 20457681"/>
                  <a:gd name="adj4" fmla="val 1259523"/>
                  <a:gd name="adj5" fmla="val 17303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130" name="27 Flecha circular"/>
              <p:cNvSpPr/>
              <p:nvPr/>
            </p:nvSpPr>
            <p:spPr>
              <a:xfrm>
                <a:off x="4680520" y="2895178"/>
                <a:ext cx="432048" cy="504056"/>
              </a:xfrm>
              <a:prstGeom prst="circularArrow">
                <a:avLst>
                  <a:gd name="adj1" fmla="val 12500"/>
                  <a:gd name="adj2" fmla="val 1312571"/>
                  <a:gd name="adj3" fmla="val 20457681"/>
                  <a:gd name="adj4" fmla="val 1259523"/>
                  <a:gd name="adj5" fmla="val 17303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s-ES"/>
              </a:p>
            </p:txBody>
          </p:sp>
        </p:grpSp>
        <p:sp>
          <p:nvSpPr>
            <p:cNvPr id="95" name="28 Rectángulo redondeado"/>
            <p:cNvSpPr/>
            <p:nvPr/>
          </p:nvSpPr>
          <p:spPr>
            <a:xfrm>
              <a:off x="0" y="288032"/>
              <a:ext cx="5688632" cy="1728192"/>
            </a:xfrm>
            <a:prstGeom prst="roundRect">
              <a:avLst>
                <a:gd name="adj" fmla="val 3203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ES"/>
            </a:p>
          </p:txBody>
        </p:sp>
        <p:sp>
          <p:nvSpPr>
            <p:cNvPr id="96" name="47 CuadroTexto"/>
            <p:cNvSpPr txBox="1"/>
            <p:nvPr/>
          </p:nvSpPr>
          <p:spPr>
            <a:xfrm>
              <a:off x="72004" y="287985"/>
              <a:ext cx="1160780" cy="1703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800" kern="120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&lt;s&gt; </a:t>
              </a:r>
              <a:r>
                <a:rPr lang="en-US" sz="800" kern="1200">
                  <a:solidFill>
                    <a:srgbClr val="9966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^name</a:t>
              </a: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800" kern="120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Scheduler</a:t>
              </a:r>
              <a:endParaRPr lang="es-E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800" kern="1200">
                  <a:solidFill>
                    <a:srgbClr val="9966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^calculations </a:t>
              </a:r>
              <a:r>
                <a:rPr lang="en-US" sz="800" kern="120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&lt;c&gt;</a:t>
              </a:r>
              <a:endParaRPr lang="es-E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800" kern="1200">
                  <a:solidFill>
                    <a:srgbClr val="9966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^avgTard </a:t>
              </a: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2.5</a:t>
              </a:r>
              <a:endParaRPr lang="es-E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800" kern="1200">
                  <a:solidFill>
                    <a:srgbClr val="9966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^cantTask </a:t>
              </a: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es-E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800" kern="1200">
                  <a:solidFill>
                    <a:srgbClr val="9966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^initTardiness </a:t>
              </a: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28.5</a:t>
              </a:r>
              <a:endParaRPr lang="es-E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800" kern="1200">
                  <a:solidFill>
                    <a:srgbClr val="9966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^maxTard </a:t>
              </a: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12.5</a:t>
              </a:r>
              <a:endParaRPr lang="es-E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800" kern="1200">
                  <a:solidFill>
                    <a:srgbClr val="9966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^resource </a:t>
              </a:r>
              <a:r>
                <a:rPr lang="en-US" sz="800" kern="120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&lt;r1&gt;</a:t>
              </a:r>
              <a:endParaRPr lang="es-E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800" kern="1200">
                  <a:solidFill>
                    <a:srgbClr val="9966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^resource </a:t>
              </a:r>
              <a:r>
                <a:rPr lang="en-US" sz="800" kern="120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&lt;r2&gt;</a:t>
              </a:r>
              <a:endParaRPr lang="es-E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800" kern="1200">
                  <a:solidFill>
                    <a:srgbClr val="9966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^resource </a:t>
              </a:r>
              <a:r>
                <a:rPr lang="en-US" sz="800" kern="120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&lt;r3&gt;</a:t>
              </a:r>
              <a:endParaRPr lang="es-E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800" kern="1200">
                  <a:solidFill>
                    <a:srgbClr val="9966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^totTard </a:t>
              </a: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40</a:t>
              </a:r>
              <a:endParaRPr lang="es-E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s-ES" sz="800" kern="1200">
                  <a:solidFill>
                    <a:srgbClr val="9966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^totalWIP </a:t>
              </a:r>
              <a:r>
                <a:rPr lang="es-E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46.83</a:t>
              </a:r>
              <a:endParaRPr lang="es-E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s-E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s-ES" sz="800" kern="1200">
                  <a:solidFill>
                    <a:srgbClr val="9966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^cantResource </a:t>
              </a:r>
              <a:r>
                <a:rPr lang="es-E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s-E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s-E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s-ES" sz="800" kern="1200">
                  <a:solidFill>
                    <a:srgbClr val="9966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^prevTotTard </a:t>
              </a:r>
              <a:r>
                <a:rPr lang="es-E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28.5)</a:t>
              </a:r>
              <a:endParaRPr lang="es-E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7" name="48 CuadroTexto"/>
            <p:cNvSpPr txBox="1"/>
            <p:nvPr/>
          </p:nvSpPr>
          <p:spPr>
            <a:xfrm>
              <a:off x="1168065" y="287985"/>
              <a:ext cx="1404620" cy="1703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800" kern="120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&lt;r1&gt; </a:t>
              </a:r>
              <a:r>
                <a:rPr lang="en-US" sz="800" kern="1200">
                  <a:solidFill>
                    <a:srgbClr val="9966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^name </a:t>
              </a:r>
              <a:r>
                <a:rPr lang="en-US" sz="800" kern="120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Resource1</a:t>
              </a:r>
              <a:endParaRPr lang="es-E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en-US" sz="800" kern="1200">
                  <a:solidFill>
                    <a:srgbClr val="9966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^canProcess </a:t>
              </a:r>
              <a:r>
                <a:rPr lang="en-US" sz="800" kern="120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s-E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en-US" sz="800" kern="1200">
                  <a:solidFill>
                    <a:srgbClr val="9966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^canProcess </a:t>
              </a:r>
              <a:r>
                <a:rPr lang="en-US" sz="800" kern="120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s-E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800" kern="1200">
                  <a:solidFill>
                    <a:srgbClr val="9966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^tardiness </a:t>
              </a: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  <a:endParaRPr lang="es-E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en-US" sz="800" kern="1200">
                  <a:solidFill>
                    <a:srgbClr val="9966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^order </a:t>
              </a: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s-E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en-US" sz="800" kern="1200">
                  <a:solidFill>
                    <a:srgbClr val="9966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^processingRate </a:t>
              </a:r>
              <a:r>
                <a:rPr lang="en-US" sz="800" kern="120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&lt;pR11&gt;</a:t>
              </a:r>
              <a:endParaRPr lang="es-E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en-US" sz="800" kern="1200">
                  <a:solidFill>
                    <a:srgbClr val="9966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^processingRate </a:t>
              </a:r>
              <a:r>
                <a:rPr lang="en-US" sz="800" kern="120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&lt;pR12&gt;</a:t>
              </a:r>
              <a:endParaRPr lang="es-E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en-US" sz="800" kern="1200">
                  <a:solidFill>
                    <a:srgbClr val="9966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^task </a:t>
              </a:r>
              <a:r>
                <a:rPr lang="en-US" sz="800" kern="120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&lt;t11&gt;</a:t>
              </a:r>
              <a:endParaRPr lang="es-E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en-US" sz="800" kern="1200">
                  <a:solidFill>
                    <a:srgbClr val="9966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^task </a:t>
              </a:r>
              <a:r>
                <a:rPr lang="en-US" sz="800" kern="120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&lt;t1&gt;</a:t>
              </a:r>
              <a:endParaRPr lang="es-E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en-US" sz="800" kern="1200">
                  <a:solidFill>
                    <a:srgbClr val="9966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^task </a:t>
              </a:r>
              <a:r>
                <a:rPr lang="en-US" sz="800" kern="120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&lt;t3&gt;</a:t>
              </a:r>
              <a:endParaRPr lang="es-E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en-US" sz="800" kern="1200">
                  <a:solidFill>
                    <a:srgbClr val="9966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^task</a:t>
              </a: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800" kern="120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&lt;t0-r1&gt;</a:t>
              </a:r>
              <a:endParaRPr lang="es-E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en-US" sz="800" kern="1200">
                  <a:solidFill>
                    <a:srgbClr val="9966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^task </a:t>
              </a:r>
              <a:r>
                <a:rPr lang="en-US" sz="800" kern="120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&lt;tf-r1&gt;</a:t>
              </a:r>
              <a:endParaRPr lang="es-E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es-ES" sz="800" kern="1200">
                  <a:solidFill>
                    <a:srgbClr val="9966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^type </a:t>
              </a:r>
              <a:r>
                <a:rPr lang="es-ES" sz="800" kern="120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extruder)</a:t>
              </a:r>
              <a:endParaRPr lang="es-E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8" name="49 CuadroTexto"/>
            <p:cNvSpPr txBox="1"/>
            <p:nvPr/>
          </p:nvSpPr>
          <p:spPr>
            <a:xfrm>
              <a:off x="2403730" y="287985"/>
              <a:ext cx="1437640" cy="1579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800" kern="120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&lt;t1&gt;</a:t>
              </a: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800" kern="1200">
                  <a:solidFill>
                    <a:srgbClr val="9966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^name </a:t>
              </a:r>
              <a:r>
                <a:rPr lang="en-US" sz="800" kern="120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Task1</a:t>
              </a:r>
              <a:endParaRPr lang="es-E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</a:t>
              </a:r>
              <a:r>
                <a:rPr lang="en-US" sz="800" kern="1200">
                  <a:solidFill>
                    <a:srgbClr val="9966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^productType </a:t>
              </a:r>
              <a:r>
                <a:rPr lang="en-US" sz="800" kern="120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s-E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</a:t>
              </a:r>
              <a:r>
                <a:rPr lang="en-US" sz="800" kern="1200">
                  <a:solidFill>
                    <a:srgbClr val="9966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^pending-calculations </a:t>
              </a: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s-E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</a:t>
              </a:r>
              <a:r>
                <a:rPr lang="en-US" sz="800" kern="1200">
                  <a:solidFill>
                    <a:srgbClr val="9966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^previous </a:t>
              </a:r>
              <a:r>
                <a:rPr lang="en-US" sz="800" kern="120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Task11</a:t>
              </a:r>
              <a:endParaRPr lang="es-E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</a:t>
              </a:r>
              <a:r>
                <a:rPr lang="en-US" sz="800" kern="1200">
                  <a:solidFill>
                    <a:srgbClr val="9966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^next </a:t>
              </a:r>
              <a:r>
                <a:rPr lang="en-US" sz="800" kern="120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Task3</a:t>
              </a:r>
              <a:endParaRPr lang="es-E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</a:t>
              </a:r>
              <a:r>
                <a:rPr lang="en-US" sz="800" kern="1200">
                  <a:solidFill>
                    <a:srgbClr val="9966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^quantity </a:t>
              </a: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500</a:t>
              </a:r>
              <a:endParaRPr lang="es-E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</a:t>
              </a:r>
              <a:r>
                <a:rPr lang="en-US" sz="800" kern="1200">
                  <a:solidFill>
                    <a:srgbClr val="9966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^duration </a:t>
              </a: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s-E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</a:t>
              </a:r>
              <a:r>
                <a:rPr lang="en-US" sz="800" kern="1200">
                  <a:solidFill>
                    <a:srgbClr val="9966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^start </a:t>
              </a: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1.5</a:t>
              </a:r>
              <a:endParaRPr lang="es-E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</a:t>
              </a:r>
              <a:r>
                <a:rPr lang="en-US" sz="800" kern="1200">
                  <a:solidFill>
                    <a:srgbClr val="9966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^finish </a:t>
              </a: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6.5</a:t>
              </a:r>
              <a:endParaRPr lang="es-E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</a:t>
              </a:r>
              <a:r>
                <a:rPr lang="en-US" sz="800" kern="1200">
                  <a:solidFill>
                    <a:srgbClr val="9966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^tardiness </a:t>
              </a: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s-E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</a:t>
              </a:r>
              <a:r>
                <a:rPr lang="en-US" sz="800" kern="1200">
                  <a:solidFill>
                    <a:srgbClr val="9966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^dueDate </a:t>
              </a: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s-E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</a:t>
              </a:r>
              <a:r>
                <a:rPr lang="en-US" sz="800" kern="1200">
                  <a:solidFill>
                    <a:srgbClr val="9966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^isFocal </a:t>
              </a: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0)</a:t>
              </a:r>
              <a:endParaRPr lang="es-E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9" name="50 CuadroTexto"/>
            <p:cNvSpPr txBox="1"/>
            <p:nvPr/>
          </p:nvSpPr>
          <p:spPr>
            <a:xfrm>
              <a:off x="3744217" y="287985"/>
              <a:ext cx="1700530" cy="959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800" kern="120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&lt;pR11&gt; </a:t>
              </a:r>
              <a:r>
                <a:rPr lang="en-US" sz="800" kern="1200">
                  <a:solidFill>
                    <a:srgbClr val="9966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^productType </a:t>
              </a:r>
              <a:r>
                <a:rPr lang="en-US" sz="800" kern="120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lang="en-US" sz="800" kern="1200">
                  <a:solidFill>
                    <a:srgbClr val="9966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^rate </a:t>
              </a: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100)</a:t>
              </a:r>
              <a:endParaRPr lang="es-E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800" kern="120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&lt;pR12&gt; </a:t>
              </a:r>
              <a:r>
                <a:rPr lang="en-US" sz="800" kern="1200">
                  <a:solidFill>
                    <a:srgbClr val="9966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^productType </a:t>
              </a:r>
              <a:r>
                <a:rPr lang="en-US" sz="800" kern="120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 </a:t>
              </a:r>
              <a:r>
                <a:rPr lang="en-US" sz="800" kern="1200">
                  <a:solidFill>
                    <a:srgbClr val="9966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^rate </a:t>
              </a: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200)</a:t>
              </a:r>
              <a:endParaRPr lang="es-E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800" kern="120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&lt;c&gt; </a:t>
              </a:r>
              <a:r>
                <a:rPr lang="en-US" sz="800" kern="1200">
                  <a:solidFill>
                    <a:srgbClr val="9966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^current-resource-calculation </a:t>
              </a: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s-E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800" kern="1200">
                  <a:solidFill>
                    <a:srgbClr val="9966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^pending-general-calculations </a:t>
              </a: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s-E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800" kern="1200">
                  <a:solidFill>
                    <a:srgbClr val="9966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^task-pending-calculations-set </a:t>
              </a: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s-E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800" kern="1200">
                  <a:solidFill>
                    <a:srgbClr val="9966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^set-initial-variables </a:t>
              </a: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s-E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800" kern="1200">
                  <a:solidFill>
                    <a:srgbClr val="9966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^step </a:t>
              </a:r>
              <a:r>
                <a:rPr lang="en-US" sz="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endParaRPr lang="es-E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00" name="53 Conector angular"/>
            <p:cNvCxnSpPr/>
            <p:nvPr/>
          </p:nvCxnSpPr>
          <p:spPr>
            <a:xfrm rot="5400000" flipH="1" flipV="1">
              <a:off x="864096" y="648072"/>
              <a:ext cx="648072" cy="360040"/>
            </a:xfrm>
            <a:prstGeom prst="bentConnector3">
              <a:avLst>
                <a:gd name="adj1" fmla="val 296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55 Conector angular"/>
            <p:cNvCxnSpPr/>
            <p:nvPr/>
          </p:nvCxnSpPr>
          <p:spPr>
            <a:xfrm rot="5400000" flipH="1" flipV="1">
              <a:off x="1872208" y="576064"/>
              <a:ext cx="864096" cy="720080"/>
            </a:xfrm>
            <a:prstGeom prst="bentConnector3">
              <a:avLst>
                <a:gd name="adj1" fmla="val 39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74 Conector recto"/>
            <p:cNvCxnSpPr/>
            <p:nvPr/>
          </p:nvCxnSpPr>
          <p:spPr>
            <a:xfrm flipH="1">
              <a:off x="144016" y="504056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76 Conector recto"/>
            <p:cNvCxnSpPr/>
            <p:nvPr/>
          </p:nvCxnSpPr>
          <p:spPr>
            <a:xfrm>
              <a:off x="144016" y="504056"/>
              <a:ext cx="0" cy="1440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78 Conector recto"/>
            <p:cNvCxnSpPr/>
            <p:nvPr/>
          </p:nvCxnSpPr>
          <p:spPr>
            <a:xfrm>
              <a:off x="144016" y="1944216"/>
              <a:ext cx="3816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80 Conector recto de flecha"/>
            <p:cNvCxnSpPr/>
            <p:nvPr/>
          </p:nvCxnSpPr>
          <p:spPr>
            <a:xfrm flipV="1">
              <a:off x="3960440" y="792088"/>
              <a:ext cx="0" cy="11521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82 Conector recto"/>
            <p:cNvCxnSpPr/>
            <p:nvPr/>
          </p:nvCxnSpPr>
          <p:spPr>
            <a:xfrm>
              <a:off x="2232248" y="1224136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84 Conector recto"/>
            <p:cNvCxnSpPr/>
            <p:nvPr/>
          </p:nvCxnSpPr>
          <p:spPr>
            <a:xfrm>
              <a:off x="2232248" y="1872208"/>
              <a:ext cx="15841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91 Conector recto de flecha"/>
            <p:cNvCxnSpPr/>
            <p:nvPr/>
          </p:nvCxnSpPr>
          <p:spPr>
            <a:xfrm>
              <a:off x="3816424" y="504056"/>
              <a:ext cx="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95 Conector recto de flecha"/>
            <p:cNvCxnSpPr/>
            <p:nvPr/>
          </p:nvCxnSpPr>
          <p:spPr>
            <a:xfrm flipV="1">
              <a:off x="3816424" y="504056"/>
              <a:ext cx="0" cy="13681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97 Rectángulo"/>
            <p:cNvSpPr/>
            <p:nvPr/>
          </p:nvSpPr>
          <p:spPr>
            <a:xfrm>
              <a:off x="5112568" y="1976983"/>
              <a:ext cx="43204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ES"/>
            </a:p>
          </p:txBody>
        </p:sp>
        <p:sp>
          <p:nvSpPr>
            <p:cNvPr id="111" name="98 Rectángulo"/>
            <p:cNvSpPr/>
            <p:nvPr/>
          </p:nvSpPr>
          <p:spPr>
            <a:xfrm>
              <a:off x="144016" y="1982316"/>
              <a:ext cx="43204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ES"/>
            </a:p>
          </p:txBody>
        </p:sp>
        <p:cxnSp>
          <p:nvCxnSpPr>
            <p:cNvPr id="112" name="100 Conector recto de flecha"/>
            <p:cNvCxnSpPr/>
            <p:nvPr/>
          </p:nvCxnSpPr>
          <p:spPr>
            <a:xfrm flipV="1">
              <a:off x="5472608" y="2069182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102 Conector recto de flecha"/>
            <p:cNvCxnSpPr/>
            <p:nvPr/>
          </p:nvCxnSpPr>
          <p:spPr>
            <a:xfrm>
              <a:off x="216024" y="2037370"/>
              <a:ext cx="0" cy="4299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103 Rectángulo redondeado"/>
            <p:cNvSpPr/>
            <p:nvPr/>
          </p:nvSpPr>
          <p:spPr>
            <a:xfrm>
              <a:off x="4464496" y="1440159"/>
              <a:ext cx="792088" cy="4817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s-ES" sz="800" b="1" kern="12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Memoria de Trabajo</a:t>
              </a:r>
              <a:endParaRPr lang="es-E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5" name="104 Rectángulo redondeado"/>
            <p:cNvSpPr/>
            <p:nvPr/>
          </p:nvSpPr>
          <p:spPr>
            <a:xfrm>
              <a:off x="0" y="0"/>
              <a:ext cx="5688632" cy="24993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s-ES" sz="1050" kern="12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Estado del Schedule</a:t>
              </a:r>
              <a:endParaRPr lang="es-E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156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50336"/>
          </a:xfrm>
        </p:spPr>
        <p:txBody>
          <a:bodyPr>
            <a:normAutofit/>
          </a:bodyPr>
          <a:lstStyle/>
          <a:p>
            <a:r>
              <a:rPr lang="es-ES" sz="3600" dirty="0" smtClean="0"/>
              <a:t>SOAR – LHS y RHS de un operador</a:t>
            </a:r>
            <a:endParaRPr lang="es-ES" sz="3600" dirty="0"/>
          </a:p>
        </p:txBody>
      </p:sp>
      <p:sp>
        <p:nvSpPr>
          <p:cNvPr id="5" name="4 Rectángulo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7</a:t>
            </a:r>
            <a:r>
              <a:rPr lang="es-ES" sz="1200" dirty="0"/>
              <a:t>mo</a:t>
            </a:r>
            <a:r>
              <a:rPr lang="es-ES" dirty="0"/>
              <a:t> CNEISI – Congreso Nacional de Estudiantes de Ing. en Sistemas de Información</a:t>
            </a:r>
          </a:p>
        </p:txBody>
      </p:sp>
      <p:pic>
        <p:nvPicPr>
          <p:cNvPr id="42" name="Imagen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31684"/>
            <a:ext cx="7560840" cy="5040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090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6573</TotalTime>
  <Words>1270</Words>
  <Application>Microsoft Office PowerPoint</Application>
  <PresentationFormat>On-screen Show (4:3)</PresentationFormat>
  <Paragraphs>205</Paragraphs>
  <Slides>19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Corbel</vt:lpstr>
      <vt:lpstr>Courier New</vt:lpstr>
      <vt:lpstr>Times New Roman</vt:lpstr>
      <vt:lpstr>Depth</vt:lpstr>
      <vt:lpstr>Ecuación</vt:lpstr>
      <vt:lpstr>Reparación Automática  de Planes de Producción  usando SOAR-RL</vt:lpstr>
      <vt:lpstr>Definición del problema</vt:lpstr>
      <vt:lpstr>Definición del problema</vt:lpstr>
      <vt:lpstr>State Operator And Result (SOAR)</vt:lpstr>
      <vt:lpstr>Aprendizaje por Refuerzo</vt:lpstr>
      <vt:lpstr>Chunking</vt:lpstr>
      <vt:lpstr>SOAR – Visión General de la Arquitectura</vt:lpstr>
      <vt:lpstr>SOAR – Estado y proceso de decisión</vt:lpstr>
      <vt:lpstr>SOAR – LHS y RHS de un operador</vt:lpstr>
      <vt:lpstr>Caso de estudio industrial</vt:lpstr>
      <vt:lpstr>Caso de estudio industrial</vt:lpstr>
      <vt:lpstr>Caso de estudio industrial – Schedule inicial</vt:lpstr>
      <vt:lpstr>Caso de estudio industrial</vt:lpstr>
      <vt:lpstr>Caso de estudio industrial – Lista de tareas</vt:lpstr>
      <vt:lpstr>Ejemplo de ejecución</vt:lpstr>
      <vt:lpstr>Ejemplo de política de reparación</vt:lpstr>
      <vt:lpstr>Resultados</vt:lpstr>
      <vt:lpstr>Conclusión</vt:lpstr>
      <vt:lpstr>Muchas gracias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Rescheduling of Production Systems using Relational Reinforcement Learning</dc:title>
  <dc:creator>Juan</dc:creator>
  <cp:lastModifiedBy>Juan Cruz Barsce</cp:lastModifiedBy>
  <cp:revision>323</cp:revision>
  <dcterms:created xsi:type="dcterms:W3CDTF">2011-08-21T15:30:34Z</dcterms:created>
  <dcterms:modified xsi:type="dcterms:W3CDTF">2013-08-22T20:50:03Z</dcterms:modified>
</cp:coreProperties>
</file>