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6" r:id="rId6"/>
    <p:sldId id="258" r:id="rId7"/>
    <p:sldId id="262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ja Kofoed Pedersen" initials="AKP" lastIdx="13" clrIdx="0">
    <p:extLst>
      <p:ext uri="{19B8F6BF-5375-455C-9EA6-DF929625EA0E}">
        <p15:presenceInfo xmlns:p15="http://schemas.microsoft.com/office/powerpoint/2012/main" userId="Anja Kofoed Peders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5C8E3A"/>
    <a:srgbClr val="A1BFDE"/>
    <a:srgbClr val="A6DBF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8T09:11:16.922" idx="1">
    <p:pos x="1894" y="1432"/>
    <p:text>add randomize/counterbalance list option</p:text>
    <p:extLst>
      <p:ext uri="{C676402C-5697-4E1C-873F-D02D1690AC5C}">
        <p15:threadingInfo xmlns:p15="http://schemas.microsoft.com/office/powerpoint/2012/main" timeZoneBias="-120"/>
      </p:ext>
    </p:extLst>
  </p:cm>
  <p:cm authorId="1" dt="2022-04-28T09:12:21.488" idx="2">
    <p:pos x="2940" y="1908"/>
    <p:text>yes various noises here and I'm assuming at least one for each speaker</p:text>
    <p:extLst>
      <p:ext uri="{C676402C-5697-4E1C-873F-D02D1690AC5C}">
        <p15:threadingInfo xmlns:p15="http://schemas.microsoft.com/office/powerpoint/2012/main" timeZoneBias="-120"/>
      </p:ext>
    </p:extLst>
  </p:cm>
  <p:cm authorId="1" dt="2022-04-28T09:13:11.621" idx="3">
    <p:pos x="2888" y="2416"/>
    <p:text>select fixed snr or adaptive option</p:text>
    <p:extLst>
      <p:ext uri="{C676402C-5697-4E1C-873F-D02D1690AC5C}">
        <p15:threadingInfo xmlns:p15="http://schemas.microsoft.com/office/powerpoint/2012/main" timeZoneBias="-120"/>
      </p:ext>
    </p:extLst>
  </p:cm>
  <p:cm authorId="1" dt="2022-04-28T09:14:31.679" idx="4">
    <p:pos x="5692" y="1636"/>
    <p:text>I prefer option B</p:text>
    <p:extLst>
      <p:ext uri="{C676402C-5697-4E1C-873F-D02D1690AC5C}">
        <p15:threadingInfo xmlns:p15="http://schemas.microsoft.com/office/powerpoint/2012/main" timeZoneBias="-120"/>
      </p:ext>
    </p:extLst>
  </p:cm>
  <p:cm authorId="1" dt="2022-04-28T10:27:09.335" idx="11">
    <p:pos x="1318" y="940"/>
    <p:text>Fine with file name so we can name it the feature setting we're testing, but I would like you to add subject no and date (and a time stamp) to the file name when the file is creatued</p:text>
    <p:extLst>
      <p:ext uri="{C676402C-5697-4E1C-873F-D02D1690AC5C}">
        <p15:threadingInfo xmlns:p15="http://schemas.microsoft.com/office/powerpoint/2012/main" timeZoneBias="-120"/>
      </p:ext>
    </p:extLst>
  </p:cm>
  <p:cm authorId="1" dt="2022-04-28T10:28:48.017" idx="12">
    <p:pos x="1914" y="798"/>
    <p:text>Could the date and a time stamp be inserted here automatically?</p:text>
    <p:extLst>
      <p:ext uri="{C676402C-5697-4E1C-873F-D02D1690AC5C}">
        <p15:threadingInfo xmlns:p15="http://schemas.microsoft.com/office/powerpoint/2012/main" timeZoneBias="-120"/>
      </p:ext>
    </p:extLst>
  </p:cm>
  <p:cm authorId="1" dt="2022-04-28T10:52:23.442" idx="13">
    <p:pos x="1792" y="1198"/>
    <p:text>Add options for loudspeaker setup, e.g. front/back/azimuths, number of loudspeakers. Perhaps you already have this in more options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28T09:15:11.285" idx="5">
    <p:pos x="5470" y="1126"/>
    <p:text>add a stop button in case of need of an urgent stopping of the test - with an option to continue the test after a break</p:text>
    <p:extLst>
      <p:ext uri="{C676402C-5697-4E1C-873F-D02D1690AC5C}">
        <p15:threadingInfo xmlns:p15="http://schemas.microsoft.com/office/powerpoint/2012/main" timeZoneBias="-120"/>
      </p:ext>
    </p:extLst>
  </p:cm>
  <p:cm authorId="1" dt="2022-04-28T09:16:33.693" idx="6">
    <p:pos x="5260" y="2740"/>
    <p:text>I don't think an exception button adds value to the test, we wouldn't consider it in the data analysis anyway. About exception rules, let's have a discussion.</p:text>
    <p:extLst>
      <p:ext uri="{C676402C-5697-4E1C-873F-D02D1690AC5C}">
        <p15:threadingInfo xmlns:p15="http://schemas.microsoft.com/office/powerpoint/2012/main" timeZoneBias="-120"/>
      </p:ext>
    </p:extLst>
  </p:cm>
  <p:cm authorId="1" dt="2022-04-28T09:18:08.042" idx="8">
    <p:pos x="5646" y="2196"/>
    <p:text>'Mark word if correct' or 'Select correctly repeated keywords' (I think it needs a short instruction on the screen). And could you colour the words green when you click on it</p:text>
    <p:extLst>
      <p:ext uri="{C676402C-5697-4E1C-873F-D02D1690AC5C}">
        <p15:threadingInfo xmlns:p15="http://schemas.microsoft.com/office/powerpoint/2012/main" timeZoneBias="-120"/>
      </p:ext>
    </p:extLst>
  </p:cm>
  <p:cm authorId="1" dt="2022-04-28T09:20:41.242" idx="9">
    <p:pos x="6606" y="3054"/>
    <p:text>'Accept and continue'</p:text>
    <p:extLst>
      <p:ext uri="{C676402C-5697-4E1C-873F-D02D1690AC5C}">
        <p15:threadingInfo xmlns:p15="http://schemas.microsoft.com/office/powerpoint/2012/main" timeZoneBias="-120"/>
      </p:ext>
    </p:extLst>
  </p:cm>
  <p:cm authorId="1" dt="2022-04-28T10:25:14.031" idx="10">
    <p:pos x="256" y="2032"/>
    <p:text>Yes I support knowing which words were correct just in case we would like to look into that in a future feature study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4AB0-3AD2-4732-9EE6-D846F0F36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C8F9-0AAE-4817-818C-CBC0B37D6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F85A0-C554-4A48-BA00-16BD1BB4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E290B-8A58-48C2-99B1-7B9DC3D6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CEC46-0BB2-428B-A17A-93A81F12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8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AD72-4830-4372-B8F1-F00533252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289F9-F001-4142-B52E-9BAB49D92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2898A-3F4E-412C-83DF-0B683E52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0B36-AC71-4C3F-A7D8-635072EB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A3A01-D2AA-4822-9FCD-F14C38D5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EE749-BDC4-4EC9-B3C2-7EEA08C06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FED07-0921-4B02-99AA-664609ECC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9FC44-597D-44F9-9617-BF85A945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F8BE-42DE-44F1-9908-7DD6642C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DC7B8-E2DE-4747-A21F-689CA9F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2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6E65-2306-46FF-B0AA-E6EE1EE9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AD5E-26C3-4CF1-9391-3B5C603E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F5D3-E5FC-43EF-87BA-07BD3A1A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CFBE4-6BDB-4544-A2A3-18B6DBC1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B632-9AA3-460C-812C-0FB41A30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F3B-5C87-49AF-A141-6183876D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6246-AF9C-4A56-B646-4778E3DF2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8165-9EE3-4BD4-B1E1-6590A875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7E6B-BFCE-4E1A-A9B2-7B562369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860D-49D4-4EDF-B0D1-5DE90C41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E211-4BFF-4FB2-9FF7-5815AA7C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9230D-0077-4111-824C-FC0AECA8C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614FE-E896-405F-A07F-A763B8460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48CC-C932-4E3A-A077-8F27B046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9F573-30E8-4173-8FFF-CB5422C7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3FA0-A197-4A09-9F57-11CECAFA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9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3B8D-BF5E-4254-91E3-2F0F0112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6DEB7-EE1E-427D-9E5F-C0B48A36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ECB4E-95D9-4C0F-AAEE-A884EF4F1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8CE5E-5407-4CC5-A4FF-A7435415A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2911B-DA9B-4A2C-9585-CFD7D5A50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1376C-FF6A-4DF9-96FC-DE58C947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E3E27-76C1-417A-A3B0-8455A201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EE61B-5886-481D-82E7-AF5E6E95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B9E7-0263-4923-AE6C-FB92241C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9009A-6FB8-46EF-9A30-00E8EEDE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1E326-043B-4757-AEAD-541E3116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5A24F-4A75-44A9-9CC6-BF454BDE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47CF3-7D77-454E-BB21-FBA271D5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FF9585-B2CB-4578-891F-876B192B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686B1-91B5-4D7D-9C3A-AE5AA96A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1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9F4-4BB8-4C17-B3E7-FA83616D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F43D-FB14-4D9E-9250-369E97E7A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AA2BE-1C39-415C-94C6-96E6A470C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21EC5-82FF-4CDB-ACEB-77313B3A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64E81-9B9B-4740-AB3C-BB58415AC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8A968-53D0-4ED6-8666-67EBD497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B70B-1D7B-4B5C-88C3-838BABE7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539D7-2695-42AB-9BFB-E818272EA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9C089-E64C-4770-8006-59631DDC3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B2CDB-6602-47AF-B2DA-8EE34717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691A9-12A2-4856-9A5F-45B510EE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2A4DE-EA82-470E-A7E9-448EF166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491EA-C5C1-4A50-AA38-31837D77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232EB-468B-4B47-A9C1-51BA3170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90CD-7418-4378-A18A-7E0A6E841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5879-A770-4BB9-8C9E-C59CE1534792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A86E-E976-4062-92BB-0201D5F9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BF2AD-2974-4DF3-A8E9-F4DB7F0CD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91EF1-4C56-42B1-9CB1-D39961AA6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429-2D0F-4633-AD7C-A78ACC5B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2436296"/>
            <a:ext cx="4572000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GUI references from other tests</a:t>
            </a:r>
            <a:endParaRPr lang="en-US" u="sng">
              <a:solidFill>
                <a:schemeClr val="bg1">
                  <a:lumMod val="85000"/>
                </a:schemeClr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825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736CEE-9CBA-4D6A-BFEA-C3CACDFE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09537"/>
            <a:ext cx="95631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3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7AECF-C70A-4961-BDA8-BC8957468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547" y="632460"/>
            <a:ext cx="3857625" cy="529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3EA509-FB9A-407F-997E-8257C136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22" y="763905"/>
            <a:ext cx="63150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0429-2D0F-4633-AD7C-A78ACC5B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2436296"/>
            <a:ext cx="4572000" cy="1325563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GUI Ideas for DAST</a:t>
            </a:r>
            <a:endParaRPr lang="en-DK" u="sng" dirty="0"/>
          </a:p>
        </p:txBody>
      </p:sp>
    </p:spTree>
    <p:extLst>
      <p:ext uri="{BB962C8B-B14F-4D97-AF65-F5344CB8AC3E}">
        <p14:creationId xmlns:p14="http://schemas.microsoft.com/office/powerpoint/2010/main" val="150460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39B3E4BE-1414-4011-B33D-974C0E8310C2}"/>
              </a:ext>
            </a:extLst>
          </p:cNvPr>
          <p:cNvGrpSpPr/>
          <p:nvPr/>
        </p:nvGrpSpPr>
        <p:grpSpPr>
          <a:xfrm>
            <a:off x="0" y="-2940"/>
            <a:ext cx="11973232" cy="6717946"/>
            <a:chOff x="0" y="-2940"/>
            <a:chExt cx="11973232" cy="671794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BFBB4B2-C230-4493-B918-F387EB7E8FF2}"/>
                </a:ext>
              </a:extLst>
            </p:cNvPr>
            <p:cNvGrpSpPr/>
            <p:nvPr/>
          </p:nvGrpSpPr>
          <p:grpSpPr>
            <a:xfrm>
              <a:off x="1527348" y="10661"/>
              <a:ext cx="10217612" cy="6035548"/>
              <a:chOff x="1764920" y="598224"/>
              <a:chExt cx="8746435" cy="551434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928A06-9724-4C23-9704-83F656C15BEB}"/>
                  </a:ext>
                </a:extLst>
              </p:cNvPr>
              <p:cNvSpPr/>
              <p:nvPr/>
            </p:nvSpPr>
            <p:spPr>
              <a:xfrm>
                <a:off x="1764920" y="745435"/>
                <a:ext cx="8746435" cy="5367130"/>
              </a:xfrm>
              <a:prstGeom prst="rect">
                <a:avLst/>
              </a:prstGeom>
              <a:solidFill>
                <a:srgbClr val="F0F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25F4CC-9E07-456F-8833-E25C4451BDC0}"/>
                  </a:ext>
                </a:extLst>
              </p:cNvPr>
              <p:cNvSpPr/>
              <p:nvPr/>
            </p:nvSpPr>
            <p:spPr>
              <a:xfrm>
                <a:off x="1764920" y="598224"/>
                <a:ext cx="8746435" cy="163354"/>
              </a:xfrm>
              <a:prstGeom prst="rect">
                <a:avLst/>
              </a:prstGeom>
              <a:solidFill>
                <a:srgbClr val="A1BFD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4CC369-9B28-44B5-A224-FD1A98032EE3}"/>
                </a:ext>
              </a:extLst>
            </p:cNvPr>
            <p:cNvSpPr/>
            <p:nvPr/>
          </p:nvSpPr>
          <p:spPr>
            <a:xfrm>
              <a:off x="7119626" y="1264602"/>
              <a:ext cx="1757570" cy="4075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Start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25E625-52E8-4892-87BA-7134AD263CD7}"/>
                </a:ext>
              </a:extLst>
            </p:cNvPr>
            <p:cNvGrpSpPr/>
            <p:nvPr/>
          </p:nvGrpSpPr>
          <p:grpSpPr>
            <a:xfrm>
              <a:off x="1929656" y="1981058"/>
              <a:ext cx="3241628" cy="3952840"/>
              <a:chOff x="3150705" y="2558637"/>
              <a:chExt cx="2514600" cy="32855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B774D0-3BC9-480B-8437-8508B053F9B2}"/>
                  </a:ext>
                </a:extLst>
              </p:cNvPr>
              <p:cNvSpPr/>
              <p:nvPr/>
            </p:nvSpPr>
            <p:spPr>
              <a:xfrm>
                <a:off x="3150705" y="2706635"/>
                <a:ext cx="2514600" cy="31375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44CFF-1B79-4F9D-806E-817B6C5987AD}"/>
                  </a:ext>
                </a:extLst>
              </p:cNvPr>
              <p:cNvSpPr txBox="1"/>
              <p:nvPr/>
            </p:nvSpPr>
            <p:spPr>
              <a:xfrm>
                <a:off x="3206814" y="2558637"/>
                <a:ext cx="806980" cy="31514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Settings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74F213-B853-4E75-B79F-888223D5E0A4}"/>
                </a:ext>
              </a:extLst>
            </p:cNvPr>
            <p:cNvSpPr txBox="1"/>
            <p:nvPr/>
          </p:nvSpPr>
          <p:spPr>
            <a:xfrm>
              <a:off x="2116953" y="315281"/>
              <a:ext cx="1815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Basic test information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BBF1DA-260F-4A94-B0B4-B14C9E3B6566}"/>
                </a:ext>
              </a:extLst>
            </p:cNvPr>
            <p:cNvSpPr txBox="1"/>
            <p:nvPr/>
          </p:nvSpPr>
          <p:spPr>
            <a:xfrm>
              <a:off x="1964057" y="584349"/>
              <a:ext cx="1176605" cy="135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Test leader ID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Subject No.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Date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File name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AFC473A-9096-43E3-9C27-844D1012B7A7}"/>
                </a:ext>
              </a:extLst>
            </p:cNvPr>
            <p:cNvGrpSpPr/>
            <p:nvPr/>
          </p:nvGrpSpPr>
          <p:grpSpPr>
            <a:xfrm>
              <a:off x="3255818" y="702749"/>
              <a:ext cx="1915466" cy="1179140"/>
              <a:chOff x="4022868" y="1106301"/>
              <a:chExt cx="1226991" cy="11791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4980E9-8841-4DF3-9F4F-38E827E168F3}"/>
                  </a:ext>
                </a:extLst>
              </p:cNvPr>
              <p:cNvSpPr/>
              <p:nvPr/>
            </p:nvSpPr>
            <p:spPr>
              <a:xfrm>
                <a:off x="4022868" y="110630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KMJR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B58145-982F-4A8F-9604-49508236A322}"/>
                  </a:ext>
                </a:extLst>
              </p:cNvPr>
              <p:cNvSpPr/>
              <p:nvPr/>
            </p:nvSpPr>
            <p:spPr>
              <a:xfrm>
                <a:off x="4022868" y="142744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4B9C6FC-03A9-4B3F-9D0F-9CEE5BFD3EEA}"/>
                  </a:ext>
                </a:extLst>
              </p:cNvPr>
              <p:cNvSpPr/>
              <p:nvPr/>
            </p:nvSpPr>
            <p:spPr>
              <a:xfrm>
                <a:off x="4022868" y="174858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2022_04_10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F9E8AD0-84BF-45AF-AD47-00A4EF9531A1}"/>
                  </a:ext>
                </a:extLst>
              </p:cNvPr>
              <p:cNvSpPr/>
              <p:nvPr/>
            </p:nvSpPr>
            <p:spPr>
              <a:xfrm>
                <a:off x="4022868" y="206972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sz="1400" dirty="0" err="1">
                    <a:solidFill>
                      <a:schemeClr val="tx1"/>
                    </a:solidFill>
                  </a:rPr>
                  <a:t>Pilot_test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AutoShape 10" descr="Check Mark Icon png download - 523*523 - Free Transparent Check Mark png  Download. - CleanPNG / KissPNG">
              <a:extLst>
                <a:ext uri="{FF2B5EF4-FFF2-40B4-BE49-F238E27FC236}">
                  <a16:creationId xmlns:a16="http://schemas.microsoft.com/office/drawing/2014/main" id="{37F6C34B-0C20-45C2-8728-A7AA08E287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02960" y="312450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07699D-071E-4023-8547-A50B97407ED7}"/>
                </a:ext>
              </a:extLst>
            </p:cNvPr>
            <p:cNvSpPr txBox="1"/>
            <p:nvPr/>
          </p:nvSpPr>
          <p:spPr>
            <a:xfrm>
              <a:off x="3577330" y="4409714"/>
              <a:ext cx="1106008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Masker level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E4EB276-9107-48C7-B335-8A4D5CEC1261}"/>
                </a:ext>
              </a:extLst>
            </p:cNvPr>
            <p:cNvGrpSpPr/>
            <p:nvPr/>
          </p:nvGrpSpPr>
          <p:grpSpPr>
            <a:xfrm>
              <a:off x="3622822" y="4692604"/>
              <a:ext cx="1445929" cy="386143"/>
              <a:chOff x="3622822" y="4656509"/>
              <a:chExt cx="1445929" cy="38614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B8F7171-0B28-4EAB-9072-498BCC420268}"/>
                  </a:ext>
                </a:extLst>
              </p:cNvPr>
              <p:cNvSpPr/>
              <p:nvPr/>
            </p:nvSpPr>
            <p:spPr>
              <a:xfrm>
                <a:off x="3622822" y="4766606"/>
                <a:ext cx="740786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rgbClr val="C00000"/>
                    </a:solidFill>
                  </a:rPr>
                  <a:t>68.0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7CDD0E-C5A6-4E95-BD3A-68B8D78B667A}"/>
                  </a:ext>
                </a:extLst>
              </p:cNvPr>
              <p:cNvSpPr txBox="1"/>
              <p:nvPr/>
            </p:nvSpPr>
            <p:spPr>
              <a:xfrm>
                <a:off x="4113056" y="4656509"/>
                <a:ext cx="955695" cy="38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/>
                  <a:t>dB SPL</a:t>
                </a:r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1A5CB71-1919-4B9F-B35A-FFC90745000C}"/>
                </a:ext>
              </a:extLst>
            </p:cNvPr>
            <p:cNvSpPr/>
            <p:nvPr/>
          </p:nvSpPr>
          <p:spPr>
            <a:xfrm>
              <a:off x="3612895" y="5425647"/>
              <a:ext cx="1324780" cy="307777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More </a:t>
              </a:r>
              <a:r>
                <a:rPr lang="es-CO" sz="1400" dirty="0" err="1">
                  <a:solidFill>
                    <a:schemeClr val="tx1"/>
                  </a:solidFill>
                </a:rPr>
                <a:t>options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BD93C5-2DF8-46D4-8CDF-4CF9D7C2A68D}"/>
                </a:ext>
              </a:extLst>
            </p:cNvPr>
            <p:cNvSpPr txBox="1"/>
            <p:nvPr/>
          </p:nvSpPr>
          <p:spPr>
            <a:xfrm>
              <a:off x="3550470" y="3030112"/>
              <a:ext cx="1091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M</a:t>
              </a:r>
              <a:r>
                <a:rPr lang="en-US" sz="1400" dirty="0"/>
                <a:t>asker type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AD79A9-6753-4C64-B409-991C4FB03320}"/>
                </a:ext>
              </a:extLst>
            </p:cNvPr>
            <p:cNvGrpSpPr/>
            <p:nvPr/>
          </p:nvGrpSpPr>
          <p:grpSpPr>
            <a:xfrm>
              <a:off x="3612895" y="3338815"/>
              <a:ext cx="1383201" cy="332791"/>
              <a:chOff x="-297988" y="3188198"/>
              <a:chExt cx="1383201" cy="33279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4566531-C0C0-4C96-8D8D-895F29D320F6}"/>
                  </a:ext>
                </a:extLst>
              </p:cNvPr>
              <p:cNvSpPr/>
              <p:nvPr/>
            </p:nvSpPr>
            <p:spPr>
              <a:xfrm>
                <a:off x="-297988" y="3188198"/>
                <a:ext cx="1035051" cy="33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Modulated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E1DC326-5F26-49E4-840D-058060E8BDD6}"/>
                  </a:ext>
                </a:extLst>
              </p:cNvPr>
              <p:cNvGrpSpPr/>
              <p:nvPr/>
            </p:nvGrpSpPr>
            <p:grpSpPr>
              <a:xfrm>
                <a:off x="737345" y="3189828"/>
                <a:ext cx="347868" cy="331161"/>
                <a:chOff x="4731033" y="3099469"/>
                <a:chExt cx="347868" cy="331161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749ABFF-A8A0-42AC-86FB-83797937F5C0}"/>
                    </a:ext>
                  </a:extLst>
                </p:cNvPr>
                <p:cNvSpPr/>
                <p:nvPr/>
              </p:nvSpPr>
              <p:spPr>
                <a:xfrm>
                  <a:off x="4731033" y="3099469"/>
                  <a:ext cx="347868" cy="331161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2F78B7C2-7CC4-4EF2-9781-D04806A3D4B6}"/>
                    </a:ext>
                  </a:extLst>
                </p:cNvPr>
                <p:cNvSpPr/>
                <p:nvPr/>
              </p:nvSpPr>
              <p:spPr>
                <a:xfrm rot="10800000">
                  <a:off x="4804355" y="3214435"/>
                  <a:ext cx="201224" cy="106137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A7FA501-7F62-45B0-8681-F08388583D5C}"/>
                </a:ext>
              </a:extLst>
            </p:cNvPr>
            <p:cNvSpPr txBox="1"/>
            <p:nvPr/>
          </p:nvSpPr>
          <p:spPr>
            <a:xfrm>
              <a:off x="2214623" y="5365323"/>
              <a:ext cx="607859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Video</a:t>
              </a:r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8C9EE175-08E8-427A-A77C-B6F942381FAA}"/>
                </a:ext>
              </a:extLst>
            </p:cNvPr>
            <p:cNvGrpSpPr/>
            <p:nvPr/>
          </p:nvGrpSpPr>
          <p:grpSpPr>
            <a:xfrm>
              <a:off x="2806607" y="5444917"/>
              <a:ext cx="435740" cy="261444"/>
              <a:chOff x="3346934" y="4102878"/>
              <a:chExt cx="435740" cy="26144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63554C-FBA9-410B-AA9D-0D7261E83339}"/>
                  </a:ext>
                </a:extLst>
              </p:cNvPr>
              <p:cNvSpPr/>
              <p:nvPr/>
            </p:nvSpPr>
            <p:spPr>
              <a:xfrm>
                <a:off x="3439883" y="4138716"/>
                <a:ext cx="216297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36" name="Picture 12" descr="Check Mark Icon png download - 523*523 - Free Transparent Check Mark png  Download. - CleanPNG / KissPNG">
                <a:extLst>
                  <a:ext uri="{FF2B5EF4-FFF2-40B4-BE49-F238E27FC236}">
                    <a16:creationId xmlns:a16="http://schemas.microsoft.com/office/drawing/2014/main" id="{FB96716E-CEA0-472D-89B7-1CEE556426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934" y="4102878"/>
                <a:ext cx="435740" cy="261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D37770-1B9F-4E8A-819C-54B8F3E3E3A5}"/>
                </a:ext>
              </a:extLst>
            </p:cNvPr>
            <p:cNvSpPr txBox="1"/>
            <p:nvPr/>
          </p:nvSpPr>
          <p:spPr>
            <a:xfrm>
              <a:off x="7279711" y="678756"/>
              <a:ext cx="2683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400" b="1" dirty="0" err="1"/>
                <a:t>Dansk</a:t>
              </a:r>
              <a:r>
                <a:rPr lang="es-CO" sz="2400" b="1" dirty="0"/>
                <a:t> </a:t>
              </a:r>
              <a:r>
                <a:rPr lang="es-CO" sz="2400" b="1" dirty="0" err="1"/>
                <a:t>Sætningstest</a:t>
              </a:r>
              <a:endParaRPr 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DA11EFD-A57B-42ED-8CE8-93354C7AD3C0}"/>
                </a:ext>
              </a:extLst>
            </p:cNvPr>
            <p:cNvSpPr txBox="1"/>
            <p:nvPr/>
          </p:nvSpPr>
          <p:spPr>
            <a:xfrm>
              <a:off x="7119626" y="1868113"/>
              <a:ext cx="268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List: 26 </a:t>
              </a:r>
            </a:p>
            <a:p>
              <a:r>
                <a:rPr lang="es-CO" sz="1400" dirty="0"/>
                <a:t>Sentence: 9/20</a:t>
              </a:r>
              <a:endParaRPr lang="en-US" sz="1400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F357FA1-35D9-4983-86CE-4C30491EBDAC}"/>
                </a:ext>
              </a:extLst>
            </p:cNvPr>
            <p:cNvSpPr/>
            <p:nvPr/>
          </p:nvSpPr>
          <p:spPr>
            <a:xfrm>
              <a:off x="9071991" y="1264602"/>
              <a:ext cx="1041548" cy="407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Cancel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21487D-DD0C-4BF2-912C-C42C991F1AC8}"/>
                </a:ext>
              </a:extLst>
            </p:cNvPr>
            <p:cNvSpPr txBox="1"/>
            <p:nvPr/>
          </p:nvSpPr>
          <p:spPr>
            <a:xfrm>
              <a:off x="6216079" y="2955816"/>
              <a:ext cx="4785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da-DK" sz="1800" dirty="0"/>
                <a:t>Der er mange drenge der deltager i konkurrencer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DA8676-257E-421C-B32A-3A969974862B}"/>
                </a:ext>
              </a:extLst>
            </p:cNvPr>
            <p:cNvSpPr txBox="1"/>
            <p:nvPr/>
          </p:nvSpPr>
          <p:spPr>
            <a:xfrm>
              <a:off x="8114008" y="2596277"/>
              <a:ext cx="857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Sentence</a:t>
              </a:r>
              <a:endParaRPr lang="en-US" sz="14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9B59510-14B6-4DF6-9E15-8EA86C74B62D}"/>
                </a:ext>
              </a:extLst>
            </p:cNvPr>
            <p:cNvSpPr txBox="1"/>
            <p:nvPr/>
          </p:nvSpPr>
          <p:spPr>
            <a:xfrm>
              <a:off x="7006108" y="3828147"/>
              <a:ext cx="3073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da-DK" sz="1800" dirty="0"/>
                <a:t>drenge, deltager, konkurrencer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0523A59-C664-4FE9-8AD5-4FD98B537442}"/>
                </a:ext>
              </a:extLst>
            </p:cNvPr>
            <p:cNvSpPr txBox="1"/>
            <p:nvPr/>
          </p:nvSpPr>
          <p:spPr>
            <a:xfrm>
              <a:off x="8096888" y="3468608"/>
              <a:ext cx="891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 err="1"/>
                <a:t>Keywords</a:t>
              </a:r>
              <a:endParaRPr lang="en-US" sz="14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71ADAB7-6969-40DE-B363-31B37DA36A29}"/>
                </a:ext>
              </a:extLst>
            </p:cNvPr>
            <p:cNvSpPr txBox="1"/>
            <p:nvPr/>
          </p:nvSpPr>
          <p:spPr>
            <a:xfrm>
              <a:off x="7163343" y="4328147"/>
              <a:ext cx="2758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O" sz="1400" dirty="0" err="1"/>
                <a:t>Number</a:t>
              </a:r>
              <a:r>
                <a:rPr lang="es-CO" sz="1400" dirty="0"/>
                <a:t> of </a:t>
              </a:r>
              <a:r>
                <a:rPr lang="es-CO" sz="1400" dirty="0" err="1"/>
                <a:t>correct</a:t>
              </a:r>
              <a:r>
                <a:rPr lang="es-CO" sz="1400" dirty="0"/>
                <a:t> </a:t>
              </a:r>
              <a:r>
                <a:rPr lang="es-CO" sz="1400" dirty="0" err="1"/>
                <a:t>keywords</a:t>
              </a:r>
              <a:endParaRPr lang="es-CO" sz="1400" dirty="0"/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E6EA4B7-825C-4534-B6F1-1B43218AA595}"/>
                </a:ext>
              </a:extLst>
            </p:cNvPr>
            <p:cNvGrpSpPr/>
            <p:nvPr/>
          </p:nvGrpSpPr>
          <p:grpSpPr>
            <a:xfrm>
              <a:off x="7183126" y="4817903"/>
              <a:ext cx="1648939" cy="421532"/>
              <a:chOff x="7741274" y="4972267"/>
              <a:chExt cx="1648939" cy="421532"/>
            </a:xfrm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6DEAB1F6-B867-408A-9036-F627D84B0D04}"/>
                  </a:ext>
                </a:extLst>
              </p:cNvPr>
              <p:cNvSpPr/>
              <p:nvPr/>
            </p:nvSpPr>
            <p:spPr>
              <a:xfrm>
                <a:off x="7741274" y="4972267"/>
                <a:ext cx="448791" cy="407504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2" name="Rectangle: Rounded Corners 161">
                <a:extLst>
                  <a:ext uri="{FF2B5EF4-FFF2-40B4-BE49-F238E27FC236}">
                    <a16:creationId xmlns:a16="http://schemas.microsoft.com/office/drawing/2014/main" id="{A189977A-2812-41EF-BFB3-70584CC7826F}"/>
                  </a:ext>
                </a:extLst>
              </p:cNvPr>
              <p:cNvSpPr/>
              <p:nvPr/>
            </p:nvSpPr>
            <p:spPr>
              <a:xfrm>
                <a:off x="8310868" y="4984023"/>
                <a:ext cx="448791" cy="407504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62839F8D-5BBB-43BB-A753-6B8BC22D980A}"/>
                  </a:ext>
                </a:extLst>
              </p:cNvPr>
              <p:cNvSpPr/>
              <p:nvPr/>
            </p:nvSpPr>
            <p:spPr>
              <a:xfrm>
                <a:off x="8941422" y="4986295"/>
                <a:ext cx="448791" cy="407504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2A02104-D84D-43E8-8563-7441653D8C57}"/>
                </a:ext>
              </a:extLst>
            </p:cNvPr>
            <p:cNvSpPr/>
            <p:nvPr/>
          </p:nvSpPr>
          <p:spPr>
            <a:xfrm>
              <a:off x="9295508" y="4813242"/>
              <a:ext cx="928296" cy="407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Accept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BBF896-6B79-42D9-A8F5-FCEABCF306EC}"/>
                </a:ext>
              </a:extLst>
            </p:cNvPr>
            <p:cNvGrpSpPr/>
            <p:nvPr/>
          </p:nvGrpSpPr>
          <p:grpSpPr>
            <a:xfrm>
              <a:off x="2059579" y="2628725"/>
              <a:ext cx="1146214" cy="2569059"/>
              <a:chOff x="5233785" y="2564002"/>
              <a:chExt cx="1146214" cy="2569059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466E95-1D2C-411E-B331-608F9B510FB6}"/>
                  </a:ext>
                </a:extLst>
              </p:cNvPr>
              <p:cNvSpPr/>
              <p:nvPr/>
            </p:nvSpPr>
            <p:spPr>
              <a:xfrm>
                <a:off x="5233785" y="4057895"/>
                <a:ext cx="927382" cy="214515"/>
              </a:xfrm>
              <a:prstGeom prst="rect">
                <a:avLst/>
              </a:prstGeom>
              <a:solidFill>
                <a:srgbClr val="A6D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63B4A2-A2F6-4934-9157-ECCF824AE8F9}"/>
                  </a:ext>
                </a:extLst>
              </p:cNvPr>
              <p:cNvSpPr/>
              <p:nvPr/>
            </p:nvSpPr>
            <p:spPr>
              <a:xfrm>
                <a:off x="5235035" y="2564002"/>
                <a:ext cx="927382" cy="2569059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List 20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20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21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22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23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24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25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26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27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28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29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30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D7F19E-2DA8-47D6-B6B9-D9B8570DD61D}"/>
                  </a:ext>
                </a:extLst>
              </p:cNvPr>
              <p:cNvSpPr/>
              <p:nvPr/>
            </p:nvSpPr>
            <p:spPr>
              <a:xfrm>
                <a:off x="6162416" y="2564003"/>
                <a:ext cx="217583" cy="256905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L-Shape 4">
                <a:extLst>
                  <a:ext uri="{FF2B5EF4-FFF2-40B4-BE49-F238E27FC236}">
                    <a16:creationId xmlns:a16="http://schemas.microsoft.com/office/drawing/2014/main" id="{F2EFABDC-BD4D-47CB-A881-9936D01DD202}"/>
                  </a:ext>
                </a:extLst>
              </p:cNvPr>
              <p:cNvSpPr/>
              <p:nvPr/>
            </p:nvSpPr>
            <p:spPr>
              <a:xfrm rot="8158344">
                <a:off x="6236609" y="2621637"/>
                <a:ext cx="69947" cy="74667"/>
              </a:xfrm>
              <a:prstGeom prst="corner">
                <a:avLst>
                  <a:gd name="adj1" fmla="val 16362"/>
                  <a:gd name="adj2" fmla="val 1498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L-Shape 89">
                <a:extLst>
                  <a:ext uri="{FF2B5EF4-FFF2-40B4-BE49-F238E27FC236}">
                    <a16:creationId xmlns:a16="http://schemas.microsoft.com/office/drawing/2014/main" id="{90A9174A-937D-47D3-B2E3-28E97C14F51A}"/>
                  </a:ext>
                </a:extLst>
              </p:cNvPr>
              <p:cNvSpPr/>
              <p:nvPr/>
            </p:nvSpPr>
            <p:spPr>
              <a:xfrm rot="18695902">
                <a:off x="6241331" y="5002250"/>
                <a:ext cx="69947" cy="74667"/>
              </a:xfrm>
              <a:prstGeom prst="corner">
                <a:avLst>
                  <a:gd name="adj1" fmla="val 16362"/>
                  <a:gd name="adj2" fmla="val 1498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E743E2E-E2A1-413E-BFCE-9B0AD0878EC1}"/>
                  </a:ext>
                </a:extLst>
              </p:cNvPr>
              <p:cNvSpPr/>
              <p:nvPr/>
            </p:nvSpPr>
            <p:spPr>
              <a:xfrm>
                <a:off x="6162416" y="3107907"/>
                <a:ext cx="217583" cy="935068"/>
              </a:xfrm>
              <a:prstGeom prst="rect">
                <a:avLst/>
              </a:prstGeom>
              <a:solidFill>
                <a:srgbClr val="D0CECE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A28D62B-2415-40A5-B563-28F39DD39CDA}"/>
                </a:ext>
              </a:extLst>
            </p:cNvPr>
            <p:cNvSpPr txBox="1"/>
            <p:nvPr/>
          </p:nvSpPr>
          <p:spPr>
            <a:xfrm>
              <a:off x="2044754" y="2315625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 number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178691-00E0-4621-9A72-A8B26E21C76F}"/>
                </a:ext>
              </a:extLst>
            </p:cNvPr>
            <p:cNvSpPr txBox="1"/>
            <p:nvPr/>
          </p:nvSpPr>
          <p:spPr>
            <a:xfrm>
              <a:off x="3550470" y="3810072"/>
              <a:ext cx="1020729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Target level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CFF579-9A4C-4DC7-AB12-3E6CB269A4D6}"/>
                </a:ext>
              </a:extLst>
            </p:cNvPr>
            <p:cNvGrpSpPr/>
            <p:nvPr/>
          </p:nvGrpSpPr>
          <p:grpSpPr>
            <a:xfrm>
              <a:off x="3622822" y="4082903"/>
              <a:ext cx="1450092" cy="382093"/>
              <a:chOff x="3622822" y="3955222"/>
              <a:chExt cx="1450092" cy="38209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2DA6812-6715-457C-885F-C3A2267A2D72}"/>
                  </a:ext>
                </a:extLst>
              </p:cNvPr>
              <p:cNvSpPr/>
              <p:nvPr/>
            </p:nvSpPr>
            <p:spPr>
              <a:xfrm>
                <a:off x="3622822" y="4077087"/>
                <a:ext cx="740787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5C8E3A"/>
                    </a:solidFill>
                  </a:rPr>
                  <a:t>70.0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E957EF5-8ECD-4F98-86E9-6000F7812878}"/>
                  </a:ext>
                </a:extLst>
              </p:cNvPr>
              <p:cNvSpPr txBox="1"/>
              <p:nvPr/>
            </p:nvSpPr>
            <p:spPr>
              <a:xfrm>
                <a:off x="4117219" y="3955222"/>
                <a:ext cx="955695" cy="38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/>
                  <a:t>dB SPL</a:t>
                </a:r>
              </a:p>
            </p:txBody>
          </p: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B8E674C-2465-452D-9BE5-0C01D44BA6D2}"/>
                </a:ext>
              </a:extLst>
            </p:cNvPr>
            <p:cNvCxnSpPr>
              <a:cxnSpLocks/>
              <a:stCxn id="116" idx="2"/>
              <a:endCxn id="110" idx="0"/>
            </p:cNvCxnSpPr>
            <p:nvPr/>
          </p:nvCxnSpPr>
          <p:spPr>
            <a:xfrm flipH="1">
              <a:off x="1531334" y="5747415"/>
              <a:ext cx="987219" cy="463707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93AA7D6-3ACB-4719-B547-7751A3488D2C}"/>
                </a:ext>
              </a:extLst>
            </p:cNvPr>
            <p:cNvSpPr txBox="1"/>
            <p:nvPr/>
          </p:nvSpPr>
          <p:spPr>
            <a:xfrm>
              <a:off x="287023" y="6211122"/>
              <a:ext cx="248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Opens video in screen 2, or as specified in “more options” button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3C5BF69-2E5F-43A6-B53C-33B199DB7897}"/>
                </a:ext>
              </a:extLst>
            </p:cNvPr>
            <p:cNvCxnSpPr>
              <a:cxnSpLocks/>
              <a:stCxn id="93" idx="2"/>
              <a:endCxn id="128" idx="0"/>
            </p:cNvCxnSpPr>
            <p:nvPr/>
          </p:nvCxnSpPr>
          <p:spPr>
            <a:xfrm flipH="1">
              <a:off x="4023186" y="5733424"/>
              <a:ext cx="252099" cy="451709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9F8EABA-4110-4A69-907B-FE6228847EC2}"/>
                </a:ext>
              </a:extLst>
            </p:cNvPr>
            <p:cNvCxnSpPr>
              <a:cxnSpLocks/>
              <a:stCxn id="70" idx="2"/>
              <a:endCxn id="114" idx="0"/>
            </p:cNvCxnSpPr>
            <p:nvPr/>
          </p:nvCxnSpPr>
          <p:spPr>
            <a:xfrm>
              <a:off x="9759656" y="5220746"/>
              <a:ext cx="529247" cy="1217261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D1E071B-F222-47DB-BE10-D45090F62D0C}"/>
                </a:ext>
              </a:extLst>
            </p:cNvPr>
            <p:cNvSpPr txBox="1"/>
            <p:nvPr/>
          </p:nvSpPr>
          <p:spPr>
            <a:xfrm>
              <a:off x="8604573" y="6438007"/>
              <a:ext cx="3368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…then press accept, so next sentence is played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A4E027A-F256-4A4E-8DFF-36D757C4CF4F}"/>
                </a:ext>
              </a:extLst>
            </p:cNvPr>
            <p:cNvCxnSpPr>
              <a:cxnSpLocks/>
              <a:stCxn id="162" idx="2"/>
            </p:cNvCxnSpPr>
            <p:nvPr/>
          </p:nvCxnSpPr>
          <p:spPr>
            <a:xfrm flipH="1">
              <a:off x="7854218" y="5237163"/>
              <a:ext cx="122898" cy="1020505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68DDA7C-AD6C-41F3-B946-2F001A066782}"/>
                </a:ext>
              </a:extLst>
            </p:cNvPr>
            <p:cNvSpPr txBox="1"/>
            <p:nvPr/>
          </p:nvSpPr>
          <p:spPr>
            <a:xfrm>
              <a:off x="7547432" y="6257668"/>
              <a:ext cx="9642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First select…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5EE07D-8DB4-4938-909F-C35C81793D91}"/>
                </a:ext>
              </a:extLst>
            </p:cNvPr>
            <p:cNvSpPr txBox="1"/>
            <p:nvPr/>
          </p:nvSpPr>
          <p:spPr>
            <a:xfrm>
              <a:off x="3550470" y="2301197"/>
              <a:ext cx="615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Talker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2F50674-D1EE-4B63-B76F-ADAAAD6BFECC}"/>
                </a:ext>
              </a:extLst>
            </p:cNvPr>
            <p:cNvGrpSpPr/>
            <p:nvPr/>
          </p:nvGrpSpPr>
          <p:grpSpPr>
            <a:xfrm>
              <a:off x="3612895" y="2609714"/>
              <a:ext cx="1383201" cy="332791"/>
              <a:chOff x="-297988" y="3188198"/>
              <a:chExt cx="1383201" cy="332791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279426A-BD61-43B7-9CB3-23B4C42DBF7D}"/>
                  </a:ext>
                </a:extLst>
              </p:cNvPr>
              <p:cNvSpPr/>
              <p:nvPr/>
            </p:nvSpPr>
            <p:spPr>
              <a:xfrm>
                <a:off x="-297988" y="3188198"/>
                <a:ext cx="1035051" cy="33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Female 1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67DAF44-1C9A-4FCF-9E53-7421E257F038}"/>
                  </a:ext>
                </a:extLst>
              </p:cNvPr>
              <p:cNvGrpSpPr/>
              <p:nvPr/>
            </p:nvGrpSpPr>
            <p:grpSpPr>
              <a:xfrm>
                <a:off x="737345" y="3189828"/>
                <a:ext cx="347868" cy="331161"/>
                <a:chOff x="4731033" y="3099469"/>
                <a:chExt cx="347868" cy="33116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BC3ACC8-E969-47F8-98AF-8C8CBFCDE27B}"/>
                    </a:ext>
                  </a:extLst>
                </p:cNvPr>
                <p:cNvSpPr/>
                <p:nvPr/>
              </p:nvSpPr>
              <p:spPr>
                <a:xfrm>
                  <a:off x="4731033" y="3099469"/>
                  <a:ext cx="347868" cy="331161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2912F77C-1CDC-4D26-9350-038C0FD70412}"/>
                    </a:ext>
                  </a:extLst>
                </p:cNvPr>
                <p:cNvSpPr/>
                <p:nvPr/>
              </p:nvSpPr>
              <p:spPr>
                <a:xfrm rot="10800000">
                  <a:off x="4804355" y="3214435"/>
                  <a:ext cx="201224" cy="106137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EFAD31-A869-4117-B72F-8E9A4BB120C3}"/>
                </a:ext>
              </a:extLst>
            </p:cNvPr>
            <p:cNvCxnSpPr>
              <a:cxnSpLocks/>
              <a:stCxn id="99" idx="1"/>
              <a:endCxn id="134" idx="3"/>
            </p:cNvCxnSpPr>
            <p:nvPr/>
          </p:nvCxnSpPr>
          <p:spPr>
            <a:xfrm flipH="1" flipV="1">
              <a:off x="1270311" y="1868547"/>
              <a:ext cx="2342584" cy="906748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3EEF140-DA1A-49CC-89D3-2969E4D4F153}"/>
                </a:ext>
              </a:extLst>
            </p:cNvPr>
            <p:cNvSpPr/>
            <p:nvPr/>
          </p:nvSpPr>
          <p:spPr>
            <a:xfrm>
              <a:off x="5902960" y="372431"/>
              <a:ext cx="5426305" cy="55614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31CD5E-0EE5-4D9B-AF07-206A67E0592D}"/>
                </a:ext>
              </a:extLst>
            </p:cNvPr>
            <p:cNvSpPr txBox="1"/>
            <p:nvPr/>
          </p:nvSpPr>
          <p:spPr>
            <a:xfrm>
              <a:off x="2946543" y="6185133"/>
              <a:ext cx="215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Calibration settings, Pupillometry and other extras…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676FCF-2771-47DE-80DE-C2C553C26CD0}"/>
                </a:ext>
              </a:extLst>
            </p:cNvPr>
            <p:cNvSpPr txBox="1"/>
            <p:nvPr/>
          </p:nvSpPr>
          <p:spPr>
            <a:xfrm>
              <a:off x="87612" y="3561549"/>
              <a:ext cx="13540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Rating # of keywords, regardless of which</a:t>
              </a:r>
              <a:endParaRPr lang="en-DK" dirty="0">
                <a:solidFill>
                  <a:srgbClr val="FF0000"/>
                </a:solidFill>
              </a:endParaRP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EC2C52A-E0CF-474D-A120-26DF6E1D6C42}"/>
                </a:ext>
              </a:extLst>
            </p:cNvPr>
            <p:cNvGrpSpPr/>
            <p:nvPr/>
          </p:nvGrpSpPr>
          <p:grpSpPr>
            <a:xfrm>
              <a:off x="149806" y="1331391"/>
              <a:ext cx="1120505" cy="899191"/>
              <a:chOff x="269901" y="1169030"/>
              <a:chExt cx="1132145" cy="1675023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9CA6A006-D8D4-4EFE-A428-11D8C7AFD0FF}"/>
                  </a:ext>
                </a:extLst>
              </p:cNvPr>
              <p:cNvGrpSpPr/>
              <p:nvPr/>
            </p:nvGrpSpPr>
            <p:grpSpPr>
              <a:xfrm>
                <a:off x="269901" y="1169030"/>
                <a:ext cx="1132145" cy="332791"/>
                <a:chOff x="4135593" y="3195875"/>
                <a:chExt cx="1132145" cy="332791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A0F2FB03-F0F9-44EC-8110-6B04E347F964}"/>
                    </a:ext>
                  </a:extLst>
                </p:cNvPr>
                <p:cNvSpPr/>
                <p:nvPr/>
              </p:nvSpPr>
              <p:spPr>
                <a:xfrm>
                  <a:off x="4135593" y="3195875"/>
                  <a:ext cx="1132145" cy="3311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Female 1</a:t>
                  </a: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D186DD57-4059-4873-BA1A-A740CBE271E5}"/>
                    </a:ext>
                  </a:extLst>
                </p:cNvPr>
                <p:cNvSpPr/>
                <p:nvPr/>
              </p:nvSpPr>
              <p:spPr>
                <a:xfrm>
                  <a:off x="4993191" y="3197504"/>
                  <a:ext cx="274547" cy="331162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37" name="Isosceles Triangle 136">
                  <a:extLst>
                    <a:ext uri="{FF2B5EF4-FFF2-40B4-BE49-F238E27FC236}">
                      <a16:creationId xmlns:a16="http://schemas.microsoft.com/office/drawing/2014/main" id="{81B2B03A-B82B-49CA-BE81-E2003E98783E}"/>
                    </a:ext>
                  </a:extLst>
                </p:cNvPr>
                <p:cNvSpPr/>
                <p:nvPr/>
              </p:nvSpPr>
              <p:spPr>
                <a:xfrm rot="10800000">
                  <a:off x="5077116" y="3308386"/>
                  <a:ext cx="106696" cy="106136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12A068B-D172-45F7-B93E-C41948C4954B}"/>
                  </a:ext>
                </a:extLst>
              </p:cNvPr>
              <p:cNvSpPr/>
              <p:nvPr/>
            </p:nvSpPr>
            <p:spPr>
              <a:xfrm>
                <a:off x="269901" y="1508792"/>
                <a:ext cx="1132145" cy="315986"/>
              </a:xfrm>
              <a:prstGeom prst="rect">
                <a:avLst/>
              </a:prstGeom>
              <a:solidFill>
                <a:srgbClr val="A6D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ADF1C205-7F60-4C1D-BAB3-B31FD9D94C3F}"/>
                  </a:ext>
                </a:extLst>
              </p:cNvPr>
              <p:cNvSpPr/>
              <p:nvPr/>
            </p:nvSpPr>
            <p:spPr>
              <a:xfrm>
                <a:off x="269901" y="1495247"/>
                <a:ext cx="1132145" cy="1348806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Female 1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Female 2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Male 1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Male 2</a:t>
                </a: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A697F9-7F7F-46CD-B3A9-D0E6E48C4749}"/>
                </a:ext>
              </a:extLst>
            </p:cNvPr>
            <p:cNvSpPr txBox="1"/>
            <p:nvPr/>
          </p:nvSpPr>
          <p:spPr>
            <a:xfrm>
              <a:off x="0" y="-2940"/>
              <a:ext cx="4026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A</a:t>
              </a:r>
              <a:endParaRPr lang="en-DK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39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4D4CA02-72F0-491D-B591-5C2BF57245EC}"/>
              </a:ext>
            </a:extLst>
          </p:cNvPr>
          <p:cNvGrpSpPr/>
          <p:nvPr/>
        </p:nvGrpSpPr>
        <p:grpSpPr>
          <a:xfrm>
            <a:off x="0" y="-2940"/>
            <a:ext cx="11841596" cy="6742745"/>
            <a:chOff x="0" y="-2940"/>
            <a:chExt cx="11841596" cy="674274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BFBB4B2-C230-4493-B918-F387EB7E8FF2}"/>
                </a:ext>
              </a:extLst>
            </p:cNvPr>
            <p:cNvGrpSpPr/>
            <p:nvPr/>
          </p:nvGrpSpPr>
          <p:grpSpPr>
            <a:xfrm>
              <a:off x="1527348" y="10661"/>
              <a:ext cx="10217612" cy="6035548"/>
              <a:chOff x="1764920" y="598224"/>
              <a:chExt cx="8746435" cy="551434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928A06-9724-4C23-9704-83F656C15BEB}"/>
                  </a:ext>
                </a:extLst>
              </p:cNvPr>
              <p:cNvSpPr/>
              <p:nvPr/>
            </p:nvSpPr>
            <p:spPr>
              <a:xfrm>
                <a:off x="1764920" y="745435"/>
                <a:ext cx="8746435" cy="5367130"/>
              </a:xfrm>
              <a:prstGeom prst="rect">
                <a:avLst/>
              </a:prstGeom>
              <a:solidFill>
                <a:srgbClr val="F0F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25F4CC-9E07-456F-8833-E25C4451BDC0}"/>
                  </a:ext>
                </a:extLst>
              </p:cNvPr>
              <p:cNvSpPr/>
              <p:nvPr/>
            </p:nvSpPr>
            <p:spPr>
              <a:xfrm>
                <a:off x="1764920" y="598224"/>
                <a:ext cx="8746435" cy="163354"/>
              </a:xfrm>
              <a:prstGeom prst="rect">
                <a:avLst/>
              </a:prstGeom>
              <a:solidFill>
                <a:srgbClr val="A1BFD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4CC369-9B28-44B5-A224-FD1A98032EE3}"/>
                </a:ext>
              </a:extLst>
            </p:cNvPr>
            <p:cNvSpPr/>
            <p:nvPr/>
          </p:nvSpPr>
          <p:spPr>
            <a:xfrm>
              <a:off x="7119626" y="1264602"/>
              <a:ext cx="1757570" cy="4075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Start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25E625-52E8-4892-87BA-7134AD263CD7}"/>
                </a:ext>
              </a:extLst>
            </p:cNvPr>
            <p:cNvGrpSpPr/>
            <p:nvPr/>
          </p:nvGrpSpPr>
          <p:grpSpPr>
            <a:xfrm>
              <a:off x="1929656" y="1981058"/>
              <a:ext cx="3241628" cy="3952840"/>
              <a:chOff x="3150705" y="2558637"/>
              <a:chExt cx="2514600" cy="32855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B774D0-3BC9-480B-8437-8508B053F9B2}"/>
                  </a:ext>
                </a:extLst>
              </p:cNvPr>
              <p:cNvSpPr/>
              <p:nvPr/>
            </p:nvSpPr>
            <p:spPr>
              <a:xfrm>
                <a:off x="3150705" y="2706635"/>
                <a:ext cx="2514600" cy="31375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44CFF-1B79-4F9D-806E-817B6C5987AD}"/>
                  </a:ext>
                </a:extLst>
              </p:cNvPr>
              <p:cNvSpPr txBox="1"/>
              <p:nvPr/>
            </p:nvSpPr>
            <p:spPr>
              <a:xfrm>
                <a:off x="3206814" y="2558637"/>
                <a:ext cx="806980" cy="31514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Settings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74F213-B853-4E75-B79F-888223D5E0A4}"/>
                </a:ext>
              </a:extLst>
            </p:cNvPr>
            <p:cNvSpPr txBox="1"/>
            <p:nvPr/>
          </p:nvSpPr>
          <p:spPr>
            <a:xfrm>
              <a:off x="2116953" y="315281"/>
              <a:ext cx="1815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Basic test information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BBF1DA-260F-4A94-B0B4-B14C9E3B6566}"/>
                </a:ext>
              </a:extLst>
            </p:cNvPr>
            <p:cNvSpPr txBox="1"/>
            <p:nvPr/>
          </p:nvSpPr>
          <p:spPr>
            <a:xfrm>
              <a:off x="1964057" y="584349"/>
              <a:ext cx="1176605" cy="135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Test leader ID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Subject No.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Date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File name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AFC473A-9096-43E3-9C27-844D1012B7A7}"/>
                </a:ext>
              </a:extLst>
            </p:cNvPr>
            <p:cNvGrpSpPr/>
            <p:nvPr/>
          </p:nvGrpSpPr>
          <p:grpSpPr>
            <a:xfrm>
              <a:off x="3255818" y="702749"/>
              <a:ext cx="1915466" cy="1179140"/>
              <a:chOff x="4022868" y="1106301"/>
              <a:chExt cx="1226991" cy="11791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4980E9-8841-4DF3-9F4F-38E827E168F3}"/>
                  </a:ext>
                </a:extLst>
              </p:cNvPr>
              <p:cNvSpPr/>
              <p:nvPr/>
            </p:nvSpPr>
            <p:spPr>
              <a:xfrm>
                <a:off x="4022868" y="110630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KMJR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B58145-982F-4A8F-9604-49508236A322}"/>
                  </a:ext>
                </a:extLst>
              </p:cNvPr>
              <p:cNvSpPr/>
              <p:nvPr/>
            </p:nvSpPr>
            <p:spPr>
              <a:xfrm>
                <a:off x="4022868" y="142744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4B9C6FC-03A9-4B3F-9D0F-9CEE5BFD3EEA}"/>
                  </a:ext>
                </a:extLst>
              </p:cNvPr>
              <p:cNvSpPr/>
              <p:nvPr/>
            </p:nvSpPr>
            <p:spPr>
              <a:xfrm>
                <a:off x="4022868" y="174858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2022_04_10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F9E8AD0-84BF-45AF-AD47-00A4EF9531A1}"/>
                  </a:ext>
                </a:extLst>
              </p:cNvPr>
              <p:cNvSpPr/>
              <p:nvPr/>
            </p:nvSpPr>
            <p:spPr>
              <a:xfrm>
                <a:off x="4022868" y="206972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sz="1400" dirty="0" err="1">
                    <a:solidFill>
                      <a:schemeClr val="tx1"/>
                    </a:solidFill>
                  </a:rPr>
                  <a:t>Pilot_test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AutoShape 10" descr="Check Mark Icon png download - 523*523 - Free Transparent Check Mark png  Download. - CleanPNG / KissPNG">
              <a:extLst>
                <a:ext uri="{FF2B5EF4-FFF2-40B4-BE49-F238E27FC236}">
                  <a16:creationId xmlns:a16="http://schemas.microsoft.com/office/drawing/2014/main" id="{37F6C34B-0C20-45C2-8728-A7AA08E287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02960" y="3124508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07699D-071E-4023-8547-A50B97407ED7}"/>
                </a:ext>
              </a:extLst>
            </p:cNvPr>
            <p:cNvSpPr txBox="1"/>
            <p:nvPr/>
          </p:nvSpPr>
          <p:spPr>
            <a:xfrm>
              <a:off x="3577330" y="4409714"/>
              <a:ext cx="1106008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Masker level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E4EB276-9107-48C7-B335-8A4D5CEC1261}"/>
                </a:ext>
              </a:extLst>
            </p:cNvPr>
            <p:cNvGrpSpPr/>
            <p:nvPr/>
          </p:nvGrpSpPr>
          <p:grpSpPr>
            <a:xfrm>
              <a:off x="3622822" y="4692604"/>
              <a:ext cx="1445929" cy="386143"/>
              <a:chOff x="3622822" y="4656509"/>
              <a:chExt cx="1445929" cy="38614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B8F7171-0B28-4EAB-9072-498BCC420268}"/>
                  </a:ext>
                </a:extLst>
              </p:cNvPr>
              <p:cNvSpPr/>
              <p:nvPr/>
            </p:nvSpPr>
            <p:spPr>
              <a:xfrm>
                <a:off x="3622822" y="4766606"/>
                <a:ext cx="740786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rgbClr val="C00000"/>
                    </a:solidFill>
                  </a:rPr>
                  <a:t>68.0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7CDD0E-C5A6-4E95-BD3A-68B8D78B667A}"/>
                  </a:ext>
                </a:extLst>
              </p:cNvPr>
              <p:cNvSpPr txBox="1"/>
              <p:nvPr/>
            </p:nvSpPr>
            <p:spPr>
              <a:xfrm>
                <a:off x="4113056" y="4656509"/>
                <a:ext cx="955695" cy="38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/>
                  <a:t>dB SPL</a:t>
                </a:r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1A5CB71-1919-4B9F-B35A-FFC90745000C}"/>
                </a:ext>
              </a:extLst>
            </p:cNvPr>
            <p:cNvSpPr/>
            <p:nvPr/>
          </p:nvSpPr>
          <p:spPr>
            <a:xfrm>
              <a:off x="3612895" y="5425647"/>
              <a:ext cx="1324780" cy="307777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More </a:t>
              </a:r>
              <a:r>
                <a:rPr lang="es-CO" sz="1400" dirty="0" err="1">
                  <a:solidFill>
                    <a:schemeClr val="tx1"/>
                  </a:solidFill>
                </a:rPr>
                <a:t>options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BD93C5-2DF8-46D4-8CDF-4CF9D7C2A68D}"/>
                </a:ext>
              </a:extLst>
            </p:cNvPr>
            <p:cNvSpPr txBox="1"/>
            <p:nvPr/>
          </p:nvSpPr>
          <p:spPr>
            <a:xfrm>
              <a:off x="3550470" y="3030112"/>
              <a:ext cx="1091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M</a:t>
              </a:r>
              <a:r>
                <a:rPr lang="en-US" sz="1400" dirty="0"/>
                <a:t>asker type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AD79A9-6753-4C64-B409-991C4FB03320}"/>
                </a:ext>
              </a:extLst>
            </p:cNvPr>
            <p:cNvGrpSpPr/>
            <p:nvPr/>
          </p:nvGrpSpPr>
          <p:grpSpPr>
            <a:xfrm>
              <a:off x="3612895" y="3338815"/>
              <a:ext cx="1383201" cy="332791"/>
              <a:chOff x="-297988" y="3188198"/>
              <a:chExt cx="1383201" cy="33279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4566531-C0C0-4C96-8D8D-895F29D320F6}"/>
                  </a:ext>
                </a:extLst>
              </p:cNvPr>
              <p:cNvSpPr/>
              <p:nvPr/>
            </p:nvSpPr>
            <p:spPr>
              <a:xfrm>
                <a:off x="-297988" y="3188198"/>
                <a:ext cx="1035051" cy="33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Modulated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E1DC326-5F26-49E4-840D-058060E8BDD6}"/>
                  </a:ext>
                </a:extLst>
              </p:cNvPr>
              <p:cNvGrpSpPr/>
              <p:nvPr/>
            </p:nvGrpSpPr>
            <p:grpSpPr>
              <a:xfrm>
                <a:off x="737345" y="3189828"/>
                <a:ext cx="347868" cy="331161"/>
                <a:chOff x="4731033" y="3099469"/>
                <a:chExt cx="347868" cy="331161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749ABFF-A8A0-42AC-86FB-83797937F5C0}"/>
                    </a:ext>
                  </a:extLst>
                </p:cNvPr>
                <p:cNvSpPr/>
                <p:nvPr/>
              </p:nvSpPr>
              <p:spPr>
                <a:xfrm>
                  <a:off x="4731033" y="3099469"/>
                  <a:ext cx="347868" cy="331161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2F78B7C2-7CC4-4EF2-9781-D04806A3D4B6}"/>
                    </a:ext>
                  </a:extLst>
                </p:cNvPr>
                <p:cNvSpPr/>
                <p:nvPr/>
              </p:nvSpPr>
              <p:spPr>
                <a:xfrm rot="10800000">
                  <a:off x="4804355" y="3214435"/>
                  <a:ext cx="201224" cy="106137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A7FA501-7F62-45B0-8681-F08388583D5C}"/>
                </a:ext>
              </a:extLst>
            </p:cNvPr>
            <p:cNvSpPr txBox="1"/>
            <p:nvPr/>
          </p:nvSpPr>
          <p:spPr>
            <a:xfrm>
              <a:off x="2214623" y="5365323"/>
              <a:ext cx="607859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Video</a:t>
              </a:r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8C9EE175-08E8-427A-A77C-B6F942381FAA}"/>
                </a:ext>
              </a:extLst>
            </p:cNvPr>
            <p:cNvGrpSpPr/>
            <p:nvPr/>
          </p:nvGrpSpPr>
          <p:grpSpPr>
            <a:xfrm>
              <a:off x="2806607" y="5444917"/>
              <a:ext cx="435740" cy="261444"/>
              <a:chOff x="3346934" y="4102878"/>
              <a:chExt cx="435740" cy="26144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63554C-FBA9-410B-AA9D-0D7261E83339}"/>
                  </a:ext>
                </a:extLst>
              </p:cNvPr>
              <p:cNvSpPr/>
              <p:nvPr/>
            </p:nvSpPr>
            <p:spPr>
              <a:xfrm>
                <a:off x="3439883" y="4138716"/>
                <a:ext cx="216297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36" name="Picture 12" descr="Check Mark Icon png download - 523*523 - Free Transparent Check Mark png  Download. - CleanPNG / KissPNG">
                <a:extLst>
                  <a:ext uri="{FF2B5EF4-FFF2-40B4-BE49-F238E27FC236}">
                    <a16:creationId xmlns:a16="http://schemas.microsoft.com/office/drawing/2014/main" id="{FB96716E-CEA0-472D-89B7-1CEE556426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934" y="4102878"/>
                <a:ext cx="435740" cy="261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D37770-1B9F-4E8A-819C-54B8F3E3E3A5}"/>
                </a:ext>
              </a:extLst>
            </p:cNvPr>
            <p:cNvSpPr txBox="1"/>
            <p:nvPr/>
          </p:nvSpPr>
          <p:spPr>
            <a:xfrm>
              <a:off x="7279711" y="678756"/>
              <a:ext cx="2683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400" b="1" dirty="0" err="1"/>
                <a:t>Dansk</a:t>
              </a:r>
              <a:r>
                <a:rPr lang="es-CO" sz="2400" b="1" dirty="0"/>
                <a:t> </a:t>
              </a:r>
              <a:r>
                <a:rPr lang="es-CO" sz="2400" b="1" dirty="0" err="1"/>
                <a:t>Sætningstest</a:t>
              </a:r>
              <a:endParaRPr 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DA11EFD-A57B-42ED-8CE8-93354C7AD3C0}"/>
                </a:ext>
              </a:extLst>
            </p:cNvPr>
            <p:cNvSpPr txBox="1"/>
            <p:nvPr/>
          </p:nvSpPr>
          <p:spPr>
            <a:xfrm>
              <a:off x="7119626" y="1868113"/>
              <a:ext cx="268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List: 26 </a:t>
              </a:r>
            </a:p>
            <a:p>
              <a:r>
                <a:rPr lang="es-CO" sz="1400" dirty="0"/>
                <a:t>Sentence: 9/20</a:t>
              </a:r>
              <a:endParaRPr lang="en-US" sz="1400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F357FA1-35D9-4983-86CE-4C30491EBDAC}"/>
                </a:ext>
              </a:extLst>
            </p:cNvPr>
            <p:cNvSpPr/>
            <p:nvPr/>
          </p:nvSpPr>
          <p:spPr>
            <a:xfrm>
              <a:off x="9071991" y="1264602"/>
              <a:ext cx="1041548" cy="407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Cancel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21487D-DD0C-4BF2-912C-C42C991F1AC8}"/>
                </a:ext>
              </a:extLst>
            </p:cNvPr>
            <p:cNvSpPr txBox="1"/>
            <p:nvPr/>
          </p:nvSpPr>
          <p:spPr>
            <a:xfrm>
              <a:off x="6227096" y="2955816"/>
              <a:ext cx="4785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pPr algn="ctr"/>
              <a:r>
                <a:rPr lang="da-DK" sz="1800" dirty="0"/>
                <a:t>Der er mange drenge der deltager i konkurrencer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DA8676-257E-421C-B32A-3A969974862B}"/>
                </a:ext>
              </a:extLst>
            </p:cNvPr>
            <p:cNvSpPr txBox="1"/>
            <p:nvPr/>
          </p:nvSpPr>
          <p:spPr>
            <a:xfrm>
              <a:off x="8114008" y="2596277"/>
              <a:ext cx="857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Sentence</a:t>
              </a:r>
              <a:endParaRPr lang="en-US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0523A59-C664-4FE9-8AD5-4FD98B537442}"/>
                </a:ext>
              </a:extLst>
            </p:cNvPr>
            <p:cNvSpPr txBox="1"/>
            <p:nvPr/>
          </p:nvSpPr>
          <p:spPr>
            <a:xfrm>
              <a:off x="8096888" y="3468608"/>
              <a:ext cx="8917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 err="1"/>
                <a:t>Keywords</a:t>
              </a:r>
              <a:endParaRPr lang="en-US" sz="1400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2A02104-D84D-43E8-8563-7441653D8C57}"/>
                </a:ext>
              </a:extLst>
            </p:cNvPr>
            <p:cNvSpPr/>
            <p:nvPr/>
          </p:nvSpPr>
          <p:spPr>
            <a:xfrm>
              <a:off x="10143210" y="5208909"/>
              <a:ext cx="928296" cy="407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Accept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BBF896-6B79-42D9-A8F5-FCEABCF306EC}"/>
                </a:ext>
              </a:extLst>
            </p:cNvPr>
            <p:cNvGrpSpPr/>
            <p:nvPr/>
          </p:nvGrpSpPr>
          <p:grpSpPr>
            <a:xfrm>
              <a:off x="2059579" y="2628725"/>
              <a:ext cx="1146214" cy="2569059"/>
              <a:chOff x="5233785" y="2564002"/>
              <a:chExt cx="1146214" cy="2569059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466E95-1D2C-411E-B331-608F9B510FB6}"/>
                  </a:ext>
                </a:extLst>
              </p:cNvPr>
              <p:cNvSpPr/>
              <p:nvPr/>
            </p:nvSpPr>
            <p:spPr>
              <a:xfrm>
                <a:off x="5233785" y="4057895"/>
                <a:ext cx="927382" cy="214515"/>
              </a:xfrm>
              <a:prstGeom prst="rect">
                <a:avLst/>
              </a:prstGeom>
              <a:solidFill>
                <a:srgbClr val="A6D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63B4A2-A2F6-4934-9157-ECCF824AE8F9}"/>
                  </a:ext>
                </a:extLst>
              </p:cNvPr>
              <p:cNvSpPr/>
              <p:nvPr/>
            </p:nvSpPr>
            <p:spPr>
              <a:xfrm>
                <a:off x="5235035" y="2564002"/>
                <a:ext cx="927382" cy="2569059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List 20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20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21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22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23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24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25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26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27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28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29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30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D7F19E-2DA8-47D6-B6B9-D9B8570DD61D}"/>
                  </a:ext>
                </a:extLst>
              </p:cNvPr>
              <p:cNvSpPr/>
              <p:nvPr/>
            </p:nvSpPr>
            <p:spPr>
              <a:xfrm>
                <a:off x="6162416" y="2564003"/>
                <a:ext cx="217583" cy="256905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L-Shape 4">
                <a:extLst>
                  <a:ext uri="{FF2B5EF4-FFF2-40B4-BE49-F238E27FC236}">
                    <a16:creationId xmlns:a16="http://schemas.microsoft.com/office/drawing/2014/main" id="{F2EFABDC-BD4D-47CB-A881-9936D01DD202}"/>
                  </a:ext>
                </a:extLst>
              </p:cNvPr>
              <p:cNvSpPr/>
              <p:nvPr/>
            </p:nvSpPr>
            <p:spPr>
              <a:xfrm rot="8158344">
                <a:off x="6236609" y="2621637"/>
                <a:ext cx="69947" cy="74667"/>
              </a:xfrm>
              <a:prstGeom prst="corner">
                <a:avLst>
                  <a:gd name="adj1" fmla="val 16362"/>
                  <a:gd name="adj2" fmla="val 1498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L-Shape 89">
                <a:extLst>
                  <a:ext uri="{FF2B5EF4-FFF2-40B4-BE49-F238E27FC236}">
                    <a16:creationId xmlns:a16="http://schemas.microsoft.com/office/drawing/2014/main" id="{90A9174A-937D-47D3-B2E3-28E97C14F51A}"/>
                  </a:ext>
                </a:extLst>
              </p:cNvPr>
              <p:cNvSpPr/>
              <p:nvPr/>
            </p:nvSpPr>
            <p:spPr>
              <a:xfrm rot="18695902">
                <a:off x="6241331" y="5002250"/>
                <a:ext cx="69947" cy="74667"/>
              </a:xfrm>
              <a:prstGeom prst="corner">
                <a:avLst>
                  <a:gd name="adj1" fmla="val 16362"/>
                  <a:gd name="adj2" fmla="val 1498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E743E2E-E2A1-413E-BFCE-9B0AD0878EC1}"/>
                  </a:ext>
                </a:extLst>
              </p:cNvPr>
              <p:cNvSpPr/>
              <p:nvPr/>
            </p:nvSpPr>
            <p:spPr>
              <a:xfrm>
                <a:off x="6162416" y="3107907"/>
                <a:ext cx="217583" cy="935068"/>
              </a:xfrm>
              <a:prstGeom prst="rect">
                <a:avLst/>
              </a:prstGeom>
              <a:solidFill>
                <a:srgbClr val="D0CECE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A28D62B-2415-40A5-B563-28F39DD39CDA}"/>
                </a:ext>
              </a:extLst>
            </p:cNvPr>
            <p:cNvSpPr txBox="1"/>
            <p:nvPr/>
          </p:nvSpPr>
          <p:spPr>
            <a:xfrm>
              <a:off x="2044754" y="2315625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 number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178691-00E0-4621-9A72-A8B26E21C76F}"/>
                </a:ext>
              </a:extLst>
            </p:cNvPr>
            <p:cNvSpPr txBox="1"/>
            <p:nvPr/>
          </p:nvSpPr>
          <p:spPr>
            <a:xfrm>
              <a:off x="3550470" y="3810072"/>
              <a:ext cx="1020729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Target level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CFF579-9A4C-4DC7-AB12-3E6CB269A4D6}"/>
                </a:ext>
              </a:extLst>
            </p:cNvPr>
            <p:cNvGrpSpPr/>
            <p:nvPr/>
          </p:nvGrpSpPr>
          <p:grpSpPr>
            <a:xfrm>
              <a:off x="3622822" y="4082903"/>
              <a:ext cx="1450092" cy="382093"/>
              <a:chOff x="3622822" y="3955222"/>
              <a:chExt cx="1450092" cy="38209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2DA6812-6715-457C-885F-C3A2267A2D72}"/>
                  </a:ext>
                </a:extLst>
              </p:cNvPr>
              <p:cNvSpPr/>
              <p:nvPr/>
            </p:nvSpPr>
            <p:spPr>
              <a:xfrm>
                <a:off x="3622822" y="4077087"/>
                <a:ext cx="740787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5C8E3A"/>
                    </a:solidFill>
                  </a:rPr>
                  <a:t>70.0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E957EF5-8ECD-4F98-86E9-6000F7812878}"/>
                  </a:ext>
                </a:extLst>
              </p:cNvPr>
              <p:cNvSpPr txBox="1"/>
              <p:nvPr/>
            </p:nvSpPr>
            <p:spPr>
              <a:xfrm>
                <a:off x="4117219" y="3955222"/>
                <a:ext cx="955695" cy="38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/>
                  <a:t>dB SPL</a:t>
                </a:r>
              </a:p>
            </p:txBody>
          </p: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B8E674C-2465-452D-9BE5-0C01D44BA6D2}"/>
                </a:ext>
              </a:extLst>
            </p:cNvPr>
            <p:cNvCxnSpPr>
              <a:cxnSpLocks/>
              <a:stCxn id="116" idx="2"/>
              <a:endCxn id="110" idx="0"/>
            </p:cNvCxnSpPr>
            <p:nvPr/>
          </p:nvCxnSpPr>
          <p:spPr>
            <a:xfrm flipH="1">
              <a:off x="1531334" y="5747415"/>
              <a:ext cx="987219" cy="463707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93AA7D6-3ACB-4719-B547-7751A3488D2C}"/>
                </a:ext>
              </a:extLst>
            </p:cNvPr>
            <p:cNvSpPr txBox="1"/>
            <p:nvPr/>
          </p:nvSpPr>
          <p:spPr>
            <a:xfrm>
              <a:off x="287023" y="6211122"/>
              <a:ext cx="248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Opens video in screen 2, or as specified in “more options” button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3C5BF69-2E5F-43A6-B53C-33B199DB7897}"/>
                </a:ext>
              </a:extLst>
            </p:cNvPr>
            <p:cNvCxnSpPr>
              <a:cxnSpLocks/>
              <a:stCxn id="93" idx="2"/>
              <a:endCxn id="128" idx="0"/>
            </p:cNvCxnSpPr>
            <p:nvPr/>
          </p:nvCxnSpPr>
          <p:spPr>
            <a:xfrm flipH="1">
              <a:off x="4023186" y="5733424"/>
              <a:ext cx="252099" cy="451709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9F8EABA-4110-4A69-907B-FE6228847EC2}"/>
                </a:ext>
              </a:extLst>
            </p:cNvPr>
            <p:cNvCxnSpPr>
              <a:cxnSpLocks/>
              <a:stCxn id="70" idx="2"/>
              <a:endCxn id="114" idx="0"/>
            </p:cNvCxnSpPr>
            <p:nvPr/>
          </p:nvCxnSpPr>
          <p:spPr>
            <a:xfrm>
              <a:off x="10607358" y="5616413"/>
              <a:ext cx="60691" cy="644957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D1E071B-F222-47DB-BE10-D45090F62D0C}"/>
                </a:ext>
              </a:extLst>
            </p:cNvPr>
            <p:cNvSpPr txBox="1"/>
            <p:nvPr/>
          </p:nvSpPr>
          <p:spPr>
            <a:xfrm>
              <a:off x="9494502" y="6261370"/>
              <a:ext cx="2347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…then press accept, so next sentence is played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5EE07D-8DB4-4938-909F-C35C81793D91}"/>
                </a:ext>
              </a:extLst>
            </p:cNvPr>
            <p:cNvSpPr txBox="1"/>
            <p:nvPr/>
          </p:nvSpPr>
          <p:spPr>
            <a:xfrm>
              <a:off x="3550470" y="2301197"/>
              <a:ext cx="615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Talker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2F50674-D1EE-4B63-B76F-ADAAAD6BFECC}"/>
                </a:ext>
              </a:extLst>
            </p:cNvPr>
            <p:cNvGrpSpPr/>
            <p:nvPr/>
          </p:nvGrpSpPr>
          <p:grpSpPr>
            <a:xfrm>
              <a:off x="3612895" y="2609714"/>
              <a:ext cx="1383201" cy="332791"/>
              <a:chOff x="-297988" y="3188198"/>
              <a:chExt cx="1383201" cy="332791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279426A-BD61-43B7-9CB3-23B4C42DBF7D}"/>
                  </a:ext>
                </a:extLst>
              </p:cNvPr>
              <p:cNvSpPr/>
              <p:nvPr/>
            </p:nvSpPr>
            <p:spPr>
              <a:xfrm>
                <a:off x="-297988" y="3188198"/>
                <a:ext cx="1035051" cy="33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Female 1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67DAF44-1C9A-4FCF-9E53-7421E257F038}"/>
                  </a:ext>
                </a:extLst>
              </p:cNvPr>
              <p:cNvGrpSpPr/>
              <p:nvPr/>
            </p:nvGrpSpPr>
            <p:grpSpPr>
              <a:xfrm>
                <a:off x="737345" y="3189828"/>
                <a:ext cx="347868" cy="331161"/>
                <a:chOff x="4731033" y="3099469"/>
                <a:chExt cx="347868" cy="33116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BC3ACC8-E969-47F8-98AF-8C8CBFCDE27B}"/>
                    </a:ext>
                  </a:extLst>
                </p:cNvPr>
                <p:cNvSpPr/>
                <p:nvPr/>
              </p:nvSpPr>
              <p:spPr>
                <a:xfrm>
                  <a:off x="4731033" y="3099469"/>
                  <a:ext cx="347868" cy="331161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2912F77C-1CDC-4D26-9350-038C0FD70412}"/>
                    </a:ext>
                  </a:extLst>
                </p:cNvPr>
                <p:cNvSpPr/>
                <p:nvPr/>
              </p:nvSpPr>
              <p:spPr>
                <a:xfrm rot="10800000">
                  <a:off x="4804355" y="3214435"/>
                  <a:ext cx="201224" cy="106137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EFAD31-A869-4117-B72F-8E9A4BB120C3}"/>
                </a:ext>
              </a:extLst>
            </p:cNvPr>
            <p:cNvCxnSpPr>
              <a:cxnSpLocks/>
              <a:stCxn id="99" idx="1"/>
              <a:endCxn id="139" idx="3"/>
            </p:cNvCxnSpPr>
            <p:nvPr/>
          </p:nvCxnSpPr>
          <p:spPr>
            <a:xfrm flipH="1" flipV="1">
              <a:off x="1270311" y="1868547"/>
              <a:ext cx="2342584" cy="906748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3EEF140-DA1A-49CC-89D3-2969E4D4F153}"/>
                </a:ext>
              </a:extLst>
            </p:cNvPr>
            <p:cNvSpPr/>
            <p:nvPr/>
          </p:nvSpPr>
          <p:spPr>
            <a:xfrm>
              <a:off x="5902960" y="372431"/>
              <a:ext cx="5426305" cy="55614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D31CD5E-0EE5-4D9B-AF07-206A67E0592D}"/>
                </a:ext>
              </a:extLst>
            </p:cNvPr>
            <p:cNvSpPr txBox="1"/>
            <p:nvPr/>
          </p:nvSpPr>
          <p:spPr>
            <a:xfrm>
              <a:off x="2946543" y="6185133"/>
              <a:ext cx="215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Calibration settings, Pupillometry and other extras…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8C443411-85A3-4C16-875B-94BAFE578799}"/>
                </a:ext>
              </a:extLst>
            </p:cNvPr>
            <p:cNvSpPr/>
            <p:nvPr/>
          </p:nvSpPr>
          <p:spPr>
            <a:xfrm>
              <a:off x="6996013" y="3889631"/>
              <a:ext cx="850611" cy="26051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drenge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1E2EF791-B3ED-4502-92FC-930AB86ED84B}"/>
                </a:ext>
              </a:extLst>
            </p:cNvPr>
            <p:cNvSpPr/>
            <p:nvPr/>
          </p:nvSpPr>
          <p:spPr>
            <a:xfrm>
              <a:off x="8052920" y="3889631"/>
              <a:ext cx="979717" cy="26051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deltager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52D7925-F36D-4AE0-8669-A3F2A7AFB21C}"/>
                </a:ext>
              </a:extLst>
            </p:cNvPr>
            <p:cNvSpPr/>
            <p:nvPr/>
          </p:nvSpPr>
          <p:spPr>
            <a:xfrm>
              <a:off x="9238933" y="3883157"/>
              <a:ext cx="1429116" cy="260515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konkurrencer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6481B52-B598-4189-A555-3B55DB105379}"/>
                </a:ext>
              </a:extLst>
            </p:cNvPr>
            <p:cNvSpPr/>
            <p:nvPr/>
          </p:nvSpPr>
          <p:spPr>
            <a:xfrm>
              <a:off x="8781441" y="4589666"/>
              <a:ext cx="844697" cy="3331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Mark all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8F02FA-150C-4AFA-A8B4-D6393E4DC3A7}"/>
                </a:ext>
              </a:extLst>
            </p:cNvPr>
            <p:cNvSpPr txBox="1"/>
            <p:nvPr/>
          </p:nvSpPr>
          <p:spPr>
            <a:xfrm>
              <a:off x="7213944" y="4542684"/>
              <a:ext cx="968535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Exceptions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A64FAFF-AEDD-4FAF-9AB2-4C9B2EC1136F}"/>
                </a:ext>
              </a:extLst>
            </p:cNvPr>
            <p:cNvGrpSpPr/>
            <p:nvPr/>
          </p:nvGrpSpPr>
          <p:grpSpPr>
            <a:xfrm>
              <a:off x="8166604" y="4622278"/>
              <a:ext cx="435740" cy="261444"/>
              <a:chOff x="3346934" y="4102878"/>
              <a:chExt cx="435740" cy="26144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A64A31BD-6C03-4B9F-880C-358728E379C9}"/>
                  </a:ext>
                </a:extLst>
              </p:cNvPr>
              <p:cNvSpPr/>
              <p:nvPr/>
            </p:nvSpPr>
            <p:spPr>
              <a:xfrm>
                <a:off x="3439883" y="4138716"/>
                <a:ext cx="216297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6" name="Picture 12" descr="Check Mark Icon png download - 523*523 - Free Transparent Check Mark png  Download. - CleanPNG / KissPNG">
                <a:extLst>
                  <a:ext uri="{FF2B5EF4-FFF2-40B4-BE49-F238E27FC236}">
                    <a16:creationId xmlns:a16="http://schemas.microsoft.com/office/drawing/2014/main" id="{3799C4B8-9719-49E4-9035-C2A877D1A5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934" y="4102878"/>
                <a:ext cx="435740" cy="261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FE6EA51-1C63-47AD-8A8B-2AF5561003B9}"/>
                </a:ext>
              </a:extLst>
            </p:cNvPr>
            <p:cNvSpPr txBox="1"/>
            <p:nvPr/>
          </p:nvSpPr>
          <p:spPr>
            <a:xfrm>
              <a:off x="87612" y="3561549"/>
              <a:ext cx="1354098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Rating # of keywords, taking into account which (and if exceptions were made)</a:t>
              </a:r>
              <a:endParaRPr lang="en-DK" dirty="0">
                <a:solidFill>
                  <a:srgbClr val="FF0000"/>
                </a:solidFill>
              </a:endParaRP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D43DCDF-6ABC-4184-BF17-56D10817B879}"/>
                </a:ext>
              </a:extLst>
            </p:cNvPr>
            <p:cNvCxnSpPr>
              <a:cxnSpLocks/>
              <a:stCxn id="123" idx="2"/>
              <a:endCxn id="131" idx="0"/>
            </p:cNvCxnSpPr>
            <p:nvPr/>
          </p:nvCxnSpPr>
          <p:spPr>
            <a:xfrm flipH="1">
              <a:off x="7300770" y="4924776"/>
              <a:ext cx="397442" cy="1342772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F9D40EC-32A7-4D18-93D9-C00A0EEB5FFA}"/>
                </a:ext>
              </a:extLst>
            </p:cNvPr>
            <p:cNvSpPr txBox="1"/>
            <p:nvPr/>
          </p:nvSpPr>
          <p:spPr>
            <a:xfrm>
              <a:off x="6682182" y="6267548"/>
              <a:ext cx="123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exceptions to rules were made</a:t>
              </a:r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4D11AC71-313C-40B9-A87A-CC8126BA8DAB}"/>
                </a:ext>
              </a:extLst>
            </p:cNvPr>
            <p:cNvCxnSpPr>
              <a:cxnSpLocks/>
              <a:stCxn id="122" idx="2"/>
              <a:endCxn id="133" idx="0"/>
            </p:cNvCxnSpPr>
            <p:nvPr/>
          </p:nvCxnSpPr>
          <p:spPr>
            <a:xfrm flipH="1">
              <a:off x="8877802" y="4922780"/>
              <a:ext cx="325988" cy="1355360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E3F1B81-886C-4362-B79C-2951B671320C}"/>
                </a:ext>
              </a:extLst>
            </p:cNvPr>
            <p:cNvSpPr txBox="1"/>
            <p:nvPr/>
          </p:nvSpPr>
          <p:spPr>
            <a:xfrm>
              <a:off x="8259214" y="6278140"/>
              <a:ext cx="123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all sentence is correct</a:t>
              </a:r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BDDF8DC7-3806-44A3-8A13-6446D7C7FB80}"/>
                </a:ext>
              </a:extLst>
            </p:cNvPr>
            <p:cNvCxnSpPr>
              <a:cxnSpLocks/>
              <a:stCxn id="112" idx="1"/>
              <a:endCxn id="135" idx="0"/>
            </p:cNvCxnSpPr>
            <p:nvPr/>
          </p:nvCxnSpPr>
          <p:spPr>
            <a:xfrm flipH="1">
              <a:off x="5870835" y="4019889"/>
              <a:ext cx="1125178" cy="2234847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E3D689B-1170-4C9C-B514-DBCBA50F4CD9}"/>
                </a:ext>
              </a:extLst>
            </p:cNvPr>
            <p:cNvSpPr txBox="1"/>
            <p:nvPr/>
          </p:nvSpPr>
          <p:spPr>
            <a:xfrm>
              <a:off x="5084856" y="6254736"/>
              <a:ext cx="15719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Select correctly repeated keywords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837F204-40BD-43E5-A392-28F331FE1B0E}"/>
                </a:ext>
              </a:extLst>
            </p:cNvPr>
            <p:cNvGrpSpPr/>
            <p:nvPr/>
          </p:nvGrpSpPr>
          <p:grpSpPr>
            <a:xfrm>
              <a:off x="149806" y="1331391"/>
              <a:ext cx="1120505" cy="899191"/>
              <a:chOff x="269901" y="1169030"/>
              <a:chExt cx="1132145" cy="1675023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45048F10-F490-43C0-97A4-0A65456F6B5F}"/>
                  </a:ext>
                </a:extLst>
              </p:cNvPr>
              <p:cNvGrpSpPr/>
              <p:nvPr/>
            </p:nvGrpSpPr>
            <p:grpSpPr>
              <a:xfrm>
                <a:off x="269901" y="1169030"/>
                <a:ext cx="1132145" cy="332791"/>
                <a:chOff x="4135593" y="3195875"/>
                <a:chExt cx="1132145" cy="332791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423B910F-12FD-4AA2-9E38-224767C0488A}"/>
                    </a:ext>
                  </a:extLst>
                </p:cNvPr>
                <p:cNvSpPr/>
                <p:nvPr/>
              </p:nvSpPr>
              <p:spPr>
                <a:xfrm>
                  <a:off x="4135593" y="3195875"/>
                  <a:ext cx="1132145" cy="3311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Female 1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032A10A-0BED-4124-B2AF-7BC057D2CF4F}"/>
                    </a:ext>
                  </a:extLst>
                </p:cNvPr>
                <p:cNvSpPr/>
                <p:nvPr/>
              </p:nvSpPr>
              <p:spPr>
                <a:xfrm>
                  <a:off x="4993191" y="3197504"/>
                  <a:ext cx="274547" cy="331162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42" name="Isosceles Triangle 141">
                  <a:extLst>
                    <a:ext uri="{FF2B5EF4-FFF2-40B4-BE49-F238E27FC236}">
                      <a16:creationId xmlns:a16="http://schemas.microsoft.com/office/drawing/2014/main" id="{FA9B59FE-2B05-4134-BD2B-15FCE4D94FCE}"/>
                    </a:ext>
                  </a:extLst>
                </p:cNvPr>
                <p:cNvSpPr/>
                <p:nvPr/>
              </p:nvSpPr>
              <p:spPr>
                <a:xfrm rot="10800000">
                  <a:off x="5077116" y="3308386"/>
                  <a:ext cx="106696" cy="106136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7C3BAD06-F013-4CDD-A3B3-CBE732939DE9}"/>
                  </a:ext>
                </a:extLst>
              </p:cNvPr>
              <p:cNvSpPr/>
              <p:nvPr/>
            </p:nvSpPr>
            <p:spPr>
              <a:xfrm>
                <a:off x="269901" y="1508792"/>
                <a:ext cx="1132145" cy="315986"/>
              </a:xfrm>
              <a:prstGeom prst="rect">
                <a:avLst/>
              </a:prstGeom>
              <a:solidFill>
                <a:srgbClr val="A6D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E941B16A-AEFC-4834-86EA-6EA597BE8FF0}"/>
                  </a:ext>
                </a:extLst>
              </p:cNvPr>
              <p:cNvSpPr/>
              <p:nvPr/>
            </p:nvSpPr>
            <p:spPr>
              <a:xfrm>
                <a:off x="269901" y="1495247"/>
                <a:ext cx="1132145" cy="1348806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Female 1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Female 2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Male 1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Male 2</a:t>
                </a: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D8EDD92-DD91-4053-BC39-C9CA5B5EEEEB}"/>
                </a:ext>
              </a:extLst>
            </p:cNvPr>
            <p:cNvSpPr txBox="1"/>
            <p:nvPr/>
          </p:nvSpPr>
          <p:spPr>
            <a:xfrm>
              <a:off x="0" y="-294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B</a:t>
              </a:r>
              <a:endParaRPr lang="en-DK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27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599BA28-346E-433D-B320-48C8DAE02A24}"/>
              </a:ext>
            </a:extLst>
          </p:cNvPr>
          <p:cNvGrpSpPr/>
          <p:nvPr/>
        </p:nvGrpSpPr>
        <p:grpSpPr>
          <a:xfrm>
            <a:off x="0" y="-2940"/>
            <a:ext cx="11787715" cy="6704828"/>
            <a:chOff x="0" y="-2940"/>
            <a:chExt cx="11787715" cy="670482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BFBB4B2-C230-4493-B918-F387EB7E8FF2}"/>
                </a:ext>
              </a:extLst>
            </p:cNvPr>
            <p:cNvGrpSpPr/>
            <p:nvPr/>
          </p:nvGrpSpPr>
          <p:grpSpPr>
            <a:xfrm>
              <a:off x="1527348" y="10661"/>
              <a:ext cx="10217612" cy="6035548"/>
              <a:chOff x="1764920" y="598224"/>
              <a:chExt cx="8746435" cy="551434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1928A06-9724-4C23-9704-83F656C15BEB}"/>
                  </a:ext>
                </a:extLst>
              </p:cNvPr>
              <p:cNvSpPr/>
              <p:nvPr/>
            </p:nvSpPr>
            <p:spPr>
              <a:xfrm>
                <a:off x="1764920" y="745435"/>
                <a:ext cx="8746435" cy="5367130"/>
              </a:xfrm>
              <a:prstGeom prst="rect">
                <a:avLst/>
              </a:prstGeom>
              <a:solidFill>
                <a:srgbClr val="F0F0F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25F4CC-9E07-456F-8833-E25C4451BDC0}"/>
                  </a:ext>
                </a:extLst>
              </p:cNvPr>
              <p:cNvSpPr/>
              <p:nvPr/>
            </p:nvSpPr>
            <p:spPr>
              <a:xfrm>
                <a:off x="1764920" y="598224"/>
                <a:ext cx="8746435" cy="163354"/>
              </a:xfrm>
              <a:prstGeom prst="rect">
                <a:avLst/>
              </a:prstGeom>
              <a:solidFill>
                <a:srgbClr val="A1BFDE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4CC369-9B28-44B5-A224-FD1A98032EE3}"/>
                </a:ext>
              </a:extLst>
            </p:cNvPr>
            <p:cNvSpPr/>
            <p:nvPr/>
          </p:nvSpPr>
          <p:spPr>
            <a:xfrm>
              <a:off x="7119626" y="1432382"/>
              <a:ext cx="1757570" cy="40750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Start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25E625-52E8-4892-87BA-7134AD263CD7}"/>
                </a:ext>
              </a:extLst>
            </p:cNvPr>
            <p:cNvGrpSpPr/>
            <p:nvPr/>
          </p:nvGrpSpPr>
          <p:grpSpPr>
            <a:xfrm>
              <a:off x="1929656" y="1981058"/>
              <a:ext cx="3241628" cy="3952840"/>
              <a:chOff x="3150705" y="2558637"/>
              <a:chExt cx="2514600" cy="32855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B774D0-3BC9-480B-8437-8508B053F9B2}"/>
                  </a:ext>
                </a:extLst>
              </p:cNvPr>
              <p:cNvSpPr/>
              <p:nvPr/>
            </p:nvSpPr>
            <p:spPr>
              <a:xfrm>
                <a:off x="3150705" y="2706635"/>
                <a:ext cx="2514600" cy="3137574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44CFF-1B79-4F9D-806E-817B6C5987AD}"/>
                  </a:ext>
                </a:extLst>
              </p:cNvPr>
              <p:cNvSpPr txBox="1"/>
              <p:nvPr/>
            </p:nvSpPr>
            <p:spPr>
              <a:xfrm>
                <a:off x="3206814" y="2558637"/>
                <a:ext cx="806980" cy="315145"/>
              </a:xfrm>
              <a:prstGeom prst="rect">
                <a:avLst/>
              </a:prstGeom>
              <a:solidFill>
                <a:srgbClr val="F0F0F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Settings</a:t>
                </a: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874F213-B853-4E75-B79F-888223D5E0A4}"/>
                </a:ext>
              </a:extLst>
            </p:cNvPr>
            <p:cNvSpPr txBox="1"/>
            <p:nvPr/>
          </p:nvSpPr>
          <p:spPr>
            <a:xfrm>
              <a:off x="2116953" y="315281"/>
              <a:ext cx="1815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Basic test information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BBF1DA-260F-4A94-B0B4-B14C9E3B6566}"/>
                </a:ext>
              </a:extLst>
            </p:cNvPr>
            <p:cNvSpPr txBox="1"/>
            <p:nvPr/>
          </p:nvSpPr>
          <p:spPr>
            <a:xfrm>
              <a:off x="1964057" y="584349"/>
              <a:ext cx="1176605" cy="135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Test leader ID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Subject No.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Date</a:t>
              </a:r>
            </a:p>
            <a:p>
              <a:pPr algn="r">
                <a:lnSpc>
                  <a:spcPct val="150000"/>
                </a:lnSpc>
              </a:pPr>
              <a:r>
                <a:rPr lang="en-US" sz="1400" dirty="0"/>
                <a:t>File name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AFC473A-9096-43E3-9C27-844D1012B7A7}"/>
                </a:ext>
              </a:extLst>
            </p:cNvPr>
            <p:cNvGrpSpPr/>
            <p:nvPr/>
          </p:nvGrpSpPr>
          <p:grpSpPr>
            <a:xfrm>
              <a:off x="3255818" y="702749"/>
              <a:ext cx="1915466" cy="1179140"/>
              <a:chOff x="4022868" y="1106301"/>
              <a:chExt cx="1226991" cy="117914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4980E9-8841-4DF3-9F4F-38E827E168F3}"/>
                  </a:ext>
                </a:extLst>
              </p:cNvPr>
              <p:cNvSpPr/>
              <p:nvPr/>
            </p:nvSpPr>
            <p:spPr>
              <a:xfrm>
                <a:off x="4022868" y="110630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KMJR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B58145-982F-4A8F-9604-49508236A322}"/>
                  </a:ext>
                </a:extLst>
              </p:cNvPr>
              <p:cNvSpPr/>
              <p:nvPr/>
            </p:nvSpPr>
            <p:spPr>
              <a:xfrm>
                <a:off x="4022868" y="142744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4B9C6FC-03A9-4B3F-9D0F-9CEE5BFD3EEA}"/>
                  </a:ext>
                </a:extLst>
              </p:cNvPr>
              <p:cNvSpPr/>
              <p:nvPr/>
            </p:nvSpPr>
            <p:spPr>
              <a:xfrm>
                <a:off x="4022868" y="174858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chemeClr val="tx1"/>
                    </a:solidFill>
                  </a:rPr>
                  <a:t>2022_04_10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F9E8AD0-84BF-45AF-AD47-00A4EF9531A1}"/>
                  </a:ext>
                </a:extLst>
              </p:cNvPr>
              <p:cNvSpPr/>
              <p:nvPr/>
            </p:nvSpPr>
            <p:spPr>
              <a:xfrm>
                <a:off x="4022868" y="2069721"/>
                <a:ext cx="1226991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CO" sz="1400" dirty="0" err="1">
                    <a:solidFill>
                      <a:schemeClr val="tx1"/>
                    </a:solidFill>
                  </a:rPr>
                  <a:t>Pilot_test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" name="AutoShape 10" descr="Check Mark Icon png download - 523*523 - Free Transparent Check Mark png  Download. - CleanPNG / KissPNG">
              <a:extLst>
                <a:ext uri="{FF2B5EF4-FFF2-40B4-BE49-F238E27FC236}">
                  <a16:creationId xmlns:a16="http://schemas.microsoft.com/office/drawing/2014/main" id="{37F6C34B-0C20-45C2-8728-A7AA08E2877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02960" y="297350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07699D-071E-4023-8547-A50B97407ED7}"/>
                </a:ext>
              </a:extLst>
            </p:cNvPr>
            <p:cNvSpPr txBox="1"/>
            <p:nvPr/>
          </p:nvSpPr>
          <p:spPr>
            <a:xfrm>
              <a:off x="3577330" y="4409714"/>
              <a:ext cx="1106008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Masker level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E4EB276-9107-48C7-B335-8A4D5CEC1261}"/>
                </a:ext>
              </a:extLst>
            </p:cNvPr>
            <p:cNvGrpSpPr/>
            <p:nvPr/>
          </p:nvGrpSpPr>
          <p:grpSpPr>
            <a:xfrm>
              <a:off x="3622822" y="4692604"/>
              <a:ext cx="1445929" cy="386143"/>
              <a:chOff x="3622822" y="4656509"/>
              <a:chExt cx="1445929" cy="38614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B8F7171-0B28-4EAB-9072-498BCC420268}"/>
                  </a:ext>
                </a:extLst>
              </p:cNvPr>
              <p:cNvSpPr/>
              <p:nvPr/>
            </p:nvSpPr>
            <p:spPr>
              <a:xfrm>
                <a:off x="3622822" y="4766606"/>
                <a:ext cx="740786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sz="1400" dirty="0">
                    <a:solidFill>
                      <a:srgbClr val="C00000"/>
                    </a:solidFill>
                  </a:rPr>
                  <a:t>68.0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67CDD0E-C5A6-4E95-BD3A-68B8D78B667A}"/>
                  </a:ext>
                </a:extLst>
              </p:cNvPr>
              <p:cNvSpPr txBox="1"/>
              <p:nvPr/>
            </p:nvSpPr>
            <p:spPr>
              <a:xfrm>
                <a:off x="4113056" y="4656509"/>
                <a:ext cx="955695" cy="386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/>
                  <a:t>dB SPL</a:t>
                </a:r>
              </a:p>
            </p:txBody>
          </p:sp>
        </p:grp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71A5CB71-1919-4B9F-B35A-FFC90745000C}"/>
                </a:ext>
              </a:extLst>
            </p:cNvPr>
            <p:cNvSpPr/>
            <p:nvPr/>
          </p:nvSpPr>
          <p:spPr>
            <a:xfrm>
              <a:off x="3612895" y="5425647"/>
              <a:ext cx="1324780" cy="307777"/>
            </a:xfrm>
            <a:prstGeom prst="roundRect">
              <a:avLst/>
            </a:prstGeom>
            <a:solidFill>
              <a:srgbClr val="D0CECE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sz="1400" dirty="0">
                  <a:solidFill>
                    <a:schemeClr val="tx1"/>
                  </a:solidFill>
                </a:rPr>
                <a:t>More </a:t>
              </a:r>
              <a:r>
                <a:rPr lang="es-CO" sz="1400" dirty="0" err="1">
                  <a:solidFill>
                    <a:schemeClr val="tx1"/>
                  </a:solidFill>
                </a:rPr>
                <a:t>options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DBD93C5-2DF8-46D4-8CDF-4CF9D7C2A68D}"/>
                </a:ext>
              </a:extLst>
            </p:cNvPr>
            <p:cNvSpPr txBox="1"/>
            <p:nvPr/>
          </p:nvSpPr>
          <p:spPr>
            <a:xfrm>
              <a:off x="3550470" y="3030112"/>
              <a:ext cx="10910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dirty="0"/>
                <a:t>M</a:t>
              </a:r>
              <a:r>
                <a:rPr lang="en-US" sz="1400" dirty="0"/>
                <a:t>asker type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AD79A9-6753-4C64-B409-991C4FB03320}"/>
                </a:ext>
              </a:extLst>
            </p:cNvPr>
            <p:cNvGrpSpPr/>
            <p:nvPr/>
          </p:nvGrpSpPr>
          <p:grpSpPr>
            <a:xfrm>
              <a:off x="3612895" y="3338815"/>
              <a:ext cx="1383201" cy="332791"/>
              <a:chOff x="-297988" y="3188198"/>
              <a:chExt cx="1383201" cy="33279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4566531-C0C0-4C96-8D8D-895F29D320F6}"/>
                  </a:ext>
                </a:extLst>
              </p:cNvPr>
              <p:cNvSpPr/>
              <p:nvPr/>
            </p:nvSpPr>
            <p:spPr>
              <a:xfrm>
                <a:off x="-297988" y="3188198"/>
                <a:ext cx="1035051" cy="33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Modulated</a:t>
                </a:r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DE1DC326-5F26-49E4-840D-058060E8BDD6}"/>
                  </a:ext>
                </a:extLst>
              </p:cNvPr>
              <p:cNvGrpSpPr/>
              <p:nvPr/>
            </p:nvGrpSpPr>
            <p:grpSpPr>
              <a:xfrm>
                <a:off x="737345" y="3189828"/>
                <a:ext cx="347868" cy="331161"/>
                <a:chOff x="4731033" y="3099469"/>
                <a:chExt cx="347868" cy="331161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6749ABFF-A8A0-42AC-86FB-83797937F5C0}"/>
                    </a:ext>
                  </a:extLst>
                </p:cNvPr>
                <p:cNvSpPr/>
                <p:nvPr/>
              </p:nvSpPr>
              <p:spPr>
                <a:xfrm>
                  <a:off x="4731033" y="3099469"/>
                  <a:ext cx="347868" cy="331161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9" name="Isosceles Triangle 108">
                  <a:extLst>
                    <a:ext uri="{FF2B5EF4-FFF2-40B4-BE49-F238E27FC236}">
                      <a16:creationId xmlns:a16="http://schemas.microsoft.com/office/drawing/2014/main" id="{2F78B7C2-7CC4-4EF2-9781-D04806A3D4B6}"/>
                    </a:ext>
                  </a:extLst>
                </p:cNvPr>
                <p:cNvSpPr/>
                <p:nvPr/>
              </p:nvSpPr>
              <p:spPr>
                <a:xfrm rot="10800000">
                  <a:off x="4804355" y="3214435"/>
                  <a:ext cx="201224" cy="106137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A7FA501-7F62-45B0-8681-F08388583D5C}"/>
                </a:ext>
              </a:extLst>
            </p:cNvPr>
            <p:cNvSpPr txBox="1"/>
            <p:nvPr/>
          </p:nvSpPr>
          <p:spPr>
            <a:xfrm>
              <a:off x="2214623" y="5365323"/>
              <a:ext cx="607859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Video</a:t>
              </a:r>
            </a:p>
          </p:txBody>
        </p: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8C9EE175-08E8-427A-A77C-B6F942381FAA}"/>
                </a:ext>
              </a:extLst>
            </p:cNvPr>
            <p:cNvGrpSpPr/>
            <p:nvPr/>
          </p:nvGrpSpPr>
          <p:grpSpPr>
            <a:xfrm>
              <a:off x="2806607" y="5444917"/>
              <a:ext cx="435740" cy="261444"/>
              <a:chOff x="3346934" y="4102878"/>
              <a:chExt cx="435740" cy="26144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63554C-FBA9-410B-AA9D-0D7261E83339}"/>
                  </a:ext>
                </a:extLst>
              </p:cNvPr>
              <p:cNvSpPr/>
              <p:nvPr/>
            </p:nvSpPr>
            <p:spPr>
              <a:xfrm>
                <a:off x="3439883" y="4138716"/>
                <a:ext cx="216297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36" name="Picture 12" descr="Check Mark Icon png download - 523*523 - Free Transparent Check Mark png  Download. - CleanPNG / KissPNG">
                <a:extLst>
                  <a:ext uri="{FF2B5EF4-FFF2-40B4-BE49-F238E27FC236}">
                    <a16:creationId xmlns:a16="http://schemas.microsoft.com/office/drawing/2014/main" id="{FB96716E-CEA0-472D-89B7-1CEE556426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934" y="4102878"/>
                <a:ext cx="435740" cy="261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9EEAE9-8D08-4727-8F61-AF4C209272B6}"/>
                </a:ext>
              </a:extLst>
            </p:cNvPr>
            <p:cNvSpPr/>
            <p:nvPr/>
          </p:nvSpPr>
          <p:spPr>
            <a:xfrm>
              <a:off x="5902960" y="372431"/>
              <a:ext cx="5426305" cy="556146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AD37770-1B9F-4E8A-819C-54B8F3E3E3A5}"/>
                </a:ext>
              </a:extLst>
            </p:cNvPr>
            <p:cNvSpPr txBox="1"/>
            <p:nvPr/>
          </p:nvSpPr>
          <p:spPr>
            <a:xfrm>
              <a:off x="7279711" y="846536"/>
              <a:ext cx="26837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400" b="1" dirty="0" err="1"/>
                <a:t>Dansk</a:t>
              </a:r>
              <a:r>
                <a:rPr lang="es-CO" sz="2400" b="1" dirty="0"/>
                <a:t> </a:t>
              </a:r>
              <a:r>
                <a:rPr lang="es-CO" sz="2400" b="1" dirty="0" err="1"/>
                <a:t>Sætningstest</a:t>
              </a:r>
              <a:endParaRPr lang="en-US" sz="2400" b="1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DA11EFD-A57B-42ED-8CE8-93354C7AD3C0}"/>
                </a:ext>
              </a:extLst>
            </p:cNvPr>
            <p:cNvSpPr txBox="1"/>
            <p:nvPr/>
          </p:nvSpPr>
          <p:spPr>
            <a:xfrm>
              <a:off x="7119626" y="2077838"/>
              <a:ext cx="26837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400" dirty="0"/>
                <a:t>List: 26 </a:t>
              </a:r>
            </a:p>
            <a:p>
              <a:r>
                <a:rPr lang="es-CO" sz="1400" dirty="0"/>
                <a:t>Sentence: 9/20</a:t>
              </a:r>
              <a:endParaRPr lang="en-US" sz="1400" dirty="0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F357FA1-35D9-4983-86CE-4C30491EBDAC}"/>
                </a:ext>
              </a:extLst>
            </p:cNvPr>
            <p:cNvSpPr/>
            <p:nvPr/>
          </p:nvSpPr>
          <p:spPr>
            <a:xfrm>
              <a:off x="9071991" y="1432382"/>
              <a:ext cx="1041548" cy="407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Cancel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3DA8676-257E-421C-B32A-3A969974862B}"/>
                </a:ext>
              </a:extLst>
            </p:cNvPr>
            <p:cNvSpPr txBox="1"/>
            <p:nvPr/>
          </p:nvSpPr>
          <p:spPr>
            <a:xfrm>
              <a:off x="8273799" y="3030112"/>
              <a:ext cx="8575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1400" dirty="0"/>
                <a:t>Sentence</a:t>
              </a:r>
              <a:endParaRPr lang="en-US" sz="1400" dirty="0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12A02104-D84D-43E8-8563-7441653D8C57}"/>
                </a:ext>
              </a:extLst>
            </p:cNvPr>
            <p:cNvSpPr/>
            <p:nvPr/>
          </p:nvSpPr>
          <p:spPr>
            <a:xfrm>
              <a:off x="10201678" y="4916858"/>
              <a:ext cx="928296" cy="40750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Accept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BBF896-6B79-42D9-A8F5-FCEABCF306EC}"/>
                </a:ext>
              </a:extLst>
            </p:cNvPr>
            <p:cNvGrpSpPr/>
            <p:nvPr/>
          </p:nvGrpSpPr>
          <p:grpSpPr>
            <a:xfrm>
              <a:off x="2059579" y="2628725"/>
              <a:ext cx="1146214" cy="2569059"/>
              <a:chOff x="5233785" y="2564002"/>
              <a:chExt cx="1146214" cy="2569059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466E95-1D2C-411E-B331-608F9B510FB6}"/>
                  </a:ext>
                </a:extLst>
              </p:cNvPr>
              <p:cNvSpPr/>
              <p:nvPr/>
            </p:nvSpPr>
            <p:spPr>
              <a:xfrm>
                <a:off x="5233785" y="4057895"/>
                <a:ext cx="927382" cy="214515"/>
              </a:xfrm>
              <a:prstGeom prst="rect">
                <a:avLst/>
              </a:prstGeom>
              <a:solidFill>
                <a:srgbClr val="A6D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63B4A2-A2F6-4934-9157-ECCF824AE8F9}"/>
                  </a:ext>
                </a:extLst>
              </p:cNvPr>
              <p:cNvSpPr/>
              <p:nvPr/>
            </p:nvSpPr>
            <p:spPr>
              <a:xfrm>
                <a:off x="5235035" y="2564002"/>
                <a:ext cx="927382" cy="2569059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List 20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20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21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22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23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24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25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26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27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28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29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List 30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FD7F19E-2DA8-47D6-B6B9-D9B8570DD61D}"/>
                  </a:ext>
                </a:extLst>
              </p:cNvPr>
              <p:cNvSpPr/>
              <p:nvPr/>
            </p:nvSpPr>
            <p:spPr>
              <a:xfrm>
                <a:off x="6162416" y="2564003"/>
                <a:ext cx="217583" cy="2569058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L-Shape 4">
                <a:extLst>
                  <a:ext uri="{FF2B5EF4-FFF2-40B4-BE49-F238E27FC236}">
                    <a16:creationId xmlns:a16="http://schemas.microsoft.com/office/drawing/2014/main" id="{F2EFABDC-BD4D-47CB-A881-9936D01DD202}"/>
                  </a:ext>
                </a:extLst>
              </p:cNvPr>
              <p:cNvSpPr/>
              <p:nvPr/>
            </p:nvSpPr>
            <p:spPr>
              <a:xfrm rot="8158344">
                <a:off x="6236609" y="2621637"/>
                <a:ext cx="69947" cy="74667"/>
              </a:xfrm>
              <a:prstGeom prst="corner">
                <a:avLst>
                  <a:gd name="adj1" fmla="val 16362"/>
                  <a:gd name="adj2" fmla="val 1498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L-Shape 89">
                <a:extLst>
                  <a:ext uri="{FF2B5EF4-FFF2-40B4-BE49-F238E27FC236}">
                    <a16:creationId xmlns:a16="http://schemas.microsoft.com/office/drawing/2014/main" id="{90A9174A-937D-47D3-B2E3-28E97C14F51A}"/>
                  </a:ext>
                </a:extLst>
              </p:cNvPr>
              <p:cNvSpPr/>
              <p:nvPr/>
            </p:nvSpPr>
            <p:spPr>
              <a:xfrm rot="18695902">
                <a:off x="6241331" y="5002250"/>
                <a:ext cx="69947" cy="74667"/>
              </a:xfrm>
              <a:prstGeom prst="corner">
                <a:avLst>
                  <a:gd name="adj1" fmla="val 16362"/>
                  <a:gd name="adj2" fmla="val 14989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E743E2E-E2A1-413E-BFCE-9B0AD0878EC1}"/>
                  </a:ext>
                </a:extLst>
              </p:cNvPr>
              <p:cNvSpPr/>
              <p:nvPr/>
            </p:nvSpPr>
            <p:spPr>
              <a:xfrm>
                <a:off x="6162416" y="3107907"/>
                <a:ext cx="217583" cy="935068"/>
              </a:xfrm>
              <a:prstGeom prst="rect">
                <a:avLst/>
              </a:prstGeom>
              <a:solidFill>
                <a:srgbClr val="D0CECE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A28D62B-2415-40A5-B563-28F39DD39CDA}"/>
                </a:ext>
              </a:extLst>
            </p:cNvPr>
            <p:cNvSpPr txBox="1"/>
            <p:nvPr/>
          </p:nvSpPr>
          <p:spPr>
            <a:xfrm>
              <a:off x="2044754" y="2315625"/>
              <a:ext cx="10499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List number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178691-00E0-4621-9A72-A8B26E21C76F}"/>
                </a:ext>
              </a:extLst>
            </p:cNvPr>
            <p:cNvSpPr txBox="1"/>
            <p:nvPr/>
          </p:nvSpPr>
          <p:spPr>
            <a:xfrm>
              <a:off x="3550470" y="3810072"/>
              <a:ext cx="1020729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/>
                <a:t>Target level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CFF579-9A4C-4DC7-AB12-3E6CB269A4D6}"/>
                </a:ext>
              </a:extLst>
            </p:cNvPr>
            <p:cNvGrpSpPr/>
            <p:nvPr/>
          </p:nvGrpSpPr>
          <p:grpSpPr>
            <a:xfrm>
              <a:off x="3622822" y="4082903"/>
              <a:ext cx="1450092" cy="382093"/>
              <a:chOff x="3622822" y="3955222"/>
              <a:chExt cx="1450092" cy="38209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2DA6812-6715-457C-885F-C3A2267A2D72}"/>
                  </a:ext>
                </a:extLst>
              </p:cNvPr>
              <p:cNvSpPr/>
              <p:nvPr/>
            </p:nvSpPr>
            <p:spPr>
              <a:xfrm>
                <a:off x="3622822" y="4077087"/>
                <a:ext cx="740787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5C8E3A"/>
                    </a:solidFill>
                  </a:rPr>
                  <a:t>70.0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E957EF5-8ECD-4F98-86E9-6000F7812878}"/>
                  </a:ext>
                </a:extLst>
              </p:cNvPr>
              <p:cNvSpPr txBox="1"/>
              <p:nvPr/>
            </p:nvSpPr>
            <p:spPr>
              <a:xfrm>
                <a:off x="4117219" y="3955222"/>
                <a:ext cx="955695" cy="382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sz="1400" dirty="0"/>
                  <a:t>dB SPL</a:t>
                </a:r>
              </a:p>
            </p:txBody>
          </p: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B8E674C-2465-452D-9BE5-0C01D44BA6D2}"/>
                </a:ext>
              </a:extLst>
            </p:cNvPr>
            <p:cNvCxnSpPr>
              <a:cxnSpLocks/>
              <a:stCxn id="116" idx="2"/>
              <a:endCxn id="110" idx="0"/>
            </p:cNvCxnSpPr>
            <p:nvPr/>
          </p:nvCxnSpPr>
          <p:spPr>
            <a:xfrm flipH="1">
              <a:off x="1531334" y="5747415"/>
              <a:ext cx="987219" cy="463707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93AA7D6-3ACB-4719-B547-7751A3488D2C}"/>
                </a:ext>
              </a:extLst>
            </p:cNvPr>
            <p:cNvSpPr txBox="1"/>
            <p:nvPr/>
          </p:nvSpPr>
          <p:spPr>
            <a:xfrm>
              <a:off x="287023" y="6211122"/>
              <a:ext cx="248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Opens video in screen 2, or as specified in “more options” button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3C5BF69-2E5F-43A6-B53C-33B199DB7897}"/>
                </a:ext>
              </a:extLst>
            </p:cNvPr>
            <p:cNvCxnSpPr>
              <a:cxnSpLocks/>
              <a:stCxn id="93" idx="2"/>
              <a:endCxn id="112" idx="0"/>
            </p:cNvCxnSpPr>
            <p:nvPr/>
          </p:nvCxnSpPr>
          <p:spPr>
            <a:xfrm flipH="1">
              <a:off x="4023186" y="5733424"/>
              <a:ext cx="252099" cy="451709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1B1E4F9-E69B-4423-B90E-1285F650AA2A}"/>
                </a:ext>
              </a:extLst>
            </p:cNvPr>
            <p:cNvSpPr txBox="1"/>
            <p:nvPr/>
          </p:nvSpPr>
          <p:spPr>
            <a:xfrm>
              <a:off x="2946543" y="6185133"/>
              <a:ext cx="21532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Calibration settings, Pupillometry and other extras…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E9F8EABA-4110-4A69-907B-FE6228847EC2}"/>
                </a:ext>
              </a:extLst>
            </p:cNvPr>
            <p:cNvCxnSpPr>
              <a:cxnSpLocks/>
              <a:stCxn id="70" idx="2"/>
              <a:endCxn id="114" idx="0"/>
            </p:cNvCxnSpPr>
            <p:nvPr/>
          </p:nvCxnSpPr>
          <p:spPr>
            <a:xfrm>
              <a:off x="10665826" y="5324362"/>
              <a:ext cx="227723" cy="905269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D1E071B-F222-47DB-BE10-D45090F62D0C}"/>
                </a:ext>
              </a:extLst>
            </p:cNvPr>
            <p:cNvSpPr txBox="1"/>
            <p:nvPr/>
          </p:nvSpPr>
          <p:spPr>
            <a:xfrm>
              <a:off x="9999383" y="6229631"/>
              <a:ext cx="1788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…then press accept, so next sentence is played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A4E027A-F256-4A4E-8DFF-36D757C4CF4F}"/>
                </a:ext>
              </a:extLst>
            </p:cNvPr>
            <p:cNvCxnSpPr>
              <a:cxnSpLocks/>
              <a:stCxn id="124" idx="2"/>
              <a:endCxn id="118" idx="0"/>
            </p:cNvCxnSpPr>
            <p:nvPr/>
          </p:nvCxnSpPr>
          <p:spPr>
            <a:xfrm flipH="1">
              <a:off x="6033060" y="3697276"/>
              <a:ext cx="693131" cy="2510058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68DDA7C-AD6C-41F3-B946-2F001A066782}"/>
                </a:ext>
              </a:extLst>
            </p:cNvPr>
            <p:cNvSpPr txBox="1"/>
            <p:nvPr/>
          </p:nvSpPr>
          <p:spPr>
            <a:xfrm>
              <a:off x="5331734" y="6207334"/>
              <a:ext cx="1402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Select correctly repeated words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5A5A2EA-DAED-49AB-BAFE-62CDF268C101}"/>
                </a:ext>
              </a:extLst>
            </p:cNvPr>
            <p:cNvGrpSpPr/>
            <p:nvPr/>
          </p:nvGrpSpPr>
          <p:grpSpPr>
            <a:xfrm>
              <a:off x="149806" y="1331391"/>
              <a:ext cx="1120505" cy="899191"/>
              <a:chOff x="269901" y="1169030"/>
              <a:chExt cx="1132145" cy="167502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860AAB26-F3CB-4952-9280-0131F17D7872}"/>
                  </a:ext>
                </a:extLst>
              </p:cNvPr>
              <p:cNvGrpSpPr/>
              <p:nvPr/>
            </p:nvGrpSpPr>
            <p:grpSpPr>
              <a:xfrm>
                <a:off x="269901" y="1169030"/>
                <a:ext cx="1132145" cy="332791"/>
                <a:chOff x="4135593" y="3195875"/>
                <a:chExt cx="1132145" cy="332791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04821B9-5B78-4493-8C40-373C15972FCA}"/>
                    </a:ext>
                  </a:extLst>
                </p:cNvPr>
                <p:cNvSpPr/>
                <p:nvPr/>
              </p:nvSpPr>
              <p:spPr>
                <a:xfrm>
                  <a:off x="4135593" y="3195875"/>
                  <a:ext cx="1132145" cy="33116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200" dirty="0">
                      <a:solidFill>
                        <a:schemeClr val="tx1"/>
                      </a:solidFill>
                    </a:rPr>
                    <a:t>Female 1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7199CFBA-8702-48A9-B724-97D33A6ABF84}"/>
                    </a:ext>
                  </a:extLst>
                </p:cNvPr>
                <p:cNvSpPr/>
                <p:nvPr/>
              </p:nvSpPr>
              <p:spPr>
                <a:xfrm>
                  <a:off x="4993191" y="3197504"/>
                  <a:ext cx="274547" cy="331162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89" name="Isosceles Triangle 88">
                  <a:extLst>
                    <a:ext uri="{FF2B5EF4-FFF2-40B4-BE49-F238E27FC236}">
                      <a16:creationId xmlns:a16="http://schemas.microsoft.com/office/drawing/2014/main" id="{B392E353-2681-4C9C-994A-FED995B1FAD3}"/>
                    </a:ext>
                  </a:extLst>
                </p:cNvPr>
                <p:cNvSpPr/>
                <p:nvPr/>
              </p:nvSpPr>
              <p:spPr>
                <a:xfrm rot="10800000">
                  <a:off x="5077116" y="3308386"/>
                  <a:ext cx="106696" cy="106136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28F4C71-76E3-4A97-AD63-BB6B3A6BE72D}"/>
                  </a:ext>
                </a:extLst>
              </p:cNvPr>
              <p:cNvSpPr/>
              <p:nvPr/>
            </p:nvSpPr>
            <p:spPr>
              <a:xfrm>
                <a:off x="269901" y="1508792"/>
                <a:ext cx="1132145" cy="315986"/>
              </a:xfrm>
              <a:prstGeom prst="rect">
                <a:avLst/>
              </a:prstGeom>
              <a:solidFill>
                <a:srgbClr val="A6D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FCDD5EF-E3A7-44E7-9870-4844143B83C7}"/>
                  </a:ext>
                </a:extLst>
              </p:cNvPr>
              <p:cNvSpPr/>
              <p:nvPr/>
            </p:nvSpPr>
            <p:spPr>
              <a:xfrm>
                <a:off x="269901" y="1495247"/>
                <a:ext cx="1132145" cy="1348806"/>
              </a:xfrm>
              <a:prstGeom prst="rect">
                <a:avLst/>
              </a:prstGeom>
              <a:noFill/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Female 1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Female 2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Male 1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Male 2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5EE07D-8DB4-4938-909F-C35C81793D91}"/>
                </a:ext>
              </a:extLst>
            </p:cNvPr>
            <p:cNvSpPr txBox="1"/>
            <p:nvPr/>
          </p:nvSpPr>
          <p:spPr>
            <a:xfrm>
              <a:off x="3550470" y="2301197"/>
              <a:ext cx="6152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Talker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2F50674-D1EE-4B63-B76F-ADAAAD6BFECC}"/>
                </a:ext>
              </a:extLst>
            </p:cNvPr>
            <p:cNvGrpSpPr/>
            <p:nvPr/>
          </p:nvGrpSpPr>
          <p:grpSpPr>
            <a:xfrm>
              <a:off x="3612895" y="2609714"/>
              <a:ext cx="1383201" cy="332791"/>
              <a:chOff x="-297988" y="3188198"/>
              <a:chExt cx="1383201" cy="332791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D279426A-BD61-43B7-9CB3-23B4C42DBF7D}"/>
                  </a:ext>
                </a:extLst>
              </p:cNvPr>
              <p:cNvSpPr/>
              <p:nvPr/>
            </p:nvSpPr>
            <p:spPr>
              <a:xfrm>
                <a:off x="-297988" y="3188198"/>
                <a:ext cx="1035051" cy="33116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Female 1</a:t>
                </a:r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67DAF44-1C9A-4FCF-9E53-7421E257F038}"/>
                  </a:ext>
                </a:extLst>
              </p:cNvPr>
              <p:cNvGrpSpPr/>
              <p:nvPr/>
            </p:nvGrpSpPr>
            <p:grpSpPr>
              <a:xfrm>
                <a:off x="737345" y="3189828"/>
                <a:ext cx="347868" cy="331161"/>
                <a:chOff x="4731033" y="3099469"/>
                <a:chExt cx="347868" cy="331161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BC3ACC8-E969-47F8-98AF-8C8CBFCDE27B}"/>
                    </a:ext>
                  </a:extLst>
                </p:cNvPr>
                <p:cNvSpPr/>
                <p:nvPr/>
              </p:nvSpPr>
              <p:spPr>
                <a:xfrm>
                  <a:off x="4731033" y="3099469"/>
                  <a:ext cx="347868" cy="331161"/>
                </a:xfrm>
                <a:prstGeom prst="rect">
                  <a:avLst/>
                </a:prstGeom>
                <a:solidFill>
                  <a:srgbClr val="D0CECE"/>
                </a:solidFill>
                <a:ln w="952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2912F77C-1CDC-4D26-9350-038C0FD70412}"/>
                    </a:ext>
                  </a:extLst>
                </p:cNvPr>
                <p:cNvSpPr/>
                <p:nvPr/>
              </p:nvSpPr>
              <p:spPr>
                <a:xfrm rot="10800000">
                  <a:off x="4804355" y="3214435"/>
                  <a:ext cx="201224" cy="106137"/>
                </a:xfrm>
                <a:prstGeom prst="triangle">
                  <a:avLst>
                    <a:gd name="adj" fmla="val 50666"/>
                  </a:avLst>
                </a:prstGeom>
                <a:solidFill>
                  <a:schemeClr val="bg2">
                    <a:lumMod val="2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EFAD31-A869-4117-B72F-8E9A4BB120C3}"/>
                </a:ext>
              </a:extLst>
            </p:cNvPr>
            <p:cNvCxnSpPr>
              <a:cxnSpLocks/>
              <a:stCxn id="99" idx="1"/>
              <a:endCxn id="80" idx="3"/>
            </p:cNvCxnSpPr>
            <p:nvPr/>
          </p:nvCxnSpPr>
          <p:spPr>
            <a:xfrm flipH="1" flipV="1">
              <a:off x="1270311" y="1868547"/>
              <a:ext cx="2342584" cy="906748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418DEFD9-7145-40C4-858C-57B3AE243AA9}"/>
                </a:ext>
              </a:extLst>
            </p:cNvPr>
            <p:cNvSpPr/>
            <p:nvPr/>
          </p:nvSpPr>
          <p:spPr>
            <a:xfrm>
              <a:off x="6039384" y="3484640"/>
              <a:ext cx="446207" cy="21263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Der</a:t>
              </a: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9B9D9F2C-DA94-4870-833F-753A3EAB226B}"/>
                </a:ext>
              </a:extLst>
            </p:cNvPr>
            <p:cNvSpPr/>
            <p:nvPr/>
          </p:nvSpPr>
          <p:spPr>
            <a:xfrm>
              <a:off x="6545030" y="3484640"/>
              <a:ext cx="362322" cy="21263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er</a:t>
              </a: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687CF4EE-E45B-499A-87B6-89A7FFAA48AB}"/>
                </a:ext>
              </a:extLst>
            </p:cNvPr>
            <p:cNvSpPr/>
            <p:nvPr/>
          </p:nvSpPr>
          <p:spPr>
            <a:xfrm>
              <a:off x="6966791" y="3484640"/>
              <a:ext cx="685026" cy="21263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mange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249BB8C-A864-462C-ADB4-30CCC7F205B0}"/>
                </a:ext>
              </a:extLst>
            </p:cNvPr>
            <p:cNvSpPr/>
            <p:nvPr/>
          </p:nvSpPr>
          <p:spPr>
            <a:xfrm>
              <a:off x="7711256" y="3484640"/>
              <a:ext cx="697792" cy="21263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drenge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BC304D25-F843-4DA0-ABAD-D4A51A36B854}"/>
                </a:ext>
              </a:extLst>
            </p:cNvPr>
            <p:cNvSpPr/>
            <p:nvPr/>
          </p:nvSpPr>
          <p:spPr>
            <a:xfrm>
              <a:off x="8468487" y="3484640"/>
              <a:ext cx="445941" cy="21263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der</a:t>
              </a:r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2C3F3593-E066-4388-8D5E-25701A03B4DB}"/>
                </a:ext>
              </a:extLst>
            </p:cNvPr>
            <p:cNvSpPr/>
            <p:nvPr/>
          </p:nvSpPr>
          <p:spPr>
            <a:xfrm>
              <a:off x="8973867" y="3484640"/>
              <a:ext cx="803703" cy="21263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deltager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BB32D07-655C-432A-9CAF-73C5BEE3096D}"/>
                </a:ext>
              </a:extLst>
            </p:cNvPr>
            <p:cNvSpPr/>
            <p:nvPr/>
          </p:nvSpPr>
          <p:spPr>
            <a:xfrm>
              <a:off x="9837009" y="3484640"/>
              <a:ext cx="152159" cy="21263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i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6BED8FBD-B70E-4271-8BEC-8770BC8CB711}"/>
                </a:ext>
              </a:extLst>
            </p:cNvPr>
            <p:cNvSpPr/>
            <p:nvPr/>
          </p:nvSpPr>
          <p:spPr>
            <a:xfrm>
              <a:off x="10048605" y="3484640"/>
              <a:ext cx="1172364" cy="212636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>
                  <a:solidFill>
                    <a:schemeClr val="tx1"/>
                  </a:solidFill>
                </a:rPr>
                <a:t>konkurrencer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A05172D1-CF74-4292-B56E-D8117F3E878E}"/>
                </a:ext>
              </a:extLst>
            </p:cNvPr>
            <p:cNvSpPr/>
            <p:nvPr/>
          </p:nvSpPr>
          <p:spPr>
            <a:xfrm>
              <a:off x="10270067" y="4078079"/>
              <a:ext cx="844697" cy="333114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Mark all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BD8C852-3124-4E15-B58E-4E5E0AE9522A}"/>
                </a:ext>
              </a:extLst>
            </p:cNvPr>
            <p:cNvSpPr txBox="1"/>
            <p:nvPr/>
          </p:nvSpPr>
          <p:spPr>
            <a:xfrm>
              <a:off x="8702570" y="4031097"/>
              <a:ext cx="968535" cy="3820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400" dirty="0"/>
                <a:t>Exceptions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E46E710-C824-4AAF-8328-1810BC2D23DF}"/>
                </a:ext>
              </a:extLst>
            </p:cNvPr>
            <p:cNvGrpSpPr/>
            <p:nvPr/>
          </p:nvGrpSpPr>
          <p:grpSpPr>
            <a:xfrm>
              <a:off x="9655230" y="4110691"/>
              <a:ext cx="435740" cy="261444"/>
              <a:chOff x="3346934" y="4102878"/>
              <a:chExt cx="435740" cy="261444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3829C2E-2652-4AEE-B7B7-AC6DF5D43262}"/>
                  </a:ext>
                </a:extLst>
              </p:cNvPr>
              <p:cNvSpPr/>
              <p:nvPr/>
            </p:nvSpPr>
            <p:spPr>
              <a:xfrm>
                <a:off x="3439883" y="4138716"/>
                <a:ext cx="216297" cy="215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6" name="Picture 12" descr="Check Mark Icon png download - 523*523 - Free Transparent Check Mark png  Download. - CleanPNG / KissPNG">
                <a:extLst>
                  <a:ext uri="{FF2B5EF4-FFF2-40B4-BE49-F238E27FC236}">
                    <a16:creationId xmlns:a16="http://schemas.microsoft.com/office/drawing/2014/main" id="{3604BFC5-0BFD-49EF-B610-BFC733412B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6934" y="4102878"/>
                <a:ext cx="435740" cy="2614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9AF5844-DA03-4CBA-A16C-0D592BF05358}"/>
                </a:ext>
              </a:extLst>
            </p:cNvPr>
            <p:cNvCxnSpPr>
              <a:cxnSpLocks/>
              <a:stCxn id="126" idx="2"/>
              <a:endCxn id="138" idx="0"/>
            </p:cNvCxnSpPr>
            <p:nvPr/>
          </p:nvCxnSpPr>
          <p:spPr>
            <a:xfrm flipH="1">
              <a:off x="7136721" y="3697276"/>
              <a:ext cx="923431" cy="2511153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C62437F-850B-42C5-8021-1C4FAF73264E}"/>
                </a:ext>
              </a:extLst>
            </p:cNvPr>
            <p:cNvSpPr txBox="1"/>
            <p:nvPr/>
          </p:nvSpPr>
          <p:spPr>
            <a:xfrm>
              <a:off x="6739245" y="6208429"/>
              <a:ext cx="7949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Keywords in bold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D6D5F5D-F0B3-4770-A73D-78BB806185B2}"/>
                </a:ext>
              </a:extLst>
            </p:cNvPr>
            <p:cNvCxnSpPr>
              <a:cxnSpLocks/>
              <a:stCxn id="133" idx="1"/>
              <a:endCxn id="140" idx="0"/>
            </p:cNvCxnSpPr>
            <p:nvPr/>
          </p:nvCxnSpPr>
          <p:spPr>
            <a:xfrm flipH="1">
              <a:off x="8160030" y="4222143"/>
              <a:ext cx="542540" cy="2007488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186D88-531B-4655-A082-894956ABE839}"/>
                </a:ext>
              </a:extLst>
            </p:cNvPr>
            <p:cNvSpPr txBox="1"/>
            <p:nvPr/>
          </p:nvSpPr>
          <p:spPr>
            <a:xfrm>
              <a:off x="7541442" y="6229631"/>
              <a:ext cx="123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exceptions to rules were made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666CE09-3D0F-43D4-812D-E3C71CFC323C}"/>
                </a:ext>
              </a:extLst>
            </p:cNvPr>
            <p:cNvCxnSpPr>
              <a:cxnSpLocks/>
              <a:stCxn id="131" idx="1"/>
              <a:endCxn id="142" idx="0"/>
            </p:cNvCxnSpPr>
            <p:nvPr/>
          </p:nvCxnSpPr>
          <p:spPr>
            <a:xfrm flipH="1">
              <a:off x="9380795" y="4244636"/>
              <a:ext cx="889272" cy="1995587"/>
            </a:xfrm>
            <a:prstGeom prst="straightConnector1">
              <a:avLst/>
            </a:prstGeom>
            <a:ln w="28575">
              <a:solidFill>
                <a:schemeClr val="accent6">
                  <a:alpha val="3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495580A1-5B2A-4D4B-AE13-07BEAF41D6A7}"/>
                </a:ext>
              </a:extLst>
            </p:cNvPr>
            <p:cNvSpPr txBox="1"/>
            <p:nvPr/>
          </p:nvSpPr>
          <p:spPr>
            <a:xfrm>
              <a:off x="8762207" y="6240223"/>
              <a:ext cx="123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If all sentence is correct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3EF784-0275-4D8F-8861-64598B2A795B}"/>
                </a:ext>
              </a:extLst>
            </p:cNvPr>
            <p:cNvSpPr txBox="1"/>
            <p:nvPr/>
          </p:nvSpPr>
          <p:spPr>
            <a:xfrm>
              <a:off x="87612" y="3561549"/>
              <a:ext cx="135409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Rating # of (key)words in sentence, taking into account which and if exceptions were made </a:t>
              </a:r>
              <a:endParaRPr lang="en-DK" dirty="0">
                <a:solidFill>
                  <a:srgbClr val="FF0000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0F5F356-ABF1-4BEC-B00F-4175FA615A21}"/>
                </a:ext>
              </a:extLst>
            </p:cNvPr>
            <p:cNvSpPr txBox="1"/>
            <p:nvPr/>
          </p:nvSpPr>
          <p:spPr>
            <a:xfrm>
              <a:off x="0" y="-2940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C</a:t>
              </a:r>
              <a:endParaRPr lang="en-DK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845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22C2F6D552774CB991277E0DA3C0BA" ma:contentTypeVersion="13" ma:contentTypeDescription="Create a new document." ma:contentTypeScope="" ma:versionID="4c1761a3293a6cf5dbfefc8e186abde4">
  <xsd:schema xmlns:xsd="http://www.w3.org/2001/XMLSchema" xmlns:xs="http://www.w3.org/2001/XMLSchema" xmlns:p="http://schemas.microsoft.com/office/2006/metadata/properties" xmlns:ns2="c5b1d88e-47b7-454f-883c-17588989fad7" xmlns:ns3="dc7339e7-fc88-4a2f-8a5d-7cfecaa3496c" targetNamespace="http://schemas.microsoft.com/office/2006/metadata/properties" ma:root="true" ma:fieldsID="67ee2ac89526afa2f9d1173a2a71c1be" ns2:_="" ns3:_="">
    <xsd:import namespace="c5b1d88e-47b7-454f-883c-17588989fad7"/>
    <xsd:import namespace="dc7339e7-fc88-4a2f-8a5d-7cfecaa349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1d88e-47b7-454f-883c-17588989fa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339e7-fc88-4a2f-8a5d-7cfecaa3496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A6BA0B-2D46-403F-A146-CFB23593CF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A1FB63-1677-498F-B6CB-F03667184574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dc7339e7-fc88-4a2f-8a5d-7cfecaa3496c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5b1d88e-47b7-454f-883c-17588989fad7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F615FA-A425-48D1-9F01-2A75C66156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b1d88e-47b7-454f-883c-17588989fad7"/>
    <ds:schemaRef ds:uri="dc7339e7-fc88-4a2f-8a5d-7cfecaa349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498</Words>
  <Application>Microsoft Macintosh PowerPoint</Application>
  <PresentationFormat>Widescreen</PresentationFormat>
  <Paragraphs>190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GUI references from other tests</vt:lpstr>
      <vt:lpstr>PowerPoint Presentation</vt:lpstr>
      <vt:lpstr>PowerPoint Presentation</vt:lpstr>
      <vt:lpstr>GUI Ideas for DAST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Kirsten Maria Jensen Rico</dc:creator>
  <cp:lastModifiedBy>Abigail Anne Kressner</cp:lastModifiedBy>
  <cp:revision>33</cp:revision>
  <dcterms:created xsi:type="dcterms:W3CDTF">2022-03-22T01:28:45Z</dcterms:created>
  <dcterms:modified xsi:type="dcterms:W3CDTF">2022-04-28T10:06:45Z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0x0101000B22C2F6D552774CB991277E0DA3C0BA</vt:lpwstr>
  </property>
</Properties>
</file>