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1" r:id="rId10"/>
    <p:sldId id="300" r:id="rId11"/>
    <p:sldId id="273" r:id="rId12"/>
    <p:sldId id="289" r:id="rId13"/>
    <p:sldId id="290" r:id="rId14"/>
    <p:sldId id="292" r:id="rId15"/>
    <p:sldId id="276" r:id="rId16"/>
    <p:sldId id="277" r:id="rId17"/>
    <p:sldId id="278" r:id="rId18"/>
    <p:sldId id="279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>
      <p:cViewPr>
        <p:scale>
          <a:sx n="70" d="100"/>
          <a:sy n="70" d="100"/>
        </p:scale>
        <p:origin x="-259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1115D-4647-4365-B0A0-E65DDAFD2630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43734-B730-443C-AB76-74992472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43734-B730-443C-AB76-749924729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6D5-77DC-46FD-9691-1A610FFB98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L1:Introduction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CPH 576C: Applied Biostatistical Analysis, Fall 2014</a:t>
            </a:r>
          </a:p>
          <a:p>
            <a:r>
              <a:rPr lang="en-US" dirty="0" smtClean="0"/>
              <a:t>Dr Melanie L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1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smtClean="0"/>
              <a:t>any statistical software you like</a:t>
            </a:r>
            <a:endParaRPr lang="en-US" dirty="0"/>
          </a:p>
          <a:p>
            <a:r>
              <a:rPr lang="en-US" dirty="0" smtClean="0"/>
              <a:t>Some SAS and Stata code will be provided</a:t>
            </a:r>
          </a:p>
          <a:p>
            <a:r>
              <a:rPr lang="en-US" dirty="0" smtClean="0"/>
              <a:t>Stata has different versions you can buy</a:t>
            </a:r>
          </a:p>
          <a:p>
            <a:r>
              <a:rPr lang="en-US" dirty="0" smtClean="0"/>
              <a:t>SAS now has a free University version</a:t>
            </a:r>
          </a:p>
        </p:txBody>
      </p:sp>
    </p:spTree>
    <p:extLst>
      <p:ext uri="{BB962C8B-B14F-4D97-AF65-F5344CB8AC3E}">
        <p14:creationId xmlns:p14="http://schemas.microsoft.com/office/powerpoint/2010/main" val="32803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Consulting &amp;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distinction between consulting and collaboration</a:t>
            </a:r>
          </a:p>
          <a:p>
            <a:r>
              <a:rPr lang="en-US" dirty="0" smtClean="0"/>
              <a:t>Timing—note 3 previous papers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consulting/collaboration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with your neighbor what you should do in a consulting meeting</a:t>
            </a:r>
          </a:p>
          <a:p>
            <a:r>
              <a:rPr lang="en-US" dirty="0" smtClean="0"/>
              <a:t>Please pick a neighbor not like yourself (</a:t>
            </a:r>
            <a:r>
              <a:rPr lang="en-US" dirty="0" err="1" smtClean="0"/>
              <a:t>eg</a:t>
            </a:r>
            <a:r>
              <a:rPr lang="en-US" dirty="0" smtClean="0"/>
              <a:t>, math/stats people—public health)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consulting/collaboration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79792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research question?</a:t>
            </a:r>
          </a:p>
          <a:p>
            <a:r>
              <a:rPr lang="en-US" dirty="0"/>
              <a:t>What is the study population?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What has been collected?</a:t>
            </a:r>
          </a:p>
          <a:p>
            <a:pPr lvl="1"/>
            <a:r>
              <a:rPr lang="en-US" dirty="0" smtClean="0"/>
              <a:t>Primary and secondary outcomes</a:t>
            </a:r>
          </a:p>
          <a:p>
            <a:pPr lvl="1"/>
            <a:r>
              <a:rPr lang="en-US" dirty="0" smtClean="0"/>
              <a:t>Other variables:</a:t>
            </a:r>
          </a:p>
          <a:p>
            <a:pPr lvl="2"/>
            <a:r>
              <a:rPr lang="en-US" dirty="0" smtClean="0"/>
              <a:t>Hypothesis variables (examples?)</a:t>
            </a:r>
          </a:p>
          <a:p>
            <a:pPr lvl="2"/>
            <a:r>
              <a:rPr lang="en-US" dirty="0" smtClean="0"/>
              <a:t>Potential confounders</a:t>
            </a:r>
          </a:p>
          <a:p>
            <a:pPr lvl="2"/>
            <a:r>
              <a:rPr lang="en-US" dirty="0" smtClean="0"/>
              <a:t>Predictors</a:t>
            </a:r>
          </a:p>
          <a:p>
            <a:pPr lvl="1"/>
            <a:r>
              <a:rPr lang="en-US" dirty="0" smtClean="0"/>
              <a:t>What types (continuous, binary, time-to-event,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consulting/collaboration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79792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were data collected?</a:t>
            </a:r>
          </a:p>
          <a:p>
            <a:pPr lvl="1"/>
            <a:r>
              <a:rPr lang="en-US" dirty="0" smtClean="0"/>
              <a:t>Are they clean?</a:t>
            </a:r>
          </a:p>
          <a:p>
            <a:pPr lvl="1"/>
            <a:r>
              <a:rPr lang="en-US" dirty="0" smtClean="0"/>
              <a:t>Are they in raw form or have they been transformed in some way?</a:t>
            </a:r>
          </a:p>
          <a:p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When will data be transferred to you?</a:t>
            </a:r>
          </a:p>
          <a:p>
            <a:pPr lvl="1"/>
            <a:r>
              <a:rPr lang="en-US" dirty="0" smtClean="0"/>
              <a:t>When will report be needed?</a:t>
            </a:r>
          </a:p>
          <a:p>
            <a:pPr lvl="1"/>
            <a:r>
              <a:rPr lang="en-US" dirty="0" smtClean="0"/>
              <a:t>Key dates (deadlines for abstract submissions, grants, paper submission,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Co-authorship, investigator status</a:t>
            </a:r>
          </a:p>
          <a:p>
            <a:pPr lvl="1"/>
            <a:r>
              <a:rPr lang="en-US" dirty="0" smtClean="0"/>
              <a:t>Best to have these discussions early!</a:t>
            </a:r>
          </a:p>
          <a:p>
            <a:r>
              <a:rPr lang="en-US" dirty="0" smtClean="0"/>
              <a:t>Do you want to work with these researchers?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and secondary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studies need a primary question (aka research question) </a:t>
            </a:r>
          </a:p>
          <a:p>
            <a:r>
              <a:rPr lang="en-US" sz="2800" dirty="0" smtClean="0"/>
              <a:t>The primary question uses the primary outcome, and is what the study sample size is based on.</a:t>
            </a:r>
          </a:p>
          <a:p>
            <a:r>
              <a:rPr lang="en-US" sz="2800" dirty="0" smtClean="0"/>
              <a:t>Can be framed as a hypothesis:</a:t>
            </a:r>
          </a:p>
          <a:p>
            <a:pPr lvl="1"/>
            <a:r>
              <a:rPr lang="en-US" sz="2400" dirty="0" smtClean="0"/>
              <a:t>Physical activity will decrease fatigue in lung cancer patients (PAL study).</a:t>
            </a:r>
          </a:p>
          <a:p>
            <a:pPr lvl="1"/>
            <a:r>
              <a:rPr lang="en-US" sz="2400" dirty="0" smtClean="0"/>
              <a:t>How could the statement of this hypothesis be improved? Discuss with your neighbor.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1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better than B?</a:t>
            </a:r>
          </a:p>
          <a:p>
            <a:endParaRPr lang="en-US" dirty="0" smtClean="0"/>
          </a:p>
          <a:p>
            <a:r>
              <a:rPr lang="en-US" dirty="0" smtClean="0"/>
              <a:t>In population W is drug A at daily dose X more efficacious in improving Z by Q amount over a period of time T than dug B at a daily dose 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use the primary outcome</a:t>
            </a:r>
          </a:p>
          <a:p>
            <a:pPr lvl="1"/>
            <a:r>
              <a:rPr lang="en-US" dirty="0" smtClean="0"/>
              <a:t>What are some types of questions?</a:t>
            </a:r>
          </a:p>
          <a:p>
            <a:pPr lvl="1"/>
            <a:r>
              <a:rPr lang="en-US" dirty="0" smtClean="0"/>
              <a:t>Is the treatment effect the same in all kinds of patients?</a:t>
            </a:r>
          </a:p>
          <a:p>
            <a:pPr lvl="2"/>
            <a:r>
              <a:rPr lang="en-US" dirty="0" smtClean="0"/>
              <a:t>Do non-small cell lung cancer patients respond better than small-cell lung cancer patients?</a:t>
            </a:r>
          </a:p>
          <a:p>
            <a:pPr lvl="2"/>
            <a:r>
              <a:rPr lang="en-US" dirty="0" smtClean="0"/>
              <a:t>Does the effect depend on disease stage?</a:t>
            </a:r>
          </a:p>
          <a:p>
            <a:pPr lvl="2"/>
            <a:r>
              <a:rPr lang="en-US" dirty="0" smtClean="0"/>
              <a:t>How would we test this statistically?</a:t>
            </a:r>
          </a:p>
          <a:p>
            <a:pPr marL="571500" indent="-457200"/>
            <a:r>
              <a:rPr lang="en-US" dirty="0" smtClean="0"/>
              <a:t>These types of tests should be pre-specified (why?)</a:t>
            </a:r>
          </a:p>
        </p:txBody>
      </p:sp>
    </p:spTree>
    <p:extLst>
      <p:ext uri="{BB962C8B-B14F-4D97-AF65-F5344CB8AC3E}">
        <p14:creationId xmlns:p14="http://schemas.microsoft.com/office/powerpoint/2010/main" val="7565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use a different outcome</a:t>
            </a:r>
          </a:p>
          <a:p>
            <a:r>
              <a:rPr lang="en-US" dirty="0" smtClean="0"/>
              <a:t>Ex: in PAL study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6 minute walk test</a:t>
            </a:r>
          </a:p>
          <a:p>
            <a:pPr lvl="1"/>
            <a:r>
              <a:rPr lang="en-US" dirty="0" smtClean="0"/>
              <a:t>Quality of life</a:t>
            </a:r>
          </a:p>
          <a:p>
            <a:r>
              <a:rPr lang="en-US" dirty="0" smtClean="0"/>
              <a:t>What is a hypothesis we might test with one of these outcomes?</a:t>
            </a:r>
          </a:p>
          <a:p>
            <a:r>
              <a:rPr lang="en-US" dirty="0" smtClean="0"/>
              <a:t>What are some statistical issues that may arise with secondary questions and outcomes?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should we be evaluating?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Safety!</a:t>
            </a:r>
          </a:p>
          <a:p>
            <a:r>
              <a:rPr lang="en-US" dirty="0" smtClean="0"/>
              <a:t>May not be able to pre-specify. Why?</a:t>
            </a:r>
          </a:p>
          <a:p>
            <a:r>
              <a:rPr lang="en-US" dirty="0"/>
              <a:t>We measure safety by </a:t>
            </a:r>
            <a:r>
              <a:rPr lang="en-US" i="1" dirty="0"/>
              <a:t>adverse </a:t>
            </a:r>
            <a:r>
              <a:rPr lang="en-US" i="1" dirty="0" smtClean="0"/>
              <a:t>events </a:t>
            </a:r>
            <a:r>
              <a:rPr lang="en-US" dirty="0" smtClean="0"/>
              <a:t>(AEs) and </a:t>
            </a:r>
            <a:r>
              <a:rPr lang="en-US" i="1" dirty="0" smtClean="0"/>
              <a:t>serious </a:t>
            </a:r>
            <a:r>
              <a:rPr lang="en-US" i="1" dirty="0"/>
              <a:t>adverse </a:t>
            </a:r>
            <a:r>
              <a:rPr lang="en-US" i="1" dirty="0" smtClean="0"/>
              <a:t>events </a:t>
            </a:r>
            <a:r>
              <a:rPr lang="en-US" dirty="0" smtClean="0"/>
              <a:t>(SAEs)</a:t>
            </a:r>
          </a:p>
          <a:p>
            <a:r>
              <a:rPr lang="en-US" dirty="0" smtClean="0"/>
              <a:t>In PAL:</a:t>
            </a:r>
          </a:p>
          <a:p>
            <a:pPr lvl="1"/>
            <a:r>
              <a:rPr lang="en-US" dirty="0" smtClean="0"/>
              <a:t>“Adverse event will be recorded and graded using National Cancer Institute Common Terminology Criteria for Adverse Events Version 3.0”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Myself</a:t>
            </a:r>
          </a:p>
          <a:p>
            <a:pPr lvl="1"/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The syllabus</a:t>
            </a:r>
          </a:p>
          <a:p>
            <a:r>
              <a:rPr lang="en-US" dirty="0" smtClean="0"/>
              <a:t>Statistical consulting and collaboration</a:t>
            </a:r>
          </a:p>
          <a:p>
            <a:r>
              <a:rPr lang="en-US" dirty="0" smtClean="0"/>
              <a:t>The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37790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NCI:</a:t>
            </a:r>
          </a:p>
          <a:p>
            <a:r>
              <a:rPr lang="en-US" dirty="0"/>
              <a:t>An AE is any unfavorable and unintended sign (including an abnormal laboratory finding), symptom, or disease temporally associated with the use of a medical treatment or procedure that may or may </a:t>
            </a:r>
            <a:r>
              <a:rPr lang="en-US" dirty="0" smtClean="0"/>
              <a:t>not be </a:t>
            </a:r>
            <a:r>
              <a:rPr lang="en-US" dirty="0"/>
              <a:t>considered related to the medical treatment or procedure. An AE is a term that is a unique representation of a </a:t>
            </a:r>
            <a:r>
              <a:rPr lang="en-US" dirty="0" smtClean="0"/>
              <a:t>specific event </a:t>
            </a:r>
            <a:r>
              <a:rPr lang="en-US" dirty="0"/>
              <a:t>used for medical documentation and scientific analyses.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be able to get statistically convincing </a:t>
            </a:r>
            <a:r>
              <a:rPr lang="en-US" dirty="0" smtClean="0"/>
              <a:t>results.</a:t>
            </a:r>
            <a:endParaRPr lang="en-US" dirty="0"/>
          </a:p>
          <a:p>
            <a:pPr lvl="1"/>
            <a:r>
              <a:rPr lang="en-US" dirty="0"/>
              <a:t>Discuss with your neighbor why.</a:t>
            </a:r>
          </a:p>
          <a:p>
            <a:pPr lvl="1"/>
            <a:r>
              <a:rPr lang="en-US" dirty="0"/>
              <a:t>Low power to detect rare events</a:t>
            </a:r>
          </a:p>
          <a:p>
            <a:pPr lvl="1"/>
            <a:r>
              <a:rPr lang="en-US" dirty="0" smtClean="0"/>
              <a:t>What if there are a lot of AEs and/or SAEs?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DSMB may stop the </a:t>
            </a:r>
            <a:r>
              <a:rPr lang="en-US" dirty="0" smtClean="0"/>
              <a:t>trial</a:t>
            </a:r>
          </a:p>
          <a:p>
            <a:pPr lvl="2"/>
            <a:r>
              <a:rPr lang="en-US" dirty="0" smtClean="0"/>
              <a:t>Hepatitis C trial in injecting drug users SAEs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AB, MS Mathematics</a:t>
            </a:r>
          </a:p>
          <a:p>
            <a:r>
              <a:rPr lang="en-US" dirty="0" smtClean="0"/>
              <a:t>PhD Biostatistics, University of Colorado Health Sciences Center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8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2003-2010 Lecturer &amp; Senior Lecture at the University of Otago</a:t>
            </a:r>
          </a:p>
          <a:p>
            <a:pPr marL="82296" indent="0">
              <a:buNone/>
            </a:pPr>
            <a:r>
              <a:rPr lang="en-US" dirty="0" smtClean="0"/>
              <a:t>Dunedin New Zealand</a:t>
            </a:r>
          </a:p>
          <a:p>
            <a:endParaRPr lang="en-US" dirty="0"/>
          </a:p>
          <a:p>
            <a:r>
              <a:rPr lang="en-US" dirty="0" smtClean="0"/>
              <a:t>2010-2013 Senior Research Fellow </a:t>
            </a:r>
          </a:p>
          <a:p>
            <a:pPr marL="68580" indent="0">
              <a:buNone/>
            </a:pPr>
            <a:r>
              <a:rPr lang="en-US" dirty="0" smtClean="0"/>
              <a:t>Psycho-Oncology Co-Operative Research Group</a:t>
            </a:r>
          </a:p>
          <a:p>
            <a:pPr marL="68580" indent="0">
              <a:buNone/>
            </a:pPr>
            <a:r>
              <a:rPr lang="en-US" dirty="0" smtClean="0"/>
              <a:t>University of Sydney,  Australia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 smtClean="0"/>
              <a:t>Randomized trials</a:t>
            </a:r>
          </a:p>
          <a:p>
            <a:r>
              <a:rPr lang="en-US" dirty="0" smtClean="0"/>
              <a:t>Cluster randomized trials</a:t>
            </a:r>
          </a:p>
          <a:p>
            <a:r>
              <a:rPr lang="en-US" dirty="0" smtClean="0"/>
              <a:t>Translational research in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239000" cy="3848548"/>
          </a:xfrm>
        </p:spPr>
        <p:txBody>
          <a:bodyPr>
            <a:noAutofit/>
          </a:bodyPr>
          <a:lstStyle/>
          <a:p>
            <a:pPr lvl="0"/>
            <a:r>
              <a:rPr lang="en-US" sz="1800" b="1" dirty="0" smtClean="0"/>
              <a:t>I have over 70 peer reviewed papers, both methods and collaborative </a:t>
            </a:r>
          </a:p>
          <a:p>
            <a:pPr lvl="0"/>
            <a:endParaRPr lang="en-US" sz="1800" b="1" dirty="0"/>
          </a:p>
          <a:p>
            <a:pPr lvl="0"/>
            <a:r>
              <a:rPr lang="en-US" sz="1800" b="1" dirty="0" smtClean="0"/>
              <a:t>Bell </a:t>
            </a:r>
            <a:r>
              <a:rPr lang="en-US" sz="1800" b="1" dirty="0"/>
              <a:t>ML</a:t>
            </a:r>
            <a:r>
              <a:rPr lang="en-US" sz="1800" dirty="0"/>
              <a:t>, </a:t>
            </a:r>
            <a:r>
              <a:rPr lang="en-US" sz="1800" dirty="0" err="1"/>
              <a:t>Kenward</a:t>
            </a:r>
            <a:r>
              <a:rPr lang="en-US" sz="1800" dirty="0"/>
              <a:t> MJ, Horton N, Fairclough DL. (2013) </a:t>
            </a:r>
            <a:r>
              <a:rPr lang="en-AU" sz="1800" dirty="0"/>
              <a:t>Differential dropout and bias in randomised controlled trials: when it matters and when it may not. </a:t>
            </a:r>
            <a:r>
              <a:rPr lang="en-AU" sz="1800" i="1" dirty="0"/>
              <a:t>BMJ. </a:t>
            </a:r>
            <a:endParaRPr lang="en-AU" sz="1800" i="1" dirty="0" smtClean="0"/>
          </a:p>
          <a:p>
            <a:pPr lvl="0"/>
            <a:endParaRPr lang="en-US" sz="1800" dirty="0"/>
          </a:p>
          <a:p>
            <a:pPr lvl="0"/>
            <a:r>
              <a:rPr lang="en-US" sz="1800" b="1" dirty="0"/>
              <a:t>Bell ML</a:t>
            </a:r>
            <a:r>
              <a:rPr lang="en-US" sz="1800" dirty="0"/>
              <a:t>, Fairclough DL.</a:t>
            </a:r>
            <a:r>
              <a:rPr lang="en-US" sz="1800" b="1" dirty="0"/>
              <a:t> </a:t>
            </a:r>
            <a:r>
              <a:rPr lang="en-US" sz="1800" dirty="0"/>
              <a:t>(2013) </a:t>
            </a:r>
            <a:r>
              <a:rPr lang="en-AU" sz="1800" dirty="0"/>
              <a:t>Practical and statistical issues in missing data for longitudinal patient reported outcomes. </a:t>
            </a:r>
            <a:r>
              <a:rPr lang="en-AU" sz="1800" i="1" dirty="0"/>
              <a:t>Statistical Methods in Medical Research.</a:t>
            </a:r>
            <a:r>
              <a:rPr lang="en-AU" sz="1800" dirty="0"/>
              <a:t> </a:t>
            </a:r>
            <a:endParaRPr lang="en-AU" sz="1800" dirty="0" smtClean="0"/>
          </a:p>
          <a:p>
            <a:pPr lvl="0"/>
            <a:endParaRPr lang="en-AU" sz="1800" dirty="0" smtClean="0"/>
          </a:p>
          <a:p>
            <a:pPr lvl="0"/>
            <a:r>
              <a:rPr lang="en-US" sz="1800" b="1" dirty="0"/>
              <a:t>Bell ML</a:t>
            </a:r>
            <a:r>
              <a:rPr lang="en-US" sz="1800" dirty="0"/>
              <a:t>, McKenzie JE. (2013) </a:t>
            </a:r>
            <a:r>
              <a:rPr lang="en-AU" sz="1800" dirty="0"/>
              <a:t>Designing psycho-oncology randomised trials and cluster randomised  trials: variance components and intra-cluster correlation of commonly used psychosocial measures.</a:t>
            </a:r>
            <a:r>
              <a:rPr lang="en-AU" sz="1800" i="1" dirty="0"/>
              <a:t> Psycho-oncology.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7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collaborative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91400" cy="5181600"/>
          </a:xfrm>
        </p:spPr>
        <p:txBody>
          <a:bodyPr>
            <a:noAutofit/>
          </a:bodyPr>
          <a:lstStyle/>
          <a:p>
            <a:r>
              <a:rPr lang="en-GB" sz="2000" dirty="0"/>
              <a:t>Dhillon H, van der </a:t>
            </a:r>
            <a:r>
              <a:rPr lang="en-GB" sz="2000" dirty="0" err="1"/>
              <a:t>Ploeg</a:t>
            </a:r>
            <a:r>
              <a:rPr lang="en-GB" sz="2000" dirty="0"/>
              <a:t> HP, </a:t>
            </a:r>
            <a:r>
              <a:rPr lang="en-GB" sz="2000" b="1" dirty="0"/>
              <a:t>Bell ML</a:t>
            </a:r>
            <a:r>
              <a:rPr lang="en-GB" sz="2000" dirty="0"/>
              <a:t>, Boyer M, Clarke S, Vardy J. (2012)The impact of physical activity on fatigue and quality of life in lung cancer patients. </a:t>
            </a:r>
            <a:r>
              <a:rPr lang="en-GB" sz="2000" i="1" dirty="0"/>
              <a:t>BMC Cancer. </a:t>
            </a:r>
          </a:p>
          <a:p>
            <a:pPr lvl="1"/>
            <a:r>
              <a:rPr lang="en-GB" sz="1800" i="1" dirty="0"/>
              <a:t>Study is just finishing </a:t>
            </a:r>
            <a:r>
              <a:rPr lang="en-GB" sz="1800" i="1" dirty="0" smtClean="0"/>
              <a:t>(above </a:t>
            </a:r>
            <a:r>
              <a:rPr lang="en-GB" sz="1800" i="1" dirty="0"/>
              <a:t>is a protocol </a:t>
            </a:r>
            <a:r>
              <a:rPr lang="en-GB" sz="1800" i="1" dirty="0" smtClean="0"/>
              <a:t>paper, describing design only)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Price </a:t>
            </a:r>
            <a:r>
              <a:rPr lang="en-US" sz="2000" dirty="0"/>
              <a:t>MA, </a:t>
            </a:r>
            <a:r>
              <a:rPr lang="en-US" sz="2000" b="1" dirty="0"/>
              <a:t>Bell ML,</a:t>
            </a:r>
            <a:r>
              <a:rPr lang="en-US" sz="2000" dirty="0"/>
              <a:t> </a:t>
            </a:r>
            <a:r>
              <a:rPr lang="en-US" sz="2000" dirty="0" smtClean="0"/>
              <a:t>et al (2013</a:t>
            </a:r>
            <a:r>
              <a:rPr lang="en-US" sz="2000" dirty="0"/>
              <a:t>). Physical symptoms, coping styles and quality of life in recurrent ovarian cancer: a prospective population-based study over the last year of life. </a:t>
            </a:r>
            <a:r>
              <a:rPr lang="en-US" sz="2000" i="1" dirty="0" smtClean="0"/>
              <a:t>Gynecologic Oncology </a:t>
            </a:r>
          </a:p>
          <a:p>
            <a:pPr lvl="1"/>
            <a:r>
              <a:rPr lang="en-US" sz="1800" i="1" dirty="0" smtClean="0"/>
              <a:t>Data was already collected</a:t>
            </a:r>
          </a:p>
          <a:p>
            <a:endParaRPr lang="en-NZ" sz="2000" dirty="0" smtClean="0"/>
          </a:p>
          <a:p>
            <a:r>
              <a:rPr lang="en-NZ" sz="2000" dirty="0"/>
              <a:t>Stein RA, Sharpe L, </a:t>
            </a:r>
            <a:r>
              <a:rPr lang="en-NZ" sz="2000" b="1" dirty="0"/>
              <a:t>Bell ML</a:t>
            </a:r>
            <a:r>
              <a:rPr lang="en-NZ" sz="2000" dirty="0"/>
              <a:t>, Boyle FM, Dunn SM, Clarke SJ. (</a:t>
            </a:r>
            <a:r>
              <a:rPr lang="en-AU" sz="2000" dirty="0"/>
              <a:t>2013) A randomised controlled trial of a structured intervention to facilitate end-of-life decision making in patients with advanced cancer. </a:t>
            </a:r>
            <a:r>
              <a:rPr lang="en-AU" sz="2000" i="1" dirty="0"/>
              <a:t>Journal of Clinical Oncology</a:t>
            </a:r>
            <a:r>
              <a:rPr lang="en-AU" sz="2000" dirty="0" smtClean="0"/>
              <a:t>.</a:t>
            </a:r>
            <a:r>
              <a:rPr lang="en-NZ" sz="2000" dirty="0" smtClean="0"/>
              <a:t> </a:t>
            </a:r>
          </a:p>
          <a:p>
            <a:pPr lvl="1"/>
            <a:r>
              <a:rPr lang="en-NZ" sz="1800" i="1" dirty="0" smtClean="0"/>
              <a:t>Paper was already submitted </a:t>
            </a:r>
          </a:p>
          <a:p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0581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Objectives:</a:t>
            </a:r>
            <a:r>
              <a:rPr lang="en-US" sz="3200" dirty="0"/>
              <a:t> </a:t>
            </a:r>
            <a:r>
              <a:rPr lang="en-US" sz="3200" dirty="0" smtClean="0"/>
              <a:t>Applied </a:t>
            </a:r>
            <a:r>
              <a:rPr lang="en-US" sz="3200" dirty="0"/>
              <a:t>biostatistics analysis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 you think “Applied Biostatistics Analysis” entails?</a:t>
            </a:r>
          </a:p>
          <a:p>
            <a:pPr lvl="1"/>
            <a:r>
              <a:rPr lang="en-US" dirty="0" smtClean="0"/>
              <a:t>Working with other people</a:t>
            </a:r>
          </a:p>
          <a:p>
            <a:pPr lvl="1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Oral and written</a:t>
            </a:r>
          </a:p>
          <a:p>
            <a:pPr lvl="2"/>
            <a:r>
              <a:rPr lang="en-US" dirty="0" smtClean="0"/>
              <a:t>Consulting, grant, manuscripts</a:t>
            </a:r>
          </a:p>
          <a:p>
            <a:pPr lvl="1"/>
            <a:r>
              <a:rPr lang="en-US" dirty="0" smtClean="0"/>
              <a:t>Study design</a:t>
            </a:r>
          </a:p>
          <a:p>
            <a:pPr lvl="1"/>
            <a:r>
              <a:rPr lang="en-US" dirty="0" smtClean="0"/>
              <a:t>Ethics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group projects</a:t>
            </a:r>
          </a:p>
          <a:p>
            <a:r>
              <a:rPr lang="en-US" dirty="0" smtClean="0"/>
              <a:t>One individual project</a:t>
            </a:r>
          </a:p>
          <a:p>
            <a:r>
              <a:rPr lang="en-US" dirty="0" smtClean="0"/>
              <a:t>Written and oral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1087</TotalTime>
  <Words>990</Words>
  <Application>Microsoft Office PowerPoint</Application>
  <PresentationFormat>On-screen Show (4:3)</PresentationFormat>
  <Paragraphs>134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L1:Introduction</vt:lpstr>
      <vt:lpstr>Outline</vt:lpstr>
      <vt:lpstr>My background</vt:lpstr>
      <vt:lpstr>My background </vt:lpstr>
      <vt:lpstr>My research interests</vt:lpstr>
      <vt:lpstr>Some methods papers</vt:lpstr>
      <vt:lpstr>Some collaborative papers</vt:lpstr>
      <vt:lpstr>Objectives: Applied biostatistics analysis </vt:lpstr>
      <vt:lpstr>The syllabus </vt:lpstr>
      <vt:lpstr>Software</vt:lpstr>
      <vt:lpstr>Statistical Consulting &amp; Collaboration</vt:lpstr>
      <vt:lpstr>Statistical consulting/collaboration </vt:lpstr>
      <vt:lpstr>Statistical consulting/collaboration</vt:lpstr>
      <vt:lpstr>Statistical consulting/collaboration</vt:lpstr>
      <vt:lpstr>Primary and secondary questions</vt:lpstr>
      <vt:lpstr>Primary question</vt:lpstr>
      <vt:lpstr>Secondary questions</vt:lpstr>
      <vt:lpstr>Secondary questions</vt:lpstr>
      <vt:lpstr>What else should we be evaluating?</vt:lpstr>
      <vt:lpstr>Adverse Events</vt:lpstr>
      <vt:lpstr>Safety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L. Bell</dc:creator>
  <cp:lastModifiedBy>Melanie L. Bell</cp:lastModifiedBy>
  <cp:revision>34</cp:revision>
  <dcterms:created xsi:type="dcterms:W3CDTF">2006-08-16T00:00:00Z</dcterms:created>
  <dcterms:modified xsi:type="dcterms:W3CDTF">2014-08-27T15:54:54Z</dcterms:modified>
</cp:coreProperties>
</file>