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0"/>
  </p:notesMasterIdLst>
  <p:sldIdLst>
    <p:sldId id="256" r:id="rId2"/>
    <p:sldId id="264" r:id="rId3"/>
    <p:sldId id="262" r:id="rId4"/>
    <p:sldId id="263" r:id="rId5"/>
    <p:sldId id="261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598" y="-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1115D-4647-4365-B0A0-E65DDAFD2630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43734-B730-443C-AB76-74992472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3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you work with someone? Do they</a:t>
            </a:r>
            <a:r>
              <a:rPr lang="en-US" baseline="0" dirty="0" smtClean="0"/>
              <a:t> have a good research question?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43734-B730-443C-AB76-7499247291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L2: Data </a:t>
            </a:r>
            <a:r>
              <a:rPr lang="en-US" dirty="0"/>
              <a:t>cleaning and exploratory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CPH 576C: Applied Biostatistical Analysis, Fall 2014</a:t>
            </a:r>
          </a:p>
          <a:p>
            <a:r>
              <a:rPr lang="en-US" dirty="0" smtClean="0"/>
              <a:t>Dr Melanie L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1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</a:t>
            </a:r>
            <a:r>
              <a:rPr lang="en-US" dirty="0" err="1" smtClean="0"/>
              <a:t>biostats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What are the primary and secondary research questions?</a:t>
            </a:r>
          </a:p>
          <a:p>
            <a:r>
              <a:rPr lang="en-US" dirty="0" smtClean="0"/>
              <a:t>What is the study design</a:t>
            </a:r>
          </a:p>
          <a:p>
            <a:r>
              <a:rPr lang="en-US" dirty="0" smtClean="0"/>
              <a:t>What type of data has been collected?</a:t>
            </a:r>
          </a:p>
          <a:p>
            <a:r>
              <a:rPr lang="en-US" dirty="0" smtClean="0"/>
              <a:t>How was it collected?</a:t>
            </a:r>
          </a:p>
          <a:p>
            <a:r>
              <a:rPr lang="en-US" dirty="0" smtClean="0"/>
              <a:t>Is the research FINER?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3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FINER criteria for a good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Feasible</a:t>
            </a:r>
          </a:p>
          <a:p>
            <a:pPr lvl="1"/>
            <a:r>
              <a:rPr lang="en-US" dirty="0" smtClean="0"/>
              <a:t>Adequate number of subjects</a:t>
            </a:r>
          </a:p>
          <a:p>
            <a:pPr lvl="1"/>
            <a:r>
              <a:rPr lang="en-US" dirty="0" smtClean="0"/>
              <a:t>Adequate technical expertise</a:t>
            </a:r>
          </a:p>
          <a:p>
            <a:pPr lvl="1"/>
            <a:r>
              <a:rPr lang="en-US" dirty="0" smtClean="0"/>
              <a:t>Affordable (time and money)</a:t>
            </a:r>
          </a:p>
          <a:p>
            <a:pPr lvl="1"/>
            <a:r>
              <a:rPr lang="en-US" dirty="0" smtClean="0"/>
              <a:t>Manageable in scope</a:t>
            </a:r>
          </a:p>
          <a:p>
            <a:r>
              <a:rPr lang="en-US" dirty="0" smtClean="0"/>
              <a:t>Interesting</a:t>
            </a:r>
          </a:p>
          <a:p>
            <a:pPr lvl="1"/>
            <a:r>
              <a:rPr lang="en-US" dirty="0" smtClean="0"/>
              <a:t>Getting the answer intrigues investigator, peers, community</a:t>
            </a:r>
          </a:p>
          <a:p>
            <a:r>
              <a:rPr lang="en-US" dirty="0" smtClean="0"/>
              <a:t>Novel</a:t>
            </a:r>
          </a:p>
          <a:p>
            <a:pPr lvl="1"/>
            <a:r>
              <a:rPr lang="en-US" dirty="0" smtClean="0"/>
              <a:t>Confirms, refutes or extends previous findings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FINER criteria for a good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Ethical</a:t>
            </a:r>
          </a:p>
          <a:p>
            <a:pPr lvl="1"/>
            <a:r>
              <a:rPr lang="en-US" dirty="0" smtClean="0"/>
              <a:t>Institutional review boards (IRBs) will approve</a:t>
            </a:r>
          </a:p>
          <a:p>
            <a:r>
              <a:rPr lang="en-US" dirty="0" smtClean="0"/>
              <a:t>Relevant</a:t>
            </a:r>
          </a:p>
          <a:p>
            <a:pPr lvl="1"/>
            <a:r>
              <a:rPr lang="en-US" dirty="0" smtClean="0"/>
              <a:t>To scientific knowledge</a:t>
            </a:r>
          </a:p>
          <a:p>
            <a:pPr lvl="1"/>
            <a:r>
              <a:rPr lang="en-US" dirty="0" smtClean="0"/>
              <a:t>To clinical and health policy</a:t>
            </a:r>
          </a:p>
          <a:p>
            <a:pPr lvl="1"/>
            <a:r>
              <a:rPr lang="en-US" dirty="0" smtClean="0"/>
              <a:t>To future research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 err="1"/>
              <a:t>Hulley</a:t>
            </a:r>
            <a:r>
              <a:rPr lang="en-US" sz="2000" dirty="0"/>
              <a:t> S, Cummings S, Browner W, et al. Designing clinical research. 3rd ed. Philadelphia (PA): Lippincott Williams and Wilkins; 2007. </a:t>
            </a:r>
          </a:p>
        </p:txBody>
      </p:sp>
    </p:spTree>
    <p:extLst>
      <p:ext uri="{BB962C8B-B14F-4D97-AF65-F5344CB8AC3E}">
        <p14:creationId xmlns:p14="http://schemas.microsoft.com/office/powerpoint/2010/main" val="24309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17" y="418532"/>
            <a:ext cx="7024744" cy="1143000"/>
          </a:xfrm>
        </p:spPr>
        <p:txBody>
          <a:bodyPr/>
          <a:lstStyle/>
          <a:p>
            <a:r>
              <a:rPr lang="en-US" dirty="0" smtClean="0"/>
              <a:t>Note on terminology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u="sng" dirty="0" smtClean="0"/>
              <a:t>X</a:t>
            </a:r>
            <a:endParaRPr lang="en-US" dirty="0" smtClean="0"/>
          </a:p>
          <a:p>
            <a:pPr lvl="1"/>
            <a:r>
              <a:rPr lang="en-US" dirty="0" smtClean="0"/>
              <a:t>Predictors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ovariates</a:t>
            </a:r>
          </a:p>
          <a:p>
            <a:pPr lvl="2"/>
            <a:r>
              <a:rPr lang="en-US" dirty="0" smtClean="0"/>
              <a:t>Sometimes refers only to continuous predictors</a:t>
            </a:r>
            <a:endParaRPr lang="en-US" dirty="0"/>
          </a:p>
          <a:p>
            <a:pPr lvl="1"/>
            <a:r>
              <a:rPr lang="en-US" dirty="0" smtClean="0"/>
              <a:t>Explanatory variables</a:t>
            </a:r>
          </a:p>
          <a:p>
            <a:pPr lvl="1"/>
            <a:r>
              <a:rPr lang="en-US" dirty="0" smtClean="0"/>
              <a:t>Correlates</a:t>
            </a:r>
          </a:p>
          <a:p>
            <a:pPr lvl="1"/>
            <a:r>
              <a:rPr lang="en-US" dirty="0" smtClean="0"/>
              <a:t>Independent variables</a:t>
            </a:r>
          </a:p>
          <a:p>
            <a:pPr lvl="2"/>
            <a:r>
              <a:rPr lang="en-US" dirty="0" smtClean="0"/>
              <a:t>(Don’t use this term)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02336" lvl="1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953000" y="1524000"/>
            <a:ext cx="3657600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u="sng" dirty="0" smtClean="0"/>
              <a:t>Y</a:t>
            </a:r>
          </a:p>
          <a:p>
            <a:pPr lvl="1"/>
            <a:r>
              <a:rPr lang="en-US" dirty="0"/>
              <a:t>Outcome</a:t>
            </a:r>
          </a:p>
          <a:p>
            <a:pPr lvl="1"/>
            <a:r>
              <a:rPr lang="en-US" dirty="0"/>
              <a:t>Response	</a:t>
            </a:r>
            <a:endParaRPr lang="en-US" dirty="0" smtClean="0"/>
          </a:p>
          <a:p>
            <a:pPr lvl="1"/>
            <a:r>
              <a:rPr lang="en-US" dirty="0" smtClean="0"/>
              <a:t>Dependent variable</a:t>
            </a:r>
          </a:p>
          <a:p>
            <a:pPr lvl="2"/>
            <a:r>
              <a:rPr lang="en-US" dirty="0"/>
              <a:t>(Don’t use this </a:t>
            </a:r>
            <a:r>
              <a:rPr lang="en-US" dirty="0" smtClean="0"/>
              <a:t>term)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957508" cy="4000948"/>
          </a:xfrm>
        </p:spPr>
        <p:txBody>
          <a:bodyPr>
            <a:normAutofit/>
          </a:bodyPr>
          <a:lstStyle/>
          <a:p>
            <a:r>
              <a:rPr lang="en-US" dirty="0" smtClean="0"/>
              <a:t>Best done before you get it!</a:t>
            </a:r>
          </a:p>
          <a:p>
            <a:r>
              <a:rPr lang="en-US" dirty="0" smtClean="0"/>
              <a:t>I.e., build a robust database</a:t>
            </a:r>
          </a:p>
          <a:p>
            <a:pPr lvl="1"/>
            <a:r>
              <a:rPr lang="en-US" dirty="0" smtClean="0"/>
              <a:t>How?</a:t>
            </a:r>
          </a:p>
          <a:p>
            <a:r>
              <a:rPr lang="en-US" dirty="0" smtClean="0"/>
              <a:t>Check ranges, number of missing values</a:t>
            </a:r>
          </a:p>
          <a:p>
            <a:pPr lvl="1"/>
            <a:r>
              <a:rPr lang="en-US" dirty="0" smtClean="0"/>
              <a:t>Look for impossible </a:t>
            </a:r>
            <a:r>
              <a:rPr lang="en-US" dirty="0"/>
              <a:t>values</a:t>
            </a:r>
          </a:p>
          <a:p>
            <a:pPr lvl="1"/>
            <a:r>
              <a:rPr lang="en-US" dirty="0" smtClean="0"/>
              <a:t>Ex: how would I find whether women had prostate cancer?</a:t>
            </a:r>
          </a:p>
          <a:p>
            <a:r>
              <a:rPr lang="en-US" dirty="0" smtClean="0"/>
              <a:t>Use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5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881308" cy="4153348"/>
          </a:xfrm>
        </p:spPr>
        <p:txBody>
          <a:bodyPr>
            <a:normAutofit/>
          </a:bodyPr>
          <a:lstStyle/>
          <a:p>
            <a:r>
              <a:rPr lang="en-US" b="1" u="sng" dirty="0"/>
              <a:t>Never</a:t>
            </a:r>
            <a:r>
              <a:rPr lang="en-US" dirty="0"/>
              <a:t> change your source data</a:t>
            </a:r>
          </a:p>
          <a:p>
            <a:pPr lvl="1"/>
            <a:r>
              <a:rPr lang="en-US" dirty="0"/>
              <a:t>Communicate with </a:t>
            </a:r>
            <a:r>
              <a:rPr lang="en-US" dirty="0" smtClean="0"/>
              <a:t>researchers if there are issues</a:t>
            </a:r>
          </a:p>
          <a:p>
            <a:pPr lvl="1"/>
            <a:r>
              <a:rPr lang="en-US" dirty="0" smtClean="0"/>
              <a:t>Make changes in your local copy only</a:t>
            </a:r>
          </a:p>
          <a:p>
            <a:r>
              <a:rPr lang="en-US" b="1" u="sng" dirty="0"/>
              <a:t>Never</a:t>
            </a:r>
            <a:r>
              <a:rPr lang="en-US" dirty="0"/>
              <a:t> </a:t>
            </a:r>
            <a:r>
              <a:rPr lang="en-US" dirty="0" smtClean="0"/>
              <a:t>use Excel to clean data</a:t>
            </a:r>
          </a:p>
          <a:p>
            <a:r>
              <a:rPr lang="en-US" b="1" u="sng" dirty="0"/>
              <a:t>Never</a:t>
            </a:r>
            <a:r>
              <a:rPr lang="en-US" dirty="0"/>
              <a:t> </a:t>
            </a:r>
            <a:r>
              <a:rPr lang="en-US" dirty="0" smtClean="0"/>
              <a:t>use dropdown menus for statistical analysis</a:t>
            </a:r>
          </a:p>
          <a:p>
            <a:r>
              <a:rPr lang="en-US" dirty="0" smtClean="0"/>
              <a:t>Consider using software such as </a:t>
            </a:r>
            <a:r>
              <a:rPr lang="en-US" dirty="0" err="1" smtClean="0"/>
              <a:t>knitR</a:t>
            </a:r>
            <a:r>
              <a:rPr lang="en-US" dirty="0" smtClean="0"/>
              <a:t>, </a:t>
            </a:r>
            <a:r>
              <a:rPr lang="en-US" dirty="0" err="1" smtClean="0"/>
              <a:t>sweave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0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and descriptive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 statistics</a:t>
            </a:r>
          </a:p>
          <a:p>
            <a:r>
              <a:rPr lang="en-US" dirty="0" smtClean="0"/>
              <a:t>What kind should be used for what type of data?</a:t>
            </a:r>
          </a:p>
          <a:p>
            <a:r>
              <a:rPr lang="en-US" dirty="0" smtClean="0"/>
              <a:t>What should these be used for?</a:t>
            </a:r>
          </a:p>
          <a:p>
            <a:endParaRPr lang="en-US" dirty="0"/>
          </a:p>
          <a:p>
            <a:r>
              <a:rPr lang="en-US" dirty="0" smtClean="0"/>
              <a:t>Graphical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78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3509</TotalTime>
  <Words>305</Words>
  <Application>Microsoft Office PowerPoint</Application>
  <PresentationFormat>On-screen Show (4:3)</PresentationFormat>
  <Paragraphs>67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L2: Data cleaning and exploratory</vt:lpstr>
      <vt:lpstr>Applied biostats</vt:lpstr>
      <vt:lpstr>FINER criteria for a good research question</vt:lpstr>
      <vt:lpstr>FINER criteria for a good research question</vt:lpstr>
      <vt:lpstr>Note on terminology</vt:lpstr>
      <vt:lpstr>Data cleaning</vt:lpstr>
      <vt:lpstr>Reproducible research</vt:lpstr>
      <vt:lpstr>Exploratory and descriptive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L. Bell</dc:creator>
  <cp:lastModifiedBy>Melanie L. Bell</cp:lastModifiedBy>
  <cp:revision>30</cp:revision>
  <dcterms:created xsi:type="dcterms:W3CDTF">2006-08-16T00:00:00Z</dcterms:created>
  <dcterms:modified xsi:type="dcterms:W3CDTF">2014-08-27T15:56:30Z</dcterms:modified>
</cp:coreProperties>
</file>