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94" r:id="rId3"/>
    <p:sldId id="349" r:id="rId4"/>
    <p:sldId id="366" r:id="rId5"/>
    <p:sldId id="367" r:id="rId6"/>
    <p:sldId id="368" r:id="rId7"/>
    <p:sldId id="383" r:id="rId8"/>
    <p:sldId id="369" r:id="rId9"/>
    <p:sldId id="384" r:id="rId10"/>
    <p:sldId id="385" r:id="rId11"/>
    <p:sldId id="386" r:id="rId12"/>
    <p:sldId id="387" r:id="rId13"/>
    <p:sldId id="371" r:id="rId14"/>
    <p:sldId id="373" r:id="rId15"/>
    <p:sldId id="374" r:id="rId16"/>
    <p:sldId id="372" r:id="rId17"/>
    <p:sldId id="375" r:id="rId18"/>
    <p:sldId id="376" r:id="rId19"/>
    <p:sldId id="377" r:id="rId20"/>
    <p:sldId id="380" r:id="rId21"/>
    <p:sldId id="381" r:id="rId22"/>
    <p:sldId id="379" r:id="rId23"/>
    <p:sldId id="378" r:id="rId24"/>
    <p:sldId id="382" r:id="rId25"/>
    <p:sldId id="365" r:id="rId26"/>
  </p:sldIdLst>
  <p:sldSz cx="12190413" cy="6858000"/>
  <p:notesSz cx="6858000" cy="9144000"/>
  <p:custDataLst>
    <p:tags r:id="rId2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1DEFF"/>
    <a:srgbClr val="47CFFF"/>
    <a:srgbClr val="165799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8" autoAdjust="0"/>
    <p:restoredTop sz="94660"/>
  </p:normalViewPr>
  <p:slideViewPr>
    <p:cSldViewPr>
      <p:cViewPr varScale="1">
        <p:scale>
          <a:sx n="84" d="100"/>
          <a:sy n="84" d="100"/>
        </p:scale>
        <p:origin x="610" y="53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F688DD-FEDD-40F7-B7F7-6703B1F20D34}" type="datetimeFigureOut">
              <a:rPr lang="zh-CN" altLang="en-US" smtClean="0"/>
              <a:pPr/>
              <a:t>2018/12/27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D4745C-0275-4ACE-A443-4A9DCE3714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5334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4745C-0275-4ACE-A443-4A9DCE3714DB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91597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4745C-0275-4ACE-A443-4A9DCE3714DB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46438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4745C-0275-4ACE-A443-4A9DCE3714DB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2355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4745C-0275-4ACE-A443-4A9DCE3714DB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91932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4745C-0275-4ACE-A443-4A9DCE3714DB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55869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4745C-0275-4ACE-A443-4A9DCE3714DB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12154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4745C-0275-4ACE-A443-4A9DCE3714DB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47088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4745C-0275-4ACE-A443-4A9DCE3714DB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65183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4745C-0275-4ACE-A443-4A9DCE3714DB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91000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4745C-0275-4ACE-A443-4A9DCE3714DB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47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4745C-0275-4ACE-A443-4A9DCE3714DB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1052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4745C-0275-4ACE-A443-4A9DCE3714DB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880778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4745C-0275-4ACE-A443-4A9DCE3714DB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694864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4745C-0275-4ACE-A443-4A9DCE3714DB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918228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4745C-0275-4ACE-A443-4A9DCE3714DB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269360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4745C-0275-4ACE-A443-4A9DCE3714DB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19159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4745C-0275-4ACE-A443-4A9DCE3714DB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45824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4745C-0275-4ACE-A443-4A9DCE3714DB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6831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4745C-0275-4ACE-A443-4A9DCE3714DB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0577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4745C-0275-4ACE-A443-4A9DCE3714DB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03668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4745C-0275-4ACE-A443-4A9DCE3714DB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10498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4745C-0275-4ACE-A443-4A9DCE3714DB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33351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4745C-0275-4ACE-A443-4A9DCE3714DB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70812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第一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矩形 57"/>
          <p:cNvSpPr/>
          <p:nvPr userDrawn="1"/>
        </p:nvSpPr>
        <p:spPr>
          <a:xfrm>
            <a:off x="0" y="1198956"/>
            <a:ext cx="12189600" cy="1546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itchFamily="34" charset="-122"/>
            </a:endParaRPr>
          </a:p>
        </p:txBody>
      </p:sp>
      <p:grpSp>
        <p:nvGrpSpPr>
          <p:cNvPr id="78" name="组合 77"/>
          <p:cNvGrpSpPr/>
          <p:nvPr userDrawn="1"/>
        </p:nvGrpSpPr>
        <p:grpSpPr>
          <a:xfrm>
            <a:off x="7931211" y="285728"/>
            <a:ext cx="996247" cy="1000132"/>
            <a:chOff x="6170529" y="285728"/>
            <a:chExt cx="996247" cy="1000132"/>
          </a:xfrm>
        </p:grpSpPr>
        <p:grpSp>
          <p:nvGrpSpPr>
            <p:cNvPr id="30" name="组合 31"/>
            <p:cNvGrpSpPr/>
            <p:nvPr userDrawn="1"/>
          </p:nvGrpSpPr>
          <p:grpSpPr>
            <a:xfrm>
              <a:off x="6369783" y="285728"/>
              <a:ext cx="597719" cy="597720"/>
              <a:chOff x="6501056" y="1873013"/>
              <a:chExt cx="696763" cy="696763"/>
            </a:xfrm>
          </p:grpSpPr>
          <p:sp>
            <p:nvSpPr>
              <p:cNvPr id="32" name="椭圆 31"/>
              <p:cNvSpPr/>
              <p:nvPr userDrawn="1"/>
            </p:nvSpPr>
            <p:spPr>
              <a:xfrm>
                <a:off x="6501056" y="1873013"/>
                <a:ext cx="696763" cy="696763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grpSp>
            <p:nvGrpSpPr>
              <p:cNvPr id="33" name="组合 113"/>
              <p:cNvGrpSpPr>
                <a:grpSpLocks noChangeAspect="1"/>
              </p:cNvGrpSpPr>
              <p:nvPr/>
            </p:nvGrpSpPr>
            <p:grpSpPr>
              <a:xfrm>
                <a:off x="6616028" y="1996256"/>
                <a:ext cx="466830" cy="450242"/>
                <a:chOff x="7019925" y="5499100"/>
                <a:chExt cx="312738" cy="301626"/>
              </a:xfrm>
              <a:solidFill>
                <a:srgbClr val="BBBE2C"/>
              </a:solidFill>
            </p:grpSpPr>
            <p:sp>
              <p:nvSpPr>
                <p:cNvPr id="34" name="Freeform 252"/>
                <p:cNvSpPr>
                  <a:spLocks/>
                </p:cNvSpPr>
                <p:nvPr/>
              </p:nvSpPr>
              <p:spPr bwMode="auto">
                <a:xfrm>
                  <a:off x="7069138" y="5567363"/>
                  <a:ext cx="214313" cy="233363"/>
                </a:xfrm>
                <a:custGeom>
                  <a:avLst/>
                  <a:gdLst>
                    <a:gd name="T0" fmla="*/ 0 w 57"/>
                    <a:gd name="T1" fmla="*/ 26 h 62"/>
                    <a:gd name="T2" fmla="*/ 0 w 57"/>
                    <a:gd name="T3" fmla="*/ 59 h 62"/>
                    <a:gd name="T4" fmla="*/ 2 w 57"/>
                    <a:gd name="T5" fmla="*/ 62 h 62"/>
                    <a:gd name="T6" fmla="*/ 4 w 57"/>
                    <a:gd name="T7" fmla="*/ 62 h 62"/>
                    <a:gd name="T8" fmla="*/ 19 w 57"/>
                    <a:gd name="T9" fmla="*/ 62 h 62"/>
                    <a:gd name="T10" fmla="*/ 21 w 57"/>
                    <a:gd name="T11" fmla="*/ 62 h 62"/>
                    <a:gd name="T12" fmla="*/ 21 w 57"/>
                    <a:gd name="T13" fmla="*/ 61 h 62"/>
                    <a:gd name="T14" fmla="*/ 21 w 57"/>
                    <a:gd name="T15" fmla="*/ 45 h 62"/>
                    <a:gd name="T16" fmla="*/ 36 w 57"/>
                    <a:gd name="T17" fmla="*/ 45 h 62"/>
                    <a:gd name="T18" fmla="*/ 36 w 57"/>
                    <a:gd name="T19" fmla="*/ 61 h 62"/>
                    <a:gd name="T20" fmla="*/ 37 w 57"/>
                    <a:gd name="T21" fmla="*/ 62 h 62"/>
                    <a:gd name="T22" fmla="*/ 38 w 57"/>
                    <a:gd name="T23" fmla="*/ 62 h 62"/>
                    <a:gd name="T24" fmla="*/ 53 w 57"/>
                    <a:gd name="T25" fmla="*/ 62 h 62"/>
                    <a:gd name="T26" fmla="*/ 56 w 57"/>
                    <a:gd name="T27" fmla="*/ 62 h 62"/>
                    <a:gd name="T28" fmla="*/ 57 w 57"/>
                    <a:gd name="T29" fmla="*/ 59 h 62"/>
                    <a:gd name="T30" fmla="*/ 57 w 57"/>
                    <a:gd name="T31" fmla="*/ 26 h 62"/>
                    <a:gd name="T32" fmla="*/ 29 w 57"/>
                    <a:gd name="T33" fmla="*/ 0 h 62"/>
                    <a:gd name="T34" fmla="*/ 0 w 57"/>
                    <a:gd name="T35" fmla="*/ 26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57" h="62">
                      <a:moveTo>
                        <a:pt x="0" y="26"/>
                      </a:moveTo>
                      <a:cubicBezTo>
                        <a:pt x="0" y="59"/>
                        <a:pt x="0" y="59"/>
                        <a:pt x="0" y="59"/>
                      </a:cubicBezTo>
                      <a:cubicBezTo>
                        <a:pt x="0" y="61"/>
                        <a:pt x="1" y="62"/>
                        <a:pt x="2" y="62"/>
                      </a:cubicBezTo>
                      <a:cubicBezTo>
                        <a:pt x="3" y="62"/>
                        <a:pt x="3" y="62"/>
                        <a:pt x="4" y="62"/>
                      </a:cubicBezTo>
                      <a:cubicBezTo>
                        <a:pt x="19" y="62"/>
                        <a:pt x="19" y="62"/>
                        <a:pt x="19" y="62"/>
                      </a:cubicBezTo>
                      <a:cubicBezTo>
                        <a:pt x="20" y="62"/>
                        <a:pt x="20" y="62"/>
                        <a:pt x="21" y="62"/>
                      </a:cubicBezTo>
                      <a:cubicBezTo>
                        <a:pt x="21" y="62"/>
                        <a:pt x="21" y="61"/>
                        <a:pt x="21" y="61"/>
                      </a:cubicBezTo>
                      <a:cubicBezTo>
                        <a:pt x="21" y="45"/>
                        <a:pt x="21" y="45"/>
                        <a:pt x="21" y="45"/>
                      </a:cubicBezTo>
                      <a:cubicBezTo>
                        <a:pt x="36" y="45"/>
                        <a:pt x="36" y="45"/>
                        <a:pt x="36" y="45"/>
                      </a:cubicBezTo>
                      <a:cubicBezTo>
                        <a:pt x="36" y="61"/>
                        <a:pt x="36" y="61"/>
                        <a:pt x="36" y="61"/>
                      </a:cubicBezTo>
                      <a:cubicBezTo>
                        <a:pt x="36" y="61"/>
                        <a:pt x="37" y="62"/>
                        <a:pt x="37" y="62"/>
                      </a:cubicBezTo>
                      <a:cubicBezTo>
                        <a:pt x="37" y="62"/>
                        <a:pt x="38" y="62"/>
                        <a:pt x="38" y="62"/>
                      </a:cubicBezTo>
                      <a:cubicBezTo>
                        <a:pt x="53" y="62"/>
                        <a:pt x="53" y="62"/>
                        <a:pt x="53" y="62"/>
                      </a:cubicBezTo>
                      <a:cubicBezTo>
                        <a:pt x="54" y="62"/>
                        <a:pt x="55" y="62"/>
                        <a:pt x="56" y="62"/>
                      </a:cubicBezTo>
                      <a:cubicBezTo>
                        <a:pt x="56" y="62"/>
                        <a:pt x="57" y="61"/>
                        <a:pt x="57" y="59"/>
                      </a:cubicBezTo>
                      <a:cubicBezTo>
                        <a:pt x="57" y="26"/>
                        <a:pt x="57" y="26"/>
                        <a:pt x="57" y="26"/>
                      </a:cubicBezTo>
                      <a:cubicBezTo>
                        <a:pt x="29" y="0"/>
                        <a:pt x="29" y="0"/>
                        <a:pt x="29" y="0"/>
                      </a:cubicBezTo>
                      <a:lnTo>
                        <a:pt x="0" y="26"/>
                      </a:lnTo>
                      <a:close/>
                    </a:path>
                  </a:pathLst>
                </a:custGeom>
                <a:solidFill>
                  <a:srgbClr val="008BB6"/>
                </a:solidFill>
                <a:ln>
                  <a:noFill/>
                </a:ln>
                <a:ex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25"/>
                </a:p>
              </p:txBody>
            </p:sp>
            <p:sp>
              <p:nvSpPr>
                <p:cNvPr id="35" name="Freeform 253"/>
                <p:cNvSpPr>
                  <a:spLocks/>
                </p:cNvSpPr>
                <p:nvPr/>
              </p:nvSpPr>
              <p:spPr bwMode="auto">
                <a:xfrm>
                  <a:off x="7019925" y="5499100"/>
                  <a:ext cx="312738" cy="169863"/>
                </a:xfrm>
                <a:custGeom>
                  <a:avLst/>
                  <a:gdLst>
                    <a:gd name="T0" fmla="*/ 81 w 83"/>
                    <a:gd name="T1" fmla="*/ 35 h 45"/>
                    <a:gd name="T2" fmla="*/ 68 w 83"/>
                    <a:gd name="T3" fmla="*/ 23 h 45"/>
                    <a:gd name="T4" fmla="*/ 68 w 83"/>
                    <a:gd name="T5" fmla="*/ 4 h 45"/>
                    <a:gd name="T6" fmla="*/ 66 w 83"/>
                    <a:gd name="T7" fmla="*/ 2 h 45"/>
                    <a:gd name="T8" fmla="*/ 61 w 83"/>
                    <a:gd name="T9" fmla="*/ 2 h 45"/>
                    <a:gd name="T10" fmla="*/ 59 w 83"/>
                    <a:gd name="T11" fmla="*/ 4 h 45"/>
                    <a:gd name="T12" fmla="*/ 59 w 83"/>
                    <a:gd name="T13" fmla="*/ 15 h 45"/>
                    <a:gd name="T14" fmla="*/ 45 w 83"/>
                    <a:gd name="T15" fmla="*/ 2 h 45"/>
                    <a:gd name="T16" fmla="*/ 38 w 83"/>
                    <a:gd name="T17" fmla="*/ 2 h 45"/>
                    <a:gd name="T18" fmla="*/ 2 w 83"/>
                    <a:gd name="T19" fmla="*/ 35 h 45"/>
                    <a:gd name="T20" fmla="*/ 2 w 83"/>
                    <a:gd name="T21" fmla="*/ 43 h 45"/>
                    <a:gd name="T22" fmla="*/ 6 w 83"/>
                    <a:gd name="T23" fmla="*/ 44 h 45"/>
                    <a:gd name="T24" fmla="*/ 10 w 83"/>
                    <a:gd name="T25" fmla="*/ 43 h 45"/>
                    <a:gd name="T26" fmla="*/ 42 w 83"/>
                    <a:gd name="T27" fmla="*/ 13 h 45"/>
                    <a:gd name="T28" fmla="*/ 74 w 83"/>
                    <a:gd name="T29" fmla="*/ 43 h 45"/>
                    <a:gd name="T30" fmla="*/ 81 w 83"/>
                    <a:gd name="T31" fmla="*/ 43 h 45"/>
                    <a:gd name="T32" fmla="*/ 81 w 83"/>
                    <a:gd name="T33" fmla="*/ 35 h 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83" h="45">
                      <a:moveTo>
                        <a:pt x="81" y="35"/>
                      </a:moveTo>
                      <a:cubicBezTo>
                        <a:pt x="68" y="23"/>
                        <a:pt x="68" y="23"/>
                        <a:pt x="68" y="23"/>
                      </a:cubicBezTo>
                      <a:cubicBezTo>
                        <a:pt x="68" y="4"/>
                        <a:pt x="68" y="4"/>
                        <a:pt x="68" y="4"/>
                      </a:cubicBezTo>
                      <a:cubicBezTo>
                        <a:pt x="68" y="3"/>
                        <a:pt x="67" y="2"/>
                        <a:pt x="66" y="2"/>
                      </a:cubicBezTo>
                      <a:cubicBezTo>
                        <a:pt x="61" y="2"/>
                        <a:pt x="61" y="2"/>
                        <a:pt x="61" y="2"/>
                      </a:cubicBezTo>
                      <a:cubicBezTo>
                        <a:pt x="60" y="2"/>
                        <a:pt x="59" y="3"/>
                        <a:pt x="59" y="4"/>
                      </a:cubicBezTo>
                      <a:cubicBezTo>
                        <a:pt x="59" y="15"/>
                        <a:pt x="59" y="15"/>
                        <a:pt x="59" y="15"/>
                      </a:cubicBezTo>
                      <a:cubicBezTo>
                        <a:pt x="45" y="2"/>
                        <a:pt x="45" y="2"/>
                        <a:pt x="45" y="2"/>
                      </a:cubicBezTo>
                      <a:cubicBezTo>
                        <a:pt x="43" y="0"/>
                        <a:pt x="40" y="0"/>
                        <a:pt x="38" y="2"/>
                      </a:cubicBezTo>
                      <a:cubicBezTo>
                        <a:pt x="2" y="35"/>
                        <a:pt x="2" y="35"/>
                        <a:pt x="2" y="35"/>
                      </a:cubicBezTo>
                      <a:cubicBezTo>
                        <a:pt x="0" y="37"/>
                        <a:pt x="0" y="40"/>
                        <a:pt x="2" y="43"/>
                      </a:cubicBezTo>
                      <a:cubicBezTo>
                        <a:pt x="3" y="44"/>
                        <a:pt x="5" y="44"/>
                        <a:pt x="6" y="44"/>
                      </a:cubicBezTo>
                      <a:cubicBezTo>
                        <a:pt x="7" y="44"/>
                        <a:pt x="9" y="44"/>
                        <a:pt x="10" y="43"/>
                      </a:cubicBezTo>
                      <a:cubicBezTo>
                        <a:pt x="42" y="13"/>
                        <a:pt x="42" y="13"/>
                        <a:pt x="42" y="13"/>
                      </a:cubicBezTo>
                      <a:cubicBezTo>
                        <a:pt x="74" y="43"/>
                        <a:pt x="74" y="43"/>
                        <a:pt x="74" y="43"/>
                      </a:cubicBezTo>
                      <a:cubicBezTo>
                        <a:pt x="76" y="45"/>
                        <a:pt x="80" y="45"/>
                        <a:pt x="81" y="43"/>
                      </a:cubicBezTo>
                      <a:cubicBezTo>
                        <a:pt x="83" y="40"/>
                        <a:pt x="83" y="37"/>
                        <a:pt x="81" y="35"/>
                      </a:cubicBezTo>
                      <a:close/>
                    </a:path>
                  </a:pathLst>
                </a:custGeom>
                <a:solidFill>
                  <a:srgbClr val="008BB6"/>
                </a:solidFill>
                <a:ln>
                  <a:noFill/>
                </a:ln>
                <a:ex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25"/>
                </a:p>
              </p:txBody>
            </p:sp>
          </p:grpSp>
        </p:grpSp>
        <p:sp>
          <p:nvSpPr>
            <p:cNvPr id="31" name="矩形 30"/>
            <p:cNvSpPr/>
            <p:nvPr/>
          </p:nvSpPr>
          <p:spPr>
            <a:xfrm>
              <a:off x="6170529" y="916528"/>
              <a:ext cx="9962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01</a:t>
              </a:r>
              <a:r>
                <a:rPr lang="zh-CN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dirty="0"/>
            </a:p>
          </p:txBody>
        </p:sp>
      </p:grpSp>
      <p:grpSp>
        <p:nvGrpSpPr>
          <p:cNvPr id="2" name="组合 1"/>
          <p:cNvGrpSpPr/>
          <p:nvPr userDrawn="1"/>
        </p:nvGrpSpPr>
        <p:grpSpPr>
          <a:xfrm>
            <a:off x="8931343" y="285728"/>
            <a:ext cx="996247" cy="1000132"/>
            <a:chOff x="8931343" y="285728"/>
            <a:chExt cx="996247" cy="1000132"/>
          </a:xfrm>
        </p:grpSpPr>
        <p:sp>
          <p:nvSpPr>
            <p:cNvPr id="39" name="椭圆 38"/>
            <p:cNvSpPr/>
            <p:nvPr/>
          </p:nvSpPr>
          <p:spPr>
            <a:xfrm>
              <a:off x="9130606" y="285728"/>
              <a:ext cx="597720" cy="597720"/>
            </a:xfrm>
            <a:prstGeom prst="ellipse">
              <a:avLst/>
            </a:prstGeom>
            <a:solidFill>
              <a:srgbClr val="EEEEEE"/>
            </a:solidFill>
            <a:ln>
              <a:solidFill>
                <a:schemeClr val="bg1"/>
              </a:solidFill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25"/>
            </a:p>
          </p:txBody>
        </p:sp>
        <p:sp>
          <p:nvSpPr>
            <p:cNvPr id="38" name="矩形 37"/>
            <p:cNvSpPr/>
            <p:nvPr/>
          </p:nvSpPr>
          <p:spPr>
            <a:xfrm>
              <a:off x="8931343" y="916528"/>
              <a:ext cx="9962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02</a:t>
              </a:r>
              <a:r>
                <a:rPr lang="zh-CN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dirty="0"/>
            </a:p>
          </p:txBody>
        </p:sp>
        <p:sp>
          <p:nvSpPr>
            <p:cNvPr id="48" name="任意多边形 47"/>
            <p:cNvSpPr>
              <a:spLocks/>
            </p:cNvSpPr>
            <p:nvPr/>
          </p:nvSpPr>
          <p:spPr bwMode="auto">
            <a:xfrm>
              <a:off x="9223229" y="438888"/>
              <a:ext cx="419430" cy="321564"/>
            </a:xfrm>
            <a:custGeom>
              <a:avLst/>
              <a:gdLst>
                <a:gd name="connsiteX0" fmla="*/ 14829 w 563476"/>
                <a:gd name="connsiteY0" fmla="*/ 416347 h 432000"/>
                <a:gd name="connsiteX1" fmla="*/ 556062 w 563476"/>
                <a:gd name="connsiteY1" fmla="*/ 416347 h 432000"/>
                <a:gd name="connsiteX2" fmla="*/ 563476 w 563476"/>
                <a:gd name="connsiteY2" fmla="*/ 424174 h 432000"/>
                <a:gd name="connsiteX3" fmla="*/ 556062 w 563476"/>
                <a:gd name="connsiteY3" fmla="*/ 432000 h 432000"/>
                <a:gd name="connsiteX4" fmla="*/ 14829 w 563476"/>
                <a:gd name="connsiteY4" fmla="*/ 432000 h 432000"/>
                <a:gd name="connsiteX5" fmla="*/ 0 w 563476"/>
                <a:gd name="connsiteY5" fmla="*/ 424174 h 432000"/>
                <a:gd name="connsiteX6" fmla="*/ 14829 w 563476"/>
                <a:gd name="connsiteY6" fmla="*/ 416347 h 432000"/>
                <a:gd name="connsiteX7" fmla="*/ 428869 w 563476"/>
                <a:gd name="connsiteY7" fmla="*/ 200347 h 432000"/>
                <a:gd name="connsiteX8" fmla="*/ 510260 w 563476"/>
                <a:gd name="connsiteY8" fmla="*/ 200347 h 432000"/>
                <a:gd name="connsiteX9" fmla="*/ 510260 w 563476"/>
                <a:gd name="connsiteY9" fmla="*/ 372521 h 432000"/>
                <a:gd name="connsiteX10" fmla="*/ 428869 w 563476"/>
                <a:gd name="connsiteY10" fmla="*/ 372521 h 432000"/>
                <a:gd name="connsiteX11" fmla="*/ 303652 w 563476"/>
                <a:gd name="connsiteY11" fmla="*/ 118956 h 432000"/>
                <a:gd name="connsiteX12" fmla="*/ 385043 w 563476"/>
                <a:gd name="connsiteY12" fmla="*/ 118956 h 432000"/>
                <a:gd name="connsiteX13" fmla="*/ 385043 w 563476"/>
                <a:gd name="connsiteY13" fmla="*/ 372521 h 432000"/>
                <a:gd name="connsiteX14" fmla="*/ 303652 w 563476"/>
                <a:gd name="connsiteY14" fmla="*/ 372521 h 432000"/>
                <a:gd name="connsiteX15" fmla="*/ 72001 w 563476"/>
                <a:gd name="connsiteY15" fmla="*/ 97044 h 432000"/>
                <a:gd name="connsiteX16" fmla="*/ 153392 w 563476"/>
                <a:gd name="connsiteY16" fmla="*/ 97044 h 432000"/>
                <a:gd name="connsiteX17" fmla="*/ 153392 w 563476"/>
                <a:gd name="connsiteY17" fmla="*/ 372521 h 432000"/>
                <a:gd name="connsiteX18" fmla="*/ 72001 w 563476"/>
                <a:gd name="connsiteY18" fmla="*/ 372521 h 432000"/>
                <a:gd name="connsiteX19" fmla="*/ 190957 w 563476"/>
                <a:gd name="connsiteY19" fmla="*/ 0 h 432000"/>
                <a:gd name="connsiteX20" fmla="*/ 272348 w 563476"/>
                <a:gd name="connsiteY20" fmla="*/ 0 h 432000"/>
                <a:gd name="connsiteX21" fmla="*/ 272348 w 563476"/>
                <a:gd name="connsiteY21" fmla="*/ 372521 h 432000"/>
                <a:gd name="connsiteX22" fmla="*/ 190957 w 563476"/>
                <a:gd name="connsiteY22" fmla="*/ 372521 h 43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63476" h="432000">
                  <a:moveTo>
                    <a:pt x="14829" y="416347"/>
                  </a:moveTo>
                  <a:cubicBezTo>
                    <a:pt x="556062" y="416347"/>
                    <a:pt x="556062" y="416347"/>
                    <a:pt x="556062" y="416347"/>
                  </a:cubicBezTo>
                  <a:cubicBezTo>
                    <a:pt x="556062" y="416347"/>
                    <a:pt x="563476" y="416347"/>
                    <a:pt x="563476" y="424174"/>
                  </a:cubicBezTo>
                  <a:cubicBezTo>
                    <a:pt x="563476" y="432000"/>
                    <a:pt x="556062" y="432000"/>
                    <a:pt x="556062" y="432000"/>
                  </a:cubicBezTo>
                  <a:lnTo>
                    <a:pt x="14829" y="432000"/>
                  </a:lnTo>
                  <a:cubicBezTo>
                    <a:pt x="7414" y="432000"/>
                    <a:pt x="0" y="432000"/>
                    <a:pt x="0" y="424174"/>
                  </a:cubicBezTo>
                  <a:cubicBezTo>
                    <a:pt x="0" y="416347"/>
                    <a:pt x="7414" y="416347"/>
                    <a:pt x="14829" y="416347"/>
                  </a:cubicBezTo>
                  <a:close/>
                  <a:moveTo>
                    <a:pt x="428869" y="200347"/>
                  </a:moveTo>
                  <a:lnTo>
                    <a:pt x="510260" y="200347"/>
                  </a:lnTo>
                  <a:lnTo>
                    <a:pt x="510260" y="372521"/>
                  </a:lnTo>
                  <a:lnTo>
                    <a:pt x="428869" y="372521"/>
                  </a:lnTo>
                  <a:close/>
                  <a:moveTo>
                    <a:pt x="303652" y="118956"/>
                  </a:moveTo>
                  <a:lnTo>
                    <a:pt x="385043" y="118956"/>
                  </a:lnTo>
                  <a:lnTo>
                    <a:pt x="385043" y="372521"/>
                  </a:lnTo>
                  <a:lnTo>
                    <a:pt x="303652" y="372521"/>
                  </a:lnTo>
                  <a:close/>
                  <a:moveTo>
                    <a:pt x="72001" y="97044"/>
                  </a:moveTo>
                  <a:lnTo>
                    <a:pt x="153392" y="97044"/>
                  </a:lnTo>
                  <a:lnTo>
                    <a:pt x="153392" y="372521"/>
                  </a:lnTo>
                  <a:lnTo>
                    <a:pt x="72001" y="372521"/>
                  </a:lnTo>
                  <a:close/>
                  <a:moveTo>
                    <a:pt x="190957" y="0"/>
                  </a:moveTo>
                  <a:lnTo>
                    <a:pt x="272348" y="0"/>
                  </a:lnTo>
                  <a:lnTo>
                    <a:pt x="272348" y="372521"/>
                  </a:lnTo>
                  <a:lnTo>
                    <a:pt x="190957" y="372521"/>
                  </a:lnTo>
                  <a:close/>
                </a:path>
              </a:pathLst>
            </a:custGeom>
            <a:solidFill>
              <a:srgbClr val="C1D84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</p:grpSp>
      <p:grpSp>
        <p:nvGrpSpPr>
          <p:cNvPr id="81" name="组合 80"/>
          <p:cNvGrpSpPr/>
          <p:nvPr/>
        </p:nvGrpSpPr>
        <p:grpSpPr>
          <a:xfrm>
            <a:off x="10931607" y="285728"/>
            <a:ext cx="996247" cy="1000132"/>
            <a:chOff x="9760290" y="285728"/>
            <a:chExt cx="996247" cy="1000132"/>
          </a:xfrm>
        </p:grpSpPr>
        <p:grpSp>
          <p:nvGrpSpPr>
            <p:cNvPr id="50" name="组合 43"/>
            <p:cNvGrpSpPr/>
            <p:nvPr/>
          </p:nvGrpSpPr>
          <p:grpSpPr>
            <a:xfrm>
              <a:off x="9959553" y="285728"/>
              <a:ext cx="597720" cy="597720"/>
              <a:chOff x="4840168" y="3971584"/>
              <a:chExt cx="522572" cy="522572"/>
            </a:xfrm>
          </p:grpSpPr>
          <p:sp>
            <p:nvSpPr>
              <p:cNvPr id="52" name="椭圆 51"/>
              <p:cNvSpPr/>
              <p:nvPr/>
            </p:nvSpPr>
            <p:spPr>
              <a:xfrm>
                <a:off x="4840168" y="3971584"/>
                <a:ext cx="522572" cy="522572"/>
              </a:xfrm>
              <a:prstGeom prst="ellipse">
                <a:avLst/>
              </a:prstGeom>
              <a:solidFill>
                <a:srgbClr val="EEEEEE"/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grpSp>
            <p:nvGrpSpPr>
              <p:cNvPr id="68" name="组合 137"/>
              <p:cNvGrpSpPr/>
              <p:nvPr/>
            </p:nvGrpSpPr>
            <p:grpSpPr>
              <a:xfrm>
                <a:off x="4981489" y="4078661"/>
                <a:ext cx="239931" cy="308418"/>
                <a:chOff x="731016" y="1671338"/>
                <a:chExt cx="366231" cy="470769"/>
              </a:xfrm>
              <a:solidFill>
                <a:srgbClr val="B91F38"/>
              </a:solidFill>
            </p:grpSpPr>
            <p:sp>
              <p:nvSpPr>
                <p:cNvPr id="69" name="Freeform 108"/>
                <p:cNvSpPr>
                  <a:spLocks/>
                </p:cNvSpPr>
                <p:nvPr/>
              </p:nvSpPr>
              <p:spPr bwMode="auto">
                <a:xfrm flipH="1">
                  <a:off x="731016" y="2089492"/>
                  <a:ext cx="51922" cy="52615"/>
                </a:xfrm>
                <a:custGeom>
                  <a:avLst/>
                  <a:gdLst>
                    <a:gd name="T0" fmla="*/ 0 w 32"/>
                    <a:gd name="T1" fmla="*/ 32 h 32"/>
                    <a:gd name="T2" fmla="*/ 16 w 32"/>
                    <a:gd name="T3" fmla="*/ 32 h 32"/>
                    <a:gd name="T4" fmla="*/ 32 w 32"/>
                    <a:gd name="T5" fmla="*/ 16 h 32"/>
                    <a:gd name="T6" fmla="*/ 32 w 32"/>
                    <a:gd name="T7" fmla="*/ 0 h 32"/>
                    <a:gd name="T8" fmla="*/ 0 w 32"/>
                    <a:gd name="T9" fmla="*/ 0 h 32"/>
                    <a:gd name="T10" fmla="*/ 0 w 32"/>
                    <a:gd name="T11" fmla="*/ 32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2" h="32">
                      <a:moveTo>
                        <a:pt x="0" y="32"/>
                      </a:moveTo>
                      <a:cubicBezTo>
                        <a:pt x="16" y="32"/>
                        <a:pt x="16" y="32"/>
                        <a:pt x="16" y="32"/>
                      </a:cubicBezTo>
                      <a:cubicBezTo>
                        <a:pt x="25" y="32"/>
                        <a:pt x="32" y="25"/>
                        <a:pt x="32" y="16"/>
                      </a:cubicBezTo>
                      <a:cubicBezTo>
                        <a:pt x="32" y="0"/>
                        <a:pt x="32" y="0"/>
                        <a:pt x="32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FA81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1219170">
                    <a:defRPr/>
                  </a:pPr>
                  <a:endParaRPr lang="zh-CN" altLang="en-US" sz="2400">
                    <a:solidFill>
                      <a:sysClr val="windowText" lastClr="000000"/>
                    </a:solidFill>
                    <a:latin typeface="Calibri"/>
                    <a:ea typeface="宋体"/>
                  </a:endParaRPr>
                </a:p>
              </p:txBody>
            </p:sp>
            <p:sp>
              <p:nvSpPr>
                <p:cNvPr id="70" name="Freeform 109"/>
                <p:cNvSpPr>
                  <a:spLocks noEditPoints="1"/>
                </p:cNvSpPr>
                <p:nvPr/>
              </p:nvSpPr>
              <p:spPr bwMode="auto">
                <a:xfrm flipH="1">
                  <a:off x="731016" y="1671338"/>
                  <a:ext cx="366231" cy="470769"/>
                </a:xfrm>
                <a:custGeom>
                  <a:avLst/>
                  <a:gdLst>
                    <a:gd name="T0" fmla="*/ 208 w 224"/>
                    <a:gd name="T1" fmla="*/ 0 h 288"/>
                    <a:gd name="T2" fmla="*/ 16 w 224"/>
                    <a:gd name="T3" fmla="*/ 0 h 288"/>
                    <a:gd name="T4" fmla="*/ 0 w 224"/>
                    <a:gd name="T5" fmla="*/ 16 h 288"/>
                    <a:gd name="T6" fmla="*/ 0 w 224"/>
                    <a:gd name="T7" fmla="*/ 272 h 288"/>
                    <a:gd name="T8" fmla="*/ 16 w 224"/>
                    <a:gd name="T9" fmla="*/ 288 h 288"/>
                    <a:gd name="T10" fmla="*/ 176 w 224"/>
                    <a:gd name="T11" fmla="*/ 288 h 288"/>
                    <a:gd name="T12" fmla="*/ 176 w 224"/>
                    <a:gd name="T13" fmla="*/ 144 h 288"/>
                    <a:gd name="T14" fmla="*/ 224 w 224"/>
                    <a:gd name="T15" fmla="*/ 144 h 288"/>
                    <a:gd name="T16" fmla="*/ 224 w 224"/>
                    <a:gd name="T17" fmla="*/ 16 h 288"/>
                    <a:gd name="T18" fmla="*/ 208 w 224"/>
                    <a:gd name="T19" fmla="*/ 0 h 288"/>
                    <a:gd name="T20" fmla="*/ 168 w 224"/>
                    <a:gd name="T21" fmla="*/ 104 h 288"/>
                    <a:gd name="T22" fmla="*/ 56 w 224"/>
                    <a:gd name="T23" fmla="*/ 104 h 288"/>
                    <a:gd name="T24" fmla="*/ 56 w 224"/>
                    <a:gd name="T25" fmla="*/ 88 h 288"/>
                    <a:gd name="T26" fmla="*/ 168 w 224"/>
                    <a:gd name="T27" fmla="*/ 88 h 288"/>
                    <a:gd name="T28" fmla="*/ 168 w 224"/>
                    <a:gd name="T29" fmla="*/ 104 h 288"/>
                    <a:gd name="T30" fmla="*/ 168 w 224"/>
                    <a:gd name="T31" fmla="*/ 72 h 288"/>
                    <a:gd name="T32" fmla="*/ 56 w 224"/>
                    <a:gd name="T33" fmla="*/ 72 h 288"/>
                    <a:gd name="T34" fmla="*/ 56 w 224"/>
                    <a:gd name="T35" fmla="*/ 56 h 288"/>
                    <a:gd name="T36" fmla="*/ 168 w 224"/>
                    <a:gd name="T37" fmla="*/ 56 h 288"/>
                    <a:gd name="T38" fmla="*/ 168 w 224"/>
                    <a:gd name="T39" fmla="*/ 72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224" h="288">
                      <a:moveTo>
                        <a:pt x="208" y="0"/>
                      </a:move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7" y="0"/>
                        <a:pt x="0" y="7"/>
                        <a:pt x="0" y="16"/>
                      </a:cubicBezTo>
                      <a:cubicBezTo>
                        <a:pt x="0" y="272"/>
                        <a:pt x="0" y="272"/>
                        <a:pt x="0" y="272"/>
                      </a:cubicBezTo>
                      <a:cubicBezTo>
                        <a:pt x="0" y="281"/>
                        <a:pt x="7" y="288"/>
                        <a:pt x="16" y="288"/>
                      </a:cubicBezTo>
                      <a:cubicBezTo>
                        <a:pt x="176" y="288"/>
                        <a:pt x="176" y="288"/>
                        <a:pt x="176" y="288"/>
                      </a:cubicBezTo>
                      <a:cubicBezTo>
                        <a:pt x="176" y="144"/>
                        <a:pt x="176" y="144"/>
                        <a:pt x="176" y="144"/>
                      </a:cubicBezTo>
                      <a:cubicBezTo>
                        <a:pt x="224" y="144"/>
                        <a:pt x="224" y="144"/>
                        <a:pt x="224" y="144"/>
                      </a:cubicBezTo>
                      <a:cubicBezTo>
                        <a:pt x="224" y="16"/>
                        <a:pt x="224" y="16"/>
                        <a:pt x="224" y="16"/>
                      </a:cubicBezTo>
                      <a:cubicBezTo>
                        <a:pt x="224" y="7"/>
                        <a:pt x="217" y="0"/>
                        <a:pt x="208" y="0"/>
                      </a:cubicBezTo>
                      <a:close/>
                      <a:moveTo>
                        <a:pt x="168" y="104"/>
                      </a:moveTo>
                      <a:cubicBezTo>
                        <a:pt x="56" y="104"/>
                        <a:pt x="56" y="104"/>
                        <a:pt x="56" y="104"/>
                      </a:cubicBezTo>
                      <a:cubicBezTo>
                        <a:pt x="56" y="88"/>
                        <a:pt x="56" y="88"/>
                        <a:pt x="56" y="88"/>
                      </a:cubicBezTo>
                      <a:cubicBezTo>
                        <a:pt x="168" y="88"/>
                        <a:pt x="168" y="88"/>
                        <a:pt x="168" y="88"/>
                      </a:cubicBezTo>
                      <a:lnTo>
                        <a:pt x="168" y="104"/>
                      </a:lnTo>
                      <a:close/>
                      <a:moveTo>
                        <a:pt x="168" y="72"/>
                      </a:moveTo>
                      <a:cubicBezTo>
                        <a:pt x="56" y="72"/>
                        <a:pt x="56" y="72"/>
                        <a:pt x="56" y="72"/>
                      </a:cubicBezTo>
                      <a:cubicBezTo>
                        <a:pt x="56" y="56"/>
                        <a:pt x="56" y="56"/>
                        <a:pt x="56" y="56"/>
                      </a:cubicBezTo>
                      <a:cubicBezTo>
                        <a:pt x="168" y="56"/>
                        <a:pt x="168" y="56"/>
                        <a:pt x="168" y="56"/>
                      </a:cubicBezTo>
                      <a:lnTo>
                        <a:pt x="168" y="72"/>
                      </a:lnTo>
                      <a:close/>
                    </a:path>
                  </a:pathLst>
                </a:custGeom>
                <a:solidFill>
                  <a:srgbClr val="FA81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1219170">
                    <a:defRPr/>
                  </a:pPr>
                  <a:endParaRPr lang="zh-CN" altLang="en-US" sz="2400">
                    <a:solidFill>
                      <a:sysClr val="windowText" lastClr="000000"/>
                    </a:solidFill>
                    <a:latin typeface="Calibri"/>
                    <a:ea typeface="宋体"/>
                  </a:endParaRPr>
                </a:p>
              </p:txBody>
            </p:sp>
            <p:sp>
              <p:nvSpPr>
                <p:cNvPr id="71" name="Rectangle 110"/>
                <p:cNvSpPr>
                  <a:spLocks noChangeArrowheads="1"/>
                </p:cNvSpPr>
                <p:nvPr/>
              </p:nvSpPr>
              <p:spPr bwMode="auto">
                <a:xfrm flipH="1">
                  <a:off x="731016" y="1937200"/>
                  <a:ext cx="51922" cy="51924"/>
                </a:xfrm>
                <a:prstGeom prst="rect">
                  <a:avLst/>
                </a:prstGeom>
                <a:solidFill>
                  <a:srgbClr val="FA81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1219170">
                    <a:defRPr/>
                  </a:pPr>
                  <a:endParaRPr lang="zh-CN" altLang="en-US" sz="2400">
                    <a:solidFill>
                      <a:sysClr val="windowText" lastClr="000000"/>
                    </a:solidFill>
                    <a:latin typeface="Calibri"/>
                    <a:ea typeface="宋体"/>
                  </a:endParaRPr>
                </a:p>
              </p:txBody>
            </p:sp>
            <p:sp>
              <p:nvSpPr>
                <p:cNvPr id="72" name="Rectangle 111"/>
                <p:cNvSpPr>
                  <a:spLocks noChangeArrowheads="1"/>
                </p:cNvSpPr>
                <p:nvPr/>
              </p:nvSpPr>
              <p:spPr bwMode="auto">
                <a:xfrm flipH="1">
                  <a:off x="731016" y="2013001"/>
                  <a:ext cx="51922" cy="52615"/>
                </a:xfrm>
                <a:prstGeom prst="rect">
                  <a:avLst/>
                </a:prstGeom>
                <a:solidFill>
                  <a:srgbClr val="FA81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1219170">
                    <a:defRPr/>
                  </a:pPr>
                  <a:endParaRPr lang="zh-CN" altLang="en-US" sz="2400">
                    <a:solidFill>
                      <a:sysClr val="windowText" lastClr="000000"/>
                    </a:solidFill>
                    <a:latin typeface="Calibri"/>
                    <a:ea typeface="宋体"/>
                  </a:endParaRPr>
                </a:p>
              </p:txBody>
            </p:sp>
          </p:grpSp>
        </p:grpSp>
        <p:sp>
          <p:nvSpPr>
            <p:cNvPr id="51" name="矩形 50"/>
            <p:cNvSpPr/>
            <p:nvPr/>
          </p:nvSpPr>
          <p:spPr>
            <a:xfrm>
              <a:off x="9760290" y="916528"/>
              <a:ext cx="9962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04</a:t>
              </a:r>
              <a:r>
                <a:rPr lang="zh-CN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dirty="0"/>
            </a:p>
          </p:txBody>
        </p:sp>
      </p:grpSp>
      <p:sp>
        <p:nvSpPr>
          <p:cNvPr id="83" name="TextBox 82"/>
          <p:cNvSpPr txBox="1"/>
          <p:nvPr/>
        </p:nvSpPr>
        <p:spPr>
          <a:xfrm>
            <a:off x="398518" y="476888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兰亭粗黑_GBK" pitchFamily="2" charset="-122"/>
                <a:ea typeface="方正兰亭粗黑_GBK" pitchFamily="2" charset="-122"/>
              </a:rPr>
              <a:t>题目简述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方正兰亭粗黑_GBK" pitchFamily="2" charset="-122"/>
              <a:ea typeface="方正兰亭粗黑_GBK" pitchFamily="2" charset="-122"/>
            </a:endParaRPr>
          </a:p>
        </p:txBody>
      </p:sp>
      <p:grpSp>
        <p:nvGrpSpPr>
          <p:cNvPr id="3" name="组合 2"/>
          <p:cNvGrpSpPr/>
          <p:nvPr userDrawn="1"/>
        </p:nvGrpSpPr>
        <p:grpSpPr>
          <a:xfrm>
            <a:off x="9931475" y="285729"/>
            <a:ext cx="996247" cy="1000131"/>
            <a:chOff x="9931475" y="285729"/>
            <a:chExt cx="996247" cy="1000131"/>
          </a:xfrm>
        </p:grpSpPr>
        <p:sp>
          <p:nvSpPr>
            <p:cNvPr id="47" name="椭圆 46"/>
            <p:cNvSpPr/>
            <p:nvPr/>
          </p:nvSpPr>
          <p:spPr>
            <a:xfrm>
              <a:off x="10130738" y="285729"/>
              <a:ext cx="597720" cy="597720"/>
            </a:xfrm>
            <a:prstGeom prst="ellipse">
              <a:avLst/>
            </a:prstGeom>
            <a:solidFill>
              <a:srgbClr val="EEEEEE"/>
            </a:solidFill>
            <a:ln>
              <a:solidFill>
                <a:schemeClr val="bg1"/>
              </a:solidFill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25"/>
            </a:p>
          </p:txBody>
        </p:sp>
        <p:sp>
          <p:nvSpPr>
            <p:cNvPr id="46" name="矩形 45"/>
            <p:cNvSpPr/>
            <p:nvPr/>
          </p:nvSpPr>
          <p:spPr>
            <a:xfrm>
              <a:off x="9931475" y="916528"/>
              <a:ext cx="9962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03</a:t>
              </a:r>
              <a:r>
                <a:rPr lang="zh-CN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dirty="0"/>
            </a:p>
          </p:txBody>
        </p:sp>
        <p:grpSp>
          <p:nvGrpSpPr>
            <p:cNvPr id="40" name="组合 118"/>
            <p:cNvGrpSpPr>
              <a:grpSpLocks noChangeAspect="1"/>
            </p:cNvGrpSpPr>
            <p:nvPr/>
          </p:nvGrpSpPr>
          <p:grpSpPr>
            <a:xfrm>
              <a:off x="10234272" y="417027"/>
              <a:ext cx="390652" cy="335122"/>
              <a:chOff x="5084763" y="971550"/>
              <a:chExt cx="323850" cy="277815"/>
            </a:xfrm>
            <a:solidFill>
              <a:srgbClr val="4ABAB5"/>
            </a:solidFill>
          </p:grpSpPr>
          <p:sp>
            <p:nvSpPr>
              <p:cNvPr id="41" name="Freeform 301"/>
              <p:cNvSpPr>
                <a:spLocks noEditPoints="1"/>
              </p:cNvSpPr>
              <p:nvPr/>
            </p:nvSpPr>
            <p:spPr bwMode="auto">
              <a:xfrm>
                <a:off x="5191125" y="1031877"/>
                <a:ext cx="217488" cy="217488"/>
              </a:xfrm>
              <a:custGeom>
                <a:avLst/>
                <a:gdLst>
                  <a:gd name="T0" fmla="*/ 6 w 58"/>
                  <a:gd name="T1" fmla="*/ 14 h 58"/>
                  <a:gd name="T2" fmla="*/ 7 w 58"/>
                  <a:gd name="T3" fmla="*/ 19 h 58"/>
                  <a:gd name="T4" fmla="*/ 4 w 58"/>
                  <a:gd name="T5" fmla="*/ 20 h 58"/>
                  <a:gd name="T6" fmla="*/ 0 w 58"/>
                  <a:gd name="T7" fmla="*/ 23 h 58"/>
                  <a:gd name="T8" fmla="*/ 2 w 58"/>
                  <a:gd name="T9" fmla="*/ 27 h 58"/>
                  <a:gd name="T10" fmla="*/ 5 w 58"/>
                  <a:gd name="T11" fmla="*/ 31 h 58"/>
                  <a:gd name="T12" fmla="*/ 2 w 58"/>
                  <a:gd name="T13" fmla="*/ 34 h 58"/>
                  <a:gd name="T14" fmla="*/ 1 w 58"/>
                  <a:gd name="T15" fmla="*/ 38 h 58"/>
                  <a:gd name="T16" fmla="*/ 5 w 58"/>
                  <a:gd name="T17" fmla="*/ 41 h 58"/>
                  <a:gd name="T18" fmla="*/ 8 w 58"/>
                  <a:gd name="T19" fmla="*/ 42 h 58"/>
                  <a:gd name="T20" fmla="*/ 8 w 58"/>
                  <a:gd name="T21" fmla="*/ 46 h 58"/>
                  <a:gd name="T22" fmla="*/ 9 w 58"/>
                  <a:gd name="T23" fmla="*/ 51 h 58"/>
                  <a:gd name="T24" fmla="*/ 14 w 58"/>
                  <a:gd name="T25" fmla="*/ 51 h 58"/>
                  <a:gd name="T26" fmla="*/ 18 w 58"/>
                  <a:gd name="T27" fmla="*/ 51 h 58"/>
                  <a:gd name="T28" fmla="*/ 19 w 58"/>
                  <a:gd name="T29" fmla="*/ 54 h 58"/>
                  <a:gd name="T30" fmla="*/ 22 w 58"/>
                  <a:gd name="T31" fmla="*/ 58 h 58"/>
                  <a:gd name="T32" fmla="*/ 27 w 58"/>
                  <a:gd name="T33" fmla="*/ 56 h 58"/>
                  <a:gd name="T34" fmla="*/ 31 w 58"/>
                  <a:gd name="T35" fmla="*/ 53 h 58"/>
                  <a:gd name="T36" fmla="*/ 33 w 58"/>
                  <a:gd name="T37" fmla="*/ 56 h 58"/>
                  <a:gd name="T38" fmla="*/ 38 w 58"/>
                  <a:gd name="T39" fmla="*/ 57 h 58"/>
                  <a:gd name="T40" fmla="*/ 40 w 58"/>
                  <a:gd name="T41" fmla="*/ 53 h 58"/>
                  <a:gd name="T42" fmla="*/ 42 w 58"/>
                  <a:gd name="T43" fmla="*/ 49 h 58"/>
                  <a:gd name="T44" fmla="*/ 46 w 58"/>
                  <a:gd name="T45" fmla="*/ 50 h 58"/>
                  <a:gd name="T46" fmla="*/ 50 w 58"/>
                  <a:gd name="T47" fmla="*/ 49 h 58"/>
                  <a:gd name="T48" fmla="*/ 51 w 58"/>
                  <a:gd name="T49" fmla="*/ 44 h 58"/>
                  <a:gd name="T50" fmla="*/ 50 w 58"/>
                  <a:gd name="T51" fmla="*/ 40 h 58"/>
                  <a:gd name="T52" fmla="*/ 54 w 58"/>
                  <a:gd name="T53" fmla="*/ 39 h 58"/>
                  <a:gd name="T54" fmla="*/ 57 w 58"/>
                  <a:gd name="T55" fmla="*/ 35 h 58"/>
                  <a:gd name="T56" fmla="*/ 55 w 58"/>
                  <a:gd name="T57" fmla="*/ 31 h 58"/>
                  <a:gd name="T58" fmla="*/ 52 w 58"/>
                  <a:gd name="T59" fmla="*/ 27 h 58"/>
                  <a:gd name="T60" fmla="*/ 55 w 58"/>
                  <a:gd name="T61" fmla="*/ 25 h 58"/>
                  <a:gd name="T62" fmla="*/ 56 w 58"/>
                  <a:gd name="T63" fmla="*/ 20 h 58"/>
                  <a:gd name="T64" fmla="*/ 53 w 58"/>
                  <a:gd name="T65" fmla="*/ 18 h 58"/>
                  <a:gd name="T66" fmla="*/ 48 w 58"/>
                  <a:gd name="T67" fmla="*/ 16 h 58"/>
                  <a:gd name="T68" fmla="*/ 49 w 58"/>
                  <a:gd name="T69" fmla="*/ 12 h 58"/>
                  <a:gd name="T70" fmla="*/ 48 w 58"/>
                  <a:gd name="T71" fmla="*/ 8 h 58"/>
                  <a:gd name="T72" fmla="*/ 44 w 58"/>
                  <a:gd name="T73" fmla="*/ 7 h 58"/>
                  <a:gd name="T74" fmla="*/ 39 w 58"/>
                  <a:gd name="T75" fmla="*/ 8 h 58"/>
                  <a:gd name="T76" fmla="*/ 38 w 58"/>
                  <a:gd name="T77" fmla="*/ 4 h 58"/>
                  <a:gd name="T78" fmla="*/ 35 w 58"/>
                  <a:gd name="T79" fmla="*/ 1 h 58"/>
                  <a:gd name="T80" fmla="*/ 30 w 58"/>
                  <a:gd name="T81" fmla="*/ 3 h 58"/>
                  <a:gd name="T82" fmla="*/ 27 w 58"/>
                  <a:gd name="T83" fmla="*/ 5 h 58"/>
                  <a:gd name="T84" fmla="*/ 24 w 58"/>
                  <a:gd name="T85" fmla="*/ 3 h 58"/>
                  <a:gd name="T86" fmla="*/ 20 w 58"/>
                  <a:gd name="T87" fmla="*/ 1 h 58"/>
                  <a:gd name="T88" fmla="*/ 17 w 58"/>
                  <a:gd name="T89" fmla="*/ 5 h 58"/>
                  <a:gd name="T90" fmla="*/ 15 w 58"/>
                  <a:gd name="T91" fmla="*/ 10 h 58"/>
                  <a:gd name="T92" fmla="*/ 12 w 58"/>
                  <a:gd name="T93" fmla="*/ 9 h 58"/>
                  <a:gd name="T94" fmla="*/ 7 w 58"/>
                  <a:gd name="T95" fmla="*/ 10 h 58"/>
                  <a:gd name="T96" fmla="*/ 6 w 58"/>
                  <a:gd name="T97" fmla="*/ 14 h 58"/>
                  <a:gd name="T98" fmla="*/ 23 w 58"/>
                  <a:gd name="T99" fmla="*/ 13 h 58"/>
                  <a:gd name="T100" fmla="*/ 45 w 58"/>
                  <a:gd name="T101" fmla="*/ 24 h 58"/>
                  <a:gd name="T102" fmla="*/ 34 w 58"/>
                  <a:gd name="T103" fmla="*/ 45 h 58"/>
                  <a:gd name="T104" fmla="*/ 13 w 58"/>
                  <a:gd name="T105" fmla="*/ 34 h 58"/>
                  <a:gd name="T106" fmla="*/ 23 w 58"/>
                  <a:gd name="T107" fmla="*/ 13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58" h="58">
                    <a:moveTo>
                      <a:pt x="6" y="14"/>
                    </a:moveTo>
                    <a:cubicBezTo>
                      <a:pt x="8" y="15"/>
                      <a:pt x="7" y="18"/>
                      <a:pt x="7" y="19"/>
                    </a:cubicBezTo>
                    <a:cubicBezTo>
                      <a:pt x="7" y="20"/>
                      <a:pt x="5" y="20"/>
                      <a:pt x="4" y="20"/>
                    </a:cubicBezTo>
                    <a:cubicBezTo>
                      <a:pt x="2" y="20"/>
                      <a:pt x="0" y="21"/>
                      <a:pt x="0" y="23"/>
                    </a:cubicBezTo>
                    <a:cubicBezTo>
                      <a:pt x="0" y="25"/>
                      <a:pt x="0" y="27"/>
                      <a:pt x="2" y="27"/>
                    </a:cubicBezTo>
                    <a:cubicBezTo>
                      <a:pt x="3" y="28"/>
                      <a:pt x="5" y="30"/>
                      <a:pt x="5" y="31"/>
                    </a:cubicBezTo>
                    <a:cubicBezTo>
                      <a:pt x="5" y="32"/>
                      <a:pt x="4" y="33"/>
                      <a:pt x="2" y="34"/>
                    </a:cubicBezTo>
                    <a:cubicBezTo>
                      <a:pt x="1" y="34"/>
                      <a:pt x="0" y="36"/>
                      <a:pt x="1" y="38"/>
                    </a:cubicBezTo>
                    <a:cubicBezTo>
                      <a:pt x="1" y="40"/>
                      <a:pt x="3" y="42"/>
                      <a:pt x="5" y="41"/>
                    </a:cubicBezTo>
                    <a:cubicBezTo>
                      <a:pt x="6" y="41"/>
                      <a:pt x="8" y="41"/>
                      <a:pt x="8" y="42"/>
                    </a:cubicBezTo>
                    <a:cubicBezTo>
                      <a:pt x="9" y="42"/>
                      <a:pt x="9" y="45"/>
                      <a:pt x="8" y="46"/>
                    </a:cubicBezTo>
                    <a:cubicBezTo>
                      <a:pt x="7" y="47"/>
                      <a:pt x="7" y="50"/>
                      <a:pt x="9" y="51"/>
                    </a:cubicBezTo>
                    <a:cubicBezTo>
                      <a:pt x="11" y="52"/>
                      <a:pt x="13" y="53"/>
                      <a:pt x="14" y="51"/>
                    </a:cubicBezTo>
                    <a:cubicBezTo>
                      <a:pt x="15" y="50"/>
                      <a:pt x="18" y="51"/>
                      <a:pt x="18" y="51"/>
                    </a:cubicBezTo>
                    <a:cubicBezTo>
                      <a:pt x="19" y="51"/>
                      <a:pt x="20" y="53"/>
                      <a:pt x="19" y="54"/>
                    </a:cubicBezTo>
                    <a:cubicBezTo>
                      <a:pt x="19" y="56"/>
                      <a:pt x="20" y="57"/>
                      <a:pt x="22" y="58"/>
                    </a:cubicBezTo>
                    <a:cubicBezTo>
                      <a:pt x="25" y="58"/>
                      <a:pt x="26" y="57"/>
                      <a:pt x="27" y="56"/>
                    </a:cubicBezTo>
                    <a:cubicBezTo>
                      <a:pt x="27" y="54"/>
                      <a:pt x="30" y="53"/>
                      <a:pt x="31" y="53"/>
                    </a:cubicBezTo>
                    <a:cubicBezTo>
                      <a:pt x="31" y="53"/>
                      <a:pt x="33" y="54"/>
                      <a:pt x="33" y="56"/>
                    </a:cubicBezTo>
                    <a:cubicBezTo>
                      <a:pt x="34" y="57"/>
                      <a:pt x="36" y="58"/>
                      <a:pt x="38" y="57"/>
                    </a:cubicBezTo>
                    <a:cubicBezTo>
                      <a:pt x="40" y="57"/>
                      <a:pt x="41" y="55"/>
                      <a:pt x="40" y="53"/>
                    </a:cubicBezTo>
                    <a:cubicBezTo>
                      <a:pt x="40" y="52"/>
                      <a:pt x="42" y="49"/>
                      <a:pt x="42" y="49"/>
                    </a:cubicBezTo>
                    <a:cubicBezTo>
                      <a:pt x="43" y="48"/>
                      <a:pt x="44" y="49"/>
                      <a:pt x="46" y="50"/>
                    </a:cubicBezTo>
                    <a:cubicBezTo>
                      <a:pt x="47" y="51"/>
                      <a:pt x="49" y="51"/>
                      <a:pt x="50" y="49"/>
                    </a:cubicBezTo>
                    <a:cubicBezTo>
                      <a:pt x="52" y="47"/>
                      <a:pt x="52" y="45"/>
                      <a:pt x="51" y="44"/>
                    </a:cubicBezTo>
                    <a:cubicBezTo>
                      <a:pt x="50" y="43"/>
                      <a:pt x="50" y="40"/>
                      <a:pt x="50" y="40"/>
                    </a:cubicBezTo>
                    <a:cubicBezTo>
                      <a:pt x="51" y="39"/>
                      <a:pt x="52" y="38"/>
                      <a:pt x="54" y="39"/>
                    </a:cubicBezTo>
                    <a:cubicBezTo>
                      <a:pt x="55" y="39"/>
                      <a:pt x="57" y="38"/>
                      <a:pt x="57" y="35"/>
                    </a:cubicBezTo>
                    <a:cubicBezTo>
                      <a:pt x="58" y="33"/>
                      <a:pt x="57" y="31"/>
                      <a:pt x="55" y="31"/>
                    </a:cubicBezTo>
                    <a:cubicBezTo>
                      <a:pt x="54" y="31"/>
                      <a:pt x="53" y="28"/>
                      <a:pt x="52" y="27"/>
                    </a:cubicBezTo>
                    <a:cubicBezTo>
                      <a:pt x="52" y="26"/>
                      <a:pt x="54" y="25"/>
                      <a:pt x="55" y="25"/>
                    </a:cubicBezTo>
                    <a:cubicBezTo>
                      <a:pt x="56" y="24"/>
                      <a:pt x="57" y="22"/>
                      <a:pt x="56" y="20"/>
                    </a:cubicBezTo>
                    <a:cubicBezTo>
                      <a:pt x="56" y="18"/>
                      <a:pt x="54" y="17"/>
                      <a:pt x="53" y="18"/>
                    </a:cubicBezTo>
                    <a:cubicBezTo>
                      <a:pt x="51" y="18"/>
                      <a:pt x="49" y="16"/>
                      <a:pt x="48" y="16"/>
                    </a:cubicBezTo>
                    <a:cubicBezTo>
                      <a:pt x="48" y="15"/>
                      <a:pt x="48" y="13"/>
                      <a:pt x="49" y="12"/>
                    </a:cubicBezTo>
                    <a:cubicBezTo>
                      <a:pt x="50" y="11"/>
                      <a:pt x="50" y="9"/>
                      <a:pt x="48" y="8"/>
                    </a:cubicBezTo>
                    <a:cubicBezTo>
                      <a:pt x="47" y="6"/>
                      <a:pt x="45" y="6"/>
                      <a:pt x="44" y="7"/>
                    </a:cubicBezTo>
                    <a:cubicBezTo>
                      <a:pt x="42" y="8"/>
                      <a:pt x="40" y="8"/>
                      <a:pt x="39" y="8"/>
                    </a:cubicBezTo>
                    <a:cubicBezTo>
                      <a:pt x="38" y="7"/>
                      <a:pt x="38" y="6"/>
                      <a:pt x="38" y="4"/>
                    </a:cubicBezTo>
                    <a:cubicBezTo>
                      <a:pt x="38" y="3"/>
                      <a:pt x="37" y="1"/>
                      <a:pt x="35" y="1"/>
                    </a:cubicBezTo>
                    <a:cubicBezTo>
                      <a:pt x="33" y="0"/>
                      <a:pt x="31" y="1"/>
                      <a:pt x="30" y="3"/>
                    </a:cubicBezTo>
                    <a:cubicBezTo>
                      <a:pt x="30" y="4"/>
                      <a:pt x="28" y="5"/>
                      <a:pt x="27" y="5"/>
                    </a:cubicBezTo>
                    <a:cubicBezTo>
                      <a:pt x="26" y="6"/>
                      <a:pt x="25" y="4"/>
                      <a:pt x="24" y="3"/>
                    </a:cubicBezTo>
                    <a:cubicBezTo>
                      <a:pt x="24" y="1"/>
                      <a:pt x="22" y="1"/>
                      <a:pt x="20" y="1"/>
                    </a:cubicBezTo>
                    <a:cubicBezTo>
                      <a:pt x="18" y="2"/>
                      <a:pt x="16" y="4"/>
                      <a:pt x="17" y="5"/>
                    </a:cubicBezTo>
                    <a:cubicBezTo>
                      <a:pt x="17" y="7"/>
                      <a:pt x="16" y="9"/>
                      <a:pt x="15" y="10"/>
                    </a:cubicBezTo>
                    <a:cubicBezTo>
                      <a:pt x="14" y="10"/>
                      <a:pt x="13" y="10"/>
                      <a:pt x="12" y="9"/>
                    </a:cubicBezTo>
                    <a:cubicBezTo>
                      <a:pt x="10" y="8"/>
                      <a:pt x="8" y="8"/>
                      <a:pt x="7" y="10"/>
                    </a:cubicBezTo>
                    <a:cubicBezTo>
                      <a:pt x="6" y="11"/>
                      <a:pt x="5" y="13"/>
                      <a:pt x="6" y="14"/>
                    </a:cubicBezTo>
                    <a:close/>
                    <a:moveTo>
                      <a:pt x="23" y="13"/>
                    </a:moveTo>
                    <a:cubicBezTo>
                      <a:pt x="32" y="10"/>
                      <a:pt x="42" y="15"/>
                      <a:pt x="45" y="24"/>
                    </a:cubicBezTo>
                    <a:cubicBezTo>
                      <a:pt x="47" y="33"/>
                      <a:pt x="43" y="42"/>
                      <a:pt x="34" y="45"/>
                    </a:cubicBezTo>
                    <a:cubicBezTo>
                      <a:pt x="25" y="48"/>
                      <a:pt x="15" y="43"/>
                      <a:pt x="13" y="34"/>
                    </a:cubicBezTo>
                    <a:cubicBezTo>
                      <a:pt x="10" y="26"/>
                      <a:pt x="15" y="16"/>
                      <a:pt x="23" y="13"/>
                    </a:cubicBezTo>
                    <a:close/>
                  </a:path>
                </a:pathLst>
              </a:custGeom>
              <a:solidFill>
                <a:srgbClr val="43C5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5"/>
              </a:p>
            </p:txBody>
          </p:sp>
          <p:sp>
            <p:nvSpPr>
              <p:cNvPr id="42" name="Freeform 302"/>
              <p:cNvSpPr>
                <a:spLocks noEditPoints="1"/>
              </p:cNvSpPr>
              <p:nvPr/>
            </p:nvSpPr>
            <p:spPr bwMode="auto">
              <a:xfrm>
                <a:off x="5084763" y="971550"/>
                <a:ext cx="139700" cy="139700"/>
              </a:xfrm>
              <a:custGeom>
                <a:avLst/>
                <a:gdLst>
                  <a:gd name="T0" fmla="*/ 4 w 37"/>
                  <a:gd name="T1" fmla="*/ 9 h 37"/>
                  <a:gd name="T2" fmla="*/ 5 w 37"/>
                  <a:gd name="T3" fmla="*/ 12 h 37"/>
                  <a:gd name="T4" fmla="*/ 2 w 37"/>
                  <a:gd name="T5" fmla="*/ 12 h 37"/>
                  <a:gd name="T6" fmla="*/ 0 w 37"/>
                  <a:gd name="T7" fmla="*/ 14 h 37"/>
                  <a:gd name="T8" fmla="*/ 1 w 37"/>
                  <a:gd name="T9" fmla="*/ 17 h 37"/>
                  <a:gd name="T10" fmla="*/ 3 w 37"/>
                  <a:gd name="T11" fmla="*/ 20 h 37"/>
                  <a:gd name="T12" fmla="*/ 2 w 37"/>
                  <a:gd name="T13" fmla="*/ 21 h 37"/>
                  <a:gd name="T14" fmla="*/ 1 w 37"/>
                  <a:gd name="T15" fmla="*/ 24 h 37"/>
                  <a:gd name="T16" fmla="*/ 3 w 37"/>
                  <a:gd name="T17" fmla="*/ 26 h 37"/>
                  <a:gd name="T18" fmla="*/ 5 w 37"/>
                  <a:gd name="T19" fmla="*/ 26 h 37"/>
                  <a:gd name="T20" fmla="*/ 5 w 37"/>
                  <a:gd name="T21" fmla="*/ 29 h 37"/>
                  <a:gd name="T22" fmla="*/ 6 w 37"/>
                  <a:gd name="T23" fmla="*/ 32 h 37"/>
                  <a:gd name="T24" fmla="*/ 9 w 37"/>
                  <a:gd name="T25" fmla="*/ 33 h 37"/>
                  <a:gd name="T26" fmla="*/ 12 w 37"/>
                  <a:gd name="T27" fmla="*/ 32 h 37"/>
                  <a:gd name="T28" fmla="*/ 12 w 37"/>
                  <a:gd name="T29" fmla="*/ 34 h 37"/>
                  <a:gd name="T30" fmla="*/ 15 w 37"/>
                  <a:gd name="T31" fmla="*/ 37 h 37"/>
                  <a:gd name="T32" fmla="*/ 17 w 37"/>
                  <a:gd name="T33" fmla="*/ 35 h 37"/>
                  <a:gd name="T34" fmla="*/ 20 w 37"/>
                  <a:gd name="T35" fmla="*/ 34 h 37"/>
                  <a:gd name="T36" fmla="*/ 21 w 37"/>
                  <a:gd name="T37" fmla="*/ 35 h 37"/>
                  <a:gd name="T38" fmla="*/ 24 w 37"/>
                  <a:gd name="T39" fmla="*/ 36 h 37"/>
                  <a:gd name="T40" fmla="*/ 26 w 37"/>
                  <a:gd name="T41" fmla="*/ 34 h 37"/>
                  <a:gd name="T42" fmla="*/ 27 w 37"/>
                  <a:gd name="T43" fmla="*/ 31 h 37"/>
                  <a:gd name="T44" fmla="*/ 29 w 37"/>
                  <a:gd name="T45" fmla="*/ 32 h 37"/>
                  <a:gd name="T46" fmla="*/ 32 w 37"/>
                  <a:gd name="T47" fmla="*/ 31 h 37"/>
                  <a:gd name="T48" fmla="*/ 33 w 37"/>
                  <a:gd name="T49" fmla="*/ 28 h 37"/>
                  <a:gd name="T50" fmla="*/ 32 w 37"/>
                  <a:gd name="T51" fmla="*/ 25 h 37"/>
                  <a:gd name="T52" fmla="*/ 35 w 37"/>
                  <a:gd name="T53" fmla="*/ 24 h 37"/>
                  <a:gd name="T54" fmla="*/ 37 w 37"/>
                  <a:gd name="T55" fmla="*/ 22 h 37"/>
                  <a:gd name="T56" fmla="*/ 36 w 37"/>
                  <a:gd name="T57" fmla="*/ 19 h 37"/>
                  <a:gd name="T58" fmla="*/ 34 w 37"/>
                  <a:gd name="T59" fmla="*/ 17 h 37"/>
                  <a:gd name="T60" fmla="*/ 35 w 37"/>
                  <a:gd name="T61" fmla="*/ 15 h 37"/>
                  <a:gd name="T62" fmla="*/ 36 w 37"/>
                  <a:gd name="T63" fmla="*/ 12 h 37"/>
                  <a:gd name="T64" fmla="*/ 34 w 37"/>
                  <a:gd name="T65" fmla="*/ 11 h 37"/>
                  <a:gd name="T66" fmla="*/ 31 w 37"/>
                  <a:gd name="T67" fmla="*/ 9 h 37"/>
                  <a:gd name="T68" fmla="*/ 32 w 37"/>
                  <a:gd name="T69" fmla="*/ 7 h 37"/>
                  <a:gd name="T70" fmla="*/ 31 w 37"/>
                  <a:gd name="T71" fmla="*/ 4 h 37"/>
                  <a:gd name="T72" fmla="*/ 28 w 37"/>
                  <a:gd name="T73" fmla="*/ 4 h 37"/>
                  <a:gd name="T74" fmla="*/ 25 w 37"/>
                  <a:gd name="T75" fmla="*/ 4 h 37"/>
                  <a:gd name="T76" fmla="*/ 25 w 37"/>
                  <a:gd name="T77" fmla="*/ 2 h 37"/>
                  <a:gd name="T78" fmla="*/ 22 w 37"/>
                  <a:gd name="T79" fmla="*/ 0 h 37"/>
                  <a:gd name="T80" fmla="*/ 20 w 37"/>
                  <a:gd name="T81" fmla="*/ 1 h 37"/>
                  <a:gd name="T82" fmla="*/ 17 w 37"/>
                  <a:gd name="T83" fmla="*/ 3 h 37"/>
                  <a:gd name="T84" fmla="*/ 16 w 37"/>
                  <a:gd name="T85" fmla="*/ 1 h 37"/>
                  <a:gd name="T86" fmla="*/ 13 w 37"/>
                  <a:gd name="T87" fmla="*/ 0 h 37"/>
                  <a:gd name="T88" fmla="*/ 11 w 37"/>
                  <a:gd name="T89" fmla="*/ 3 h 37"/>
                  <a:gd name="T90" fmla="*/ 10 w 37"/>
                  <a:gd name="T91" fmla="*/ 6 h 37"/>
                  <a:gd name="T92" fmla="*/ 8 w 37"/>
                  <a:gd name="T93" fmla="*/ 5 h 37"/>
                  <a:gd name="T94" fmla="*/ 5 w 37"/>
                  <a:gd name="T95" fmla="*/ 6 h 37"/>
                  <a:gd name="T96" fmla="*/ 4 w 37"/>
                  <a:gd name="T97" fmla="*/ 9 h 37"/>
                  <a:gd name="T98" fmla="*/ 15 w 37"/>
                  <a:gd name="T99" fmla="*/ 8 h 37"/>
                  <a:gd name="T100" fmla="*/ 29 w 37"/>
                  <a:gd name="T101" fmla="*/ 15 h 37"/>
                  <a:gd name="T102" fmla="*/ 22 w 37"/>
                  <a:gd name="T103" fmla="*/ 29 h 37"/>
                  <a:gd name="T104" fmla="*/ 8 w 37"/>
                  <a:gd name="T105" fmla="*/ 22 h 37"/>
                  <a:gd name="T106" fmla="*/ 15 w 37"/>
                  <a:gd name="T107" fmla="*/ 8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7" h="37">
                    <a:moveTo>
                      <a:pt x="4" y="9"/>
                    </a:moveTo>
                    <a:cubicBezTo>
                      <a:pt x="5" y="9"/>
                      <a:pt x="5" y="11"/>
                      <a:pt x="5" y="12"/>
                    </a:cubicBezTo>
                    <a:cubicBezTo>
                      <a:pt x="4" y="12"/>
                      <a:pt x="3" y="12"/>
                      <a:pt x="2" y="12"/>
                    </a:cubicBezTo>
                    <a:cubicBezTo>
                      <a:pt x="1" y="12"/>
                      <a:pt x="0" y="13"/>
                      <a:pt x="0" y="14"/>
                    </a:cubicBezTo>
                    <a:cubicBezTo>
                      <a:pt x="0" y="16"/>
                      <a:pt x="0" y="17"/>
                      <a:pt x="1" y="17"/>
                    </a:cubicBezTo>
                    <a:cubicBezTo>
                      <a:pt x="2" y="17"/>
                      <a:pt x="3" y="19"/>
                      <a:pt x="3" y="20"/>
                    </a:cubicBezTo>
                    <a:cubicBezTo>
                      <a:pt x="3" y="20"/>
                      <a:pt x="2" y="21"/>
                      <a:pt x="2" y="21"/>
                    </a:cubicBezTo>
                    <a:cubicBezTo>
                      <a:pt x="1" y="21"/>
                      <a:pt x="0" y="23"/>
                      <a:pt x="1" y="24"/>
                    </a:cubicBezTo>
                    <a:cubicBezTo>
                      <a:pt x="1" y="25"/>
                      <a:pt x="2" y="26"/>
                      <a:pt x="3" y="26"/>
                    </a:cubicBezTo>
                    <a:cubicBezTo>
                      <a:pt x="4" y="26"/>
                      <a:pt x="5" y="26"/>
                      <a:pt x="5" y="26"/>
                    </a:cubicBezTo>
                    <a:cubicBezTo>
                      <a:pt x="6" y="27"/>
                      <a:pt x="6" y="28"/>
                      <a:pt x="5" y="29"/>
                    </a:cubicBezTo>
                    <a:cubicBezTo>
                      <a:pt x="5" y="30"/>
                      <a:pt x="5" y="31"/>
                      <a:pt x="6" y="32"/>
                    </a:cubicBezTo>
                    <a:cubicBezTo>
                      <a:pt x="7" y="33"/>
                      <a:pt x="8" y="33"/>
                      <a:pt x="9" y="33"/>
                    </a:cubicBezTo>
                    <a:cubicBezTo>
                      <a:pt x="10" y="32"/>
                      <a:pt x="11" y="32"/>
                      <a:pt x="12" y="32"/>
                    </a:cubicBezTo>
                    <a:cubicBezTo>
                      <a:pt x="12" y="32"/>
                      <a:pt x="13" y="33"/>
                      <a:pt x="12" y="34"/>
                    </a:cubicBezTo>
                    <a:cubicBezTo>
                      <a:pt x="12" y="35"/>
                      <a:pt x="13" y="36"/>
                      <a:pt x="15" y="37"/>
                    </a:cubicBezTo>
                    <a:cubicBezTo>
                      <a:pt x="16" y="37"/>
                      <a:pt x="17" y="36"/>
                      <a:pt x="17" y="35"/>
                    </a:cubicBezTo>
                    <a:cubicBezTo>
                      <a:pt x="18" y="34"/>
                      <a:pt x="19" y="34"/>
                      <a:pt x="20" y="34"/>
                    </a:cubicBezTo>
                    <a:cubicBezTo>
                      <a:pt x="20" y="34"/>
                      <a:pt x="21" y="34"/>
                      <a:pt x="21" y="35"/>
                    </a:cubicBezTo>
                    <a:cubicBezTo>
                      <a:pt x="22" y="36"/>
                      <a:pt x="23" y="37"/>
                      <a:pt x="24" y="36"/>
                    </a:cubicBezTo>
                    <a:cubicBezTo>
                      <a:pt x="26" y="36"/>
                      <a:pt x="26" y="35"/>
                      <a:pt x="26" y="34"/>
                    </a:cubicBezTo>
                    <a:cubicBezTo>
                      <a:pt x="26" y="33"/>
                      <a:pt x="27" y="31"/>
                      <a:pt x="27" y="31"/>
                    </a:cubicBezTo>
                    <a:cubicBezTo>
                      <a:pt x="28" y="31"/>
                      <a:pt x="29" y="31"/>
                      <a:pt x="29" y="32"/>
                    </a:cubicBezTo>
                    <a:cubicBezTo>
                      <a:pt x="30" y="32"/>
                      <a:pt x="32" y="32"/>
                      <a:pt x="32" y="31"/>
                    </a:cubicBezTo>
                    <a:cubicBezTo>
                      <a:pt x="33" y="30"/>
                      <a:pt x="34" y="28"/>
                      <a:pt x="33" y="28"/>
                    </a:cubicBezTo>
                    <a:cubicBezTo>
                      <a:pt x="32" y="27"/>
                      <a:pt x="32" y="25"/>
                      <a:pt x="32" y="25"/>
                    </a:cubicBezTo>
                    <a:cubicBezTo>
                      <a:pt x="33" y="24"/>
                      <a:pt x="34" y="24"/>
                      <a:pt x="35" y="24"/>
                    </a:cubicBezTo>
                    <a:cubicBezTo>
                      <a:pt x="36" y="24"/>
                      <a:pt x="37" y="24"/>
                      <a:pt x="37" y="22"/>
                    </a:cubicBezTo>
                    <a:cubicBezTo>
                      <a:pt x="37" y="21"/>
                      <a:pt x="37" y="20"/>
                      <a:pt x="36" y="19"/>
                    </a:cubicBezTo>
                    <a:cubicBezTo>
                      <a:pt x="35" y="19"/>
                      <a:pt x="34" y="18"/>
                      <a:pt x="34" y="17"/>
                    </a:cubicBezTo>
                    <a:cubicBezTo>
                      <a:pt x="34" y="16"/>
                      <a:pt x="35" y="16"/>
                      <a:pt x="35" y="15"/>
                    </a:cubicBezTo>
                    <a:cubicBezTo>
                      <a:pt x="36" y="15"/>
                      <a:pt x="37" y="14"/>
                      <a:pt x="36" y="12"/>
                    </a:cubicBezTo>
                    <a:cubicBezTo>
                      <a:pt x="36" y="11"/>
                      <a:pt x="35" y="10"/>
                      <a:pt x="34" y="11"/>
                    </a:cubicBezTo>
                    <a:cubicBezTo>
                      <a:pt x="33" y="11"/>
                      <a:pt x="31" y="10"/>
                      <a:pt x="31" y="9"/>
                    </a:cubicBezTo>
                    <a:cubicBezTo>
                      <a:pt x="31" y="9"/>
                      <a:pt x="31" y="8"/>
                      <a:pt x="32" y="7"/>
                    </a:cubicBezTo>
                    <a:cubicBezTo>
                      <a:pt x="32" y="7"/>
                      <a:pt x="32" y="5"/>
                      <a:pt x="31" y="4"/>
                    </a:cubicBezTo>
                    <a:cubicBezTo>
                      <a:pt x="30" y="3"/>
                      <a:pt x="29" y="3"/>
                      <a:pt x="28" y="4"/>
                    </a:cubicBezTo>
                    <a:cubicBezTo>
                      <a:pt x="27" y="5"/>
                      <a:pt x="26" y="5"/>
                      <a:pt x="25" y="4"/>
                    </a:cubicBezTo>
                    <a:cubicBezTo>
                      <a:pt x="25" y="4"/>
                      <a:pt x="24" y="3"/>
                      <a:pt x="25" y="2"/>
                    </a:cubicBezTo>
                    <a:cubicBezTo>
                      <a:pt x="25" y="1"/>
                      <a:pt x="24" y="0"/>
                      <a:pt x="22" y="0"/>
                    </a:cubicBezTo>
                    <a:cubicBezTo>
                      <a:pt x="21" y="0"/>
                      <a:pt x="20" y="0"/>
                      <a:pt x="20" y="1"/>
                    </a:cubicBezTo>
                    <a:cubicBezTo>
                      <a:pt x="19" y="2"/>
                      <a:pt x="18" y="3"/>
                      <a:pt x="17" y="3"/>
                    </a:cubicBezTo>
                    <a:cubicBezTo>
                      <a:pt x="17" y="3"/>
                      <a:pt x="16" y="2"/>
                      <a:pt x="16" y="1"/>
                    </a:cubicBezTo>
                    <a:cubicBezTo>
                      <a:pt x="15" y="0"/>
                      <a:pt x="14" y="0"/>
                      <a:pt x="13" y="0"/>
                    </a:cubicBezTo>
                    <a:cubicBezTo>
                      <a:pt x="11" y="1"/>
                      <a:pt x="11" y="2"/>
                      <a:pt x="11" y="3"/>
                    </a:cubicBezTo>
                    <a:cubicBezTo>
                      <a:pt x="11" y="4"/>
                      <a:pt x="10" y="5"/>
                      <a:pt x="10" y="6"/>
                    </a:cubicBezTo>
                    <a:cubicBezTo>
                      <a:pt x="9" y="6"/>
                      <a:pt x="8" y="6"/>
                      <a:pt x="8" y="5"/>
                    </a:cubicBezTo>
                    <a:cubicBezTo>
                      <a:pt x="7" y="4"/>
                      <a:pt x="5" y="5"/>
                      <a:pt x="5" y="6"/>
                    </a:cubicBezTo>
                    <a:cubicBezTo>
                      <a:pt x="4" y="7"/>
                      <a:pt x="3" y="8"/>
                      <a:pt x="4" y="9"/>
                    </a:cubicBezTo>
                    <a:close/>
                    <a:moveTo>
                      <a:pt x="15" y="8"/>
                    </a:moveTo>
                    <a:cubicBezTo>
                      <a:pt x="21" y="6"/>
                      <a:pt x="27" y="9"/>
                      <a:pt x="29" y="15"/>
                    </a:cubicBezTo>
                    <a:cubicBezTo>
                      <a:pt x="31" y="21"/>
                      <a:pt x="27" y="27"/>
                      <a:pt x="22" y="29"/>
                    </a:cubicBezTo>
                    <a:cubicBezTo>
                      <a:pt x="16" y="30"/>
                      <a:pt x="10" y="27"/>
                      <a:pt x="8" y="22"/>
                    </a:cubicBezTo>
                    <a:cubicBezTo>
                      <a:pt x="6" y="16"/>
                      <a:pt x="10" y="10"/>
                      <a:pt x="15" y="8"/>
                    </a:cubicBezTo>
                    <a:close/>
                  </a:path>
                </a:pathLst>
              </a:custGeom>
              <a:solidFill>
                <a:srgbClr val="43C5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5"/>
              </a:p>
            </p:txBody>
          </p:sp>
          <p:sp>
            <p:nvSpPr>
              <p:cNvPr id="43" name="Freeform 303"/>
              <p:cNvSpPr>
                <a:spLocks noEditPoints="1"/>
              </p:cNvSpPr>
              <p:nvPr/>
            </p:nvSpPr>
            <p:spPr bwMode="auto">
              <a:xfrm>
                <a:off x="5084763" y="1111250"/>
                <a:ext cx="109538" cy="104775"/>
              </a:xfrm>
              <a:custGeom>
                <a:avLst/>
                <a:gdLst>
                  <a:gd name="T0" fmla="*/ 3 w 29"/>
                  <a:gd name="T1" fmla="*/ 7 h 28"/>
                  <a:gd name="T2" fmla="*/ 4 w 29"/>
                  <a:gd name="T3" fmla="*/ 9 h 28"/>
                  <a:gd name="T4" fmla="*/ 2 w 29"/>
                  <a:gd name="T5" fmla="*/ 9 h 28"/>
                  <a:gd name="T6" fmla="*/ 0 w 29"/>
                  <a:gd name="T7" fmla="*/ 11 h 28"/>
                  <a:gd name="T8" fmla="*/ 1 w 29"/>
                  <a:gd name="T9" fmla="*/ 13 h 28"/>
                  <a:gd name="T10" fmla="*/ 3 w 29"/>
                  <a:gd name="T11" fmla="*/ 15 h 28"/>
                  <a:gd name="T12" fmla="*/ 1 w 29"/>
                  <a:gd name="T13" fmla="*/ 16 h 28"/>
                  <a:gd name="T14" fmla="*/ 1 w 29"/>
                  <a:gd name="T15" fmla="*/ 19 h 28"/>
                  <a:gd name="T16" fmla="*/ 3 w 29"/>
                  <a:gd name="T17" fmla="*/ 20 h 28"/>
                  <a:gd name="T18" fmla="*/ 4 w 29"/>
                  <a:gd name="T19" fmla="*/ 20 h 28"/>
                  <a:gd name="T20" fmla="*/ 4 w 29"/>
                  <a:gd name="T21" fmla="*/ 23 h 28"/>
                  <a:gd name="T22" fmla="*/ 5 w 29"/>
                  <a:gd name="T23" fmla="*/ 25 h 28"/>
                  <a:gd name="T24" fmla="*/ 7 w 29"/>
                  <a:gd name="T25" fmla="*/ 25 h 28"/>
                  <a:gd name="T26" fmla="*/ 9 w 29"/>
                  <a:gd name="T27" fmla="*/ 25 h 28"/>
                  <a:gd name="T28" fmla="*/ 10 w 29"/>
                  <a:gd name="T29" fmla="*/ 27 h 28"/>
                  <a:gd name="T30" fmla="*/ 11 w 29"/>
                  <a:gd name="T31" fmla="*/ 28 h 28"/>
                  <a:gd name="T32" fmla="*/ 13 w 29"/>
                  <a:gd name="T33" fmla="*/ 27 h 28"/>
                  <a:gd name="T34" fmla="*/ 15 w 29"/>
                  <a:gd name="T35" fmla="*/ 26 h 28"/>
                  <a:gd name="T36" fmla="*/ 17 w 29"/>
                  <a:gd name="T37" fmla="*/ 27 h 28"/>
                  <a:gd name="T38" fmla="*/ 19 w 29"/>
                  <a:gd name="T39" fmla="*/ 28 h 28"/>
                  <a:gd name="T40" fmla="*/ 20 w 29"/>
                  <a:gd name="T41" fmla="*/ 26 h 28"/>
                  <a:gd name="T42" fmla="*/ 21 w 29"/>
                  <a:gd name="T43" fmla="*/ 24 h 28"/>
                  <a:gd name="T44" fmla="*/ 23 w 29"/>
                  <a:gd name="T45" fmla="*/ 24 h 28"/>
                  <a:gd name="T46" fmla="*/ 25 w 29"/>
                  <a:gd name="T47" fmla="*/ 24 h 28"/>
                  <a:gd name="T48" fmla="*/ 25 w 29"/>
                  <a:gd name="T49" fmla="*/ 21 h 28"/>
                  <a:gd name="T50" fmla="*/ 25 w 29"/>
                  <a:gd name="T51" fmla="*/ 19 h 28"/>
                  <a:gd name="T52" fmla="*/ 27 w 29"/>
                  <a:gd name="T53" fmla="*/ 19 h 28"/>
                  <a:gd name="T54" fmla="*/ 29 w 29"/>
                  <a:gd name="T55" fmla="*/ 17 h 28"/>
                  <a:gd name="T56" fmla="*/ 28 w 29"/>
                  <a:gd name="T57" fmla="*/ 15 h 28"/>
                  <a:gd name="T58" fmla="*/ 26 w 29"/>
                  <a:gd name="T59" fmla="*/ 13 h 28"/>
                  <a:gd name="T60" fmla="*/ 27 w 29"/>
                  <a:gd name="T61" fmla="*/ 12 h 28"/>
                  <a:gd name="T62" fmla="*/ 28 w 29"/>
                  <a:gd name="T63" fmla="*/ 10 h 28"/>
                  <a:gd name="T64" fmla="*/ 26 w 29"/>
                  <a:gd name="T65" fmla="*/ 8 h 28"/>
                  <a:gd name="T66" fmla="*/ 24 w 29"/>
                  <a:gd name="T67" fmla="*/ 7 h 28"/>
                  <a:gd name="T68" fmla="*/ 25 w 29"/>
                  <a:gd name="T69" fmla="*/ 6 h 28"/>
                  <a:gd name="T70" fmla="*/ 24 w 29"/>
                  <a:gd name="T71" fmla="*/ 3 h 28"/>
                  <a:gd name="T72" fmla="*/ 22 w 29"/>
                  <a:gd name="T73" fmla="*/ 3 h 28"/>
                  <a:gd name="T74" fmla="*/ 19 w 29"/>
                  <a:gd name="T75" fmla="*/ 3 h 28"/>
                  <a:gd name="T76" fmla="*/ 19 w 29"/>
                  <a:gd name="T77" fmla="*/ 2 h 28"/>
                  <a:gd name="T78" fmla="*/ 17 w 29"/>
                  <a:gd name="T79" fmla="*/ 0 h 28"/>
                  <a:gd name="T80" fmla="*/ 15 w 29"/>
                  <a:gd name="T81" fmla="*/ 1 h 28"/>
                  <a:gd name="T82" fmla="*/ 13 w 29"/>
                  <a:gd name="T83" fmla="*/ 2 h 28"/>
                  <a:gd name="T84" fmla="*/ 12 w 29"/>
                  <a:gd name="T85" fmla="*/ 1 h 28"/>
                  <a:gd name="T86" fmla="*/ 10 w 29"/>
                  <a:gd name="T87" fmla="*/ 0 h 28"/>
                  <a:gd name="T88" fmla="*/ 9 w 29"/>
                  <a:gd name="T89" fmla="*/ 2 h 28"/>
                  <a:gd name="T90" fmla="*/ 8 w 29"/>
                  <a:gd name="T91" fmla="*/ 4 h 28"/>
                  <a:gd name="T92" fmla="*/ 6 w 29"/>
                  <a:gd name="T93" fmla="*/ 4 h 28"/>
                  <a:gd name="T94" fmla="*/ 4 w 29"/>
                  <a:gd name="T95" fmla="*/ 4 h 28"/>
                  <a:gd name="T96" fmla="*/ 3 w 29"/>
                  <a:gd name="T97" fmla="*/ 7 h 28"/>
                  <a:gd name="T98" fmla="*/ 12 w 29"/>
                  <a:gd name="T99" fmla="*/ 6 h 28"/>
                  <a:gd name="T100" fmla="*/ 22 w 29"/>
                  <a:gd name="T101" fmla="*/ 12 h 28"/>
                  <a:gd name="T102" fmla="*/ 17 w 29"/>
                  <a:gd name="T103" fmla="*/ 22 h 28"/>
                  <a:gd name="T104" fmla="*/ 6 w 29"/>
                  <a:gd name="T105" fmla="*/ 17 h 28"/>
                  <a:gd name="T106" fmla="*/ 12 w 29"/>
                  <a:gd name="T107" fmla="*/ 6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9" h="28">
                    <a:moveTo>
                      <a:pt x="3" y="7"/>
                    </a:moveTo>
                    <a:cubicBezTo>
                      <a:pt x="4" y="7"/>
                      <a:pt x="4" y="9"/>
                      <a:pt x="4" y="9"/>
                    </a:cubicBezTo>
                    <a:cubicBezTo>
                      <a:pt x="4" y="9"/>
                      <a:pt x="3" y="10"/>
                      <a:pt x="2" y="9"/>
                    </a:cubicBezTo>
                    <a:cubicBezTo>
                      <a:pt x="1" y="9"/>
                      <a:pt x="0" y="10"/>
                      <a:pt x="0" y="11"/>
                    </a:cubicBezTo>
                    <a:cubicBezTo>
                      <a:pt x="0" y="12"/>
                      <a:pt x="0" y="13"/>
                      <a:pt x="1" y="13"/>
                    </a:cubicBezTo>
                    <a:cubicBezTo>
                      <a:pt x="2" y="13"/>
                      <a:pt x="3" y="15"/>
                      <a:pt x="3" y="15"/>
                    </a:cubicBezTo>
                    <a:cubicBezTo>
                      <a:pt x="3" y="16"/>
                      <a:pt x="2" y="16"/>
                      <a:pt x="1" y="16"/>
                    </a:cubicBezTo>
                    <a:cubicBezTo>
                      <a:pt x="1" y="17"/>
                      <a:pt x="0" y="18"/>
                      <a:pt x="1" y="19"/>
                    </a:cubicBezTo>
                    <a:cubicBezTo>
                      <a:pt x="1" y="20"/>
                      <a:pt x="2" y="20"/>
                      <a:pt x="3" y="20"/>
                    </a:cubicBezTo>
                    <a:cubicBezTo>
                      <a:pt x="3" y="20"/>
                      <a:pt x="4" y="20"/>
                      <a:pt x="4" y="20"/>
                    </a:cubicBezTo>
                    <a:cubicBezTo>
                      <a:pt x="4" y="21"/>
                      <a:pt x="5" y="22"/>
                      <a:pt x="4" y="23"/>
                    </a:cubicBezTo>
                    <a:cubicBezTo>
                      <a:pt x="4" y="23"/>
                      <a:pt x="4" y="24"/>
                      <a:pt x="5" y="25"/>
                    </a:cubicBezTo>
                    <a:cubicBezTo>
                      <a:pt x="5" y="26"/>
                      <a:pt x="7" y="26"/>
                      <a:pt x="7" y="25"/>
                    </a:cubicBezTo>
                    <a:cubicBezTo>
                      <a:pt x="8" y="25"/>
                      <a:pt x="9" y="25"/>
                      <a:pt x="9" y="25"/>
                    </a:cubicBezTo>
                    <a:cubicBezTo>
                      <a:pt x="10" y="25"/>
                      <a:pt x="10" y="26"/>
                      <a:pt x="10" y="27"/>
                    </a:cubicBezTo>
                    <a:cubicBezTo>
                      <a:pt x="10" y="27"/>
                      <a:pt x="10" y="28"/>
                      <a:pt x="11" y="28"/>
                    </a:cubicBezTo>
                    <a:cubicBezTo>
                      <a:pt x="12" y="28"/>
                      <a:pt x="13" y="28"/>
                      <a:pt x="13" y="27"/>
                    </a:cubicBezTo>
                    <a:cubicBezTo>
                      <a:pt x="14" y="27"/>
                      <a:pt x="15" y="26"/>
                      <a:pt x="15" y="26"/>
                    </a:cubicBezTo>
                    <a:cubicBezTo>
                      <a:pt x="16" y="26"/>
                      <a:pt x="16" y="26"/>
                      <a:pt x="17" y="27"/>
                    </a:cubicBezTo>
                    <a:cubicBezTo>
                      <a:pt x="17" y="28"/>
                      <a:pt x="18" y="28"/>
                      <a:pt x="19" y="28"/>
                    </a:cubicBezTo>
                    <a:cubicBezTo>
                      <a:pt x="20" y="28"/>
                      <a:pt x="20" y="27"/>
                      <a:pt x="20" y="26"/>
                    </a:cubicBezTo>
                    <a:cubicBezTo>
                      <a:pt x="20" y="25"/>
                      <a:pt x="21" y="24"/>
                      <a:pt x="21" y="24"/>
                    </a:cubicBezTo>
                    <a:cubicBezTo>
                      <a:pt x="21" y="24"/>
                      <a:pt x="22" y="24"/>
                      <a:pt x="23" y="24"/>
                    </a:cubicBezTo>
                    <a:cubicBezTo>
                      <a:pt x="23" y="25"/>
                      <a:pt x="24" y="25"/>
                      <a:pt x="25" y="24"/>
                    </a:cubicBezTo>
                    <a:cubicBezTo>
                      <a:pt x="26" y="23"/>
                      <a:pt x="26" y="22"/>
                      <a:pt x="25" y="21"/>
                    </a:cubicBezTo>
                    <a:cubicBezTo>
                      <a:pt x="25" y="21"/>
                      <a:pt x="25" y="20"/>
                      <a:pt x="25" y="19"/>
                    </a:cubicBezTo>
                    <a:cubicBezTo>
                      <a:pt x="25" y="19"/>
                      <a:pt x="26" y="19"/>
                      <a:pt x="27" y="19"/>
                    </a:cubicBezTo>
                    <a:cubicBezTo>
                      <a:pt x="28" y="19"/>
                      <a:pt x="28" y="18"/>
                      <a:pt x="29" y="17"/>
                    </a:cubicBezTo>
                    <a:cubicBezTo>
                      <a:pt x="29" y="16"/>
                      <a:pt x="28" y="15"/>
                      <a:pt x="28" y="15"/>
                    </a:cubicBezTo>
                    <a:cubicBezTo>
                      <a:pt x="27" y="15"/>
                      <a:pt x="26" y="14"/>
                      <a:pt x="26" y="13"/>
                    </a:cubicBezTo>
                    <a:cubicBezTo>
                      <a:pt x="26" y="13"/>
                      <a:pt x="27" y="12"/>
                      <a:pt x="27" y="12"/>
                    </a:cubicBezTo>
                    <a:cubicBezTo>
                      <a:pt x="28" y="12"/>
                      <a:pt x="28" y="11"/>
                      <a:pt x="28" y="10"/>
                    </a:cubicBezTo>
                    <a:cubicBezTo>
                      <a:pt x="28" y="9"/>
                      <a:pt x="27" y="8"/>
                      <a:pt x="26" y="8"/>
                    </a:cubicBezTo>
                    <a:cubicBezTo>
                      <a:pt x="26" y="9"/>
                      <a:pt x="24" y="8"/>
                      <a:pt x="24" y="7"/>
                    </a:cubicBezTo>
                    <a:cubicBezTo>
                      <a:pt x="24" y="7"/>
                      <a:pt x="24" y="6"/>
                      <a:pt x="25" y="6"/>
                    </a:cubicBezTo>
                    <a:cubicBezTo>
                      <a:pt x="25" y="5"/>
                      <a:pt x="25" y="4"/>
                      <a:pt x="24" y="3"/>
                    </a:cubicBezTo>
                    <a:cubicBezTo>
                      <a:pt x="23" y="3"/>
                      <a:pt x="22" y="3"/>
                      <a:pt x="22" y="3"/>
                    </a:cubicBezTo>
                    <a:cubicBezTo>
                      <a:pt x="21" y="4"/>
                      <a:pt x="20" y="4"/>
                      <a:pt x="19" y="3"/>
                    </a:cubicBezTo>
                    <a:cubicBezTo>
                      <a:pt x="19" y="3"/>
                      <a:pt x="19" y="2"/>
                      <a:pt x="19" y="2"/>
                    </a:cubicBezTo>
                    <a:cubicBezTo>
                      <a:pt x="19" y="1"/>
                      <a:pt x="18" y="0"/>
                      <a:pt x="17" y="0"/>
                    </a:cubicBezTo>
                    <a:cubicBezTo>
                      <a:pt x="16" y="0"/>
                      <a:pt x="15" y="0"/>
                      <a:pt x="15" y="1"/>
                    </a:cubicBezTo>
                    <a:cubicBezTo>
                      <a:pt x="15" y="2"/>
                      <a:pt x="14" y="2"/>
                      <a:pt x="13" y="2"/>
                    </a:cubicBezTo>
                    <a:cubicBezTo>
                      <a:pt x="13" y="2"/>
                      <a:pt x="12" y="2"/>
                      <a:pt x="12" y="1"/>
                    </a:cubicBezTo>
                    <a:cubicBezTo>
                      <a:pt x="12" y="0"/>
                      <a:pt x="11" y="0"/>
                      <a:pt x="10" y="0"/>
                    </a:cubicBezTo>
                    <a:cubicBezTo>
                      <a:pt x="9" y="1"/>
                      <a:pt x="8" y="2"/>
                      <a:pt x="9" y="2"/>
                    </a:cubicBezTo>
                    <a:cubicBezTo>
                      <a:pt x="9" y="3"/>
                      <a:pt x="8" y="4"/>
                      <a:pt x="8" y="4"/>
                    </a:cubicBezTo>
                    <a:cubicBezTo>
                      <a:pt x="7" y="5"/>
                      <a:pt x="7" y="4"/>
                      <a:pt x="6" y="4"/>
                    </a:cubicBezTo>
                    <a:cubicBezTo>
                      <a:pt x="5" y="3"/>
                      <a:pt x="4" y="4"/>
                      <a:pt x="4" y="4"/>
                    </a:cubicBezTo>
                    <a:cubicBezTo>
                      <a:pt x="3" y="5"/>
                      <a:pt x="3" y="6"/>
                      <a:pt x="3" y="7"/>
                    </a:cubicBezTo>
                    <a:close/>
                    <a:moveTo>
                      <a:pt x="12" y="6"/>
                    </a:moveTo>
                    <a:cubicBezTo>
                      <a:pt x="16" y="5"/>
                      <a:pt x="21" y="7"/>
                      <a:pt x="22" y="12"/>
                    </a:cubicBezTo>
                    <a:cubicBezTo>
                      <a:pt x="24" y="16"/>
                      <a:pt x="21" y="21"/>
                      <a:pt x="17" y="22"/>
                    </a:cubicBezTo>
                    <a:cubicBezTo>
                      <a:pt x="13" y="23"/>
                      <a:pt x="8" y="21"/>
                      <a:pt x="6" y="17"/>
                    </a:cubicBezTo>
                    <a:cubicBezTo>
                      <a:pt x="5" y="12"/>
                      <a:pt x="7" y="8"/>
                      <a:pt x="12" y="6"/>
                    </a:cubicBezTo>
                    <a:close/>
                  </a:path>
                </a:pathLst>
              </a:custGeom>
              <a:solidFill>
                <a:srgbClr val="43C5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5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第二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 userDrawn="1"/>
        </p:nvSpPr>
        <p:spPr>
          <a:xfrm>
            <a:off x="0" y="1198956"/>
            <a:ext cx="12189600" cy="1546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91" name="TextBox 90"/>
          <p:cNvSpPr txBox="1"/>
          <p:nvPr userDrawn="1"/>
        </p:nvSpPr>
        <p:spPr>
          <a:xfrm>
            <a:off x="398518" y="476888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兰亭粗黑_GBK" pitchFamily="2" charset="-122"/>
                <a:ea typeface="方正兰亭粗黑_GBK" pitchFamily="2" charset="-122"/>
              </a:rPr>
              <a:t>探索性数据分析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方正兰亭粗黑_GBK" pitchFamily="2" charset="-122"/>
              <a:ea typeface="方正兰亭粗黑_GBK" pitchFamily="2" charset="-122"/>
            </a:endParaRPr>
          </a:p>
        </p:txBody>
      </p:sp>
      <p:grpSp>
        <p:nvGrpSpPr>
          <p:cNvPr id="4" name="组合 3"/>
          <p:cNvGrpSpPr/>
          <p:nvPr userDrawn="1"/>
        </p:nvGrpSpPr>
        <p:grpSpPr>
          <a:xfrm>
            <a:off x="7931211" y="285728"/>
            <a:ext cx="996247" cy="1000132"/>
            <a:chOff x="7931211" y="285728"/>
            <a:chExt cx="996247" cy="1000132"/>
          </a:xfrm>
        </p:grpSpPr>
        <p:grpSp>
          <p:nvGrpSpPr>
            <p:cNvPr id="32" name="组合 31"/>
            <p:cNvGrpSpPr/>
            <p:nvPr/>
          </p:nvGrpSpPr>
          <p:grpSpPr>
            <a:xfrm>
              <a:off x="8125588" y="285728"/>
              <a:ext cx="597720" cy="597720"/>
              <a:chOff x="6501056" y="1873013"/>
              <a:chExt cx="696763" cy="696763"/>
            </a:xfrm>
          </p:grpSpPr>
          <p:sp>
            <p:nvSpPr>
              <p:cNvPr id="35" name="椭圆 34"/>
              <p:cNvSpPr/>
              <p:nvPr/>
            </p:nvSpPr>
            <p:spPr>
              <a:xfrm>
                <a:off x="6501056" y="1873013"/>
                <a:ext cx="696763" cy="696763"/>
              </a:xfrm>
              <a:prstGeom prst="ellipse">
                <a:avLst/>
              </a:prstGeom>
              <a:solidFill>
                <a:srgbClr val="EEEEEE"/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grpSp>
            <p:nvGrpSpPr>
              <p:cNvPr id="36" name="组合 113"/>
              <p:cNvGrpSpPr>
                <a:grpSpLocks noChangeAspect="1"/>
              </p:cNvGrpSpPr>
              <p:nvPr/>
            </p:nvGrpSpPr>
            <p:grpSpPr>
              <a:xfrm>
                <a:off x="6616022" y="1996255"/>
                <a:ext cx="466830" cy="450242"/>
                <a:chOff x="7019925" y="5499100"/>
                <a:chExt cx="312738" cy="301626"/>
              </a:xfrm>
              <a:solidFill>
                <a:srgbClr val="BBBE2C"/>
              </a:solidFill>
            </p:grpSpPr>
            <p:sp>
              <p:nvSpPr>
                <p:cNvPr id="37" name="Freeform 252"/>
                <p:cNvSpPr>
                  <a:spLocks/>
                </p:cNvSpPr>
                <p:nvPr/>
              </p:nvSpPr>
              <p:spPr bwMode="auto">
                <a:xfrm>
                  <a:off x="7069138" y="5567363"/>
                  <a:ext cx="214313" cy="233363"/>
                </a:xfrm>
                <a:custGeom>
                  <a:avLst/>
                  <a:gdLst>
                    <a:gd name="T0" fmla="*/ 0 w 57"/>
                    <a:gd name="T1" fmla="*/ 26 h 62"/>
                    <a:gd name="T2" fmla="*/ 0 w 57"/>
                    <a:gd name="T3" fmla="*/ 59 h 62"/>
                    <a:gd name="T4" fmla="*/ 2 w 57"/>
                    <a:gd name="T5" fmla="*/ 62 h 62"/>
                    <a:gd name="T6" fmla="*/ 4 w 57"/>
                    <a:gd name="T7" fmla="*/ 62 h 62"/>
                    <a:gd name="T8" fmla="*/ 19 w 57"/>
                    <a:gd name="T9" fmla="*/ 62 h 62"/>
                    <a:gd name="T10" fmla="*/ 21 w 57"/>
                    <a:gd name="T11" fmla="*/ 62 h 62"/>
                    <a:gd name="T12" fmla="*/ 21 w 57"/>
                    <a:gd name="T13" fmla="*/ 61 h 62"/>
                    <a:gd name="T14" fmla="*/ 21 w 57"/>
                    <a:gd name="T15" fmla="*/ 45 h 62"/>
                    <a:gd name="T16" fmla="*/ 36 w 57"/>
                    <a:gd name="T17" fmla="*/ 45 h 62"/>
                    <a:gd name="T18" fmla="*/ 36 w 57"/>
                    <a:gd name="T19" fmla="*/ 61 h 62"/>
                    <a:gd name="T20" fmla="*/ 37 w 57"/>
                    <a:gd name="T21" fmla="*/ 62 h 62"/>
                    <a:gd name="T22" fmla="*/ 38 w 57"/>
                    <a:gd name="T23" fmla="*/ 62 h 62"/>
                    <a:gd name="T24" fmla="*/ 53 w 57"/>
                    <a:gd name="T25" fmla="*/ 62 h 62"/>
                    <a:gd name="T26" fmla="*/ 56 w 57"/>
                    <a:gd name="T27" fmla="*/ 62 h 62"/>
                    <a:gd name="T28" fmla="*/ 57 w 57"/>
                    <a:gd name="T29" fmla="*/ 59 h 62"/>
                    <a:gd name="T30" fmla="*/ 57 w 57"/>
                    <a:gd name="T31" fmla="*/ 26 h 62"/>
                    <a:gd name="T32" fmla="*/ 29 w 57"/>
                    <a:gd name="T33" fmla="*/ 0 h 62"/>
                    <a:gd name="T34" fmla="*/ 0 w 57"/>
                    <a:gd name="T35" fmla="*/ 26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57" h="62">
                      <a:moveTo>
                        <a:pt x="0" y="26"/>
                      </a:moveTo>
                      <a:cubicBezTo>
                        <a:pt x="0" y="59"/>
                        <a:pt x="0" y="59"/>
                        <a:pt x="0" y="59"/>
                      </a:cubicBezTo>
                      <a:cubicBezTo>
                        <a:pt x="0" y="61"/>
                        <a:pt x="1" y="62"/>
                        <a:pt x="2" y="62"/>
                      </a:cubicBezTo>
                      <a:cubicBezTo>
                        <a:pt x="3" y="62"/>
                        <a:pt x="3" y="62"/>
                        <a:pt x="4" y="62"/>
                      </a:cubicBezTo>
                      <a:cubicBezTo>
                        <a:pt x="19" y="62"/>
                        <a:pt x="19" y="62"/>
                        <a:pt x="19" y="62"/>
                      </a:cubicBezTo>
                      <a:cubicBezTo>
                        <a:pt x="20" y="62"/>
                        <a:pt x="20" y="62"/>
                        <a:pt x="21" y="62"/>
                      </a:cubicBezTo>
                      <a:cubicBezTo>
                        <a:pt x="21" y="62"/>
                        <a:pt x="21" y="61"/>
                        <a:pt x="21" y="61"/>
                      </a:cubicBezTo>
                      <a:cubicBezTo>
                        <a:pt x="21" y="45"/>
                        <a:pt x="21" y="45"/>
                        <a:pt x="21" y="45"/>
                      </a:cubicBezTo>
                      <a:cubicBezTo>
                        <a:pt x="36" y="45"/>
                        <a:pt x="36" y="45"/>
                        <a:pt x="36" y="45"/>
                      </a:cubicBezTo>
                      <a:cubicBezTo>
                        <a:pt x="36" y="61"/>
                        <a:pt x="36" y="61"/>
                        <a:pt x="36" y="61"/>
                      </a:cubicBezTo>
                      <a:cubicBezTo>
                        <a:pt x="36" y="61"/>
                        <a:pt x="37" y="62"/>
                        <a:pt x="37" y="62"/>
                      </a:cubicBezTo>
                      <a:cubicBezTo>
                        <a:pt x="37" y="62"/>
                        <a:pt x="38" y="62"/>
                        <a:pt x="38" y="62"/>
                      </a:cubicBezTo>
                      <a:cubicBezTo>
                        <a:pt x="53" y="62"/>
                        <a:pt x="53" y="62"/>
                        <a:pt x="53" y="62"/>
                      </a:cubicBezTo>
                      <a:cubicBezTo>
                        <a:pt x="54" y="62"/>
                        <a:pt x="55" y="62"/>
                        <a:pt x="56" y="62"/>
                      </a:cubicBezTo>
                      <a:cubicBezTo>
                        <a:pt x="56" y="62"/>
                        <a:pt x="57" y="61"/>
                        <a:pt x="57" y="59"/>
                      </a:cubicBezTo>
                      <a:cubicBezTo>
                        <a:pt x="57" y="26"/>
                        <a:pt x="57" y="26"/>
                        <a:pt x="57" y="26"/>
                      </a:cubicBezTo>
                      <a:cubicBezTo>
                        <a:pt x="29" y="0"/>
                        <a:pt x="29" y="0"/>
                        <a:pt x="29" y="0"/>
                      </a:cubicBezTo>
                      <a:lnTo>
                        <a:pt x="0" y="26"/>
                      </a:lnTo>
                      <a:close/>
                    </a:path>
                  </a:pathLst>
                </a:custGeom>
                <a:solidFill>
                  <a:srgbClr val="008BB6"/>
                </a:solidFill>
                <a:ln>
                  <a:noFill/>
                </a:ln>
                <a:ex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25"/>
                </a:p>
              </p:txBody>
            </p:sp>
            <p:sp>
              <p:nvSpPr>
                <p:cNvPr id="38" name="Freeform 253"/>
                <p:cNvSpPr>
                  <a:spLocks/>
                </p:cNvSpPr>
                <p:nvPr/>
              </p:nvSpPr>
              <p:spPr bwMode="auto">
                <a:xfrm>
                  <a:off x="7019925" y="5499100"/>
                  <a:ext cx="312738" cy="169863"/>
                </a:xfrm>
                <a:custGeom>
                  <a:avLst/>
                  <a:gdLst>
                    <a:gd name="T0" fmla="*/ 81 w 83"/>
                    <a:gd name="T1" fmla="*/ 35 h 45"/>
                    <a:gd name="T2" fmla="*/ 68 w 83"/>
                    <a:gd name="T3" fmla="*/ 23 h 45"/>
                    <a:gd name="T4" fmla="*/ 68 w 83"/>
                    <a:gd name="T5" fmla="*/ 4 h 45"/>
                    <a:gd name="T6" fmla="*/ 66 w 83"/>
                    <a:gd name="T7" fmla="*/ 2 h 45"/>
                    <a:gd name="T8" fmla="*/ 61 w 83"/>
                    <a:gd name="T9" fmla="*/ 2 h 45"/>
                    <a:gd name="T10" fmla="*/ 59 w 83"/>
                    <a:gd name="T11" fmla="*/ 4 h 45"/>
                    <a:gd name="T12" fmla="*/ 59 w 83"/>
                    <a:gd name="T13" fmla="*/ 15 h 45"/>
                    <a:gd name="T14" fmla="*/ 45 w 83"/>
                    <a:gd name="T15" fmla="*/ 2 h 45"/>
                    <a:gd name="T16" fmla="*/ 38 w 83"/>
                    <a:gd name="T17" fmla="*/ 2 h 45"/>
                    <a:gd name="T18" fmla="*/ 2 w 83"/>
                    <a:gd name="T19" fmla="*/ 35 h 45"/>
                    <a:gd name="T20" fmla="*/ 2 w 83"/>
                    <a:gd name="T21" fmla="*/ 43 h 45"/>
                    <a:gd name="T22" fmla="*/ 6 w 83"/>
                    <a:gd name="T23" fmla="*/ 44 h 45"/>
                    <a:gd name="T24" fmla="*/ 10 w 83"/>
                    <a:gd name="T25" fmla="*/ 43 h 45"/>
                    <a:gd name="T26" fmla="*/ 42 w 83"/>
                    <a:gd name="T27" fmla="*/ 13 h 45"/>
                    <a:gd name="T28" fmla="*/ 74 w 83"/>
                    <a:gd name="T29" fmla="*/ 43 h 45"/>
                    <a:gd name="T30" fmla="*/ 81 w 83"/>
                    <a:gd name="T31" fmla="*/ 43 h 45"/>
                    <a:gd name="T32" fmla="*/ 81 w 83"/>
                    <a:gd name="T33" fmla="*/ 35 h 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83" h="45">
                      <a:moveTo>
                        <a:pt x="81" y="35"/>
                      </a:moveTo>
                      <a:cubicBezTo>
                        <a:pt x="68" y="23"/>
                        <a:pt x="68" y="23"/>
                        <a:pt x="68" y="23"/>
                      </a:cubicBezTo>
                      <a:cubicBezTo>
                        <a:pt x="68" y="4"/>
                        <a:pt x="68" y="4"/>
                        <a:pt x="68" y="4"/>
                      </a:cubicBezTo>
                      <a:cubicBezTo>
                        <a:pt x="68" y="3"/>
                        <a:pt x="67" y="2"/>
                        <a:pt x="66" y="2"/>
                      </a:cubicBezTo>
                      <a:cubicBezTo>
                        <a:pt x="61" y="2"/>
                        <a:pt x="61" y="2"/>
                        <a:pt x="61" y="2"/>
                      </a:cubicBezTo>
                      <a:cubicBezTo>
                        <a:pt x="60" y="2"/>
                        <a:pt x="59" y="3"/>
                        <a:pt x="59" y="4"/>
                      </a:cubicBezTo>
                      <a:cubicBezTo>
                        <a:pt x="59" y="15"/>
                        <a:pt x="59" y="15"/>
                        <a:pt x="59" y="15"/>
                      </a:cubicBezTo>
                      <a:cubicBezTo>
                        <a:pt x="45" y="2"/>
                        <a:pt x="45" y="2"/>
                        <a:pt x="45" y="2"/>
                      </a:cubicBezTo>
                      <a:cubicBezTo>
                        <a:pt x="43" y="0"/>
                        <a:pt x="40" y="0"/>
                        <a:pt x="38" y="2"/>
                      </a:cubicBezTo>
                      <a:cubicBezTo>
                        <a:pt x="2" y="35"/>
                        <a:pt x="2" y="35"/>
                        <a:pt x="2" y="35"/>
                      </a:cubicBezTo>
                      <a:cubicBezTo>
                        <a:pt x="0" y="37"/>
                        <a:pt x="0" y="40"/>
                        <a:pt x="2" y="43"/>
                      </a:cubicBezTo>
                      <a:cubicBezTo>
                        <a:pt x="3" y="44"/>
                        <a:pt x="5" y="44"/>
                        <a:pt x="6" y="44"/>
                      </a:cubicBezTo>
                      <a:cubicBezTo>
                        <a:pt x="7" y="44"/>
                        <a:pt x="9" y="44"/>
                        <a:pt x="10" y="43"/>
                      </a:cubicBezTo>
                      <a:cubicBezTo>
                        <a:pt x="42" y="13"/>
                        <a:pt x="42" y="13"/>
                        <a:pt x="42" y="13"/>
                      </a:cubicBezTo>
                      <a:cubicBezTo>
                        <a:pt x="74" y="43"/>
                        <a:pt x="74" y="43"/>
                        <a:pt x="74" y="43"/>
                      </a:cubicBezTo>
                      <a:cubicBezTo>
                        <a:pt x="76" y="45"/>
                        <a:pt x="80" y="45"/>
                        <a:pt x="81" y="43"/>
                      </a:cubicBezTo>
                      <a:cubicBezTo>
                        <a:pt x="83" y="40"/>
                        <a:pt x="83" y="37"/>
                        <a:pt x="81" y="35"/>
                      </a:cubicBezTo>
                      <a:close/>
                    </a:path>
                  </a:pathLst>
                </a:custGeom>
                <a:solidFill>
                  <a:srgbClr val="008BB6"/>
                </a:solidFill>
                <a:ln>
                  <a:noFill/>
                </a:ln>
                <a:ex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25"/>
                </a:p>
              </p:txBody>
            </p:sp>
          </p:grpSp>
        </p:grpSp>
        <p:sp>
          <p:nvSpPr>
            <p:cNvPr id="96" name="矩形 95"/>
            <p:cNvSpPr/>
            <p:nvPr userDrawn="1"/>
          </p:nvSpPr>
          <p:spPr>
            <a:xfrm>
              <a:off x="7931211" y="916528"/>
              <a:ext cx="9962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01</a:t>
              </a:r>
              <a:r>
                <a:rPr lang="zh-CN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dirty="0"/>
            </a:p>
          </p:txBody>
        </p:sp>
      </p:grpSp>
      <p:grpSp>
        <p:nvGrpSpPr>
          <p:cNvPr id="105" name="组合 104"/>
          <p:cNvGrpSpPr/>
          <p:nvPr userDrawn="1"/>
        </p:nvGrpSpPr>
        <p:grpSpPr>
          <a:xfrm>
            <a:off x="10931607" y="285728"/>
            <a:ext cx="996247" cy="1000132"/>
            <a:chOff x="9760290" y="285728"/>
            <a:chExt cx="996247" cy="1000132"/>
          </a:xfrm>
        </p:grpSpPr>
        <p:grpSp>
          <p:nvGrpSpPr>
            <p:cNvPr id="106" name="组合 43"/>
            <p:cNvGrpSpPr/>
            <p:nvPr/>
          </p:nvGrpSpPr>
          <p:grpSpPr>
            <a:xfrm>
              <a:off x="9959553" y="285728"/>
              <a:ext cx="597720" cy="597720"/>
              <a:chOff x="4840168" y="3971584"/>
              <a:chExt cx="522572" cy="522572"/>
            </a:xfrm>
          </p:grpSpPr>
          <p:sp>
            <p:nvSpPr>
              <p:cNvPr id="108" name="椭圆 107"/>
              <p:cNvSpPr/>
              <p:nvPr/>
            </p:nvSpPr>
            <p:spPr>
              <a:xfrm>
                <a:off x="4840168" y="3971584"/>
                <a:ext cx="522572" cy="522572"/>
              </a:xfrm>
              <a:prstGeom prst="ellipse">
                <a:avLst/>
              </a:prstGeom>
              <a:solidFill>
                <a:srgbClr val="EEEEEE"/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grpSp>
            <p:nvGrpSpPr>
              <p:cNvPr id="109" name="组合 137"/>
              <p:cNvGrpSpPr/>
              <p:nvPr/>
            </p:nvGrpSpPr>
            <p:grpSpPr>
              <a:xfrm>
                <a:off x="4981489" y="4078661"/>
                <a:ext cx="239931" cy="308418"/>
                <a:chOff x="731016" y="1671338"/>
                <a:chExt cx="366231" cy="470769"/>
              </a:xfrm>
              <a:solidFill>
                <a:srgbClr val="B91F38"/>
              </a:solidFill>
            </p:grpSpPr>
            <p:sp>
              <p:nvSpPr>
                <p:cNvPr id="110" name="Freeform 108"/>
                <p:cNvSpPr>
                  <a:spLocks/>
                </p:cNvSpPr>
                <p:nvPr/>
              </p:nvSpPr>
              <p:spPr bwMode="auto">
                <a:xfrm flipH="1">
                  <a:off x="731016" y="2089492"/>
                  <a:ext cx="51922" cy="52615"/>
                </a:xfrm>
                <a:custGeom>
                  <a:avLst/>
                  <a:gdLst>
                    <a:gd name="T0" fmla="*/ 0 w 32"/>
                    <a:gd name="T1" fmla="*/ 32 h 32"/>
                    <a:gd name="T2" fmla="*/ 16 w 32"/>
                    <a:gd name="T3" fmla="*/ 32 h 32"/>
                    <a:gd name="T4" fmla="*/ 32 w 32"/>
                    <a:gd name="T5" fmla="*/ 16 h 32"/>
                    <a:gd name="T6" fmla="*/ 32 w 32"/>
                    <a:gd name="T7" fmla="*/ 0 h 32"/>
                    <a:gd name="T8" fmla="*/ 0 w 32"/>
                    <a:gd name="T9" fmla="*/ 0 h 32"/>
                    <a:gd name="T10" fmla="*/ 0 w 32"/>
                    <a:gd name="T11" fmla="*/ 32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2" h="32">
                      <a:moveTo>
                        <a:pt x="0" y="32"/>
                      </a:moveTo>
                      <a:cubicBezTo>
                        <a:pt x="16" y="32"/>
                        <a:pt x="16" y="32"/>
                        <a:pt x="16" y="32"/>
                      </a:cubicBezTo>
                      <a:cubicBezTo>
                        <a:pt x="25" y="32"/>
                        <a:pt x="32" y="25"/>
                        <a:pt x="32" y="16"/>
                      </a:cubicBezTo>
                      <a:cubicBezTo>
                        <a:pt x="32" y="0"/>
                        <a:pt x="32" y="0"/>
                        <a:pt x="32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FA81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1219170">
                    <a:defRPr/>
                  </a:pPr>
                  <a:endParaRPr lang="zh-CN" altLang="en-US" sz="2400">
                    <a:solidFill>
                      <a:sysClr val="windowText" lastClr="000000"/>
                    </a:solidFill>
                    <a:latin typeface="Calibri"/>
                    <a:ea typeface="宋体"/>
                  </a:endParaRPr>
                </a:p>
              </p:txBody>
            </p:sp>
            <p:sp>
              <p:nvSpPr>
                <p:cNvPr id="111" name="Freeform 109"/>
                <p:cNvSpPr>
                  <a:spLocks noEditPoints="1"/>
                </p:cNvSpPr>
                <p:nvPr/>
              </p:nvSpPr>
              <p:spPr bwMode="auto">
                <a:xfrm flipH="1">
                  <a:off x="731016" y="1671338"/>
                  <a:ext cx="366231" cy="470769"/>
                </a:xfrm>
                <a:custGeom>
                  <a:avLst/>
                  <a:gdLst>
                    <a:gd name="T0" fmla="*/ 208 w 224"/>
                    <a:gd name="T1" fmla="*/ 0 h 288"/>
                    <a:gd name="T2" fmla="*/ 16 w 224"/>
                    <a:gd name="T3" fmla="*/ 0 h 288"/>
                    <a:gd name="T4" fmla="*/ 0 w 224"/>
                    <a:gd name="T5" fmla="*/ 16 h 288"/>
                    <a:gd name="T6" fmla="*/ 0 w 224"/>
                    <a:gd name="T7" fmla="*/ 272 h 288"/>
                    <a:gd name="T8" fmla="*/ 16 w 224"/>
                    <a:gd name="T9" fmla="*/ 288 h 288"/>
                    <a:gd name="T10" fmla="*/ 176 w 224"/>
                    <a:gd name="T11" fmla="*/ 288 h 288"/>
                    <a:gd name="T12" fmla="*/ 176 w 224"/>
                    <a:gd name="T13" fmla="*/ 144 h 288"/>
                    <a:gd name="T14" fmla="*/ 224 w 224"/>
                    <a:gd name="T15" fmla="*/ 144 h 288"/>
                    <a:gd name="T16" fmla="*/ 224 w 224"/>
                    <a:gd name="T17" fmla="*/ 16 h 288"/>
                    <a:gd name="T18" fmla="*/ 208 w 224"/>
                    <a:gd name="T19" fmla="*/ 0 h 288"/>
                    <a:gd name="T20" fmla="*/ 168 w 224"/>
                    <a:gd name="T21" fmla="*/ 104 h 288"/>
                    <a:gd name="T22" fmla="*/ 56 w 224"/>
                    <a:gd name="T23" fmla="*/ 104 h 288"/>
                    <a:gd name="T24" fmla="*/ 56 w 224"/>
                    <a:gd name="T25" fmla="*/ 88 h 288"/>
                    <a:gd name="T26" fmla="*/ 168 w 224"/>
                    <a:gd name="T27" fmla="*/ 88 h 288"/>
                    <a:gd name="T28" fmla="*/ 168 w 224"/>
                    <a:gd name="T29" fmla="*/ 104 h 288"/>
                    <a:gd name="T30" fmla="*/ 168 w 224"/>
                    <a:gd name="T31" fmla="*/ 72 h 288"/>
                    <a:gd name="T32" fmla="*/ 56 w 224"/>
                    <a:gd name="T33" fmla="*/ 72 h 288"/>
                    <a:gd name="T34" fmla="*/ 56 w 224"/>
                    <a:gd name="T35" fmla="*/ 56 h 288"/>
                    <a:gd name="T36" fmla="*/ 168 w 224"/>
                    <a:gd name="T37" fmla="*/ 56 h 288"/>
                    <a:gd name="T38" fmla="*/ 168 w 224"/>
                    <a:gd name="T39" fmla="*/ 72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224" h="288">
                      <a:moveTo>
                        <a:pt x="208" y="0"/>
                      </a:move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7" y="0"/>
                        <a:pt x="0" y="7"/>
                        <a:pt x="0" y="16"/>
                      </a:cubicBezTo>
                      <a:cubicBezTo>
                        <a:pt x="0" y="272"/>
                        <a:pt x="0" y="272"/>
                        <a:pt x="0" y="272"/>
                      </a:cubicBezTo>
                      <a:cubicBezTo>
                        <a:pt x="0" y="281"/>
                        <a:pt x="7" y="288"/>
                        <a:pt x="16" y="288"/>
                      </a:cubicBezTo>
                      <a:cubicBezTo>
                        <a:pt x="176" y="288"/>
                        <a:pt x="176" y="288"/>
                        <a:pt x="176" y="288"/>
                      </a:cubicBezTo>
                      <a:cubicBezTo>
                        <a:pt x="176" y="144"/>
                        <a:pt x="176" y="144"/>
                        <a:pt x="176" y="144"/>
                      </a:cubicBezTo>
                      <a:cubicBezTo>
                        <a:pt x="224" y="144"/>
                        <a:pt x="224" y="144"/>
                        <a:pt x="224" y="144"/>
                      </a:cubicBezTo>
                      <a:cubicBezTo>
                        <a:pt x="224" y="16"/>
                        <a:pt x="224" y="16"/>
                        <a:pt x="224" y="16"/>
                      </a:cubicBezTo>
                      <a:cubicBezTo>
                        <a:pt x="224" y="7"/>
                        <a:pt x="217" y="0"/>
                        <a:pt x="208" y="0"/>
                      </a:cubicBezTo>
                      <a:close/>
                      <a:moveTo>
                        <a:pt x="168" y="104"/>
                      </a:moveTo>
                      <a:cubicBezTo>
                        <a:pt x="56" y="104"/>
                        <a:pt x="56" y="104"/>
                        <a:pt x="56" y="104"/>
                      </a:cubicBezTo>
                      <a:cubicBezTo>
                        <a:pt x="56" y="88"/>
                        <a:pt x="56" y="88"/>
                        <a:pt x="56" y="88"/>
                      </a:cubicBezTo>
                      <a:cubicBezTo>
                        <a:pt x="168" y="88"/>
                        <a:pt x="168" y="88"/>
                        <a:pt x="168" y="88"/>
                      </a:cubicBezTo>
                      <a:lnTo>
                        <a:pt x="168" y="104"/>
                      </a:lnTo>
                      <a:close/>
                      <a:moveTo>
                        <a:pt x="168" y="72"/>
                      </a:moveTo>
                      <a:cubicBezTo>
                        <a:pt x="56" y="72"/>
                        <a:pt x="56" y="72"/>
                        <a:pt x="56" y="72"/>
                      </a:cubicBezTo>
                      <a:cubicBezTo>
                        <a:pt x="56" y="56"/>
                        <a:pt x="56" y="56"/>
                        <a:pt x="56" y="56"/>
                      </a:cubicBezTo>
                      <a:cubicBezTo>
                        <a:pt x="168" y="56"/>
                        <a:pt x="168" y="56"/>
                        <a:pt x="168" y="56"/>
                      </a:cubicBezTo>
                      <a:lnTo>
                        <a:pt x="168" y="72"/>
                      </a:lnTo>
                      <a:close/>
                    </a:path>
                  </a:pathLst>
                </a:custGeom>
                <a:solidFill>
                  <a:srgbClr val="FA81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1219170">
                    <a:defRPr/>
                  </a:pPr>
                  <a:endParaRPr lang="zh-CN" altLang="en-US" sz="2400">
                    <a:solidFill>
                      <a:sysClr val="windowText" lastClr="000000"/>
                    </a:solidFill>
                    <a:latin typeface="Calibri"/>
                    <a:ea typeface="宋体"/>
                  </a:endParaRPr>
                </a:p>
              </p:txBody>
            </p:sp>
            <p:sp>
              <p:nvSpPr>
                <p:cNvPr id="112" name="Rectangle 110"/>
                <p:cNvSpPr>
                  <a:spLocks noChangeArrowheads="1"/>
                </p:cNvSpPr>
                <p:nvPr/>
              </p:nvSpPr>
              <p:spPr bwMode="auto">
                <a:xfrm flipH="1">
                  <a:off x="731016" y="1937200"/>
                  <a:ext cx="51922" cy="51924"/>
                </a:xfrm>
                <a:prstGeom prst="rect">
                  <a:avLst/>
                </a:prstGeom>
                <a:solidFill>
                  <a:srgbClr val="FA81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1219170">
                    <a:defRPr/>
                  </a:pPr>
                  <a:endParaRPr lang="zh-CN" altLang="en-US" sz="2400">
                    <a:solidFill>
                      <a:sysClr val="windowText" lastClr="000000"/>
                    </a:solidFill>
                    <a:latin typeface="Calibri"/>
                    <a:ea typeface="宋体"/>
                  </a:endParaRPr>
                </a:p>
              </p:txBody>
            </p:sp>
            <p:sp>
              <p:nvSpPr>
                <p:cNvPr id="113" name="Rectangle 111"/>
                <p:cNvSpPr>
                  <a:spLocks noChangeArrowheads="1"/>
                </p:cNvSpPr>
                <p:nvPr/>
              </p:nvSpPr>
              <p:spPr bwMode="auto">
                <a:xfrm flipH="1">
                  <a:off x="731016" y="2013001"/>
                  <a:ext cx="51922" cy="52615"/>
                </a:xfrm>
                <a:prstGeom prst="rect">
                  <a:avLst/>
                </a:prstGeom>
                <a:solidFill>
                  <a:srgbClr val="FA81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1219170">
                    <a:defRPr/>
                  </a:pPr>
                  <a:endParaRPr lang="zh-CN" altLang="en-US" sz="2400">
                    <a:solidFill>
                      <a:sysClr val="windowText" lastClr="000000"/>
                    </a:solidFill>
                    <a:latin typeface="Calibri"/>
                    <a:ea typeface="宋体"/>
                  </a:endParaRPr>
                </a:p>
              </p:txBody>
            </p:sp>
          </p:grpSp>
        </p:grpSp>
        <p:sp>
          <p:nvSpPr>
            <p:cNvPr id="107" name="矩形 106"/>
            <p:cNvSpPr/>
            <p:nvPr/>
          </p:nvSpPr>
          <p:spPr>
            <a:xfrm>
              <a:off x="9760290" y="916528"/>
              <a:ext cx="9962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04</a:t>
              </a:r>
              <a:r>
                <a:rPr lang="zh-CN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dirty="0"/>
            </a:p>
          </p:txBody>
        </p:sp>
      </p:grpSp>
      <p:grpSp>
        <p:nvGrpSpPr>
          <p:cNvPr id="114" name="组合 113"/>
          <p:cNvGrpSpPr/>
          <p:nvPr userDrawn="1"/>
        </p:nvGrpSpPr>
        <p:grpSpPr>
          <a:xfrm>
            <a:off x="9931475" y="285729"/>
            <a:ext cx="996247" cy="1000131"/>
            <a:chOff x="9931475" y="285729"/>
            <a:chExt cx="996247" cy="1000131"/>
          </a:xfrm>
        </p:grpSpPr>
        <p:sp>
          <p:nvSpPr>
            <p:cNvPr id="115" name="椭圆 114"/>
            <p:cNvSpPr/>
            <p:nvPr/>
          </p:nvSpPr>
          <p:spPr>
            <a:xfrm>
              <a:off x="10130738" y="285729"/>
              <a:ext cx="597720" cy="597720"/>
            </a:xfrm>
            <a:prstGeom prst="ellipse">
              <a:avLst/>
            </a:prstGeom>
            <a:solidFill>
              <a:srgbClr val="EEEEEE"/>
            </a:solidFill>
            <a:ln>
              <a:solidFill>
                <a:schemeClr val="bg1"/>
              </a:solidFill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25"/>
            </a:p>
          </p:txBody>
        </p:sp>
        <p:sp>
          <p:nvSpPr>
            <p:cNvPr id="116" name="矩形 115"/>
            <p:cNvSpPr/>
            <p:nvPr/>
          </p:nvSpPr>
          <p:spPr>
            <a:xfrm>
              <a:off x="9931475" y="916528"/>
              <a:ext cx="9962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03</a:t>
              </a:r>
              <a:r>
                <a:rPr lang="zh-CN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dirty="0"/>
            </a:p>
          </p:txBody>
        </p:sp>
        <p:grpSp>
          <p:nvGrpSpPr>
            <p:cNvPr id="117" name="组合 118"/>
            <p:cNvGrpSpPr>
              <a:grpSpLocks noChangeAspect="1"/>
            </p:cNvGrpSpPr>
            <p:nvPr/>
          </p:nvGrpSpPr>
          <p:grpSpPr>
            <a:xfrm>
              <a:off x="10234272" y="417027"/>
              <a:ext cx="390652" cy="335122"/>
              <a:chOff x="5084763" y="971550"/>
              <a:chExt cx="323850" cy="277815"/>
            </a:xfrm>
            <a:solidFill>
              <a:srgbClr val="4ABAB5"/>
            </a:solidFill>
          </p:grpSpPr>
          <p:sp>
            <p:nvSpPr>
              <p:cNvPr id="118" name="Freeform 301"/>
              <p:cNvSpPr>
                <a:spLocks noEditPoints="1"/>
              </p:cNvSpPr>
              <p:nvPr/>
            </p:nvSpPr>
            <p:spPr bwMode="auto">
              <a:xfrm>
                <a:off x="5191125" y="1031877"/>
                <a:ext cx="217488" cy="217488"/>
              </a:xfrm>
              <a:custGeom>
                <a:avLst/>
                <a:gdLst>
                  <a:gd name="T0" fmla="*/ 6 w 58"/>
                  <a:gd name="T1" fmla="*/ 14 h 58"/>
                  <a:gd name="T2" fmla="*/ 7 w 58"/>
                  <a:gd name="T3" fmla="*/ 19 h 58"/>
                  <a:gd name="T4" fmla="*/ 4 w 58"/>
                  <a:gd name="T5" fmla="*/ 20 h 58"/>
                  <a:gd name="T6" fmla="*/ 0 w 58"/>
                  <a:gd name="T7" fmla="*/ 23 h 58"/>
                  <a:gd name="T8" fmla="*/ 2 w 58"/>
                  <a:gd name="T9" fmla="*/ 27 h 58"/>
                  <a:gd name="T10" fmla="*/ 5 w 58"/>
                  <a:gd name="T11" fmla="*/ 31 h 58"/>
                  <a:gd name="T12" fmla="*/ 2 w 58"/>
                  <a:gd name="T13" fmla="*/ 34 h 58"/>
                  <a:gd name="T14" fmla="*/ 1 w 58"/>
                  <a:gd name="T15" fmla="*/ 38 h 58"/>
                  <a:gd name="T16" fmla="*/ 5 w 58"/>
                  <a:gd name="T17" fmla="*/ 41 h 58"/>
                  <a:gd name="T18" fmla="*/ 8 w 58"/>
                  <a:gd name="T19" fmla="*/ 42 h 58"/>
                  <a:gd name="T20" fmla="*/ 8 w 58"/>
                  <a:gd name="T21" fmla="*/ 46 h 58"/>
                  <a:gd name="T22" fmla="*/ 9 w 58"/>
                  <a:gd name="T23" fmla="*/ 51 h 58"/>
                  <a:gd name="T24" fmla="*/ 14 w 58"/>
                  <a:gd name="T25" fmla="*/ 51 h 58"/>
                  <a:gd name="T26" fmla="*/ 18 w 58"/>
                  <a:gd name="T27" fmla="*/ 51 h 58"/>
                  <a:gd name="T28" fmla="*/ 19 w 58"/>
                  <a:gd name="T29" fmla="*/ 54 h 58"/>
                  <a:gd name="T30" fmla="*/ 22 w 58"/>
                  <a:gd name="T31" fmla="*/ 58 h 58"/>
                  <a:gd name="T32" fmla="*/ 27 w 58"/>
                  <a:gd name="T33" fmla="*/ 56 h 58"/>
                  <a:gd name="T34" fmla="*/ 31 w 58"/>
                  <a:gd name="T35" fmla="*/ 53 h 58"/>
                  <a:gd name="T36" fmla="*/ 33 w 58"/>
                  <a:gd name="T37" fmla="*/ 56 h 58"/>
                  <a:gd name="T38" fmla="*/ 38 w 58"/>
                  <a:gd name="T39" fmla="*/ 57 h 58"/>
                  <a:gd name="T40" fmla="*/ 40 w 58"/>
                  <a:gd name="T41" fmla="*/ 53 h 58"/>
                  <a:gd name="T42" fmla="*/ 42 w 58"/>
                  <a:gd name="T43" fmla="*/ 49 h 58"/>
                  <a:gd name="T44" fmla="*/ 46 w 58"/>
                  <a:gd name="T45" fmla="*/ 50 h 58"/>
                  <a:gd name="T46" fmla="*/ 50 w 58"/>
                  <a:gd name="T47" fmla="*/ 49 h 58"/>
                  <a:gd name="T48" fmla="*/ 51 w 58"/>
                  <a:gd name="T49" fmla="*/ 44 h 58"/>
                  <a:gd name="T50" fmla="*/ 50 w 58"/>
                  <a:gd name="T51" fmla="*/ 40 h 58"/>
                  <a:gd name="T52" fmla="*/ 54 w 58"/>
                  <a:gd name="T53" fmla="*/ 39 h 58"/>
                  <a:gd name="T54" fmla="*/ 57 w 58"/>
                  <a:gd name="T55" fmla="*/ 35 h 58"/>
                  <a:gd name="T56" fmla="*/ 55 w 58"/>
                  <a:gd name="T57" fmla="*/ 31 h 58"/>
                  <a:gd name="T58" fmla="*/ 52 w 58"/>
                  <a:gd name="T59" fmla="*/ 27 h 58"/>
                  <a:gd name="T60" fmla="*/ 55 w 58"/>
                  <a:gd name="T61" fmla="*/ 25 h 58"/>
                  <a:gd name="T62" fmla="*/ 56 w 58"/>
                  <a:gd name="T63" fmla="*/ 20 h 58"/>
                  <a:gd name="T64" fmla="*/ 53 w 58"/>
                  <a:gd name="T65" fmla="*/ 18 h 58"/>
                  <a:gd name="T66" fmla="*/ 48 w 58"/>
                  <a:gd name="T67" fmla="*/ 16 h 58"/>
                  <a:gd name="T68" fmla="*/ 49 w 58"/>
                  <a:gd name="T69" fmla="*/ 12 h 58"/>
                  <a:gd name="T70" fmla="*/ 48 w 58"/>
                  <a:gd name="T71" fmla="*/ 8 h 58"/>
                  <a:gd name="T72" fmla="*/ 44 w 58"/>
                  <a:gd name="T73" fmla="*/ 7 h 58"/>
                  <a:gd name="T74" fmla="*/ 39 w 58"/>
                  <a:gd name="T75" fmla="*/ 8 h 58"/>
                  <a:gd name="T76" fmla="*/ 38 w 58"/>
                  <a:gd name="T77" fmla="*/ 4 h 58"/>
                  <a:gd name="T78" fmla="*/ 35 w 58"/>
                  <a:gd name="T79" fmla="*/ 1 h 58"/>
                  <a:gd name="T80" fmla="*/ 30 w 58"/>
                  <a:gd name="T81" fmla="*/ 3 h 58"/>
                  <a:gd name="T82" fmla="*/ 27 w 58"/>
                  <a:gd name="T83" fmla="*/ 5 h 58"/>
                  <a:gd name="T84" fmla="*/ 24 w 58"/>
                  <a:gd name="T85" fmla="*/ 3 h 58"/>
                  <a:gd name="T86" fmla="*/ 20 w 58"/>
                  <a:gd name="T87" fmla="*/ 1 h 58"/>
                  <a:gd name="T88" fmla="*/ 17 w 58"/>
                  <a:gd name="T89" fmla="*/ 5 h 58"/>
                  <a:gd name="T90" fmla="*/ 15 w 58"/>
                  <a:gd name="T91" fmla="*/ 10 h 58"/>
                  <a:gd name="T92" fmla="*/ 12 w 58"/>
                  <a:gd name="T93" fmla="*/ 9 h 58"/>
                  <a:gd name="T94" fmla="*/ 7 w 58"/>
                  <a:gd name="T95" fmla="*/ 10 h 58"/>
                  <a:gd name="T96" fmla="*/ 6 w 58"/>
                  <a:gd name="T97" fmla="*/ 14 h 58"/>
                  <a:gd name="T98" fmla="*/ 23 w 58"/>
                  <a:gd name="T99" fmla="*/ 13 h 58"/>
                  <a:gd name="T100" fmla="*/ 45 w 58"/>
                  <a:gd name="T101" fmla="*/ 24 h 58"/>
                  <a:gd name="T102" fmla="*/ 34 w 58"/>
                  <a:gd name="T103" fmla="*/ 45 h 58"/>
                  <a:gd name="T104" fmla="*/ 13 w 58"/>
                  <a:gd name="T105" fmla="*/ 34 h 58"/>
                  <a:gd name="T106" fmla="*/ 23 w 58"/>
                  <a:gd name="T107" fmla="*/ 13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58" h="58">
                    <a:moveTo>
                      <a:pt x="6" y="14"/>
                    </a:moveTo>
                    <a:cubicBezTo>
                      <a:pt x="8" y="15"/>
                      <a:pt x="7" y="18"/>
                      <a:pt x="7" y="19"/>
                    </a:cubicBezTo>
                    <a:cubicBezTo>
                      <a:pt x="7" y="20"/>
                      <a:pt x="5" y="20"/>
                      <a:pt x="4" y="20"/>
                    </a:cubicBezTo>
                    <a:cubicBezTo>
                      <a:pt x="2" y="20"/>
                      <a:pt x="0" y="21"/>
                      <a:pt x="0" y="23"/>
                    </a:cubicBezTo>
                    <a:cubicBezTo>
                      <a:pt x="0" y="25"/>
                      <a:pt x="0" y="27"/>
                      <a:pt x="2" y="27"/>
                    </a:cubicBezTo>
                    <a:cubicBezTo>
                      <a:pt x="3" y="28"/>
                      <a:pt x="5" y="30"/>
                      <a:pt x="5" y="31"/>
                    </a:cubicBezTo>
                    <a:cubicBezTo>
                      <a:pt x="5" y="32"/>
                      <a:pt x="4" y="33"/>
                      <a:pt x="2" y="34"/>
                    </a:cubicBezTo>
                    <a:cubicBezTo>
                      <a:pt x="1" y="34"/>
                      <a:pt x="0" y="36"/>
                      <a:pt x="1" y="38"/>
                    </a:cubicBezTo>
                    <a:cubicBezTo>
                      <a:pt x="1" y="40"/>
                      <a:pt x="3" y="42"/>
                      <a:pt x="5" y="41"/>
                    </a:cubicBezTo>
                    <a:cubicBezTo>
                      <a:pt x="6" y="41"/>
                      <a:pt x="8" y="41"/>
                      <a:pt x="8" y="42"/>
                    </a:cubicBezTo>
                    <a:cubicBezTo>
                      <a:pt x="9" y="42"/>
                      <a:pt x="9" y="45"/>
                      <a:pt x="8" y="46"/>
                    </a:cubicBezTo>
                    <a:cubicBezTo>
                      <a:pt x="7" y="47"/>
                      <a:pt x="7" y="50"/>
                      <a:pt x="9" y="51"/>
                    </a:cubicBezTo>
                    <a:cubicBezTo>
                      <a:pt x="11" y="52"/>
                      <a:pt x="13" y="53"/>
                      <a:pt x="14" y="51"/>
                    </a:cubicBezTo>
                    <a:cubicBezTo>
                      <a:pt x="15" y="50"/>
                      <a:pt x="18" y="51"/>
                      <a:pt x="18" y="51"/>
                    </a:cubicBezTo>
                    <a:cubicBezTo>
                      <a:pt x="19" y="51"/>
                      <a:pt x="20" y="53"/>
                      <a:pt x="19" y="54"/>
                    </a:cubicBezTo>
                    <a:cubicBezTo>
                      <a:pt x="19" y="56"/>
                      <a:pt x="20" y="57"/>
                      <a:pt x="22" y="58"/>
                    </a:cubicBezTo>
                    <a:cubicBezTo>
                      <a:pt x="25" y="58"/>
                      <a:pt x="26" y="57"/>
                      <a:pt x="27" y="56"/>
                    </a:cubicBezTo>
                    <a:cubicBezTo>
                      <a:pt x="27" y="54"/>
                      <a:pt x="30" y="53"/>
                      <a:pt x="31" y="53"/>
                    </a:cubicBezTo>
                    <a:cubicBezTo>
                      <a:pt x="31" y="53"/>
                      <a:pt x="33" y="54"/>
                      <a:pt x="33" y="56"/>
                    </a:cubicBezTo>
                    <a:cubicBezTo>
                      <a:pt x="34" y="57"/>
                      <a:pt x="36" y="58"/>
                      <a:pt x="38" y="57"/>
                    </a:cubicBezTo>
                    <a:cubicBezTo>
                      <a:pt x="40" y="57"/>
                      <a:pt x="41" y="55"/>
                      <a:pt x="40" y="53"/>
                    </a:cubicBezTo>
                    <a:cubicBezTo>
                      <a:pt x="40" y="52"/>
                      <a:pt x="42" y="49"/>
                      <a:pt x="42" y="49"/>
                    </a:cubicBezTo>
                    <a:cubicBezTo>
                      <a:pt x="43" y="48"/>
                      <a:pt x="44" y="49"/>
                      <a:pt x="46" y="50"/>
                    </a:cubicBezTo>
                    <a:cubicBezTo>
                      <a:pt x="47" y="51"/>
                      <a:pt x="49" y="51"/>
                      <a:pt x="50" y="49"/>
                    </a:cubicBezTo>
                    <a:cubicBezTo>
                      <a:pt x="52" y="47"/>
                      <a:pt x="52" y="45"/>
                      <a:pt x="51" y="44"/>
                    </a:cubicBezTo>
                    <a:cubicBezTo>
                      <a:pt x="50" y="43"/>
                      <a:pt x="50" y="40"/>
                      <a:pt x="50" y="40"/>
                    </a:cubicBezTo>
                    <a:cubicBezTo>
                      <a:pt x="51" y="39"/>
                      <a:pt x="52" y="38"/>
                      <a:pt x="54" y="39"/>
                    </a:cubicBezTo>
                    <a:cubicBezTo>
                      <a:pt x="55" y="39"/>
                      <a:pt x="57" y="38"/>
                      <a:pt x="57" y="35"/>
                    </a:cubicBezTo>
                    <a:cubicBezTo>
                      <a:pt x="58" y="33"/>
                      <a:pt x="57" y="31"/>
                      <a:pt x="55" y="31"/>
                    </a:cubicBezTo>
                    <a:cubicBezTo>
                      <a:pt x="54" y="31"/>
                      <a:pt x="53" y="28"/>
                      <a:pt x="52" y="27"/>
                    </a:cubicBezTo>
                    <a:cubicBezTo>
                      <a:pt x="52" y="26"/>
                      <a:pt x="54" y="25"/>
                      <a:pt x="55" y="25"/>
                    </a:cubicBezTo>
                    <a:cubicBezTo>
                      <a:pt x="56" y="24"/>
                      <a:pt x="57" y="22"/>
                      <a:pt x="56" y="20"/>
                    </a:cubicBezTo>
                    <a:cubicBezTo>
                      <a:pt x="56" y="18"/>
                      <a:pt x="54" y="17"/>
                      <a:pt x="53" y="18"/>
                    </a:cubicBezTo>
                    <a:cubicBezTo>
                      <a:pt x="51" y="18"/>
                      <a:pt x="49" y="16"/>
                      <a:pt x="48" y="16"/>
                    </a:cubicBezTo>
                    <a:cubicBezTo>
                      <a:pt x="48" y="15"/>
                      <a:pt x="48" y="13"/>
                      <a:pt x="49" y="12"/>
                    </a:cubicBezTo>
                    <a:cubicBezTo>
                      <a:pt x="50" y="11"/>
                      <a:pt x="50" y="9"/>
                      <a:pt x="48" y="8"/>
                    </a:cubicBezTo>
                    <a:cubicBezTo>
                      <a:pt x="47" y="6"/>
                      <a:pt x="45" y="6"/>
                      <a:pt x="44" y="7"/>
                    </a:cubicBezTo>
                    <a:cubicBezTo>
                      <a:pt x="42" y="8"/>
                      <a:pt x="40" y="8"/>
                      <a:pt x="39" y="8"/>
                    </a:cubicBezTo>
                    <a:cubicBezTo>
                      <a:pt x="38" y="7"/>
                      <a:pt x="38" y="6"/>
                      <a:pt x="38" y="4"/>
                    </a:cubicBezTo>
                    <a:cubicBezTo>
                      <a:pt x="38" y="3"/>
                      <a:pt x="37" y="1"/>
                      <a:pt x="35" y="1"/>
                    </a:cubicBezTo>
                    <a:cubicBezTo>
                      <a:pt x="33" y="0"/>
                      <a:pt x="31" y="1"/>
                      <a:pt x="30" y="3"/>
                    </a:cubicBezTo>
                    <a:cubicBezTo>
                      <a:pt x="30" y="4"/>
                      <a:pt x="28" y="5"/>
                      <a:pt x="27" y="5"/>
                    </a:cubicBezTo>
                    <a:cubicBezTo>
                      <a:pt x="26" y="6"/>
                      <a:pt x="25" y="4"/>
                      <a:pt x="24" y="3"/>
                    </a:cubicBezTo>
                    <a:cubicBezTo>
                      <a:pt x="24" y="1"/>
                      <a:pt x="22" y="1"/>
                      <a:pt x="20" y="1"/>
                    </a:cubicBezTo>
                    <a:cubicBezTo>
                      <a:pt x="18" y="2"/>
                      <a:pt x="16" y="4"/>
                      <a:pt x="17" y="5"/>
                    </a:cubicBezTo>
                    <a:cubicBezTo>
                      <a:pt x="17" y="7"/>
                      <a:pt x="16" y="9"/>
                      <a:pt x="15" y="10"/>
                    </a:cubicBezTo>
                    <a:cubicBezTo>
                      <a:pt x="14" y="10"/>
                      <a:pt x="13" y="10"/>
                      <a:pt x="12" y="9"/>
                    </a:cubicBezTo>
                    <a:cubicBezTo>
                      <a:pt x="10" y="8"/>
                      <a:pt x="8" y="8"/>
                      <a:pt x="7" y="10"/>
                    </a:cubicBezTo>
                    <a:cubicBezTo>
                      <a:pt x="6" y="11"/>
                      <a:pt x="5" y="13"/>
                      <a:pt x="6" y="14"/>
                    </a:cubicBezTo>
                    <a:close/>
                    <a:moveTo>
                      <a:pt x="23" y="13"/>
                    </a:moveTo>
                    <a:cubicBezTo>
                      <a:pt x="32" y="10"/>
                      <a:pt x="42" y="15"/>
                      <a:pt x="45" y="24"/>
                    </a:cubicBezTo>
                    <a:cubicBezTo>
                      <a:pt x="47" y="33"/>
                      <a:pt x="43" y="42"/>
                      <a:pt x="34" y="45"/>
                    </a:cubicBezTo>
                    <a:cubicBezTo>
                      <a:pt x="25" y="48"/>
                      <a:pt x="15" y="43"/>
                      <a:pt x="13" y="34"/>
                    </a:cubicBezTo>
                    <a:cubicBezTo>
                      <a:pt x="10" y="26"/>
                      <a:pt x="15" y="16"/>
                      <a:pt x="23" y="13"/>
                    </a:cubicBezTo>
                    <a:close/>
                  </a:path>
                </a:pathLst>
              </a:custGeom>
              <a:solidFill>
                <a:srgbClr val="43C5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5"/>
              </a:p>
            </p:txBody>
          </p:sp>
          <p:sp>
            <p:nvSpPr>
              <p:cNvPr id="119" name="Freeform 302"/>
              <p:cNvSpPr>
                <a:spLocks noEditPoints="1"/>
              </p:cNvSpPr>
              <p:nvPr/>
            </p:nvSpPr>
            <p:spPr bwMode="auto">
              <a:xfrm>
                <a:off x="5084763" y="971550"/>
                <a:ext cx="139700" cy="139700"/>
              </a:xfrm>
              <a:custGeom>
                <a:avLst/>
                <a:gdLst>
                  <a:gd name="T0" fmla="*/ 4 w 37"/>
                  <a:gd name="T1" fmla="*/ 9 h 37"/>
                  <a:gd name="T2" fmla="*/ 5 w 37"/>
                  <a:gd name="T3" fmla="*/ 12 h 37"/>
                  <a:gd name="T4" fmla="*/ 2 w 37"/>
                  <a:gd name="T5" fmla="*/ 12 h 37"/>
                  <a:gd name="T6" fmla="*/ 0 w 37"/>
                  <a:gd name="T7" fmla="*/ 14 h 37"/>
                  <a:gd name="T8" fmla="*/ 1 w 37"/>
                  <a:gd name="T9" fmla="*/ 17 h 37"/>
                  <a:gd name="T10" fmla="*/ 3 w 37"/>
                  <a:gd name="T11" fmla="*/ 20 h 37"/>
                  <a:gd name="T12" fmla="*/ 2 w 37"/>
                  <a:gd name="T13" fmla="*/ 21 h 37"/>
                  <a:gd name="T14" fmla="*/ 1 w 37"/>
                  <a:gd name="T15" fmla="*/ 24 h 37"/>
                  <a:gd name="T16" fmla="*/ 3 w 37"/>
                  <a:gd name="T17" fmla="*/ 26 h 37"/>
                  <a:gd name="T18" fmla="*/ 5 w 37"/>
                  <a:gd name="T19" fmla="*/ 26 h 37"/>
                  <a:gd name="T20" fmla="*/ 5 w 37"/>
                  <a:gd name="T21" fmla="*/ 29 h 37"/>
                  <a:gd name="T22" fmla="*/ 6 w 37"/>
                  <a:gd name="T23" fmla="*/ 32 h 37"/>
                  <a:gd name="T24" fmla="*/ 9 w 37"/>
                  <a:gd name="T25" fmla="*/ 33 h 37"/>
                  <a:gd name="T26" fmla="*/ 12 w 37"/>
                  <a:gd name="T27" fmla="*/ 32 h 37"/>
                  <a:gd name="T28" fmla="*/ 12 w 37"/>
                  <a:gd name="T29" fmla="*/ 34 h 37"/>
                  <a:gd name="T30" fmla="*/ 15 w 37"/>
                  <a:gd name="T31" fmla="*/ 37 h 37"/>
                  <a:gd name="T32" fmla="*/ 17 w 37"/>
                  <a:gd name="T33" fmla="*/ 35 h 37"/>
                  <a:gd name="T34" fmla="*/ 20 w 37"/>
                  <a:gd name="T35" fmla="*/ 34 h 37"/>
                  <a:gd name="T36" fmla="*/ 21 w 37"/>
                  <a:gd name="T37" fmla="*/ 35 h 37"/>
                  <a:gd name="T38" fmla="*/ 24 w 37"/>
                  <a:gd name="T39" fmla="*/ 36 h 37"/>
                  <a:gd name="T40" fmla="*/ 26 w 37"/>
                  <a:gd name="T41" fmla="*/ 34 h 37"/>
                  <a:gd name="T42" fmla="*/ 27 w 37"/>
                  <a:gd name="T43" fmla="*/ 31 h 37"/>
                  <a:gd name="T44" fmla="*/ 29 w 37"/>
                  <a:gd name="T45" fmla="*/ 32 h 37"/>
                  <a:gd name="T46" fmla="*/ 32 w 37"/>
                  <a:gd name="T47" fmla="*/ 31 h 37"/>
                  <a:gd name="T48" fmla="*/ 33 w 37"/>
                  <a:gd name="T49" fmla="*/ 28 h 37"/>
                  <a:gd name="T50" fmla="*/ 32 w 37"/>
                  <a:gd name="T51" fmla="*/ 25 h 37"/>
                  <a:gd name="T52" fmla="*/ 35 w 37"/>
                  <a:gd name="T53" fmla="*/ 24 h 37"/>
                  <a:gd name="T54" fmla="*/ 37 w 37"/>
                  <a:gd name="T55" fmla="*/ 22 h 37"/>
                  <a:gd name="T56" fmla="*/ 36 w 37"/>
                  <a:gd name="T57" fmla="*/ 19 h 37"/>
                  <a:gd name="T58" fmla="*/ 34 w 37"/>
                  <a:gd name="T59" fmla="*/ 17 h 37"/>
                  <a:gd name="T60" fmla="*/ 35 w 37"/>
                  <a:gd name="T61" fmla="*/ 15 h 37"/>
                  <a:gd name="T62" fmla="*/ 36 w 37"/>
                  <a:gd name="T63" fmla="*/ 12 h 37"/>
                  <a:gd name="T64" fmla="*/ 34 w 37"/>
                  <a:gd name="T65" fmla="*/ 11 h 37"/>
                  <a:gd name="T66" fmla="*/ 31 w 37"/>
                  <a:gd name="T67" fmla="*/ 9 h 37"/>
                  <a:gd name="T68" fmla="*/ 32 w 37"/>
                  <a:gd name="T69" fmla="*/ 7 h 37"/>
                  <a:gd name="T70" fmla="*/ 31 w 37"/>
                  <a:gd name="T71" fmla="*/ 4 h 37"/>
                  <a:gd name="T72" fmla="*/ 28 w 37"/>
                  <a:gd name="T73" fmla="*/ 4 h 37"/>
                  <a:gd name="T74" fmla="*/ 25 w 37"/>
                  <a:gd name="T75" fmla="*/ 4 h 37"/>
                  <a:gd name="T76" fmla="*/ 25 w 37"/>
                  <a:gd name="T77" fmla="*/ 2 h 37"/>
                  <a:gd name="T78" fmla="*/ 22 w 37"/>
                  <a:gd name="T79" fmla="*/ 0 h 37"/>
                  <a:gd name="T80" fmla="*/ 20 w 37"/>
                  <a:gd name="T81" fmla="*/ 1 h 37"/>
                  <a:gd name="T82" fmla="*/ 17 w 37"/>
                  <a:gd name="T83" fmla="*/ 3 h 37"/>
                  <a:gd name="T84" fmla="*/ 16 w 37"/>
                  <a:gd name="T85" fmla="*/ 1 h 37"/>
                  <a:gd name="T86" fmla="*/ 13 w 37"/>
                  <a:gd name="T87" fmla="*/ 0 h 37"/>
                  <a:gd name="T88" fmla="*/ 11 w 37"/>
                  <a:gd name="T89" fmla="*/ 3 h 37"/>
                  <a:gd name="T90" fmla="*/ 10 w 37"/>
                  <a:gd name="T91" fmla="*/ 6 h 37"/>
                  <a:gd name="T92" fmla="*/ 8 w 37"/>
                  <a:gd name="T93" fmla="*/ 5 h 37"/>
                  <a:gd name="T94" fmla="*/ 5 w 37"/>
                  <a:gd name="T95" fmla="*/ 6 h 37"/>
                  <a:gd name="T96" fmla="*/ 4 w 37"/>
                  <a:gd name="T97" fmla="*/ 9 h 37"/>
                  <a:gd name="T98" fmla="*/ 15 w 37"/>
                  <a:gd name="T99" fmla="*/ 8 h 37"/>
                  <a:gd name="T100" fmla="*/ 29 w 37"/>
                  <a:gd name="T101" fmla="*/ 15 h 37"/>
                  <a:gd name="T102" fmla="*/ 22 w 37"/>
                  <a:gd name="T103" fmla="*/ 29 h 37"/>
                  <a:gd name="T104" fmla="*/ 8 w 37"/>
                  <a:gd name="T105" fmla="*/ 22 h 37"/>
                  <a:gd name="T106" fmla="*/ 15 w 37"/>
                  <a:gd name="T107" fmla="*/ 8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7" h="37">
                    <a:moveTo>
                      <a:pt x="4" y="9"/>
                    </a:moveTo>
                    <a:cubicBezTo>
                      <a:pt x="5" y="9"/>
                      <a:pt x="5" y="11"/>
                      <a:pt x="5" y="12"/>
                    </a:cubicBezTo>
                    <a:cubicBezTo>
                      <a:pt x="4" y="12"/>
                      <a:pt x="3" y="12"/>
                      <a:pt x="2" y="12"/>
                    </a:cubicBezTo>
                    <a:cubicBezTo>
                      <a:pt x="1" y="12"/>
                      <a:pt x="0" y="13"/>
                      <a:pt x="0" y="14"/>
                    </a:cubicBezTo>
                    <a:cubicBezTo>
                      <a:pt x="0" y="16"/>
                      <a:pt x="0" y="17"/>
                      <a:pt x="1" y="17"/>
                    </a:cubicBezTo>
                    <a:cubicBezTo>
                      <a:pt x="2" y="17"/>
                      <a:pt x="3" y="19"/>
                      <a:pt x="3" y="20"/>
                    </a:cubicBezTo>
                    <a:cubicBezTo>
                      <a:pt x="3" y="20"/>
                      <a:pt x="2" y="21"/>
                      <a:pt x="2" y="21"/>
                    </a:cubicBezTo>
                    <a:cubicBezTo>
                      <a:pt x="1" y="21"/>
                      <a:pt x="0" y="23"/>
                      <a:pt x="1" y="24"/>
                    </a:cubicBezTo>
                    <a:cubicBezTo>
                      <a:pt x="1" y="25"/>
                      <a:pt x="2" y="26"/>
                      <a:pt x="3" y="26"/>
                    </a:cubicBezTo>
                    <a:cubicBezTo>
                      <a:pt x="4" y="26"/>
                      <a:pt x="5" y="26"/>
                      <a:pt x="5" y="26"/>
                    </a:cubicBezTo>
                    <a:cubicBezTo>
                      <a:pt x="6" y="27"/>
                      <a:pt x="6" y="28"/>
                      <a:pt x="5" y="29"/>
                    </a:cubicBezTo>
                    <a:cubicBezTo>
                      <a:pt x="5" y="30"/>
                      <a:pt x="5" y="31"/>
                      <a:pt x="6" y="32"/>
                    </a:cubicBezTo>
                    <a:cubicBezTo>
                      <a:pt x="7" y="33"/>
                      <a:pt x="8" y="33"/>
                      <a:pt x="9" y="33"/>
                    </a:cubicBezTo>
                    <a:cubicBezTo>
                      <a:pt x="10" y="32"/>
                      <a:pt x="11" y="32"/>
                      <a:pt x="12" y="32"/>
                    </a:cubicBezTo>
                    <a:cubicBezTo>
                      <a:pt x="12" y="32"/>
                      <a:pt x="13" y="33"/>
                      <a:pt x="12" y="34"/>
                    </a:cubicBezTo>
                    <a:cubicBezTo>
                      <a:pt x="12" y="35"/>
                      <a:pt x="13" y="36"/>
                      <a:pt x="15" y="37"/>
                    </a:cubicBezTo>
                    <a:cubicBezTo>
                      <a:pt x="16" y="37"/>
                      <a:pt x="17" y="36"/>
                      <a:pt x="17" y="35"/>
                    </a:cubicBezTo>
                    <a:cubicBezTo>
                      <a:pt x="18" y="34"/>
                      <a:pt x="19" y="34"/>
                      <a:pt x="20" y="34"/>
                    </a:cubicBezTo>
                    <a:cubicBezTo>
                      <a:pt x="20" y="34"/>
                      <a:pt x="21" y="34"/>
                      <a:pt x="21" y="35"/>
                    </a:cubicBezTo>
                    <a:cubicBezTo>
                      <a:pt x="22" y="36"/>
                      <a:pt x="23" y="37"/>
                      <a:pt x="24" y="36"/>
                    </a:cubicBezTo>
                    <a:cubicBezTo>
                      <a:pt x="26" y="36"/>
                      <a:pt x="26" y="35"/>
                      <a:pt x="26" y="34"/>
                    </a:cubicBezTo>
                    <a:cubicBezTo>
                      <a:pt x="26" y="33"/>
                      <a:pt x="27" y="31"/>
                      <a:pt x="27" y="31"/>
                    </a:cubicBezTo>
                    <a:cubicBezTo>
                      <a:pt x="28" y="31"/>
                      <a:pt x="29" y="31"/>
                      <a:pt x="29" y="32"/>
                    </a:cubicBezTo>
                    <a:cubicBezTo>
                      <a:pt x="30" y="32"/>
                      <a:pt x="32" y="32"/>
                      <a:pt x="32" y="31"/>
                    </a:cubicBezTo>
                    <a:cubicBezTo>
                      <a:pt x="33" y="30"/>
                      <a:pt x="34" y="28"/>
                      <a:pt x="33" y="28"/>
                    </a:cubicBezTo>
                    <a:cubicBezTo>
                      <a:pt x="32" y="27"/>
                      <a:pt x="32" y="25"/>
                      <a:pt x="32" y="25"/>
                    </a:cubicBezTo>
                    <a:cubicBezTo>
                      <a:pt x="33" y="24"/>
                      <a:pt x="34" y="24"/>
                      <a:pt x="35" y="24"/>
                    </a:cubicBezTo>
                    <a:cubicBezTo>
                      <a:pt x="36" y="24"/>
                      <a:pt x="37" y="24"/>
                      <a:pt x="37" y="22"/>
                    </a:cubicBezTo>
                    <a:cubicBezTo>
                      <a:pt x="37" y="21"/>
                      <a:pt x="37" y="20"/>
                      <a:pt x="36" y="19"/>
                    </a:cubicBezTo>
                    <a:cubicBezTo>
                      <a:pt x="35" y="19"/>
                      <a:pt x="34" y="18"/>
                      <a:pt x="34" y="17"/>
                    </a:cubicBezTo>
                    <a:cubicBezTo>
                      <a:pt x="34" y="16"/>
                      <a:pt x="35" y="16"/>
                      <a:pt x="35" y="15"/>
                    </a:cubicBezTo>
                    <a:cubicBezTo>
                      <a:pt x="36" y="15"/>
                      <a:pt x="37" y="14"/>
                      <a:pt x="36" y="12"/>
                    </a:cubicBezTo>
                    <a:cubicBezTo>
                      <a:pt x="36" y="11"/>
                      <a:pt x="35" y="10"/>
                      <a:pt x="34" y="11"/>
                    </a:cubicBezTo>
                    <a:cubicBezTo>
                      <a:pt x="33" y="11"/>
                      <a:pt x="31" y="10"/>
                      <a:pt x="31" y="9"/>
                    </a:cubicBezTo>
                    <a:cubicBezTo>
                      <a:pt x="31" y="9"/>
                      <a:pt x="31" y="8"/>
                      <a:pt x="32" y="7"/>
                    </a:cubicBezTo>
                    <a:cubicBezTo>
                      <a:pt x="32" y="7"/>
                      <a:pt x="32" y="5"/>
                      <a:pt x="31" y="4"/>
                    </a:cubicBezTo>
                    <a:cubicBezTo>
                      <a:pt x="30" y="3"/>
                      <a:pt x="29" y="3"/>
                      <a:pt x="28" y="4"/>
                    </a:cubicBezTo>
                    <a:cubicBezTo>
                      <a:pt x="27" y="5"/>
                      <a:pt x="26" y="5"/>
                      <a:pt x="25" y="4"/>
                    </a:cubicBezTo>
                    <a:cubicBezTo>
                      <a:pt x="25" y="4"/>
                      <a:pt x="24" y="3"/>
                      <a:pt x="25" y="2"/>
                    </a:cubicBezTo>
                    <a:cubicBezTo>
                      <a:pt x="25" y="1"/>
                      <a:pt x="24" y="0"/>
                      <a:pt x="22" y="0"/>
                    </a:cubicBezTo>
                    <a:cubicBezTo>
                      <a:pt x="21" y="0"/>
                      <a:pt x="20" y="0"/>
                      <a:pt x="20" y="1"/>
                    </a:cubicBezTo>
                    <a:cubicBezTo>
                      <a:pt x="19" y="2"/>
                      <a:pt x="18" y="3"/>
                      <a:pt x="17" y="3"/>
                    </a:cubicBezTo>
                    <a:cubicBezTo>
                      <a:pt x="17" y="3"/>
                      <a:pt x="16" y="2"/>
                      <a:pt x="16" y="1"/>
                    </a:cubicBezTo>
                    <a:cubicBezTo>
                      <a:pt x="15" y="0"/>
                      <a:pt x="14" y="0"/>
                      <a:pt x="13" y="0"/>
                    </a:cubicBezTo>
                    <a:cubicBezTo>
                      <a:pt x="11" y="1"/>
                      <a:pt x="11" y="2"/>
                      <a:pt x="11" y="3"/>
                    </a:cubicBezTo>
                    <a:cubicBezTo>
                      <a:pt x="11" y="4"/>
                      <a:pt x="10" y="5"/>
                      <a:pt x="10" y="6"/>
                    </a:cubicBezTo>
                    <a:cubicBezTo>
                      <a:pt x="9" y="6"/>
                      <a:pt x="8" y="6"/>
                      <a:pt x="8" y="5"/>
                    </a:cubicBezTo>
                    <a:cubicBezTo>
                      <a:pt x="7" y="4"/>
                      <a:pt x="5" y="5"/>
                      <a:pt x="5" y="6"/>
                    </a:cubicBezTo>
                    <a:cubicBezTo>
                      <a:pt x="4" y="7"/>
                      <a:pt x="3" y="8"/>
                      <a:pt x="4" y="9"/>
                    </a:cubicBezTo>
                    <a:close/>
                    <a:moveTo>
                      <a:pt x="15" y="8"/>
                    </a:moveTo>
                    <a:cubicBezTo>
                      <a:pt x="21" y="6"/>
                      <a:pt x="27" y="9"/>
                      <a:pt x="29" y="15"/>
                    </a:cubicBezTo>
                    <a:cubicBezTo>
                      <a:pt x="31" y="21"/>
                      <a:pt x="27" y="27"/>
                      <a:pt x="22" y="29"/>
                    </a:cubicBezTo>
                    <a:cubicBezTo>
                      <a:pt x="16" y="30"/>
                      <a:pt x="10" y="27"/>
                      <a:pt x="8" y="22"/>
                    </a:cubicBezTo>
                    <a:cubicBezTo>
                      <a:pt x="6" y="16"/>
                      <a:pt x="10" y="10"/>
                      <a:pt x="15" y="8"/>
                    </a:cubicBezTo>
                    <a:close/>
                  </a:path>
                </a:pathLst>
              </a:custGeom>
              <a:solidFill>
                <a:srgbClr val="43C5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5"/>
              </a:p>
            </p:txBody>
          </p:sp>
          <p:sp>
            <p:nvSpPr>
              <p:cNvPr id="120" name="Freeform 303"/>
              <p:cNvSpPr>
                <a:spLocks noEditPoints="1"/>
              </p:cNvSpPr>
              <p:nvPr/>
            </p:nvSpPr>
            <p:spPr bwMode="auto">
              <a:xfrm>
                <a:off x="5084763" y="1111250"/>
                <a:ext cx="109538" cy="104775"/>
              </a:xfrm>
              <a:custGeom>
                <a:avLst/>
                <a:gdLst>
                  <a:gd name="T0" fmla="*/ 3 w 29"/>
                  <a:gd name="T1" fmla="*/ 7 h 28"/>
                  <a:gd name="T2" fmla="*/ 4 w 29"/>
                  <a:gd name="T3" fmla="*/ 9 h 28"/>
                  <a:gd name="T4" fmla="*/ 2 w 29"/>
                  <a:gd name="T5" fmla="*/ 9 h 28"/>
                  <a:gd name="T6" fmla="*/ 0 w 29"/>
                  <a:gd name="T7" fmla="*/ 11 h 28"/>
                  <a:gd name="T8" fmla="*/ 1 w 29"/>
                  <a:gd name="T9" fmla="*/ 13 h 28"/>
                  <a:gd name="T10" fmla="*/ 3 w 29"/>
                  <a:gd name="T11" fmla="*/ 15 h 28"/>
                  <a:gd name="T12" fmla="*/ 1 w 29"/>
                  <a:gd name="T13" fmla="*/ 16 h 28"/>
                  <a:gd name="T14" fmla="*/ 1 w 29"/>
                  <a:gd name="T15" fmla="*/ 19 h 28"/>
                  <a:gd name="T16" fmla="*/ 3 w 29"/>
                  <a:gd name="T17" fmla="*/ 20 h 28"/>
                  <a:gd name="T18" fmla="*/ 4 w 29"/>
                  <a:gd name="T19" fmla="*/ 20 h 28"/>
                  <a:gd name="T20" fmla="*/ 4 w 29"/>
                  <a:gd name="T21" fmla="*/ 23 h 28"/>
                  <a:gd name="T22" fmla="*/ 5 w 29"/>
                  <a:gd name="T23" fmla="*/ 25 h 28"/>
                  <a:gd name="T24" fmla="*/ 7 w 29"/>
                  <a:gd name="T25" fmla="*/ 25 h 28"/>
                  <a:gd name="T26" fmla="*/ 9 w 29"/>
                  <a:gd name="T27" fmla="*/ 25 h 28"/>
                  <a:gd name="T28" fmla="*/ 10 w 29"/>
                  <a:gd name="T29" fmla="*/ 27 h 28"/>
                  <a:gd name="T30" fmla="*/ 11 w 29"/>
                  <a:gd name="T31" fmla="*/ 28 h 28"/>
                  <a:gd name="T32" fmla="*/ 13 w 29"/>
                  <a:gd name="T33" fmla="*/ 27 h 28"/>
                  <a:gd name="T34" fmla="*/ 15 w 29"/>
                  <a:gd name="T35" fmla="*/ 26 h 28"/>
                  <a:gd name="T36" fmla="*/ 17 w 29"/>
                  <a:gd name="T37" fmla="*/ 27 h 28"/>
                  <a:gd name="T38" fmla="*/ 19 w 29"/>
                  <a:gd name="T39" fmla="*/ 28 h 28"/>
                  <a:gd name="T40" fmla="*/ 20 w 29"/>
                  <a:gd name="T41" fmla="*/ 26 h 28"/>
                  <a:gd name="T42" fmla="*/ 21 w 29"/>
                  <a:gd name="T43" fmla="*/ 24 h 28"/>
                  <a:gd name="T44" fmla="*/ 23 w 29"/>
                  <a:gd name="T45" fmla="*/ 24 h 28"/>
                  <a:gd name="T46" fmla="*/ 25 w 29"/>
                  <a:gd name="T47" fmla="*/ 24 h 28"/>
                  <a:gd name="T48" fmla="*/ 25 w 29"/>
                  <a:gd name="T49" fmla="*/ 21 h 28"/>
                  <a:gd name="T50" fmla="*/ 25 w 29"/>
                  <a:gd name="T51" fmla="*/ 19 h 28"/>
                  <a:gd name="T52" fmla="*/ 27 w 29"/>
                  <a:gd name="T53" fmla="*/ 19 h 28"/>
                  <a:gd name="T54" fmla="*/ 29 w 29"/>
                  <a:gd name="T55" fmla="*/ 17 h 28"/>
                  <a:gd name="T56" fmla="*/ 28 w 29"/>
                  <a:gd name="T57" fmla="*/ 15 h 28"/>
                  <a:gd name="T58" fmla="*/ 26 w 29"/>
                  <a:gd name="T59" fmla="*/ 13 h 28"/>
                  <a:gd name="T60" fmla="*/ 27 w 29"/>
                  <a:gd name="T61" fmla="*/ 12 h 28"/>
                  <a:gd name="T62" fmla="*/ 28 w 29"/>
                  <a:gd name="T63" fmla="*/ 10 h 28"/>
                  <a:gd name="T64" fmla="*/ 26 w 29"/>
                  <a:gd name="T65" fmla="*/ 8 h 28"/>
                  <a:gd name="T66" fmla="*/ 24 w 29"/>
                  <a:gd name="T67" fmla="*/ 7 h 28"/>
                  <a:gd name="T68" fmla="*/ 25 w 29"/>
                  <a:gd name="T69" fmla="*/ 6 h 28"/>
                  <a:gd name="T70" fmla="*/ 24 w 29"/>
                  <a:gd name="T71" fmla="*/ 3 h 28"/>
                  <a:gd name="T72" fmla="*/ 22 w 29"/>
                  <a:gd name="T73" fmla="*/ 3 h 28"/>
                  <a:gd name="T74" fmla="*/ 19 w 29"/>
                  <a:gd name="T75" fmla="*/ 3 h 28"/>
                  <a:gd name="T76" fmla="*/ 19 w 29"/>
                  <a:gd name="T77" fmla="*/ 2 h 28"/>
                  <a:gd name="T78" fmla="*/ 17 w 29"/>
                  <a:gd name="T79" fmla="*/ 0 h 28"/>
                  <a:gd name="T80" fmla="*/ 15 w 29"/>
                  <a:gd name="T81" fmla="*/ 1 h 28"/>
                  <a:gd name="T82" fmla="*/ 13 w 29"/>
                  <a:gd name="T83" fmla="*/ 2 h 28"/>
                  <a:gd name="T84" fmla="*/ 12 w 29"/>
                  <a:gd name="T85" fmla="*/ 1 h 28"/>
                  <a:gd name="T86" fmla="*/ 10 w 29"/>
                  <a:gd name="T87" fmla="*/ 0 h 28"/>
                  <a:gd name="T88" fmla="*/ 9 w 29"/>
                  <a:gd name="T89" fmla="*/ 2 h 28"/>
                  <a:gd name="T90" fmla="*/ 8 w 29"/>
                  <a:gd name="T91" fmla="*/ 4 h 28"/>
                  <a:gd name="T92" fmla="*/ 6 w 29"/>
                  <a:gd name="T93" fmla="*/ 4 h 28"/>
                  <a:gd name="T94" fmla="*/ 4 w 29"/>
                  <a:gd name="T95" fmla="*/ 4 h 28"/>
                  <a:gd name="T96" fmla="*/ 3 w 29"/>
                  <a:gd name="T97" fmla="*/ 7 h 28"/>
                  <a:gd name="T98" fmla="*/ 12 w 29"/>
                  <a:gd name="T99" fmla="*/ 6 h 28"/>
                  <a:gd name="T100" fmla="*/ 22 w 29"/>
                  <a:gd name="T101" fmla="*/ 12 h 28"/>
                  <a:gd name="T102" fmla="*/ 17 w 29"/>
                  <a:gd name="T103" fmla="*/ 22 h 28"/>
                  <a:gd name="T104" fmla="*/ 6 w 29"/>
                  <a:gd name="T105" fmla="*/ 17 h 28"/>
                  <a:gd name="T106" fmla="*/ 12 w 29"/>
                  <a:gd name="T107" fmla="*/ 6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9" h="28">
                    <a:moveTo>
                      <a:pt x="3" y="7"/>
                    </a:moveTo>
                    <a:cubicBezTo>
                      <a:pt x="4" y="7"/>
                      <a:pt x="4" y="9"/>
                      <a:pt x="4" y="9"/>
                    </a:cubicBezTo>
                    <a:cubicBezTo>
                      <a:pt x="4" y="9"/>
                      <a:pt x="3" y="10"/>
                      <a:pt x="2" y="9"/>
                    </a:cubicBezTo>
                    <a:cubicBezTo>
                      <a:pt x="1" y="9"/>
                      <a:pt x="0" y="10"/>
                      <a:pt x="0" y="11"/>
                    </a:cubicBezTo>
                    <a:cubicBezTo>
                      <a:pt x="0" y="12"/>
                      <a:pt x="0" y="13"/>
                      <a:pt x="1" y="13"/>
                    </a:cubicBezTo>
                    <a:cubicBezTo>
                      <a:pt x="2" y="13"/>
                      <a:pt x="3" y="15"/>
                      <a:pt x="3" y="15"/>
                    </a:cubicBezTo>
                    <a:cubicBezTo>
                      <a:pt x="3" y="16"/>
                      <a:pt x="2" y="16"/>
                      <a:pt x="1" y="16"/>
                    </a:cubicBezTo>
                    <a:cubicBezTo>
                      <a:pt x="1" y="17"/>
                      <a:pt x="0" y="18"/>
                      <a:pt x="1" y="19"/>
                    </a:cubicBezTo>
                    <a:cubicBezTo>
                      <a:pt x="1" y="20"/>
                      <a:pt x="2" y="20"/>
                      <a:pt x="3" y="20"/>
                    </a:cubicBezTo>
                    <a:cubicBezTo>
                      <a:pt x="3" y="20"/>
                      <a:pt x="4" y="20"/>
                      <a:pt x="4" y="20"/>
                    </a:cubicBezTo>
                    <a:cubicBezTo>
                      <a:pt x="4" y="21"/>
                      <a:pt x="5" y="22"/>
                      <a:pt x="4" y="23"/>
                    </a:cubicBezTo>
                    <a:cubicBezTo>
                      <a:pt x="4" y="23"/>
                      <a:pt x="4" y="24"/>
                      <a:pt x="5" y="25"/>
                    </a:cubicBezTo>
                    <a:cubicBezTo>
                      <a:pt x="5" y="26"/>
                      <a:pt x="7" y="26"/>
                      <a:pt x="7" y="25"/>
                    </a:cubicBezTo>
                    <a:cubicBezTo>
                      <a:pt x="8" y="25"/>
                      <a:pt x="9" y="25"/>
                      <a:pt x="9" y="25"/>
                    </a:cubicBezTo>
                    <a:cubicBezTo>
                      <a:pt x="10" y="25"/>
                      <a:pt x="10" y="26"/>
                      <a:pt x="10" y="27"/>
                    </a:cubicBezTo>
                    <a:cubicBezTo>
                      <a:pt x="10" y="27"/>
                      <a:pt x="10" y="28"/>
                      <a:pt x="11" y="28"/>
                    </a:cubicBezTo>
                    <a:cubicBezTo>
                      <a:pt x="12" y="28"/>
                      <a:pt x="13" y="28"/>
                      <a:pt x="13" y="27"/>
                    </a:cubicBezTo>
                    <a:cubicBezTo>
                      <a:pt x="14" y="27"/>
                      <a:pt x="15" y="26"/>
                      <a:pt x="15" y="26"/>
                    </a:cubicBezTo>
                    <a:cubicBezTo>
                      <a:pt x="16" y="26"/>
                      <a:pt x="16" y="26"/>
                      <a:pt x="17" y="27"/>
                    </a:cubicBezTo>
                    <a:cubicBezTo>
                      <a:pt x="17" y="28"/>
                      <a:pt x="18" y="28"/>
                      <a:pt x="19" y="28"/>
                    </a:cubicBezTo>
                    <a:cubicBezTo>
                      <a:pt x="20" y="28"/>
                      <a:pt x="20" y="27"/>
                      <a:pt x="20" y="26"/>
                    </a:cubicBezTo>
                    <a:cubicBezTo>
                      <a:pt x="20" y="25"/>
                      <a:pt x="21" y="24"/>
                      <a:pt x="21" y="24"/>
                    </a:cubicBezTo>
                    <a:cubicBezTo>
                      <a:pt x="21" y="24"/>
                      <a:pt x="22" y="24"/>
                      <a:pt x="23" y="24"/>
                    </a:cubicBezTo>
                    <a:cubicBezTo>
                      <a:pt x="23" y="25"/>
                      <a:pt x="24" y="25"/>
                      <a:pt x="25" y="24"/>
                    </a:cubicBezTo>
                    <a:cubicBezTo>
                      <a:pt x="26" y="23"/>
                      <a:pt x="26" y="22"/>
                      <a:pt x="25" y="21"/>
                    </a:cubicBezTo>
                    <a:cubicBezTo>
                      <a:pt x="25" y="21"/>
                      <a:pt x="25" y="20"/>
                      <a:pt x="25" y="19"/>
                    </a:cubicBezTo>
                    <a:cubicBezTo>
                      <a:pt x="25" y="19"/>
                      <a:pt x="26" y="19"/>
                      <a:pt x="27" y="19"/>
                    </a:cubicBezTo>
                    <a:cubicBezTo>
                      <a:pt x="28" y="19"/>
                      <a:pt x="28" y="18"/>
                      <a:pt x="29" y="17"/>
                    </a:cubicBezTo>
                    <a:cubicBezTo>
                      <a:pt x="29" y="16"/>
                      <a:pt x="28" y="15"/>
                      <a:pt x="28" y="15"/>
                    </a:cubicBezTo>
                    <a:cubicBezTo>
                      <a:pt x="27" y="15"/>
                      <a:pt x="26" y="14"/>
                      <a:pt x="26" y="13"/>
                    </a:cubicBezTo>
                    <a:cubicBezTo>
                      <a:pt x="26" y="13"/>
                      <a:pt x="27" y="12"/>
                      <a:pt x="27" y="12"/>
                    </a:cubicBezTo>
                    <a:cubicBezTo>
                      <a:pt x="28" y="12"/>
                      <a:pt x="28" y="11"/>
                      <a:pt x="28" y="10"/>
                    </a:cubicBezTo>
                    <a:cubicBezTo>
                      <a:pt x="28" y="9"/>
                      <a:pt x="27" y="8"/>
                      <a:pt x="26" y="8"/>
                    </a:cubicBezTo>
                    <a:cubicBezTo>
                      <a:pt x="26" y="9"/>
                      <a:pt x="24" y="8"/>
                      <a:pt x="24" y="7"/>
                    </a:cubicBezTo>
                    <a:cubicBezTo>
                      <a:pt x="24" y="7"/>
                      <a:pt x="24" y="6"/>
                      <a:pt x="25" y="6"/>
                    </a:cubicBezTo>
                    <a:cubicBezTo>
                      <a:pt x="25" y="5"/>
                      <a:pt x="25" y="4"/>
                      <a:pt x="24" y="3"/>
                    </a:cubicBezTo>
                    <a:cubicBezTo>
                      <a:pt x="23" y="3"/>
                      <a:pt x="22" y="3"/>
                      <a:pt x="22" y="3"/>
                    </a:cubicBezTo>
                    <a:cubicBezTo>
                      <a:pt x="21" y="4"/>
                      <a:pt x="20" y="4"/>
                      <a:pt x="19" y="3"/>
                    </a:cubicBezTo>
                    <a:cubicBezTo>
                      <a:pt x="19" y="3"/>
                      <a:pt x="19" y="2"/>
                      <a:pt x="19" y="2"/>
                    </a:cubicBezTo>
                    <a:cubicBezTo>
                      <a:pt x="19" y="1"/>
                      <a:pt x="18" y="0"/>
                      <a:pt x="17" y="0"/>
                    </a:cubicBezTo>
                    <a:cubicBezTo>
                      <a:pt x="16" y="0"/>
                      <a:pt x="15" y="0"/>
                      <a:pt x="15" y="1"/>
                    </a:cubicBezTo>
                    <a:cubicBezTo>
                      <a:pt x="15" y="2"/>
                      <a:pt x="14" y="2"/>
                      <a:pt x="13" y="2"/>
                    </a:cubicBezTo>
                    <a:cubicBezTo>
                      <a:pt x="13" y="2"/>
                      <a:pt x="12" y="2"/>
                      <a:pt x="12" y="1"/>
                    </a:cubicBezTo>
                    <a:cubicBezTo>
                      <a:pt x="12" y="0"/>
                      <a:pt x="11" y="0"/>
                      <a:pt x="10" y="0"/>
                    </a:cubicBezTo>
                    <a:cubicBezTo>
                      <a:pt x="9" y="1"/>
                      <a:pt x="8" y="2"/>
                      <a:pt x="9" y="2"/>
                    </a:cubicBezTo>
                    <a:cubicBezTo>
                      <a:pt x="9" y="3"/>
                      <a:pt x="8" y="4"/>
                      <a:pt x="8" y="4"/>
                    </a:cubicBezTo>
                    <a:cubicBezTo>
                      <a:pt x="7" y="5"/>
                      <a:pt x="7" y="4"/>
                      <a:pt x="6" y="4"/>
                    </a:cubicBezTo>
                    <a:cubicBezTo>
                      <a:pt x="5" y="3"/>
                      <a:pt x="4" y="4"/>
                      <a:pt x="4" y="4"/>
                    </a:cubicBezTo>
                    <a:cubicBezTo>
                      <a:pt x="3" y="5"/>
                      <a:pt x="3" y="6"/>
                      <a:pt x="3" y="7"/>
                    </a:cubicBezTo>
                    <a:close/>
                    <a:moveTo>
                      <a:pt x="12" y="6"/>
                    </a:moveTo>
                    <a:cubicBezTo>
                      <a:pt x="16" y="5"/>
                      <a:pt x="21" y="7"/>
                      <a:pt x="22" y="12"/>
                    </a:cubicBezTo>
                    <a:cubicBezTo>
                      <a:pt x="24" y="16"/>
                      <a:pt x="21" y="21"/>
                      <a:pt x="17" y="22"/>
                    </a:cubicBezTo>
                    <a:cubicBezTo>
                      <a:pt x="13" y="23"/>
                      <a:pt x="8" y="21"/>
                      <a:pt x="6" y="17"/>
                    </a:cubicBezTo>
                    <a:cubicBezTo>
                      <a:pt x="5" y="12"/>
                      <a:pt x="7" y="8"/>
                      <a:pt x="12" y="6"/>
                    </a:cubicBezTo>
                    <a:close/>
                  </a:path>
                </a:pathLst>
              </a:custGeom>
              <a:solidFill>
                <a:srgbClr val="43C5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25"/>
              </a:p>
            </p:txBody>
          </p:sp>
        </p:grpSp>
      </p:grpSp>
      <p:grpSp>
        <p:nvGrpSpPr>
          <p:cNvPr id="3" name="组合 2"/>
          <p:cNvGrpSpPr/>
          <p:nvPr userDrawn="1"/>
        </p:nvGrpSpPr>
        <p:grpSpPr>
          <a:xfrm>
            <a:off x="8931343" y="285729"/>
            <a:ext cx="996247" cy="1000131"/>
            <a:chOff x="8931343" y="285729"/>
            <a:chExt cx="996247" cy="1000131"/>
          </a:xfrm>
        </p:grpSpPr>
        <p:sp>
          <p:nvSpPr>
            <p:cNvPr id="103" name="矩形 102"/>
            <p:cNvSpPr/>
            <p:nvPr/>
          </p:nvSpPr>
          <p:spPr>
            <a:xfrm>
              <a:off x="8931343" y="916528"/>
              <a:ext cx="9962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02</a:t>
              </a:r>
              <a:r>
                <a:rPr lang="zh-CN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dirty="0"/>
            </a:p>
          </p:txBody>
        </p:sp>
        <p:grpSp>
          <p:nvGrpSpPr>
            <p:cNvPr id="122" name="组合 55"/>
            <p:cNvGrpSpPr/>
            <p:nvPr userDrawn="1"/>
          </p:nvGrpSpPr>
          <p:grpSpPr>
            <a:xfrm>
              <a:off x="9130596" y="285729"/>
              <a:ext cx="597720" cy="597719"/>
              <a:chOff x="6494499" y="4230045"/>
              <a:chExt cx="696763" cy="696763"/>
            </a:xfrm>
          </p:grpSpPr>
          <p:sp>
            <p:nvSpPr>
              <p:cNvPr id="124" name="椭圆 123"/>
              <p:cNvSpPr/>
              <p:nvPr userDrawn="1"/>
            </p:nvSpPr>
            <p:spPr>
              <a:xfrm>
                <a:off x="6494499" y="4230045"/>
                <a:ext cx="696763" cy="696763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sp>
            <p:nvSpPr>
              <p:cNvPr id="125" name="任意多边形 124"/>
              <p:cNvSpPr>
                <a:spLocks/>
              </p:cNvSpPr>
              <p:nvPr/>
            </p:nvSpPr>
            <p:spPr bwMode="auto">
              <a:xfrm>
                <a:off x="6609466" y="4389665"/>
                <a:ext cx="488930" cy="374848"/>
              </a:xfrm>
              <a:custGeom>
                <a:avLst/>
                <a:gdLst>
                  <a:gd name="connsiteX0" fmla="*/ 14829 w 563476"/>
                  <a:gd name="connsiteY0" fmla="*/ 416347 h 432000"/>
                  <a:gd name="connsiteX1" fmla="*/ 556062 w 563476"/>
                  <a:gd name="connsiteY1" fmla="*/ 416347 h 432000"/>
                  <a:gd name="connsiteX2" fmla="*/ 563476 w 563476"/>
                  <a:gd name="connsiteY2" fmla="*/ 424174 h 432000"/>
                  <a:gd name="connsiteX3" fmla="*/ 556062 w 563476"/>
                  <a:gd name="connsiteY3" fmla="*/ 432000 h 432000"/>
                  <a:gd name="connsiteX4" fmla="*/ 14829 w 563476"/>
                  <a:gd name="connsiteY4" fmla="*/ 432000 h 432000"/>
                  <a:gd name="connsiteX5" fmla="*/ 0 w 563476"/>
                  <a:gd name="connsiteY5" fmla="*/ 424174 h 432000"/>
                  <a:gd name="connsiteX6" fmla="*/ 14829 w 563476"/>
                  <a:gd name="connsiteY6" fmla="*/ 416347 h 432000"/>
                  <a:gd name="connsiteX7" fmla="*/ 428869 w 563476"/>
                  <a:gd name="connsiteY7" fmla="*/ 200347 h 432000"/>
                  <a:gd name="connsiteX8" fmla="*/ 510260 w 563476"/>
                  <a:gd name="connsiteY8" fmla="*/ 200347 h 432000"/>
                  <a:gd name="connsiteX9" fmla="*/ 510260 w 563476"/>
                  <a:gd name="connsiteY9" fmla="*/ 372521 h 432000"/>
                  <a:gd name="connsiteX10" fmla="*/ 428869 w 563476"/>
                  <a:gd name="connsiteY10" fmla="*/ 372521 h 432000"/>
                  <a:gd name="connsiteX11" fmla="*/ 303652 w 563476"/>
                  <a:gd name="connsiteY11" fmla="*/ 118956 h 432000"/>
                  <a:gd name="connsiteX12" fmla="*/ 385043 w 563476"/>
                  <a:gd name="connsiteY12" fmla="*/ 118956 h 432000"/>
                  <a:gd name="connsiteX13" fmla="*/ 385043 w 563476"/>
                  <a:gd name="connsiteY13" fmla="*/ 372521 h 432000"/>
                  <a:gd name="connsiteX14" fmla="*/ 303652 w 563476"/>
                  <a:gd name="connsiteY14" fmla="*/ 372521 h 432000"/>
                  <a:gd name="connsiteX15" fmla="*/ 72001 w 563476"/>
                  <a:gd name="connsiteY15" fmla="*/ 97044 h 432000"/>
                  <a:gd name="connsiteX16" fmla="*/ 153392 w 563476"/>
                  <a:gd name="connsiteY16" fmla="*/ 97044 h 432000"/>
                  <a:gd name="connsiteX17" fmla="*/ 153392 w 563476"/>
                  <a:gd name="connsiteY17" fmla="*/ 372521 h 432000"/>
                  <a:gd name="connsiteX18" fmla="*/ 72001 w 563476"/>
                  <a:gd name="connsiteY18" fmla="*/ 372521 h 432000"/>
                  <a:gd name="connsiteX19" fmla="*/ 190957 w 563476"/>
                  <a:gd name="connsiteY19" fmla="*/ 0 h 432000"/>
                  <a:gd name="connsiteX20" fmla="*/ 272348 w 563476"/>
                  <a:gd name="connsiteY20" fmla="*/ 0 h 432000"/>
                  <a:gd name="connsiteX21" fmla="*/ 272348 w 563476"/>
                  <a:gd name="connsiteY21" fmla="*/ 372521 h 432000"/>
                  <a:gd name="connsiteX22" fmla="*/ 190957 w 563476"/>
                  <a:gd name="connsiteY22" fmla="*/ 372521 h 43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563476" h="432000">
                    <a:moveTo>
                      <a:pt x="14829" y="416347"/>
                    </a:moveTo>
                    <a:cubicBezTo>
                      <a:pt x="556062" y="416347"/>
                      <a:pt x="556062" y="416347"/>
                      <a:pt x="556062" y="416347"/>
                    </a:cubicBezTo>
                    <a:cubicBezTo>
                      <a:pt x="556062" y="416347"/>
                      <a:pt x="563476" y="416347"/>
                      <a:pt x="563476" y="424174"/>
                    </a:cubicBezTo>
                    <a:cubicBezTo>
                      <a:pt x="563476" y="432000"/>
                      <a:pt x="556062" y="432000"/>
                      <a:pt x="556062" y="432000"/>
                    </a:cubicBezTo>
                    <a:lnTo>
                      <a:pt x="14829" y="432000"/>
                    </a:lnTo>
                    <a:cubicBezTo>
                      <a:pt x="7414" y="432000"/>
                      <a:pt x="0" y="432000"/>
                      <a:pt x="0" y="424174"/>
                    </a:cubicBezTo>
                    <a:cubicBezTo>
                      <a:pt x="0" y="416347"/>
                      <a:pt x="7414" y="416347"/>
                      <a:pt x="14829" y="416347"/>
                    </a:cubicBezTo>
                    <a:close/>
                    <a:moveTo>
                      <a:pt x="428869" y="200347"/>
                    </a:moveTo>
                    <a:lnTo>
                      <a:pt x="510260" y="200347"/>
                    </a:lnTo>
                    <a:lnTo>
                      <a:pt x="510260" y="372521"/>
                    </a:lnTo>
                    <a:lnTo>
                      <a:pt x="428869" y="372521"/>
                    </a:lnTo>
                    <a:close/>
                    <a:moveTo>
                      <a:pt x="303652" y="118956"/>
                    </a:moveTo>
                    <a:lnTo>
                      <a:pt x="385043" y="118956"/>
                    </a:lnTo>
                    <a:lnTo>
                      <a:pt x="385043" y="372521"/>
                    </a:lnTo>
                    <a:lnTo>
                      <a:pt x="303652" y="372521"/>
                    </a:lnTo>
                    <a:close/>
                    <a:moveTo>
                      <a:pt x="72001" y="97044"/>
                    </a:moveTo>
                    <a:lnTo>
                      <a:pt x="153392" y="97044"/>
                    </a:lnTo>
                    <a:lnTo>
                      <a:pt x="153392" y="372521"/>
                    </a:lnTo>
                    <a:lnTo>
                      <a:pt x="72001" y="372521"/>
                    </a:lnTo>
                    <a:close/>
                    <a:moveTo>
                      <a:pt x="190957" y="0"/>
                    </a:moveTo>
                    <a:lnTo>
                      <a:pt x="272348" y="0"/>
                    </a:lnTo>
                    <a:lnTo>
                      <a:pt x="272348" y="372521"/>
                    </a:lnTo>
                    <a:lnTo>
                      <a:pt x="190957" y="372521"/>
                    </a:lnTo>
                    <a:close/>
                  </a:path>
                </a:pathLst>
              </a:custGeom>
              <a:solidFill>
                <a:srgbClr val="C1D842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587780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第三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 userDrawn="1"/>
        </p:nvSpPr>
        <p:spPr>
          <a:xfrm>
            <a:off x="0" y="1198956"/>
            <a:ext cx="12189600" cy="1546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91" name="TextBox 90"/>
          <p:cNvSpPr txBox="1"/>
          <p:nvPr userDrawn="1"/>
        </p:nvSpPr>
        <p:spPr>
          <a:xfrm>
            <a:off x="398518" y="476888"/>
            <a:ext cx="21595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兰亭粗黑_GBK" pitchFamily="2" charset="-122"/>
                <a:ea typeface="方正兰亭粗黑_GBK" pitchFamily="2" charset="-122"/>
              </a:rPr>
              <a:t>特征 </a:t>
            </a:r>
            <a:r>
              <a:rPr lang="en-US" altLang="zh-CN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兰亭粗黑_GBK" pitchFamily="2" charset="-122"/>
                <a:ea typeface="方正兰亭粗黑_GBK" pitchFamily="2" charset="-122"/>
              </a:rPr>
              <a:t>&amp; </a:t>
            </a:r>
            <a:r>
              <a:rPr lang="zh-CN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兰亭粗黑_GBK" pitchFamily="2" charset="-122"/>
                <a:ea typeface="方正兰亭粗黑_GBK" pitchFamily="2" charset="-122"/>
              </a:rPr>
              <a:t>模型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方正兰亭粗黑_GBK" pitchFamily="2" charset="-122"/>
              <a:ea typeface="方正兰亭粗黑_GBK" pitchFamily="2" charset="-122"/>
            </a:endParaRPr>
          </a:p>
        </p:txBody>
      </p:sp>
      <p:grpSp>
        <p:nvGrpSpPr>
          <p:cNvPr id="60" name="组合 59"/>
          <p:cNvGrpSpPr/>
          <p:nvPr userDrawn="1"/>
        </p:nvGrpSpPr>
        <p:grpSpPr>
          <a:xfrm>
            <a:off x="7931211" y="285728"/>
            <a:ext cx="996247" cy="1000132"/>
            <a:chOff x="7931211" y="285728"/>
            <a:chExt cx="996247" cy="1000132"/>
          </a:xfrm>
        </p:grpSpPr>
        <p:grpSp>
          <p:nvGrpSpPr>
            <p:cNvPr id="61" name="组合 60"/>
            <p:cNvGrpSpPr/>
            <p:nvPr/>
          </p:nvGrpSpPr>
          <p:grpSpPr>
            <a:xfrm>
              <a:off x="8125588" y="285728"/>
              <a:ext cx="597720" cy="597720"/>
              <a:chOff x="6501056" y="1873013"/>
              <a:chExt cx="696763" cy="696763"/>
            </a:xfrm>
          </p:grpSpPr>
          <p:sp>
            <p:nvSpPr>
              <p:cNvPr id="63" name="椭圆 62"/>
              <p:cNvSpPr/>
              <p:nvPr/>
            </p:nvSpPr>
            <p:spPr>
              <a:xfrm>
                <a:off x="6501056" y="1873013"/>
                <a:ext cx="696763" cy="696763"/>
              </a:xfrm>
              <a:prstGeom prst="ellipse">
                <a:avLst/>
              </a:prstGeom>
              <a:solidFill>
                <a:srgbClr val="EEEEEE"/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grpSp>
            <p:nvGrpSpPr>
              <p:cNvPr id="64" name="组合 113"/>
              <p:cNvGrpSpPr>
                <a:grpSpLocks noChangeAspect="1"/>
              </p:cNvGrpSpPr>
              <p:nvPr/>
            </p:nvGrpSpPr>
            <p:grpSpPr>
              <a:xfrm>
                <a:off x="6616022" y="1996255"/>
                <a:ext cx="466830" cy="450242"/>
                <a:chOff x="7019925" y="5499100"/>
                <a:chExt cx="312738" cy="301626"/>
              </a:xfrm>
              <a:solidFill>
                <a:srgbClr val="BBBE2C"/>
              </a:solidFill>
            </p:grpSpPr>
            <p:sp>
              <p:nvSpPr>
                <p:cNvPr id="65" name="Freeform 252"/>
                <p:cNvSpPr>
                  <a:spLocks/>
                </p:cNvSpPr>
                <p:nvPr/>
              </p:nvSpPr>
              <p:spPr bwMode="auto">
                <a:xfrm>
                  <a:off x="7069138" y="5567363"/>
                  <a:ext cx="214313" cy="233363"/>
                </a:xfrm>
                <a:custGeom>
                  <a:avLst/>
                  <a:gdLst>
                    <a:gd name="T0" fmla="*/ 0 w 57"/>
                    <a:gd name="T1" fmla="*/ 26 h 62"/>
                    <a:gd name="T2" fmla="*/ 0 w 57"/>
                    <a:gd name="T3" fmla="*/ 59 h 62"/>
                    <a:gd name="T4" fmla="*/ 2 w 57"/>
                    <a:gd name="T5" fmla="*/ 62 h 62"/>
                    <a:gd name="T6" fmla="*/ 4 w 57"/>
                    <a:gd name="T7" fmla="*/ 62 h 62"/>
                    <a:gd name="T8" fmla="*/ 19 w 57"/>
                    <a:gd name="T9" fmla="*/ 62 h 62"/>
                    <a:gd name="T10" fmla="*/ 21 w 57"/>
                    <a:gd name="T11" fmla="*/ 62 h 62"/>
                    <a:gd name="T12" fmla="*/ 21 w 57"/>
                    <a:gd name="T13" fmla="*/ 61 h 62"/>
                    <a:gd name="T14" fmla="*/ 21 w 57"/>
                    <a:gd name="T15" fmla="*/ 45 h 62"/>
                    <a:gd name="T16" fmla="*/ 36 w 57"/>
                    <a:gd name="T17" fmla="*/ 45 h 62"/>
                    <a:gd name="T18" fmla="*/ 36 w 57"/>
                    <a:gd name="T19" fmla="*/ 61 h 62"/>
                    <a:gd name="T20" fmla="*/ 37 w 57"/>
                    <a:gd name="T21" fmla="*/ 62 h 62"/>
                    <a:gd name="T22" fmla="*/ 38 w 57"/>
                    <a:gd name="T23" fmla="*/ 62 h 62"/>
                    <a:gd name="T24" fmla="*/ 53 w 57"/>
                    <a:gd name="T25" fmla="*/ 62 h 62"/>
                    <a:gd name="T26" fmla="*/ 56 w 57"/>
                    <a:gd name="T27" fmla="*/ 62 h 62"/>
                    <a:gd name="T28" fmla="*/ 57 w 57"/>
                    <a:gd name="T29" fmla="*/ 59 h 62"/>
                    <a:gd name="T30" fmla="*/ 57 w 57"/>
                    <a:gd name="T31" fmla="*/ 26 h 62"/>
                    <a:gd name="T32" fmla="*/ 29 w 57"/>
                    <a:gd name="T33" fmla="*/ 0 h 62"/>
                    <a:gd name="T34" fmla="*/ 0 w 57"/>
                    <a:gd name="T35" fmla="*/ 26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57" h="62">
                      <a:moveTo>
                        <a:pt x="0" y="26"/>
                      </a:moveTo>
                      <a:cubicBezTo>
                        <a:pt x="0" y="59"/>
                        <a:pt x="0" y="59"/>
                        <a:pt x="0" y="59"/>
                      </a:cubicBezTo>
                      <a:cubicBezTo>
                        <a:pt x="0" y="61"/>
                        <a:pt x="1" y="62"/>
                        <a:pt x="2" y="62"/>
                      </a:cubicBezTo>
                      <a:cubicBezTo>
                        <a:pt x="3" y="62"/>
                        <a:pt x="3" y="62"/>
                        <a:pt x="4" y="62"/>
                      </a:cubicBezTo>
                      <a:cubicBezTo>
                        <a:pt x="19" y="62"/>
                        <a:pt x="19" y="62"/>
                        <a:pt x="19" y="62"/>
                      </a:cubicBezTo>
                      <a:cubicBezTo>
                        <a:pt x="20" y="62"/>
                        <a:pt x="20" y="62"/>
                        <a:pt x="21" y="62"/>
                      </a:cubicBezTo>
                      <a:cubicBezTo>
                        <a:pt x="21" y="62"/>
                        <a:pt x="21" y="61"/>
                        <a:pt x="21" y="61"/>
                      </a:cubicBezTo>
                      <a:cubicBezTo>
                        <a:pt x="21" y="45"/>
                        <a:pt x="21" y="45"/>
                        <a:pt x="21" y="45"/>
                      </a:cubicBezTo>
                      <a:cubicBezTo>
                        <a:pt x="36" y="45"/>
                        <a:pt x="36" y="45"/>
                        <a:pt x="36" y="45"/>
                      </a:cubicBezTo>
                      <a:cubicBezTo>
                        <a:pt x="36" y="61"/>
                        <a:pt x="36" y="61"/>
                        <a:pt x="36" y="61"/>
                      </a:cubicBezTo>
                      <a:cubicBezTo>
                        <a:pt x="36" y="61"/>
                        <a:pt x="37" y="62"/>
                        <a:pt x="37" y="62"/>
                      </a:cubicBezTo>
                      <a:cubicBezTo>
                        <a:pt x="37" y="62"/>
                        <a:pt x="38" y="62"/>
                        <a:pt x="38" y="62"/>
                      </a:cubicBezTo>
                      <a:cubicBezTo>
                        <a:pt x="53" y="62"/>
                        <a:pt x="53" y="62"/>
                        <a:pt x="53" y="62"/>
                      </a:cubicBezTo>
                      <a:cubicBezTo>
                        <a:pt x="54" y="62"/>
                        <a:pt x="55" y="62"/>
                        <a:pt x="56" y="62"/>
                      </a:cubicBezTo>
                      <a:cubicBezTo>
                        <a:pt x="56" y="62"/>
                        <a:pt x="57" y="61"/>
                        <a:pt x="57" y="59"/>
                      </a:cubicBezTo>
                      <a:cubicBezTo>
                        <a:pt x="57" y="26"/>
                        <a:pt x="57" y="26"/>
                        <a:pt x="57" y="26"/>
                      </a:cubicBezTo>
                      <a:cubicBezTo>
                        <a:pt x="29" y="0"/>
                        <a:pt x="29" y="0"/>
                        <a:pt x="29" y="0"/>
                      </a:cubicBezTo>
                      <a:lnTo>
                        <a:pt x="0" y="26"/>
                      </a:lnTo>
                      <a:close/>
                    </a:path>
                  </a:pathLst>
                </a:custGeom>
                <a:solidFill>
                  <a:srgbClr val="008BB6"/>
                </a:solidFill>
                <a:ln>
                  <a:noFill/>
                </a:ln>
                <a:ex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25"/>
                </a:p>
              </p:txBody>
            </p:sp>
            <p:sp>
              <p:nvSpPr>
                <p:cNvPr id="66" name="Freeform 253"/>
                <p:cNvSpPr>
                  <a:spLocks/>
                </p:cNvSpPr>
                <p:nvPr/>
              </p:nvSpPr>
              <p:spPr bwMode="auto">
                <a:xfrm>
                  <a:off x="7019925" y="5499100"/>
                  <a:ext cx="312738" cy="169863"/>
                </a:xfrm>
                <a:custGeom>
                  <a:avLst/>
                  <a:gdLst>
                    <a:gd name="T0" fmla="*/ 81 w 83"/>
                    <a:gd name="T1" fmla="*/ 35 h 45"/>
                    <a:gd name="T2" fmla="*/ 68 w 83"/>
                    <a:gd name="T3" fmla="*/ 23 h 45"/>
                    <a:gd name="T4" fmla="*/ 68 w 83"/>
                    <a:gd name="T5" fmla="*/ 4 h 45"/>
                    <a:gd name="T6" fmla="*/ 66 w 83"/>
                    <a:gd name="T7" fmla="*/ 2 h 45"/>
                    <a:gd name="T8" fmla="*/ 61 w 83"/>
                    <a:gd name="T9" fmla="*/ 2 h 45"/>
                    <a:gd name="T10" fmla="*/ 59 w 83"/>
                    <a:gd name="T11" fmla="*/ 4 h 45"/>
                    <a:gd name="T12" fmla="*/ 59 w 83"/>
                    <a:gd name="T13" fmla="*/ 15 h 45"/>
                    <a:gd name="T14" fmla="*/ 45 w 83"/>
                    <a:gd name="T15" fmla="*/ 2 h 45"/>
                    <a:gd name="T16" fmla="*/ 38 w 83"/>
                    <a:gd name="T17" fmla="*/ 2 h 45"/>
                    <a:gd name="T18" fmla="*/ 2 w 83"/>
                    <a:gd name="T19" fmla="*/ 35 h 45"/>
                    <a:gd name="T20" fmla="*/ 2 w 83"/>
                    <a:gd name="T21" fmla="*/ 43 h 45"/>
                    <a:gd name="T22" fmla="*/ 6 w 83"/>
                    <a:gd name="T23" fmla="*/ 44 h 45"/>
                    <a:gd name="T24" fmla="*/ 10 w 83"/>
                    <a:gd name="T25" fmla="*/ 43 h 45"/>
                    <a:gd name="T26" fmla="*/ 42 w 83"/>
                    <a:gd name="T27" fmla="*/ 13 h 45"/>
                    <a:gd name="T28" fmla="*/ 74 w 83"/>
                    <a:gd name="T29" fmla="*/ 43 h 45"/>
                    <a:gd name="T30" fmla="*/ 81 w 83"/>
                    <a:gd name="T31" fmla="*/ 43 h 45"/>
                    <a:gd name="T32" fmla="*/ 81 w 83"/>
                    <a:gd name="T33" fmla="*/ 35 h 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83" h="45">
                      <a:moveTo>
                        <a:pt x="81" y="35"/>
                      </a:moveTo>
                      <a:cubicBezTo>
                        <a:pt x="68" y="23"/>
                        <a:pt x="68" y="23"/>
                        <a:pt x="68" y="23"/>
                      </a:cubicBezTo>
                      <a:cubicBezTo>
                        <a:pt x="68" y="4"/>
                        <a:pt x="68" y="4"/>
                        <a:pt x="68" y="4"/>
                      </a:cubicBezTo>
                      <a:cubicBezTo>
                        <a:pt x="68" y="3"/>
                        <a:pt x="67" y="2"/>
                        <a:pt x="66" y="2"/>
                      </a:cubicBezTo>
                      <a:cubicBezTo>
                        <a:pt x="61" y="2"/>
                        <a:pt x="61" y="2"/>
                        <a:pt x="61" y="2"/>
                      </a:cubicBezTo>
                      <a:cubicBezTo>
                        <a:pt x="60" y="2"/>
                        <a:pt x="59" y="3"/>
                        <a:pt x="59" y="4"/>
                      </a:cubicBezTo>
                      <a:cubicBezTo>
                        <a:pt x="59" y="15"/>
                        <a:pt x="59" y="15"/>
                        <a:pt x="59" y="15"/>
                      </a:cubicBezTo>
                      <a:cubicBezTo>
                        <a:pt x="45" y="2"/>
                        <a:pt x="45" y="2"/>
                        <a:pt x="45" y="2"/>
                      </a:cubicBezTo>
                      <a:cubicBezTo>
                        <a:pt x="43" y="0"/>
                        <a:pt x="40" y="0"/>
                        <a:pt x="38" y="2"/>
                      </a:cubicBezTo>
                      <a:cubicBezTo>
                        <a:pt x="2" y="35"/>
                        <a:pt x="2" y="35"/>
                        <a:pt x="2" y="35"/>
                      </a:cubicBezTo>
                      <a:cubicBezTo>
                        <a:pt x="0" y="37"/>
                        <a:pt x="0" y="40"/>
                        <a:pt x="2" y="43"/>
                      </a:cubicBezTo>
                      <a:cubicBezTo>
                        <a:pt x="3" y="44"/>
                        <a:pt x="5" y="44"/>
                        <a:pt x="6" y="44"/>
                      </a:cubicBezTo>
                      <a:cubicBezTo>
                        <a:pt x="7" y="44"/>
                        <a:pt x="9" y="44"/>
                        <a:pt x="10" y="43"/>
                      </a:cubicBezTo>
                      <a:cubicBezTo>
                        <a:pt x="42" y="13"/>
                        <a:pt x="42" y="13"/>
                        <a:pt x="42" y="13"/>
                      </a:cubicBezTo>
                      <a:cubicBezTo>
                        <a:pt x="74" y="43"/>
                        <a:pt x="74" y="43"/>
                        <a:pt x="74" y="43"/>
                      </a:cubicBezTo>
                      <a:cubicBezTo>
                        <a:pt x="76" y="45"/>
                        <a:pt x="80" y="45"/>
                        <a:pt x="81" y="43"/>
                      </a:cubicBezTo>
                      <a:cubicBezTo>
                        <a:pt x="83" y="40"/>
                        <a:pt x="83" y="37"/>
                        <a:pt x="81" y="35"/>
                      </a:cubicBezTo>
                      <a:close/>
                    </a:path>
                  </a:pathLst>
                </a:custGeom>
                <a:solidFill>
                  <a:srgbClr val="008BB6"/>
                </a:solidFill>
                <a:ln>
                  <a:noFill/>
                </a:ln>
                <a:ex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25"/>
                </a:p>
              </p:txBody>
            </p:sp>
          </p:grpSp>
        </p:grpSp>
        <p:sp>
          <p:nvSpPr>
            <p:cNvPr id="62" name="矩形 61"/>
            <p:cNvSpPr/>
            <p:nvPr userDrawn="1"/>
          </p:nvSpPr>
          <p:spPr>
            <a:xfrm>
              <a:off x="7931211" y="916528"/>
              <a:ext cx="9962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01</a:t>
              </a:r>
              <a:r>
                <a:rPr lang="zh-CN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dirty="0"/>
            </a:p>
          </p:txBody>
        </p:sp>
      </p:grpSp>
      <p:grpSp>
        <p:nvGrpSpPr>
          <p:cNvPr id="67" name="组合 66"/>
          <p:cNvGrpSpPr/>
          <p:nvPr userDrawn="1"/>
        </p:nvGrpSpPr>
        <p:grpSpPr>
          <a:xfrm>
            <a:off x="10931607" y="285728"/>
            <a:ext cx="996247" cy="1000132"/>
            <a:chOff x="9760290" y="285728"/>
            <a:chExt cx="996247" cy="1000132"/>
          </a:xfrm>
        </p:grpSpPr>
        <p:grpSp>
          <p:nvGrpSpPr>
            <p:cNvPr id="68" name="组合 43"/>
            <p:cNvGrpSpPr/>
            <p:nvPr/>
          </p:nvGrpSpPr>
          <p:grpSpPr>
            <a:xfrm>
              <a:off x="9959553" y="285728"/>
              <a:ext cx="597720" cy="597720"/>
              <a:chOff x="4840168" y="3971584"/>
              <a:chExt cx="522572" cy="522572"/>
            </a:xfrm>
          </p:grpSpPr>
          <p:sp>
            <p:nvSpPr>
              <p:cNvPr id="70" name="椭圆 69"/>
              <p:cNvSpPr/>
              <p:nvPr/>
            </p:nvSpPr>
            <p:spPr>
              <a:xfrm>
                <a:off x="4840168" y="3971584"/>
                <a:ext cx="522572" cy="522572"/>
              </a:xfrm>
              <a:prstGeom prst="ellipse">
                <a:avLst/>
              </a:prstGeom>
              <a:solidFill>
                <a:srgbClr val="EEEEEE"/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grpSp>
            <p:nvGrpSpPr>
              <p:cNvPr id="71" name="组合 137"/>
              <p:cNvGrpSpPr/>
              <p:nvPr/>
            </p:nvGrpSpPr>
            <p:grpSpPr>
              <a:xfrm>
                <a:off x="4981489" y="4078661"/>
                <a:ext cx="239931" cy="308418"/>
                <a:chOff x="731016" y="1671338"/>
                <a:chExt cx="366231" cy="470769"/>
              </a:xfrm>
              <a:solidFill>
                <a:srgbClr val="B91F38"/>
              </a:solidFill>
            </p:grpSpPr>
            <p:sp>
              <p:nvSpPr>
                <p:cNvPr id="72" name="Freeform 108"/>
                <p:cNvSpPr>
                  <a:spLocks/>
                </p:cNvSpPr>
                <p:nvPr/>
              </p:nvSpPr>
              <p:spPr bwMode="auto">
                <a:xfrm flipH="1">
                  <a:off x="731016" y="2089492"/>
                  <a:ext cx="51922" cy="52615"/>
                </a:xfrm>
                <a:custGeom>
                  <a:avLst/>
                  <a:gdLst>
                    <a:gd name="T0" fmla="*/ 0 w 32"/>
                    <a:gd name="T1" fmla="*/ 32 h 32"/>
                    <a:gd name="T2" fmla="*/ 16 w 32"/>
                    <a:gd name="T3" fmla="*/ 32 h 32"/>
                    <a:gd name="T4" fmla="*/ 32 w 32"/>
                    <a:gd name="T5" fmla="*/ 16 h 32"/>
                    <a:gd name="T6" fmla="*/ 32 w 32"/>
                    <a:gd name="T7" fmla="*/ 0 h 32"/>
                    <a:gd name="T8" fmla="*/ 0 w 32"/>
                    <a:gd name="T9" fmla="*/ 0 h 32"/>
                    <a:gd name="T10" fmla="*/ 0 w 32"/>
                    <a:gd name="T11" fmla="*/ 32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2" h="32">
                      <a:moveTo>
                        <a:pt x="0" y="32"/>
                      </a:moveTo>
                      <a:cubicBezTo>
                        <a:pt x="16" y="32"/>
                        <a:pt x="16" y="32"/>
                        <a:pt x="16" y="32"/>
                      </a:cubicBezTo>
                      <a:cubicBezTo>
                        <a:pt x="25" y="32"/>
                        <a:pt x="32" y="25"/>
                        <a:pt x="32" y="16"/>
                      </a:cubicBezTo>
                      <a:cubicBezTo>
                        <a:pt x="32" y="0"/>
                        <a:pt x="32" y="0"/>
                        <a:pt x="32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FA81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1219170">
                    <a:defRPr/>
                  </a:pPr>
                  <a:endParaRPr lang="zh-CN" altLang="en-US" sz="2400">
                    <a:solidFill>
                      <a:sysClr val="windowText" lastClr="000000"/>
                    </a:solidFill>
                    <a:latin typeface="Calibri"/>
                    <a:ea typeface="宋体"/>
                  </a:endParaRPr>
                </a:p>
              </p:txBody>
            </p:sp>
            <p:sp>
              <p:nvSpPr>
                <p:cNvPr id="73" name="Freeform 109"/>
                <p:cNvSpPr>
                  <a:spLocks noEditPoints="1"/>
                </p:cNvSpPr>
                <p:nvPr/>
              </p:nvSpPr>
              <p:spPr bwMode="auto">
                <a:xfrm flipH="1">
                  <a:off x="731016" y="1671338"/>
                  <a:ext cx="366231" cy="470769"/>
                </a:xfrm>
                <a:custGeom>
                  <a:avLst/>
                  <a:gdLst>
                    <a:gd name="T0" fmla="*/ 208 w 224"/>
                    <a:gd name="T1" fmla="*/ 0 h 288"/>
                    <a:gd name="T2" fmla="*/ 16 w 224"/>
                    <a:gd name="T3" fmla="*/ 0 h 288"/>
                    <a:gd name="T4" fmla="*/ 0 w 224"/>
                    <a:gd name="T5" fmla="*/ 16 h 288"/>
                    <a:gd name="T6" fmla="*/ 0 w 224"/>
                    <a:gd name="T7" fmla="*/ 272 h 288"/>
                    <a:gd name="T8" fmla="*/ 16 w 224"/>
                    <a:gd name="T9" fmla="*/ 288 h 288"/>
                    <a:gd name="T10" fmla="*/ 176 w 224"/>
                    <a:gd name="T11" fmla="*/ 288 h 288"/>
                    <a:gd name="T12" fmla="*/ 176 w 224"/>
                    <a:gd name="T13" fmla="*/ 144 h 288"/>
                    <a:gd name="T14" fmla="*/ 224 w 224"/>
                    <a:gd name="T15" fmla="*/ 144 h 288"/>
                    <a:gd name="T16" fmla="*/ 224 w 224"/>
                    <a:gd name="T17" fmla="*/ 16 h 288"/>
                    <a:gd name="T18" fmla="*/ 208 w 224"/>
                    <a:gd name="T19" fmla="*/ 0 h 288"/>
                    <a:gd name="T20" fmla="*/ 168 w 224"/>
                    <a:gd name="T21" fmla="*/ 104 h 288"/>
                    <a:gd name="T22" fmla="*/ 56 w 224"/>
                    <a:gd name="T23" fmla="*/ 104 h 288"/>
                    <a:gd name="T24" fmla="*/ 56 w 224"/>
                    <a:gd name="T25" fmla="*/ 88 h 288"/>
                    <a:gd name="T26" fmla="*/ 168 w 224"/>
                    <a:gd name="T27" fmla="*/ 88 h 288"/>
                    <a:gd name="T28" fmla="*/ 168 w 224"/>
                    <a:gd name="T29" fmla="*/ 104 h 288"/>
                    <a:gd name="T30" fmla="*/ 168 w 224"/>
                    <a:gd name="T31" fmla="*/ 72 h 288"/>
                    <a:gd name="T32" fmla="*/ 56 w 224"/>
                    <a:gd name="T33" fmla="*/ 72 h 288"/>
                    <a:gd name="T34" fmla="*/ 56 w 224"/>
                    <a:gd name="T35" fmla="*/ 56 h 288"/>
                    <a:gd name="T36" fmla="*/ 168 w 224"/>
                    <a:gd name="T37" fmla="*/ 56 h 288"/>
                    <a:gd name="T38" fmla="*/ 168 w 224"/>
                    <a:gd name="T39" fmla="*/ 72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224" h="288">
                      <a:moveTo>
                        <a:pt x="208" y="0"/>
                      </a:move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7" y="0"/>
                        <a:pt x="0" y="7"/>
                        <a:pt x="0" y="16"/>
                      </a:cubicBezTo>
                      <a:cubicBezTo>
                        <a:pt x="0" y="272"/>
                        <a:pt x="0" y="272"/>
                        <a:pt x="0" y="272"/>
                      </a:cubicBezTo>
                      <a:cubicBezTo>
                        <a:pt x="0" y="281"/>
                        <a:pt x="7" y="288"/>
                        <a:pt x="16" y="288"/>
                      </a:cubicBezTo>
                      <a:cubicBezTo>
                        <a:pt x="176" y="288"/>
                        <a:pt x="176" y="288"/>
                        <a:pt x="176" y="288"/>
                      </a:cubicBezTo>
                      <a:cubicBezTo>
                        <a:pt x="176" y="144"/>
                        <a:pt x="176" y="144"/>
                        <a:pt x="176" y="144"/>
                      </a:cubicBezTo>
                      <a:cubicBezTo>
                        <a:pt x="224" y="144"/>
                        <a:pt x="224" y="144"/>
                        <a:pt x="224" y="144"/>
                      </a:cubicBezTo>
                      <a:cubicBezTo>
                        <a:pt x="224" y="16"/>
                        <a:pt x="224" y="16"/>
                        <a:pt x="224" y="16"/>
                      </a:cubicBezTo>
                      <a:cubicBezTo>
                        <a:pt x="224" y="7"/>
                        <a:pt x="217" y="0"/>
                        <a:pt x="208" y="0"/>
                      </a:cubicBezTo>
                      <a:close/>
                      <a:moveTo>
                        <a:pt x="168" y="104"/>
                      </a:moveTo>
                      <a:cubicBezTo>
                        <a:pt x="56" y="104"/>
                        <a:pt x="56" y="104"/>
                        <a:pt x="56" y="104"/>
                      </a:cubicBezTo>
                      <a:cubicBezTo>
                        <a:pt x="56" y="88"/>
                        <a:pt x="56" y="88"/>
                        <a:pt x="56" y="88"/>
                      </a:cubicBezTo>
                      <a:cubicBezTo>
                        <a:pt x="168" y="88"/>
                        <a:pt x="168" y="88"/>
                        <a:pt x="168" y="88"/>
                      </a:cubicBezTo>
                      <a:lnTo>
                        <a:pt x="168" y="104"/>
                      </a:lnTo>
                      <a:close/>
                      <a:moveTo>
                        <a:pt x="168" y="72"/>
                      </a:moveTo>
                      <a:cubicBezTo>
                        <a:pt x="56" y="72"/>
                        <a:pt x="56" y="72"/>
                        <a:pt x="56" y="72"/>
                      </a:cubicBezTo>
                      <a:cubicBezTo>
                        <a:pt x="56" y="56"/>
                        <a:pt x="56" y="56"/>
                        <a:pt x="56" y="56"/>
                      </a:cubicBezTo>
                      <a:cubicBezTo>
                        <a:pt x="168" y="56"/>
                        <a:pt x="168" y="56"/>
                        <a:pt x="168" y="56"/>
                      </a:cubicBezTo>
                      <a:lnTo>
                        <a:pt x="168" y="72"/>
                      </a:lnTo>
                      <a:close/>
                    </a:path>
                  </a:pathLst>
                </a:custGeom>
                <a:solidFill>
                  <a:srgbClr val="FA81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1219170">
                    <a:defRPr/>
                  </a:pPr>
                  <a:endParaRPr lang="zh-CN" altLang="en-US" sz="2400">
                    <a:solidFill>
                      <a:sysClr val="windowText" lastClr="000000"/>
                    </a:solidFill>
                    <a:latin typeface="Calibri"/>
                    <a:ea typeface="宋体"/>
                  </a:endParaRPr>
                </a:p>
              </p:txBody>
            </p:sp>
            <p:sp>
              <p:nvSpPr>
                <p:cNvPr id="74" name="Rectangle 110"/>
                <p:cNvSpPr>
                  <a:spLocks noChangeArrowheads="1"/>
                </p:cNvSpPr>
                <p:nvPr/>
              </p:nvSpPr>
              <p:spPr bwMode="auto">
                <a:xfrm flipH="1">
                  <a:off x="731016" y="1937200"/>
                  <a:ext cx="51922" cy="51924"/>
                </a:xfrm>
                <a:prstGeom prst="rect">
                  <a:avLst/>
                </a:prstGeom>
                <a:solidFill>
                  <a:srgbClr val="FA81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1219170">
                    <a:defRPr/>
                  </a:pPr>
                  <a:endParaRPr lang="zh-CN" altLang="en-US" sz="2400">
                    <a:solidFill>
                      <a:sysClr val="windowText" lastClr="000000"/>
                    </a:solidFill>
                    <a:latin typeface="Calibri"/>
                    <a:ea typeface="宋体"/>
                  </a:endParaRPr>
                </a:p>
              </p:txBody>
            </p:sp>
            <p:sp>
              <p:nvSpPr>
                <p:cNvPr id="75" name="Rectangle 111"/>
                <p:cNvSpPr>
                  <a:spLocks noChangeArrowheads="1"/>
                </p:cNvSpPr>
                <p:nvPr/>
              </p:nvSpPr>
              <p:spPr bwMode="auto">
                <a:xfrm flipH="1">
                  <a:off x="731016" y="2013001"/>
                  <a:ext cx="51922" cy="52615"/>
                </a:xfrm>
                <a:prstGeom prst="rect">
                  <a:avLst/>
                </a:prstGeom>
                <a:solidFill>
                  <a:srgbClr val="FA81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1219170">
                    <a:defRPr/>
                  </a:pPr>
                  <a:endParaRPr lang="zh-CN" altLang="en-US" sz="2400">
                    <a:solidFill>
                      <a:sysClr val="windowText" lastClr="000000"/>
                    </a:solidFill>
                    <a:latin typeface="Calibri"/>
                    <a:ea typeface="宋体"/>
                  </a:endParaRPr>
                </a:p>
              </p:txBody>
            </p:sp>
          </p:grpSp>
        </p:grpSp>
        <p:sp>
          <p:nvSpPr>
            <p:cNvPr id="69" name="矩形 68"/>
            <p:cNvSpPr/>
            <p:nvPr/>
          </p:nvSpPr>
          <p:spPr>
            <a:xfrm>
              <a:off x="9760290" y="916528"/>
              <a:ext cx="9962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04</a:t>
              </a:r>
              <a:r>
                <a:rPr lang="zh-CN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dirty="0"/>
            </a:p>
          </p:txBody>
        </p:sp>
      </p:grpSp>
      <p:grpSp>
        <p:nvGrpSpPr>
          <p:cNvPr id="4" name="组合 3"/>
          <p:cNvGrpSpPr/>
          <p:nvPr userDrawn="1"/>
        </p:nvGrpSpPr>
        <p:grpSpPr>
          <a:xfrm>
            <a:off x="8931343" y="281722"/>
            <a:ext cx="996247" cy="1004138"/>
            <a:chOff x="8931343" y="281722"/>
            <a:chExt cx="996247" cy="1004138"/>
          </a:xfrm>
        </p:grpSpPr>
        <p:sp>
          <p:nvSpPr>
            <p:cNvPr id="93" name="矩形 92"/>
            <p:cNvSpPr/>
            <p:nvPr userDrawn="1"/>
          </p:nvSpPr>
          <p:spPr>
            <a:xfrm>
              <a:off x="8931343" y="916528"/>
              <a:ext cx="9962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02</a:t>
              </a:r>
              <a:r>
                <a:rPr lang="zh-CN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dirty="0"/>
            </a:p>
          </p:txBody>
        </p:sp>
        <p:grpSp>
          <p:nvGrpSpPr>
            <p:cNvPr id="97" name="组合 55"/>
            <p:cNvGrpSpPr/>
            <p:nvPr userDrawn="1"/>
          </p:nvGrpSpPr>
          <p:grpSpPr>
            <a:xfrm>
              <a:off x="9125720" y="281722"/>
              <a:ext cx="597720" cy="597720"/>
              <a:chOff x="6494501" y="4230044"/>
              <a:chExt cx="696763" cy="696763"/>
            </a:xfrm>
          </p:grpSpPr>
          <p:sp>
            <p:nvSpPr>
              <p:cNvPr id="98" name="椭圆 97"/>
              <p:cNvSpPr/>
              <p:nvPr/>
            </p:nvSpPr>
            <p:spPr>
              <a:xfrm>
                <a:off x="6494501" y="4230044"/>
                <a:ext cx="696763" cy="696763"/>
              </a:xfrm>
              <a:prstGeom prst="ellipse">
                <a:avLst/>
              </a:prstGeom>
              <a:solidFill>
                <a:srgbClr val="EEEEEE"/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sp>
            <p:nvSpPr>
              <p:cNvPr id="99" name="任意多边形 98"/>
              <p:cNvSpPr>
                <a:spLocks/>
              </p:cNvSpPr>
              <p:nvPr/>
            </p:nvSpPr>
            <p:spPr bwMode="auto">
              <a:xfrm>
                <a:off x="6609467" y="4389660"/>
                <a:ext cx="488930" cy="374848"/>
              </a:xfrm>
              <a:custGeom>
                <a:avLst/>
                <a:gdLst>
                  <a:gd name="connsiteX0" fmla="*/ 14829 w 563476"/>
                  <a:gd name="connsiteY0" fmla="*/ 416347 h 432000"/>
                  <a:gd name="connsiteX1" fmla="*/ 556062 w 563476"/>
                  <a:gd name="connsiteY1" fmla="*/ 416347 h 432000"/>
                  <a:gd name="connsiteX2" fmla="*/ 563476 w 563476"/>
                  <a:gd name="connsiteY2" fmla="*/ 424174 h 432000"/>
                  <a:gd name="connsiteX3" fmla="*/ 556062 w 563476"/>
                  <a:gd name="connsiteY3" fmla="*/ 432000 h 432000"/>
                  <a:gd name="connsiteX4" fmla="*/ 14829 w 563476"/>
                  <a:gd name="connsiteY4" fmla="*/ 432000 h 432000"/>
                  <a:gd name="connsiteX5" fmla="*/ 0 w 563476"/>
                  <a:gd name="connsiteY5" fmla="*/ 424174 h 432000"/>
                  <a:gd name="connsiteX6" fmla="*/ 14829 w 563476"/>
                  <a:gd name="connsiteY6" fmla="*/ 416347 h 432000"/>
                  <a:gd name="connsiteX7" fmla="*/ 428869 w 563476"/>
                  <a:gd name="connsiteY7" fmla="*/ 200347 h 432000"/>
                  <a:gd name="connsiteX8" fmla="*/ 510260 w 563476"/>
                  <a:gd name="connsiteY8" fmla="*/ 200347 h 432000"/>
                  <a:gd name="connsiteX9" fmla="*/ 510260 w 563476"/>
                  <a:gd name="connsiteY9" fmla="*/ 372521 h 432000"/>
                  <a:gd name="connsiteX10" fmla="*/ 428869 w 563476"/>
                  <a:gd name="connsiteY10" fmla="*/ 372521 h 432000"/>
                  <a:gd name="connsiteX11" fmla="*/ 303652 w 563476"/>
                  <a:gd name="connsiteY11" fmla="*/ 118956 h 432000"/>
                  <a:gd name="connsiteX12" fmla="*/ 385043 w 563476"/>
                  <a:gd name="connsiteY12" fmla="*/ 118956 h 432000"/>
                  <a:gd name="connsiteX13" fmla="*/ 385043 w 563476"/>
                  <a:gd name="connsiteY13" fmla="*/ 372521 h 432000"/>
                  <a:gd name="connsiteX14" fmla="*/ 303652 w 563476"/>
                  <a:gd name="connsiteY14" fmla="*/ 372521 h 432000"/>
                  <a:gd name="connsiteX15" fmla="*/ 72001 w 563476"/>
                  <a:gd name="connsiteY15" fmla="*/ 97044 h 432000"/>
                  <a:gd name="connsiteX16" fmla="*/ 153392 w 563476"/>
                  <a:gd name="connsiteY16" fmla="*/ 97044 h 432000"/>
                  <a:gd name="connsiteX17" fmla="*/ 153392 w 563476"/>
                  <a:gd name="connsiteY17" fmla="*/ 372521 h 432000"/>
                  <a:gd name="connsiteX18" fmla="*/ 72001 w 563476"/>
                  <a:gd name="connsiteY18" fmla="*/ 372521 h 432000"/>
                  <a:gd name="connsiteX19" fmla="*/ 190957 w 563476"/>
                  <a:gd name="connsiteY19" fmla="*/ 0 h 432000"/>
                  <a:gd name="connsiteX20" fmla="*/ 272348 w 563476"/>
                  <a:gd name="connsiteY20" fmla="*/ 0 h 432000"/>
                  <a:gd name="connsiteX21" fmla="*/ 272348 w 563476"/>
                  <a:gd name="connsiteY21" fmla="*/ 372521 h 432000"/>
                  <a:gd name="connsiteX22" fmla="*/ 190957 w 563476"/>
                  <a:gd name="connsiteY22" fmla="*/ 372521 h 43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563476" h="432000">
                    <a:moveTo>
                      <a:pt x="14829" y="416347"/>
                    </a:moveTo>
                    <a:cubicBezTo>
                      <a:pt x="556062" y="416347"/>
                      <a:pt x="556062" y="416347"/>
                      <a:pt x="556062" y="416347"/>
                    </a:cubicBezTo>
                    <a:cubicBezTo>
                      <a:pt x="556062" y="416347"/>
                      <a:pt x="563476" y="416347"/>
                      <a:pt x="563476" y="424174"/>
                    </a:cubicBezTo>
                    <a:cubicBezTo>
                      <a:pt x="563476" y="432000"/>
                      <a:pt x="556062" y="432000"/>
                      <a:pt x="556062" y="432000"/>
                    </a:cubicBezTo>
                    <a:lnTo>
                      <a:pt x="14829" y="432000"/>
                    </a:lnTo>
                    <a:cubicBezTo>
                      <a:pt x="7414" y="432000"/>
                      <a:pt x="0" y="432000"/>
                      <a:pt x="0" y="424174"/>
                    </a:cubicBezTo>
                    <a:cubicBezTo>
                      <a:pt x="0" y="416347"/>
                      <a:pt x="7414" y="416347"/>
                      <a:pt x="14829" y="416347"/>
                    </a:cubicBezTo>
                    <a:close/>
                    <a:moveTo>
                      <a:pt x="428869" y="200347"/>
                    </a:moveTo>
                    <a:lnTo>
                      <a:pt x="510260" y="200347"/>
                    </a:lnTo>
                    <a:lnTo>
                      <a:pt x="510260" y="372521"/>
                    </a:lnTo>
                    <a:lnTo>
                      <a:pt x="428869" y="372521"/>
                    </a:lnTo>
                    <a:close/>
                    <a:moveTo>
                      <a:pt x="303652" y="118956"/>
                    </a:moveTo>
                    <a:lnTo>
                      <a:pt x="385043" y="118956"/>
                    </a:lnTo>
                    <a:lnTo>
                      <a:pt x="385043" y="372521"/>
                    </a:lnTo>
                    <a:lnTo>
                      <a:pt x="303652" y="372521"/>
                    </a:lnTo>
                    <a:close/>
                    <a:moveTo>
                      <a:pt x="72001" y="97044"/>
                    </a:moveTo>
                    <a:lnTo>
                      <a:pt x="153392" y="97044"/>
                    </a:lnTo>
                    <a:lnTo>
                      <a:pt x="153392" y="372521"/>
                    </a:lnTo>
                    <a:lnTo>
                      <a:pt x="72001" y="372521"/>
                    </a:lnTo>
                    <a:close/>
                    <a:moveTo>
                      <a:pt x="190957" y="0"/>
                    </a:moveTo>
                    <a:lnTo>
                      <a:pt x="272348" y="0"/>
                    </a:lnTo>
                    <a:lnTo>
                      <a:pt x="272348" y="372521"/>
                    </a:lnTo>
                    <a:lnTo>
                      <a:pt x="190957" y="372521"/>
                    </a:lnTo>
                    <a:close/>
                  </a:path>
                </a:pathLst>
              </a:custGeom>
              <a:solidFill>
                <a:srgbClr val="C1D842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3" name="组合 2"/>
          <p:cNvGrpSpPr/>
          <p:nvPr userDrawn="1"/>
        </p:nvGrpSpPr>
        <p:grpSpPr>
          <a:xfrm>
            <a:off x="9931475" y="285180"/>
            <a:ext cx="996247" cy="1000680"/>
            <a:chOff x="9931475" y="285180"/>
            <a:chExt cx="996247" cy="1000680"/>
          </a:xfrm>
        </p:grpSpPr>
        <p:sp>
          <p:nvSpPr>
            <p:cNvPr id="78" name="矩形 77"/>
            <p:cNvSpPr/>
            <p:nvPr/>
          </p:nvSpPr>
          <p:spPr>
            <a:xfrm>
              <a:off x="9931475" y="916528"/>
              <a:ext cx="9962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03</a:t>
              </a:r>
              <a:r>
                <a:rPr lang="zh-CN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dirty="0"/>
            </a:p>
          </p:txBody>
        </p:sp>
        <p:grpSp>
          <p:nvGrpSpPr>
            <p:cNvPr id="100" name="组合 36"/>
            <p:cNvGrpSpPr/>
            <p:nvPr userDrawn="1"/>
          </p:nvGrpSpPr>
          <p:grpSpPr>
            <a:xfrm>
              <a:off x="10125852" y="285180"/>
              <a:ext cx="597719" cy="597720"/>
              <a:chOff x="6501056" y="2921024"/>
              <a:chExt cx="696763" cy="696763"/>
            </a:xfrm>
          </p:grpSpPr>
          <p:sp>
            <p:nvSpPr>
              <p:cNvPr id="101" name="椭圆 100"/>
              <p:cNvSpPr/>
              <p:nvPr userDrawn="1"/>
            </p:nvSpPr>
            <p:spPr>
              <a:xfrm>
                <a:off x="6501056" y="2921024"/>
                <a:ext cx="696763" cy="696763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grpSp>
            <p:nvGrpSpPr>
              <p:cNvPr id="102" name="组合 118"/>
              <p:cNvGrpSpPr>
                <a:grpSpLocks noChangeAspect="1"/>
              </p:cNvGrpSpPr>
              <p:nvPr/>
            </p:nvGrpSpPr>
            <p:grpSpPr>
              <a:xfrm>
                <a:off x="6636679" y="3066938"/>
                <a:ext cx="455384" cy="390650"/>
                <a:chOff x="5084763" y="971550"/>
                <a:chExt cx="323850" cy="277813"/>
              </a:xfrm>
              <a:solidFill>
                <a:srgbClr val="4ABAB5"/>
              </a:solidFill>
            </p:grpSpPr>
            <p:sp>
              <p:nvSpPr>
                <p:cNvPr id="103" name="Freeform 301"/>
                <p:cNvSpPr>
                  <a:spLocks noEditPoints="1"/>
                </p:cNvSpPr>
                <p:nvPr/>
              </p:nvSpPr>
              <p:spPr bwMode="auto">
                <a:xfrm>
                  <a:off x="5191125" y="1031875"/>
                  <a:ext cx="217488" cy="217488"/>
                </a:xfrm>
                <a:custGeom>
                  <a:avLst/>
                  <a:gdLst>
                    <a:gd name="T0" fmla="*/ 6 w 58"/>
                    <a:gd name="T1" fmla="*/ 14 h 58"/>
                    <a:gd name="T2" fmla="*/ 7 w 58"/>
                    <a:gd name="T3" fmla="*/ 19 h 58"/>
                    <a:gd name="T4" fmla="*/ 4 w 58"/>
                    <a:gd name="T5" fmla="*/ 20 h 58"/>
                    <a:gd name="T6" fmla="*/ 0 w 58"/>
                    <a:gd name="T7" fmla="*/ 23 h 58"/>
                    <a:gd name="T8" fmla="*/ 2 w 58"/>
                    <a:gd name="T9" fmla="*/ 27 h 58"/>
                    <a:gd name="T10" fmla="*/ 5 w 58"/>
                    <a:gd name="T11" fmla="*/ 31 h 58"/>
                    <a:gd name="T12" fmla="*/ 2 w 58"/>
                    <a:gd name="T13" fmla="*/ 34 h 58"/>
                    <a:gd name="T14" fmla="*/ 1 w 58"/>
                    <a:gd name="T15" fmla="*/ 38 h 58"/>
                    <a:gd name="T16" fmla="*/ 5 w 58"/>
                    <a:gd name="T17" fmla="*/ 41 h 58"/>
                    <a:gd name="T18" fmla="*/ 8 w 58"/>
                    <a:gd name="T19" fmla="*/ 42 h 58"/>
                    <a:gd name="T20" fmla="*/ 8 w 58"/>
                    <a:gd name="T21" fmla="*/ 46 h 58"/>
                    <a:gd name="T22" fmla="*/ 9 w 58"/>
                    <a:gd name="T23" fmla="*/ 51 h 58"/>
                    <a:gd name="T24" fmla="*/ 14 w 58"/>
                    <a:gd name="T25" fmla="*/ 51 h 58"/>
                    <a:gd name="T26" fmla="*/ 18 w 58"/>
                    <a:gd name="T27" fmla="*/ 51 h 58"/>
                    <a:gd name="T28" fmla="*/ 19 w 58"/>
                    <a:gd name="T29" fmla="*/ 54 h 58"/>
                    <a:gd name="T30" fmla="*/ 22 w 58"/>
                    <a:gd name="T31" fmla="*/ 58 h 58"/>
                    <a:gd name="T32" fmla="*/ 27 w 58"/>
                    <a:gd name="T33" fmla="*/ 56 h 58"/>
                    <a:gd name="T34" fmla="*/ 31 w 58"/>
                    <a:gd name="T35" fmla="*/ 53 h 58"/>
                    <a:gd name="T36" fmla="*/ 33 w 58"/>
                    <a:gd name="T37" fmla="*/ 56 h 58"/>
                    <a:gd name="T38" fmla="*/ 38 w 58"/>
                    <a:gd name="T39" fmla="*/ 57 h 58"/>
                    <a:gd name="T40" fmla="*/ 40 w 58"/>
                    <a:gd name="T41" fmla="*/ 53 h 58"/>
                    <a:gd name="T42" fmla="*/ 42 w 58"/>
                    <a:gd name="T43" fmla="*/ 49 h 58"/>
                    <a:gd name="T44" fmla="*/ 46 w 58"/>
                    <a:gd name="T45" fmla="*/ 50 h 58"/>
                    <a:gd name="T46" fmla="*/ 50 w 58"/>
                    <a:gd name="T47" fmla="*/ 49 h 58"/>
                    <a:gd name="T48" fmla="*/ 51 w 58"/>
                    <a:gd name="T49" fmla="*/ 44 h 58"/>
                    <a:gd name="T50" fmla="*/ 50 w 58"/>
                    <a:gd name="T51" fmla="*/ 40 h 58"/>
                    <a:gd name="T52" fmla="*/ 54 w 58"/>
                    <a:gd name="T53" fmla="*/ 39 h 58"/>
                    <a:gd name="T54" fmla="*/ 57 w 58"/>
                    <a:gd name="T55" fmla="*/ 35 h 58"/>
                    <a:gd name="T56" fmla="*/ 55 w 58"/>
                    <a:gd name="T57" fmla="*/ 31 h 58"/>
                    <a:gd name="T58" fmla="*/ 52 w 58"/>
                    <a:gd name="T59" fmla="*/ 27 h 58"/>
                    <a:gd name="T60" fmla="*/ 55 w 58"/>
                    <a:gd name="T61" fmla="*/ 25 h 58"/>
                    <a:gd name="T62" fmla="*/ 56 w 58"/>
                    <a:gd name="T63" fmla="*/ 20 h 58"/>
                    <a:gd name="T64" fmla="*/ 53 w 58"/>
                    <a:gd name="T65" fmla="*/ 18 h 58"/>
                    <a:gd name="T66" fmla="*/ 48 w 58"/>
                    <a:gd name="T67" fmla="*/ 16 h 58"/>
                    <a:gd name="T68" fmla="*/ 49 w 58"/>
                    <a:gd name="T69" fmla="*/ 12 h 58"/>
                    <a:gd name="T70" fmla="*/ 48 w 58"/>
                    <a:gd name="T71" fmla="*/ 8 h 58"/>
                    <a:gd name="T72" fmla="*/ 44 w 58"/>
                    <a:gd name="T73" fmla="*/ 7 h 58"/>
                    <a:gd name="T74" fmla="*/ 39 w 58"/>
                    <a:gd name="T75" fmla="*/ 8 h 58"/>
                    <a:gd name="T76" fmla="*/ 38 w 58"/>
                    <a:gd name="T77" fmla="*/ 4 h 58"/>
                    <a:gd name="T78" fmla="*/ 35 w 58"/>
                    <a:gd name="T79" fmla="*/ 1 h 58"/>
                    <a:gd name="T80" fmla="*/ 30 w 58"/>
                    <a:gd name="T81" fmla="*/ 3 h 58"/>
                    <a:gd name="T82" fmla="*/ 27 w 58"/>
                    <a:gd name="T83" fmla="*/ 5 h 58"/>
                    <a:gd name="T84" fmla="*/ 24 w 58"/>
                    <a:gd name="T85" fmla="*/ 3 h 58"/>
                    <a:gd name="T86" fmla="*/ 20 w 58"/>
                    <a:gd name="T87" fmla="*/ 1 h 58"/>
                    <a:gd name="T88" fmla="*/ 17 w 58"/>
                    <a:gd name="T89" fmla="*/ 5 h 58"/>
                    <a:gd name="T90" fmla="*/ 15 w 58"/>
                    <a:gd name="T91" fmla="*/ 10 h 58"/>
                    <a:gd name="T92" fmla="*/ 12 w 58"/>
                    <a:gd name="T93" fmla="*/ 9 h 58"/>
                    <a:gd name="T94" fmla="*/ 7 w 58"/>
                    <a:gd name="T95" fmla="*/ 10 h 58"/>
                    <a:gd name="T96" fmla="*/ 6 w 58"/>
                    <a:gd name="T97" fmla="*/ 14 h 58"/>
                    <a:gd name="T98" fmla="*/ 23 w 58"/>
                    <a:gd name="T99" fmla="*/ 13 h 58"/>
                    <a:gd name="T100" fmla="*/ 45 w 58"/>
                    <a:gd name="T101" fmla="*/ 24 h 58"/>
                    <a:gd name="T102" fmla="*/ 34 w 58"/>
                    <a:gd name="T103" fmla="*/ 45 h 58"/>
                    <a:gd name="T104" fmla="*/ 13 w 58"/>
                    <a:gd name="T105" fmla="*/ 34 h 58"/>
                    <a:gd name="T106" fmla="*/ 23 w 58"/>
                    <a:gd name="T107" fmla="*/ 13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58" h="58">
                      <a:moveTo>
                        <a:pt x="6" y="14"/>
                      </a:moveTo>
                      <a:cubicBezTo>
                        <a:pt x="8" y="15"/>
                        <a:pt x="7" y="18"/>
                        <a:pt x="7" y="19"/>
                      </a:cubicBezTo>
                      <a:cubicBezTo>
                        <a:pt x="7" y="20"/>
                        <a:pt x="5" y="20"/>
                        <a:pt x="4" y="20"/>
                      </a:cubicBezTo>
                      <a:cubicBezTo>
                        <a:pt x="2" y="20"/>
                        <a:pt x="0" y="21"/>
                        <a:pt x="0" y="23"/>
                      </a:cubicBezTo>
                      <a:cubicBezTo>
                        <a:pt x="0" y="25"/>
                        <a:pt x="0" y="27"/>
                        <a:pt x="2" y="27"/>
                      </a:cubicBezTo>
                      <a:cubicBezTo>
                        <a:pt x="3" y="28"/>
                        <a:pt x="5" y="30"/>
                        <a:pt x="5" y="31"/>
                      </a:cubicBezTo>
                      <a:cubicBezTo>
                        <a:pt x="5" y="32"/>
                        <a:pt x="4" y="33"/>
                        <a:pt x="2" y="34"/>
                      </a:cubicBezTo>
                      <a:cubicBezTo>
                        <a:pt x="1" y="34"/>
                        <a:pt x="0" y="36"/>
                        <a:pt x="1" y="38"/>
                      </a:cubicBezTo>
                      <a:cubicBezTo>
                        <a:pt x="1" y="40"/>
                        <a:pt x="3" y="42"/>
                        <a:pt x="5" y="41"/>
                      </a:cubicBezTo>
                      <a:cubicBezTo>
                        <a:pt x="6" y="41"/>
                        <a:pt x="8" y="41"/>
                        <a:pt x="8" y="42"/>
                      </a:cubicBezTo>
                      <a:cubicBezTo>
                        <a:pt x="9" y="42"/>
                        <a:pt x="9" y="45"/>
                        <a:pt x="8" y="46"/>
                      </a:cubicBezTo>
                      <a:cubicBezTo>
                        <a:pt x="7" y="47"/>
                        <a:pt x="7" y="50"/>
                        <a:pt x="9" y="51"/>
                      </a:cubicBezTo>
                      <a:cubicBezTo>
                        <a:pt x="11" y="52"/>
                        <a:pt x="13" y="53"/>
                        <a:pt x="14" y="51"/>
                      </a:cubicBezTo>
                      <a:cubicBezTo>
                        <a:pt x="15" y="50"/>
                        <a:pt x="18" y="51"/>
                        <a:pt x="18" y="51"/>
                      </a:cubicBezTo>
                      <a:cubicBezTo>
                        <a:pt x="19" y="51"/>
                        <a:pt x="20" y="53"/>
                        <a:pt x="19" y="54"/>
                      </a:cubicBezTo>
                      <a:cubicBezTo>
                        <a:pt x="19" y="56"/>
                        <a:pt x="20" y="57"/>
                        <a:pt x="22" y="58"/>
                      </a:cubicBezTo>
                      <a:cubicBezTo>
                        <a:pt x="25" y="58"/>
                        <a:pt x="26" y="57"/>
                        <a:pt x="27" y="56"/>
                      </a:cubicBezTo>
                      <a:cubicBezTo>
                        <a:pt x="27" y="54"/>
                        <a:pt x="30" y="53"/>
                        <a:pt x="31" y="53"/>
                      </a:cubicBezTo>
                      <a:cubicBezTo>
                        <a:pt x="31" y="53"/>
                        <a:pt x="33" y="54"/>
                        <a:pt x="33" y="56"/>
                      </a:cubicBezTo>
                      <a:cubicBezTo>
                        <a:pt x="34" y="57"/>
                        <a:pt x="36" y="58"/>
                        <a:pt x="38" y="57"/>
                      </a:cubicBezTo>
                      <a:cubicBezTo>
                        <a:pt x="40" y="57"/>
                        <a:pt x="41" y="55"/>
                        <a:pt x="40" y="53"/>
                      </a:cubicBezTo>
                      <a:cubicBezTo>
                        <a:pt x="40" y="52"/>
                        <a:pt x="42" y="49"/>
                        <a:pt x="42" y="49"/>
                      </a:cubicBezTo>
                      <a:cubicBezTo>
                        <a:pt x="43" y="48"/>
                        <a:pt x="44" y="49"/>
                        <a:pt x="46" y="50"/>
                      </a:cubicBezTo>
                      <a:cubicBezTo>
                        <a:pt x="47" y="51"/>
                        <a:pt x="49" y="51"/>
                        <a:pt x="50" y="49"/>
                      </a:cubicBezTo>
                      <a:cubicBezTo>
                        <a:pt x="52" y="47"/>
                        <a:pt x="52" y="45"/>
                        <a:pt x="51" y="44"/>
                      </a:cubicBezTo>
                      <a:cubicBezTo>
                        <a:pt x="50" y="43"/>
                        <a:pt x="50" y="40"/>
                        <a:pt x="50" y="40"/>
                      </a:cubicBezTo>
                      <a:cubicBezTo>
                        <a:pt x="51" y="39"/>
                        <a:pt x="52" y="38"/>
                        <a:pt x="54" y="39"/>
                      </a:cubicBezTo>
                      <a:cubicBezTo>
                        <a:pt x="55" y="39"/>
                        <a:pt x="57" y="38"/>
                        <a:pt x="57" y="35"/>
                      </a:cubicBezTo>
                      <a:cubicBezTo>
                        <a:pt x="58" y="33"/>
                        <a:pt x="57" y="31"/>
                        <a:pt x="55" y="31"/>
                      </a:cubicBezTo>
                      <a:cubicBezTo>
                        <a:pt x="54" y="31"/>
                        <a:pt x="53" y="28"/>
                        <a:pt x="52" y="27"/>
                      </a:cubicBezTo>
                      <a:cubicBezTo>
                        <a:pt x="52" y="26"/>
                        <a:pt x="54" y="25"/>
                        <a:pt x="55" y="25"/>
                      </a:cubicBezTo>
                      <a:cubicBezTo>
                        <a:pt x="56" y="24"/>
                        <a:pt x="57" y="22"/>
                        <a:pt x="56" y="20"/>
                      </a:cubicBezTo>
                      <a:cubicBezTo>
                        <a:pt x="56" y="18"/>
                        <a:pt x="54" y="17"/>
                        <a:pt x="53" y="18"/>
                      </a:cubicBezTo>
                      <a:cubicBezTo>
                        <a:pt x="51" y="18"/>
                        <a:pt x="49" y="16"/>
                        <a:pt x="48" y="16"/>
                      </a:cubicBezTo>
                      <a:cubicBezTo>
                        <a:pt x="48" y="15"/>
                        <a:pt x="48" y="13"/>
                        <a:pt x="49" y="12"/>
                      </a:cubicBezTo>
                      <a:cubicBezTo>
                        <a:pt x="50" y="11"/>
                        <a:pt x="50" y="9"/>
                        <a:pt x="48" y="8"/>
                      </a:cubicBezTo>
                      <a:cubicBezTo>
                        <a:pt x="47" y="6"/>
                        <a:pt x="45" y="6"/>
                        <a:pt x="44" y="7"/>
                      </a:cubicBezTo>
                      <a:cubicBezTo>
                        <a:pt x="42" y="8"/>
                        <a:pt x="40" y="8"/>
                        <a:pt x="39" y="8"/>
                      </a:cubicBezTo>
                      <a:cubicBezTo>
                        <a:pt x="38" y="7"/>
                        <a:pt x="38" y="6"/>
                        <a:pt x="38" y="4"/>
                      </a:cubicBezTo>
                      <a:cubicBezTo>
                        <a:pt x="38" y="3"/>
                        <a:pt x="37" y="1"/>
                        <a:pt x="35" y="1"/>
                      </a:cubicBezTo>
                      <a:cubicBezTo>
                        <a:pt x="33" y="0"/>
                        <a:pt x="31" y="1"/>
                        <a:pt x="30" y="3"/>
                      </a:cubicBezTo>
                      <a:cubicBezTo>
                        <a:pt x="30" y="4"/>
                        <a:pt x="28" y="5"/>
                        <a:pt x="27" y="5"/>
                      </a:cubicBezTo>
                      <a:cubicBezTo>
                        <a:pt x="26" y="6"/>
                        <a:pt x="25" y="4"/>
                        <a:pt x="24" y="3"/>
                      </a:cubicBezTo>
                      <a:cubicBezTo>
                        <a:pt x="24" y="1"/>
                        <a:pt x="22" y="1"/>
                        <a:pt x="20" y="1"/>
                      </a:cubicBezTo>
                      <a:cubicBezTo>
                        <a:pt x="18" y="2"/>
                        <a:pt x="16" y="4"/>
                        <a:pt x="17" y="5"/>
                      </a:cubicBezTo>
                      <a:cubicBezTo>
                        <a:pt x="17" y="7"/>
                        <a:pt x="16" y="9"/>
                        <a:pt x="15" y="10"/>
                      </a:cubicBezTo>
                      <a:cubicBezTo>
                        <a:pt x="14" y="10"/>
                        <a:pt x="13" y="10"/>
                        <a:pt x="12" y="9"/>
                      </a:cubicBezTo>
                      <a:cubicBezTo>
                        <a:pt x="10" y="8"/>
                        <a:pt x="8" y="8"/>
                        <a:pt x="7" y="10"/>
                      </a:cubicBezTo>
                      <a:cubicBezTo>
                        <a:pt x="6" y="11"/>
                        <a:pt x="5" y="13"/>
                        <a:pt x="6" y="14"/>
                      </a:cubicBezTo>
                      <a:close/>
                      <a:moveTo>
                        <a:pt x="23" y="13"/>
                      </a:moveTo>
                      <a:cubicBezTo>
                        <a:pt x="32" y="10"/>
                        <a:pt x="42" y="15"/>
                        <a:pt x="45" y="24"/>
                      </a:cubicBezTo>
                      <a:cubicBezTo>
                        <a:pt x="47" y="33"/>
                        <a:pt x="43" y="42"/>
                        <a:pt x="34" y="45"/>
                      </a:cubicBezTo>
                      <a:cubicBezTo>
                        <a:pt x="25" y="48"/>
                        <a:pt x="15" y="43"/>
                        <a:pt x="13" y="34"/>
                      </a:cubicBezTo>
                      <a:cubicBezTo>
                        <a:pt x="10" y="26"/>
                        <a:pt x="15" y="16"/>
                        <a:pt x="23" y="13"/>
                      </a:cubicBezTo>
                      <a:close/>
                    </a:path>
                  </a:pathLst>
                </a:custGeom>
                <a:solidFill>
                  <a:srgbClr val="43C5A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5"/>
                </a:p>
              </p:txBody>
            </p:sp>
            <p:sp>
              <p:nvSpPr>
                <p:cNvPr id="104" name="Freeform 302"/>
                <p:cNvSpPr>
                  <a:spLocks noEditPoints="1"/>
                </p:cNvSpPr>
                <p:nvPr/>
              </p:nvSpPr>
              <p:spPr bwMode="auto">
                <a:xfrm>
                  <a:off x="5084763" y="971550"/>
                  <a:ext cx="139700" cy="139700"/>
                </a:xfrm>
                <a:custGeom>
                  <a:avLst/>
                  <a:gdLst>
                    <a:gd name="T0" fmla="*/ 4 w 37"/>
                    <a:gd name="T1" fmla="*/ 9 h 37"/>
                    <a:gd name="T2" fmla="*/ 5 w 37"/>
                    <a:gd name="T3" fmla="*/ 12 h 37"/>
                    <a:gd name="T4" fmla="*/ 2 w 37"/>
                    <a:gd name="T5" fmla="*/ 12 h 37"/>
                    <a:gd name="T6" fmla="*/ 0 w 37"/>
                    <a:gd name="T7" fmla="*/ 14 h 37"/>
                    <a:gd name="T8" fmla="*/ 1 w 37"/>
                    <a:gd name="T9" fmla="*/ 17 h 37"/>
                    <a:gd name="T10" fmla="*/ 3 w 37"/>
                    <a:gd name="T11" fmla="*/ 20 h 37"/>
                    <a:gd name="T12" fmla="*/ 2 w 37"/>
                    <a:gd name="T13" fmla="*/ 21 h 37"/>
                    <a:gd name="T14" fmla="*/ 1 w 37"/>
                    <a:gd name="T15" fmla="*/ 24 h 37"/>
                    <a:gd name="T16" fmla="*/ 3 w 37"/>
                    <a:gd name="T17" fmla="*/ 26 h 37"/>
                    <a:gd name="T18" fmla="*/ 5 w 37"/>
                    <a:gd name="T19" fmla="*/ 26 h 37"/>
                    <a:gd name="T20" fmla="*/ 5 w 37"/>
                    <a:gd name="T21" fmla="*/ 29 h 37"/>
                    <a:gd name="T22" fmla="*/ 6 w 37"/>
                    <a:gd name="T23" fmla="*/ 32 h 37"/>
                    <a:gd name="T24" fmla="*/ 9 w 37"/>
                    <a:gd name="T25" fmla="*/ 33 h 37"/>
                    <a:gd name="T26" fmla="*/ 12 w 37"/>
                    <a:gd name="T27" fmla="*/ 32 h 37"/>
                    <a:gd name="T28" fmla="*/ 12 w 37"/>
                    <a:gd name="T29" fmla="*/ 34 h 37"/>
                    <a:gd name="T30" fmla="*/ 15 w 37"/>
                    <a:gd name="T31" fmla="*/ 37 h 37"/>
                    <a:gd name="T32" fmla="*/ 17 w 37"/>
                    <a:gd name="T33" fmla="*/ 35 h 37"/>
                    <a:gd name="T34" fmla="*/ 20 w 37"/>
                    <a:gd name="T35" fmla="*/ 34 h 37"/>
                    <a:gd name="T36" fmla="*/ 21 w 37"/>
                    <a:gd name="T37" fmla="*/ 35 h 37"/>
                    <a:gd name="T38" fmla="*/ 24 w 37"/>
                    <a:gd name="T39" fmla="*/ 36 h 37"/>
                    <a:gd name="T40" fmla="*/ 26 w 37"/>
                    <a:gd name="T41" fmla="*/ 34 h 37"/>
                    <a:gd name="T42" fmla="*/ 27 w 37"/>
                    <a:gd name="T43" fmla="*/ 31 h 37"/>
                    <a:gd name="T44" fmla="*/ 29 w 37"/>
                    <a:gd name="T45" fmla="*/ 32 h 37"/>
                    <a:gd name="T46" fmla="*/ 32 w 37"/>
                    <a:gd name="T47" fmla="*/ 31 h 37"/>
                    <a:gd name="T48" fmla="*/ 33 w 37"/>
                    <a:gd name="T49" fmla="*/ 28 h 37"/>
                    <a:gd name="T50" fmla="*/ 32 w 37"/>
                    <a:gd name="T51" fmla="*/ 25 h 37"/>
                    <a:gd name="T52" fmla="*/ 35 w 37"/>
                    <a:gd name="T53" fmla="*/ 24 h 37"/>
                    <a:gd name="T54" fmla="*/ 37 w 37"/>
                    <a:gd name="T55" fmla="*/ 22 h 37"/>
                    <a:gd name="T56" fmla="*/ 36 w 37"/>
                    <a:gd name="T57" fmla="*/ 19 h 37"/>
                    <a:gd name="T58" fmla="*/ 34 w 37"/>
                    <a:gd name="T59" fmla="*/ 17 h 37"/>
                    <a:gd name="T60" fmla="*/ 35 w 37"/>
                    <a:gd name="T61" fmla="*/ 15 h 37"/>
                    <a:gd name="T62" fmla="*/ 36 w 37"/>
                    <a:gd name="T63" fmla="*/ 12 h 37"/>
                    <a:gd name="T64" fmla="*/ 34 w 37"/>
                    <a:gd name="T65" fmla="*/ 11 h 37"/>
                    <a:gd name="T66" fmla="*/ 31 w 37"/>
                    <a:gd name="T67" fmla="*/ 9 h 37"/>
                    <a:gd name="T68" fmla="*/ 32 w 37"/>
                    <a:gd name="T69" fmla="*/ 7 h 37"/>
                    <a:gd name="T70" fmla="*/ 31 w 37"/>
                    <a:gd name="T71" fmla="*/ 4 h 37"/>
                    <a:gd name="T72" fmla="*/ 28 w 37"/>
                    <a:gd name="T73" fmla="*/ 4 h 37"/>
                    <a:gd name="T74" fmla="*/ 25 w 37"/>
                    <a:gd name="T75" fmla="*/ 4 h 37"/>
                    <a:gd name="T76" fmla="*/ 25 w 37"/>
                    <a:gd name="T77" fmla="*/ 2 h 37"/>
                    <a:gd name="T78" fmla="*/ 22 w 37"/>
                    <a:gd name="T79" fmla="*/ 0 h 37"/>
                    <a:gd name="T80" fmla="*/ 20 w 37"/>
                    <a:gd name="T81" fmla="*/ 1 h 37"/>
                    <a:gd name="T82" fmla="*/ 17 w 37"/>
                    <a:gd name="T83" fmla="*/ 3 h 37"/>
                    <a:gd name="T84" fmla="*/ 16 w 37"/>
                    <a:gd name="T85" fmla="*/ 1 h 37"/>
                    <a:gd name="T86" fmla="*/ 13 w 37"/>
                    <a:gd name="T87" fmla="*/ 0 h 37"/>
                    <a:gd name="T88" fmla="*/ 11 w 37"/>
                    <a:gd name="T89" fmla="*/ 3 h 37"/>
                    <a:gd name="T90" fmla="*/ 10 w 37"/>
                    <a:gd name="T91" fmla="*/ 6 h 37"/>
                    <a:gd name="T92" fmla="*/ 8 w 37"/>
                    <a:gd name="T93" fmla="*/ 5 h 37"/>
                    <a:gd name="T94" fmla="*/ 5 w 37"/>
                    <a:gd name="T95" fmla="*/ 6 h 37"/>
                    <a:gd name="T96" fmla="*/ 4 w 37"/>
                    <a:gd name="T97" fmla="*/ 9 h 37"/>
                    <a:gd name="T98" fmla="*/ 15 w 37"/>
                    <a:gd name="T99" fmla="*/ 8 h 37"/>
                    <a:gd name="T100" fmla="*/ 29 w 37"/>
                    <a:gd name="T101" fmla="*/ 15 h 37"/>
                    <a:gd name="T102" fmla="*/ 22 w 37"/>
                    <a:gd name="T103" fmla="*/ 29 h 37"/>
                    <a:gd name="T104" fmla="*/ 8 w 37"/>
                    <a:gd name="T105" fmla="*/ 22 h 37"/>
                    <a:gd name="T106" fmla="*/ 15 w 37"/>
                    <a:gd name="T107" fmla="*/ 8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37" h="37">
                      <a:moveTo>
                        <a:pt x="4" y="9"/>
                      </a:moveTo>
                      <a:cubicBezTo>
                        <a:pt x="5" y="9"/>
                        <a:pt x="5" y="11"/>
                        <a:pt x="5" y="12"/>
                      </a:cubicBezTo>
                      <a:cubicBezTo>
                        <a:pt x="4" y="12"/>
                        <a:pt x="3" y="12"/>
                        <a:pt x="2" y="12"/>
                      </a:cubicBezTo>
                      <a:cubicBezTo>
                        <a:pt x="1" y="12"/>
                        <a:pt x="0" y="13"/>
                        <a:pt x="0" y="14"/>
                      </a:cubicBezTo>
                      <a:cubicBezTo>
                        <a:pt x="0" y="16"/>
                        <a:pt x="0" y="17"/>
                        <a:pt x="1" y="17"/>
                      </a:cubicBezTo>
                      <a:cubicBezTo>
                        <a:pt x="2" y="17"/>
                        <a:pt x="3" y="19"/>
                        <a:pt x="3" y="20"/>
                      </a:cubicBezTo>
                      <a:cubicBezTo>
                        <a:pt x="3" y="20"/>
                        <a:pt x="2" y="21"/>
                        <a:pt x="2" y="21"/>
                      </a:cubicBezTo>
                      <a:cubicBezTo>
                        <a:pt x="1" y="21"/>
                        <a:pt x="0" y="23"/>
                        <a:pt x="1" y="24"/>
                      </a:cubicBezTo>
                      <a:cubicBezTo>
                        <a:pt x="1" y="25"/>
                        <a:pt x="2" y="26"/>
                        <a:pt x="3" y="26"/>
                      </a:cubicBezTo>
                      <a:cubicBezTo>
                        <a:pt x="4" y="26"/>
                        <a:pt x="5" y="26"/>
                        <a:pt x="5" y="26"/>
                      </a:cubicBezTo>
                      <a:cubicBezTo>
                        <a:pt x="6" y="27"/>
                        <a:pt x="6" y="28"/>
                        <a:pt x="5" y="29"/>
                      </a:cubicBezTo>
                      <a:cubicBezTo>
                        <a:pt x="5" y="30"/>
                        <a:pt x="5" y="31"/>
                        <a:pt x="6" y="32"/>
                      </a:cubicBezTo>
                      <a:cubicBezTo>
                        <a:pt x="7" y="33"/>
                        <a:pt x="8" y="33"/>
                        <a:pt x="9" y="33"/>
                      </a:cubicBezTo>
                      <a:cubicBezTo>
                        <a:pt x="10" y="32"/>
                        <a:pt x="11" y="32"/>
                        <a:pt x="12" y="32"/>
                      </a:cubicBezTo>
                      <a:cubicBezTo>
                        <a:pt x="12" y="32"/>
                        <a:pt x="13" y="33"/>
                        <a:pt x="12" y="34"/>
                      </a:cubicBezTo>
                      <a:cubicBezTo>
                        <a:pt x="12" y="35"/>
                        <a:pt x="13" y="36"/>
                        <a:pt x="15" y="37"/>
                      </a:cubicBezTo>
                      <a:cubicBezTo>
                        <a:pt x="16" y="37"/>
                        <a:pt x="17" y="36"/>
                        <a:pt x="17" y="35"/>
                      </a:cubicBezTo>
                      <a:cubicBezTo>
                        <a:pt x="18" y="34"/>
                        <a:pt x="19" y="34"/>
                        <a:pt x="20" y="34"/>
                      </a:cubicBezTo>
                      <a:cubicBezTo>
                        <a:pt x="20" y="34"/>
                        <a:pt x="21" y="34"/>
                        <a:pt x="21" y="35"/>
                      </a:cubicBezTo>
                      <a:cubicBezTo>
                        <a:pt x="22" y="36"/>
                        <a:pt x="23" y="37"/>
                        <a:pt x="24" y="36"/>
                      </a:cubicBezTo>
                      <a:cubicBezTo>
                        <a:pt x="26" y="36"/>
                        <a:pt x="26" y="35"/>
                        <a:pt x="26" y="34"/>
                      </a:cubicBezTo>
                      <a:cubicBezTo>
                        <a:pt x="26" y="33"/>
                        <a:pt x="27" y="31"/>
                        <a:pt x="27" y="31"/>
                      </a:cubicBezTo>
                      <a:cubicBezTo>
                        <a:pt x="28" y="31"/>
                        <a:pt x="29" y="31"/>
                        <a:pt x="29" y="32"/>
                      </a:cubicBezTo>
                      <a:cubicBezTo>
                        <a:pt x="30" y="32"/>
                        <a:pt x="32" y="32"/>
                        <a:pt x="32" y="31"/>
                      </a:cubicBezTo>
                      <a:cubicBezTo>
                        <a:pt x="33" y="30"/>
                        <a:pt x="34" y="28"/>
                        <a:pt x="33" y="28"/>
                      </a:cubicBezTo>
                      <a:cubicBezTo>
                        <a:pt x="32" y="27"/>
                        <a:pt x="32" y="25"/>
                        <a:pt x="32" y="25"/>
                      </a:cubicBezTo>
                      <a:cubicBezTo>
                        <a:pt x="33" y="24"/>
                        <a:pt x="34" y="24"/>
                        <a:pt x="35" y="24"/>
                      </a:cubicBezTo>
                      <a:cubicBezTo>
                        <a:pt x="36" y="24"/>
                        <a:pt x="37" y="24"/>
                        <a:pt x="37" y="22"/>
                      </a:cubicBezTo>
                      <a:cubicBezTo>
                        <a:pt x="37" y="21"/>
                        <a:pt x="37" y="20"/>
                        <a:pt x="36" y="19"/>
                      </a:cubicBezTo>
                      <a:cubicBezTo>
                        <a:pt x="35" y="19"/>
                        <a:pt x="34" y="18"/>
                        <a:pt x="34" y="17"/>
                      </a:cubicBezTo>
                      <a:cubicBezTo>
                        <a:pt x="34" y="16"/>
                        <a:pt x="35" y="16"/>
                        <a:pt x="35" y="15"/>
                      </a:cubicBezTo>
                      <a:cubicBezTo>
                        <a:pt x="36" y="15"/>
                        <a:pt x="37" y="14"/>
                        <a:pt x="36" y="12"/>
                      </a:cubicBezTo>
                      <a:cubicBezTo>
                        <a:pt x="36" y="11"/>
                        <a:pt x="35" y="10"/>
                        <a:pt x="34" y="11"/>
                      </a:cubicBezTo>
                      <a:cubicBezTo>
                        <a:pt x="33" y="11"/>
                        <a:pt x="31" y="10"/>
                        <a:pt x="31" y="9"/>
                      </a:cubicBezTo>
                      <a:cubicBezTo>
                        <a:pt x="31" y="9"/>
                        <a:pt x="31" y="8"/>
                        <a:pt x="32" y="7"/>
                      </a:cubicBezTo>
                      <a:cubicBezTo>
                        <a:pt x="32" y="7"/>
                        <a:pt x="32" y="5"/>
                        <a:pt x="31" y="4"/>
                      </a:cubicBezTo>
                      <a:cubicBezTo>
                        <a:pt x="30" y="3"/>
                        <a:pt x="29" y="3"/>
                        <a:pt x="28" y="4"/>
                      </a:cubicBezTo>
                      <a:cubicBezTo>
                        <a:pt x="27" y="5"/>
                        <a:pt x="26" y="5"/>
                        <a:pt x="25" y="4"/>
                      </a:cubicBezTo>
                      <a:cubicBezTo>
                        <a:pt x="25" y="4"/>
                        <a:pt x="24" y="3"/>
                        <a:pt x="25" y="2"/>
                      </a:cubicBezTo>
                      <a:cubicBezTo>
                        <a:pt x="25" y="1"/>
                        <a:pt x="24" y="0"/>
                        <a:pt x="22" y="0"/>
                      </a:cubicBezTo>
                      <a:cubicBezTo>
                        <a:pt x="21" y="0"/>
                        <a:pt x="20" y="0"/>
                        <a:pt x="20" y="1"/>
                      </a:cubicBezTo>
                      <a:cubicBezTo>
                        <a:pt x="19" y="2"/>
                        <a:pt x="18" y="3"/>
                        <a:pt x="17" y="3"/>
                      </a:cubicBezTo>
                      <a:cubicBezTo>
                        <a:pt x="17" y="3"/>
                        <a:pt x="16" y="2"/>
                        <a:pt x="16" y="1"/>
                      </a:cubicBezTo>
                      <a:cubicBezTo>
                        <a:pt x="15" y="0"/>
                        <a:pt x="14" y="0"/>
                        <a:pt x="13" y="0"/>
                      </a:cubicBezTo>
                      <a:cubicBezTo>
                        <a:pt x="11" y="1"/>
                        <a:pt x="11" y="2"/>
                        <a:pt x="11" y="3"/>
                      </a:cubicBezTo>
                      <a:cubicBezTo>
                        <a:pt x="11" y="4"/>
                        <a:pt x="10" y="5"/>
                        <a:pt x="10" y="6"/>
                      </a:cubicBezTo>
                      <a:cubicBezTo>
                        <a:pt x="9" y="6"/>
                        <a:pt x="8" y="6"/>
                        <a:pt x="8" y="5"/>
                      </a:cubicBezTo>
                      <a:cubicBezTo>
                        <a:pt x="7" y="4"/>
                        <a:pt x="5" y="5"/>
                        <a:pt x="5" y="6"/>
                      </a:cubicBezTo>
                      <a:cubicBezTo>
                        <a:pt x="4" y="7"/>
                        <a:pt x="3" y="8"/>
                        <a:pt x="4" y="9"/>
                      </a:cubicBezTo>
                      <a:close/>
                      <a:moveTo>
                        <a:pt x="15" y="8"/>
                      </a:moveTo>
                      <a:cubicBezTo>
                        <a:pt x="21" y="6"/>
                        <a:pt x="27" y="9"/>
                        <a:pt x="29" y="15"/>
                      </a:cubicBezTo>
                      <a:cubicBezTo>
                        <a:pt x="31" y="21"/>
                        <a:pt x="27" y="27"/>
                        <a:pt x="22" y="29"/>
                      </a:cubicBezTo>
                      <a:cubicBezTo>
                        <a:pt x="16" y="30"/>
                        <a:pt x="10" y="27"/>
                        <a:pt x="8" y="22"/>
                      </a:cubicBezTo>
                      <a:cubicBezTo>
                        <a:pt x="6" y="16"/>
                        <a:pt x="10" y="10"/>
                        <a:pt x="15" y="8"/>
                      </a:cubicBezTo>
                      <a:close/>
                    </a:path>
                  </a:pathLst>
                </a:custGeom>
                <a:solidFill>
                  <a:srgbClr val="43C5A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5"/>
                </a:p>
              </p:txBody>
            </p:sp>
            <p:sp>
              <p:nvSpPr>
                <p:cNvPr id="105" name="Freeform 303"/>
                <p:cNvSpPr>
                  <a:spLocks noEditPoints="1"/>
                </p:cNvSpPr>
                <p:nvPr/>
              </p:nvSpPr>
              <p:spPr bwMode="auto">
                <a:xfrm>
                  <a:off x="5084763" y="1111250"/>
                  <a:ext cx="109538" cy="104775"/>
                </a:xfrm>
                <a:custGeom>
                  <a:avLst/>
                  <a:gdLst>
                    <a:gd name="T0" fmla="*/ 3 w 29"/>
                    <a:gd name="T1" fmla="*/ 7 h 28"/>
                    <a:gd name="T2" fmla="*/ 4 w 29"/>
                    <a:gd name="T3" fmla="*/ 9 h 28"/>
                    <a:gd name="T4" fmla="*/ 2 w 29"/>
                    <a:gd name="T5" fmla="*/ 9 h 28"/>
                    <a:gd name="T6" fmla="*/ 0 w 29"/>
                    <a:gd name="T7" fmla="*/ 11 h 28"/>
                    <a:gd name="T8" fmla="*/ 1 w 29"/>
                    <a:gd name="T9" fmla="*/ 13 h 28"/>
                    <a:gd name="T10" fmla="*/ 3 w 29"/>
                    <a:gd name="T11" fmla="*/ 15 h 28"/>
                    <a:gd name="T12" fmla="*/ 1 w 29"/>
                    <a:gd name="T13" fmla="*/ 16 h 28"/>
                    <a:gd name="T14" fmla="*/ 1 w 29"/>
                    <a:gd name="T15" fmla="*/ 19 h 28"/>
                    <a:gd name="T16" fmla="*/ 3 w 29"/>
                    <a:gd name="T17" fmla="*/ 20 h 28"/>
                    <a:gd name="T18" fmla="*/ 4 w 29"/>
                    <a:gd name="T19" fmla="*/ 20 h 28"/>
                    <a:gd name="T20" fmla="*/ 4 w 29"/>
                    <a:gd name="T21" fmla="*/ 23 h 28"/>
                    <a:gd name="T22" fmla="*/ 5 w 29"/>
                    <a:gd name="T23" fmla="*/ 25 h 28"/>
                    <a:gd name="T24" fmla="*/ 7 w 29"/>
                    <a:gd name="T25" fmla="*/ 25 h 28"/>
                    <a:gd name="T26" fmla="*/ 9 w 29"/>
                    <a:gd name="T27" fmla="*/ 25 h 28"/>
                    <a:gd name="T28" fmla="*/ 10 w 29"/>
                    <a:gd name="T29" fmla="*/ 27 h 28"/>
                    <a:gd name="T30" fmla="*/ 11 w 29"/>
                    <a:gd name="T31" fmla="*/ 28 h 28"/>
                    <a:gd name="T32" fmla="*/ 13 w 29"/>
                    <a:gd name="T33" fmla="*/ 27 h 28"/>
                    <a:gd name="T34" fmla="*/ 15 w 29"/>
                    <a:gd name="T35" fmla="*/ 26 h 28"/>
                    <a:gd name="T36" fmla="*/ 17 w 29"/>
                    <a:gd name="T37" fmla="*/ 27 h 28"/>
                    <a:gd name="T38" fmla="*/ 19 w 29"/>
                    <a:gd name="T39" fmla="*/ 28 h 28"/>
                    <a:gd name="T40" fmla="*/ 20 w 29"/>
                    <a:gd name="T41" fmla="*/ 26 h 28"/>
                    <a:gd name="T42" fmla="*/ 21 w 29"/>
                    <a:gd name="T43" fmla="*/ 24 h 28"/>
                    <a:gd name="T44" fmla="*/ 23 w 29"/>
                    <a:gd name="T45" fmla="*/ 24 h 28"/>
                    <a:gd name="T46" fmla="*/ 25 w 29"/>
                    <a:gd name="T47" fmla="*/ 24 h 28"/>
                    <a:gd name="T48" fmla="*/ 25 w 29"/>
                    <a:gd name="T49" fmla="*/ 21 h 28"/>
                    <a:gd name="T50" fmla="*/ 25 w 29"/>
                    <a:gd name="T51" fmla="*/ 19 h 28"/>
                    <a:gd name="T52" fmla="*/ 27 w 29"/>
                    <a:gd name="T53" fmla="*/ 19 h 28"/>
                    <a:gd name="T54" fmla="*/ 29 w 29"/>
                    <a:gd name="T55" fmla="*/ 17 h 28"/>
                    <a:gd name="T56" fmla="*/ 28 w 29"/>
                    <a:gd name="T57" fmla="*/ 15 h 28"/>
                    <a:gd name="T58" fmla="*/ 26 w 29"/>
                    <a:gd name="T59" fmla="*/ 13 h 28"/>
                    <a:gd name="T60" fmla="*/ 27 w 29"/>
                    <a:gd name="T61" fmla="*/ 12 h 28"/>
                    <a:gd name="T62" fmla="*/ 28 w 29"/>
                    <a:gd name="T63" fmla="*/ 10 h 28"/>
                    <a:gd name="T64" fmla="*/ 26 w 29"/>
                    <a:gd name="T65" fmla="*/ 8 h 28"/>
                    <a:gd name="T66" fmla="*/ 24 w 29"/>
                    <a:gd name="T67" fmla="*/ 7 h 28"/>
                    <a:gd name="T68" fmla="*/ 25 w 29"/>
                    <a:gd name="T69" fmla="*/ 6 h 28"/>
                    <a:gd name="T70" fmla="*/ 24 w 29"/>
                    <a:gd name="T71" fmla="*/ 3 h 28"/>
                    <a:gd name="T72" fmla="*/ 22 w 29"/>
                    <a:gd name="T73" fmla="*/ 3 h 28"/>
                    <a:gd name="T74" fmla="*/ 19 w 29"/>
                    <a:gd name="T75" fmla="*/ 3 h 28"/>
                    <a:gd name="T76" fmla="*/ 19 w 29"/>
                    <a:gd name="T77" fmla="*/ 2 h 28"/>
                    <a:gd name="T78" fmla="*/ 17 w 29"/>
                    <a:gd name="T79" fmla="*/ 0 h 28"/>
                    <a:gd name="T80" fmla="*/ 15 w 29"/>
                    <a:gd name="T81" fmla="*/ 1 h 28"/>
                    <a:gd name="T82" fmla="*/ 13 w 29"/>
                    <a:gd name="T83" fmla="*/ 2 h 28"/>
                    <a:gd name="T84" fmla="*/ 12 w 29"/>
                    <a:gd name="T85" fmla="*/ 1 h 28"/>
                    <a:gd name="T86" fmla="*/ 10 w 29"/>
                    <a:gd name="T87" fmla="*/ 0 h 28"/>
                    <a:gd name="T88" fmla="*/ 9 w 29"/>
                    <a:gd name="T89" fmla="*/ 2 h 28"/>
                    <a:gd name="T90" fmla="*/ 8 w 29"/>
                    <a:gd name="T91" fmla="*/ 4 h 28"/>
                    <a:gd name="T92" fmla="*/ 6 w 29"/>
                    <a:gd name="T93" fmla="*/ 4 h 28"/>
                    <a:gd name="T94" fmla="*/ 4 w 29"/>
                    <a:gd name="T95" fmla="*/ 4 h 28"/>
                    <a:gd name="T96" fmla="*/ 3 w 29"/>
                    <a:gd name="T97" fmla="*/ 7 h 28"/>
                    <a:gd name="T98" fmla="*/ 12 w 29"/>
                    <a:gd name="T99" fmla="*/ 6 h 28"/>
                    <a:gd name="T100" fmla="*/ 22 w 29"/>
                    <a:gd name="T101" fmla="*/ 12 h 28"/>
                    <a:gd name="T102" fmla="*/ 17 w 29"/>
                    <a:gd name="T103" fmla="*/ 22 h 28"/>
                    <a:gd name="T104" fmla="*/ 6 w 29"/>
                    <a:gd name="T105" fmla="*/ 17 h 28"/>
                    <a:gd name="T106" fmla="*/ 12 w 29"/>
                    <a:gd name="T107" fmla="*/ 6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29" h="28">
                      <a:moveTo>
                        <a:pt x="3" y="7"/>
                      </a:moveTo>
                      <a:cubicBezTo>
                        <a:pt x="4" y="7"/>
                        <a:pt x="4" y="9"/>
                        <a:pt x="4" y="9"/>
                      </a:cubicBezTo>
                      <a:cubicBezTo>
                        <a:pt x="4" y="9"/>
                        <a:pt x="3" y="10"/>
                        <a:pt x="2" y="9"/>
                      </a:cubicBezTo>
                      <a:cubicBezTo>
                        <a:pt x="1" y="9"/>
                        <a:pt x="0" y="10"/>
                        <a:pt x="0" y="11"/>
                      </a:cubicBezTo>
                      <a:cubicBezTo>
                        <a:pt x="0" y="12"/>
                        <a:pt x="0" y="13"/>
                        <a:pt x="1" y="13"/>
                      </a:cubicBezTo>
                      <a:cubicBezTo>
                        <a:pt x="2" y="13"/>
                        <a:pt x="3" y="15"/>
                        <a:pt x="3" y="15"/>
                      </a:cubicBezTo>
                      <a:cubicBezTo>
                        <a:pt x="3" y="16"/>
                        <a:pt x="2" y="16"/>
                        <a:pt x="1" y="16"/>
                      </a:cubicBezTo>
                      <a:cubicBezTo>
                        <a:pt x="1" y="17"/>
                        <a:pt x="0" y="18"/>
                        <a:pt x="1" y="19"/>
                      </a:cubicBezTo>
                      <a:cubicBezTo>
                        <a:pt x="1" y="20"/>
                        <a:pt x="2" y="20"/>
                        <a:pt x="3" y="20"/>
                      </a:cubicBezTo>
                      <a:cubicBezTo>
                        <a:pt x="3" y="20"/>
                        <a:pt x="4" y="20"/>
                        <a:pt x="4" y="20"/>
                      </a:cubicBezTo>
                      <a:cubicBezTo>
                        <a:pt x="4" y="21"/>
                        <a:pt x="5" y="22"/>
                        <a:pt x="4" y="23"/>
                      </a:cubicBezTo>
                      <a:cubicBezTo>
                        <a:pt x="4" y="23"/>
                        <a:pt x="4" y="24"/>
                        <a:pt x="5" y="25"/>
                      </a:cubicBezTo>
                      <a:cubicBezTo>
                        <a:pt x="5" y="26"/>
                        <a:pt x="7" y="26"/>
                        <a:pt x="7" y="25"/>
                      </a:cubicBezTo>
                      <a:cubicBezTo>
                        <a:pt x="8" y="25"/>
                        <a:pt x="9" y="25"/>
                        <a:pt x="9" y="25"/>
                      </a:cubicBezTo>
                      <a:cubicBezTo>
                        <a:pt x="10" y="25"/>
                        <a:pt x="10" y="26"/>
                        <a:pt x="10" y="27"/>
                      </a:cubicBezTo>
                      <a:cubicBezTo>
                        <a:pt x="10" y="27"/>
                        <a:pt x="10" y="28"/>
                        <a:pt x="11" y="28"/>
                      </a:cubicBezTo>
                      <a:cubicBezTo>
                        <a:pt x="12" y="28"/>
                        <a:pt x="13" y="28"/>
                        <a:pt x="13" y="27"/>
                      </a:cubicBezTo>
                      <a:cubicBezTo>
                        <a:pt x="14" y="27"/>
                        <a:pt x="15" y="26"/>
                        <a:pt x="15" y="26"/>
                      </a:cubicBezTo>
                      <a:cubicBezTo>
                        <a:pt x="16" y="26"/>
                        <a:pt x="16" y="26"/>
                        <a:pt x="17" y="27"/>
                      </a:cubicBezTo>
                      <a:cubicBezTo>
                        <a:pt x="17" y="28"/>
                        <a:pt x="18" y="28"/>
                        <a:pt x="19" y="28"/>
                      </a:cubicBezTo>
                      <a:cubicBezTo>
                        <a:pt x="20" y="28"/>
                        <a:pt x="20" y="27"/>
                        <a:pt x="20" y="26"/>
                      </a:cubicBezTo>
                      <a:cubicBezTo>
                        <a:pt x="20" y="25"/>
                        <a:pt x="21" y="24"/>
                        <a:pt x="21" y="24"/>
                      </a:cubicBezTo>
                      <a:cubicBezTo>
                        <a:pt x="21" y="24"/>
                        <a:pt x="22" y="24"/>
                        <a:pt x="23" y="24"/>
                      </a:cubicBezTo>
                      <a:cubicBezTo>
                        <a:pt x="23" y="25"/>
                        <a:pt x="24" y="25"/>
                        <a:pt x="25" y="24"/>
                      </a:cubicBezTo>
                      <a:cubicBezTo>
                        <a:pt x="26" y="23"/>
                        <a:pt x="26" y="22"/>
                        <a:pt x="25" y="21"/>
                      </a:cubicBezTo>
                      <a:cubicBezTo>
                        <a:pt x="25" y="21"/>
                        <a:pt x="25" y="20"/>
                        <a:pt x="25" y="19"/>
                      </a:cubicBezTo>
                      <a:cubicBezTo>
                        <a:pt x="25" y="19"/>
                        <a:pt x="26" y="19"/>
                        <a:pt x="27" y="19"/>
                      </a:cubicBezTo>
                      <a:cubicBezTo>
                        <a:pt x="28" y="19"/>
                        <a:pt x="28" y="18"/>
                        <a:pt x="29" y="17"/>
                      </a:cubicBezTo>
                      <a:cubicBezTo>
                        <a:pt x="29" y="16"/>
                        <a:pt x="28" y="15"/>
                        <a:pt x="28" y="15"/>
                      </a:cubicBezTo>
                      <a:cubicBezTo>
                        <a:pt x="27" y="15"/>
                        <a:pt x="26" y="14"/>
                        <a:pt x="26" y="13"/>
                      </a:cubicBezTo>
                      <a:cubicBezTo>
                        <a:pt x="26" y="13"/>
                        <a:pt x="27" y="12"/>
                        <a:pt x="27" y="12"/>
                      </a:cubicBezTo>
                      <a:cubicBezTo>
                        <a:pt x="28" y="12"/>
                        <a:pt x="28" y="11"/>
                        <a:pt x="28" y="10"/>
                      </a:cubicBezTo>
                      <a:cubicBezTo>
                        <a:pt x="28" y="9"/>
                        <a:pt x="27" y="8"/>
                        <a:pt x="26" y="8"/>
                      </a:cubicBezTo>
                      <a:cubicBezTo>
                        <a:pt x="26" y="9"/>
                        <a:pt x="24" y="8"/>
                        <a:pt x="24" y="7"/>
                      </a:cubicBezTo>
                      <a:cubicBezTo>
                        <a:pt x="24" y="7"/>
                        <a:pt x="24" y="6"/>
                        <a:pt x="25" y="6"/>
                      </a:cubicBezTo>
                      <a:cubicBezTo>
                        <a:pt x="25" y="5"/>
                        <a:pt x="25" y="4"/>
                        <a:pt x="24" y="3"/>
                      </a:cubicBezTo>
                      <a:cubicBezTo>
                        <a:pt x="23" y="3"/>
                        <a:pt x="22" y="3"/>
                        <a:pt x="22" y="3"/>
                      </a:cubicBezTo>
                      <a:cubicBezTo>
                        <a:pt x="21" y="4"/>
                        <a:pt x="20" y="4"/>
                        <a:pt x="19" y="3"/>
                      </a:cubicBezTo>
                      <a:cubicBezTo>
                        <a:pt x="19" y="3"/>
                        <a:pt x="19" y="2"/>
                        <a:pt x="19" y="2"/>
                      </a:cubicBezTo>
                      <a:cubicBezTo>
                        <a:pt x="19" y="1"/>
                        <a:pt x="18" y="0"/>
                        <a:pt x="17" y="0"/>
                      </a:cubicBezTo>
                      <a:cubicBezTo>
                        <a:pt x="16" y="0"/>
                        <a:pt x="15" y="0"/>
                        <a:pt x="15" y="1"/>
                      </a:cubicBezTo>
                      <a:cubicBezTo>
                        <a:pt x="15" y="2"/>
                        <a:pt x="14" y="2"/>
                        <a:pt x="13" y="2"/>
                      </a:cubicBezTo>
                      <a:cubicBezTo>
                        <a:pt x="13" y="2"/>
                        <a:pt x="12" y="2"/>
                        <a:pt x="12" y="1"/>
                      </a:cubicBezTo>
                      <a:cubicBezTo>
                        <a:pt x="12" y="0"/>
                        <a:pt x="11" y="0"/>
                        <a:pt x="10" y="0"/>
                      </a:cubicBezTo>
                      <a:cubicBezTo>
                        <a:pt x="9" y="1"/>
                        <a:pt x="8" y="2"/>
                        <a:pt x="9" y="2"/>
                      </a:cubicBezTo>
                      <a:cubicBezTo>
                        <a:pt x="9" y="3"/>
                        <a:pt x="8" y="4"/>
                        <a:pt x="8" y="4"/>
                      </a:cubicBezTo>
                      <a:cubicBezTo>
                        <a:pt x="7" y="5"/>
                        <a:pt x="7" y="4"/>
                        <a:pt x="6" y="4"/>
                      </a:cubicBezTo>
                      <a:cubicBezTo>
                        <a:pt x="5" y="3"/>
                        <a:pt x="4" y="4"/>
                        <a:pt x="4" y="4"/>
                      </a:cubicBezTo>
                      <a:cubicBezTo>
                        <a:pt x="3" y="5"/>
                        <a:pt x="3" y="6"/>
                        <a:pt x="3" y="7"/>
                      </a:cubicBezTo>
                      <a:close/>
                      <a:moveTo>
                        <a:pt x="12" y="6"/>
                      </a:moveTo>
                      <a:cubicBezTo>
                        <a:pt x="16" y="5"/>
                        <a:pt x="21" y="7"/>
                        <a:pt x="22" y="12"/>
                      </a:cubicBezTo>
                      <a:cubicBezTo>
                        <a:pt x="24" y="16"/>
                        <a:pt x="21" y="21"/>
                        <a:pt x="17" y="22"/>
                      </a:cubicBezTo>
                      <a:cubicBezTo>
                        <a:pt x="13" y="23"/>
                        <a:pt x="8" y="21"/>
                        <a:pt x="6" y="17"/>
                      </a:cubicBezTo>
                      <a:cubicBezTo>
                        <a:pt x="5" y="12"/>
                        <a:pt x="7" y="8"/>
                        <a:pt x="12" y="6"/>
                      </a:cubicBezTo>
                      <a:close/>
                    </a:path>
                  </a:pathLst>
                </a:custGeom>
                <a:solidFill>
                  <a:srgbClr val="43C5A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5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0501805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第四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 31"/>
          <p:cNvSpPr/>
          <p:nvPr userDrawn="1"/>
        </p:nvSpPr>
        <p:spPr>
          <a:xfrm>
            <a:off x="0" y="1198956"/>
            <a:ext cx="12189600" cy="1546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91" name="TextBox 90"/>
          <p:cNvSpPr txBox="1"/>
          <p:nvPr userDrawn="1"/>
        </p:nvSpPr>
        <p:spPr>
          <a:xfrm>
            <a:off x="398518" y="476888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兰亭粗黑_GBK" pitchFamily="2" charset="-122"/>
                <a:ea typeface="方正兰亭粗黑_GBK" pitchFamily="2" charset="-122"/>
              </a:rPr>
              <a:t>总结展望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方正兰亭粗黑_GBK" pitchFamily="2" charset="-122"/>
              <a:ea typeface="方正兰亭粗黑_GBK" pitchFamily="2" charset="-122"/>
            </a:endParaRPr>
          </a:p>
        </p:txBody>
      </p:sp>
      <p:grpSp>
        <p:nvGrpSpPr>
          <p:cNvPr id="60" name="组合 59"/>
          <p:cNvGrpSpPr/>
          <p:nvPr userDrawn="1"/>
        </p:nvGrpSpPr>
        <p:grpSpPr>
          <a:xfrm>
            <a:off x="7931211" y="285728"/>
            <a:ext cx="996247" cy="1000132"/>
            <a:chOff x="7931211" y="285728"/>
            <a:chExt cx="996247" cy="1000132"/>
          </a:xfrm>
        </p:grpSpPr>
        <p:grpSp>
          <p:nvGrpSpPr>
            <p:cNvPr id="61" name="组合 60"/>
            <p:cNvGrpSpPr/>
            <p:nvPr/>
          </p:nvGrpSpPr>
          <p:grpSpPr>
            <a:xfrm>
              <a:off x="8125588" y="285728"/>
              <a:ext cx="597720" cy="597720"/>
              <a:chOff x="6501056" y="1873013"/>
              <a:chExt cx="696763" cy="696763"/>
            </a:xfrm>
          </p:grpSpPr>
          <p:sp>
            <p:nvSpPr>
              <p:cNvPr id="63" name="椭圆 62"/>
              <p:cNvSpPr/>
              <p:nvPr/>
            </p:nvSpPr>
            <p:spPr>
              <a:xfrm>
                <a:off x="6501056" y="1873013"/>
                <a:ext cx="696763" cy="696763"/>
              </a:xfrm>
              <a:prstGeom prst="ellipse">
                <a:avLst/>
              </a:prstGeom>
              <a:solidFill>
                <a:srgbClr val="EEEEEE"/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grpSp>
            <p:nvGrpSpPr>
              <p:cNvPr id="64" name="组合 113"/>
              <p:cNvGrpSpPr>
                <a:grpSpLocks noChangeAspect="1"/>
              </p:cNvGrpSpPr>
              <p:nvPr/>
            </p:nvGrpSpPr>
            <p:grpSpPr>
              <a:xfrm>
                <a:off x="6616022" y="1996255"/>
                <a:ext cx="466830" cy="450242"/>
                <a:chOff x="7019925" y="5499100"/>
                <a:chExt cx="312738" cy="301626"/>
              </a:xfrm>
              <a:solidFill>
                <a:srgbClr val="BBBE2C"/>
              </a:solidFill>
            </p:grpSpPr>
            <p:sp>
              <p:nvSpPr>
                <p:cNvPr id="65" name="Freeform 252"/>
                <p:cNvSpPr>
                  <a:spLocks/>
                </p:cNvSpPr>
                <p:nvPr/>
              </p:nvSpPr>
              <p:spPr bwMode="auto">
                <a:xfrm>
                  <a:off x="7069138" y="5567363"/>
                  <a:ext cx="214313" cy="233363"/>
                </a:xfrm>
                <a:custGeom>
                  <a:avLst/>
                  <a:gdLst>
                    <a:gd name="T0" fmla="*/ 0 w 57"/>
                    <a:gd name="T1" fmla="*/ 26 h 62"/>
                    <a:gd name="T2" fmla="*/ 0 w 57"/>
                    <a:gd name="T3" fmla="*/ 59 h 62"/>
                    <a:gd name="T4" fmla="*/ 2 w 57"/>
                    <a:gd name="T5" fmla="*/ 62 h 62"/>
                    <a:gd name="T6" fmla="*/ 4 w 57"/>
                    <a:gd name="T7" fmla="*/ 62 h 62"/>
                    <a:gd name="T8" fmla="*/ 19 w 57"/>
                    <a:gd name="T9" fmla="*/ 62 h 62"/>
                    <a:gd name="T10" fmla="*/ 21 w 57"/>
                    <a:gd name="T11" fmla="*/ 62 h 62"/>
                    <a:gd name="T12" fmla="*/ 21 w 57"/>
                    <a:gd name="T13" fmla="*/ 61 h 62"/>
                    <a:gd name="T14" fmla="*/ 21 w 57"/>
                    <a:gd name="T15" fmla="*/ 45 h 62"/>
                    <a:gd name="T16" fmla="*/ 36 w 57"/>
                    <a:gd name="T17" fmla="*/ 45 h 62"/>
                    <a:gd name="T18" fmla="*/ 36 w 57"/>
                    <a:gd name="T19" fmla="*/ 61 h 62"/>
                    <a:gd name="T20" fmla="*/ 37 w 57"/>
                    <a:gd name="T21" fmla="*/ 62 h 62"/>
                    <a:gd name="T22" fmla="*/ 38 w 57"/>
                    <a:gd name="T23" fmla="*/ 62 h 62"/>
                    <a:gd name="T24" fmla="*/ 53 w 57"/>
                    <a:gd name="T25" fmla="*/ 62 h 62"/>
                    <a:gd name="T26" fmla="*/ 56 w 57"/>
                    <a:gd name="T27" fmla="*/ 62 h 62"/>
                    <a:gd name="T28" fmla="*/ 57 w 57"/>
                    <a:gd name="T29" fmla="*/ 59 h 62"/>
                    <a:gd name="T30" fmla="*/ 57 w 57"/>
                    <a:gd name="T31" fmla="*/ 26 h 62"/>
                    <a:gd name="T32" fmla="*/ 29 w 57"/>
                    <a:gd name="T33" fmla="*/ 0 h 62"/>
                    <a:gd name="T34" fmla="*/ 0 w 57"/>
                    <a:gd name="T35" fmla="*/ 26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57" h="62">
                      <a:moveTo>
                        <a:pt x="0" y="26"/>
                      </a:moveTo>
                      <a:cubicBezTo>
                        <a:pt x="0" y="59"/>
                        <a:pt x="0" y="59"/>
                        <a:pt x="0" y="59"/>
                      </a:cubicBezTo>
                      <a:cubicBezTo>
                        <a:pt x="0" y="61"/>
                        <a:pt x="1" y="62"/>
                        <a:pt x="2" y="62"/>
                      </a:cubicBezTo>
                      <a:cubicBezTo>
                        <a:pt x="3" y="62"/>
                        <a:pt x="3" y="62"/>
                        <a:pt x="4" y="62"/>
                      </a:cubicBezTo>
                      <a:cubicBezTo>
                        <a:pt x="19" y="62"/>
                        <a:pt x="19" y="62"/>
                        <a:pt x="19" y="62"/>
                      </a:cubicBezTo>
                      <a:cubicBezTo>
                        <a:pt x="20" y="62"/>
                        <a:pt x="20" y="62"/>
                        <a:pt x="21" y="62"/>
                      </a:cubicBezTo>
                      <a:cubicBezTo>
                        <a:pt x="21" y="62"/>
                        <a:pt x="21" y="61"/>
                        <a:pt x="21" y="61"/>
                      </a:cubicBezTo>
                      <a:cubicBezTo>
                        <a:pt x="21" y="45"/>
                        <a:pt x="21" y="45"/>
                        <a:pt x="21" y="45"/>
                      </a:cubicBezTo>
                      <a:cubicBezTo>
                        <a:pt x="36" y="45"/>
                        <a:pt x="36" y="45"/>
                        <a:pt x="36" y="45"/>
                      </a:cubicBezTo>
                      <a:cubicBezTo>
                        <a:pt x="36" y="61"/>
                        <a:pt x="36" y="61"/>
                        <a:pt x="36" y="61"/>
                      </a:cubicBezTo>
                      <a:cubicBezTo>
                        <a:pt x="36" y="61"/>
                        <a:pt x="37" y="62"/>
                        <a:pt x="37" y="62"/>
                      </a:cubicBezTo>
                      <a:cubicBezTo>
                        <a:pt x="37" y="62"/>
                        <a:pt x="38" y="62"/>
                        <a:pt x="38" y="62"/>
                      </a:cubicBezTo>
                      <a:cubicBezTo>
                        <a:pt x="53" y="62"/>
                        <a:pt x="53" y="62"/>
                        <a:pt x="53" y="62"/>
                      </a:cubicBezTo>
                      <a:cubicBezTo>
                        <a:pt x="54" y="62"/>
                        <a:pt x="55" y="62"/>
                        <a:pt x="56" y="62"/>
                      </a:cubicBezTo>
                      <a:cubicBezTo>
                        <a:pt x="56" y="62"/>
                        <a:pt x="57" y="61"/>
                        <a:pt x="57" y="59"/>
                      </a:cubicBezTo>
                      <a:cubicBezTo>
                        <a:pt x="57" y="26"/>
                        <a:pt x="57" y="26"/>
                        <a:pt x="57" y="26"/>
                      </a:cubicBezTo>
                      <a:cubicBezTo>
                        <a:pt x="29" y="0"/>
                        <a:pt x="29" y="0"/>
                        <a:pt x="29" y="0"/>
                      </a:cubicBezTo>
                      <a:lnTo>
                        <a:pt x="0" y="26"/>
                      </a:lnTo>
                      <a:close/>
                    </a:path>
                  </a:pathLst>
                </a:custGeom>
                <a:solidFill>
                  <a:srgbClr val="008BB6"/>
                </a:solidFill>
                <a:ln>
                  <a:noFill/>
                </a:ln>
                <a:ex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25"/>
                </a:p>
              </p:txBody>
            </p:sp>
            <p:sp>
              <p:nvSpPr>
                <p:cNvPr id="66" name="Freeform 253"/>
                <p:cNvSpPr>
                  <a:spLocks/>
                </p:cNvSpPr>
                <p:nvPr/>
              </p:nvSpPr>
              <p:spPr bwMode="auto">
                <a:xfrm>
                  <a:off x="7019925" y="5499100"/>
                  <a:ext cx="312738" cy="169863"/>
                </a:xfrm>
                <a:custGeom>
                  <a:avLst/>
                  <a:gdLst>
                    <a:gd name="T0" fmla="*/ 81 w 83"/>
                    <a:gd name="T1" fmla="*/ 35 h 45"/>
                    <a:gd name="T2" fmla="*/ 68 w 83"/>
                    <a:gd name="T3" fmla="*/ 23 h 45"/>
                    <a:gd name="T4" fmla="*/ 68 w 83"/>
                    <a:gd name="T5" fmla="*/ 4 h 45"/>
                    <a:gd name="T6" fmla="*/ 66 w 83"/>
                    <a:gd name="T7" fmla="*/ 2 h 45"/>
                    <a:gd name="T8" fmla="*/ 61 w 83"/>
                    <a:gd name="T9" fmla="*/ 2 h 45"/>
                    <a:gd name="T10" fmla="*/ 59 w 83"/>
                    <a:gd name="T11" fmla="*/ 4 h 45"/>
                    <a:gd name="T12" fmla="*/ 59 w 83"/>
                    <a:gd name="T13" fmla="*/ 15 h 45"/>
                    <a:gd name="T14" fmla="*/ 45 w 83"/>
                    <a:gd name="T15" fmla="*/ 2 h 45"/>
                    <a:gd name="T16" fmla="*/ 38 w 83"/>
                    <a:gd name="T17" fmla="*/ 2 h 45"/>
                    <a:gd name="T18" fmla="*/ 2 w 83"/>
                    <a:gd name="T19" fmla="*/ 35 h 45"/>
                    <a:gd name="T20" fmla="*/ 2 w 83"/>
                    <a:gd name="T21" fmla="*/ 43 h 45"/>
                    <a:gd name="T22" fmla="*/ 6 w 83"/>
                    <a:gd name="T23" fmla="*/ 44 h 45"/>
                    <a:gd name="T24" fmla="*/ 10 w 83"/>
                    <a:gd name="T25" fmla="*/ 43 h 45"/>
                    <a:gd name="T26" fmla="*/ 42 w 83"/>
                    <a:gd name="T27" fmla="*/ 13 h 45"/>
                    <a:gd name="T28" fmla="*/ 74 w 83"/>
                    <a:gd name="T29" fmla="*/ 43 h 45"/>
                    <a:gd name="T30" fmla="*/ 81 w 83"/>
                    <a:gd name="T31" fmla="*/ 43 h 45"/>
                    <a:gd name="T32" fmla="*/ 81 w 83"/>
                    <a:gd name="T33" fmla="*/ 35 h 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83" h="45">
                      <a:moveTo>
                        <a:pt x="81" y="35"/>
                      </a:moveTo>
                      <a:cubicBezTo>
                        <a:pt x="68" y="23"/>
                        <a:pt x="68" y="23"/>
                        <a:pt x="68" y="23"/>
                      </a:cubicBezTo>
                      <a:cubicBezTo>
                        <a:pt x="68" y="4"/>
                        <a:pt x="68" y="4"/>
                        <a:pt x="68" y="4"/>
                      </a:cubicBezTo>
                      <a:cubicBezTo>
                        <a:pt x="68" y="3"/>
                        <a:pt x="67" y="2"/>
                        <a:pt x="66" y="2"/>
                      </a:cubicBezTo>
                      <a:cubicBezTo>
                        <a:pt x="61" y="2"/>
                        <a:pt x="61" y="2"/>
                        <a:pt x="61" y="2"/>
                      </a:cubicBezTo>
                      <a:cubicBezTo>
                        <a:pt x="60" y="2"/>
                        <a:pt x="59" y="3"/>
                        <a:pt x="59" y="4"/>
                      </a:cubicBezTo>
                      <a:cubicBezTo>
                        <a:pt x="59" y="15"/>
                        <a:pt x="59" y="15"/>
                        <a:pt x="59" y="15"/>
                      </a:cubicBezTo>
                      <a:cubicBezTo>
                        <a:pt x="45" y="2"/>
                        <a:pt x="45" y="2"/>
                        <a:pt x="45" y="2"/>
                      </a:cubicBezTo>
                      <a:cubicBezTo>
                        <a:pt x="43" y="0"/>
                        <a:pt x="40" y="0"/>
                        <a:pt x="38" y="2"/>
                      </a:cubicBezTo>
                      <a:cubicBezTo>
                        <a:pt x="2" y="35"/>
                        <a:pt x="2" y="35"/>
                        <a:pt x="2" y="35"/>
                      </a:cubicBezTo>
                      <a:cubicBezTo>
                        <a:pt x="0" y="37"/>
                        <a:pt x="0" y="40"/>
                        <a:pt x="2" y="43"/>
                      </a:cubicBezTo>
                      <a:cubicBezTo>
                        <a:pt x="3" y="44"/>
                        <a:pt x="5" y="44"/>
                        <a:pt x="6" y="44"/>
                      </a:cubicBezTo>
                      <a:cubicBezTo>
                        <a:pt x="7" y="44"/>
                        <a:pt x="9" y="44"/>
                        <a:pt x="10" y="43"/>
                      </a:cubicBezTo>
                      <a:cubicBezTo>
                        <a:pt x="42" y="13"/>
                        <a:pt x="42" y="13"/>
                        <a:pt x="42" y="13"/>
                      </a:cubicBezTo>
                      <a:cubicBezTo>
                        <a:pt x="74" y="43"/>
                        <a:pt x="74" y="43"/>
                        <a:pt x="74" y="43"/>
                      </a:cubicBezTo>
                      <a:cubicBezTo>
                        <a:pt x="76" y="45"/>
                        <a:pt x="80" y="45"/>
                        <a:pt x="81" y="43"/>
                      </a:cubicBezTo>
                      <a:cubicBezTo>
                        <a:pt x="83" y="40"/>
                        <a:pt x="83" y="37"/>
                        <a:pt x="81" y="35"/>
                      </a:cubicBezTo>
                      <a:close/>
                    </a:path>
                  </a:pathLst>
                </a:custGeom>
                <a:solidFill>
                  <a:srgbClr val="008BB6"/>
                </a:solidFill>
                <a:ln>
                  <a:noFill/>
                </a:ln>
                <a:ex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25"/>
                </a:p>
              </p:txBody>
            </p:sp>
          </p:grpSp>
        </p:grpSp>
        <p:sp>
          <p:nvSpPr>
            <p:cNvPr id="62" name="矩形 61"/>
            <p:cNvSpPr/>
            <p:nvPr userDrawn="1"/>
          </p:nvSpPr>
          <p:spPr>
            <a:xfrm>
              <a:off x="7931211" y="916528"/>
              <a:ext cx="9962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01</a:t>
              </a:r>
              <a:r>
                <a:rPr lang="zh-CN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dirty="0"/>
            </a:p>
          </p:txBody>
        </p:sp>
      </p:grpSp>
      <p:grpSp>
        <p:nvGrpSpPr>
          <p:cNvPr id="2" name="组合 1"/>
          <p:cNvGrpSpPr/>
          <p:nvPr userDrawn="1"/>
        </p:nvGrpSpPr>
        <p:grpSpPr>
          <a:xfrm>
            <a:off x="10931607" y="285728"/>
            <a:ext cx="996247" cy="1000132"/>
            <a:chOff x="10931607" y="285728"/>
            <a:chExt cx="996247" cy="1000132"/>
          </a:xfrm>
        </p:grpSpPr>
        <p:grpSp>
          <p:nvGrpSpPr>
            <p:cNvPr id="55" name="组合 43"/>
            <p:cNvGrpSpPr/>
            <p:nvPr userDrawn="1"/>
          </p:nvGrpSpPr>
          <p:grpSpPr>
            <a:xfrm>
              <a:off x="11130870" y="285728"/>
              <a:ext cx="597720" cy="597720"/>
              <a:chOff x="4840168" y="3971584"/>
              <a:chExt cx="522572" cy="522572"/>
            </a:xfrm>
          </p:grpSpPr>
          <p:sp>
            <p:nvSpPr>
              <p:cNvPr id="57" name="椭圆 56"/>
              <p:cNvSpPr/>
              <p:nvPr userDrawn="1"/>
            </p:nvSpPr>
            <p:spPr>
              <a:xfrm>
                <a:off x="4840168" y="3971584"/>
                <a:ext cx="522572" cy="522572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grpSp>
            <p:nvGrpSpPr>
              <p:cNvPr id="58" name="组合 137"/>
              <p:cNvGrpSpPr/>
              <p:nvPr/>
            </p:nvGrpSpPr>
            <p:grpSpPr>
              <a:xfrm>
                <a:off x="4981491" y="4078658"/>
                <a:ext cx="239931" cy="308418"/>
                <a:chOff x="731016" y="1671338"/>
                <a:chExt cx="366231" cy="470769"/>
              </a:xfrm>
              <a:solidFill>
                <a:srgbClr val="B91F38"/>
              </a:solidFill>
            </p:grpSpPr>
            <p:sp>
              <p:nvSpPr>
                <p:cNvPr id="59" name="Freeform 108"/>
                <p:cNvSpPr>
                  <a:spLocks/>
                </p:cNvSpPr>
                <p:nvPr/>
              </p:nvSpPr>
              <p:spPr bwMode="auto">
                <a:xfrm flipH="1">
                  <a:off x="731016" y="2089492"/>
                  <a:ext cx="51922" cy="52615"/>
                </a:xfrm>
                <a:custGeom>
                  <a:avLst/>
                  <a:gdLst>
                    <a:gd name="T0" fmla="*/ 0 w 32"/>
                    <a:gd name="T1" fmla="*/ 32 h 32"/>
                    <a:gd name="T2" fmla="*/ 16 w 32"/>
                    <a:gd name="T3" fmla="*/ 32 h 32"/>
                    <a:gd name="T4" fmla="*/ 32 w 32"/>
                    <a:gd name="T5" fmla="*/ 16 h 32"/>
                    <a:gd name="T6" fmla="*/ 32 w 32"/>
                    <a:gd name="T7" fmla="*/ 0 h 32"/>
                    <a:gd name="T8" fmla="*/ 0 w 32"/>
                    <a:gd name="T9" fmla="*/ 0 h 32"/>
                    <a:gd name="T10" fmla="*/ 0 w 32"/>
                    <a:gd name="T11" fmla="*/ 32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2" h="32">
                      <a:moveTo>
                        <a:pt x="0" y="32"/>
                      </a:moveTo>
                      <a:cubicBezTo>
                        <a:pt x="16" y="32"/>
                        <a:pt x="16" y="32"/>
                        <a:pt x="16" y="32"/>
                      </a:cubicBezTo>
                      <a:cubicBezTo>
                        <a:pt x="25" y="32"/>
                        <a:pt x="32" y="25"/>
                        <a:pt x="32" y="16"/>
                      </a:cubicBezTo>
                      <a:cubicBezTo>
                        <a:pt x="32" y="0"/>
                        <a:pt x="32" y="0"/>
                        <a:pt x="32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FA81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1219170">
                    <a:defRPr/>
                  </a:pPr>
                  <a:endParaRPr lang="zh-CN" altLang="en-US" sz="2400">
                    <a:solidFill>
                      <a:sysClr val="windowText" lastClr="000000"/>
                    </a:solidFill>
                    <a:latin typeface="Calibri"/>
                    <a:ea typeface="宋体"/>
                  </a:endParaRPr>
                </a:p>
              </p:txBody>
            </p:sp>
            <p:sp>
              <p:nvSpPr>
                <p:cNvPr id="83" name="Freeform 109"/>
                <p:cNvSpPr>
                  <a:spLocks noEditPoints="1"/>
                </p:cNvSpPr>
                <p:nvPr/>
              </p:nvSpPr>
              <p:spPr bwMode="auto">
                <a:xfrm flipH="1">
                  <a:off x="731016" y="1671338"/>
                  <a:ext cx="366231" cy="470769"/>
                </a:xfrm>
                <a:custGeom>
                  <a:avLst/>
                  <a:gdLst>
                    <a:gd name="T0" fmla="*/ 208 w 224"/>
                    <a:gd name="T1" fmla="*/ 0 h 288"/>
                    <a:gd name="T2" fmla="*/ 16 w 224"/>
                    <a:gd name="T3" fmla="*/ 0 h 288"/>
                    <a:gd name="T4" fmla="*/ 0 w 224"/>
                    <a:gd name="T5" fmla="*/ 16 h 288"/>
                    <a:gd name="T6" fmla="*/ 0 w 224"/>
                    <a:gd name="T7" fmla="*/ 272 h 288"/>
                    <a:gd name="T8" fmla="*/ 16 w 224"/>
                    <a:gd name="T9" fmla="*/ 288 h 288"/>
                    <a:gd name="T10" fmla="*/ 176 w 224"/>
                    <a:gd name="T11" fmla="*/ 288 h 288"/>
                    <a:gd name="T12" fmla="*/ 176 w 224"/>
                    <a:gd name="T13" fmla="*/ 144 h 288"/>
                    <a:gd name="T14" fmla="*/ 224 w 224"/>
                    <a:gd name="T15" fmla="*/ 144 h 288"/>
                    <a:gd name="T16" fmla="*/ 224 w 224"/>
                    <a:gd name="T17" fmla="*/ 16 h 288"/>
                    <a:gd name="T18" fmla="*/ 208 w 224"/>
                    <a:gd name="T19" fmla="*/ 0 h 288"/>
                    <a:gd name="T20" fmla="*/ 168 w 224"/>
                    <a:gd name="T21" fmla="*/ 104 h 288"/>
                    <a:gd name="T22" fmla="*/ 56 w 224"/>
                    <a:gd name="T23" fmla="*/ 104 h 288"/>
                    <a:gd name="T24" fmla="*/ 56 w 224"/>
                    <a:gd name="T25" fmla="*/ 88 h 288"/>
                    <a:gd name="T26" fmla="*/ 168 w 224"/>
                    <a:gd name="T27" fmla="*/ 88 h 288"/>
                    <a:gd name="T28" fmla="*/ 168 w 224"/>
                    <a:gd name="T29" fmla="*/ 104 h 288"/>
                    <a:gd name="T30" fmla="*/ 168 w 224"/>
                    <a:gd name="T31" fmla="*/ 72 h 288"/>
                    <a:gd name="T32" fmla="*/ 56 w 224"/>
                    <a:gd name="T33" fmla="*/ 72 h 288"/>
                    <a:gd name="T34" fmla="*/ 56 w 224"/>
                    <a:gd name="T35" fmla="*/ 56 h 288"/>
                    <a:gd name="T36" fmla="*/ 168 w 224"/>
                    <a:gd name="T37" fmla="*/ 56 h 288"/>
                    <a:gd name="T38" fmla="*/ 168 w 224"/>
                    <a:gd name="T39" fmla="*/ 72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224" h="288">
                      <a:moveTo>
                        <a:pt x="208" y="0"/>
                      </a:move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7" y="0"/>
                        <a:pt x="0" y="7"/>
                        <a:pt x="0" y="16"/>
                      </a:cubicBezTo>
                      <a:cubicBezTo>
                        <a:pt x="0" y="272"/>
                        <a:pt x="0" y="272"/>
                        <a:pt x="0" y="272"/>
                      </a:cubicBezTo>
                      <a:cubicBezTo>
                        <a:pt x="0" y="281"/>
                        <a:pt x="7" y="288"/>
                        <a:pt x="16" y="288"/>
                      </a:cubicBezTo>
                      <a:cubicBezTo>
                        <a:pt x="176" y="288"/>
                        <a:pt x="176" y="288"/>
                        <a:pt x="176" y="288"/>
                      </a:cubicBezTo>
                      <a:cubicBezTo>
                        <a:pt x="176" y="144"/>
                        <a:pt x="176" y="144"/>
                        <a:pt x="176" y="144"/>
                      </a:cubicBezTo>
                      <a:cubicBezTo>
                        <a:pt x="224" y="144"/>
                        <a:pt x="224" y="144"/>
                        <a:pt x="224" y="144"/>
                      </a:cubicBezTo>
                      <a:cubicBezTo>
                        <a:pt x="224" y="16"/>
                        <a:pt x="224" y="16"/>
                        <a:pt x="224" y="16"/>
                      </a:cubicBezTo>
                      <a:cubicBezTo>
                        <a:pt x="224" y="7"/>
                        <a:pt x="217" y="0"/>
                        <a:pt x="208" y="0"/>
                      </a:cubicBezTo>
                      <a:close/>
                      <a:moveTo>
                        <a:pt x="168" y="104"/>
                      </a:moveTo>
                      <a:cubicBezTo>
                        <a:pt x="56" y="104"/>
                        <a:pt x="56" y="104"/>
                        <a:pt x="56" y="104"/>
                      </a:cubicBezTo>
                      <a:cubicBezTo>
                        <a:pt x="56" y="88"/>
                        <a:pt x="56" y="88"/>
                        <a:pt x="56" y="88"/>
                      </a:cubicBezTo>
                      <a:cubicBezTo>
                        <a:pt x="168" y="88"/>
                        <a:pt x="168" y="88"/>
                        <a:pt x="168" y="88"/>
                      </a:cubicBezTo>
                      <a:lnTo>
                        <a:pt x="168" y="104"/>
                      </a:lnTo>
                      <a:close/>
                      <a:moveTo>
                        <a:pt x="168" y="72"/>
                      </a:moveTo>
                      <a:cubicBezTo>
                        <a:pt x="56" y="72"/>
                        <a:pt x="56" y="72"/>
                        <a:pt x="56" y="72"/>
                      </a:cubicBezTo>
                      <a:cubicBezTo>
                        <a:pt x="56" y="56"/>
                        <a:pt x="56" y="56"/>
                        <a:pt x="56" y="56"/>
                      </a:cubicBezTo>
                      <a:cubicBezTo>
                        <a:pt x="168" y="56"/>
                        <a:pt x="168" y="56"/>
                        <a:pt x="168" y="56"/>
                      </a:cubicBezTo>
                      <a:lnTo>
                        <a:pt x="168" y="72"/>
                      </a:lnTo>
                      <a:close/>
                    </a:path>
                  </a:pathLst>
                </a:custGeom>
                <a:solidFill>
                  <a:srgbClr val="FA81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1219170">
                    <a:defRPr/>
                  </a:pPr>
                  <a:endParaRPr lang="zh-CN" altLang="en-US" sz="2400">
                    <a:solidFill>
                      <a:sysClr val="windowText" lastClr="000000"/>
                    </a:solidFill>
                    <a:latin typeface="Calibri"/>
                    <a:ea typeface="宋体"/>
                  </a:endParaRPr>
                </a:p>
              </p:txBody>
            </p:sp>
            <p:sp>
              <p:nvSpPr>
                <p:cNvPr id="84" name="Rectangle 110"/>
                <p:cNvSpPr>
                  <a:spLocks noChangeArrowheads="1"/>
                </p:cNvSpPr>
                <p:nvPr/>
              </p:nvSpPr>
              <p:spPr bwMode="auto">
                <a:xfrm flipH="1">
                  <a:off x="731016" y="1937200"/>
                  <a:ext cx="51922" cy="51924"/>
                </a:xfrm>
                <a:prstGeom prst="rect">
                  <a:avLst/>
                </a:prstGeom>
                <a:solidFill>
                  <a:srgbClr val="FA81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1219170">
                    <a:defRPr/>
                  </a:pPr>
                  <a:endParaRPr lang="zh-CN" altLang="en-US" sz="2400">
                    <a:solidFill>
                      <a:sysClr val="windowText" lastClr="000000"/>
                    </a:solidFill>
                    <a:latin typeface="Calibri"/>
                    <a:ea typeface="宋体"/>
                  </a:endParaRPr>
                </a:p>
              </p:txBody>
            </p:sp>
            <p:sp>
              <p:nvSpPr>
                <p:cNvPr id="85" name="Rectangle 111"/>
                <p:cNvSpPr>
                  <a:spLocks noChangeArrowheads="1"/>
                </p:cNvSpPr>
                <p:nvPr/>
              </p:nvSpPr>
              <p:spPr bwMode="auto">
                <a:xfrm flipH="1">
                  <a:off x="731016" y="2013001"/>
                  <a:ext cx="51922" cy="52615"/>
                </a:xfrm>
                <a:prstGeom prst="rect">
                  <a:avLst/>
                </a:prstGeom>
                <a:solidFill>
                  <a:srgbClr val="FA81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1219170">
                    <a:defRPr/>
                  </a:pPr>
                  <a:endParaRPr lang="zh-CN" altLang="en-US" sz="2400">
                    <a:solidFill>
                      <a:sysClr val="windowText" lastClr="000000"/>
                    </a:solidFill>
                    <a:latin typeface="Calibri"/>
                    <a:ea typeface="宋体"/>
                  </a:endParaRPr>
                </a:p>
              </p:txBody>
            </p:sp>
          </p:grpSp>
        </p:grpSp>
        <p:sp>
          <p:nvSpPr>
            <p:cNvPr id="69" name="矩形 68"/>
            <p:cNvSpPr/>
            <p:nvPr/>
          </p:nvSpPr>
          <p:spPr>
            <a:xfrm>
              <a:off x="10931607" y="916528"/>
              <a:ext cx="9962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04</a:t>
              </a:r>
              <a:r>
                <a:rPr lang="zh-CN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dirty="0"/>
            </a:p>
          </p:txBody>
        </p:sp>
      </p:grpSp>
      <p:grpSp>
        <p:nvGrpSpPr>
          <p:cNvPr id="76" name="组合 75"/>
          <p:cNvGrpSpPr/>
          <p:nvPr userDrawn="1"/>
        </p:nvGrpSpPr>
        <p:grpSpPr>
          <a:xfrm>
            <a:off x="8931343" y="281722"/>
            <a:ext cx="996247" cy="1004138"/>
            <a:chOff x="8931343" y="281722"/>
            <a:chExt cx="996247" cy="1004138"/>
          </a:xfrm>
        </p:grpSpPr>
        <p:sp>
          <p:nvSpPr>
            <p:cNvPr id="77" name="矩形 76"/>
            <p:cNvSpPr/>
            <p:nvPr userDrawn="1"/>
          </p:nvSpPr>
          <p:spPr>
            <a:xfrm>
              <a:off x="8931343" y="916528"/>
              <a:ext cx="9962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02</a:t>
              </a:r>
              <a:r>
                <a:rPr lang="zh-CN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dirty="0"/>
            </a:p>
          </p:txBody>
        </p:sp>
        <p:grpSp>
          <p:nvGrpSpPr>
            <p:cNvPr id="78" name="组合 55"/>
            <p:cNvGrpSpPr/>
            <p:nvPr userDrawn="1"/>
          </p:nvGrpSpPr>
          <p:grpSpPr>
            <a:xfrm>
              <a:off x="9125720" y="281722"/>
              <a:ext cx="597720" cy="597720"/>
              <a:chOff x="6494501" y="4230044"/>
              <a:chExt cx="696763" cy="696763"/>
            </a:xfrm>
          </p:grpSpPr>
          <p:sp>
            <p:nvSpPr>
              <p:cNvPr id="79" name="椭圆 78"/>
              <p:cNvSpPr/>
              <p:nvPr/>
            </p:nvSpPr>
            <p:spPr>
              <a:xfrm>
                <a:off x="6494501" y="4230044"/>
                <a:ext cx="696763" cy="696763"/>
              </a:xfrm>
              <a:prstGeom prst="ellipse">
                <a:avLst/>
              </a:prstGeom>
              <a:solidFill>
                <a:srgbClr val="EEEEEE"/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sp>
            <p:nvSpPr>
              <p:cNvPr id="80" name="任意多边形 79"/>
              <p:cNvSpPr>
                <a:spLocks/>
              </p:cNvSpPr>
              <p:nvPr/>
            </p:nvSpPr>
            <p:spPr bwMode="auto">
              <a:xfrm>
                <a:off x="6609467" y="4389660"/>
                <a:ext cx="488930" cy="374848"/>
              </a:xfrm>
              <a:custGeom>
                <a:avLst/>
                <a:gdLst>
                  <a:gd name="connsiteX0" fmla="*/ 14829 w 563476"/>
                  <a:gd name="connsiteY0" fmla="*/ 416347 h 432000"/>
                  <a:gd name="connsiteX1" fmla="*/ 556062 w 563476"/>
                  <a:gd name="connsiteY1" fmla="*/ 416347 h 432000"/>
                  <a:gd name="connsiteX2" fmla="*/ 563476 w 563476"/>
                  <a:gd name="connsiteY2" fmla="*/ 424174 h 432000"/>
                  <a:gd name="connsiteX3" fmla="*/ 556062 w 563476"/>
                  <a:gd name="connsiteY3" fmla="*/ 432000 h 432000"/>
                  <a:gd name="connsiteX4" fmla="*/ 14829 w 563476"/>
                  <a:gd name="connsiteY4" fmla="*/ 432000 h 432000"/>
                  <a:gd name="connsiteX5" fmla="*/ 0 w 563476"/>
                  <a:gd name="connsiteY5" fmla="*/ 424174 h 432000"/>
                  <a:gd name="connsiteX6" fmla="*/ 14829 w 563476"/>
                  <a:gd name="connsiteY6" fmla="*/ 416347 h 432000"/>
                  <a:gd name="connsiteX7" fmla="*/ 428869 w 563476"/>
                  <a:gd name="connsiteY7" fmla="*/ 200347 h 432000"/>
                  <a:gd name="connsiteX8" fmla="*/ 510260 w 563476"/>
                  <a:gd name="connsiteY8" fmla="*/ 200347 h 432000"/>
                  <a:gd name="connsiteX9" fmla="*/ 510260 w 563476"/>
                  <a:gd name="connsiteY9" fmla="*/ 372521 h 432000"/>
                  <a:gd name="connsiteX10" fmla="*/ 428869 w 563476"/>
                  <a:gd name="connsiteY10" fmla="*/ 372521 h 432000"/>
                  <a:gd name="connsiteX11" fmla="*/ 303652 w 563476"/>
                  <a:gd name="connsiteY11" fmla="*/ 118956 h 432000"/>
                  <a:gd name="connsiteX12" fmla="*/ 385043 w 563476"/>
                  <a:gd name="connsiteY12" fmla="*/ 118956 h 432000"/>
                  <a:gd name="connsiteX13" fmla="*/ 385043 w 563476"/>
                  <a:gd name="connsiteY13" fmla="*/ 372521 h 432000"/>
                  <a:gd name="connsiteX14" fmla="*/ 303652 w 563476"/>
                  <a:gd name="connsiteY14" fmla="*/ 372521 h 432000"/>
                  <a:gd name="connsiteX15" fmla="*/ 72001 w 563476"/>
                  <a:gd name="connsiteY15" fmla="*/ 97044 h 432000"/>
                  <a:gd name="connsiteX16" fmla="*/ 153392 w 563476"/>
                  <a:gd name="connsiteY16" fmla="*/ 97044 h 432000"/>
                  <a:gd name="connsiteX17" fmla="*/ 153392 w 563476"/>
                  <a:gd name="connsiteY17" fmla="*/ 372521 h 432000"/>
                  <a:gd name="connsiteX18" fmla="*/ 72001 w 563476"/>
                  <a:gd name="connsiteY18" fmla="*/ 372521 h 432000"/>
                  <a:gd name="connsiteX19" fmla="*/ 190957 w 563476"/>
                  <a:gd name="connsiteY19" fmla="*/ 0 h 432000"/>
                  <a:gd name="connsiteX20" fmla="*/ 272348 w 563476"/>
                  <a:gd name="connsiteY20" fmla="*/ 0 h 432000"/>
                  <a:gd name="connsiteX21" fmla="*/ 272348 w 563476"/>
                  <a:gd name="connsiteY21" fmla="*/ 372521 h 432000"/>
                  <a:gd name="connsiteX22" fmla="*/ 190957 w 563476"/>
                  <a:gd name="connsiteY22" fmla="*/ 372521 h 43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563476" h="432000">
                    <a:moveTo>
                      <a:pt x="14829" y="416347"/>
                    </a:moveTo>
                    <a:cubicBezTo>
                      <a:pt x="556062" y="416347"/>
                      <a:pt x="556062" y="416347"/>
                      <a:pt x="556062" y="416347"/>
                    </a:cubicBezTo>
                    <a:cubicBezTo>
                      <a:pt x="556062" y="416347"/>
                      <a:pt x="563476" y="416347"/>
                      <a:pt x="563476" y="424174"/>
                    </a:cubicBezTo>
                    <a:cubicBezTo>
                      <a:pt x="563476" y="432000"/>
                      <a:pt x="556062" y="432000"/>
                      <a:pt x="556062" y="432000"/>
                    </a:cubicBezTo>
                    <a:lnTo>
                      <a:pt x="14829" y="432000"/>
                    </a:lnTo>
                    <a:cubicBezTo>
                      <a:pt x="7414" y="432000"/>
                      <a:pt x="0" y="432000"/>
                      <a:pt x="0" y="424174"/>
                    </a:cubicBezTo>
                    <a:cubicBezTo>
                      <a:pt x="0" y="416347"/>
                      <a:pt x="7414" y="416347"/>
                      <a:pt x="14829" y="416347"/>
                    </a:cubicBezTo>
                    <a:close/>
                    <a:moveTo>
                      <a:pt x="428869" y="200347"/>
                    </a:moveTo>
                    <a:lnTo>
                      <a:pt x="510260" y="200347"/>
                    </a:lnTo>
                    <a:lnTo>
                      <a:pt x="510260" y="372521"/>
                    </a:lnTo>
                    <a:lnTo>
                      <a:pt x="428869" y="372521"/>
                    </a:lnTo>
                    <a:close/>
                    <a:moveTo>
                      <a:pt x="303652" y="118956"/>
                    </a:moveTo>
                    <a:lnTo>
                      <a:pt x="385043" y="118956"/>
                    </a:lnTo>
                    <a:lnTo>
                      <a:pt x="385043" y="372521"/>
                    </a:lnTo>
                    <a:lnTo>
                      <a:pt x="303652" y="372521"/>
                    </a:lnTo>
                    <a:close/>
                    <a:moveTo>
                      <a:pt x="72001" y="97044"/>
                    </a:moveTo>
                    <a:lnTo>
                      <a:pt x="153392" y="97044"/>
                    </a:lnTo>
                    <a:lnTo>
                      <a:pt x="153392" y="372521"/>
                    </a:lnTo>
                    <a:lnTo>
                      <a:pt x="72001" y="372521"/>
                    </a:lnTo>
                    <a:close/>
                    <a:moveTo>
                      <a:pt x="190957" y="0"/>
                    </a:moveTo>
                    <a:lnTo>
                      <a:pt x="272348" y="0"/>
                    </a:lnTo>
                    <a:lnTo>
                      <a:pt x="272348" y="372521"/>
                    </a:lnTo>
                    <a:lnTo>
                      <a:pt x="190957" y="372521"/>
                    </a:lnTo>
                    <a:close/>
                  </a:path>
                </a:pathLst>
              </a:custGeom>
              <a:solidFill>
                <a:srgbClr val="C1D842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3" name="组合 2"/>
          <p:cNvGrpSpPr/>
          <p:nvPr userDrawn="1"/>
        </p:nvGrpSpPr>
        <p:grpSpPr>
          <a:xfrm>
            <a:off x="9931475" y="281722"/>
            <a:ext cx="996247" cy="1004138"/>
            <a:chOff x="9931475" y="281722"/>
            <a:chExt cx="996247" cy="1004138"/>
          </a:xfrm>
        </p:grpSpPr>
        <p:grpSp>
          <p:nvGrpSpPr>
            <p:cNvPr id="42" name="组合 36"/>
            <p:cNvGrpSpPr/>
            <p:nvPr/>
          </p:nvGrpSpPr>
          <p:grpSpPr>
            <a:xfrm>
              <a:off x="10125852" y="281722"/>
              <a:ext cx="597720" cy="597720"/>
              <a:chOff x="6501056" y="2921024"/>
              <a:chExt cx="696763" cy="696763"/>
            </a:xfrm>
          </p:grpSpPr>
          <p:sp>
            <p:nvSpPr>
              <p:cNvPr id="44" name="椭圆 43"/>
              <p:cNvSpPr/>
              <p:nvPr/>
            </p:nvSpPr>
            <p:spPr>
              <a:xfrm>
                <a:off x="6501056" y="2921024"/>
                <a:ext cx="696763" cy="696763"/>
              </a:xfrm>
              <a:prstGeom prst="ellipse">
                <a:avLst/>
              </a:prstGeom>
              <a:solidFill>
                <a:srgbClr val="EEEEEE"/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grpSp>
            <p:nvGrpSpPr>
              <p:cNvPr id="45" name="组合 118"/>
              <p:cNvGrpSpPr>
                <a:grpSpLocks noChangeAspect="1"/>
              </p:cNvGrpSpPr>
              <p:nvPr/>
            </p:nvGrpSpPr>
            <p:grpSpPr>
              <a:xfrm>
                <a:off x="6636672" y="3066937"/>
                <a:ext cx="455384" cy="390650"/>
                <a:chOff x="5084763" y="971550"/>
                <a:chExt cx="323850" cy="277813"/>
              </a:xfrm>
              <a:solidFill>
                <a:srgbClr val="4ABAB5"/>
              </a:solidFill>
            </p:grpSpPr>
            <p:sp>
              <p:nvSpPr>
                <p:cNvPr id="46" name="Freeform 301"/>
                <p:cNvSpPr>
                  <a:spLocks noEditPoints="1"/>
                </p:cNvSpPr>
                <p:nvPr/>
              </p:nvSpPr>
              <p:spPr bwMode="auto">
                <a:xfrm>
                  <a:off x="5191125" y="1031875"/>
                  <a:ext cx="217488" cy="217488"/>
                </a:xfrm>
                <a:custGeom>
                  <a:avLst/>
                  <a:gdLst>
                    <a:gd name="T0" fmla="*/ 6 w 58"/>
                    <a:gd name="T1" fmla="*/ 14 h 58"/>
                    <a:gd name="T2" fmla="*/ 7 w 58"/>
                    <a:gd name="T3" fmla="*/ 19 h 58"/>
                    <a:gd name="T4" fmla="*/ 4 w 58"/>
                    <a:gd name="T5" fmla="*/ 20 h 58"/>
                    <a:gd name="T6" fmla="*/ 0 w 58"/>
                    <a:gd name="T7" fmla="*/ 23 h 58"/>
                    <a:gd name="T8" fmla="*/ 2 w 58"/>
                    <a:gd name="T9" fmla="*/ 27 h 58"/>
                    <a:gd name="T10" fmla="*/ 5 w 58"/>
                    <a:gd name="T11" fmla="*/ 31 h 58"/>
                    <a:gd name="T12" fmla="*/ 2 w 58"/>
                    <a:gd name="T13" fmla="*/ 34 h 58"/>
                    <a:gd name="T14" fmla="*/ 1 w 58"/>
                    <a:gd name="T15" fmla="*/ 38 h 58"/>
                    <a:gd name="T16" fmla="*/ 5 w 58"/>
                    <a:gd name="T17" fmla="*/ 41 h 58"/>
                    <a:gd name="T18" fmla="*/ 8 w 58"/>
                    <a:gd name="T19" fmla="*/ 42 h 58"/>
                    <a:gd name="T20" fmla="*/ 8 w 58"/>
                    <a:gd name="T21" fmla="*/ 46 h 58"/>
                    <a:gd name="T22" fmla="*/ 9 w 58"/>
                    <a:gd name="T23" fmla="*/ 51 h 58"/>
                    <a:gd name="T24" fmla="*/ 14 w 58"/>
                    <a:gd name="T25" fmla="*/ 51 h 58"/>
                    <a:gd name="T26" fmla="*/ 18 w 58"/>
                    <a:gd name="T27" fmla="*/ 51 h 58"/>
                    <a:gd name="T28" fmla="*/ 19 w 58"/>
                    <a:gd name="T29" fmla="*/ 54 h 58"/>
                    <a:gd name="T30" fmla="*/ 22 w 58"/>
                    <a:gd name="T31" fmla="*/ 58 h 58"/>
                    <a:gd name="T32" fmla="*/ 27 w 58"/>
                    <a:gd name="T33" fmla="*/ 56 h 58"/>
                    <a:gd name="T34" fmla="*/ 31 w 58"/>
                    <a:gd name="T35" fmla="*/ 53 h 58"/>
                    <a:gd name="T36" fmla="*/ 33 w 58"/>
                    <a:gd name="T37" fmla="*/ 56 h 58"/>
                    <a:gd name="T38" fmla="*/ 38 w 58"/>
                    <a:gd name="T39" fmla="*/ 57 h 58"/>
                    <a:gd name="T40" fmla="*/ 40 w 58"/>
                    <a:gd name="T41" fmla="*/ 53 h 58"/>
                    <a:gd name="T42" fmla="*/ 42 w 58"/>
                    <a:gd name="T43" fmla="*/ 49 h 58"/>
                    <a:gd name="T44" fmla="*/ 46 w 58"/>
                    <a:gd name="T45" fmla="*/ 50 h 58"/>
                    <a:gd name="T46" fmla="*/ 50 w 58"/>
                    <a:gd name="T47" fmla="*/ 49 h 58"/>
                    <a:gd name="T48" fmla="*/ 51 w 58"/>
                    <a:gd name="T49" fmla="*/ 44 h 58"/>
                    <a:gd name="T50" fmla="*/ 50 w 58"/>
                    <a:gd name="T51" fmla="*/ 40 h 58"/>
                    <a:gd name="T52" fmla="*/ 54 w 58"/>
                    <a:gd name="T53" fmla="*/ 39 h 58"/>
                    <a:gd name="T54" fmla="*/ 57 w 58"/>
                    <a:gd name="T55" fmla="*/ 35 h 58"/>
                    <a:gd name="T56" fmla="*/ 55 w 58"/>
                    <a:gd name="T57" fmla="*/ 31 h 58"/>
                    <a:gd name="T58" fmla="*/ 52 w 58"/>
                    <a:gd name="T59" fmla="*/ 27 h 58"/>
                    <a:gd name="T60" fmla="*/ 55 w 58"/>
                    <a:gd name="T61" fmla="*/ 25 h 58"/>
                    <a:gd name="T62" fmla="*/ 56 w 58"/>
                    <a:gd name="T63" fmla="*/ 20 h 58"/>
                    <a:gd name="T64" fmla="*/ 53 w 58"/>
                    <a:gd name="T65" fmla="*/ 18 h 58"/>
                    <a:gd name="T66" fmla="*/ 48 w 58"/>
                    <a:gd name="T67" fmla="*/ 16 h 58"/>
                    <a:gd name="T68" fmla="*/ 49 w 58"/>
                    <a:gd name="T69" fmla="*/ 12 h 58"/>
                    <a:gd name="T70" fmla="*/ 48 w 58"/>
                    <a:gd name="T71" fmla="*/ 8 h 58"/>
                    <a:gd name="T72" fmla="*/ 44 w 58"/>
                    <a:gd name="T73" fmla="*/ 7 h 58"/>
                    <a:gd name="T74" fmla="*/ 39 w 58"/>
                    <a:gd name="T75" fmla="*/ 8 h 58"/>
                    <a:gd name="T76" fmla="*/ 38 w 58"/>
                    <a:gd name="T77" fmla="*/ 4 h 58"/>
                    <a:gd name="T78" fmla="*/ 35 w 58"/>
                    <a:gd name="T79" fmla="*/ 1 h 58"/>
                    <a:gd name="T80" fmla="*/ 30 w 58"/>
                    <a:gd name="T81" fmla="*/ 3 h 58"/>
                    <a:gd name="T82" fmla="*/ 27 w 58"/>
                    <a:gd name="T83" fmla="*/ 5 h 58"/>
                    <a:gd name="T84" fmla="*/ 24 w 58"/>
                    <a:gd name="T85" fmla="*/ 3 h 58"/>
                    <a:gd name="T86" fmla="*/ 20 w 58"/>
                    <a:gd name="T87" fmla="*/ 1 h 58"/>
                    <a:gd name="T88" fmla="*/ 17 w 58"/>
                    <a:gd name="T89" fmla="*/ 5 h 58"/>
                    <a:gd name="T90" fmla="*/ 15 w 58"/>
                    <a:gd name="T91" fmla="*/ 10 h 58"/>
                    <a:gd name="T92" fmla="*/ 12 w 58"/>
                    <a:gd name="T93" fmla="*/ 9 h 58"/>
                    <a:gd name="T94" fmla="*/ 7 w 58"/>
                    <a:gd name="T95" fmla="*/ 10 h 58"/>
                    <a:gd name="T96" fmla="*/ 6 w 58"/>
                    <a:gd name="T97" fmla="*/ 14 h 58"/>
                    <a:gd name="T98" fmla="*/ 23 w 58"/>
                    <a:gd name="T99" fmla="*/ 13 h 58"/>
                    <a:gd name="T100" fmla="*/ 45 w 58"/>
                    <a:gd name="T101" fmla="*/ 24 h 58"/>
                    <a:gd name="T102" fmla="*/ 34 w 58"/>
                    <a:gd name="T103" fmla="*/ 45 h 58"/>
                    <a:gd name="T104" fmla="*/ 13 w 58"/>
                    <a:gd name="T105" fmla="*/ 34 h 58"/>
                    <a:gd name="T106" fmla="*/ 23 w 58"/>
                    <a:gd name="T107" fmla="*/ 13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58" h="58">
                      <a:moveTo>
                        <a:pt x="6" y="14"/>
                      </a:moveTo>
                      <a:cubicBezTo>
                        <a:pt x="8" y="15"/>
                        <a:pt x="7" y="18"/>
                        <a:pt x="7" y="19"/>
                      </a:cubicBezTo>
                      <a:cubicBezTo>
                        <a:pt x="7" y="20"/>
                        <a:pt x="5" y="20"/>
                        <a:pt x="4" y="20"/>
                      </a:cubicBezTo>
                      <a:cubicBezTo>
                        <a:pt x="2" y="20"/>
                        <a:pt x="0" y="21"/>
                        <a:pt x="0" y="23"/>
                      </a:cubicBezTo>
                      <a:cubicBezTo>
                        <a:pt x="0" y="25"/>
                        <a:pt x="0" y="27"/>
                        <a:pt x="2" y="27"/>
                      </a:cubicBezTo>
                      <a:cubicBezTo>
                        <a:pt x="3" y="28"/>
                        <a:pt x="5" y="30"/>
                        <a:pt x="5" y="31"/>
                      </a:cubicBezTo>
                      <a:cubicBezTo>
                        <a:pt x="5" y="32"/>
                        <a:pt x="4" y="33"/>
                        <a:pt x="2" y="34"/>
                      </a:cubicBezTo>
                      <a:cubicBezTo>
                        <a:pt x="1" y="34"/>
                        <a:pt x="0" y="36"/>
                        <a:pt x="1" y="38"/>
                      </a:cubicBezTo>
                      <a:cubicBezTo>
                        <a:pt x="1" y="40"/>
                        <a:pt x="3" y="42"/>
                        <a:pt x="5" y="41"/>
                      </a:cubicBezTo>
                      <a:cubicBezTo>
                        <a:pt x="6" y="41"/>
                        <a:pt x="8" y="41"/>
                        <a:pt x="8" y="42"/>
                      </a:cubicBezTo>
                      <a:cubicBezTo>
                        <a:pt x="9" y="42"/>
                        <a:pt x="9" y="45"/>
                        <a:pt x="8" y="46"/>
                      </a:cubicBezTo>
                      <a:cubicBezTo>
                        <a:pt x="7" y="47"/>
                        <a:pt x="7" y="50"/>
                        <a:pt x="9" y="51"/>
                      </a:cubicBezTo>
                      <a:cubicBezTo>
                        <a:pt x="11" y="52"/>
                        <a:pt x="13" y="53"/>
                        <a:pt x="14" y="51"/>
                      </a:cubicBezTo>
                      <a:cubicBezTo>
                        <a:pt x="15" y="50"/>
                        <a:pt x="18" y="51"/>
                        <a:pt x="18" y="51"/>
                      </a:cubicBezTo>
                      <a:cubicBezTo>
                        <a:pt x="19" y="51"/>
                        <a:pt x="20" y="53"/>
                        <a:pt x="19" y="54"/>
                      </a:cubicBezTo>
                      <a:cubicBezTo>
                        <a:pt x="19" y="56"/>
                        <a:pt x="20" y="57"/>
                        <a:pt x="22" y="58"/>
                      </a:cubicBezTo>
                      <a:cubicBezTo>
                        <a:pt x="25" y="58"/>
                        <a:pt x="26" y="57"/>
                        <a:pt x="27" y="56"/>
                      </a:cubicBezTo>
                      <a:cubicBezTo>
                        <a:pt x="27" y="54"/>
                        <a:pt x="30" y="53"/>
                        <a:pt x="31" y="53"/>
                      </a:cubicBezTo>
                      <a:cubicBezTo>
                        <a:pt x="31" y="53"/>
                        <a:pt x="33" y="54"/>
                        <a:pt x="33" y="56"/>
                      </a:cubicBezTo>
                      <a:cubicBezTo>
                        <a:pt x="34" y="57"/>
                        <a:pt x="36" y="58"/>
                        <a:pt x="38" y="57"/>
                      </a:cubicBezTo>
                      <a:cubicBezTo>
                        <a:pt x="40" y="57"/>
                        <a:pt x="41" y="55"/>
                        <a:pt x="40" y="53"/>
                      </a:cubicBezTo>
                      <a:cubicBezTo>
                        <a:pt x="40" y="52"/>
                        <a:pt x="42" y="49"/>
                        <a:pt x="42" y="49"/>
                      </a:cubicBezTo>
                      <a:cubicBezTo>
                        <a:pt x="43" y="48"/>
                        <a:pt x="44" y="49"/>
                        <a:pt x="46" y="50"/>
                      </a:cubicBezTo>
                      <a:cubicBezTo>
                        <a:pt x="47" y="51"/>
                        <a:pt x="49" y="51"/>
                        <a:pt x="50" y="49"/>
                      </a:cubicBezTo>
                      <a:cubicBezTo>
                        <a:pt x="52" y="47"/>
                        <a:pt x="52" y="45"/>
                        <a:pt x="51" y="44"/>
                      </a:cubicBezTo>
                      <a:cubicBezTo>
                        <a:pt x="50" y="43"/>
                        <a:pt x="50" y="40"/>
                        <a:pt x="50" y="40"/>
                      </a:cubicBezTo>
                      <a:cubicBezTo>
                        <a:pt x="51" y="39"/>
                        <a:pt x="52" y="38"/>
                        <a:pt x="54" y="39"/>
                      </a:cubicBezTo>
                      <a:cubicBezTo>
                        <a:pt x="55" y="39"/>
                        <a:pt x="57" y="38"/>
                        <a:pt x="57" y="35"/>
                      </a:cubicBezTo>
                      <a:cubicBezTo>
                        <a:pt x="58" y="33"/>
                        <a:pt x="57" y="31"/>
                        <a:pt x="55" y="31"/>
                      </a:cubicBezTo>
                      <a:cubicBezTo>
                        <a:pt x="54" y="31"/>
                        <a:pt x="53" y="28"/>
                        <a:pt x="52" y="27"/>
                      </a:cubicBezTo>
                      <a:cubicBezTo>
                        <a:pt x="52" y="26"/>
                        <a:pt x="54" y="25"/>
                        <a:pt x="55" y="25"/>
                      </a:cubicBezTo>
                      <a:cubicBezTo>
                        <a:pt x="56" y="24"/>
                        <a:pt x="57" y="22"/>
                        <a:pt x="56" y="20"/>
                      </a:cubicBezTo>
                      <a:cubicBezTo>
                        <a:pt x="56" y="18"/>
                        <a:pt x="54" y="17"/>
                        <a:pt x="53" y="18"/>
                      </a:cubicBezTo>
                      <a:cubicBezTo>
                        <a:pt x="51" y="18"/>
                        <a:pt x="49" y="16"/>
                        <a:pt x="48" y="16"/>
                      </a:cubicBezTo>
                      <a:cubicBezTo>
                        <a:pt x="48" y="15"/>
                        <a:pt x="48" y="13"/>
                        <a:pt x="49" y="12"/>
                      </a:cubicBezTo>
                      <a:cubicBezTo>
                        <a:pt x="50" y="11"/>
                        <a:pt x="50" y="9"/>
                        <a:pt x="48" y="8"/>
                      </a:cubicBezTo>
                      <a:cubicBezTo>
                        <a:pt x="47" y="6"/>
                        <a:pt x="45" y="6"/>
                        <a:pt x="44" y="7"/>
                      </a:cubicBezTo>
                      <a:cubicBezTo>
                        <a:pt x="42" y="8"/>
                        <a:pt x="40" y="8"/>
                        <a:pt x="39" y="8"/>
                      </a:cubicBezTo>
                      <a:cubicBezTo>
                        <a:pt x="38" y="7"/>
                        <a:pt x="38" y="6"/>
                        <a:pt x="38" y="4"/>
                      </a:cubicBezTo>
                      <a:cubicBezTo>
                        <a:pt x="38" y="3"/>
                        <a:pt x="37" y="1"/>
                        <a:pt x="35" y="1"/>
                      </a:cubicBezTo>
                      <a:cubicBezTo>
                        <a:pt x="33" y="0"/>
                        <a:pt x="31" y="1"/>
                        <a:pt x="30" y="3"/>
                      </a:cubicBezTo>
                      <a:cubicBezTo>
                        <a:pt x="30" y="4"/>
                        <a:pt x="28" y="5"/>
                        <a:pt x="27" y="5"/>
                      </a:cubicBezTo>
                      <a:cubicBezTo>
                        <a:pt x="26" y="6"/>
                        <a:pt x="25" y="4"/>
                        <a:pt x="24" y="3"/>
                      </a:cubicBezTo>
                      <a:cubicBezTo>
                        <a:pt x="24" y="1"/>
                        <a:pt x="22" y="1"/>
                        <a:pt x="20" y="1"/>
                      </a:cubicBezTo>
                      <a:cubicBezTo>
                        <a:pt x="18" y="2"/>
                        <a:pt x="16" y="4"/>
                        <a:pt x="17" y="5"/>
                      </a:cubicBezTo>
                      <a:cubicBezTo>
                        <a:pt x="17" y="7"/>
                        <a:pt x="16" y="9"/>
                        <a:pt x="15" y="10"/>
                      </a:cubicBezTo>
                      <a:cubicBezTo>
                        <a:pt x="14" y="10"/>
                        <a:pt x="13" y="10"/>
                        <a:pt x="12" y="9"/>
                      </a:cubicBezTo>
                      <a:cubicBezTo>
                        <a:pt x="10" y="8"/>
                        <a:pt x="8" y="8"/>
                        <a:pt x="7" y="10"/>
                      </a:cubicBezTo>
                      <a:cubicBezTo>
                        <a:pt x="6" y="11"/>
                        <a:pt x="5" y="13"/>
                        <a:pt x="6" y="14"/>
                      </a:cubicBezTo>
                      <a:close/>
                      <a:moveTo>
                        <a:pt x="23" y="13"/>
                      </a:moveTo>
                      <a:cubicBezTo>
                        <a:pt x="32" y="10"/>
                        <a:pt x="42" y="15"/>
                        <a:pt x="45" y="24"/>
                      </a:cubicBezTo>
                      <a:cubicBezTo>
                        <a:pt x="47" y="33"/>
                        <a:pt x="43" y="42"/>
                        <a:pt x="34" y="45"/>
                      </a:cubicBezTo>
                      <a:cubicBezTo>
                        <a:pt x="25" y="48"/>
                        <a:pt x="15" y="43"/>
                        <a:pt x="13" y="34"/>
                      </a:cubicBezTo>
                      <a:cubicBezTo>
                        <a:pt x="10" y="26"/>
                        <a:pt x="15" y="16"/>
                        <a:pt x="23" y="13"/>
                      </a:cubicBezTo>
                      <a:close/>
                    </a:path>
                  </a:pathLst>
                </a:custGeom>
                <a:solidFill>
                  <a:srgbClr val="43C5A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5"/>
                </a:p>
              </p:txBody>
            </p:sp>
            <p:sp>
              <p:nvSpPr>
                <p:cNvPr id="47" name="Freeform 302"/>
                <p:cNvSpPr>
                  <a:spLocks noEditPoints="1"/>
                </p:cNvSpPr>
                <p:nvPr/>
              </p:nvSpPr>
              <p:spPr bwMode="auto">
                <a:xfrm>
                  <a:off x="5084763" y="971550"/>
                  <a:ext cx="139700" cy="139700"/>
                </a:xfrm>
                <a:custGeom>
                  <a:avLst/>
                  <a:gdLst>
                    <a:gd name="T0" fmla="*/ 4 w 37"/>
                    <a:gd name="T1" fmla="*/ 9 h 37"/>
                    <a:gd name="T2" fmla="*/ 5 w 37"/>
                    <a:gd name="T3" fmla="*/ 12 h 37"/>
                    <a:gd name="T4" fmla="*/ 2 w 37"/>
                    <a:gd name="T5" fmla="*/ 12 h 37"/>
                    <a:gd name="T6" fmla="*/ 0 w 37"/>
                    <a:gd name="T7" fmla="*/ 14 h 37"/>
                    <a:gd name="T8" fmla="*/ 1 w 37"/>
                    <a:gd name="T9" fmla="*/ 17 h 37"/>
                    <a:gd name="T10" fmla="*/ 3 w 37"/>
                    <a:gd name="T11" fmla="*/ 20 h 37"/>
                    <a:gd name="T12" fmla="*/ 2 w 37"/>
                    <a:gd name="T13" fmla="*/ 21 h 37"/>
                    <a:gd name="T14" fmla="*/ 1 w 37"/>
                    <a:gd name="T15" fmla="*/ 24 h 37"/>
                    <a:gd name="T16" fmla="*/ 3 w 37"/>
                    <a:gd name="T17" fmla="*/ 26 h 37"/>
                    <a:gd name="T18" fmla="*/ 5 w 37"/>
                    <a:gd name="T19" fmla="*/ 26 h 37"/>
                    <a:gd name="T20" fmla="*/ 5 w 37"/>
                    <a:gd name="T21" fmla="*/ 29 h 37"/>
                    <a:gd name="T22" fmla="*/ 6 w 37"/>
                    <a:gd name="T23" fmla="*/ 32 h 37"/>
                    <a:gd name="T24" fmla="*/ 9 w 37"/>
                    <a:gd name="T25" fmla="*/ 33 h 37"/>
                    <a:gd name="T26" fmla="*/ 12 w 37"/>
                    <a:gd name="T27" fmla="*/ 32 h 37"/>
                    <a:gd name="T28" fmla="*/ 12 w 37"/>
                    <a:gd name="T29" fmla="*/ 34 h 37"/>
                    <a:gd name="T30" fmla="*/ 15 w 37"/>
                    <a:gd name="T31" fmla="*/ 37 h 37"/>
                    <a:gd name="T32" fmla="*/ 17 w 37"/>
                    <a:gd name="T33" fmla="*/ 35 h 37"/>
                    <a:gd name="T34" fmla="*/ 20 w 37"/>
                    <a:gd name="T35" fmla="*/ 34 h 37"/>
                    <a:gd name="T36" fmla="*/ 21 w 37"/>
                    <a:gd name="T37" fmla="*/ 35 h 37"/>
                    <a:gd name="T38" fmla="*/ 24 w 37"/>
                    <a:gd name="T39" fmla="*/ 36 h 37"/>
                    <a:gd name="T40" fmla="*/ 26 w 37"/>
                    <a:gd name="T41" fmla="*/ 34 h 37"/>
                    <a:gd name="T42" fmla="*/ 27 w 37"/>
                    <a:gd name="T43" fmla="*/ 31 h 37"/>
                    <a:gd name="T44" fmla="*/ 29 w 37"/>
                    <a:gd name="T45" fmla="*/ 32 h 37"/>
                    <a:gd name="T46" fmla="*/ 32 w 37"/>
                    <a:gd name="T47" fmla="*/ 31 h 37"/>
                    <a:gd name="T48" fmla="*/ 33 w 37"/>
                    <a:gd name="T49" fmla="*/ 28 h 37"/>
                    <a:gd name="T50" fmla="*/ 32 w 37"/>
                    <a:gd name="T51" fmla="*/ 25 h 37"/>
                    <a:gd name="T52" fmla="*/ 35 w 37"/>
                    <a:gd name="T53" fmla="*/ 24 h 37"/>
                    <a:gd name="T54" fmla="*/ 37 w 37"/>
                    <a:gd name="T55" fmla="*/ 22 h 37"/>
                    <a:gd name="T56" fmla="*/ 36 w 37"/>
                    <a:gd name="T57" fmla="*/ 19 h 37"/>
                    <a:gd name="T58" fmla="*/ 34 w 37"/>
                    <a:gd name="T59" fmla="*/ 17 h 37"/>
                    <a:gd name="T60" fmla="*/ 35 w 37"/>
                    <a:gd name="T61" fmla="*/ 15 h 37"/>
                    <a:gd name="T62" fmla="*/ 36 w 37"/>
                    <a:gd name="T63" fmla="*/ 12 h 37"/>
                    <a:gd name="T64" fmla="*/ 34 w 37"/>
                    <a:gd name="T65" fmla="*/ 11 h 37"/>
                    <a:gd name="T66" fmla="*/ 31 w 37"/>
                    <a:gd name="T67" fmla="*/ 9 h 37"/>
                    <a:gd name="T68" fmla="*/ 32 w 37"/>
                    <a:gd name="T69" fmla="*/ 7 h 37"/>
                    <a:gd name="T70" fmla="*/ 31 w 37"/>
                    <a:gd name="T71" fmla="*/ 4 h 37"/>
                    <a:gd name="T72" fmla="*/ 28 w 37"/>
                    <a:gd name="T73" fmla="*/ 4 h 37"/>
                    <a:gd name="T74" fmla="*/ 25 w 37"/>
                    <a:gd name="T75" fmla="*/ 4 h 37"/>
                    <a:gd name="T76" fmla="*/ 25 w 37"/>
                    <a:gd name="T77" fmla="*/ 2 h 37"/>
                    <a:gd name="T78" fmla="*/ 22 w 37"/>
                    <a:gd name="T79" fmla="*/ 0 h 37"/>
                    <a:gd name="T80" fmla="*/ 20 w 37"/>
                    <a:gd name="T81" fmla="*/ 1 h 37"/>
                    <a:gd name="T82" fmla="*/ 17 w 37"/>
                    <a:gd name="T83" fmla="*/ 3 h 37"/>
                    <a:gd name="T84" fmla="*/ 16 w 37"/>
                    <a:gd name="T85" fmla="*/ 1 h 37"/>
                    <a:gd name="T86" fmla="*/ 13 w 37"/>
                    <a:gd name="T87" fmla="*/ 0 h 37"/>
                    <a:gd name="T88" fmla="*/ 11 w 37"/>
                    <a:gd name="T89" fmla="*/ 3 h 37"/>
                    <a:gd name="T90" fmla="*/ 10 w 37"/>
                    <a:gd name="T91" fmla="*/ 6 h 37"/>
                    <a:gd name="T92" fmla="*/ 8 w 37"/>
                    <a:gd name="T93" fmla="*/ 5 h 37"/>
                    <a:gd name="T94" fmla="*/ 5 w 37"/>
                    <a:gd name="T95" fmla="*/ 6 h 37"/>
                    <a:gd name="T96" fmla="*/ 4 w 37"/>
                    <a:gd name="T97" fmla="*/ 9 h 37"/>
                    <a:gd name="T98" fmla="*/ 15 w 37"/>
                    <a:gd name="T99" fmla="*/ 8 h 37"/>
                    <a:gd name="T100" fmla="*/ 29 w 37"/>
                    <a:gd name="T101" fmla="*/ 15 h 37"/>
                    <a:gd name="T102" fmla="*/ 22 w 37"/>
                    <a:gd name="T103" fmla="*/ 29 h 37"/>
                    <a:gd name="T104" fmla="*/ 8 w 37"/>
                    <a:gd name="T105" fmla="*/ 22 h 37"/>
                    <a:gd name="T106" fmla="*/ 15 w 37"/>
                    <a:gd name="T107" fmla="*/ 8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37" h="37">
                      <a:moveTo>
                        <a:pt x="4" y="9"/>
                      </a:moveTo>
                      <a:cubicBezTo>
                        <a:pt x="5" y="9"/>
                        <a:pt x="5" y="11"/>
                        <a:pt x="5" y="12"/>
                      </a:cubicBezTo>
                      <a:cubicBezTo>
                        <a:pt x="4" y="12"/>
                        <a:pt x="3" y="12"/>
                        <a:pt x="2" y="12"/>
                      </a:cubicBezTo>
                      <a:cubicBezTo>
                        <a:pt x="1" y="12"/>
                        <a:pt x="0" y="13"/>
                        <a:pt x="0" y="14"/>
                      </a:cubicBezTo>
                      <a:cubicBezTo>
                        <a:pt x="0" y="16"/>
                        <a:pt x="0" y="17"/>
                        <a:pt x="1" y="17"/>
                      </a:cubicBezTo>
                      <a:cubicBezTo>
                        <a:pt x="2" y="17"/>
                        <a:pt x="3" y="19"/>
                        <a:pt x="3" y="20"/>
                      </a:cubicBezTo>
                      <a:cubicBezTo>
                        <a:pt x="3" y="20"/>
                        <a:pt x="2" y="21"/>
                        <a:pt x="2" y="21"/>
                      </a:cubicBezTo>
                      <a:cubicBezTo>
                        <a:pt x="1" y="21"/>
                        <a:pt x="0" y="23"/>
                        <a:pt x="1" y="24"/>
                      </a:cubicBezTo>
                      <a:cubicBezTo>
                        <a:pt x="1" y="25"/>
                        <a:pt x="2" y="26"/>
                        <a:pt x="3" y="26"/>
                      </a:cubicBezTo>
                      <a:cubicBezTo>
                        <a:pt x="4" y="26"/>
                        <a:pt x="5" y="26"/>
                        <a:pt x="5" y="26"/>
                      </a:cubicBezTo>
                      <a:cubicBezTo>
                        <a:pt x="6" y="27"/>
                        <a:pt x="6" y="28"/>
                        <a:pt x="5" y="29"/>
                      </a:cubicBezTo>
                      <a:cubicBezTo>
                        <a:pt x="5" y="30"/>
                        <a:pt x="5" y="31"/>
                        <a:pt x="6" y="32"/>
                      </a:cubicBezTo>
                      <a:cubicBezTo>
                        <a:pt x="7" y="33"/>
                        <a:pt x="8" y="33"/>
                        <a:pt x="9" y="33"/>
                      </a:cubicBezTo>
                      <a:cubicBezTo>
                        <a:pt x="10" y="32"/>
                        <a:pt x="11" y="32"/>
                        <a:pt x="12" y="32"/>
                      </a:cubicBezTo>
                      <a:cubicBezTo>
                        <a:pt x="12" y="32"/>
                        <a:pt x="13" y="33"/>
                        <a:pt x="12" y="34"/>
                      </a:cubicBezTo>
                      <a:cubicBezTo>
                        <a:pt x="12" y="35"/>
                        <a:pt x="13" y="36"/>
                        <a:pt x="15" y="37"/>
                      </a:cubicBezTo>
                      <a:cubicBezTo>
                        <a:pt x="16" y="37"/>
                        <a:pt x="17" y="36"/>
                        <a:pt x="17" y="35"/>
                      </a:cubicBezTo>
                      <a:cubicBezTo>
                        <a:pt x="18" y="34"/>
                        <a:pt x="19" y="34"/>
                        <a:pt x="20" y="34"/>
                      </a:cubicBezTo>
                      <a:cubicBezTo>
                        <a:pt x="20" y="34"/>
                        <a:pt x="21" y="34"/>
                        <a:pt x="21" y="35"/>
                      </a:cubicBezTo>
                      <a:cubicBezTo>
                        <a:pt x="22" y="36"/>
                        <a:pt x="23" y="37"/>
                        <a:pt x="24" y="36"/>
                      </a:cubicBezTo>
                      <a:cubicBezTo>
                        <a:pt x="26" y="36"/>
                        <a:pt x="26" y="35"/>
                        <a:pt x="26" y="34"/>
                      </a:cubicBezTo>
                      <a:cubicBezTo>
                        <a:pt x="26" y="33"/>
                        <a:pt x="27" y="31"/>
                        <a:pt x="27" y="31"/>
                      </a:cubicBezTo>
                      <a:cubicBezTo>
                        <a:pt x="28" y="31"/>
                        <a:pt x="29" y="31"/>
                        <a:pt x="29" y="32"/>
                      </a:cubicBezTo>
                      <a:cubicBezTo>
                        <a:pt x="30" y="32"/>
                        <a:pt x="32" y="32"/>
                        <a:pt x="32" y="31"/>
                      </a:cubicBezTo>
                      <a:cubicBezTo>
                        <a:pt x="33" y="30"/>
                        <a:pt x="34" y="28"/>
                        <a:pt x="33" y="28"/>
                      </a:cubicBezTo>
                      <a:cubicBezTo>
                        <a:pt x="32" y="27"/>
                        <a:pt x="32" y="25"/>
                        <a:pt x="32" y="25"/>
                      </a:cubicBezTo>
                      <a:cubicBezTo>
                        <a:pt x="33" y="24"/>
                        <a:pt x="34" y="24"/>
                        <a:pt x="35" y="24"/>
                      </a:cubicBezTo>
                      <a:cubicBezTo>
                        <a:pt x="36" y="24"/>
                        <a:pt x="37" y="24"/>
                        <a:pt x="37" y="22"/>
                      </a:cubicBezTo>
                      <a:cubicBezTo>
                        <a:pt x="37" y="21"/>
                        <a:pt x="37" y="20"/>
                        <a:pt x="36" y="19"/>
                      </a:cubicBezTo>
                      <a:cubicBezTo>
                        <a:pt x="35" y="19"/>
                        <a:pt x="34" y="18"/>
                        <a:pt x="34" y="17"/>
                      </a:cubicBezTo>
                      <a:cubicBezTo>
                        <a:pt x="34" y="16"/>
                        <a:pt x="35" y="16"/>
                        <a:pt x="35" y="15"/>
                      </a:cubicBezTo>
                      <a:cubicBezTo>
                        <a:pt x="36" y="15"/>
                        <a:pt x="37" y="14"/>
                        <a:pt x="36" y="12"/>
                      </a:cubicBezTo>
                      <a:cubicBezTo>
                        <a:pt x="36" y="11"/>
                        <a:pt x="35" y="10"/>
                        <a:pt x="34" y="11"/>
                      </a:cubicBezTo>
                      <a:cubicBezTo>
                        <a:pt x="33" y="11"/>
                        <a:pt x="31" y="10"/>
                        <a:pt x="31" y="9"/>
                      </a:cubicBezTo>
                      <a:cubicBezTo>
                        <a:pt x="31" y="9"/>
                        <a:pt x="31" y="8"/>
                        <a:pt x="32" y="7"/>
                      </a:cubicBezTo>
                      <a:cubicBezTo>
                        <a:pt x="32" y="7"/>
                        <a:pt x="32" y="5"/>
                        <a:pt x="31" y="4"/>
                      </a:cubicBezTo>
                      <a:cubicBezTo>
                        <a:pt x="30" y="3"/>
                        <a:pt x="29" y="3"/>
                        <a:pt x="28" y="4"/>
                      </a:cubicBezTo>
                      <a:cubicBezTo>
                        <a:pt x="27" y="5"/>
                        <a:pt x="26" y="5"/>
                        <a:pt x="25" y="4"/>
                      </a:cubicBezTo>
                      <a:cubicBezTo>
                        <a:pt x="25" y="4"/>
                        <a:pt x="24" y="3"/>
                        <a:pt x="25" y="2"/>
                      </a:cubicBezTo>
                      <a:cubicBezTo>
                        <a:pt x="25" y="1"/>
                        <a:pt x="24" y="0"/>
                        <a:pt x="22" y="0"/>
                      </a:cubicBezTo>
                      <a:cubicBezTo>
                        <a:pt x="21" y="0"/>
                        <a:pt x="20" y="0"/>
                        <a:pt x="20" y="1"/>
                      </a:cubicBezTo>
                      <a:cubicBezTo>
                        <a:pt x="19" y="2"/>
                        <a:pt x="18" y="3"/>
                        <a:pt x="17" y="3"/>
                      </a:cubicBezTo>
                      <a:cubicBezTo>
                        <a:pt x="17" y="3"/>
                        <a:pt x="16" y="2"/>
                        <a:pt x="16" y="1"/>
                      </a:cubicBezTo>
                      <a:cubicBezTo>
                        <a:pt x="15" y="0"/>
                        <a:pt x="14" y="0"/>
                        <a:pt x="13" y="0"/>
                      </a:cubicBezTo>
                      <a:cubicBezTo>
                        <a:pt x="11" y="1"/>
                        <a:pt x="11" y="2"/>
                        <a:pt x="11" y="3"/>
                      </a:cubicBezTo>
                      <a:cubicBezTo>
                        <a:pt x="11" y="4"/>
                        <a:pt x="10" y="5"/>
                        <a:pt x="10" y="6"/>
                      </a:cubicBezTo>
                      <a:cubicBezTo>
                        <a:pt x="9" y="6"/>
                        <a:pt x="8" y="6"/>
                        <a:pt x="8" y="5"/>
                      </a:cubicBezTo>
                      <a:cubicBezTo>
                        <a:pt x="7" y="4"/>
                        <a:pt x="5" y="5"/>
                        <a:pt x="5" y="6"/>
                      </a:cubicBezTo>
                      <a:cubicBezTo>
                        <a:pt x="4" y="7"/>
                        <a:pt x="3" y="8"/>
                        <a:pt x="4" y="9"/>
                      </a:cubicBezTo>
                      <a:close/>
                      <a:moveTo>
                        <a:pt x="15" y="8"/>
                      </a:moveTo>
                      <a:cubicBezTo>
                        <a:pt x="21" y="6"/>
                        <a:pt x="27" y="9"/>
                        <a:pt x="29" y="15"/>
                      </a:cubicBezTo>
                      <a:cubicBezTo>
                        <a:pt x="31" y="21"/>
                        <a:pt x="27" y="27"/>
                        <a:pt x="22" y="29"/>
                      </a:cubicBezTo>
                      <a:cubicBezTo>
                        <a:pt x="16" y="30"/>
                        <a:pt x="10" y="27"/>
                        <a:pt x="8" y="22"/>
                      </a:cubicBezTo>
                      <a:cubicBezTo>
                        <a:pt x="6" y="16"/>
                        <a:pt x="10" y="10"/>
                        <a:pt x="15" y="8"/>
                      </a:cubicBezTo>
                      <a:close/>
                    </a:path>
                  </a:pathLst>
                </a:custGeom>
                <a:solidFill>
                  <a:srgbClr val="43C5A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5"/>
                </a:p>
              </p:txBody>
            </p:sp>
            <p:sp>
              <p:nvSpPr>
                <p:cNvPr id="48" name="Freeform 303"/>
                <p:cNvSpPr>
                  <a:spLocks noEditPoints="1"/>
                </p:cNvSpPr>
                <p:nvPr/>
              </p:nvSpPr>
              <p:spPr bwMode="auto">
                <a:xfrm>
                  <a:off x="5084763" y="1111250"/>
                  <a:ext cx="109538" cy="104775"/>
                </a:xfrm>
                <a:custGeom>
                  <a:avLst/>
                  <a:gdLst>
                    <a:gd name="T0" fmla="*/ 3 w 29"/>
                    <a:gd name="T1" fmla="*/ 7 h 28"/>
                    <a:gd name="T2" fmla="*/ 4 w 29"/>
                    <a:gd name="T3" fmla="*/ 9 h 28"/>
                    <a:gd name="T4" fmla="*/ 2 w 29"/>
                    <a:gd name="T5" fmla="*/ 9 h 28"/>
                    <a:gd name="T6" fmla="*/ 0 w 29"/>
                    <a:gd name="T7" fmla="*/ 11 h 28"/>
                    <a:gd name="T8" fmla="*/ 1 w 29"/>
                    <a:gd name="T9" fmla="*/ 13 h 28"/>
                    <a:gd name="T10" fmla="*/ 3 w 29"/>
                    <a:gd name="T11" fmla="*/ 15 h 28"/>
                    <a:gd name="T12" fmla="*/ 1 w 29"/>
                    <a:gd name="T13" fmla="*/ 16 h 28"/>
                    <a:gd name="T14" fmla="*/ 1 w 29"/>
                    <a:gd name="T15" fmla="*/ 19 h 28"/>
                    <a:gd name="T16" fmla="*/ 3 w 29"/>
                    <a:gd name="T17" fmla="*/ 20 h 28"/>
                    <a:gd name="T18" fmla="*/ 4 w 29"/>
                    <a:gd name="T19" fmla="*/ 20 h 28"/>
                    <a:gd name="T20" fmla="*/ 4 w 29"/>
                    <a:gd name="T21" fmla="*/ 23 h 28"/>
                    <a:gd name="T22" fmla="*/ 5 w 29"/>
                    <a:gd name="T23" fmla="*/ 25 h 28"/>
                    <a:gd name="T24" fmla="*/ 7 w 29"/>
                    <a:gd name="T25" fmla="*/ 25 h 28"/>
                    <a:gd name="T26" fmla="*/ 9 w 29"/>
                    <a:gd name="T27" fmla="*/ 25 h 28"/>
                    <a:gd name="T28" fmla="*/ 10 w 29"/>
                    <a:gd name="T29" fmla="*/ 27 h 28"/>
                    <a:gd name="T30" fmla="*/ 11 w 29"/>
                    <a:gd name="T31" fmla="*/ 28 h 28"/>
                    <a:gd name="T32" fmla="*/ 13 w 29"/>
                    <a:gd name="T33" fmla="*/ 27 h 28"/>
                    <a:gd name="T34" fmla="*/ 15 w 29"/>
                    <a:gd name="T35" fmla="*/ 26 h 28"/>
                    <a:gd name="T36" fmla="*/ 17 w 29"/>
                    <a:gd name="T37" fmla="*/ 27 h 28"/>
                    <a:gd name="T38" fmla="*/ 19 w 29"/>
                    <a:gd name="T39" fmla="*/ 28 h 28"/>
                    <a:gd name="T40" fmla="*/ 20 w 29"/>
                    <a:gd name="T41" fmla="*/ 26 h 28"/>
                    <a:gd name="T42" fmla="*/ 21 w 29"/>
                    <a:gd name="T43" fmla="*/ 24 h 28"/>
                    <a:gd name="T44" fmla="*/ 23 w 29"/>
                    <a:gd name="T45" fmla="*/ 24 h 28"/>
                    <a:gd name="T46" fmla="*/ 25 w 29"/>
                    <a:gd name="T47" fmla="*/ 24 h 28"/>
                    <a:gd name="T48" fmla="*/ 25 w 29"/>
                    <a:gd name="T49" fmla="*/ 21 h 28"/>
                    <a:gd name="T50" fmla="*/ 25 w 29"/>
                    <a:gd name="T51" fmla="*/ 19 h 28"/>
                    <a:gd name="T52" fmla="*/ 27 w 29"/>
                    <a:gd name="T53" fmla="*/ 19 h 28"/>
                    <a:gd name="T54" fmla="*/ 29 w 29"/>
                    <a:gd name="T55" fmla="*/ 17 h 28"/>
                    <a:gd name="T56" fmla="*/ 28 w 29"/>
                    <a:gd name="T57" fmla="*/ 15 h 28"/>
                    <a:gd name="T58" fmla="*/ 26 w 29"/>
                    <a:gd name="T59" fmla="*/ 13 h 28"/>
                    <a:gd name="T60" fmla="*/ 27 w 29"/>
                    <a:gd name="T61" fmla="*/ 12 h 28"/>
                    <a:gd name="T62" fmla="*/ 28 w 29"/>
                    <a:gd name="T63" fmla="*/ 10 h 28"/>
                    <a:gd name="T64" fmla="*/ 26 w 29"/>
                    <a:gd name="T65" fmla="*/ 8 h 28"/>
                    <a:gd name="T66" fmla="*/ 24 w 29"/>
                    <a:gd name="T67" fmla="*/ 7 h 28"/>
                    <a:gd name="T68" fmla="*/ 25 w 29"/>
                    <a:gd name="T69" fmla="*/ 6 h 28"/>
                    <a:gd name="T70" fmla="*/ 24 w 29"/>
                    <a:gd name="T71" fmla="*/ 3 h 28"/>
                    <a:gd name="T72" fmla="*/ 22 w 29"/>
                    <a:gd name="T73" fmla="*/ 3 h 28"/>
                    <a:gd name="T74" fmla="*/ 19 w 29"/>
                    <a:gd name="T75" fmla="*/ 3 h 28"/>
                    <a:gd name="T76" fmla="*/ 19 w 29"/>
                    <a:gd name="T77" fmla="*/ 2 h 28"/>
                    <a:gd name="T78" fmla="*/ 17 w 29"/>
                    <a:gd name="T79" fmla="*/ 0 h 28"/>
                    <a:gd name="T80" fmla="*/ 15 w 29"/>
                    <a:gd name="T81" fmla="*/ 1 h 28"/>
                    <a:gd name="T82" fmla="*/ 13 w 29"/>
                    <a:gd name="T83" fmla="*/ 2 h 28"/>
                    <a:gd name="T84" fmla="*/ 12 w 29"/>
                    <a:gd name="T85" fmla="*/ 1 h 28"/>
                    <a:gd name="T86" fmla="*/ 10 w 29"/>
                    <a:gd name="T87" fmla="*/ 0 h 28"/>
                    <a:gd name="T88" fmla="*/ 9 w 29"/>
                    <a:gd name="T89" fmla="*/ 2 h 28"/>
                    <a:gd name="T90" fmla="*/ 8 w 29"/>
                    <a:gd name="T91" fmla="*/ 4 h 28"/>
                    <a:gd name="T92" fmla="*/ 6 w 29"/>
                    <a:gd name="T93" fmla="*/ 4 h 28"/>
                    <a:gd name="T94" fmla="*/ 4 w 29"/>
                    <a:gd name="T95" fmla="*/ 4 h 28"/>
                    <a:gd name="T96" fmla="*/ 3 w 29"/>
                    <a:gd name="T97" fmla="*/ 7 h 28"/>
                    <a:gd name="T98" fmla="*/ 12 w 29"/>
                    <a:gd name="T99" fmla="*/ 6 h 28"/>
                    <a:gd name="T100" fmla="*/ 22 w 29"/>
                    <a:gd name="T101" fmla="*/ 12 h 28"/>
                    <a:gd name="T102" fmla="*/ 17 w 29"/>
                    <a:gd name="T103" fmla="*/ 22 h 28"/>
                    <a:gd name="T104" fmla="*/ 6 w 29"/>
                    <a:gd name="T105" fmla="*/ 17 h 28"/>
                    <a:gd name="T106" fmla="*/ 12 w 29"/>
                    <a:gd name="T107" fmla="*/ 6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29" h="28">
                      <a:moveTo>
                        <a:pt x="3" y="7"/>
                      </a:moveTo>
                      <a:cubicBezTo>
                        <a:pt x="4" y="7"/>
                        <a:pt x="4" y="9"/>
                        <a:pt x="4" y="9"/>
                      </a:cubicBezTo>
                      <a:cubicBezTo>
                        <a:pt x="4" y="9"/>
                        <a:pt x="3" y="10"/>
                        <a:pt x="2" y="9"/>
                      </a:cubicBezTo>
                      <a:cubicBezTo>
                        <a:pt x="1" y="9"/>
                        <a:pt x="0" y="10"/>
                        <a:pt x="0" y="11"/>
                      </a:cubicBezTo>
                      <a:cubicBezTo>
                        <a:pt x="0" y="12"/>
                        <a:pt x="0" y="13"/>
                        <a:pt x="1" y="13"/>
                      </a:cubicBezTo>
                      <a:cubicBezTo>
                        <a:pt x="2" y="13"/>
                        <a:pt x="3" y="15"/>
                        <a:pt x="3" y="15"/>
                      </a:cubicBezTo>
                      <a:cubicBezTo>
                        <a:pt x="3" y="16"/>
                        <a:pt x="2" y="16"/>
                        <a:pt x="1" y="16"/>
                      </a:cubicBezTo>
                      <a:cubicBezTo>
                        <a:pt x="1" y="17"/>
                        <a:pt x="0" y="18"/>
                        <a:pt x="1" y="19"/>
                      </a:cubicBezTo>
                      <a:cubicBezTo>
                        <a:pt x="1" y="20"/>
                        <a:pt x="2" y="20"/>
                        <a:pt x="3" y="20"/>
                      </a:cubicBezTo>
                      <a:cubicBezTo>
                        <a:pt x="3" y="20"/>
                        <a:pt x="4" y="20"/>
                        <a:pt x="4" y="20"/>
                      </a:cubicBezTo>
                      <a:cubicBezTo>
                        <a:pt x="4" y="21"/>
                        <a:pt x="5" y="22"/>
                        <a:pt x="4" y="23"/>
                      </a:cubicBezTo>
                      <a:cubicBezTo>
                        <a:pt x="4" y="23"/>
                        <a:pt x="4" y="24"/>
                        <a:pt x="5" y="25"/>
                      </a:cubicBezTo>
                      <a:cubicBezTo>
                        <a:pt x="5" y="26"/>
                        <a:pt x="7" y="26"/>
                        <a:pt x="7" y="25"/>
                      </a:cubicBezTo>
                      <a:cubicBezTo>
                        <a:pt x="8" y="25"/>
                        <a:pt x="9" y="25"/>
                        <a:pt x="9" y="25"/>
                      </a:cubicBezTo>
                      <a:cubicBezTo>
                        <a:pt x="10" y="25"/>
                        <a:pt x="10" y="26"/>
                        <a:pt x="10" y="27"/>
                      </a:cubicBezTo>
                      <a:cubicBezTo>
                        <a:pt x="10" y="27"/>
                        <a:pt x="10" y="28"/>
                        <a:pt x="11" y="28"/>
                      </a:cubicBezTo>
                      <a:cubicBezTo>
                        <a:pt x="12" y="28"/>
                        <a:pt x="13" y="28"/>
                        <a:pt x="13" y="27"/>
                      </a:cubicBezTo>
                      <a:cubicBezTo>
                        <a:pt x="14" y="27"/>
                        <a:pt x="15" y="26"/>
                        <a:pt x="15" y="26"/>
                      </a:cubicBezTo>
                      <a:cubicBezTo>
                        <a:pt x="16" y="26"/>
                        <a:pt x="16" y="26"/>
                        <a:pt x="17" y="27"/>
                      </a:cubicBezTo>
                      <a:cubicBezTo>
                        <a:pt x="17" y="28"/>
                        <a:pt x="18" y="28"/>
                        <a:pt x="19" y="28"/>
                      </a:cubicBezTo>
                      <a:cubicBezTo>
                        <a:pt x="20" y="28"/>
                        <a:pt x="20" y="27"/>
                        <a:pt x="20" y="26"/>
                      </a:cubicBezTo>
                      <a:cubicBezTo>
                        <a:pt x="20" y="25"/>
                        <a:pt x="21" y="24"/>
                        <a:pt x="21" y="24"/>
                      </a:cubicBezTo>
                      <a:cubicBezTo>
                        <a:pt x="21" y="24"/>
                        <a:pt x="22" y="24"/>
                        <a:pt x="23" y="24"/>
                      </a:cubicBezTo>
                      <a:cubicBezTo>
                        <a:pt x="23" y="25"/>
                        <a:pt x="24" y="25"/>
                        <a:pt x="25" y="24"/>
                      </a:cubicBezTo>
                      <a:cubicBezTo>
                        <a:pt x="26" y="23"/>
                        <a:pt x="26" y="22"/>
                        <a:pt x="25" y="21"/>
                      </a:cubicBezTo>
                      <a:cubicBezTo>
                        <a:pt x="25" y="21"/>
                        <a:pt x="25" y="20"/>
                        <a:pt x="25" y="19"/>
                      </a:cubicBezTo>
                      <a:cubicBezTo>
                        <a:pt x="25" y="19"/>
                        <a:pt x="26" y="19"/>
                        <a:pt x="27" y="19"/>
                      </a:cubicBezTo>
                      <a:cubicBezTo>
                        <a:pt x="28" y="19"/>
                        <a:pt x="28" y="18"/>
                        <a:pt x="29" y="17"/>
                      </a:cubicBezTo>
                      <a:cubicBezTo>
                        <a:pt x="29" y="16"/>
                        <a:pt x="28" y="15"/>
                        <a:pt x="28" y="15"/>
                      </a:cubicBezTo>
                      <a:cubicBezTo>
                        <a:pt x="27" y="15"/>
                        <a:pt x="26" y="14"/>
                        <a:pt x="26" y="13"/>
                      </a:cubicBezTo>
                      <a:cubicBezTo>
                        <a:pt x="26" y="13"/>
                        <a:pt x="27" y="12"/>
                        <a:pt x="27" y="12"/>
                      </a:cubicBezTo>
                      <a:cubicBezTo>
                        <a:pt x="28" y="12"/>
                        <a:pt x="28" y="11"/>
                        <a:pt x="28" y="10"/>
                      </a:cubicBezTo>
                      <a:cubicBezTo>
                        <a:pt x="28" y="9"/>
                        <a:pt x="27" y="8"/>
                        <a:pt x="26" y="8"/>
                      </a:cubicBezTo>
                      <a:cubicBezTo>
                        <a:pt x="26" y="9"/>
                        <a:pt x="24" y="8"/>
                        <a:pt x="24" y="7"/>
                      </a:cubicBezTo>
                      <a:cubicBezTo>
                        <a:pt x="24" y="7"/>
                        <a:pt x="24" y="6"/>
                        <a:pt x="25" y="6"/>
                      </a:cubicBezTo>
                      <a:cubicBezTo>
                        <a:pt x="25" y="5"/>
                        <a:pt x="25" y="4"/>
                        <a:pt x="24" y="3"/>
                      </a:cubicBezTo>
                      <a:cubicBezTo>
                        <a:pt x="23" y="3"/>
                        <a:pt x="22" y="3"/>
                        <a:pt x="22" y="3"/>
                      </a:cubicBezTo>
                      <a:cubicBezTo>
                        <a:pt x="21" y="4"/>
                        <a:pt x="20" y="4"/>
                        <a:pt x="19" y="3"/>
                      </a:cubicBezTo>
                      <a:cubicBezTo>
                        <a:pt x="19" y="3"/>
                        <a:pt x="19" y="2"/>
                        <a:pt x="19" y="2"/>
                      </a:cubicBezTo>
                      <a:cubicBezTo>
                        <a:pt x="19" y="1"/>
                        <a:pt x="18" y="0"/>
                        <a:pt x="17" y="0"/>
                      </a:cubicBezTo>
                      <a:cubicBezTo>
                        <a:pt x="16" y="0"/>
                        <a:pt x="15" y="0"/>
                        <a:pt x="15" y="1"/>
                      </a:cubicBezTo>
                      <a:cubicBezTo>
                        <a:pt x="15" y="2"/>
                        <a:pt x="14" y="2"/>
                        <a:pt x="13" y="2"/>
                      </a:cubicBezTo>
                      <a:cubicBezTo>
                        <a:pt x="13" y="2"/>
                        <a:pt x="12" y="2"/>
                        <a:pt x="12" y="1"/>
                      </a:cubicBezTo>
                      <a:cubicBezTo>
                        <a:pt x="12" y="0"/>
                        <a:pt x="11" y="0"/>
                        <a:pt x="10" y="0"/>
                      </a:cubicBezTo>
                      <a:cubicBezTo>
                        <a:pt x="9" y="1"/>
                        <a:pt x="8" y="2"/>
                        <a:pt x="9" y="2"/>
                      </a:cubicBezTo>
                      <a:cubicBezTo>
                        <a:pt x="9" y="3"/>
                        <a:pt x="8" y="4"/>
                        <a:pt x="8" y="4"/>
                      </a:cubicBezTo>
                      <a:cubicBezTo>
                        <a:pt x="7" y="5"/>
                        <a:pt x="7" y="4"/>
                        <a:pt x="6" y="4"/>
                      </a:cubicBezTo>
                      <a:cubicBezTo>
                        <a:pt x="5" y="3"/>
                        <a:pt x="4" y="4"/>
                        <a:pt x="4" y="4"/>
                      </a:cubicBezTo>
                      <a:cubicBezTo>
                        <a:pt x="3" y="5"/>
                        <a:pt x="3" y="6"/>
                        <a:pt x="3" y="7"/>
                      </a:cubicBezTo>
                      <a:close/>
                      <a:moveTo>
                        <a:pt x="12" y="6"/>
                      </a:moveTo>
                      <a:cubicBezTo>
                        <a:pt x="16" y="5"/>
                        <a:pt x="21" y="7"/>
                        <a:pt x="22" y="12"/>
                      </a:cubicBezTo>
                      <a:cubicBezTo>
                        <a:pt x="24" y="16"/>
                        <a:pt x="21" y="21"/>
                        <a:pt x="17" y="22"/>
                      </a:cubicBezTo>
                      <a:cubicBezTo>
                        <a:pt x="13" y="23"/>
                        <a:pt x="8" y="21"/>
                        <a:pt x="6" y="17"/>
                      </a:cubicBezTo>
                      <a:cubicBezTo>
                        <a:pt x="5" y="12"/>
                        <a:pt x="7" y="8"/>
                        <a:pt x="12" y="6"/>
                      </a:cubicBezTo>
                      <a:close/>
                    </a:path>
                  </a:pathLst>
                </a:custGeom>
                <a:solidFill>
                  <a:srgbClr val="43C5A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5"/>
                </a:p>
              </p:txBody>
            </p:sp>
          </p:grpSp>
        </p:grpSp>
        <p:sp>
          <p:nvSpPr>
            <p:cNvPr id="82" name="矩形 81"/>
            <p:cNvSpPr/>
            <p:nvPr userDrawn="1"/>
          </p:nvSpPr>
          <p:spPr>
            <a:xfrm>
              <a:off x="9931475" y="916528"/>
              <a:ext cx="9962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03</a:t>
              </a:r>
              <a:r>
                <a:rPr lang="zh-CN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835500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2018/12/27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60" r:id="rId3"/>
    <p:sldLayoutId id="2147483661" r:id="rId4"/>
    <p:sldLayoutId id="2147483662" r:id="rId5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audio" Target="file:///C:\Users\MASEFAT\Desktop\&#24180;&#24230;&#24037;&#20316;&#24635;&#32467;&#24187;&#28783;&#29255;\&#38899;&#20048;.mp3" TargetMode="Externa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直接连接符 55"/>
          <p:cNvCxnSpPr/>
          <p:nvPr/>
        </p:nvCxnSpPr>
        <p:spPr>
          <a:xfrm>
            <a:off x="12190413" y="3571876"/>
            <a:ext cx="859420" cy="0"/>
          </a:xfrm>
          <a:prstGeom prst="line">
            <a:avLst/>
          </a:prstGeom>
          <a:ln w="952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/>
          <p:nvPr/>
        </p:nvCxnSpPr>
        <p:spPr>
          <a:xfrm rot="5400000" flipH="1" flipV="1">
            <a:off x="5534570" y="7347198"/>
            <a:ext cx="2192842" cy="1214446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/>
        </p:nvCxnSpPr>
        <p:spPr>
          <a:xfrm>
            <a:off x="6166644" y="-1460580"/>
            <a:ext cx="843143" cy="146058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21"/>
          <p:cNvSpPr txBox="1"/>
          <p:nvPr/>
        </p:nvSpPr>
        <p:spPr bwMode="auto">
          <a:xfrm>
            <a:off x="838251" y="3140540"/>
            <a:ext cx="600079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5400" spc="100" dirty="0" smtClean="0">
                <a:solidFill>
                  <a:srgbClr val="0070C0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企业合规风险预测</a:t>
            </a:r>
            <a:endParaRPr lang="zh-CN" altLang="en-US" sz="5400" spc="100" dirty="0">
              <a:solidFill>
                <a:srgbClr val="0070C0"/>
              </a:solidFill>
              <a:latin typeface="方正兰亭粗黑_GBK" panose="02000000000000000000" pitchFamily="2" charset="-122"/>
              <a:ea typeface="方正兰亭粗黑_GBK" panose="02000000000000000000" pitchFamily="2" charset="-122"/>
            </a:endParaRPr>
          </a:p>
        </p:txBody>
      </p:sp>
      <p:sp>
        <p:nvSpPr>
          <p:cNvPr id="61" name="文本框 26"/>
          <p:cNvSpPr txBox="1">
            <a:spLocks noChangeArrowheads="1"/>
          </p:cNvSpPr>
          <p:nvPr/>
        </p:nvSpPr>
        <p:spPr bwMode="auto">
          <a:xfrm>
            <a:off x="844549" y="2697855"/>
            <a:ext cx="554317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solidFill>
                  <a:srgbClr val="7F7F7F"/>
                </a:solidFill>
                <a:latin typeface="方正正纤黑简体"/>
                <a:ea typeface="方正正纤黑简体"/>
                <a:cs typeface="方正正纤黑简体"/>
              </a:rPr>
              <a:t>首届太湖信用大数据创新应用大赛</a:t>
            </a:r>
            <a:endParaRPr lang="zh-CN" altLang="en-US" sz="2800" dirty="0">
              <a:solidFill>
                <a:srgbClr val="7F7F7F"/>
              </a:solidFill>
              <a:latin typeface="方正正纤黑简体"/>
              <a:ea typeface="方正正纤黑简体"/>
              <a:cs typeface="方正正纤黑简体"/>
            </a:endParaRPr>
          </a:p>
        </p:txBody>
      </p:sp>
      <p:sp>
        <p:nvSpPr>
          <p:cNvPr id="42" name="Freeform 5"/>
          <p:cNvSpPr>
            <a:spLocks/>
          </p:cNvSpPr>
          <p:nvPr/>
        </p:nvSpPr>
        <p:spPr bwMode="auto">
          <a:xfrm rot="10800000">
            <a:off x="7023901" y="2697855"/>
            <a:ext cx="1931273" cy="1712843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noFill/>
          <a:ln w="15875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43" name="Freeform 5"/>
          <p:cNvSpPr>
            <a:spLocks/>
          </p:cNvSpPr>
          <p:nvPr/>
        </p:nvSpPr>
        <p:spPr bwMode="auto">
          <a:xfrm rot="10800000">
            <a:off x="7205924" y="2859856"/>
            <a:ext cx="1567224" cy="1388840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noFill/>
          <a:ln w="9525">
            <a:solidFill>
              <a:schemeClr val="bg1">
                <a:lumMod val="75000"/>
              </a:schemeClr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44" name="Freeform 5"/>
          <p:cNvSpPr>
            <a:spLocks/>
          </p:cNvSpPr>
          <p:nvPr/>
        </p:nvSpPr>
        <p:spPr bwMode="auto">
          <a:xfrm rot="10800000">
            <a:off x="8660293" y="1762251"/>
            <a:ext cx="1931271" cy="1711023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noFill/>
          <a:ln w="15875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50" name="Freeform 5"/>
          <p:cNvSpPr>
            <a:spLocks/>
          </p:cNvSpPr>
          <p:nvPr/>
        </p:nvSpPr>
        <p:spPr bwMode="auto">
          <a:xfrm rot="10800000">
            <a:off x="8842317" y="1924254"/>
            <a:ext cx="1567224" cy="1387020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noFill/>
          <a:ln w="9525">
            <a:solidFill>
              <a:schemeClr val="bg1">
                <a:lumMod val="75000"/>
              </a:schemeClr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noFill/>
              <a:sym typeface="Arial" panose="020B0604020202020204" pitchFamily="34" charset="0"/>
            </a:endParaRPr>
          </a:p>
        </p:txBody>
      </p:sp>
      <p:sp>
        <p:nvSpPr>
          <p:cNvPr id="51" name="Freeform 5"/>
          <p:cNvSpPr>
            <a:spLocks/>
          </p:cNvSpPr>
          <p:nvPr/>
        </p:nvSpPr>
        <p:spPr bwMode="auto">
          <a:xfrm rot="10800000">
            <a:off x="8660293" y="3635275"/>
            <a:ext cx="1931271" cy="1711023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noFill/>
          <a:ln w="15875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52" name="Freeform 5"/>
          <p:cNvSpPr>
            <a:spLocks/>
          </p:cNvSpPr>
          <p:nvPr/>
        </p:nvSpPr>
        <p:spPr bwMode="auto">
          <a:xfrm rot="10800000">
            <a:off x="8842317" y="3797276"/>
            <a:ext cx="1567224" cy="1387020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noFill/>
          <a:ln w="9525">
            <a:solidFill>
              <a:schemeClr val="bg1">
                <a:lumMod val="75000"/>
              </a:schemeClr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53" name="Freeform 5"/>
          <p:cNvSpPr>
            <a:spLocks/>
          </p:cNvSpPr>
          <p:nvPr/>
        </p:nvSpPr>
        <p:spPr bwMode="auto">
          <a:xfrm rot="10800000">
            <a:off x="7615476" y="1516521"/>
            <a:ext cx="1150390" cy="1021153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noFill/>
          <a:ln w="9525">
            <a:solidFill>
              <a:schemeClr val="accent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54" name="Freeform 5"/>
          <p:cNvSpPr>
            <a:spLocks/>
          </p:cNvSpPr>
          <p:nvPr/>
        </p:nvSpPr>
        <p:spPr bwMode="auto">
          <a:xfrm rot="10800000">
            <a:off x="7615476" y="4572699"/>
            <a:ext cx="1150390" cy="1021153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noFill/>
          <a:ln w="9525">
            <a:solidFill>
              <a:schemeClr val="accent2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55" name="Freeform 5"/>
          <p:cNvSpPr>
            <a:spLocks/>
          </p:cNvSpPr>
          <p:nvPr/>
        </p:nvSpPr>
        <p:spPr bwMode="auto">
          <a:xfrm rot="10800000">
            <a:off x="10271201" y="3047340"/>
            <a:ext cx="1150390" cy="1021153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noFill/>
          <a:ln w="9525">
            <a:solidFill>
              <a:schemeClr val="accent3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grpSp>
        <p:nvGrpSpPr>
          <p:cNvPr id="62" name="组合 32"/>
          <p:cNvGrpSpPr/>
          <p:nvPr/>
        </p:nvGrpSpPr>
        <p:grpSpPr>
          <a:xfrm>
            <a:off x="8013815" y="1870661"/>
            <a:ext cx="368370" cy="313348"/>
            <a:chOff x="6339462" y="3747511"/>
            <a:chExt cx="907547" cy="772010"/>
          </a:xfrm>
          <a:solidFill>
            <a:schemeClr val="accent1"/>
          </a:solidFill>
        </p:grpSpPr>
        <p:sp>
          <p:nvSpPr>
            <p:cNvPr id="63" name="Rectangle 130"/>
            <p:cNvSpPr>
              <a:spLocks noChangeArrowheads="1"/>
            </p:cNvSpPr>
            <p:nvPr/>
          </p:nvSpPr>
          <p:spPr bwMode="auto">
            <a:xfrm>
              <a:off x="6339462" y="4489161"/>
              <a:ext cx="881523" cy="30360"/>
            </a:xfrm>
            <a:prstGeom prst="rect">
              <a:avLst/>
            </a:pr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64" name="Freeform 131"/>
            <p:cNvSpPr>
              <a:spLocks/>
            </p:cNvSpPr>
            <p:nvPr/>
          </p:nvSpPr>
          <p:spPr bwMode="auto">
            <a:xfrm>
              <a:off x="6398014" y="4350373"/>
              <a:ext cx="123608" cy="114934"/>
            </a:xfrm>
            <a:custGeom>
              <a:avLst/>
              <a:gdLst>
                <a:gd name="T0" fmla="*/ 43 w 48"/>
                <a:gd name="T1" fmla="*/ 45 h 45"/>
                <a:gd name="T2" fmla="*/ 48 w 48"/>
                <a:gd name="T3" fmla="*/ 39 h 45"/>
                <a:gd name="T4" fmla="*/ 48 w 48"/>
                <a:gd name="T5" fmla="*/ 0 h 45"/>
                <a:gd name="T6" fmla="*/ 0 w 48"/>
                <a:gd name="T7" fmla="*/ 8 h 45"/>
                <a:gd name="T8" fmla="*/ 0 w 48"/>
                <a:gd name="T9" fmla="*/ 39 h 45"/>
                <a:gd name="T10" fmla="*/ 6 w 48"/>
                <a:gd name="T11" fmla="*/ 45 h 45"/>
                <a:gd name="T12" fmla="*/ 43 w 48"/>
                <a:gd name="T1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45">
                  <a:moveTo>
                    <a:pt x="43" y="45"/>
                  </a:moveTo>
                  <a:cubicBezTo>
                    <a:pt x="46" y="45"/>
                    <a:pt x="48" y="42"/>
                    <a:pt x="48" y="39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29" y="5"/>
                    <a:pt x="12" y="7"/>
                    <a:pt x="0" y="8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42"/>
                    <a:pt x="3" y="45"/>
                    <a:pt x="6" y="45"/>
                  </a:cubicBezTo>
                  <a:lnTo>
                    <a:pt x="43" y="45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65" name="Freeform 132"/>
            <p:cNvSpPr>
              <a:spLocks/>
            </p:cNvSpPr>
            <p:nvPr/>
          </p:nvSpPr>
          <p:spPr bwMode="auto">
            <a:xfrm>
              <a:off x="6557403" y="4299411"/>
              <a:ext cx="122524" cy="165896"/>
            </a:xfrm>
            <a:custGeom>
              <a:avLst/>
              <a:gdLst>
                <a:gd name="T0" fmla="*/ 43 w 48"/>
                <a:gd name="T1" fmla="*/ 65 h 65"/>
                <a:gd name="T2" fmla="*/ 48 w 48"/>
                <a:gd name="T3" fmla="*/ 59 h 65"/>
                <a:gd name="T4" fmla="*/ 48 w 48"/>
                <a:gd name="T5" fmla="*/ 0 h 65"/>
                <a:gd name="T6" fmla="*/ 44 w 48"/>
                <a:gd name="T7" fmla="*/ 2 h 65"/>
                <a:gd name="T8" fmla="*/ 0 w 48"/>
                <a:gd name="T9" fmla="*/ 16 h 65"/>
                <a:gd name="T10" fmla="*/ 0 w 48"/>
                <a:gd name="T11" fmla="*/ 59 h 65"/>
                <a:gd name="T12" fmla="*/ 6 w 48"/>
                <a:gd name="T13" fmla="*/ 65 h 65"/>
                <a:gd name="T14" fmla="*/ 43 w 48"/>
                <a:gd name="T15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" h="65">
                  <a:moveTo>
                    <a:pt x="43" y="65"/>
                  </a:moveTo>
                  <a:cubicBezTo>
                    <a:pt x="46" y="65"/>
                    <a:pt x="48" y="62"/>
                    <a:pt x="48" y="59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7" y="1"/>
                    <a:pt x="46" y="1"/>
                    <a:pt x="44" y="2"/>
                  </a:cubicBezTo>
                  <a:cubicBezTo>
                    <a:pt x="29" y="8"/>
                    <a:pt x="14" y="13"/>
                    <a:pt x="0" y="16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62"/>
                    <a:pt x="3" y="65"/>
                    <a:pt x="6" y="65"/>
                  </a:cubicBezTo>
                  <a:lnTo>
                    <a:pt x="43" y="65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66" name="Freeform 133"/>
            <p:cNvSpPr>
              <a:spLocks/>
            </p:cNvSpPr>
            <p:nvPr/>
          </p:nvSpPr>
          <p:spPr bwMode="auto">
            <a:xfrm>
              <a:off x="6715709" y="4219174"/>
              <a:ext cx="123608" cy="246133"/>
            </a:xfrm>
            <a:custGeom>
              <a:avLst/>
              <a:gdLst>
                <a:gd name="T0" fmla="*/ 43 w 48"/>
                <a:gd name="T1" fmla="*/ 96 h 96"/>
                <a:gd name="T2" fmla="*/ 48 w 48"/>
                <a:gd name="T3" fmla="*/ 90 h 96"/>
                <a:gd name="T4" fmla="*/ 48 w 48"/>
                <a:gd name="T5" fmla="*/ 0 h 96"/>
                <a:gd name="T6" fmla="*/ 0 w 48"/>
                <a:gd name="T7" fmla="*/ 25 h 96"/>
                <a:gd name="T8" fmla="*/ 0 w 48"/>
                <a:gd name="T9" fmla="*/ 90 h 96"/>
                <a:gd name="T10" fmla="*/ 6 w 48"/>
                <a:gd name="T11" fmla="*/ 96 h 96"/>
                <a:gd name="T12" fmla="*/ 43 w 48"/>
                <a:gd name="T13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96">
                  <a:moveTo>
                    <a:pt x="43" y="96"/>
                  </a:moveTo>
                  <a:cubicBezTo>
                    <a:pt x="46" y="96"/>
                    <a:pt x="48" y="93"/>
                    <a:pt x="48" y="9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33" y="10"/>
                    <a:pt x="17" y="18"/>
                    <a:pt x="0" y="25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3"/>
                    <a:pt x="3" y="96"/>
                    <a:pt x="6" y="96"/>
                  </a:cubicBezTo>
                  <a:lnTo>
                    <a:pt x="43" y="96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67" name="Freeform 134"/>
            <p:cNvSpPr>
              <a:spLocks/>
            </p:cNvSpPr>
            <p:nvPr/>
          </p:nvSpPr>
          <p:spPr bwMode="auto">
            <a:xfrm>
              <a:off x="6875099" y="4100987"/>
              <a:ext cx="123608" cy="364319"/>
            </a:xfrm>
            <a:custGeom>
              <a:avLst/>
              <a:gdLst>
                <a:gd name="T0" fmla="*/ 43 w 48"/>
                <a:gd name="T1" fmla="*/ 142 h 142"/>
                <a:gd name="T2" fmla="*/ 48 w 48"/>
                <a:gd name="T3" fmla="*/ 136 h 142"/>
                <a:gd name="T4" fmla="*/ 48 w 48"/>
                <a:gd name="T5" fmla="*/ 0 h 142"/>
                <a:gd name="T6" fmla="*/ 32 w 48"/>
                <a:gd name="T7" fmla="*/ 14 h 142"/>
                <a:gd name="T8" fmla="*/ 0 w 48"/>
                <a:gd name="T9" fmla="*/ 37 h 142"/>
                <a:gd name="T10" fmla="*/ 0 w 48"/>
                <a:gd name="T11" fmla="*/ 136 h 142"/>
                <a:gd name="T12" fmla="*/ 6 w 48"/>
                <a:gd name="T13" fmla="*/ 142 h 142"/>
                <a:gd name="T14" fmla="*/ 43 w 48"/>
                <a:gd name="T15" fmla="*/ 1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" h="142">
                  <a:moveTo>
                    <a:pt x="43" y="142"/>
                  </a:moveTo>
                  <a:cubicBezTo>
                    <a:pt x="46" y="142"/>
                    <a:pt x="48" y="139"/>
                    <a:pt x="48" y="136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3" y="5"/>
                    <a:pt x="37" y="10"/>
                    <a:pt x="32" y="14"/>
                  </a:cubicBezTo>
                  <a:cubicBezTo>
                    <a:pt x="21" y="23"/>
                    <a:pt x="11" y="30"/>
                    <a:pt x="0" y="37"/>
                  </a:cubicBezTo>
                  <a:cubicBezTo>
                    <a:pt x="0" y="136"/>
                    <a:pt x="0" y="136"/>
                    <a:pt x="0" y="136"/>
                  </a:cubicBezTo>
                  <a:cubicBezTo>
                    <a:pt x="0" y="139"/>
                    <a:pt x="3" y="142"/>
                    <a:pt x="6" y="142"/>
                  </a:cubicBezTo>
                  <a:lnTo>
                    <a:pt x="43" y="142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68" name="Freeform 135"/>
            <p:cNvSpPr>
              <a:spLocks/>
            </p:cNvSpPr>
            <p:nvPr/>
          </p:nvSpPr>
          <p:spPr bwMode="auto">
            <a:xfrm>
              <a:off x="7034488" y="3927502"/>
              <a:ext cx="122524" cy="537805"/>
            </a:xfrm>
            <a:custGeom>
              <a:avLst/>
              <a:gdLst>
                <a:gd name="T0" fmla="*/ 43 w 48"/>
                <a:gd name="T1" fmla="*/ 210 h 210"/>
                <a:gd name="T2" fmla="*/ 48 w 48"/>
                <a:gd name="T3" fmla="*/ 204 h 210"/>
                <a:gd name="T4" fmla="*/ 48 w 48"/>
                <a:gd name="T5" fmla="*/ 0 h 210"/>
                <a:gd name="T6" fmla="*/ 0 w 48"/>
                <a:gd name="T7" fmla="*/ 56 h 210"/>
                <a:gd name="T8" fmla="*/ 0 w 48"/>
                <a:gd name="T9" fmla="*/ 204 h 210"/>
                <a:gd name="T10" fmla="*/ 6 w 48"/>
                <a:gd name="T11" fmla="*/ 210 h 210"/>
                <a:gd name="T12" fmla="*/ 43 w 48"/>
                <a:gd name="T1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210">
                  <a:moveTo>
                    <a:pt x="43" y="210"/>
                  </a:moveTo>
                  <a:cubicBezTo>
                    <a:pt x="46" y="210"/>
                    <a:pt x="48" y="207"/>
                    <a:pt x="48" y="204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33" y="20"/>
                    <a:pt x="17" y="39"/>
                    <a:pt x="0" y="56"/>
                  </a:cubicBezTo>
                  <a:cubicBezTo>
                    <a:pt x="0" y="204"/>
                    <a:pt x="0" y="204"/>
                    <a:pt x="0" y="204"/>
                  </a:cubicBezTo>
                  <a:cubicBezTo>
                    <a:pt x="0" y="207"/>
                    <a:pt x="3" y="210"/>
                    <a:pt x="6" y="210"/>
                  </a:cubicBezTo>
                  <a:lnTo>
                    <a:pt x="43" y="210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69" name="Freeform 136"/>
            <p:cNvSpPr>
              <a:spLocks/>
            </p:cNvSpPr>
            <p:nvPr/>
          </p:nvSpPr>
          <p:spPr bwMode="auto">
            <a:xfrm>
              <a:off x="6343800" y="3747511"/>
              <a:ext cx="903209" cy="587682"/>
            </a:xfrm>
            <a:custGeom>
              <a:avLst/>
              <a:gdLst>
                <a:gd name="T0" fmla="*/ 350 w 352"/>
                <a:gd name="T1" fmla="*/ 58 h 229"/>
                <a:gd name="T2" fmla="*/ 335 w 352"/>
                <a:gd name="T3" fmla="*/ 8 h 229"/>
                <a:gd name="T4" fmla="*/ 322 w 352"/>
                <a:gd name="T5" fmla="*/ 2 h 229"/>
                <a:gd name="T6" fmla="*/ 273 w 352"/>
                <a:gd name="T7" fmla="*/ 17 h 229"/>
                <a:gd name="T8" fmla="*/ 266 w 352"/>
                <a:gd name="T9" fmla="*/ 30 h 229"/>
                <a:gd name="T10" fmla="*/ 279 w 352"/>
                <a:gd name="T11" fmla="*/ 36 h 229"/>
                <a:gd name="T12" fmla="*/ 304 w 352"/>
                <a:gd name="T13" fmla="*/ 29 h 229"/>
                <a:gd name="T14" fmla="*/ 219 w 352"/>
                <a:gd name="T15" fmla="*/ 121 h 229"/>
                <a:gd name="T16" fmla="*/ 71 w 352"/>
                <a:gd name="T17" fmla="*/ 194 h 229"/>
                <a:gd name="T18" fmla="*/ 0 w 352"/>
                <a:gd name="T19" fmla="*/ 205 h 229"/>
                <a:gd name="T20" fmla="*/ 0 w 352"/>
                <a:gd name="T21" fmla="*/ 205 h 229"/>
                <a:gd name="T22" fmla="*/ 0 w 352"/>
                <a:gd name="T23" fmla="*/ 229 h 229"/>
                <a:gd name="T24" fmla="*/ 0 w 352"/>
                <a:gd name="T25" fmla="*/ 229 h 229"/>
                <a:gd name="T26" fmla="*/ 125 w 352"/>
                <a:gd name="T27" fmla="*/ 202 h 229"/>
                <a:gd name="T28" fmla="*/ 234 w 352"/>
                <a:gd name="T29" fmla="*/ 139 h 229"/>
                <a:gd name="T30" fmla="*/ 324 w 352"/>
                <a:gd name="T31" fmla="*/ 41 h 229"/>
                <a:gd name="T32" fmla="*/ 331 w 352"/>
                <a:gd name="T33" fmla="*/ 64 h 229"/>
                <a:gd name="T34" fmla="*/ 344 w 352"/>
                <a:gd name="T35" fmla="*/ 70 h 229"/>
                <a:gd name="T36" fmla="*/ 350 w 352"/>
                <a:gd name="T37" fmla="*/ 5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229">
                  <a:moveTo>
                    <a:pt x="350" y="58"/>
                  </a:moveTo>
                  <a:cubicBezTo>
                    <a:pt x="335" y="8"/>
                    <a:pt x="335" y="8"/>
                    <a:pt x="335" y="8"/>
                  </a:cubicBezTo>
                  <a:cubicBezTo>
                    <a:pt x="333" y="3"/>
                    <a:pt x="327" y="0"/>
                    <a:pt x="322" y="2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68" y="19"/>
                    <a:pt x="265" y="25"/>
                    <a:pt x="266" y="30"/>
                  </a:cubicBezTo>
                  <a:cubicBezTo>
                    <a:pt x="268" y="35"/>
                    <a:pt x="274" y="38"/>
                    <a:pt x="279" y="36"/>
                  </a:cubicBezTo>
                  <a:cubicBezTo>
                    <a:pt x="304" y="29"/>
                    <a:pt x="304" y="29"/>
                    <a:pt x="304" y="29"/>
                  </a:cubicBezTo>
                  <a:cubicBezTo>
                    <a:pt x="278" y="67"/>
                    <a:pt x="249" y="97"/>
                    <a:pt x="219" y="121"/>
                  </a:cubicBezTo>
                  <a:cubicBezTo>
                    <a:pt x="166" y="163"/>
                    <a:pt x="112" y="184"/>
                    <a:pt x="71" y="194"/>
                  </a:cubicBezTo>
                  <a:cubicBezTo>
                    <a:pt x="29" y="205"/>
                    <a:pt x="1" y="205"/>
                    <a:pt x="0" y="205"/>
                  </a:cubicBezTo>
                  <a:cubicBezTo>
                    <a:pt x="0" y="205"/>
                    <a:pt x="0" y="205"/>
                    <a:pt x="0" y="205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3" y="229"/>
                    <a:pt x="56" y="229"/>
                    <a:pt x="125" y="202"/>
                  </a:cubicBezTo>
                  <a:cubicBezTo>
                    <a:pt x="159" y="189"/>
                    <a:pt x="197" y="169"/>
                    <a:pt x="234" y="139"/>
                  </a:cubicBezTo>
                  <a:cubicBezTo>
                    <a:pt x="265" y="114"/>
                    <a:pt x="296" y="82"/>
                    <a:pt x="324" y="41"/>
                  </a:cubicBezTo>
                  <a:cubicBezTo>
                    <a:pt x="331" y="64"/>
                    <a:pt x="331" y="64"/>
                    <a:pt x="331" y="64"/>
                  </a:cubicBezTo>
                  <a:cubicBezTo>
                    <a:pt x="333" y="69"/>
                    <a:pt x="339" y="72"/>
                    <a:pt x="344" y="70"/>
                  </a:cubicBezTo>
                  <a:cubicBezTo>
                    <a:pt x="349" y="69"/>
                    <a:pt x="352" y="63"/>
                    <a:pt x="350" y="58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70" name="Freeform 137"/>
            <p:cNvSpPr>
              <a:spLocks/>
            </p:cNvSpPr>
            <p:nvPr/>
          </p:nvSpPr>
          <p:spPr bwMode="auto">
            <a:xfrm>
              <a:off x="6375243" y="3837506"/>
              <a:ext cx="217941" cy="353477"/>
            </a:xfrm>
            <a:custGeom>
              <a:avLst/>
              <a:gdLst>
                <a:gd name="T0" fmla="*/ 57 w 85"/>
                <a:gd name="T1" fmla="*/ 104 h 138"/>
                <a:gd name="T2" fmla="*/ 45 w 85"/>
                <a:gd name="T3" fmla="*/ 108 h 138"/>
                <a:gd name="T4" fmla="*/ 30 w 85"/>
                <a:gd name="T5" fmla="*/ 105 h 138"/>
                <a:gd name="T6" fmla="*/ 20 w 85"/>
                <a:gd name="T7" fmla="*/ 100 h 138"/>
                <a:gd name="T8" fmla="*/ 19 w 85"/>
                <a:gd name="T9" fmla="*/ 98 h 138"/>
                <a:gd name="T10" fmla="*/ 19 w 85"/>
                <a:gd name="T11" fmla="*/ 98 h 138"/>
                <a:gd name="T12" fmla="*/ 19 w 85"/>
                <a:gd name="T13" fmla="*/ 98 h 138"/>
                <a:gd name="T14" fmla="*/ 19 w 85"/>
                <a:gd name="T15" fmla="*/ 97 h 138"/>
                <a:gd name="T16" fmla="*/ 13 w 85"/>
                <a:gd name="T17" fmla="*/ 94 h 138"/>
                <a:gd name="T18" fmla="*/ 3 w 85"/>
                <a:gd name="T19" fmla="*/ 101 h 138"/>
                <a:gd name="T20" fmla="*/ 3 w 85"/>
                <a:gd name="T21" fmla="*/ 109 h 138"/>
                <a:gd name="T22" fmla="*/ 33 w 85"/>
                <a:gd name="T23" fmla="*/ 125 h 138"/>
                <a:gd name="T24" fmla="*/ 33 w 85"/>
                <a:gd name="T25" fmla="*/ 135 h 138"/>
                <a:gd name="T26" fmla="*/ 36 w 85"/>
                <a:gd name="T27" fmla="*/ 138 h 138"/>
                <a:gd name="T28" fmla="*/ 46 w 85"/>
                <a:gd name="T29" fmla="*/ 138 h 138"/>
                <a:gd name="T30" fmla="*/ 49 w 85"/>
                <a:gd name="T31" fmla="*/ 135 h 138"/>
                <a:gd name="T32" fmla="*/ 49 w 85"/>
                <a:gd name="T33" fmla="*/ 126 h 138"/>
                <a:gd name="T34" fmla="*/ 72 w 85"/>
                <a:gd name="T35" fmla="*/ 118 h 138"/>
                <a:gd name="T36" fmla="*/ 81 w 85"/>
                <a:gd name="T37" fmla="*/ 86 h 138"/>
                <a:gd name="T38" fmla="*/ 49 w 85"/>
                <a:gd name="T39" fmla="*/ 62 h 138"/>
                <a:gd name="T40" fmla="*/ 47 w 85"/>
                <a:gd name="T41" fmla="*/ 61 h 138"/>
                <a:gd name="T42" fmla="*/ 35 w 85"/>
                <a:gd name="T43" fmla="*/ 56 h 138"/>
                <a:gd name="T44" fmla="*/ 34 w 85"/>
                <a:gd name="T45" fmla="*/ 56 h 138"/>
                <a:gd name="T46" fmla="*/ 25 w 85"/>
                <a:gd name="T47" fmla="*/ 49 h 138"/>
                <a:gd name="T48" fmla="*/ 27 w 85"/>
                <a:gd name="T49" fmla="*/ 36 h 138"/>
                <a:gd name="T50" fmla="*/ 41 w 85"/>
                <a:gd name="T51" fmla="*/ 31 h 138"/>
                <a:gd name="T52" fmla="*/ 51 w 85"/>
                <a:gd name="T53" fmla="*/ 32 h 138"/>
                <a:gd name="T54" fmla="*/ 61 w 85"/>
                <a:gd name="T55" fmla="*/ 39 h 138"/>
                <a:gd name="T56" fmla="*/ 62 w 85"/>
                <a:gd name="T57" fmla="*/ 40 h 138"/>
                <a:gd name="T58" fmla="*/ 62 w 85"/>
                <a:gd name="T59" fmla="*/ 40 h 138"/>
                <a:gd name="T60" fmla="*/ 62 w 85"/>
                <a:gd name="T61" fmla="*/ 41 h 138"/>
                <a:gd name="T62" fmla="*/ 68 w 85"/>
                <a:gd name="T63" fmla="*/ 44 h 138"/>
                <a:gd name="T64" fmla="*/ 78 w 85"/>
                <a:gd name="T65" fmla="*/ 38 h 138"/>
                <a:gd name="T66" fmla="*/ 78 w 85"/>
                <a:gd name="T67" fmla="*/ 29 h 138"/>
                <a:gd name="T68" fmla="*/ 56 w 85"/>
                <a:gd name="T69" fmla="*/ 14 h 138"/>
                <a:gd name="T70" fmla="*/ 49 w 85"/>
                <a:gd name="T71" fmla="*/ 13 h 138"/>
                <a:gd name="T72" fmla="*/ 49 w 85"/>
                <a:gd name="T73" fmla="*/ 3 h 138"/>
                <a:gd name="T74" fmla="*/ 46 w 85"/>
                <a:gd name="T75" fmla="*/ 0 h 138"/>
                <a:gd name="T76" fmla="*/ 36 w 85"/>
                <a:gd name="T77" fmla="*/ 0 h 138"/>
                <a:gd name="T78" fmla="*/ 33 w 85"/>
                <a:gd name="T79" fmla="*/ 3 h 138"/>
                <a:gd name="T80" fmla="*/ 33 w 85"/>
                <a:gd name="T81" fmla="*/ 13 h 138"/>
                <a:gd name="T82" fmla="*/ 12 w 85"/>
                <a:gd name="T83" fmla="*/ 24 h 138"/>
                <a:gd name="T84" fmla="*/ 5 w 85"/>
                <a:gd name="T85" fmla="*/ 56 h 138"/>
                <a:gd name="T86" fmla="*/ 17 w 85"/>
                <a:gd name="T87" fmla="*/ 68 h 138"/>
                <a:gd name="T88" fmla="*/ 47 w 85"/>
                <a:gd name="T89" fmla="*/ 83 h 138"/>
                <a:gd name="T90" fmla="*/ 51 w 85"/>
                <a:gd name="T91" fmla="*/ 85 h 138"/>
                <a:gd name="T92" fmla="*/ 59 w 85"/>
                <a:gd name="T93" fmla="*/ 92 h 138"/>
                <a:gd name="T94" fmla="*/ 57 w 85"/>
                <a:gd name="T95" fmla="*/ 10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85" h="138">
                  <a:moveTo>
                    <a:pt x="57" y="104"/>
                  </a:moveTo>
                  <a:cubicBezTo>
                    <a:pt x="54" y="107"/>
                    <a:pt x="50" y="108"/>
                    <a:pt x="45" y="108"/>
                  </a:cubicBezTo>
                  <a:cubicBezTo>
                    <a:pt x="40" y="108"/>
                    <a:pt x="35" y="107"/>
                    <a:pt x="30" y="105"/>
                  </a:cubicBezTo>
                  <a:cubicBezTo>
                    <a:pt x="27" y="104"/>
                    <a:pt x="23" y="102"/>
                    <a:pt x="20" y="100"/>
                  </a:cubicBezTo>
                  <a:cubicBezTo>
                    <a:pt x="20" y="99"/>
                    <a:pt x="20" y="99"/>
                    <a:pt x="19" y="98"/>
                  </a:cubicBezTo>
                  <a:cubicBezTo>
                    <a:pt x="19" y="98"/>
                    <a:pt x="19" y="98"/>
                    <a:pt x="19" y="98"/>
                  </a:cubicBezTo>
                  <a:cubicBezTo>
                    <a:pt x="19" y="98"/>
                    <a:pt x="19" y="98"/>
                    <a:pt x="19" y="98"/>
                  </a:cubicBezTo>
                  <a:cubicBezTo>
                    <a:pt x="19" y="97"/>
                    <a:pt x="19" y="97"/>
                    <a:pt x="19" y="97"/>
                  </a:cubicBezTo>
                  <a:cubicBezTo>
                    <a:pt x="17" y="95"/>
                    <a:pt x="15" y="94"/>
                    <a:pt x="13" y="94"/>
                  </a:cubicBezTo>
                  <a:cubicBezTo>
                    <a:pt x="9" y="94"/>
                    <a:pt x="5" y="97"/>
                    <a:pt x="3" y="101"/>
                  </a:cubicBezTo>
                  <a:cubicBezTo>
                    <a:pt x="1" y="104"/>
                    <a:pt x="1" y="107"/>
                    <a:pt x="3" y="109"/>
                  </a:cubicBezTo>
                  <a:cubicBezTo>
                    <a:pt x="8" y="118"/>
                    <a:pt x="21" y="123"/>
                    <a:pt x="33" y="125"/>
                  </a:cubicBezTo>
                  <a:cubicBezTo>
                    <a:pt x="33" y="135"/>
                    <a:pt x="33" y="135"/>
                    <a:pt x="33" y="135"/>
                  </a:cubicBezTo>
                  <a:cubicBezTo>
                    <a:pt x="33" y="137"/>
                    <a:pt x="35" y="138"/>
                    <a:pt x="36" y="138"/>
                  </a:cubicBezTo>
                  <a:cubicBezTo>
                    <a:pt x="46" y="138"/>
                    <a:pt x="46" y="138"/>
                    <a:pt x="46" y="138"/>
                  </a:cubicBezTo>
                  <a:cubicBezTo>
                    <a:pt x="47" y="138"/>
                    <a:pt x="49" y="137"/>
                    <a:pt x="49" y="135"/>
                  </a:cubicBezTo>
                  <a:cubicBezTo>
                    <a:pt x="49" y="126"/>
                    <a:pt x="49" y="126"/>
                    <a:pt x="49" y="126"/>
                  </a:cubicBezTo>
                  <a:cubicBezTo>
                    <a:pt x="59" y="125"/>
                    <a:pt x="67" y="122"/>
                    <a:pt x="72" y="118"/>
                  </a:cubicBezTo>
                  <a:cubicBezTo>
                    <a:pt x="81" y="109"/>
                    <a:pt x="85" y="97"/>
                    <a:pt x="81" y="86"/>
                  </a:cubicBezTo>
                  <a:cubicBezTo>
                    <a:pt x="77" y="74"/>
                    <a:pt x="61" y="67"/>
                    <a:pt x="49" y="62"/>
                  </a:cubicBezTo>
                  <a:cubicBezTo>
                    <a:pt x="47" y="61"/>
                    <a:pt x="47" y="61"/>
                    <a:pt x="47" y="61"/>
                  </a:cubicBezTo>
                  <a:cubicBezTo>
                    <a:pt x="43" y="59"/>
                    <a:pt x="37" y="57"/>
                    <a:pt x="35" y="56"/>
                  </a:cubicBezTo>
                  <a:cubicBezTo>
                    <a:pt x="34" y="56"/>
                    <a:pt x="34" y="56"/>
                    <a:pt x="34" y="56"/>
                  </a:cubicBezTo>
                  <a:cubicBezTo>
                    <a:pt x="30" y="54"/>
                    <a:pt x="27" y="52"/>
                    <a:pt x="25" y="49"/>
                  </a:cubicBezTo>
                  <a:cubicBezTo>
                    <a:pt x="23" y="45"/>
                    <a:pt x="23" y="39"/>
                    <a:pt x="27" y="36"/>
                  </a:cubicBezTo>
                  <a:cubicBezTo>
                    <a:pt x="32" y="32"/>
                    <a:pt x="37" y="31"/>
                    <a:pt x="41" y="31"/>
                  </a:cubicBezTo>
                  <a:cubicBezTo>
                    <a:pt x="44" y="31"/>
                    <a:pt x="48" y="31"/>
                    <a:pt x="51" y="32"/>
                  </a:cubicBezTo>
                  <a:cubicBezTo>
                    <a:pt x="54" y="33"/>
                    <a:pt x="58" y="36"/>
                    <a:pt x="61" y="39"/>
                  </a:cubicBezTo>
                  <a:cubicBezTo>
                    <a:pt x="61" y="39"/>
                    <a:pt x="61" y="39"/>
                    <a:pt x="62" y="40"/>
                  </a:cubicBezTo>
                  <a:cubicBezTo>
                    <a:pt x="62" y="40"/>
                    <a:pt x="62" y="40"/>
                    <a:pt x="62" y="40"/>
                  </a:cubicBezTo>
                  <a:cubicBezTo>
                    <a:pt x="62" y="41"/>
                    <a:pt x="62" y="41"/>
                    <a:pt x="62" y="41"/>
                  </a:cubicBezTo>
                  <a:cubicBezTo>
                    <a:pt x="64" y="43"/>
                    <a:pt x="66" y="44"/>
                    <a:pt x="68" y="44"/>
                  </a:cubicBezTo>
                  <a:cubicBezTo>
                    <a:pt x="72" y="44"/>
                    <a:pt x="76" y="41"/>
                    <a:pt x="78" y="38"/>
                  </a:cubicBezTo>
                  <a:cubicBezTo>
                    <a:pt x="80" y="35"/>
                    <a:pt x="80" y="32"/>
                    <a:pt x="78" y="29"/>
                  </a:cubicBezTo>
                  <a:cubicBezTo>
                    <a:pt x="74" y="22"/>
                    <a:pt x="64" y="17"/>
                    <a:pt x="56" y="14"/>
                  </a:cubicBezTo>
                  <a:cubicBezTo>
                    <a:pt x="54" y="14"/>
                    <a:pt x="51" y="13"/>
                    <a:pt x="49" y="13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49" y="1"/>
                    <a:pt x="47" y="0"/>
                    <a:pt x="46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5" y="0"/>
                    <a:pt x="33" y="1"/>
                    <a:pt x="33" y="3"/>
                  </a:cubicBezTo>
                  <a:cubicBezTo>
                    <a:pt x="33" y="13"/>
                    <a:pt x="33" y="13"/>
                    <a:pt x="33" y="13"/>
                  </a:cubicBezTo>
                  <a:cubicBezTo>
                    <a:pt x="25" y="15"/>
                    <a:pt x="17" y="18"/>
                    <a:pt x="12" y="24"/>
                  </a:cubicBezTo>
                  <a:cubicBezTo>
                    <a:pt x="3" y="32"/>
                    <a:pt x="0" y="45"/>
                    <a:pt x="5" y="56"/>
                  </a:cubicBezTo>
                  <a:cubicBezTo>
                    <a:pt x="8" y="62"/>
                    <a:pt x="12" y="66"/>
                    <a:pt x="17" y="68"/>
                  </a:cubicBezTo>
                  <a:cubicBezTo>
                    <a:pt x="20" y="70"/>
                    <a:pt x="38" y="79"/>
                    <a:pt x="47" y="83"/>
                  </a:cubicBezTo>
                  <a:cubicBezTo>
                    <a:pt x="51" y="85"/>
                    <a:pt x="51" y="85"/>
                    <a:pt x="51" y="85"/>
                  </a:cubicBezTo>
                  <a:cubicBezTo>
                    <a:pt x="55" y="87"/>
                    <a:pt x="58" y="89"/>
                    <a:pt x="59" y="92"/>
                  </a:cubicBezTo>
                  <a:cubicBezTo>
                    <a:pt x="61" y="96"/>
                    <a:pt x="60" y="102"/>
                    <a:pt x="57" y="104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71" name="组合 42"/>
          <p:cNvGrpSpPr/>
          <p:nvPr/>
        </p:nvGrpSpPr>
        <p:grpSpPr>
          <a:xfrm>
            <a:off x="8016850" y="4925696"/>
            <a:ext cx="364409" cy="314237"/>
            <a:chOff x="3548515" y="964154"/>
            <a:chExt cx="897787" cy="774179"/>
          </a:xfrm>
          <a:solidFill>
            <a:schemeClr val="accent2"/>
          </a:solidFill>
        </p:grpSpPr>
        <p:sp>
          <p:nvSpPr>
            <p:cNvPr id="72" name="Freeform 222"/>
            <p:cNvSpPr>
              <a:spLocks/>
            </p:cNvSpPr>
            <p:nvPr/>
          </p:nvSpPr>
          <p:spPr bwMode="auto">
            <a:xfrm>
              <a:off x="3548515" y="964154"/>
              <a:ext cx="897787" cy="774179"/>
            </a:xfrm>
            <a:custGeom>
              <a:avLst/>
              <a:gdLst>
                <a:gd name="T0" fmla="*/ 28 w 828"/>
                <a:gd name="T1" fmla="*/ 686 h 714"/>
                <a:gd name="T2" fmla="*/ 28 w 828"/>
                <a:gd name="T3" fmla="*/ 605 h 714"/>
                <a:gd name="T4" fmla="*/ 66 w 828"/>
                <a:gd name="T5" fmla="*/ 605 h 714"/>
                <a:gd name="T6" fmla="*/ 66 w 828"/>
                <a:gd name="T7" fmla="*/ 577 h 714"/>
                <a:gd name="T8" fmla="*/ 28 w 828"/>
                <a:gd name="T9" fmla="*/ 577 h 714"/>
                <a:gd name="T10" fmla="*/ 28 w 828"/>
                <a:gd name="T11" fmla="*/ 435 h 714"/>
                <a:gd name="T12" fmla="*/ 66 w 828"/>
                <a:gd name="T13" fmla="*/ 435 h 714"/>
                <a:gd name="T14" fmla="*/ 66 w 828"/>
                <a:gd name="T15" fmla="*/ 407 h 714"/>
                <a:gd name="T16" fmla="*/ 28 w 828"/>
                <a:gd name="T17" fmla="*/ 407 h 714"/>
                <a:gd name="T18" fmla="*/ 28 w 828"/>
                <a:gd name="T19" fmla="*/ 265 h 714"/>
                <a:gd name="T20" fmla="*/ 66 w 828"/>
                <a:gd name="T21" fmla="*/ 265 h 714"/>
                <a:gd name="T22" fmla="*/ 66 w 828"/>
                <a:gd name="T23" fmla="*/ 236 h 714"/>
                <a:gd name="T24" fmla="*/ 28 w 828"/>
                <a:gd name="T25" fmla="*/ 236 h 714"/>
                <a:gd name="T26" fmla="*/ 28 w 828"/>
                <a:gd name="T27" fmla="*/ 94 h 714"/>
                <a:gd name="T28" fmla="*/ 66 w 828"/>
                <a:gd name="T29" fmla="*/ 94 h 714"/>
                <a:gd name="T30" fmla="*/ 66 w 828"/>
                <a:gd name="T31" fmla="*/ 66 h 714"/>
                <a:gd name="T32" fmla="*/ 28 w 828"/>
                <a:gd name="T33" fmla="*/ 66 h 714"/>
                <a:gd name="T34" fmla="*/ 28 w 828"/>
                <a:gd name="T35" fmla="*/ 0 h 714"/>
                <a:gd name="T36" fmla="*/ 0 w 828"/>
                <a:gd name="T37" fmla="*/ 0 h 714"/>
                <a:gd name="T38" fmla="*/ 0 w 828"/>
                <a:gd name="T39" fmla="*/ 714 h 714"/>
                <a:gd name="T40" fmla="*/ 828 w 828"/>
                <a:gd name="T41" fmla="*/ 714 h 714"/>
                <a:gd name="T42" fmla="*/ 828 w 828"/>
                <a:gd name="T43" fmla="*/ 686 h 714"/>
                <a:gd name="T44" fmla="*/ 28 w 828"/>
                <a:gd name="T45" fmla="*/ 686 h 7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28" h="714">
                  <a:moveTo>
                    <a:pt x="28" y="686"/>
                  </a:moveTo>
                  <a:lnTo>
                    <a:pt x="28" y="605"/>
                  </a:lnTo>
                  <a:lnTo>
                    <a:pt x="66" y="605"/>
                  </a:lnTo>
                  <a:lnTo>
                    <a:pt x="66" y="577"/>
                  </a:lnTo>
                  <a:lnTo>
                    <a:pt x="28" y="577"/>
                  </a:lnTo>
                  <a:lnTo>
                    <a:pt x="28" y="435"/>
                  </a:lnTo>
                  <a:lnTo>
                    <a:pt x="66" y="435"/>
                  </a:lnTo>
                  <a:lnTo>
                    <a:pt x="66" y="407"/>
                  </a:lnTo>
                  <a:lnTo>
                    <a:pt x="28" y="407"/>
                  </a:lnTo>
                  <a:lnTo>
                    <a:pt x="28" y="265"/>
                  </a:lnTo>
                  <a:lnTo>
                    <a:pt x="66" y="265"/>
                  </a:lnTo>
                  <a:lnTo>
                    <a:pt x="66" y="236"/>
                  </a:lnTo>
                  <a:lnTo>
                    <a:pt x="28" y="236"/>
                  </a:lnTo>
                  <a:lnTo>
                    <a:pt x="28" y="94"/>
                  </a:lnTo>
                  <a:lnTo>
                    <a:pt x="66" y="94"/>
                  </a:lnTo>
                  <a:lnTo>
                    <a:pt x="66" y="66"/>
                  </a:lnTo>
                  <a:lnTo>
                    <a:pt x="28" y="66"/>
                  </a:lnTo>
                  <a:lnTo>
                    <a:pt x="28" y="0"/>
                  </a:lnTo>
                  <a:lnTo>
                    <a:pt x="0" y="0"/>
                  </a:lnTo>
                  <a:lnTo>
                    <a:pt x="0" y="714"/>
                  </a:lnTo>
                  <a:lnTo>
                    <a:pt x="828" y="714"/>
                  </a:lnTo>
                  <a:lnTo>
                    <a:pt x="828" y="686"/>
                  </a:lnTo>
                  <a:lnTo>
                    <a:pt x="28" y="686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73" name="Freeform 223"/>
            <p:cNvSpPr>
              <a:spLocks/>
            </p:cNvSpPr>
            <p:nvPr/>
          </p:nvSpPr>
          <p:spPr bwMode="auto">
            <a:xfrm>
              <a:off x="3681882" y="1381603"/>
              <a:ext cx="125777" cy="303599"/>
            </a:xfrm>
            <a:custGeom>
              <a:avLst/>
              <a:gdLst>
                <a:gd name="T0" fmla="*/ 6 w 49"/>
                <a:gd name="T1" fmla="*/ 118 h 118"/>
                <a:gd name="T2" fmla="*/ 43 w 49"/>
                <a:gd name="T3" fmla="*/ 118 h 118"/>
                <a:gd name="T4" fmla="*/ 49 w 49"/>
                <a:gd name="T5" fmla="*/ 112 h 118"/>
                <a:gd name="T6" fmla="*/ 49 w 49"/>
                <a:gd name="T7" fmla="*/ 6 h 118"/>
                <a:gd name="T8" fmla="*/ 43 w 49"/>
                <a:gd name="T9" fmla="*/ 0 h 118"/>
                <a:gd name="T10" fmla="*/ 6 w 49"/>
                <a:gd name="T11" fmla="*/ 0 h 118"/>
                <a:gd name="T12" fmla="*/ 0 w 49"/>
                <a:gd name="T13" fmla="*/ 6 h 118"/>
                <a:gd name="T14" fmla="*/ 0 w 49"/>
                <a:gd name="T15" fmla="*/ 112 h 118"/>
                <a:gd name="T16" fmla="*/ 6 w 49"/>
                <a:gd name="T17" fmla="*/ 11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118">
                  <a:moveTo>
                    <a:pt x="6" y="118"/>
                  </a:moveTo>
                  <a:cubicBezTo>
                    <a:pt x="43" y="118"/>
                    <a:pt x="43" y="118"/>
                    <a:pt x="43" y="118"/>
                  </a:cubicBezTo>
                  <a:cubicBezTo>
                    <a:pt x="46" y="118"/>
                    <a:pt x="49" y="115"/>
                    <a:pt x="49" y="112"/>
                  </a:cubicBezTo>
                  <a:cubicBezTo>
                    <a:pt x="49" y="6"/>
                    <a:pt x="49" y="6"/>
                    <a:pt x="49" y="6"/>
                  </a:cubicBezTo>
                  <a:cubicBezTo>
                    <a:pt x="49" y="3"/>
                    <a:pt x="46" y="0"/>
                    <a:pt x="43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0" y="115"/>
                    <a:pt x="3" y="118"/>
                    <a:pt x="6" y="118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74" name="Freeform 224"/>
            <p:cNvSpPr>
              <a:spLocks/>
            </p:cNvSpPr>
            <p:nvPr/>
          </p:nvSpPr>
          <p:spPr bwMode="auto">
            <a:xfrm>
              <a:off x="3879222" y="1274259"/>
              <a:ext cx="123608" cy="410944"/>
            </a:xfrm>
            <a:custGeom>
              <a:avLst/>
              <a:gdLst>
                <a:gd name="T0" fmla="*/ 5 w 48"/>
                <a:gd name="T1" fmla="*/ 160 h 160"/>
                <a:gd name="T2" fmla="*/ 43 w 48"/>
                <a:gd name="T3" fmla="*/ 160 h 160"/>
                <a:gd name="T4" fmla="*/ 48 w 48"/>
                <a:gd name="T5" fmla="*/ 154 h 160"/>
                <a:gd name="T6" fmla="*/ 48 w 48"/>
                <a:gd name="T7" fmla="*/ 6 h 160"/>
                <a:gd name="T8" fmla="*/ 43 w 48"/>
                <a:gd name="T9" fmla="*/ 0 h 160"/>
                <a:gd name="T10" fmla="*/ 5 w 48"/>
                <a:gd name="T11" fmla="*/ 0 h 160"/>
                <a:gd name="T12" fmla="*/ 0 w 48"/>
                <a:gd name="T13" fmla="*/ 6 h 160"/>
                <a:gd name="T14" fmla="*/ 0 w 48"/>
                <a:gd name="T15" fmla="*/ 154 h 160"/>
                <a:gd name="T16" fmla="*/ 5 w 48"/>
                <a:gd name="T17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160">
                  <a:moveTo>
                    <a:pt x="5" y="160"/>
                  </a:moveTo>
                  <a:cubicBezTo>
                    <a:pt x="43" y="160"/>
                    <a:pt x="43" y="160"/>
                    <a:pt x="43" y="160"/>
                  </a:cubicBezTo>
                  <a:cubicBezTo>
                    <a:pt x="46" y="160"/>
                    <a:pt x="48" y="157"/>
                    <a:pt x="48" y="154"/>
                  </a:cubicBezTo>
                  <a:cubicBezTo>
                    <a:pt x="48" y="6"/>
                    <a:pt x="48" y="6"/>
                    <a:pt x="48" y="6"/>
                  </a:cubicBezTo>
                  <a:cubicBezTo>
                    <a:pt x="48" y="2"/>
                    <a:pt x="46" y="0"/>
                    <a:pt x="43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6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7"/>
                    <a:pt x="2" y="160"/>
                    <a:pt x="5" y="160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75" name="Freeform 225"/>
            <p:cNvSpPr>
              <a:spLocks/>
            </p:cNvSpPr>
            <p:nvPr/>
          </p:nvSpPr>
          <p:spPr bwMode="auto">
            <a:xfrm>
              <a:off x="4074393" y="1166915"/>
              <a:ext cx="125777" cy="518288"/>
            </a:xfrm>
            <a:custGeom>
              <a:avLst/>
              <a:gdLst>
                <a:gd name="T0" fmla="*/ 6 w 49"/>
                <a:gd name="T1" fmla="*/ 202 h 202"/>
                <a:gd name="T2" fmla="*/ 43 w 49"/>
                <a:gd name="T3" fmla="*/ 202 h 202"/>
                <a:gd name="T4" fmla="*/ 49 w 49"/>
                <a:gd name="T5" fmla="*/ 196 h 202"/>
                <a:gd name="T6" fmla="*/ 49 w 49"/>
                <a:gd name="T7" fmla="*/ 5 h 202"/>
                <a:gd name="T8" fmla="*/ 43 w 49"/>
                <a:gd name="T9" fmla="*/ 0 h 202"/>
                <a:gd name="T10" fmla="*/ 6 w 49"/>
                <a:gd name="T11" fmla="*/ 0 h 202"/>
                <a:gd name="T12" fmla="*/ 0 w 49"/>
                <a:gd name="T13" fmla="*/ 5 h 202"/>
                <a:gd name="T14" fmla="*/ 0 w 49"/>
                <a:gd name="T15" fmla="*/ 196 h 202"/>
                <a:gd name="T16" fmla="*/ 6 w 49"/>
                <a:gd name="T17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202">
                  <a:moveTo>
                    <a:pt x="6" y="202"/>
                  </a:moveTo>
                  <a:cubicBezTo>
                    <a:pt x="43" y="202"/>
                    <a:pt x="43" y="202"/>
                    <a:pt x="43" y="202"/>
                  </a:cubicBezTo>
                  <a:cubicBezTo>
                    <a:pt x="46" y="202"/>
                    <a:pt x="49" y="199"/>
                    <a:pt x="49" y="196"/>
                  </a:cubicBezTo>
                  <a:cubicBezTo>
                    <a:pt x="49" y="5"/>
                    <a:pt x="49" y="5"/>
                    <a:pt x="49" y="5"/>
                  </a:cubicBezTo>
                  <a:cubicBezTo>
                    <a:pt x="49" y="2"/>
                    <a:pt x="46" y="0"/>
                    <a:pt x="43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5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0" y="199"/>
                    <a:pt x="3" y="202"/>
                    <a:pt x="6" y="202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76" name="Freeform 226"/>
            <p:cNvSpPr>
              <a:spLocks/>
            </p:cNvSpPr>
            <p:nvPr/>
          </p:nvSpPr>
          <p:spPr bwMode="auto">
            <a:xfrm>
              <a:off x="4271732" y="1058486"/>
              <a:ext cx="125777" cy="626716"/>
            </a:xfrm>
            <a:custGeom>
              <a:avLst/>
              <a:gdLst>
                <a:gd name="T0" fmla="*/ 6 w 49"/>
                <a:gd name="T1" fmla="*/ 244 h 244"/>
                <a:gd name="T2" fmla="*/ 43 w 49"/>
                <a:gd name="T3" fmla="*/ 244 h 244"/>
                <a:gd name="T4" fmla="*/ 49 w 49"/>
                <a:gd name="T5" fmla="*/ 238 h 244"/>
                <a:gd name="T6" fmla="*/ 49 w 49"/>
                <a:gd name="T7" fmla="*/ 5 h 244"/>
                <a:gd name="T8" fmla="*/ 43 w 49"/>
                <a:gd name="T9" fmla="*/ 0 h 244"/>
                <a:gd name="T10" fmla="*/ 6 w 49"/>
                <a:gd name="T11" fmla="*/ 0 h 244"/>
                <a:gd name="T12" fmla="*/ 0 w 49"/>
                <a:gd name="T13" fmla="*/ 5 h 244"/>
                <a:gd name="T14" fmla="*/ 0 w 49"/>
                <a:gd name="T15" fmla="*/ 238 h 244"/>
                <a:gd name="T16" fmla="*/ 6 w 49"/>
                <a:gd name="T17" fmla="*/ 244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244">
                  <a:moveTo>
                    <a:pt x="6" y="244"/>
                  </a:moveTo>
                  <a:cubicBezTo>
                    <a:pt x="43" y="244"/>
                    <a:pt x="43" y="244"/>
                    <a:pt x="43" y="244"/>
                  </a:cubicBezTo>
                  <a:cubicBezTo>
                    <a:pt x="46" y="244"/>
                    <a:pt x="49" y="241"/>
                    <a:pt x="49" y="238"/>
                  </a:cubicBezTo>
                  <a:cubicBezTo>
                    <a:pt x="49" y="5"/>
                    <a:pt x="49" y="5"/>
                    <a:pt x="49" y="5"/>
                  </a:cubicBezTo>
                  <a:cubicBezTo>
                    <a:pt x="49" y="2"/>
                    <a:pt x="46" y="0"/>
                    <a:pt x="43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5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0" y="241"/>
                    <a:pt x="3" y="244"/>
                    <a:pt x="6" y="244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77" name="组合 48"/>
          <p:cNvGrpSpPr/>
          <p:nvPr/>
        </p:nvGrpSpPr>
        <p:grpSpPr>
          <a:xfrm>
            <a:off x="10660138" y="3398821"/>
            <a:ext cx="364409" cy="312464"/>
            <a:chOff x="3546346" y="2339026"/>
            <a:chExt cx="897787" cy="769842"/>
          </a:xfrm>
          <a:solidFill>
            <a:schemeClr val="accent3"/>
          </a:solidFill>
        </p:grpSpPr>
        <p:sp>
          <p:nvSpPr>
            <p:cNvPr id="78" name="Rectangle 227"/>
            <p:cNvSpPr>
              <a:spLocks noChangeArrowheads="1"/>
            </p:cNvSpPr>
            <p:nvPr/>
          </p:nvSpPr>
          <p:spPr bwMode="auto">
            <a:xfrm>
              <a:off x="3561526" y="3077423"/>
              <a:ext cx="882607" cy="31445"/>
            </a:xfrm>
            <a:prstGeom prst="rect">
              <a:avLst/>
            </a:pr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79" name="Freeform 228"/>
            <p:cNvSpPr>
              <a:spLocks/>
            </p:cNvSpPr>
            <p:nvPr/>
          </p:nvSpPr>
          <p:spPr bwMode="auto">
            <a:xfrm>
              <a:off x="3617909" y="2844302"/>
              <a:ext cx="125777" cy="210351"/>
            </a:xfrm>
            <a:custGeom>
              <a:avLst/>
              <a:gdLst>
                <a:gd name="T0" fmla="*/ 6 w 49"/>
                <a:gd name="T1" fmla="*/ 82 h 82"/>
                <a:gd name="T2" fmla="*/ 43 w 49"/>
                <a:gd name="T3" fmla="*/ 82 h 82"/>
                <a:gd name="T4" fmla="*/ 49 w 49"/>
                <a:gd name="T5" fmla="*/ 76 h 82"/>
                <a:gd name="T6" fmla="*/ 49 w 49"/>
                <a:gd name="T7" fmla="*/ 0 h 82"/>
                <a:gd name="T8" fmla="*/ 0 w 49"/>
                <a:gd name="T9" fmla="*/ 49 h 82"/>
                <a:gd name="T10" fmla="*/ 0 w 49"/>
                <a:gd name="T11" fmla="*/ 76 h 82"/>
                <a:gd name="T12" fmla="*/ 6 w 49"/>
                <a:gd name="T13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82">
                  <a:moveTo>
                    <a:pt x="6" y="82"/>
                  </a:moveTo>
                  <a:cubicBezTo>
                    <a:pt x="43" y="82"/>
                    <a:pt x="43" y="82"/>
                    <a:pt x="43" y="82"/>
                  </a:cubicBezTo>
                  <a:cubicBezTo>
                    <a:pt x="46" y="82"/>
                    <a:pt x="49" y="79"/>
                    <a:pt x="49" y="76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0" y="79"/>
                    <a:pt x="3" y="82"/>
                    <a:pt x="6" y="82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80" name="Freeform 229"/>
            <p:cNvSpPr>
              <a:spLocks/>
            </p:cNvSpPr>
            <p:nvPr/>
          </p:nvSpPr>
          <p:spPr bwMode="auto">
            <a:xfrm>
              <a:off x="3779467" y="2682744"/>
              <a:ext cx="122524" cy="371910"/>
            </a:xfrm>
            <a:custGeom>
              <a:avLst/>
              <a:gdLst>
                <a:gd name="T0" fmla="*/ 5 w 48"/>
                <a:gd name="T1" fmla="*/ 145 h 145"/>
                <a:gd name="T2" fmla="*/ 43 w 48"/>
                <a:gd name="T3" fmla="*/ 145 h 145"/>
                <a:gd name="T4" fmla="*/ 48 w 48"/>
                <a:gd name="T5" fmla="*/ 139 h 145"/>
                <a:gd name="T6" fmla="*/ 48 w 48"/>
                <a:gd name="T7" fmla="*/ 0 h 145"/>
                <a:gd name="T8" fmla="*/ 0 w 48"/>
                <a:gd name="T9" fmla="*/ 49 h 145"/>
                <a:gd name="T10" fmla="*/ 0 w 48"/>
                <a:gd name="T11" fmla="*/ 139 h 145"/>
                <a:gd name="T12" fmla="*/ 5 w 48"/>
                <a:gd name="T13" fmla="*/ 145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145">
                  <a:moveTo>
                    <a:pt x="5" y="145"/>
                  </a:moveTo>
                  <a:cubicBezTo>
                    <a:pt x="43" y="145"/>
                    <a:pt x="43" y="145"/>
                    <a:pt x="43" y="145"/>
                  </a:cubicBezTo>
                  <a:cubicBezTo>
                    <a:pt x="46" y="145"/>
                    <a:pt x="48" y="142"/>
                    <a:pt x="48" y="139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0" y="142"/>
                    <a:pt x="2" y="145"/>
                    <a:pt x="5" y="145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81" name="Freeform 230"/>
            <p:cNvSpPr>
              <a:spLocks/>
            </p:cNvSpPr>
            <p:nvPr/>
          </p:nvSpPr>
          <p:spPr bwMode="auto">
            <a:xfrm>
              <a:off x="3938857" y="2713104"/>
              <a:ext cx="124693" cy="341550"/>
            </a:xfrm>
            <a:custGeom>
              <a:avLst/>
              <a:gdLst>
                <a:gd name="T0" fmla="*/ 22 w 49"/>
                <a:gd name="T1" fmla="*/ 22 h 133"/>
                <a:gd name="T2" fmla="*/ 0 w 49"/>
                <a:gd name="T3" fmla="*/ 0 h 133"/>
                <a:gd name="T4" fmla="*/ 0 w 49"/>
                <a:gd name="T5" fmla="*/ 127 h 133"/>
                <a:gd name="T6" fmla="*/ 6 w 49"/>
                <a:gd name="T7" fmla="*/ 133 h 133"/>
                <a:gd name="T8" fmla="*/ 43 w 49"/>
                <a:gd name="T9" fmla="*/ 133 h 133"/>
                <a:gd name="T10" fmla="*/ 49 w 49"/>
                <a:gd name="T11" fmla="*/ 127 h 133"/>
                <a:gd name="T12" fmla="*/ 49 w 49"/>
                <a:gd name="T13" fmla="*/ 26 h 133"/>
                <a:gd name="T14" fmla="*/ 38 w 49"/>
                <a:gd name="T15" fmla="*/ 29 h 133"/>
                <a:gd name="T16" fmla="*/ 22 w 49"/>
                <a:gd name="T17" fmla="*/ 22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133">
                  <a:moveTo>
                    <a:pt x="22" y="22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27"/>
                    <a:pt x="0" y="127"/>
                    <a:pt x="0" y="127"/>
                  </a:cubicBezTo>
                  <a:cubicBezTo>
                    <a:pt x="0" y="130"/>
                    <a:pt x="3" y="133"/>
                    <a:pt x="6" y="133"/>
                  </a:cubicBezTo>
                  <a:cubicBezTo>
                    <a:pt x="43" y="133"/>
                    <a:pt x="43" y="133"/>
                    <a:pt x="43" y="133"/>
                  </a:cubicBezTo>
                  <a:cubicBezTo>
                    <a:pt x="46" y="133"/>
                    <a:pt x="49" y="130"/>
                    <a:pt x="49" y="127"/>
                  </a:cubicBezTo>
                  <a:cubicBezTo>
                    <a:pt x="49" y="26"/>
                    <a:pt x="49" y="26"/>
                    <a:pt x="49" y="26"/>
                  </a:cubicBezTo>
                  <a:cubicBezTo>
                    <a:pt x="46" y="28"/>
                    <a:pt x="42" y="29"/>
                    <a:pt x="38" y="29"/>
                  </a:cubicBezTo>
                  <a:cubicBezTo>
                    <a:pt x="32" y="29"/>
                    <a:pt x="27" y="26"/>
                    <a:pt x="22" y="22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82" name="Freeform 231"/>
            <p:cNvSpPr>
              <a:spLocks/>
            </p:cNvSpPr>
            <p:nvPr/>
          </p:nvSpPr>
          <p:spPr bwMode="auto">
            <a:xfrm>
              <a:off x="4100415" y="2624193"/>
              <a:ext cx="122524" cy="430461"/>
            </a:xfrm>
            <a:custGeom>
              <a:avLst/>
              <a:gdLst>
                <a:gd name="T0" fmla="*/ 5 w 48"/>
                <a:gd name="T1" fmla="*/ 168 h 168"/>
                <a:gd name="T2" fmla="*/ 43 w 48"/>
                <a:gd name="T3" fmla="*/ 168 h 168"/>
                <a:gd name="T4" fmla="*/ 48 w 48"/>
                <a:gd name="T5" fmla="*/ 162 h 168"/>
                <a:gd name="T6" fmla="*/ 48 w 48"/>
                <a:gd name="T7" fmla="*/ 0 h 168"/>
                <a:gd name="T8" fmla="*/ 0 w 48"/>
                <a:gd name="T9" fmla="*/ 48 h 168"/>
                <a:gd name="T10" fmla="*/ 0 w 48"/>
                <a:gd name="T11" fmla="*/ 162 h 168"/>
                <a:gd name="T12" fmla="*/ 5 w 48"/>
                <a:gd name="T13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168">
                  <a:moveTo>
                    <a:pt x="5" y="168"/>
                  </a:moveTo>
                  <a:cubicBezTo>
                    <a:pt x="43" y="168"/>
                    <a:pt x="43" y="168"/>
                    <a:pt x="43" y="168"/>
                  </a:cubicBezTo>
                  <a:cubicBezTo>
                    <a:pt x="46" y="168"/>
                    <a:pt x="48" y="165"/>
                    <a:pt x="48" y="162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5"/>
                    <a:pt x="2" y="168"/>
                    <a:pt x="5" y="168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83" name="Freeform 232"/>
            <p:cNvSpPr>
              <a:spLocks/>
            </p:cNvSpPr>
            <p:nvPr/>
          </p:nvSpPr>
          <p:spPr bwMode="auto">
            <a:xfrm>
              <a:off x="4258721" y="2513596"/>
              <a:ext cx="125777" cy="541058"/>
            </a:xfrm>
            <a:custGeom>
              <a:avLst/>
              <a:gdLst>
                <a:gd name="T0" fmla="*/ 29 w 49"/>
                <a:gd name="T1" fmla="*/ 0 h 211"/>
                <a:gd name="T2" fmla="*/ 0 w 49"/>
                <a:gd name="T3" fmla="*/ 29 h 211"/>
                <a:gd name="T4" fmla="*/ 0 w 49"/>
                <a:gd name="T5" fmla="*/ 205 h 211"/>
                <a:gd name="T6" fmla="*/ 6 w 49"/>
                <a:gd name="T7" fmla="*/ 211 h 211"/>
                <a:gd name="T8" fmla="*/ 43 w 49"/>
                <a:gd name="T9" fmla="*/ 211 h 211"/>
                <a:gd name="T10" fmla="*/ 49 w 49"/>
                <a:gd name="T11" fmla="*/ 205 h 211"/>
                <a:gd name="T12" fmla="*/ 49 w 49"/>
                <a:gd name="T13" fmla="*/ 22 h 211"/>
                <a:gd name="T14" fmla="*/ 29 w 49"/>
                <a:gd name="T15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" h="211">
                  <a:moveTo>
                    <a:pt x="29" y="0"/>
                  </a:moveTo>
                  <a:cubicBezTo>
                    <a:pt x="0" y="29"/>
                    <a:pt x="0" y="29"/>
                    <a:pt x="0" y="29"/>
                  </a:cubicBezTo>
                  <a:cubicBezTo>
                    <a:pt x="0" y="205"/>
                    <a:pt x="0" y="205"/>
                    <a:pt x="0" y="205"/>
                  </a:cubicBezTo>
                  <a:cubicBezTo>
                    <a:pt x="0" y="208"/>
                    <a:pt x="3" y="211"/>
                    <a:pt x="6" y="211"/>
                  </a:cubicBezTo>
                  <a:cubicBezTo>
                    <a:pt x="43" y="211"/>
                    <a:pt x="43" y="211"/>
                    <a:pt x="43" y="211"/>
                  </a:cubicBezTo>
                  <a:cubicBezTo>
                    <a:pt x="46" y="211"/>
                    <a:pt x="49" y="208"/>
                    <a:pt x="49" y="205"/>
                  </a:cubicBezTo>
                  <a:cubicBezTo>
                    <a:pt x="49" y="22"/>
                    <a:pt x="49" y="22"/>
                    <a:pt x="49" y="22"/>
                  </a:cubicBezTo>
                  <a:cubicBezTo>
                    <a:pt x="38" y="21"/>
                    <a:pt x="29" y="12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89" name="Freeform 233"/>
            <p:cNvSpPr>
              <a:spLocks/>
            </p:cNvSpPr>
            <p:nvPr/>
          </p:nvSpPr>
          <p:spPr bwMode="auto">
            <a:xfrm>
              <a:off x="3546346" y="2339026"/>
              <a:ext cx="871764" cy="610452"/>
            </a:xfrm>
            <a:custGeom>
              <a:avLst/>
              <a:gdLst>
                <a:gd name="T0" fmla="*/ 20 w 340"/>
                <a:gd name="T1" fmla="*/ 234 h 238"/>
                <a:gd name="T2" fmla="*/ 140 w 340"/>
                <a:gd name="T3" fmla="*/ 113 h 238"/>
                <a:gd name="T4" fmla="*/ 183 w 340"/>
                <a:gd name="T5" fmla="*/ 156 h 238"/>
                <a:gd name="T6" fmla="*/ 199 w 340"/>
                <a:gd name="T7" fmla="*/ 156 h 238"/>
                <a:gd name="T8" fmla="*/ 318 w 340"/>
                <a:gd name="T9" fmla="*/ 37 h 238"/>
                <a:gd name="T10" fmla="*/ 318 w 340"/>
                <a:gd name="T11" fmla="*/ 64 h 238"/>
                <a:gd name="T12" fmla="*/ 329 w 340"/>
                <a:gd name="T13" fmla="*/ 75 h 238"/>
                <a:gd name="T14" fmla="*/ 340 w 340"/>
                <a:gd name="T15" fmla="*/ 64 h 238"/>
                <a:gd name="T16" fmla="*/ 340 w 340"/>
                <a:gd name="T17" fmla="*/ 11 h 238"/>
                <a:gd name="T18" fmla="*/ 337 w 340"/>
                <a:gd name="T19" fmla="*/ 3 h 238"/>
                <a:gd name="T20" fmla="*/ 329 w 340"/>
                <a:gd name="T21" fmla="*/ 0 h 238"/>
                <a:gd name="T22" fmla="*/ 276 w 340"/>
                <a:gd name="T23" fmla="*/ 0 h 238"/>
                <a:gd name="T24" fmla="*/ 265 w 340"/>
                <a:gd name="T25" fmla="*/ 11 h 238"/>
                <a:gd name="T26" fmla="*/ 276 w 340"/>
                <a:gd name="T27" fmla="*/ 22 h 238"/>
                <a:gd name="T28" fmla="*/ 302 w 340"/>
                <a:gd name="T29" fmla="*/ 22 h 238"/>
                <a:gd name="T30" fmla="*/ 191 w 340"/>
                <a:gd name="T31" fmla="*/ 133 h 238"/>
                <a:gd name="T32" fmla="*/ 148 w 340"/>
                <a:gd name="T33" fmla="*/ 90 h 238"/>
                <a:gd name="T34" fmla="*/ 133 w 340"/>
                <a:gd name="T35" fmla="*/ 90 h 238"/>
                <a:gd name="T36" fmla="*/ 4 w 340"/>
                <a:gd name="T37" fmla="*/ 219 h 238"/>
                <a:gd name="T38" fmla="*/ 4 w 340"/>
                <a:gd name="T39" fmla="*/ 234 h 238"/>
                <a:gd name="T40" fmla="*/ 20 w 340"/>
                <a:gd name="T41" fmla="*/ 234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40" h="238">
                  <a:moveTo>
                    <a:pt x="20" y="234"/>
                  </a:moveTo>
                  <a:cubicBezTo>
                    <a:pt x="140" y="113"/>
                    <a:pt x="140" y="113"/>
                    <a:pt x="140" y="113"/>
                  </a:cubicBezTo>
                  <a:cubicBezTo>
                    <a:pt x="183" y="156"/>
                    <a:pt x="183" y="156"/>
                    <a:pt x="183" y="156"/>
                  </a:cubicBezTo>
                  <a:cubicBezTo>
                    <a:pt x="188" y="160"/>
                    <a:pt x="195" y="160"/>
                    <a:pt x="199" y="156"/>
                  </a:cubicBezTo>
                  <a:cubicBezTo>
                    <a:pt x="318" y="37"/>
                    <a:pt x="318" y="37"/>
                    <a:pt x="318" y="37"/>
                  </a:cubicBezTo>
                  <a:cubicBezTo>
                    <a:pt x="318" y="64"/>
                    <a:pt x="318" y="64"/>
                    <a:pt x="318" y="64"/>
                  </a:cubicBezTo>
                  <a:cubicBezTo>
                    <a:pt x="318" y="70"/>
                    <a:pt x="323" y="75"/>
                    <a:pt x="329" y="75"/>
                  </a:cubicBezTo>
                  <a:cubicBezTo>
                    <a:pt x="335" y="75"/>
                    <a:pt x="340" y="70"/>
                    <a:pt x="340" y="64"/>
                  </a:cubicBezTo>
                  <a:cubicBezTo>
                    <a:pt x="340" y="11"/>
                    <a:pt x="340" y="11"/>
                    <a:pt x="340" y="11"/>
                  </a:cubicBezTo>
                  <a:cubicBezTo>
                    <a:pt x="340" y="8"/>
                    <a:pt x="339" y="5"/>
                    <a:pt x="337" y="3"/>
                  </a:cubicBezTo>
                  <a:cubicBezTo>
                    <a:pt x="335" y="1"/>
                    <a:pt x="332" y="0"/>
                    <a:pt x="329" y="0"/>
                  </a:cubicBezTo>
                  <a:cubicBezTo>
                    <a:pt x="276" y="0"/>
                    <a:pt x="276" y="0"/>
                    <a:pt x="276" y="0"/>
                  </a:cubicBezTo>
                  <a:cubicBezTo>
                    <a:pt x="270" y="0"/>
                    <a:pt x="265" y="4"/>
                    <a:pt x="265" y="11"/>
                  </a:cubicBezTo>
                  <a:cubicBezTo>
                    <a:pt x="265" y="17"/>
                    <a:pt x="270" y="22"/>
                    <a:pt x="276" y="22"/>
                  </a:cubicBezTo>
                  <a:cubicBezTo>
                    <a:pt x="302" y="22"/>
                    <a:pt x="302" y="22"/>
                    <a:pt x="302" y="22"/>
                  </a:cubicBezTo>
                  <a:cubicBezTo>
                    <a:pt x="191" y="133"/>
                    <a:pt x="191" y="133"/>
                    <a:pt x="191" y="133"/>
                  </a:cubicBezTo>
                  <a:cubicBezTo>
                    <a:pt x="148" y="90"/>
                    <a:pt x="148" y="90"/>
                    <a:pt x="148" y="90"/>
                  </a:cubicBezTo>
                  <a:cubicBezTo>
                    <a:pt x="144" y="86"/>
                    <a:pt x="137" y="86"/>
                    <a:pt x="133" y="90"/>
                  </a:cubicBezTo>
                  <a:cubicBezTo>
                    <a:pt x="4" y="219"/>
                    <a:pt x="4" y="219"/>
                    <a:pt x="4" y="219"/>
                  </a:cubicBezTo>
                  <a:cubicBezTo>
                    <a:pt x="0" y="223"/>
                    <a:pt x="0" y="230"/>
                    <a:pt x="4" y="234"/>
                  </a:cubicBezTo>
                  <a:cubicBezTo>
                    <a:pt x="8" y="238"/>
                    <a:pt x="15" y="238"/>
                    <a:pt x="20" y="234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90" name="组合 57"/>
          <p:cNvGrpSpPr/>
          <p:nvPr/>
        </p:nvGrpSpPr>
        <p:grpSpPr>
          <a:xfrm>
            <a:off x="9448979" y="2412928"/>
            <a:ext cx="374534" cy="371704"/>
            <a:chOff x="7078908" y="5461438"/>
            <a:chExt cx="430461" cy="427208"/>
          </a:xfrm>
          <a:solidFill>
            <a:schemeClr val="bg1">
              <a:lumMod val="50000"/>
            </a:schemeClr>
          </a:solidFill>
        </p:grpSpPr>
        <p:sp>
          <p:nvSpPr>
            <p:cNvPr id="96" name="Freeform 236"/>
            <p:cNvSpPr>
              <a:spLocks/>
            </p:cNvSpPr>
            <p:nvPr/>
          </p:nvSpPr>
          <p:spPr bwMode="auto">
            <a:xfrm>
              <a:off x="7078908" y="5461438"/>
              <a:ext cx="418534" cy="417450"/>
            </a:xfrm>
            <a:custGeom>
              <a:avLst/>
              <a:gdLst>
                <a:gd name="T0" fmla="*/ 84 w 163"/>
                <a:gd name="T1" fmla="*/ 129 h 163"/>
                <a:gd name="T2" fmla="*/ 46 w 163"/>
                <a:gd name="T3" fmla="*/ 50 h 163"/>
                <a:gd name="T4" fmla="*/ 81 w 163"/>
                <a:gd name="T5" fmla="*/ 34 h 163"/>
                <a:gd name="T6" fmla="*/ 127 w 163"/>
                <a:gd name="T7" fmla="*/ 89 h 163"/>
                <a:gd name="T8" fmla="*/ 147 w 163"/>
                <a:gd name="T9" fmla="*/ 94 h 163"/>
                <a:gd name="T10" fmla="*/ 162 w 163"/>
                <a:gd name="T11" fmla="*/ 86 h 163"/>
                <a:gd name="T12" fmla="*/ 162 w 163"/>
                <a:gd name="T13" fmla="*/ 70 h 163"/>
                <a:gd name="T14" fmla="*/ 144 w 163"/>
                <a:gd name="T15" fmla="*/ 59 h 163"/>
                <a:gd name="T16" fmla="*/ 154 w 163"/>
                <a:gd name="T17" fmla="*/ 45 h 163"/>
                <a:gd name="T18" fmla="*/ 145 w 163"/>
                <a:gd name="T19" fmla="*/ 32 h 163"/>
                <a:gd name="T20" fmla="*/ 125 w 163"/>
                <a:gd name="T21" fmla="*/ 30 h 163"/>
                <a:gd name="T22" fmla="*/ 126 w 163"/>
                <a:gd name="T23" fmla="*/ 13 h 163"/>
                <a:gd name="T24" fmla="*/ 112 w 163"/>
                <a:gd name="T25" fmla="*/ 6 h 163"/>
                <a:gd name="T26" fmla="*/ 93 w 163"/>
                <a:gd name="T27" fmla="*/ 15 h 163"/>
                <a:gd name="T28" fmla="*/ 86 w 163"/>
                <a:gd name="T29" fmla="*/ 0 h 163"/>
                <a:gd name="T30" fmla="*/ 70 w 163"/>
                <a:gd name="T31" fmla="*/ 1 h 163"/>
                <a:gd name="T32" fmla="*/ 58 w 163"/>
                <a:gd name="T33" fmla="*/ 18 h 163"/>
                <a:gd name="T34" fmla="*/ 44 w 163"/>
                <a:gd name="T35" fmla="*/ 9 h 163"/>
                <a:gd name="T36" fmla="*/ 31 w 163"/>
                <a:gd name="T37" fmla="*/ 17 h 163"/>
                <a:gd name="T38" fmla="*/ 31 w 163"/>
                <a:gd name="T39" fmla="*/ 36 h 163"/>
                <a:gd name="T40" fmla="*/ 15 w 163"/>
                <a:gd name="T41" fmla="*/ 33 h 163"/>
                <a:gd name="T42" fmla="*/ 8 w 163"/>
                <a:gd name="T43" fmla="*/ 47 h 163"/>
                <a:gd name="T44" fmla="*/ 18 w 163"/>
                <a:gd name="T45" fmla="*/ 59 h 163"/>
                <a:gd name="T46" fmla="*/ 0 w 163"/>
                <a:gd name="T47" fmla="*/ 73 h 163"/>
                <a:gd name="T48" fmla="*/ 0 w 163"/>
                <a:gd name="T49" fmla="*/ 88 h 163"/>
                <a:gd name="T50" fmla="*/ 15 w 163"/>
                <a:gd name="T51" fmla="*/ 94 h 163"/>
                <a:gd name="T52" fmla="*/ 6 w 163"/>
                <a:gd name="T53" fmla="*/ 114 h 163"/>
                <a:gd name="T54" fmla="*/ 15 w 163"/>
                <a:gd name="T55" fmla="*/ 128 h 163"/>
                <a:gd name="T56" fmla="*/ 30 w 163"/>
                <a:gd name="T57" fmla="*/ 125 h 163"/>
                <a:gd name="T58" fmla="*/ 33 w 163"/>
                <a:gd name="T59" fmla="*/ 148 h 163"/>
                <a:gd name="T60" fmla="*/ 47 w 163"/>
                <a:gd name="T61" fmla="*/ 155 h 163"/>
                <a:gd name="T62" fmla="*/ 59 w 163"/>
                <a:gd name="T63" fmla="*/ 145 h 163"/>
                <a:gd name="T64" fmla="*/ 72 w 163"/>
                <a:gd name="T65" fmla="*/ 163 h 163"/>
                <a:gd name="T66" fmla="*/ 88 w 163"/>
                <a:gd name="T67" fmla="*/ 162 h 163"/>
                <a:gd name="T68" fmla="*/ 94 w 163"/>
                <a:gd name="T69" fmla="*/ 148 h 163"/>
                <a:gd name="T70" fmla="*/ 89 w 163"/>
                <a:gd name="T71" fmla="*/ 128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63" h="163">
                  <a:moveTo>
                    <a:pt x="89" y="128"/>
                  </a:moveTo>
                  <a:cubicBezTo>
                    <a:pt x="88" y="128"/>
                    <a:pt x="86" y="129"/>
                    <a:pt x="84" y="129"/>
                  </a:cubicBezTo>
                  <a:cubicBezTo>
                    <a:pt x="58" y="130"/>
                    <a:pt x="36" y="110"/>
                    <a:pt x="35" y="84"/>
                  </a:cubicBezTo>
                  <a:cubicBezTo>
                    <a:pt x="34" y="71"/>
                    <a:pt x="38" y="59"/>
                    <a:pt x="46" y="50"/>
                  </a:cubicBezTo>
                  <a:cubicBezTo>
                    <a:pt x="55" y="40"/>
                    <a:pt x="66" y="35"/>
                    <a:pt x="79" y="34"/>
                  </a:cubicBezTo>
                  <a:cubicBezTo>
                    <a:pt x="79" y="34"/>
                    <a:pt x="80" y="34"/>
                    <a:pt x="81" y="34"/>
                  </a:cubicBezTo>
                  <a:cubicBezTo>
                    <a:pt x="106" y="34"/>
                    <a:pt x="127" y="54"/>
                    <a:pt x="128" y="79"/>
                  </a:cubicBezTo>
                  <a:cubicBezTo>
                    <a:pt x="128" y="82"/>
                    <a:pt x="128" y="85"/>
                    <a:pt x="127" y="89"/>
                  </a:cubicBezTo>
                  <a:cubicBezTo>
                    <a:pt x="144" y="105"/>
                    <a:pt x="144" y="105"/>
                    <a:pt x="144" y="105"/>
                  </a:cubicBezTo>
                  <a:cubicBezTo>
                    <a:pt x="145" y="101"/>
                    <a:pt x="146" y="97"/>
                    <a:pt x="147" y="94"/>
                  </a:cubicBezTo>
                  <a:cubicBezTo>
                    <a:pt x="163" y="90"/>
                    <a:pt x="163" y="90"/>
                    <a:pt x="163" y="90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2" y="75"/>
                    <a:pt x="162" y="75"/>
                    <a:pt x="162" y="75"/>
                  </a:cubicBezTo>
                  <a:cubicBezTo>
                    <a:pt x="162" y="70"/>
                    <a:pt x="162" y="70"/>
                    <a:pt x="162" y="70"/>
                  </a:cubicBezTo>
                  <a:cubicBezTo>
                    <a:pt x="147" y="69"/>
                    <a:pt x="147" y="69"/>
                    <a:pt x="147" y="69"/>
                  </a:cubicBezTo>
                  <a:cubicBezTo>
                    <a:pt x="146" y="66"/>
                    <a:pt x="145" y="62"/>
                    <a:pt x="144" y="59"/>
                  </a:cubicBezTo>
                  <a:cubicBezTo>
                    <a:pt x="156" y="48"/>
                    <a:pt x="156" y="48"/>
                    <a:pt x="156" y="48"/>
                  </a:cubicBezTo>
                  <a:cubicBezTo>
                    <a:pt x="154" y="45"/>
                    <a:pt x="154" y="45"/>
                    <a:pt x="154" y="45"/>
                  </a:cubicBezTo>
                  <a:cubicBezTo>
                    <a:pt x="148" y="35"/>
                    <a:pt x="148" y="35"/>
                    <a:pt x="148" y="35"/>
                  </a:cubicBezTo>
                  <a:cubicBezTo>
                    <a:pt x="145" y="32"/>
                    <a:pt x="145" y="32"/>
                    <a:pt x="145" y="32"/>
                  </a:cubicBezTo>
                  <a:cubicBezTo>
                    <a:pt x="132" y="38"/>
                    <a:pt x="132" y="38"/>
                    <a:pt x="132" y="38"/>
                  </a:cubicBezTo>
                  <a:cubicBezTo>
                    <a:pt x="130" y="35"/>
                    <a:pt x="127" y="32"/>
                    <a:pt x="125" y="30"/>
                  </a:cubicBezTo>
                  <a:cubicBezTo>
                    <a:pt x="130" y="15"/>
                    <a:pt x="130" y="15"/>
                    <a:pt x="130" y="15"/>
                  </a:cubicBezTo>
                  <a:cubicBezTo>
                    <a:pt x="126" y="13"/>
                    <a:pt x="126" y="13"/>
                    <a:pt x="126" y="13"/>
                  </a:cubicBezTo>
                  <a:cubicBezTo>
                    <a:pt x="116" y="8"/>
                    <a:pt x="116" y="8"/>
                    <a:pt x="116" y="8"/>
                  </a:cubicBezTo>
                  <a:cubicBezTo>
                    <a:pt x="112" y="6"/>
                    <a:pt x="112" y="6"/>
                    <a:pt x="112" y="6"/>
                  </a:cubicBezTo>
                  <a:cubicBezTo>
                    <a:pt x="104" y="18"/>
                    <a:pt x="104" y="18"/>
                    <a:pt x="104" y="18"/>
                  </a:cubicBezTo>
                  <a:cubicBezTo>
                    <a:pt x="100" y="17"/>
                    <a:pt x="97" y="16"/>
                    <a:pt x="93" y="15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75" y="1"/>
                    <a:pt x="75" y="1"/>
                    <a:pt x="75" y="1"/>
                  </a:cubicBezTo>
                  <a:cubicBezTo>
                    <a:pt x="70" y="1"/>
                    <a:pt x="70" y="1"/>
                    <a:pt x="70" y="1"/>
                  </a:cubicBezTo>
                  <a:cubicBezTo>
                    <a:pt x="69" y="15"/>
                    <a:pt x="69" y="15"/>
                    <a:pt x="69" y="15"/>
                  </a:cubicBezTo>
                  <a:cubicBezTo>
                    <a:pt x="65" y="16"/>
                    <a:pt x="62" y="17"/>
                    <a:pt x="58" y="18"/>
                  </a:cubicBezTo>
                  <a:cubicBezTo>
                    <a:pt x="48" y="6"/>
                    <a:pt x="48" y="6"/>
                    <a:pt x="48" y="6"/>
                  </a:cubicBezTo>
                  <a:cubicBezTo>
                    <a:pt x="44" y="9"/>
                    <a:pt x="44" y="9"/>
                    <a:pt x="44" y="9"/>
                  </a:cubicBezTo>
                  <a:cubicBezTo>
                    <a:pt x="35" y="15"/>
                    <a:pt x="35" y="15"/>
                    <a:pt x="35" y="15"/>
                  </a:cubicBezTo>
                  <a:cubicBezTo>
                    <a:pt x="31" y="17"/>
                    <a:pt x="31" y="17"/>
                    <a:pt x="31" y="17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5" y="32"/>
                    <a:pt x="33" y="34"/>
                    <a:pt x="31" y="36"/>
                  </a:cubicBezTo>
                  <a:cubicBezTo>
                    <a:pt x="31" y="37"/>
                    <a:pt x="30" y="37"/>
                    <a:pt x="30" y="38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8" y="47"/>
                    <a:pt x="8" y="47"/>
                    <a:pt x="8" y="47"/>
                  </a:cubicBezTo>
                  <a:cubicBezTo>
                    <a:pt x="6" y="51"/>
                    <a:pt x="6" y="51"/>
                    <a:pt x="6" y="51"/>
                  </a:cubicBezTo>
                  <a:cubicBezTo>
                    <a:pt x="18" y="59"/>
                    <a:pt x="18" y="59"/>
                    <a:pt x="18" y="59"/>
                  </a:cubicBezTo>
                  <a:cubicBezTo>
                    <a:pt x="17" y="63"/>
                    <a:pt x="16" y="66"/>
                    <a:pt x="15" y="69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1" y="92"/>
                    <a:pt x="1" y="92"/>
                    <a:pt x="1" y="92"/>
                  </a:cubicBezTo>
                  <a:cubicBezTo>
                    <a:pt x="15" y="94"/>
                    <a:pt x="15" y="94"/>
                    <a:pt x="15" y="94"/>
                  </a:cubicBezTo>
                  <a:cubicBezTo>
                    <a:pt x="16" y="97"/>
                    <a:pt x="17" y="101"/>
                    <a:pt x="18" y="104"/>
                  </a:cubicBezTo>
                  <a:cubicBezTo>
                    <a:pt x="6" y="114"/>
                    <a:pt x="6" y="114"/>
                    <a:pt x="6" y="114"/>
                  </a:cubicBezTo>
                  <a:cubicBezTo>
                    <a:pt x="9" y="118"/>
                    <a:pt x="9" y="118"/>
                    <a:pt x="9" y="118"/>
                  </a:cubicBezTo>
                  <a:cubicBezTo>
                    <a:pt x="15" y="128"/>
                    <a:pt x="15" y="128"/>
                    <a:pt x="15" y="128"/>
                  </a:cubicBezTo>
                  <a:cubicBezTo>
                    <a:pt x="17" y="131"/>
                    <a:pt x="17" y="131"/>
                    <a:pt x="17" y="131"/>
                  </a:cubicBezTo>
                  <a:cubicBezTo>
                    <a:pt x="30" y="125"/>
                    <a:pt x="30" y="125"/>
                    <a:pt x="30" y="125"/>
                  </a:cubicBezTo>
                  <a:cubicBezTo>
                    <a:pt x="33" y="128"/>
                    <a:pt x="35" y="130"/>
                    <a:pt x="38" y="133"/>
                  </a:cubicBezTo>
                  <a:cubicBezTo>
                    <a:pt x="33" y="148"/>
                    <a:pt x="33" y="148"/>
                    <a:pt x="33" y="148"/>
                  </a:cubicBezTo>
                  <a:cubicBezTo>
                    <a:pt x="37" y="150"/>
                    <a:pt x="37" y="150"/>
                    <a:pt x="37" y="150"/>
                  </a:cubicBezTo>
                  <a:cubicBezTo>
                    <a:pt x="47" y="155"/>
                    <a:pt x="47" y="155"/>
                    <a:pt x="47" y="155"/>
                  </a:cubicBezTo>
                  <a:cubicBezTo>
                    <a:pt x="51" y="157"/>
                    <a:pt x="51" y="157"/>
                    <a:pt x="51" y="157"/>
                  </a:cubicBezTo>
                  <a:cubicBezTo>
                    <a:pt x="59" y="145"/>
                    <a:pt x="59" y="145"/>
                    <a:pt x="59" y="145"/>
                  </a:cubicBezTo>
                  <a:cubicBezTo>
                    <a:pt x="62" y="146"/>
                    <a:pt x="66" y="147"/>
                    <a:pt x="69" y="148"/>
                  </a:cubicBezTo>
                  <a:cubicBezTo>
                    <a:pt x="72" y="163"/>
                    <a:pt x="72" y="163"/>
                    <a:pt x="72" y="163"/>
                  </a:cubicBezTo>
                  <a:cubicBezTo>
                    <a:pt x="77" y="163"/>
                    <a:pt x="77" y="163"/>
                    <a:pt x="77" y="163"/>
                  </a:cubicBezTo>
                  <a:cubicBezTo>
                    <a:pt x="88" y="162"/>
                    <a:pt x="88" y="162"/>
                    <a:pt x="88" y="162"/>
                  </a:cubicBezTo>
                  <a:cubicBezTo>
                    <a:pt x="92" y="162"/>
                    <a:pt x="92" y="162"/>
                    <a:pt x="92" y="162"/>
                  </a:cubicBezTo>
                  <a:cubicBezTo>
                    <a:pt x="94" y="148"/>
                    <a:pt x="94" y="148"/>
                    <a:pt x="94" y="148"/>
                  </a:cubicBezTo>
                  <a:cubicBezTo>
                    <a:pt x="98" y="147"/>
                    <a:pt x="102" y="146"/>
                    <a:pt x="105" y="144"/>
                  </a:cubicBezTo>
                  <a:lnTo>
                    <a:pt x="89" y="128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97" name="Freeform 237"/>
            <p:cNvSpPr>
              <a:spLocks/>
            </p:cNvSpPr>
            <p:nvPr/>
          </p:nvSpPr>
          <p:spPr bwMode="auto">
            <a:xfrm>
              <a:off x="7197095" y="5576372"/>
              <a:ext cx="312274" cy="312274"/>
            </a:xfrm>
            <a:custGeom>
              <a:avLst/>
              <a:gdLst>
                <a:gd name="T0" fmla="*/ 122 w 122"/>
                <a:gd name="T1" fmla="*/ 101 h 122"/>
                <a:gd name="T2" fmla="*/ 119 w 122"/>
                <a:gd name="T3" fmla="*/ 94 h 122"/>
                <a:gd name="T4" fmla="*/ 67 w 122"/>
                <a:gd name="T5" fmla="*/ 43 h 122"/>
                <a:gd name="T6" fmla="*/ 58 w 122"/>
                <a:gd name="T7" fmla="*/ 12 h 122"/>
                <a:gd name="T8" fmla="*/ 23 w 122"/>
                <a:gd name="T9" fmla="*/ 5 h 122"/>
                <a:gd name="T10" fmla="*/ 41 w 122"/>
                <a:gd name="T11" fmla="*/ 23 h 122"/>
                <a:gd name="T12" fmla="*/ 41 w 122"/>
                <a:gd name="T13" fmla="*/ 29 h 122"/>
                <a:gd name="T14" fmla="*/ 29 w 122"/>
                <a:gd name="T15" fmla="*/ 41 h 122"/>
                <a:gd name="T16" fmla="*/ 23 w 122"/>
                <a:gd name="T17" fmla="*/ 41 h 122"/>
                <a:gd name="T18" fmla="*/ 5 w 122"/>
                <a:gd name="T19" fmla="*/ 23 h 122"/>
                <a:gd name="T20" fmla="*/ 12 w 122"/>
                <a:gd name="T21" fmla="*/ 58 h 122"/>
                <a:gd name="T22" fmla="*/ 43 w 122"/>
                <a:gd name="T23" fmla="*/ 67 h 122"/>
                <a:gd name="T24" fmla="*/ 94 w 122"/>
                <a:gd name="T25" fmla="*/ 119 h 122"/>
                <a:gd name="T26" fmla="*/ 101 w 122"/>
                <a:gd name="T27" fmla="*/ 122 h 122"/>
                <a:gd name="T28" fmla="*/ 122 w 122"/>
                <a:gd name="T29" fmla="*/ 101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2" h="122">
                  <a:moveTo>
                    <a:pt x="122" y="101"/>
                  </a:moveTo>
                  <a:cubicBezTo>
                    <a:pt x="122" y="99"/>
                    <a:pt x="121" y="95"/>
                    <a:pt x="119" y="94"/>
                  </a:cubicBezTo>
                  <a:cubicBezTo>
                    <a:pt x="102" y="77"/>
                    <a:pt x="84" y="60"/>
                    <a:pt x="67" y="43"/>
                  </a:cubicBezTo>
                  <a:cubicBezTo>
                    <a:pt x="69" y="32"/>
                    <a:pt x="66" y="21"/>
                    <a:pt x="58" y="12"/>
                  </a:cubicBezTo>
                  <a:cubicBezTo>
                    <a:pt x="49" y="3"/>
                    <a:pt x="35" y="0"/>
                    <a:pt x="23" y="5"/>
                  </a:cubicBezTo>
                  <a:cubicBezTo>
                    <a:pt x="41" y="23"/>
                    <a:pt x="41" y="23"/>
                    <a:pt x="41" y="23"/>
                  </a:cubicBezTo>
                  <a:cubicBezTo>
                    <a:pt x="42" y="25"/>
                    <a:pt x="42" y="27"/>
                    <a:pt x="41" y="29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7" y="43"/>
                    <a:pt x="25" y="43"/>
                    <a:pt x="23" y="41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0" y="35"/>
                    <a:pt x="3" y="49"/>
                    <a:pt x="12" y="58"/>
                  </a:cubicBezTo>
                  <a:cubicBezTo>
                    <a:pt x="20" y="66"/>
                    <a:pt x="32" y="69"/>
                    <a:pt x="43" y="67"/>
                  </a:cubicBezTo>
                  <a:cubicBezTo>
                    <a:pt x="60" y="84"/>
                    <a:pt x="77" y="102"/>
                    <a:pt x="94" y="119"/>
                  </a:cubicBezTo>
                  <a:cubicBezTo>
                    <a:pt x="95" y="121"/>
                    <a:pt x="98" y="122"/>
                    <a:pt x="101" y="122"/>
                  </a:cubicBezTo>
                  <a:cubicBezTo>
                    <a:pt x="111" y="120"/>
                    <a:pt x="120" y="112"/>
                    <a:pt x="122" y="101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98" name="组合 60"/>
          <p:cNvGrpSpPr/>
          <p:nvPr/>
        </p:nvGrpSpPr>
        <p:grpSpPr>
          <a:xfrm>
            <a:off x="7819445" y="3307859"/>
            <a:ext cx="421704" cy="483972"/>
            <a:chOff x="2733098" y="4187405"/>
            <a:chExt cx="484675" cy="556238"/>
          </a:xfrm>
          <a:solidFill>
            <a:schemeClr val="bg1">
              <a:lumMod val="50000"/>
            </a:schemeClr>
          </a:solidFill>
        </p:grpSpPr>
        <p:sp>
          <p:nvSpPr>
            <p:cNvPr id="99" name="Oval 302"/>
            <p:cNvSpPr>
              <a:spLocks noChangeArrowheads="1"/>
            </p:cNvSpPr>
            <p:nvPr/>
          </p:nvSpPr>
          <p:spPr bwMode="auto">
            <a:xfrm>
              <a:off x="2849117" y="4187405"/>
              <a:ext cx="84574" cy="107344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100" name="Freeform 303"/>
            <p:cNvSpPr>
              <a:spLocks noEditPoints="1"/>
            </p:cNvSpPr>
            <p:nvPr/>
          </p:nvSpPr>
          <p:spPr bwMode="auto">
            <a:xfrm>
              <a:off x="2733098" y="4304508"/>
              <a:ext cx="310105" cy="439135"/>
            </a:xfrm>
            <a:custGeom>
              <a:avLst/>
              <a:gdLst>
                <a:gd name="T0" fmla="*/ 121 w 121"/>
                <a:gd name="T1" fmla="*/ 26 h 171"/>
                <a:gd name="T2" fmla="*/ 120 w 121"/>
                <a:gd name="T3" fmla="*/ 26 h 171"/>
                <a:gd name="T4" fmla="*/ 114 w 121"/>
                <a:gd name="T5" fmla="*/ 21 h 171"/>
                <a:gd name="T6" fmla="*/ 90 w 121"/>
                <a:gd name="T7" fmla="*/ 3 h 171"/>
                <a:gd name="T8" fmla="*/ 84 w 121"/>
                <a:gd name="T9" fmla="*/ 1 h 171"/>
                <a:gd name="T10" fmla="*/ 76 w 121"/>
                <a:gd name="T11" fmla="*/ 1 h 171"/>
                <a:gd name="T12" fmla="*/ 74 w 121"/>
                <a:gd name="T13" fmla="*/ 11 h 171"/>
                <a:gd name="T14" fmla="*/ 67 w 121"/>
                <a:gd name="T15" fmla="*/ 42 h 171"/>
                <a:gd name="T16" fmla="*/ 67 w 121"/>
                <a:gd name="T17" fmla="*/ 7 h 171"/>
                <a:gd name="T18" fmla="*/ 58 w 121"/>
                <a:gd name="T19" fmla="*/ 0 h 171"/>
                <a:gd name="T20" fmla="*/ 58 w 121"/>
                <a:gd name="T21" fmla="*/ 9 h 171"/>
                <a:gd name="T22" fmla="*/ 45 w 121"/>
                <a:gd name="T23" fmla="*/ 18 h 171"/>
                <a:gd name="T24" fmla="*/ 40 w 121"/>
                <a:gd name="T25" fmla="*/ 7 h 171"/>
                <a:gd name="T26" fmla="*/ 47 w 121"/>
                <a:gd name="T27" fmla="*/ 0 h 171"/>
                <a:gd name="T28" fmla="*/ 38 w 121"/>
                <a:gd name="T29" fmla="*/ 1 h 171"/>
                <a:gd name="T30" fmla="*/ 3 w 121"/>
                <a:gd name="T31" fmla="*/ 35 h 171"/>
                <a:gd name="T32" fmla="*/ 3 w 121"/>
                <a:gd name="T33" fmla="*/ 36 h 171"/>
                <a:gd name="T34" fmla="*/ 1 w 121"/>
                <a:gd name="T35" fmla="*/ 48 h 171"/>
                <a:gd name="T36" fmla="*/ 2 w 121"/>
                <a:gd name="T37" fmla="*/ 48 h 171"/>
                <a:gd name="T38" fmla="*/ 2 w 121"/>
                <a:gd name="T39" fmla="*/ 50 h 171"/>
                <a:gd name="T40" fmla="*/ 6 w 121"/>
                <a:gd name="T41" fmla="*/ 57 h 171"/>
                <a:gd name="T42" fmla="*/ 20 w 121"/>
                <a:gd name="T43" fmla="*/ 85 h 171"/>
                <a:gd name="T44" fmla="*/ 33 w 121"/>
                <a:gd name="T45" fmla="*/ 90 h 171"/>
                <a:gd name="T46" fmla="*/ 35 w 121"/>
                <a:gd name="T47" fmla="*/ 90 h 171"/>
                <a:gd name="T48" fmla="*/ 60 w 121"/>
                <a:gd name="T49" fmla="*/ 171 h 171"/>
                <a:gd name="T50" fmla="*/ 56 w 121"/>
                <a:gd name="T51" fmla="*/ 110 h 171"/>
                <a:gd name="T52" fmla="*/ 89 w 121"/>
                <a:gd name="T53" fmla="*/ 33 h 171"/>
                <a:gd name="T54" fmla="*/ 93 w 121"/>
                <a:gd name="T55" fmla="*/ 31 h 171"/>
                <a:gd name="T56" fmla="*/ 75 w 121"/>
                <a:gd name="T57" fmla="*/ 45 h 171"/>
                <a:gd name="T58" fmla="*/ 89 w 121"/>
                <a:gd name="T59" fmla="*/ 33 h 171"/>
                <a:gd name="T60" fmla="*/ 30 w 121"/>
                <a:gd name="T61" fmla="*/ 55 h 171"/>
                <a:gd name="T62" fmla="*/ 24 w 121"/>
                <a:gd name="T63" fmla="*/ 44 h 171"/>
                <a:gd name="T64" fmla="*/ 33 w 121"/>
                <a:gd name="T65" fmla="*/ 6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1" h="171">
                  <a:moveTo>
                    <a:pt x="120" y="42"/>
                  </a:moveTo>
                  <a:cubicBezTo>
                    <a:pt x="120" y="35"/>
                    <a:pt x="121" y="24"/>
                    <a:pt x="121" y="26"/>
                  </a:cubicBezTo>
                  <a:cubicBezTo>
                    <a:pt x="121" y="26"/>
                    <a:pt x="121" y="26"/>
                    <a:pt x="121" y="26"/>
                  </a:cubicBezTo>
                  <a:cubicBezTo>
                    <a:pt x="120" y="26"/>
                    <a:pt x="120" y="26"/>
                    <a:pt x="120" y="26"/>
                  </a:cubicBezTo>
                  <a:cubicBezTo>
                    <a:pt x="118" y="24"/>
                    <a:pt x="118" y="24"/>
                    <a:pt x="118" y="24"/>
                  </a:cubicBezTo>
                  <a:cubicBezTo>
                    <a:pt x="114" y="21"/>
                    <a:pt x="114" y="21"/>
                    <a:pt x="114" y="21"/>
                  </a:cubicBezTo>
                  <a:cubicBezTo>
                    <a:pt x="106" y="15"/>
                    <a:pt x="106" y="15"/>
                    <a:pt x="106" y="15"/>
                  </a:cubicBezTo>
                  <a:cubicBezTo>
                    <a:pt x="90" y="3"/>
                    <a:pt x="90" y="3"/>
                    <a:pt x="90" y="3"/>
                  </a:cubicBezTo>
                  <a:cubicBezTo>
                    <a:pt x="88" y="2"/>
                    <a:pt x="86" y="1"/>
                    <a:pt x="84" y="1"/>
                  </a:cubicBezTo>
                  <a:cubicBezTo>
                    <a:pt x="84" y="1"/>
                    <a:pt x="84" y="1"/>
                    <a:pt x="84" y="1"/>
                  </a:cubicBezTo>
                  <a:cubicBezTo>
                    <a:pt x="81" y="1"/>
                    <a:pt x="78" y="1"/>
                    <a:pt x="76" y="0"/>
                  </a:cubicBezTo>
                  <a:cubicBezTo>
                    <a:pt x="76" y="1"/>
                    <a:pt x="76" y="1"/>
                    <a:pt x="76" y="1"/>
                  </a:cubicBezTo>
                  <a:cubicBezTo>
                    <a:pt x="83" y="7"/>
                    <a:pt x="83" y="7"/>
                    <a:pt x="83" y="7"/>
                  </a:cubicBezTo>
                  <a:cubicBezTo>
                    <a:pt x="74" y="11"/>
                    <a:pt x="74" y="11"/>
                    <a:pt x="74" y="11"/>
                  </a:cubicBezTo>
                  <a:cubicBezTo>
                    <a:pt x="78" y="18"/>
                    <a:pt x="78" y="18"/>
                    <a:pt x="78" y="18"/>
                  </a:cubicBezTo>
                  <a:cubicBezTo>
                    <a:pt x="67" y="42"/>
                    <a:pt x="67" y="42"/>
                    <a:pt x="67" y="42"/>
                  </a:cubicBezTo>
                  <a:cubicBezTo>
                    <a:pt x="65" y="9"/>
                    <a:pt x="65" y="9"/>
                    <a:pt x="65" y="9"/>
                  </a:cubicBezTo>
                  <a:cubicBezTo>
                    <a:pt x="67" y="7"/>
                    <a:pt x="67" y="7"/>
                    <a:pt x="67" y="7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56" y="7"/>
                    <a:pt x="56" y="7"/>
                    <a:pt x="56" y="7"/>
                  </a:cubicBezTo>
                  <a:cubicBezTo>
                    <a:pt x="58" y="9"/>
                    <a:pt x="58" y="9"/>
                    <a:pt x="58" y="9"/>
                  </a:cubicBezTo>
                  <a:cubicBezTo>
                    <a:pt x="56" y="42"/>
                    <a:pt x="56" y="42"/>
                    <a:pt x="56" y="42"/>
                  </a:cubicBezTo>
                  <a:cubicBezTo>
                    <a:pt x="45" y="18"/>
                    <a:pt x="45" y="18"/>
                    <a:pt x="45" y="18"/>
                  </a:cubicBezTo>
                  <a:cubicBezTo>
                    <a:pt x="49" y="11"/>
                    <a:pt x="49" y="11"/>
                    <a:pt x="49" y="11"/>
                  </a:cubicBezTo>
                  <a:cubicBezTo>
                    <a:pt x="40" y="7"/>
                    <a:pt x="40" y="7"/>
                    <a:pt x="40" y="7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5" y="1"/>
                    <a:pt x="42" y="1"/>
                    <a:pt x="39" y="1"/>
                  </a:cubicBezTo>
                  <a:cubicBezTo>
                    <a:pt x="39" y="1"/>
                    <a:pt x="39" y="1"/>
                    <a:pt x="38" y="1"/>
                  </a:cubicBezTo>
                  <a:cubicBezTo>
                    <a:pt x="36" y="2"/>
                    <a:pt x="33" y="3"/>
                    <a:pt x="31" y="5"/>
                  </a:cubicBezTo>
                  <a:cubicBezTo>
                    <a:pt x="3" y="35"/>
                    <a:pt x="3" y="35"/>
                    <a:pt x="3" y="35"/>
                  </a:cubicBezTo>
                  <a:cubicBezTo>
                    <a:pt x="3" y="36"/>
                    <a:pt x="3" y="36"/>
                    <a:pt x="3" y="36"/>
                  </a:cubicBezTo>
                  <a:cubicBezTo>
                    <a:pt x="3" y="36"/>
                    <a:pt x="3" y="36"/>
                    <a:pt x="3" y="36"/>
                  </a:cubicBezTo>
                  <a:cubicBezTo>
                    <a:pt x="0" y="60"/>
                    <a:pt x="2" y="42"/>
                    <a:pt x="1" y="48"/>
                  </a:cubicBezTo>
                  <a:cubicBezTo>
                    <a:pt x="1" y="48"/>
                    <a:pt x="1" y="48"/>
                    <a:pt x="1" y="48"/>
                  </a:cubicBezTo>
                  <a:cubicBezTo>
                    <a:pt x="1" y="48"/>
                    <a:pt x="1" y="48"/>
                    <a:pt x="1" y="48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6" y="57"/>
                    <a:pt x="6" y="57"/>
                    <a:pt x="6" y="57"/>
                  </a:cubicBezTo>
                  <a:cubicBezTo>
                    <a:pt x="11" y="66"/>
                    <a:pt x="11" y="66"/>
                    <a:pt x="11" y="66"/>
                  </a:cubicBezTo>
                  <a:cubicBezTo>
                    <a:pt x="20" y="85"/>
                    <a:pt x="20" y="85"/>
                    <a:pt x="20" y="85"/>
                  </a:cubicBezTo>
                  <a:cubicBezTo>
                    <a:pt x="24" y="82"/>
                    <a:pt x="29" y="80"/>
                    <a:pt x="33" y="78"/>
                  </a:cubicBezTo>
                  <a:cubicBezTo>
                    <a:pt x="33" y="82"/>
                    <a:pt x="33" y="86"/>
                    <a:pt x="33" y="90"/>
                  </a:cubicBezTo>
                  <a:cubicBezTo>
                    <a:pt x="33" y="90"/>
                    <a:pt x="33" y="90"/>
                    <a:pt x="33" y="90"/>
                  </a:cubicBezTo>
                  <a:cubicBezTo>
                    <a:pt x="33" y="90"/>
                    <a:pt x="34" y="90"/>
                    <a:pt x="35" y="90"/>
                  </a:cubicBezTo>
                  <a:cubicBezTo>
                    <a:pt x="37" y="171"/>
                    <a:pt x="37" y="171"/>
                    <a:pt x="37" y="171"/>
                  </a:cubicBezTo>
                  <a:cubicBezTo>
                    <a:pt x="60" y="171"/>
                    <a:pt x="60" y="171"/>
                    <a:pt x="60" y="171"/>
                  </a:cubicBezTo>
                  <a:cubicBezTo>
                    <a:pt x="61" y="161"/>
                    <a:pt x="61" y="148"/>
                    <a:pt x="61" y="134"/>
                  </a:cubicBezTo>
                  <a:cubicBezTo>
                    <a:pt x="58" y="127"/>
                    <a:pt x="56" y="118"/>
                    <a:pt x="56" y="110"/>
                  </a:cubicBezTo>
                  <a:cubicBezTo>
                    <a:pt x="56" y="74"/>
                    <a:pt x="84" y="44"/>
                    <a:pt x="120" y="42"/>
                  </a:cubicBezTo>
                  <a:close/>
                  <a:moveTo>
                    <a:pt x="89" y="33"/>
                  </a:moveTo>
                  <a:cubicBezTo>
                    <a:pt x="89" y="31"/>
                    <a:pt x="89" y="29"/>
                    <a:pt x="89" y="27"/>
                  </a:cubicBezTo>
                  <a:cubicBezTo>
                    <a:pt x="93" y="31"/>
                    <a:pt x="93" y="31"/>
                    <a:pt x="93" y="31"/>
                  </a:cubicBezTo>
                  <a:cubicBezTo>
                    <a:pt x="96" y="33"/>
                    <a:pt x="96" y="33"/>
                    <a:pt x="96" y="33"/>
                  </a:cubicBezTo>
                  <a:cubicBezTo>
                    <a:pt x="75" y="45"/>
                    <a:pt x="75" y="45"/>
                    <a:pt x="75" y="45"/>
                  </a:cubicBezTo>
                  <a:cubicBezTo>
                    <a:pt x="74" y="42"/>
                    <a:pt x="74" y="42"/>
                    <a:pt x="74" y="42"/>
                  </a:cubicBezTo>
                  <a:lnTo>
                    <a:pt x="89" y="33"/>
                  </a:lnTo>
                  <a:close/>
                  <a:moveTo>
                    <a:pt x="33" y="60"/>
                  </a:moveTo>
                  <a:cubicBezTo>
                    <a:pt x="30" y="55"/>
                    <a:pt x="30" y="55"/>
                    <a:pt x="30" y="55"/>
                  </a:cubicBezTo>
                  <a:cubicBezTo>
                    <a:pt x="25" y="46"/>
                    <a:pt x="25" y="46"/>
                    <a:pt x="25" y="46"/>
                  </a:cubicBezTo>
                  <a:cubicBezTo>
                    <a:pt x="24" y="44"/>
                    <a:pt x="24" y="44"/>
                    <a:pt x="24" y="44"/>
                  </a:cubicBezTo>
                  <a:cubicBezTo>
                    <a:pt x="34" y="31"/>
                    <a:pt x="34" y="31"/>
                    <a:pt x="34" y="31"/>
                  </a:cubicBezTo>
                  <a:cubicBezTo>
                    <a:pt x="34" y="41"/>
                    <a:pt x="33" y="50"/>
                    <a:pt x="33" y="60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101" name="Freeform 304"/>
            <p:cNvSpPr>
              <a:spLocks/>
            </p:cNvSpPr>
            <p:nvPr/>
          </p:nvSpPr>
          <p:spPr bwMode="auto">
            <a:xfrm>
              <a:off x="2897909" y="4668827"/>
              <a:ext cx="60720" cy="74816"/>
            </a:xfrm>
            <a:custGeom>
              <a:avLst/>
              <a:gdLst>
                <a:gd name="T0" fmla="*/ 0 w 24"/>
                <a:gd name="T1" fmla="*/ 0 h 29"/>
                <a:gd name="T2" fmla="*/ 1 w 24"/>
                <a:gd name="T3" fmla="*/ 29 h 29"/>
                <a:gd name="T4" fmla="*/ 24 w 24"/>
                <a:gd name="T5" fmla="*/ 29 h 29"/>
                <a:gd name="T6" fmla="*/ 24 w 24"/>
                <a:gd name="T7" fmla="*/ 26 h 29"/>
                <a:gd name="T8" fmla="*/ 0 w 24"/>
                <a:gd name="T9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9">
                  <a:moveTo>
                    <a:pt x="0" y="0"/>
                  </a:moveTo>
                  <a:cubicBezTo>
                    <a:pt x="1" y="29"/>
                    <a:pt x="1" y="29"/>
                    <a:pt x="1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8"/>
                    <a:pt x="24" y="27"/>
                    <a:pt x="24" y="26"/>
                  </a:cubicBezTo>
                  <a:cubicBezTo>
                    <a:pt x="14" y="19"/>
                    <a:pt x="6" y="1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102" name="Freeform 305"/>
            <p:cNvSpPr>
              <a:spLocks/>
            </p:cNvSpPr>
            <p:nvPr/>
          </p:nvSpPr>
          <p:spPr bwMode="auto">
            <a:xfrm>
              <a:off x="3035614" y="4422694"/>
              <a:ext cx="54214" cy="41203"/>
            </a:xfrm>
            <a:custGeom>
              <a:avLst/>
              <a:gdLst>
                <a:gd name="T0" fmla="*/ 43 w 50"/>
                <a:gd name="T1" fmla="*/ 0 h 38"/>
                <a:gd name="T2" fmla="*/ 36 w 50"/>
                <a:gd name="T3" fmla="*/ 0 h 38"/>
                <a:gd name="T4" fmla="*/ 14 w 50"/>
                <a:gd name="T5" fmla="*/ 0 h 38"/>
                <a:gd name="T6" fmla="*/ 7 w 50"/>
                <a:gd name="T7" fmla="*/ 0 h 38"/>
                <a:gd name="T8" fmla="*/ 0 w 50"/>
                <a:gd name="T9" fmla="*/ 38 h 38"/>
                <a:gd name="T10" fmla="*/ 14 w 50"/>
                <a:gd name="T11" fmla="*/ 38 h 38"/>
                <a:gd name="T12" fmla="*/ 36 w 50"/>
                <a:gd name="T13" fmla="*/ 38 h 38"/>
                <a:gd name="T14" fmla="*/ 50 w 50"/>
                <a:gd name="T15" fmla="*/ 38 h 38"/>
                <a:gd name="T16" fmla="*/ 43 w 50"/>
                <a:gd name="T17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38">
                  <a:moveTo>
                    <a:pt x="43" y="0"/>
                  </a:moveTo>
                  <a:lnTo>
                    <a:pt x="36" y="0"/>
                  </a:lnTo>
                  <a:lnTo>
                    <a:pt x="14" y="0"/>
                  </a:lnTo>
                  <a:lnTo>
                    <a:pt x="7" y="0"/>
                  </a:lnTo>
                  <a:lnTo>
                    <a:pt x="0" y="38"/>
                  </a:lnTo>
                  <a:lnTo>
                    <a:pt x="14" y="38"/>
                  </a:lnTo>
                  <a:lnTo>
                    <a:pt x="36" y="38"/>
                  </a:lnTo>
                  <a:lnTo>
                    <a:pt x="50" y="38"/>
                  </a:lnTo>
                  <a:lnTo>
                    <a:pt x="43" y="0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119" name="Freeform 306"/>
            <p:cNvSpPr>
              <a:spLocks/>
            </p:cNvSpPr>
            <p:nvPr/>
          </p:nvSpPr>
          <p:spPr bwMode="auto">
            <a:xfrm>
              <a:off x="2964051" y="4430285"/>
              <a:ext cx="61805" cy="59636"/>
            </a:xfrm>
            <a:custGeom>
              <a:avLst/>
              <a:gdLst>
                <a:gd name="T0" fmla="*/ 33 w 57"/>
                <a:gd name="T1" fmla="*/ 0 h 55"/>
                <a:gd name="T2" fmla="*/ 26 w 57"/>
                <a:gd name="T3" fmla="*/ 5 h 55"/>
                <a:gd name="T4" fmla="*/ 7 w 57"/>
                <a:gd name="T5" fmla="*/ 14 h 55"/>
                <a:gd name="T6" fmla="*/ 0 w 57"/>
                <a:gd name="T7" fmla="*/ 19 h 55"/>
                <a:gd name="T8" fmla="*/ 14 w 57"/>
                <a:gd name="T9" fmla="*/ 55 h 55"/>
                <a:gd name="T10" fmla="*/ 28 w 57"/>
                <a:gd name="T11" fmla="*/ 47 h 55"/>
                <a:gd name="T12" fmla="*/ 45 w 57"/>
                <a:gd name="T13" fmla="*/ 38 h 55"/>
                <a:gd name="T14" fmla="*/ 57 w 57"/>
                <a:gd name="T15" fmla="*/ 31 h 55"/>
                <a:gd name="T16" fmla="*/ 33 w 57"/>
                <a:gd name="T1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" h="55">
                  <a:moveTo>
                    <a:pt x="33" y="0"/>
                  </a:moveTo>
                  <a:lnTo>
                    <a:pt x="26" y="5"/>
                  </a:lnTo>
                  <a:lnTo>
                    <a:pt x="7" y="14"/>
                  </a:lnTo>
                  <a:lnTo>
                    <a:pt x="0" y="19"/>
                  </a:lnTo>
                  <a:lnTo>
                    <a:pt x="14" y="55"/>
                  </a:lnTo>
                  <a:lnTo>
                    <a:pt x="28" y="47"/>
                  </a:lnTo>
                  <a:lnTo>
                    <a:pt x="45" y="38"/>
                  </a:lnTo>
                  <a:lnTo>
                    <a:pt x="57" y="31"/>
                  </a:lnTo>
                  <a:lnTo>
                    <a:pt x="33" y="0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120" name="Freeform 307"/>
            <p:cNvSpPr>
              <a:spLocks/>
            </p:cNvSpPr>
            <p:nvPr/>
          </p:nvSpPr>
          <p:spPr bwMode="auto">
            <a:xfrm>
              <a:off x="2909837" y="4479077"/>
              <a:ext cx="61805" cy="61805"/>
            </a:xfrm>
            <a:custGeom>
              <a:avLst/>
              <a:gdLst>
                <a:gd name="T0" fmla="*/ 19 w 57"/>
                <a:gd name="T1" fmla="*/ 0 h 57"/>
                <a:gd name="T2" fmla="*/ 15 w 57"/>
                <a:gd name="T3" fmla="*/ 7 h 57"/>
                <a:gd name="T4" fmla="*/ 5 w 57"/>
                <a:gd name="T5" fmla="*/ 26 h 57"/>
                <a:gd name="T6" fmla="*/ 0 w 57"/>
                <a:gd name="T7" fmla="*/ 33 h 57"/>
                <a:gd name="T8" fmla="*/ 31 w 57"/>
                <a:gd name="T9" fmla="*/ 57 h 57"/>
                <a:gd name="T10" fmla="*/ 38 w 57"/>
                <a:gd name="T11" fmla="*/ 45 h 57"/>
                <a:gd name="T12" fmla="*/ 50 w 57"/>
                <a:gd name="T13" fmla="*/ 26 h 57"/>
                <a:gd name="T14" fmla="*/ 57 w 57"/>
                <a:gd name="T15" fmla="*/ 14 h 57"/>
                <a:gd name="T16" fmla="*/ 19 w 57"/>
                <a:gd name="T17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" h="57">
                  <a:moveTo>
                    <a:pt x="19" y="0"/>
                  </a:moveTo>
                  <a:lnTo>
                    <a:pt x="15" y="7"/>
                  </a:lnTo>
                  <a:lnTo>
                    <a:pt x="5" y="26"/>
                  </a:lnTo>
                  <a:lnTo>
                    <a:pt x="0" y="33"/>
                  </a:lnTo>
                  <a:lnTo>
                    <a:pt x="31" y="57"/>
                  </a:lnTo>
                  <a:lnTo>
                    <a:pt x="38" y="45"/>
                  </a:lnTo>
                  <a:lnTo>
                    <a:pt x="50" y="26"/>
                  </a:lnTo>
                  <a:lnTo>
                    <a:pt x="57" y="14"/>
                  </a:lnTo>
                  <a:lnTo>
                    <a:pt x="19" y="0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121" name="Freeform 308"/>
            <p:cNvSpPr>
              <a:spLocks/>
            </p:cNvSpPr>
            <p:nvPr/>
          </p:nvSpPr>
          <p:spPr bwMode="auto">
            <a:xfrm>
              <a:off x="2897909" y="4550640"/>
              <a:ext cx="40119" cy="52046"/>
            </a:xfrm>
            <a:custGeom>
              <a:avLst/>
              <a:gdLst>
                <a:gd name="T0" fmla="*/ 0 w 37"/>
                <a:gd name="T1" fmla="*/ 5 h 48"/>
                <a:gd name="T2" fmla="*/ 0 w 37"/>
                <a:gd name="T3" fmla="*/ 14 h 48"/>
                <a:gd name="T4" fmla="*/ 0 w 37"/>
                <a:gd name="T5" fmla="*/ 33 h 48"/>
                <a:gd name="T6" fmla="*/ 0 w 37"/>
                <a:gd name="T7" fmla="*/ 43 h 48"/>
                <a:gd name="T8" fmla="*/ 37 w 37"/>
                <a:gd name="T9" fmla="*/ 48 h 48"/>
                <a:gd name="T10" fmla="*/ 37 w 37"/>
                <a:gd name="T11" fmla="*/ 33 h 48"/>
                <a:gd name="T12" fmla="*/ 37 w 37"/>
                <a:gd name="T13" fmla="*/ 14 h 48"/>
                <a:gd name="T14" fmla="*/ 37 w 37"/>
                <a:gd name="T15" fmla="*/ 0 h 48"/>
                <a:gd name="T16" fmla="*/ 0 w 37"/>
                <a:gd name="T17" fmla="*/ 5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" h="48">
                  <a:moveTo>
                    <a:pt x="0" y="5"/>
                  </a:moveTo>
                  <a:lnTo>
                    <a:pt x="0" y="14"/>
                  </a:lnTo>
                  <a:lnTo>
                    <a:pt x="0" y="33"/>
                  </a:lnTo>
                  <a:lnTo>
                    <a:pt x="0" y="43"/>
                  </a:lnTo>
                  <a:lnTo>
                    <a:pt x="37" y="48"/>
                  </a:lnTo>
                  <a:lnTo>
                    <a:pt x="37" y="33"/>
                  </a:lnTo>
                  <a:lnTo>
                    <a:pt x="37" y="14"/>
                  </a:lnTo>
                  <a:lnTo>
                    <a:pt x="37" y="0"/>
                  </a:lnTo>
                  <a:lnTo>
                    <a:pt x="0" y="5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122" name="Freeform 309"/>
            <p:cNvSpPr>
              <a:spLocks/>
            </p:cNvSpPr>
            <p:nvPr/>
          </p:nvSpPr>
          <p:spPr bwMode="auto">
            <a:xfrm>
              <a:off x="2905500" y="4612444"/>
              <a:ext cx="58551" cy="61805"/>
            </a:xfrm>
            <a:custGeom>
              <a:avLst/>
              <a:gdLst>
                <a:gd name="T0" fmla="*/ 0 w 54"/>
                <a:gd name="T1" fmla="*/ 26 h 57"/>
                <a:gd name="T2" fmla="*/ 4 w 54"/>
                <a:gd name="T3" fmla="*/ 33 h 57"/>
                <a:gd name="T4" fmla="*/ 14 w 54"/>
                <a:gd name="T5" fmla="*/ 50 h 57"/>
                <a:gd name="T6" fmla="*/ 19 w 54"/>
                <a:gd name="T7" fmla="*/ 57 h 57"/>
                <a:gd name="T8" fmla="*/ 54 w 54"/>
                <a:gd name="T9" fmla="*/ 43 h 57"/>
                <a:gd name="T10" fmla="*/ 47 w 54"/>
                <a:gd name="T11" fmla="*/ 31 h 57"/>
                <a:gd name="T12" fmla="*/ 37 w 54"/>
                <a:gd name="T13" fmla="*/ 14 h 57"/>
                <a:gd name="T14" fmla="*/ 30 w 54"/>
                <a:gd name="T15" fmla="*/ 0 h 57"/>
                <a:gd name="T16" fmla="*/ 0 w 54"/>
                <a:gd name="T17" fmla="*/ 26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" h="57">
                  <a:moveTo>
                    <a:pt x="0" y="26"/>
                  </a:moveTo>
                  <a:lnTo>
                    <a:pt x="4" y="33"/>
                  </a:lnTo>
                  <a:lnTo>
                    <a:pt x="14" y="50"/>
                  </a:lnTo>
                  <a:lnTo>
                    <a:pt x="19" y="57"/>
                  </a:lnTo>
                  <a:lnTo>
                    <a:pt x="54" y="43"/>
                  </a:lnTo>
                  <a:lnTo>
                    <a:pt x="47" y="31"/>
                  </a:lnTo>
                  <a:lnTo>
                    <a:pt x="37" y="14"/>
                  </a:lnTo>
                  <a:lnTo>
                    <a:pt x="30" y="0"/>
                  </a:lnTo>
                  <a:lnTo>
                    <a:pt x="0" y="26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123" name="Freeform 310"/>
            <p:cNvSpPr>
              <a:spLocks/>
            </p:cNvSpPr>
            <p:nvPr/>
          </p:nvSpPr>
          <p:spPr bwMode="auto">
            <a:xfrm>
              <a:off x="2954292" y="4668827"/>
              <a:ext cx="60720" cy="58551"/>
            </a:xfrm>
            <a:custGeom>
              <a:avLst/>
              <a:gdLst>
                <a:gd name="T0" fmla="*/ 0 w 56"/>
                <a:gd name="T1" fmla="*/ 35 h 54"/>
                <a:gd name="T2" fmla="*/ 7 w 56"/>
                <a:gd name="T3" fmla="*/ 40 h 54"/>
                <a:gd name="T4" fmla="*/ 26 w 56"/>
                <a:gd name="T5" fmla="*/ 50 h 54"/>
                <a:gd name="T6" fmla="*/ 30 w 56"/>
                <a:gd name="T7" fmla="*/ 54 h 54"/>
                <a:gd name="T8" fmla="*/ 56 w 56"/>
                <a:gd name="T9" fmla="*/ 24 h 54"/>
                <a:gd name="T10" fmla="*/ 45 w 56"/>
                <a:gd name="T11" fmla="*/ 17 h 54"/>
                <a:gd name="T12" fmla="*/ 26 w 56"/>
                <a:gd name="T13" fmla="*/ 7 h 54"/>
                <a:gd name="T14" fmla="*/ 14 w 56"/>
                <a:gd name="T15" fmla="*/ 0 h 54"/>
                <a:gd name="T16" fmla="*/ 0 w 56"/>
                <a:gd name="T17" fmla="*/ 35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" h="54">
                  <a:moveTo>
                    <a:pt x="0" y="35"/>
                  </a:moveTo>
                  <a:lnTo>
                    <a:pt x="7" y="40"/>
                  </a:lnTo>
                  <a:lnTo>
                    <a:pt x="26" y="50"/>
                  </a:lnTo>
                  <a:lnTo>
                    <a:pt x="30" y="54"/>
                  </a:lnTo>
                  <a:lnTo>
                    <a:pt x="56" y="24"/>
                  </a:lnTo>
                  <a:lnTo>
                    <a:pt x="45" y="17"/>
                  </a:lnTo>
                  <a:lnTo>
                    <a:pt x="26" y="7"/>
                  </a:lnTo>
                  <a:lnTo>
                    <a:pt x="14" y="0"/>
                  </a:lnTo>
                  <a:lnTo>
                    <a:pt x="0" y="35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124" name="Freeform 311"/>
            <p:cNvSpPr>
              <a:spLocks/>
            </p:cNvSpPr>
            <p:nvPr/>
          </p:nvSpPr>
          <p:spPr bwMode="auto">
            <a:xfrm>
              <a:off x="3022602" y="4699187"/>
              <a:ext cx="54214" cy="44456"/>
            </a:xfrm>
            <a:custGeom>
              <a:avLst/>
              <a:gdLst>
                <a:gd name="T0" fmla="*/ 8 w 50"/>
                <a:gd name="T1" fmla="*/ 41 h 41"/>
                <a:gd name="T2" fmla="*/ 15 w 50"/>
                <a:gd name="T3" fmla="*/ 41 h 41"/>
                <a:gd name="T4" fmla="*/ 36 w 50"/>
                <a:gd name="T5" fmla="*/ 41 h 41"/>
                <a:gd name="T6" fmla="*/ 43 w 50"/>
                <a:gd name="T7" fmla="*/ 41 h 41"/>
                <a:gd name="T8" fmla="*/ 50 w 50"/>
                <a:gd name="T9" fmla="*/ 0 h 41"/>
                <a:gd name="T10" fmla="*/ 36 w 50"/>
                <a:gd name="T11" fmla="*/ 0 h 41"/>
                <a:gd name="T12" fmla="*/ 15 w 50"/>
                <a:gd name="T13" fmla="*/ 0 h 41"/>
                <a:gd name="T14" fmla="*/ 0 w 50"/>
                <a:gd name="T15" fmla="*/ 0 h 41"/>
                <a:gd name="T16" fmla="*/ 8 w 50"/>
                <a:gd name="T17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41">
                  <a:moveTo>
                    <a:pt x="8" y="41"/>
                  </a:moveTo>
                  <a:lnTo>
                    <a:pt x="15" y="41"/>
                  </a:lnTo>
                  <a:lnTo>
                    <a:pt x="36" y="41"/>
                  </a:lnTo>
                  <a:lnTo>
                    <a:pt x="43" y="41"/>
                  </a:lnTo>
                  <a:lnTo>
                    <a:pt x="50" y="0"/>
                  </a:lnTo>
                  <a:lnTo>
                    <a:pt x="36" y="0"/>
                  </a:lnTo>
                  <a:lnTo>
                    <a:pt x="15" y="0"/>
                  </a:lnTo>
                  <a:lnTo>
                    <a:pt x="0" y="0"/>
                  </a:lnTo>
                  <a:lnTo>
                    <a:pt x="8" y="41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125" name="Freeform 312"/>
            <p:cNvSpPr>
              <a:spLocks/>
            </p:cNvSpPr>
            <p:nvPr/>
          </p:nvSpPr>
          <p:spPr bwMode="auto">
            <a:xfrm>
              <a:off x="3087659" y="4674248"/>
              <a:ext cx="60720" cy="58551"/>
            </a:xfrm>
            <a:custGeom>
              <a:avLst/>
              <a:gdLst>
                <a:gd name="T0" fmla="*/ 26 w 56"/>
                <a:gd name="T1" fmla="*/ 54 h 54"/>
                <a:gd name="T2" fmla="*/ 30 w 56"/>
                <a:gd name="T3" fmla="*/ 52 h 54"/>
                <a:gd name="T4" fmla="*/ 49 w 56"/>
                <a:gd name="T5" fmla="*/ 40 h 54"/>
                <a:gd name="T6" fmla="*/ 56 w 56"/>
                <a:gd name="T7" fmla="*/ 38 h 54"/>
                <a:gd name="T8" fmla="*/ 42 w 56"/>
                <a:gd name="T9" fmla="*/ 0 h 54"/>
                <a:gd name="T10" fmla="*/ 30 w 56"/>
                <a:gd name="T11" fmla="*/ 7 h 54"/>
                <a:gd name="T12" fmla="*/ 11 w 56"/>
                <a:gd name="T13" fmla="*/ 19 h 54"/>
                <a:gd name="T14" fmla="*/ 0 w 56"/>
                <a:gd name="T15" fmla="*/ 26 h 54"/>
                <a:gd name="T16" fmla="*/ 26 w 56"/>
                <a:gd name="T17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" h="54">
                  <a:moveTo>
                    <a:pt x="26" y="54"/>
                  </a:moveTo>
                  <a:lnTo>
                    <a:pt x="30" y="52"/>
                  </a:lnTo>
                  <a:lnTo>
                    <a:pt x="49" y="40"/>
                  </a:lnTo>
                  <a:lnTo>
                    <a:pt x="56" y="38"/>
                  </a:lnTo>
                  <a:lnTo>
                    <a:pt x="42" y="0"/>
                  </a:lnTo>
                  <a:lnTo>
                    <a:pt x="30" y="7"/>
                  </a:lnTo>
                  <a:lnTo>
                    <a:pt x="11" y="19"/>
                  </a:lnTo>
                  <a:lnTo>
                    <a:pt x="0" y="26"/>
                  </a:lnTo>
                  <a:lnTo>
                    <a:pt x="26" y="54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126" name="Freeform 313"/>
            <p:cNvSpPr>
              <a:spLocks/>
            </p:cNvSpPr>
            <p:nvPr/>
          </p:nvSpPr>
          <p:spPr bwMode="auto">
            <a:xfrm>
              <a:off x="3144042" y="4625456"/>
              <a:ext cx="58551" cy="58551"/>
            </a:xfrm>
            <a:custGeom>
              <a:avLst/>
              <a:gdLst>
                <a:gd name="T0" fmla="*/ 35 w 54"/>
                <a:gd name="T1" fmla="*/ 54 h 54"/>
                <a:gd name="T2" fmla="*/ 40 w 54"/>
                <a:gd name="T3" fmla="*/ 47 h 54"/>
                <a:gd name="T4" fmla="*/ 49 w 54"/>
                <a:gd name="T5" fmla="*/ 31 h 54"/>
                <a:gd name="T6" fmla="*/ 54 w 54"/>
                <a:gd name="T7" fmla="*/ 23 h 54"/>
                <a:gd name="T8" fmla="*/ 23 w 54"/>
                <a:gd name="T9" fmla="*/ 0 h 54"/>
                <a:gd name="T10" fmla="*/ 16 w 54"/>
                <a:gd name="T11" fmla="*/ 12 h 54"/>
                <a:gd name="T12" fmla="*/ 7 w 54"/>
                <a:gd name="T13" fmla="*/ 28 h 54"/>
                <a:gd name="T14" fmla="*/ 0 w 54"/>
                <a:gd name="T15" fmla="*/ 40 h 54"/>
                <a:gd name="T16" fmla="*/ 35 w 54"/>
                <a:gd name="T17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" h="54">
                  <a:moveTo>
                    <a:pt x="35" y="54"/>
                  </a:moveTo>
                  <a:lnTo>
                    <a:pt x="40" y="47"/>
                  </a:lnTo>
                  <a:lnTo>
                    <a:pt x="49" y="31"/>
                  </a:lnTo>
                  <a:lnTo>
                    <a:pt x="54" y="23"/>
                  </a:lnTo>
                  <a:lnTo>
                    <a:pt x="23" y="0"/>
                  </a:lnTo>
                  <a:lnTo>
                    <a:pt x="16" y="12"/>
                  </a:lnTo>
                  <a:lnTo>
                    <a:pt x="7" y="28"/>
                  </a:lnTo>
                  <a:lnTo>
                    <a:pt x="0" y="40"/>
                  </a:lnTo>
                  <a:lnTo>
                    <a:pt x="35" y="54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127" name="Freeform 314"/>
            <p:cNvSpPr>
              <a:spLocks/>
            </p:cNvSpPr>
            <p:nvPr/>
          </p:nvSpPr>
          <p:spPr bwMode="auto">
            <a:xfrm>
              <a:off x="3174402" y="4563651"/>
              <a:ext cx="43371" cy="50962"/>
            </a:xfrm>
            <a:custGeom>
              <a:avLst/>
              <a:gdLst>
                <a:gd name="T0" fmla="*/ 40 w 40"/>
                <a:gd name="T1" fmla="*/ 43 h 47"/>
                <a:gd name="T2" fmla="*/ 40 w 40"/>
                <a:gd name="T3" fmla="*/ 33 h 47"/>
                <a:gd name="T4" fmla="*/ 40 w 40"/>
                <a:gd name="T5" fmla="*/ 14 h 47"/>
                <a:gd name="T6" fmla="*/ 40 w 40"/>
                <a:gd name="T7" fmla="*/ 5 h 47"/>
                <a:gd name="T8" fmla="*/ 0 w 40"/>
                <a:gd name="T9" fmla="*/ 0 h 47"/>
                <a:gd name="T10" fmla="*/ 0 w 40"/>
                <a:gd name="T11" fmla="*/ 14 h 47"/>
                <a:gd name="T12" fmla="*/ 0 w 40"/>
                <a:gd name="T13" fmla="*/ 33 h 47"/>
                <a:gd name="T14" fmla="*/ 0 w 40"/>
                <a:gd name="T15" fmla="*/ 47 h 47"/>
                <a:gd name="T16" fmla="*/ 40 w 40"/>
                <a:gd name="T17" fmla="*/ 43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47">
                  <a:moveTo>
                    <a:pt x="40" y="43"/>
                  </a:moveTo>
                  <a:lnTo>
                    <a:pt x="40" y="33"/>
                  </a:lnTo>
                  <a:lnTo>
                    <a:pt x="40" y="14"/>
                  </a:lnTo>
                  <a:lnTo>
                    <a:pt x="40" y="5"/>
                  </a:lnTo>
                  <a:lnTo>
                    <a:pt x="0" y="0"/>
                  </a:lnTo>
                  <a:lnTo>
                    <a:pt x="0" y="14"/>
                  </a:lnTo>
                  <a:lnTo>
                    <a:pt x="0" y="33"/>
                  </a:lnTo>
                  <a:lnTo>
                    <a:pt x="0" y="47"/>
                  </a:lnTo>
                  <a:lnTo>
                    <a:pt x="40" y="43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128" name="Freeform 315"/>
            <p:cNvSpPr>
              <a:spLocks/>
            </p:cNvSpPr>
            <p:nvPr/>
          </p:nvSpPr>
          <p:spPr bwMode="auto">
            <a:xfrm>
              <a:off x="3148379" y="4492088"/>
              <a:ext cx="59636" cy="58551"/>
            </a:xfrm>
            <a:custGeom>
              <a:avLst/>
              <a:gdLst>
                <a:gd name="T0" fmla="*/ 55 w 55"/>
                <a:gd name="T1" fmla="*/ 31 h 54"/>
                <a:gd name="T2" fmla="*/ 52 w 55"/>
                <a:gd name="T3" fmla="*/ 24 h 54"/>
                <a:gd name="T4" fmla="*/ 40 w 55"/>
                <a:gd name="T5" fmla="*/ 7 h 54"/>
                <a:gd name="T6" fmla="*/ 38 w 55"/>
                <a:gd name="T7" fmla="*/ 0 h 54"/>
                <a:gd name="T8" fmla="*/ 0 w 55"/>
                <a:gd name="T9" fmla="*/ 14 h 54"/>
                <a:gd name="T10" fmla="*/ 7 w 55"/>
                <a:gd name="T11" fmla="*/ 26 h 54"/>
                <a:gd name="T12" fmla="*/ 17 w 55"/>
                <a:gd name="T13" fmla="*/ 42 h 54"/>
                <a:gd name="T14" fmla="*/ 24 w 55"/>
                <a:gd name="T15" fmla="*/ 54 h 54"/>
                <a:gd name="T16" fmla="*/ 55 w 55"/>
                <a:gd name="T17" fmla="*/ 31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" h="54">
                  <a:moveTo>
                    <a:pt x="55" y="31"/>
                  </a:moveTo>
                  <a:lnTo>
                    <a:pt x="52" y="24"/>
                  </a:lnTo>
                  <a:lnTo>
                    <a:pt x="40" y="7"/>
                  </a:lnTo>
                  <a:lnTo>
                    <a:pt x="38" y="0"/>
                  </a:lnTo>
                  <a:lnTo>
                    <a:pt x="0" y="14"/>
                  </a:lnTo>
                  <a:lnTo>
                    <a:pt x="7" y="26"/>
                  </a:lnTo>
                  <a:lnTo>
                    <a:pt x="17" y="42"/>
                  </a:lnTo>
                  <a:lnTo>
                    <a:pt x="24" y="54"/>
                  </a:lnTo>
                  <a:lnTo>
                    <a:pt x="55" y="31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129" name="Freeform 316"/>
            <p:cNvSpPr>
              <a:spLocks/>
            </p:cNvSpPr>
            <p:nvPr/>
          </p:nvSpPr>
          <p:spPr bwMode="auto">
            <a:xfrm>
              <a:off x="3097418" y="4437874"/>
              <a:ext cx="61805" cy="59636"/>
            </a:xfrm>
            <a:custGeom>
              <a:avLst/>
              <a:gdLst>
                <a:gd name="T0" fmla="*/ 57 w 57"/>
                <a:gd name="T1" fmla="*/ 17 h 55"/>
                <a:gd name="T2" fmla="*/ 50 w 57"/>
                <a:gd name="T3" fmla="*/ 14 h 55"/>
                <a:gd name="T4" fmla="*/ 33 w 57"/>
                <a:gd name="T5" fmla="*/ 3 h 55"/>
                <a:gd name="T6" fmla="*/ 26 w 57"/>
                <a:gd name="T7" fmla="*/ 0 h 55"/>
                <a:gd name="T8" fmla="*/ 0 w 57"/>
                <a:gd name="T9" fmla="*/ 31 h 55"/>
                <a:gd name="T10" fmla="*/ 14 w 57"/>
                <a:gd name="T11" fmla="*/ 38 h 55"/>
                <a:gd name="T12" fmla="*/ 31 w 57"/>
                <a:gd name="T13" fmla="*/ 48 h 55"/>
                <a:gd name="T14" fmla="*/ 43 w 57"/>
                <a:gd name="T15" fmla="*/ 55 h 55"/>
                <a:gd name="T16" fmla="*/ 57 w 57"/>
                <a:gd name="T17" fmla="*/ 17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" h="55">
                  <a:moveTo>
                    <a:pt x="57" y="17"/>
                  </a:moveTo>
                  <a:lnTo>
                    <a:pt x="50" y="14"/>
                  </a:lnTo>
                  <a:lnTo>
                    <a:pt x="33" y="3"/>
                  </a:lnTo>
                  <a:lnTo>
                    <a:pt x="26" y="0"/>
                  </a:lnTo>
                  <a:lnTo>
                    <a:pt x="0" y="31"/>
                  </a:lnTo>
                  <a:lnTo>
                    <a:pt x="14" y="38"/>
                  </a:lnTo>
                  <a:lnTo>
                    <a:pt x="31" y="48"/>
                  </a:lnTo>
                  <a:lnTo>
                    <a:pt x="43" y="55"/>
                  </a:lnTo>
                  <a:lnTo>
                    <a:pt x="57" y="17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130" name="Freeform 317"/>
            <p:cNvSpPr>
              <a:spLocks noEditPoints="1"/>
            </p:cNvSpPr>
            <p:nvPr/>
          </p:nvSpPr>
          <p:spPr bwMode="auto">
            <a:xfrm>
              <a:off x="2926101" y="4448717"/>
              <a:ext cx="263481" cy="266734"/>
            </a:xfrm>
            <a:custGeom>
              <a:avLst/>
              <a:gdLst>
                <a:gd name="T0" fmla="*/ 51 w 103"/>
                <a:gd name="T1" fmla="*/ 104 h 104"/>
                <a:gd name="T2" fmla="*/ 0 w 103"/>
                <a:gd name="T3" fmla="*/ 52 h 104"/>
                <a:gd name="T4" fmla="*/ 51 w 103"/>
                <a:gd name="T5" fmla="*/ 0 h 104"/>
                <a:gd name="T6" fmla="*/ 103 w 103"/>
                <a:gd name="T7" fmla="*/ 52 h 104"/>
                <a:gd name="T8" fmla="*/ 51 w 103"/>
                <a:gd name="T9" fmla="*/ 104 h 104"/>
                <a:gd name="T10" fmla="*/ 51 w 103"/>
                <a:gd name="T11" fmla="*/ 16 h 104"/>
                <a:gd name="T12" fmla="*/ 15 w 103"/>
                <a:gd name="T13" fmla="*/ 52 h 104"/>
                <a:gd name="T14" fmla="*/ 51 w 103"/>
                <a:gd name="T15" fmla="*/ 89 h 104"/>
                <a:gd name="T16" fmla="*/ 87 w 103"/>
                <a:gd name="T17" fmla="*/ 52 h 104"/>
                <a:gd name="T18" fmla="*/ 51 w 103"/>
                <a:gd name="T19" fmla="*/ 16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3" h="104">
                  <a:moveTo>
                    <a:pt x="51" y="104"/>
                  </a:moveTo>
                  <a:cubicBezTo>
                    <a:pt x="23" y="104"/>
                    <a:pt x="0" y="81"/>
                    <a:pt x="0" y="52"/>
                  </a:cubicBezTo>
                  <a:cubicBezTo>
                    <a:pt x="0" y="24"/>
                    <a:pt x="23" y="0"/>
                    <a:pt x="51" y="0"/>
                  </a:cubicBezTo>
                  <a:cubicBezTo>
                    <a:pt x="80" y="0"/>
                    <a:pt x="103" y="24"/>
                    <a:pt x="103" y="52"/>
                  </a:cubicBezTo>
                  <a:cubicBezTo>
                    <a:pt x="103" y="81"/>
                    <a:pt x="80" y="104"/>
                    <a:pt x="51" y="104"/>
                  </a:cubicBezTo>
                  <a:close/>
                  <a:moveTo>
                    <a:pt x="51" y="16"/>
                  </a:moveTo>
                  <a:cubicBezTo>
                    <a:pt x="31" y="16"/>
                    <a:pt x="15" y="32"/>
                    <a:pt x="15" y="52"/>
                  </a:cubicBezTo>
                  <a:cubicBezTo>
                    <a:pt x="15" y="73"/>
                    <a:pt x="31" y="89"/>
                    <a:pt x="51" y="89"/>
                  </a:cubicBezTo>
                  <a:cubicBezTo>
                    <a:pt x="71" y="89"/>
                    <a:pt x="87" y="73"/>
                    <a:pt x="87" y="52"/>
                  </a:cubicBezTo>
                  <a:cubicBezTo>
                    <a:pt x="87" y="32"/>
                    <a:pt x="71" y="16"/>
                    <a:pt x="51" y="16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131" name="Oval 318"/>
            <p:cNvSpPr>
              <a:spLocks noChangeArrowheads="1"/>
            </p:cNvSpPr>
            <p:nvPr/>
          </p:nvSpPr>
          <p:spPr bwMode="auto">
            <a:xfrm>
              <a:off x="2999832" y="4525702"/>
              <a:ext cx="112766" cy="112766"/>
            </a:xfrm>
            <a:prstGeom prst="ellipse">
              <a:avLst/>
            </a:prstGeom>
            <a:grpFill/>
            <a:ln>
              <a:noFill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132" name="组合 90"/>
          <p:cNvGrpSpPr>
            <a:grpSpLocks/>
          </p:cNvGrpSpPr>
          <p:nvPr/>
        </p:nvGrpSpPr>
        <p:grpSpPr bwMode="auto">
          <a:xfrm>
            <a:off x="9408425" y="4290558"/>
            <a:ext cx="436860" cy="374967"/>
            <a:chOff x="3787022" y="1797643"/>
            <a:chExt cx="550817" cy="473832"/>
          </a:xfrm>
        </p:grpSpPr>
        <p:sp>
          <p:nvSpPr>
            <p:cNvPr id="133" name="Oval 217"/>
            <p:cNvSpPr>
              <a:spLocks noChangeArrowheads="1"/>
            </p:cNvSpPr>
            <p:nvPr/>
          </p:nvSpPr>
          <p:spPr bwMode="auto">
            <a:xfrm>
              <a:off x="4007132" y="1931010"/>
              <a:ext cx="108428" cy="135536"/>
            </a:xfrm>
            <a:prstGeom prst="ellipse">
              <a:avLst/>
            </a:prstGeom>
            <a:solidFill>
              <a:srgbClr val="42495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134" name="Freeform 218"/>
            <p:cNvSpPr>
              <a:spLocks/>
            </p:cNvSpPr>
            <p:nvPr/>
          </p:nvSpPr>
          <p:spPr bwMode="auto">
            <a:xfrm>
              <a:off x="4079779" y="2081725"/>
              <a:ext cx="96502" cy="133367"/>
            </a:xfrm>
            <a:custGeom>
              <a:avLst/>
              <a:gdLst>
                <a:gd name="T0" fmla="*/ 91423 w 38"/>
                <a:gd name="T1" fmla="*/ 30777 h 52"/>
                <a:gd name="T2" fmla="*/ 60949 w 38"/>
                <a:gd name="T3" fmla="*/ 2565 h 52"/>
                <a:gd name="T4" fmla="*/ 30474 w 38"/>
                <a:gd name="T5" fmla="*/ 2565 h 52"/>
                <a:gd name="T6" fmla="*/ 50791 w 38"/>
                <a:gd name="T7" fmla="*/ 17953 h 52"/>
                <a:gd name="T8" fmla="*/ 22856 w 38"/>
                <a:gd name="T9" fmla="*/ 33342 h 52"/>
                <a:gd name="T10" fmla="*/ 35553 w 38"/>
                <a:gd name="T11" fmla="*/ 53860 h 52"/>
                <a:gd name="T12" fmla="*/ 0 w 38"/>
                <a:gd name="T13" fmla="*/ 133367 h 52"/>
                <a:gd name="T14" fmla="*/ 0 w 38"/>
                <a:gd name="T15" fmla="*/ 133367 h 52"/>
                <a:gd name="T16" fmla="*/ 96502 w 38"/>
                <a:gd name="T17" fmla="*/ 94896 h 52"/>
                <a:gd name="T18" fmla="*/ 91423 w 38"/>
                <a:gd name="T19" fmla="*/ 30777 h 5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8"/>
                <a:gd name="T31" fmla="*/ 0 h 52"/>
                <a:gd name="T32" fmla="*/ 38 w 38"/>
                <a:gd name="T33" fmla="*/ 52 h 5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8" h="52">
                  <a:moveTo>
                    <a:pt x="36" y="12"/>
                  </a:moveTo>
                  <a:cubicBezTo>
                    <a:pt x="36" y="5"/>
                    <a:pt x="30" y="0"/>
                    <a:pt x="24" y="1"/>
                  </a:cubicBezTo>
                  <a:cubicBezTo>
                    <a:pt x="24" y="1"/>
                    <a:pt x="19" y="1"/>
                    <a:pt x="12" y="1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15" y="51"/>
                    <a:pt x="28" y="45"/>
                    <a:pt x="38" y="37"/>
                  </a:cubicBezTo>
                  <a:lnTo>
                    <a:pt x="36" y="12"/>
                  </a:lnTo>
                  <a:close/>
                </a:path>
              </a:pathLst>
            </a:custGeom>
            <a:solidFill>
              <a:srgbClr val="424953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135" name="Freeform 219"/>
            <p:cNvSpPr>
              <a:spLocks/>
            </p:cNvSpPr>
            <p:nvPr/>
          </p:nvSpPr>
          <p:spPr bwMode="auto">
            <a:xfrm>
              <a:off x="3948581" y="2081725"/>
              <a:ext cx="95417" cy="133367"/>
            </a:xfrm>
            <a:custGeom>
              <a:avLst/>
              <a:gdLst>
                <a:gd name="T0" fmla="*/ 59313 w 37"/>
                <a:gd name="T1" fmla="*/ 53860 h 52"/>
                <a:gd name="T2" fmla="*/ 72207 w 37"/>
                <a:gd name="T3" fmla="*/ 33342 h 52"/>
                <a:gd name="T4" fmla="*/ 43840 w 37"/>
                <a:gd name="T5" fmla="*/ 17953 h 52"/>
                <a:gd name="T6" fmla="*/ 64471 w 37"/>
                <a:gd name="T7" fmla="*/ 0 h 52"/>
                <a:gd name="T8" fmla="*/ 38683 w 37"/>
                <a:gd name="T9" fmla="*/ 2565 h 52"/>
                <a:gd name="T10" fmla="*/ 38683 w 37"/>
                <a:gd name="T11" fmla="*/ 2565 h 52"/>
                <a:gd name="T12" fmla="*/ 5158 w 37"/>
                <a:gd name="T13" fmla="*/ 30777 h 52"/>
                <a:gd name="T14" fmla="*/ 0 w 37"/>
                <a:gd name="T15" fmla="*/ 94896 h 52"/>
                <a:gd name="T16" fmla="*/ 95417 w 37"/>
                <a:gd name="T17" fmla="*/ 133367 h 52"/>
                <a:gd name="T18" fmla="*/ 95417 w 37"/>
                <a:gd name="T19" fmla="*/ 133367 h 52"/>
                <a:gd name="T20" fmla="*/ 59313 w 37"/>
                <a:gd name="T21" fmla="*/ 53860 h 5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7"/>
                <a:gd name="T34" fmla="*/ 0 h 52"/>
                <a:gd name="T35" fmla="*/ 37 w 37"/>
                <a:gd name="T36" fmla="*/ 52 h 5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7" h="52">
                  <a:moveTo>
                    <a:pt x="23" y="21"/>
                  </a:moveTo>
                  <a:cubicBezTo>
                    <a:pt x="28" y="13"/>
                    <a:pt x="28" y="13"/>
                    <a:pt x="28" y="13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19" y="0"/>
                    <a:pt x="15" y="0"/>
                    <a:pt x="15" y="1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8" y="0"/>
                    <a:pt x="3" y="5"/>
                    <a:pt x="2" y="12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10" y="46"/>
                    <a:pt x="23" y="51"/>
                    <a:pt x="37" y="52"/>
                  </a:cubicBezTo>
                  <a:cubicBezTo>
                    <a:pt x="37" y="52"/>
                    <a:pt x="37" y="52"/>
                    <a:pt x="37" y="52"/>
                  </a:cubicBezTo>
                  <a:lnTo>
                    <a:pt x="23" y="21"/>
                  </a:lnTo>
                  <a:close/>
                </a:path>
              </a:pathLst>
            </a:custGeom>
            <a:solidFill>
              <a:srgbClr val="424953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136" name="Freeform 220"/>
            <p:cNvSpPr>
              <a:spLocks/>
            </p:cNvSpPr>
            <p:nvPr/>
          </p:nvSpPr>
          <p:spPr bwMode="auto">
            <a:xfrm>
              <a:off x="4043998" y="2081725"/>
              <a:ext cx="35782" cy="28191"/>
            </a:xfrm>
            <a:custGeom>
              <a:avLst/>
              <a:gdLst>
                <a:gd name="T0" fmla="*/ 30360 w 33"/>
                <a:gd name="T1" fmla="*/ 28191 h 26"/>
                <a:gd name="T2" fmla="*/ 30360 w 33"/>
                <a:gd name="T3" fmla="*/ 28191 h 26"/>
                <a:gd name="T4" fmla="*/ 35782 w 33"/>
                <a:gd name="T5" fmla="*/ 26022 h 26"/>
                <a:gd name="T6" fmla="*/ 30360 w 33"/>
                <a:gd name="T7" fmla="*/ 0 h 26"/>
                <a:gd name="T8" fmla="*/ 7590 w 33"/>
                <a:gd name="T9" fmla="*/ 0 h 26"/>
                <a:gd name="T10" fmla="*/ 0 w 33"/>
                <a:gd name="T11" fmla="*/ 26022 h 26"/>
                <a:gd name="T12" fmla="*/ 4337 w 33"/>
                <a:gd name="T13" fmla="*/ 28191 h 26"/>
                <a:gd name="T14" fmla="*/ 4337 w 33"/>
                <a:gd name="T15" fmla="*/ 28191 h 26"/>
                <a:gd name="T16" fmla="*/ 30360 w 33"/>
                <a:gd name="T17" fmla="*/ 28191 h 2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3"/>
                <a:gd name="T28" fmla="*/ 0 h 26"/>
                <a:gd name="T29" fmla="*/ 33 w 33"/>
                <a:gd name="T30" fmla="*/ 26 h 2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3" h="26">
                  <a:moveTo>
                    <a:pt x="28" y="26"/>
                  </a:moveTo>
                  <a:lnTo>
                    <a:pt x="28" y="26"/>
                  </a:lnTo>
                  <a:lnTo>
                    <a:pt x="33" y="24"/>
                  </a:lnTo>
                  <a:lnTo>
                    <a:pt x="28" y="0"/>
                  </a:lnTo>
                  <a:lnTo>
                    <a:pt x="7" y="0"/>
                  </a:lnTo>
                  <a:lnTo>
                    <a:pt x="0" y="24"/>
                  </a:lnTo>
                  <a:lnTo>
                    <a:pt x="4" y="26"/>
                  </a:lnTo>
                  <a:lnTo>
                    <a:pt x="28" y="26"/>
                  </a:lnTo>
                  <a:close/>
                </a:path>
              </a:pathLst>
            </a:custGeom>
            <a:solidFill>
              <a:srgbClr val="424953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137" name="Freeform 221"/>
            <p:cNvSpPr>
              <a:spLocks/>
            </p:cNvSpPr>
            <p:nvPr/>
          </p:nvSpPr>
          <p:spPr bwMode="auto">
            <a:xfrm>
              <a:off x="4043998" y="2109916"/>
              <a:ext cx="35782" cy="108428"/>
            </a:xfrm>
            <a:custGeom>
              <a:avLst/>
              <a:gdLst>
                <a:gd name="T0" fmla="*/ 30670 w 14"/>
                <a:gd name="T1" fmla="*/ 0 h 42"/>
                <a:gd name="T2" fmla="*/ 30670 w 14"/>
                <a:gd name="T3" fmla="*/ 0 h 42"/>
                <a:gd name="T4" fmla="*/ 5112 w 14"/>
                <a:gd name="T5" fmla="*/ 0 h 42"/>
                <a:gd name="T6" fmla="*/ 5112 w 14"/>
                <a:gd name="T7" fmla="*/ 0 h 42"/>
                <a:gd name="T8" fmla="*/ 0 w 14"/>
                <a:gd name="T9" fmla="*/ 105846 h 42"/>
                <a:gd name="T10" fmla="*/ 0 w 14"/>
                <a:gd name="T11" fmla="*/ 105846 h 42"/>
                <a:gd name="T12" fmla="*/ 17891 w 14"/>
                <a:gd name="T13" fmla="*/ 108428 h 42"/>
                <a:gd name="T14" fmla="*/ 35782 w 14"/>
                <a:gd name="T15" fmla="*/ 105846 h 42"/>
                <a:gd name="T16" fmla="*/ 35782 w 14"/>
                <a:gd name="T17" fmla="*/ 105846 h 42"/>
                <a:gd name="T18" fmla="*/ 30670 w 14"/>
                <a:gd name="T19" fmla="*/ 0 h 4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4"/>
                <a:gd name="T31" fmla="*/ 0 h 42"/>
                <a:gd name="T32" fmla="*/ 14 w 14"/>
                <a:gd name="T33" fmla="*/ 42 h 4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4" h="42"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3" y="42"/>
                    <a:pt x="5" y="42"/>
                    <a:pt x="7" y="42"/>
                  </a:cubicBezTo>
                  <a:cubicBezTo>
                    <a:pt x="10" y="42"/>
                    <a:pt x="12" y="42"/>
                    <a:pt x="14" y="41"/>
                  </a:cubicBezTo>
                  <a:cubicBezTo>
                    <a:pt x="14" y="41"/>
                    <a:pt x="14" y="41"/>
                    <a:pt x="14" y="41"/>
                  </a:cubicBezTo>
                  <a:lnTo>
                    <a:pt x="12" y="0"/>
                  </a:lnTo>
                  <a:close/>
                </a:path>
              </a:pathLst>
            </a:custGeom>
            <a:solidFill>
              <a:srgbClr val="424953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138" name="Freeform 222"/>
            <p:cNvSpPr>
              <a:spLocks/>
            </p:cNvSpPr>
            <p:nvPr/>
          </p:nvSpPr>
          <p:spPr bwMode="auto">
            <a:xfrm>
              <a:off x="3826056" y="2032933"/>
              <a:ext cx="460821" cy="238542"/>
            </a:xfrm>
            <a:custGeom>
              <a:avLst/>
              <a:gdLst>
                <a:gd name="T0" fmla="*/ 235531 w 180"/>
                <a:gd name="T1" fmla="*/ 238542 h 93"/>
                <a:gd name="T2" fmla="*/ 0 w 180"/>
                <a:gd name="T3" fmla="*/ 0 h 93"/>
                <a:gd name="T4" fmla="*/ 58883 w 180"/>
                <a:gd name="T5" fmla="*/ 0 h 93"/>
                <a:gd name="T6" fmla="*/ 235531 w 180"/>
                <a:gd name="T7" fmla="*/ 179548 h 93"/>
                <a:gd name="T8" fmla="*/ 404498 w 180"/>
                <a:gd name="T9" fmla="*/ 56429 h 93"/>
                <a:gd name="T10" fmla="*/ 460821 w 180"/>
                <a:gd name="T11" fmla="*/ 76949 h 93"/>
                <a:gd name="T12" fmla="*/ 235531 w 180"/>
                <a:gd name="T13" fmla="*/ 238542 h 9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80"/>
                <a:gd name="T22" fmla="*/ 0 h 93"/>
                <a:gd name="T23" fmla="*/ 180 w 180"/>
                <a:gd name="T24" fmla="*/ 93 h 9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80" h="93">
                  <a:moveTo>
                    <a:pt x="92" y="93"/>
                  </a:moveTo>
                  <a:cubicBezTo>
                    <a:pt x="41" y="93"/>
                    <a:pt x="0" y="51"/>
                    <a:pt x="0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39"/>
                    <a:pt x="54" y="70"/>
                    <a:pt x="92" y="70"/>
                  </a:cubicBezTo>
                  <a:cubicBezTo>
                    <a:pt x="122" y="70"/>
                    <a:pt x="149" y="51"/>
                    <a:pt x="158" y="22"/>
                  </a:cubicBezTo>
                  <a:cubicBezTo>
                    <a:pt x="180" y="30"/>
                    <a:pt x="180" y="30"/>
                    <a:pt x="180" y="30"/>
                  </a:cubicBezTo>
                  <a:cubicBezTo>
                    <a:pt x="168" y="67"/>
                    <a:pt x="132" y="93"/>
                    <a:pt x="92" y="93"/>
                  </a:cubicBezTo>
                  <a:close/>
                </a:path>
              </a:pathLst>
            </a:custGeom>
            <a:solidFill>
              <a:srgbClr val="424953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139" name="Freeform 223"/>
            <p:cNvSpPr>
              <a:spLocks/>
            </p:cNvSpPr>
            <p:nvPr/>
          </p:nvSpPr>
          <p:spPr bwMode="auto">
            <a:xfrm>
              <a:off x="3787022" y="1979802"/>
              <a:ext cx="133367" cy="66142"/>
            </a:xfrm>
            <a:custGeom>
              <a:avLst/>
              <a:gdLst>
                <a:gd name="T0" fmla="*/ 133367 w 123"/>
                <a:gd name="T1" fmla="*/ 66142 h 61"/>
                <a:gd name="T2" fmla="*/ 67226 w 123"/>
                <a:gd name="T3" fmla="*/ 0 h 61"/>
                <a:gd name="T4" fmla="*/ 0 w 123"/>
                <a:gd name="T5" fmla="*/ 66142 h 61"/>
                <a:gd name="T6" fmla="*/ 133367 w 123"/>
                <a:gd name="T7" fmla="*/ 66142 h 6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3"/>
                <a:gd name="T13" fmla="*/ 0 h 61"/>
                <a:gd name="T14" fmla="*/ 123 w 123"/>
                <a:gd name="T15" fmla="*/ 61 h 6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3" h="61">
                  <a:moveTo>
                    <a:pt x="123" y="61"/>
                  </a:moveTo>
                  <a:lnTo>
                    <a:pt x="62" y="0"/>
                  </a:lnTo>
                  <a:lnTo>
                    <a:pt x="0" y="61"/>
                  </a:lnTo>
                  <a:lnTo>
                    <a:pt x="123" y="61"/>
                  </a:lnTo>
                  <a:close/>
                </a:path>
              </a:pathLst>
            </a:custGeom>
            <a:solidFill>
              <a:srgbClr val="424953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140" name="Freeform 224"/>
            <p:cNvSpPr>
              <a:spLocks/>
            </p:cNvSpPr>
            <p:nvPr/>
          </p:nvSpPr>
          <p:spPr bwMode="auto">
            <a:xfrm>
              <a:off x="3837984" y="1797643"/>
              <a:ext cx="461905" cy="235290"/>
            </a:xfrm>
            <a:custGeom>
              <a:avLst/>
              <a:gdLst>
                <a:gd name="T0" fmla="*/ 461905 w 180"/>
                <a:gd name="T1" fmla="*/ 235290 h 92"/>
                <a:gd name="T2" fmla="*/ 402884 w 180"/>
                <a:gd name="T3" fmla="*/ 235290 h 92"/>
                <a:gd name="T4" fmla="*/ 225820 w 180"/>
                <a:gd name="T5" fmla="*/ 58823 h 92"/>
                <a:gd name="T6" fmla="*/ 53889 w 180"/>
                <a:gd name="T7" fmla="*/ 179025 h 92"/>
                <a:gd name="T8" fmla="*/ 0 w 180"/>
                <a:gd name="T9" fmla="*/ 161122 h 92"/>
                <a:gd name="T10" fmla="*/ 225820 w 180"/>
                <a:gd name="T11" fmla="*/ 0 h 92"/>
                <a:gd name="T12" fmla="*/ 461905 w 180"/>
                <a:gd name="T13" fmla="*/ 235290 h 9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80"/>
                <a:gd name="T22" fmla="*/ 0 h 92"/>
                <a:gd name="T23" fmla="*/ 180 w 180"/>
                <a:gd name="T24" fmla="*/ 92 h 9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80" h="92">
                  <a:moveTo>
                    <a:pt x="180" y="92"/>
                  </a:moveTo>
                  <a:cubicBezTo>
                    <a:pt x="157" y="92"/>
                    <a:pt x="157" y="92"/>
                    <a:pt x="157" y="92"/>
                  </a:cubicBezTo>
                  <a:cubicBezTo>
                    <a:pt x="157" y="54"/>
                    <a:pt x="126" y="23"/>
                    <a:pt x="88" y="23"/>
                  </a:cubicBezTo>
                  <a:cubicBezTo>
                    <a:pt x="57" y="23"/>
                    <a:pt x="31" y="42"/>
                    <a:pt x="21" y="70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12" y="25"/>
                    <a:pt x="48" y="0"/>
                    <a:pt x="88" y="0"/>
                  </a:cubicBezTo>
                  <a:cubicBezTo>
                    <a:pt x="139" y="0"/>
                    <a:pt x="180" y="41"/>
                    <a:pt x="180" y="92"/>
                  </a:cubicBezTo>
                  <a:close/>
                </a:path>
              </a:pathLst>
            </a:custGeom>
            <a:solidFill>
              <a:srgbClr val="424953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141" name="Freeform 225"/>
            <p:cNvSpPr>
              <a:spLocks/>
            </p:cNvSpPr>
            <p:nvPr/>
          </p:nvSpPr>
          <p:spPr bwMode="auto">
            <a:xfrm>
              <a:off x="4202303" y="2021005"/>
              <a:ext cx="135536" cy="68310"/>
            </a:xfrm>
            <a:custGeom>
              <a:avLst/>
              <a:gdLst>
                <a:gd name="T0" fmla="*/ 0 w 125"/>
                <a:gd name="T1" fmla="*/ 0 h 63"/>
                <a:gd name="T2" fmla="*/ 69394 w 125"/>
                <a:gd name="T3" fmla="*/ 68310 h 63"/>
                <a:gd name="T4" fmla="*/ 135536 w 125"/>
                <a:gd name="T5" fmla="*/ 0 h 63"/>
                <a:gd name="T6" fmla="*/ 0 w 125"/>
                <a:gd name="T7" fmla="*/ 0 h 6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5"/>
                <a:gd name="T13" fmla="*/ 0 h 63"/>
                <a:gd name="T14" fmla="*/ 125 w 125"/>
                <a:gd name="T15" fmla="*/ 63 h 6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5" h="63">
                  <a:moveTo>
                    <a:pt x="0" y="0"/>
                  </a:moveTo>
                  <a:lnTo>
                    <a:pt x="64" y="63"/>
                  </a:lnTo>
                  <a:lnTo>
                    <a:pt x="1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24953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sp>
        <p:nvSpPr>
          <p:cNvPr id="142" name="KSO_Shape"/>
          <p:cNvSpPr>
            <a:spLocks/>
          </p:cNvSpPr>
          <p:nvPr/>
        </p:nvSpPr>
        <p:spPr bwMode="auto">
          <a:xfrm>
            <a:off x="981662" y="4761086"/>
            <a:ext cx="217000" cy="274684"/>
          </a:xfrm>
          <a:custGeom>
            <a:avLst/>
            <a:gdLst>
              <a:gd name="T0" fmla="*/ 508479 w 1679575"/>
              <a:gd name="T1" fmla="*/ 933537 h 2125662"/>
              <a:gd name="T2" fmla="*/ 645344 w 1679575"/>
              <a:gd name="T3" fmla="*/ 1004349 h 2125662"/>
              <a:gd name="T4" fmla="*/ 637947 w 1679575"/>
              <a:gd name="T5" fmla="*/ 1045870 h 2125662"/>
              <a:gd name="T6" fmla="*/ 629410 w 1679575"/>
              <a:gd name="T7" fmla="*/ 1095637 h 2125662"/>
              <a:gd name="T8" fmla="*/ 645913 w 1679575"/>
              <a:gd name="T9" fmla="*/ 1148533 h 2125662"/>
              <a:gd name="T10" fmla="*/ 923628 w 1679575"/>
              <a:gd name="T11" fmla="*/ 1679766 h 2125662"/>
              <a:gd name="T12" fmla="*/ 886068 w 1679575"/>
              <a:gd name="T13" fmla="*/ 1137442 h 2125662"/>
              <a:gd name="T14" fmla="*/ 896597 w 1679575"/>
              <a:gd name="T15" fmla="*/ 1083408 h 2125662"/>
              <a:gd name="T16" fmla="*/ 885214 w 1679575"/>
              <a:gd name="T17" fmla="*/ 1039044 h 2125662"/>
              <a:gd name="T18" fmla="*/ 917083 w 1679575"/>
              <a:gd name="T19" fmla="*/ 999799 h 2125662"/>
              <a:gd name="T20" fmla="*/ 1048543 w 1679575"/>
              <a:gd name="T21" fmla="*/ 927280 h 2125662"/>
              <a:gd name="T22" fmla="*/ 1168905 w 1679575"/>
              <a:gd name="T23" fmla="*/ 933822 h 2125662"/>
              <a:gd name="T24" fmla="*/ 1257397 w 1679575"/>
              <a:gd name="T25" fmla="*/ 1021128 h 2125662"/>
              <a:gd name="T26" fmla="*/ 1333655 w 1679575"/>
              <a:gd name="T27" fmla="*/ 1118957 h 2125662"/>
              <a:gd name="T28" fmla="*/ 1397392 w 1679575"/>
              <a:gd name="T29" fmla="*/ 1227592 h 2125662"/>
              <a:gd name="T30" fmla="*/ 1446903 w 1679575"/>
              <a:gd name="T31" fmla="*/ 1349025 h 2125662"/>
              <a:gd name="T32" fmla="*/ 1482186 w 1679575"/>
              <a:gd name="T33" fmla="*/ 1483540 h 2125662"/>
              <a:gd name="T34" fmla="*/ 1501820 w 1679575"/>
              <a:gd name="T35" fmla="*/ 1632274 h 2125662"/>
              <a:gd name="T36" fmla="*/ 1439790 w 1679575"/>
              <a:gd name="T37" fmla="*/ 1742331 h 2125662"/>
              <a:gd name="T38" fmla="*/ 1242601 w 1679575"/>
              <a:gd name="T39" fmla="*/ 1826794 h 2125662"/>
              <a:gd name="T40" fmla="*/ 1035738 w 1679575"/>
              <a:gd name="T41" fmla="*/ 1881112 h 2125662"/>
              <a:gd name="T42" fmla="*/ 822331 w 1679575"/>
              <a:gd name="T43" fmla="*/ 1904432 h 2125662"/>
              <a:gd name="T44" fmla="*/ 596403 w 1679575"/>
              <a:gd name="T45" fmla="*/ 1894194 h 2125662"/>
              <a:gd name="T46" fmla="*/ 373036 w 1679575"/>
              <a:gd name="T47" fmla="*/ 1847838 h 2125662"/>
              <a:gd name="T48" fmla="*/ 159344 w 1679575"/>
              <a:gd name="T49" fmla="*/ 1766788 h 2125662"/>
              <a:gd name="T50" fmla="*/ 0 w 1679575"/>
              <a:gd name="T51" fmla="*/ 1676354 h 2125662"/>
              <a:gd name="T52" fmla="*/ 15365 w 1679575"/>
              <a:gd name="T53" fmla="*/ 1518519 h 2125662"/>
              <a:gd name="T54" fmla="*/ 47234 w 1679575"/>
              <a:gd name="T55" fmla="*/ 1376611 h 2125662"/>
              <a:gd name="T56" fmla="*/ 94468 w 1679575"/>
              <a:gd name="T57" fmla="*/ 1249206 h 2125662"/>
              <a:gd name="T58" fmla="*/ 155930 w 1679575"/>
              <a:gd name="T59" fmla="*/ 1135735 h 2125662"/>
              <a:gd name="T60" fmla="*/ 230765 w 1679575"/>
              <a:gd name="T61" fmla="*/ 1035348 h 2125662"/>
              <a:gd name="T62" fmla="*/ 317835 w 1679575"/>
              <a:gd name="T63" fmla="*/ 946334 h 2125662"/>
              <a:gd name="T64" fmla="*/ 427669 w 1679575"/>
              <a:gd name="T65" fmla="*/ 860449 h 2125662"/>
              <a:gd name="T66" fmla="*/ 831848 w 1679575"/>
              <a:gd name="T67" fmla="*/ 5125 h 2125662"/>
              <a:gd name="T68" fmla="*/ 927152 w 1679575"/>
              <a:gd name="T69" fmla="*/ 31035 h 2125662"/>
              <a:gd name="T70" fmla="*/ 1013353 w 1679575"/>
              <a:gd name="T71" fmla="*/ 76590 h 2125662"/>
              <a:gd name="T72" fmla="*/ 1087035 w 1679575"/>
              <a:gd name="T73" fmla="*/ 138945 h 2125662"/>
              <a:gd name="T74" fmla="*/ 1145356 w 1679575"/>
              <a:gd name="T75" fmla="*/ 215250 h 2125662"/>
              <a:gd name="T76" fmla="*/ 1186607 w 1679575"/>
              <a:gd name="T77" fmla="*/ 303514 h 2125662"/>
              <a:gd name="T78" fmla="*/ 1207944 w 1679575"/>
              <a:gd name="T79" fmla="*/ 401174 h 2125662"/>
              <a:gd name="T80" fmla="*/ 1205383 w 1679575"/>
              <a:gd name="T81" fmla="*/ 513924 h 2125662"/>
              <a:gd name="T82" fmla="*/ 1172382 w 1679575"/>
              <a:gd name="T83" fmla="*/ 626673 h 2125662"/>
              <a:gd name="T84" fmla="*/ 1112924 w 1679575"/>
              <a:gd name="T85" fmla="*/ 725187 h 2125662"/>
              <a:gd name="T86" fmla="*/ 1030706 w 1679575"/>
              <a:gd name="T87" fmla="*/ 804625 h 2125662"/>
              <a:gd name="T88" fmla="*/ 915204 w 1679575"/>
              <a:gd name="T89" fmla="*/ 867264 h 2125662"/>
              <a:gd name="T90" fmla="*/ 837253 w 1679575"/>
              <a:gd name="T91" fmla="*/ 887764 h 2125662"/>
              <a:gd name="T92" fmla="*/ 753044 w 1679575"/>
              <a:gd name="T93" fmla="*/ 893458 h 2125662"/>
              <a:gd name="T94" fmla="*/ 658879 w 1679575"/>
              <a:gd name="T95" fmla="*/ 881215 h 2125662"/>
              <a:gd name="T96" fmla="*/ 572394 w 1679575"/>
              <a:gd name="T97" fmla="*/ 850180 h 2125662"/>
              <a:gd name="T98" fmla="*/ 494728 w 1679575"/>
              <a:gd name="T99" fmla="*/ 802917 h 2125662"/>
              <a:gd name="T100" fmla="*/ 424459 w 1679575"/>
              <a:gd name="T101" fmla="*/ 736576 h 2125662"/>
              <a:gd name="T102" fmla="*/ 366992 w 1679575"/>
              <a:gd name="T103" fmla="*/ 651159 h 2125662"/>
              <a:gd name="T104" fmla="*/ 330578 w 1679575"/>
              <a:gd name="T105" fmla="*/ 553500 h 2125662"/>
              <a:gd name="T106" fmla="*/ 317206 w 1679575"/>
              <a:gd name="T107" fmla="*/ 446729 h 2125662"/>
              <a:gd name="T108" fmla="*/ 328586 w 1679575"/>
              <a:gd name="T109" fmla="*/ 345653 h 2125662"/>
              <a:gd name="T110" fmla="*/ 361587 w 1679575"/>
              <a:gd name="T111" fmla="*/ 253403 h 2125662"/>
              <a:gd name="T112" fmla="*/ 412795 w 1679575"/>
              <a:gd name="T113" fmla="*/ 171118 h 2125662"/>
              <a:gd name="T114" fmla="*/ 479934 w 1679575"/>
              <a:gd name="T115" fmla="*/ 101931 h 2125662"/>
              <a:gd name="T116" fmla="*/ 560729 w 1679575"/>
              <a:gd name="T117" fmla="*/ 48972 h 2125662"/>
              <a:gd name="T118" fmla="*/ 652620 w 1679575"/>
              <a:gd name="T119" fmla="*/ 13952 h 2125662"/>
              <a:gd name="T120" fmla="*/ 752191 w 1679575"/>
              <a:gd name="T121" fmla="*/ 0 h 2125662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1679575" h="2125662">
                <a:moveTo>
                  <a:pt x="481421" y="957262"/>
                </a:moveTo>
                <a:lnTo>
                  <a:pt x="484914" y="961070"/>
                </a:lnTo>
                <a:lnTo>
                  <a:pt x="490948" y="968686"/>
                </a:lnTo>
                <a:lnTo>
                  <a:pt x="497299" y="975667"/>
                </a:lnTo>
                <a:lnTo>
                  <a:pt x="510319" y="990264"/>
                </a:lnTo>
                <a:lnTo>
                  <a:pt x="523657" y="1003909"/>
                </a:lnTo>
                <a:lnTo>
                  <a:pt x="537947" y="1017237"/>
                </a:lnTo>
                <a:lnTo>
                  <a:pt x="552237" y="1029613"/>
                </a:lnTo>
                <a:lnTo>
                  <a:pt x="567480" y="1041671"/>
                </a:lnTo>
                <a:lnTo>
                  <a:pt x="583040" y="1053095"/>
                </a:lnTo>
                <a:lnTo>
                  <a:pt x="598601" y="1063884"/>
                </a:lnTo>
                <a:lnTo>
                  <a:pt x="615114" y="1074039"/>
                </a:lnTo>
                <a:lnTo>
                  <a:pt x="631627" y="1083558"/>
                </a:lnTo>
                <a:lnTo>
                  <a:pt x="649093" y="1092126"/>
                </a:lnTo>
                <a:lnTo>
                  <a:pt x="666241" y="1100377"/>
                </a:lnTo>
                <a:lnTo>
                  <a:pt x="684025" y="1107993"/>
                </a:lnTo>
                <a:lnTo>
                  <a:pt x="701808" y="1114657"/>
                </a:lnTo>
                <a:lnTo>
                  <a:pt x="720226" y="1120686"/>
                </a:lnTo>
                <a:lnTo>
                  <a:pt x="738645" y="1125763"/>
                </a:lnTo>
                <a:lnTo>
                  <a:pt x="734517" y="1130840"/>
                </a:lnTo>
                <a:lnTo>
                  <a:pt x="730706" y="1135283"/>
                </a:lnTo>
                <a:lnTo>
                  <a:pt x="727213" y="1140043"/>
                </a:lnTo>
                <a:lnTo>
                  <a:pt x="723402" y="1145437"/>
                </a:lnTo>
                <a:lnTo>
                  <a:pt x="720544" y="1150515"/>
                </a:lnTo>
                <a:lnTo>
                  <a:pt x="717368" y="1155909"/>
                </a:lnTo>
                <a:lnTo>
                  <a:pt x="714510" y="1161304"/>
                </a:lnTo>
                <a:lnTo>
                  <a:pt x="711970" y="1167016"/>
                </a:lnTo>
                <a:lnTo>
                  <a:pt x="710064" y="1172410"/>
                </a:lnTo>
                <a:lnTo>
                  <a:pt x="708159" y="1178439"/>
                </a:lnTo>
                <a:lnTo>
                  <a:pt x="706254" y="1184151"/>
                </a:lnTo>
                <a:lnTo>
                  <a:pt x="704983" y="1190498"/>
                </a:lnTo>
                <a:lnTo>
                  <a:pt x="704031" y="1196210"/>
                </a:lnTo>
                <a:lnTo>
                  <a:pt x="702761" y="1202556"/>
                </a:lnTo>
                <a:lnTo>
                  <a:pt x="702443" y="1208903"/>
                </a:lnTo>
                <a:lnTo>
                  <a:pt x="702125" y="1215249"/>
                </a:lnTo>
                <a:lnTo>
                  <a:pt x="702443" y="1222548"/>
                </a:lnTo>
                <a:lnTo>
                  <a:pt x="703078" y="1229529"/>
                </a:lnTo>
                <a:lnTo>
                  <a:pt x="704348" y="1236510"/>
                </a:lnTo>
                <a:lnTo>
                  <a:pt x="705619" y="1243174"/>
                </a:lnTo>
                <a:lnTo>
                  <a:pt x="707206" y="1249838"/>
                </a:lnTo>
                <a:lnTo>
                  <a:pt x="709112" y="1256819"/>
                </a:lnTo>
                <a:lnTo>
                  <a:pt x="711652" y="1263166"/>
                </a:lnTo>
                <a:lnTo>
                  <a:pt x="714193" y="1269512"/>
                </a:lnTo>
                <a:lnTo>
                  <a:pt x="717686" y="1275542"/>
                </a:lnTo>
                <a:lnTo>
                  <a:pt x="720861" y="1281571"/>
                </a:lnTo>
                <a:lnTo>
                  <a:pt x="724355" y="1287283"/>
                </a:lnTo>
                <a:lnTo>
                  <a:pt x="728483" y="1292995"/>
                </a:lnTo>
                <a:lnTo>
                  <a:pt x="732611" y="1298389"/>
                </a:lnTo>
                <a:lnTo>
                  <a:pt x="737057" y="1303784"/>
                </a:lnTo>
                <a:lnTo>
                  <a:pt x="742138" y="1308861"/>
                </a:lnTo>
                <a:lnTo>
                  <a:pt x="746901" y="1313304"/>
                </a:lnTo>
                <a:lnTo>
                  <a:pt x="672275" y="1874339"/>
                </a:lnTo>
                <a:lnTo>
                  <a:pt x="854237" y="2050773"/>
                </a:lnTo>
                <a:lnTo>
                  <a:pt x="1030800" y="1874339"/>
                </a:lnTo>
                <a:lnTo>
                  <a:pt x="956173" y="1313304"/>
                </a:lnTo>
                <a:lnTo>
                  <a:pt x="961572" y="1308544"/>
                </a:lnTo>
                <a:lnTo>
                  <a:pt x="966018" y="1303466"/>
                </a:lnTo>
                <a:lnTo>
                  <a:pt x="970781" y="1298072"/>
                </a:lnTo>
                <a:lnTo>
                  <a:pt x="974910" y="1292995"/>
                </a:lnTo>
                <a:lnTo>
                  <a:pt x="978720" y="1286965"/>
                </a:lnTo>
                <a:lnTo>
                  <a:pt x="982531" y="1281571"/>
                </a:lnTo>
                <a:lnTo>
                  <a:pt x="986024" y="1275224"/>
                </a:lnTo>
                <a:lnTo>
                  <a:pt x="988882" y="1269195"/>
                </a:lnTo>
                <a:lnTo>
                  <a:pt x="991423" y="1262849"/>
                </a:lnTo>
                <a:lnTo>
                  <a:pt x="994281" y="1256502"/>
                </a:lnTo>
                <a:lnTo>
                  <a:pt x="996186" y="1249838"/>
                </a:lnTo>
                <a:lnTo>
                  <a:pt x="997774" y="1243174"/>
                </a:lnTo>
                <a:lnTo>
                  <a:pt x="999044" y="1236510"/>
                </a:lnTo>
                <a:lnTo>
                  <a:pt x="999997" y="1229212"/>
                </a:lnTo>
                <a:lnTo>
                  <a:pt x="1000632" y="1222548"/>
                </a:lnTo>
                <a:lnTo>
                  <a:pt x="1000632" y="1215249"/>
                </a:lnTo>
                <a:lnTo>
                  <a:pt x="1000632" y="1208903"/>
                </a:lnTo>
                <a:lnTo>
                  <a:pt x="1000314" y="1203191"/>
                </a:lnTo>
                <a:lnTo>
                  <a:pt x="999679" y="1197479"/>
                </a:lnTo>
                <a:lnTo>
                  <a:pt x="998727" y="1191767"/>
                </a:lnTo>
                <a:lnTo>
                  <a:pt x="997456" y="1186055"/>
                </a:lnTo>
                <a:lnTo>
                  <a:pt x="996186" y="1180661"/>
                </a:lnTo>
                <a:lnTo>
                  <a:pt x="994598" y="1175266"/>
                </a:lnTo>
                <a:lnTo>
                  <a:pt x="992375" y="1169872"/>
                </a:lnTo>
                <a:lnTo>
                  <a:pt x="990152" y="1164794"/>
                </a:lnTo>
                <a:lnTo>
                  <a:pt x="987929" y="1159400"/>
                </a:lnTo>
                <a:lnTo>
                  <a:pt x="985389" y="1154640"/>
                </a:lnTo>
                <a:lnTo>
                  <a:pt x="982849" y="1149563"/>
                </a:lnTo>
                <a:lnTo>
                  <a:pt x="979355" y="1144803"/>
                </a:lnTo>
                <a:lnTo>
                  <a:pt x="976497" y="1139725"/>
                </a:lnTo>
                <a:lnTo>
                  <a:pt x="973004" y="1135283"/>
                </a:lnTo>
                <a:lnTo>
                  <a:pt x="969829" y="1130840"/>
                </a:lnTo>
                <a:lnTo>
                  <a:pt x="987612" y="1126398"/>
                </a:lnTo>
                <a:lnTo>
                  <a:pt x="1005713" y="1121320"/>
                </a:lnTo>
                <a:lnTo>
                  <a:pt x="1023496" y="1115609"/>
                </a:lnTo>
                <a:lnTo>
                  <a:pt x="1041280" y="1109262"/>
                </a:lnTo>
                <a:lnTo>
                  <a:pt x="1058428" y="1101963"/>
                </a:lnTo>
                <a:lnTo>
                  <a:pt x="1075576" y="1094665"/>
                </a:lnTo>
                <a:lnTo>
                  <a:pt x="1092089" y="1086097"/>
                </a:lnTo>
                <a:lnTo>
                  <a:pt x="1108602" y="1076895"/>
                </a:lnTo>
                <a:lnTo>
                  <a:pt x="1124480" y="1067375"/>
                </a:lnTo>
                <a:lnTo>
                  <a:pt x="1140041" y="1056903"/>
                </a:lnTo>
                <a:lnTo>
                  <a:pt x="1155601" y="1046114"/>
                </a:lnTo>
                <a:lnTo>
                  <a:pt x="1170209" y="1034690"/>
                </a:lnTo>
                <a:lnTo>
                  <a:pt x="1184817" y="1022632"/>
                </a:lnTo>
                <a:lnTo>
                  <a:pt x="1198472" y="1009938"/>
                </a:lnTo>
                <a:lnTo>
                  <a:pt x="1211809" y="996928"/>
                </a:lnTo>
                <a:lnTo>
                  <a:pt x="1225147" y="983283"/>
                </a:lnTo>
                <a:lnTo>
                  <a:pt x="1228640" y="979792"/>
                </a:lnTo>
                <a:lnTo>
                  <a:pt x="1232451" y="982966"/>
                </a:lnTo>
                <a:lnTo>
                  <a:pt x="1257220" y="1002005"/>
                </a:lnTo>
                <a:lnTo>
                  <a:pt x="1281037" y="1021680"/>
                </a:lnTo>
                <a:lnTo>
                  <a:pt x="1304537" y="1041989"/>
                </a:lnTo>
                <a:lnTo>
                  <a:pt x="1316604" y="1052143"/>
                </a:lnTo>
                <a:lnTo>
                  <a:pt x="1327719" y="1062615"/>
                </a:lnTo>
                <a:lnTo>
                  <a:pt x="1338833" y="1073404"/>
                </a:lnTo>
                <a:lnTo>
                  <a:pt x="1349948" y="1084193"/>
                </a:lnTo>
                <a:lnTo>
                  <a:pt x="1361062" y="1094982"/>
                </a:lnTo>
                <a:lnTo>
                  <a:pt x="1371860" y="1105771"/>
                </a:lnTo>
                <a:lnTo>
                  <a:pt x="1382339" y="1116561"/>
                </a:lnTo>
                <a:lnTo>
                  <a:pt x="1392818" y="1127984"/>
                </a:lnTo>
                <a:lnTo>
                  <a:pt x="1403298" y="1139408"/>
                </a:lnTo>
                <a:lnTo>
                  <a:pt x="1413460" y="1150832"/>
                </a:lnTo>
                <a:lnTo>
                  <a:pt x="1423304" y="1162573"/>
                </a:lnTo>
                <a:lnTo>
                  <a:pt x="1433149" y="1174314"/>
                </a:lnTo>
                <a:lnTo>
                  <a:pt x="1442675" y="1186373"/>
                </a:lnTo>
                <a:lnTo>
                  <a:pt x="1452202" y="1198748"/>
                </a:lnTo>
                <a:lnTo>
                  <a:pt x="1461411" y="1210807"/>
                </a:lnTo>
                <a:lnTo>
                  <a:pt x="1470621" y="1223183"/>
                </a:lnTo>
                <a:lnTo>
                  <a:pt x="1479830" y="1235876"/>
                </a:lnTo>
                <a:lnTo>
                  <a:pt x="1488404" y="1248569"/>
                </a:lnTo>
                <a:lnTo>
                  <a:pt x="1496978" y="1261262"/>
                </a:lnTo>
                <a:lnTo>
                  <a:pt x="1505552" y="1274272"/>
                </a:lnTo>
                <a:lnTo>
                  <a:pt x="1513809" y="1287600"/>
                </a:lnTo>
                <a:lnTo>
                  <a:pt x="1521748" y="1300611"/>
                </a:lnTo>
                <a:lnTo>
                  <a:pt x="1529687" y="1314573"/>
                </a:lnTo>
                <a:lnTo>
                  <a:pt x="1537308" y="1328218"/>
                </a:lnTo>
                <a:lnTo>
                  <a:pt x="1544930" y="1341863"/>
                </a:lnTo>
                <a:lnTo>
                  <a:pt x="1552234" y="1355826"/>
                </a:lnTo>
                <a:lnTo>
                  <a:pt x="1559537" y="1369788"/>
                </a:lnTo>
                <a:lnTo>
                  <a:pt x="1566206" y="1384385"/>
                </a:lnTo>
                <a:lnTo>
                  <a:pt x="1573193" y="1398982"/>
                </a:lnTo>
                <a:lnTo>
                  <a:pt x="1579544" y="1413579"/>
                </a:lnTo>
                <a:lnTo>
                  <a:pt x="1586213" y="1428176"/>
                </a:lnTo>
                <a:lnTo>
                  <a:pt x="1592246" y="1443725"/>
                </a:lnTo>
                <a:lnTo>
                  <a:pt x="1598280" y="1458640"/>
                </a:lnTo>
                <a:lnTo>
                  <a:pt x="1603996" y="1473871"/>
                </a:lnTo>
                <a:lnTo>
                  <a:pt x="1609712" y="1489738"/>
                </a:lnTo>
                <a:lnTo>
                  <a:pt x="1614793" y="1505287"/>
                </a:lnTo>
                <a:lnTo>
                  <a:pt x="1620191" y="1521153"/>
                </a:lnTo>
                <a:lnTo>
                  <a:pt x="1624955" y="1537337"/>
                </a:lnTo>
                <a:lnTo>
                  <a:pt x="1630036" y="1553521"/>
                </a:lnTo>
                <a:lnTo>
                  <a:pt x="1634482" y="1570339"/>
                </a:lnTo>
                <a:lnTo>
                  <a:pt x="1638610" y="1586840"/>
                </a:lnTo>
                <a:lnTo>
                  <a:pt x="1643056" y="1603976"/>
                </a:lnTo>
                <a:lnTo>
                  <a:pt x="1646867" y="1620794"/>
                </a:lnTo>
                <a:lnTo>
                  <a:pt x="1650677" y="1637930"/>
                </a:lnTo>
                <a:lnTo>
                  <a:pt x="1654170" y="1655383"/>
                </a:lnTo>
                <a:lnTo>
                  <a:pt x="1657664" y="1673153"/>
                </a:lnTo>
                <a:lnTo>
                  <a:pt x="1660522" y="1690923"/>
                </a:lnTo>
                <a:lnTo>
                  <a:pt x="1663697" y="1709011"/>
                </a:lnTo>
                <a:lnTo>
                  <a:pt x="1666238" y="1727099"/>
                </a:lnTo>
                <a:lnTo>
                  <a:pt x="1668461" y="1745821"/>
                </a:lnTo>
                <a:lnTo>
                  <a:pt x="1670684" y="1764226"/>
                </a:lnTo>
                <a:lnTo>
                  <a:pt x="1672589" y="1783266"/>
                </a:lnTo>
                <a:lnTo>
                  <a:pt x="1674177" y="1802305"/>
                </a:lnTo>
                <a:lnTo>
                  <a:pt x="1676082" y="1821345"/>
                </a:lnTo>
                <a:lnTo>
                  <a:pt x="1677352" y="1841019"/>
                </a:lnTo>
                <a:lnTo>
                  <a:pt x="1678305" y="1860694"/>
                </a:lnTo>
                <a:lnTo>
                  <a:pt x="1679258" y="1880368"/>
                </a:lnTo>
                <a:lnTo>
                  <a:pt x="1679575" y="1900677"/>
                </a:lnTo>
                <a:lnTo>
                  <a:pt x="1679575" y="1903850"/>
                </a:lnTo>
                <a:lnTo>
                  <a:pt x="1677035" y="1905437"/>
                </a:lnTo>
                <a:lnTo>
                  <a:pt x="1653853" y="1918765"/>
                </a:lnTo>
                <a:lnTo>
                  <a:pt x="1630353" y="1931775"/>
                </a:lnTo>
                <a:lnTo>
                  <a:pt x="1606854" y="1944151"/>
                </a:lnTo>
                <a:lnTo>
                  <a:pt x="1583037" y="1956209"/>
                </a:lnTo>
                <a:lnTo>
                  <a:pt x="1558902" y="1967950"/>
                </a:lnTo>
                <a:lnTo>
                  <a:pt x="1534768" y="1979374"/>
                </a:lnTo>
                <a:lnTo>
                  <a:pt x="1510316" y="1990163"/>
                </a:lnTo>
                <a:lnTo>
                  <a:pt x="1485864" y="2000635"/>
                </a:lnTo>
                <a:lnTo>
                  <a:pt x="1461411" y="2010790"/>
                </a:lnTo>
                <a:lnTo>
                  <a:pt x="1436642" y="2020627"/>
                </a:lnTo>
                <a:lnTo>
                  <a:pt x="1411872" y="2029512"/>
                </a:lnTo>
                <a:lnTo>
                  <a:pt x="1386785" y="2038397"/>
                </a:lnTo>
                <a:lnTo>
                  <a:pt x="1361380" y="2046965"/>
                </a:lnTo>
                <a:lnTo>
                  <a:pt x="1335975" y="2054581"/>
                </a:lnTo>
                <a:lnTo>
                  <a:pt x="1310570" y="2062514"/>
                </a:lnTo>
                <a:lnTo>
                  <a:pt x="1285166" y="2069495"/>
                </a:lnTo>
                <a:lnTo>
                  <a:pt x="1259443" y="2076159"/>
                </a:lnTo>
                <a:lnTo>
                  <a:pt x="1233403" y="2082506"/>
                </a:lnTo>
                <a:lnTo>
                  <a:pt x="1207681" y="2088535"/>
                </a:lnTo>
                <a:lnTo>
                  <a:pt x="1181959" y="2093929"/>
                </a:lnTo>
                <a:lnTo>
                  <a:pt x="1155919" y="2099007"/>
                </a:lnTo>
                <a:lnTo>
                  <a:pt x="1129561" y="2103767"/>
                </a:lnTo>
                <a:lnTo>
                  <a:pt x="1103204" y="2107892"/>
                </a:lnTo>
                <a:lnTo>
                  <a:pt x="1077164" y="2111382"/>
                </a:lnTo>
                <a:lnTo>
                  <a:pt x="1050806" y="2114873"/>
                </a:lnTo>
                <a:lnTo>
                  <a:pt x="1024131" y="2117729"/>
                </a:lnTo>
                <a:lnTo>
                  <a:pt x="997774" y="2119950"/>
                </a:lnTo>
                <a:lnTo>
                  <a:pt x="971099" y="2121854"/>
                </a:lnTo>
                <a:lnTo>
                  <a:pt x="944424" y="2123441"/>
                </a:lnTo>
                <a:lnTo>
                  <a:pt x="917749" y="2125028"/>
                </a:lnTo>
                <a:lnTo>
                  <a:pt x="891074" y="2125662"/>
                </a:lnTo>
                <a:lnTo>
                  <a:pt x="864399" y="2125662"/>
                </a:lnTo>
                <a:lnTo>
                  <a:pt x="835818" y="2125662"/>
                </a:lnTo>
                <a:lnTo>
                  <a:pt x="807238" y="2124710"/>
                </a:lnTo>
                <a:lnTo>
                  <a:pt x="778657" y="2123124"/>
                </a:lnTo>
                <a:lnTo>
                  <a:pt x="750395" y="2121537"/>
                </a:lnTo>
                <a:lnTo>
                  <a:pt x="722132" y="2119316"/>
                </a:lnTo>
                <a:lnTo>
                  <a:pt x="693869" y="2116777"/>
                </a:lnTo>
                <a:lnTo>
                  <a:pt x="665606" y="2113604"/>
                </a:lnTo>
                <a:lnTo>
                  <a:pt x="637661" y="2109478"/>
                </a:lnTo>
                <a:lnTo>
                  <a:pt x="609398" y="2105353"/>
                </a:lnTo>
                <a:lnTo>
                  <a:pt x="581453" y="2100593"/>
                </a:lnTo>
                <a:lnTo>
                  <a:pt x="553825" y="2095199"/>
                </a:lnTo>
                <a:lnTo>
                  <a:pt x="525880" y="2089487"/>
                </a:lnTo>
                <a:lnTo>
                  <a:pt x="498252" y="2083458"/>
                </a:lnTo>
                <a:lnTo>
                  <a:pt x="470624" y="2076476"/>
                </a:lnTo>
                <a:lnTo>
                  <a:pt x="443314" y="2069495"/>
                </a:lnTo>
                <a:lnTo>
                  <a:pt x="416321" y="2061879"/>
                </a:lnTo>
                <a:lnTo>
                  <a:pt x="389011" y="2053629"/>
                </a:lnTo>
                <a:lnTo>
                  <a:pt x="362019" y="2045378"/>
                </a:lnTo>
                <a:lnTo>
                  <a:pt x="335343" y="2036176"/>
                </a:lnTo>
                <a:lnTo>
                  <a:pt x="308668" y="2026656"/>
                </a:lnTo>
                <a:lnTo>
                  <a:pt x="282311" y="2016502"/>
                </a:lnTo>
                <a:lnTo>
                  <a:pt x="255953" y="2006030"/>
                </a:lnTo>
                <a:lnTo>
                  <a:pt x="229913" y="1994923"/>
                </a:lnTo>
                <a:lnTo>
                  <a:pt x="203556" y="1983499"/>
                </a:lnTo>
                <a:lnTo>
                  <a:pt x="177833" y="1971441"/>
                </a:lnTo>
                <a:lnTo>
                  <a:pt x="152429" y="1959065"/>
                </a:lnTo>
                <a:lnTo>
                  <a:pt x="127024" y="1946372"/>
                </a:lnTo>
                <a:lnTo>
                  <a:pt x="101619" y="1933044"/>
                </a:lnTo>
                <a:lnTo>
                  <a:pt x="76532" y="1919399"/>
                </a:lnTo>
                <a:lnTo>
                  <a:pt x="51762" y="1905437"/>
                </a:lnTo>
                <a:lnTo>
                  <a:pt x="27310" y="1890523"/>
                </a:lnTo>
                <a:lnTo>
                  <a:pt x="2858" y="1875291"/>
                </a:lnTo>
                <a:lnTo>
                  <a:pt x="0" y="1888301"/>
                </a:lnTo>
                <a:lnTo>
                  <a:pt x="0" y="1870531"/>
                </a:lnTo>
                <a:lnTo>
                  <a:pt x="952" y="1850222"/>
                </a:lnTo>
                <a:lnTo>
                  <a:pt x="2223" y="1829913"/>
                </a:lnTo>
                <a:lnTo>
                  <a:pt x="3493" y="1809604"/>
                </a:lnTo>
                <a:lnTo>
                  <a:pt x="5398" y="1790247"/>
                </a:lnTo>
                <a:lnTo>
                  <a:pt x="6986" y="1770573"/>
                </a:lnTo>
                <a:lnTo>
                  <a:pt x="9209" y="1750898"/>
                </a:lnTo>
                <a:lnTo>
                  <a:pt x="11749" y="1732176"/>
                </a:lnTo>
                <a:lnTo>
                  <a:pt x="14290" y="1713136"/>
                </a:lnTo>
                <a:lnTo>
                  <a:pt x="17148" y="1694414"/>
                </a:lnTo>
                <a:lnTo>
                  <a:pt x="20006" y="1676009"/>
                </a:lnTo>
                <a:lnTo>
                  <a:pt x="23499" y="1657604"/>
                </a:lnTo>
                <a:lnTo>
                  <a:pt x="26992" y="1639834"/>
                </a:lnTo>
                <a:lnTo>
                  <a:pt x="30486" y="1621746"/>
                </a:lnTo>
                <a:lnTo>
                  <a:pt x="34931" y="1604293"/>
                </a:lnTo>
                <a:lnTo>
                  <a:pt x="38742" y="1586840"/>
                </a:lnTo>
                <a:lnTo>
                  <a:pt x="43188" y="1569704"/>
                </a:lnTo>
                <a:lnTo>
                  <a:pt x="47951" y="1552569"/>
                </a:lnTo>
                <a:lnTo>
                  <a:pt x="52715" y="1536068"/>
                </a:lnTo>
                <a:lnTo>
                  <a:pt x="57796" y="1519249"/>
                </a:lnTo>
                <a:lnTo>
                  <a:pt x="62877" y="1503066"/>
                </a:lnTo>
                <a:lnTo>
                  <a:pt x="68593" y="1486564"/>
                </a:lnTo>
                <a:lnTo>
                  <a:pt x="73991" y="1470698"/>
                </a:lnTo>
                <a:lnTo>
                  <a:pt x="80025" y="1455149"/>
                </a:lnTo>
                <a:lnTo>
                  <a:pt x="86059" y="1439283"/>
                </a:lnTo>
                <a:lnTo>
                  <a:pt x="92410" y="1424051"/>
                </a:lnTo>
                <a:lnTo>
                  <a:pt x="98761" y="1409137"/>
                </a:lnTo>
                <a:lnTo>
                  <a:pt x="105430" y="1393905"/>
                </a:lnTo>
                <a:lnTo>
                  <a:pt x="112098" y="1378990"/>
                </a:lnTo>
                <a:lnTo>
                  <a:pt x="119402" y="1364393"/>
                </a:lnTo>
                <a:lnTo>
                  <a:pt x="126706" y="1350114"/>
                </a:lnTo>
                <a:lnTo>
                  <a:pt x="134010" y="1335834"/>
                </a:lnTo>
                <a:lnTo>
                  <a:pt x="141632" y="1321871"/>
                </a:lnTo>
                <a:lnTo>
                  <a:pt x="149571" y="1307909"/>
                </a:lnTo>
                <a:lnTo>
                  <a:pt x="157510" y="1294264"/>
                </a:lnTo>
                <a:lnTo>
                  <a:pt x="165766" y="1280936"/>
                </a:lnTo>
                <a:lnTo>
                  <a:pt x="174023" y="1267291"/>
                </a:lnTo>
                <a:lnTo>
                  <a:pt x="182597" y="1253963"/>
                </a:lnTo>
                <a:lnTo>
                  <a:pt x="191171" y="1241270"/>
                </a:lnTo>
                <a:lnTo>
                  <a:pt x="200380" y="1228260"/>
                </a:lnTo>
                <a:lnTo>
                  <a:pt x="209589" y="1215884"/>
                </a:lnTo>
                <a:lnTo>
                  <a:pt x="218799" y="1203191"/>
                </a:lnTo>
                <a:lnTo>
                  <a:pt x="228008" y="1191133"/>
                </a:lnTo>
                <a:lnTo>
                  <a:pt x="237852" y="1178757"/>
                </a:lnTo>
                <a:lnTo>
                  <a:pt x="247697" y="1167016"/>
                </a:lnTo>
                <a:lnTo>
                  <a:pt x="257541" y="1155275"/>
                </a:lnTo>
                <a:lnTo>
                  <a:pt x="267703" y="1143533"/>
                </a:lnTo>
                <a:lnTo>
                  <a:pt x="278182" y="1132110"/>
                </a:lnTo>
                <a:lnTo>
                  <a:pt x="288662" y="1120686"/>
                </a:lnTo>
                <a:lnTo>
                  <a:pt x="298824" y="1109579"/>
                </a:lnTo>
                <a:lnTo>
                  <a:pt x="309938" y="1098473"/>
                </a:lnTo>
                <a:lnTo>
                  <a:pt x="320735" y="1087684"/>
                </a:lnTo>
                <a:lnTo>
                  <a:pt x="331850" y="1076895"/>
                </a:lnTo>
                <a:lnTo>
                  <a:pt x="343282" y="1066423"/>
                </a:lnTo>
                <a:lnTo>
                  <a:pt x="354715" y="1055951"/>
                </a:lnTo>
                <a:lnTo>
                  <a:pt x="366147" y="1045797"/>
                </a:lnTo>
                <a:lnTo>
                  <a:pt x="377897" y="1035642"/>
                </a:lnTo>
                <a:lnTo>
                  <a:pt x="389964" y="1025805"/>
                </a:lnTo>
                <a:lnTo>
                  <a:pt x="401714" y="1015968"/>
                </a:lnTo>
                <a:lnTo>
                  <a:pt x="414099" y="1006448"/>
                </a:lnTo>
                <a:lnTo>
                  <a:pt x="426801" y="996928"/>
                </a:lnTo>
                <a:lnTo>
                  <a:pt x="439186" y="987408"/>
                </a:lnTo>
                <a:lnTo>
                  <a:pt x="451571" y="977888"/>
                </a:lnTo>
                <a:lnTo>
                  <a:pt x="477293" y="960118"/>
                </a:lnTo>
                <a:lnTo>
                  <a:pt x="481421" y="957262"/>
                </a:lnTo>
                <a:close/>
                <a:moveTo>
                  <a:pt x="839471" y="0"/>
                </a:moveTo>
                <a:lnTo>
                  <a:pt x="852171" y="0"/>
                </a:lnTo>
                <a:lnTo>
                  <a:pt x="865506" y="0"/>
                </a:lnTo>
                <a:lnTo>
                  <a:pt x="878206" y="636"/>
                </a:lnTo>
                <a:lnTo>
                  <a:pt x="890906" y="1271"/>
                </a:lnTo>
                <a:lnTo>
                  <a:pt x="903288" y="2542"/>
                </a:lnTo>
                <a:lnTo>
                  <a:pt x="915988" y="3813"/>
                </a:lnTo>
                <a:lnTo>
                  <a:pt x="928371" y="5719"/>
                </a:lnTo>
                <a:lnTo>
                  <a:pt x="940436" y="7943"/>
                </a:lnTo>
                <a:lnTo>
                  <a:pt x="952818" y="10167"/>
                </a:lnTo>
                <a:lnTo>
                  <a:pt x="964883" y="12708"/>
                </a:lnTo>
                <a:lnTo>
                  <a:pt x="976631" y="15568"/>
                </a:lnTo>
                <a:lnTo>
                  <a:pt x="988696" y="19062"/>
                </a:lnTo>
                <a:lnTo>
                  <a:pt x="1000443" y="22239"/>
                </a:lnTo>
                <a:lnTo>
                  <a:pt x="1011873" y="26052"/>
                </a:lnTo>
                <a:lnTo>
                  <a:pt x="1023621" y="30182"/>
                </a:lnTo>
                <a:lnTo>
                  <a:pt x="1034733" y="34630"/>
                </a:lnTo>
                <a:lnTo>
                  <a:pt x="1046163" y="39395"/>
                </a:lnTo>
                <a:lnTo>
                  <a:pt x="1057276" y="44161"/>
                </a:lnTo>
                <a:lnTo>
                  <a:pt x="1068388" y="48926"/>
                </a:lnTo>
                <a:lnTo>
                  <a:pt x="1079183" y="54645"/>
                </a:lnTo>
                <a:lnTo>
                  <a:pt x="1089661" y="60046"/>
                </a:lnTo>
                <a:lnTo>
                  <a:pt x="1100456" y="66082"/>
                </a:lnTo>
                <a:lnTo>
                  <a:pt x="1110616" y="72119"/>
                </a:lnTo>
                <a:lnTo>
                  <a:pt x="1120776" y="78790"/>
                </a:lnTo>
                <a:lnTo>
                  <a:pt x="1130936" y="85462"/>
                </a:lnTo>
                <a:lnTo>
                  <a:pt x="1140461" y="92134"/>
                </a:lnTo>
                <a:lnTo>
                  <a:pt x="1150303" y="99123"/>
                </a:lnTo>
                <a:lnTo>
                  <a:pt x="1159828" y="106430"/>
                </a:lnTo>
                <a:lnTo>
                  <a:pt x="1169353" y="114055"/>
                </a:lnTo>
                <a:lnTo>
                  <a:pt x="1178561" y="121680"/>
                </a:lnTo>
                <a:lnTo>
                  <a:pt x="1187133" y="129623"/>
                </a:lnTo>
                <a:lnTo>
                  <a:pt x="1196023" y="137883"/>
                </a:lnTo>
                <a:lnTo>
                  <a:pt x="1204596" y="146143"/>
                </a:lnTo>
                <a:lnTo>
                  <a:pt x="1213168" y="155039"/>
                </a:lnTo>
                <a:lnTo>
                  <a:pt x="1221106" y="163299"/>
                </a:lnTo>
                <a:lnTo>
                  <a:pt x="1229043" y="172513"/>
                </a:lnTo>
                <a:lnTo>
                  <a:pt x="1236981" y="181726"/>
                </a:lnTo>
                <a:lnTo>
                  <a:pt x="1244283" y="190939"/>
                </a:lnTo>
                <a:lnTo>
                  <a:pt x="1251586" y="200153"/>
                </a:lnTo>
                <a:lnTo>
                  <a:pt x="1258888" y="210001"/>
                </a:lnTo>
                <a:lnTo>
                  <a:pt x="1265556" y="219850"/>
                </a:lnTo>
                <a:lnTo>
                  <a:pt x="1272223" y="230017"/>
                </a:lnTo>
                <a:lnTo>
                  <a:pt x="1278256" y="240183"/>
                </a:lnTo>
                <a:lnTo>
                  <a:pt x="1284606" y="250667"/>
                </a:lnTo>
                <a:lnTo>
                  <a:pt x="1290321" y="261151"/>
                </a:lnTo>
                <a:lnTo>
                  <a:pt x="1296353" y="271953"/>
                </a:lnTo>
                <a:lnTo>
                  <a:pt x="1301433" y="282755"/>
                </a:lnTo>
                <a:lnTo>
                  <a:pt x="1306831" y="293239"/>
                </a:lnTo>
                <a:lnTo>
                  <a:pt x="1311593" y="304359"/>
                </a:lnTo>
                <a:lnTo>
                  <a:pt x="1316356" y="315796"/>
                </a:lnTo>
                <a:lnTo>
                  <a:pt x="1320483" y="327234"/>
                </a:lnTo>
                <a:lnTo>
                  <a:pt x="1324293" y="338671"/>
                </a:lnTo>
                <a:lnTo>
                  <a:pt x="1328421" y="350426"/>
                </a:lnTo>
                <a:lnTo>
                  <a:pt x="1331913" y="362181"/>
                </a:lnTo>
                <a:lnTo>
                  <a:pt x="1335088" y="373936"/>
                </a:lnTo>
                <a:lnTo>
                  <a:pt x="1337946" y="386009"/>
                </a:lnTo>
                <a:lnTo>
                  <a:pt x="1340803" y="398081"/>
                </a:lnTo>
                <a:lnTo>
                  <a:pt x="1343026" y="410472"/>
                </a:lnTo>
                <a:lnTo>
                  <a:pt x="1344931" y="422862"/>
                </a:lnTo>
                <a:lnTo>
                  <a:pt x="1346518" y="435252"/>
                </a:lnTo>
                <a:lnTo>
                  <a:pt x="1348106" y="447643"/>
                </a:lnTo>
                <a:lnTo>
                  <a:pt x="1349058" y="460033"/>
                </a:lnTo>
                <a:lnTo>
                  <a:pt x="1350011" y="472741"/>
                </a:lnTo>
                <a:lnTo>
                  <a:pt x="1350646" y="485449"/>
                </a:lnTo>
                <a:lnTo>
                  <a:pt x="1350963" y="498475"/>
                </a:lnTo>
                <a:lnTo>
                  <a:pt x="1350646" y="513407"/>
                </a:lnTo>
                <a:lnTo>
                  <a:pt x="1349693" y="528975"/>
                </a:lnTo>
                <a:lnTo>
                  <a:pt x="1348423" y="543907"/>
                </a:lnTo>
                <a:lnTo>
                  <a:pt x="1347153" y="558521"/>
                </a:lnTo>
                <a:lnTo>
                  <a:pt x="1345248" y="573453"/>
                </a:lnTo>
                <a:lnTo>
                  <a:pt x="1342708" y="588067"/>
                </a:lnTo>
                <a:lnTo>
                  <a:pt x="1339851" y="602682"/>
                </a:lnTo>
                <a:lnTo>
                  <a:pt x="1336358" y="616660"/>
                </a:lnTo>
                <a:lnTo>
                  <a:pt x="1332866" y="631275"/>
                </a:lnTo>
                <a:lnTo>
                  <a:pt x="1328738" y="645254"/>
                </a:lnTo>
                <a:lnTo>
                  <a:pt x="1324293" y="658915"/>
                </a:lnTo>
                <a:lnTo>
                  <a:pt x="1319531" y="672576"/>
                </a:lnTo>
                <a:lnTo>
                  <a:pt x="1314133" y="685920"/>
                </a:lnTo>
                <a:lnTo>
                  <a:pt x="1308418" y="699263"/>
                </a:lnTo>
                <a:lnTo>
                  <a:pt x="1302386" y="712607"/>
                </a:lnTo>
                <a:lnTo>
                  <a:pt x="1296353" y="725315"/>
                </a:lnTo>
                <a:lnTo>
                  <a:pt x="1289368" y="738023"/>
                </a:lnTo>
                <a:lnTo>
                  <a:pt x="1282383" y="750413"/>
                </a:lnTo>
                <a:lnTo>
                  <a:pt x="1275081" y="762486"/>
                </a:lnTo>
                <a:lnTo>
                  <a:pt x="1267143" y="774559"/>
                </a:lnTo>
                <a:lnTo>
                  <a:pt x="1259206" y="786313"/>
                </a:lnTo>
                <a:lnTo>
                  <a:pt x="1250633" y="797751"/>
                </a:lnTo>
                <a:lnTo>
                  <a:pt x="1242061" y="809188"/>
                </a:lnTo>
                <a:lnTo>
                  <a:pt x="1232853" y="819990"/>
                </a:lnTo>
                <a:lnTo>
                  <a:pt x="1223963" y="830792"/>
                </a:lnTo>
                <a:lnTo>
                  <a:pt x="1214121" y="841276"/>
                </a:lnTo>
                <a:lnTo>
                  <a:pt x="1204278" y="851442"/>
                </a:lnTo>
                <a:lnTo>
                  <a:pt x="1193801" y="860974"/>
                </a:lnTo>
                <a:lnTo>
                  <a:pt x="1183323" y="870822"/>
                </a:lnTo>
                <a:lnTo>
                  <a:pt x="1172528" y="880036"/>
                </a:lnTo>
                <a:lnTo>
                  <a:pt x="1161733" y="889249"/>
                </a:lnTo>
                <a:lnTo>
                  <a:pt x="1150303" y="897827"/>
                </a:lnTo>
                <a:lnTo>
                  <a:pt x="1134746" y="909264"/>
                </a:lnTo>
                <a:lnTo>
                  <a:pt x="1118236" y="920066"/>
                </a:lnTo>
                <a:lnTo>
                  <a:pt x="1101408" y="929915"/>
                </a:lnTo>
                <a:lnTo>
                  <a:pt x="1084581" y="939446"/>
                </a:lnTo>
                <a:lnTo>
                  <a:pt x="1066801" y="948342"/>
                </a:lnTo>
                <a:lnTo>
                  <a:pt x="1048703" y="956602"/>
                </a:lnTo>
                <a:lnTo>
                  <a:pt x="1040131" y="960414"/>
                </a:lnTo>
                <a:lnTo>
                  <a:pt x="1030606" y="963909"/>
                </a:lnTo>
                <a:lnTo>
                  <a:pt x="1021398" y="967722"/>
                </a:lnTo>
                <a:lnTo>
                  <a:pt x="1011873" y="970899"/>
                </a:lnTo>
                <a:lnTo>
                  <a:pt x="1002348" y="973758"/>
                </a:lnTo>
                <a:lnTo>
                  <a:pt x="993141" y="976617"/>
                </a:lnTo>
                <a:lnTo>
                  <a:pt x="983616" y="979794"/>
                </a:lnTo>
                <a:lnTo>
                  <a:pt x="973773" y="982018"/>
                </a:lnTo>
                <a:lnTo>
                  <a:pt x="963931" y="984560"/>
                </a:lnTo>
                <a:lnTo>
                  <a:pt x="954088" y="986466"/>
                </a:lnTo>
                <a:lnTo>
                  <a:pt x="944246" y="988372"/>
                </a:lnTo>
                <a:lnTo>
                  <a:pt x="934403" y="990596"/>
                </a:lnTo>
                <a:lnTo>
                  <a:pt x="924561" y="991867"/>
                </a:lnTo>
                <a:lnTo>
                  <a:pt x="914401" y="993455"/>
                </a:lnTo>
                <a:lnTo>
                  <a:pt x="904241" y="994409"/>
                </a:lnTo>
                <a:lnTo>
                  <a:pt x="893763" y="995362"/>
                </a:lnTo>
                <a:lnTo>
                  <a:pt x="883603" y="995997"/>
                </a:lnTo>
                <a:lnTo>
                  <a:pt x="873126" y="996632"/>
                </a:lnTo>
                <a:lnTo>
                  <a:pt x="862648" y="996950"/>
                </a:lnTo>
                <a:lnTo>
                  <a:pt x="852171" y="996950"/>
                </a:lnTo>
                <a:lnTo>
                  <a:pt x="840423" y="996950"/>
                </a:lnTo>
                <a:lnTo>
                  <a:pt x="828358" y="996315"/>
                </a:lnTo>
                <a:lnTo>
                  <a:pt x="816293" y="995679"/>
                </a:lnTo>
                <a:lnTo>
                  <a:pt x="804546" y="994726"/>
                </a:lnTo>
                <a:lnTo>
                  <a:pt x="792798" y="993455"/>
                </a:lnTo>
                <a:lnTo>
                  <a:pt x="781368" y="992185"/>
                </a:lnTo>
                <a:lnTo>
                  <a:pt x="769621" y="990278"/>
                </a:lnTo>
                <a:lnTo>
                  <a:pt x="758191" y="988054"/>
                </a:lnTo>
                <a:lnTo>
                  <a:pt x="746761" y="985831"/>
                </a:lnTo>
                <a:lnTo>
                  <a:pt x="735331" y="983289"/>
                </a:lnTo>
                <a:lnTo>
                  <a:pt x="724218" y="980430"/>
                </a:lnTo>
                <a:lnTo>
                  <a:pt x="713106" y="977253"/>
                </a:lnTo>
                <a:lnTo>
                  <a:pt x="702311" y="973758"/>
                </a:lnTo>
                <a:lnTo>
                  <a:pt x="691198" y="970263"/>
                </a:lnTo>
                <a:lnTo>
                  <a:pt x="680721" y="966768"/>
                </a:lnTo>
                <a:lnTo>
                  <a:pt x="670243" y="962321"/>
                </a:lnTo>
                <a:lnTo>
                  <a:pt x="659448" y="958190"/>
                </a:lnTo>
                <a:lnTo>
                  <a:pt x="648971" y="953425"/>
                </a:lnTo>
                <a:lnTo>
                  <a:pt x="638811" y="948659"/>
                </a:lnTo>
                <a:lnTo>
                  <a:pt x="628651" y="943894"/>
                </a:lnTo>
                <a:lnTo>
                  <a:pt x="618491" y="938493"/>
                </a:lnTo>
                <a:lnTo>
                  <a:pt x="608648" y="933410"/>
                </a:lnTo>
                <a:lnTo>
                  <a:pt x="599123" y="927373"/>
                </a:lnTo>
                <a:lnTo>
                  <a:pt x="589281" y="921655"/>
                </a:lnTo>
                <a:lnTo>
                  <a:pt x="579756" y="915618"/>
                </a:lnTo>
                <a:lnTo>
                  <a:pt x="570548" y="909264"/>
                </a:lnTo>
                <a:lnTo>
                  <a:pt x="561023" y="902910"/>
                </a:lnTo>
                <a:lnTo>
                  <a:pt x="552133" y="895921"/>
                </a:lnTo>
                <a:lnTo>
                  <a:pt x="543561" y="889249"/>
                </a:lnTo>
                <a:lnTo>
                  <a:pt x="534671" y="881942"/>
                </a:lnTo>
                <a:lnTo>
                  <a:pt x="526098" y="874952"/>
                </a:lnTo>
                <a:lnTo>
                  <a:pt x="517526" y="867328"/>
                </a:lnTo>
                <a:lnTo>
                  <a:pt x="508318" y="858750"/>
                </a:lnTo>
                <a:lnTo>
                  <a:pt x="499428" y="849854"/>
                </a:lnTo>
                <a:lnTo>
                  <a:pt x="490538" y="840958"/>
                </a:lnTo>
                <a:lnTo>
                  <a:pt x="481648" y="831427"/>
                </a:lnTo>
                <a:lnTo>
                  <a:pt x="473711" y="821896"/>
                </a:lnTo>
                <a:lnTo>
                  <a:pt x="465456" y="812047"/>
                </a:lnTo>
                <a:lnTo>
                  <a:pt x="457518" y="801881"/>
                </a:lnTo>
                <a:lnTo>
                  <a:pt x="449898" y="791714"/>
                </a:lnTo>
                <a:lnTo>
                  <a:pt x="442596" y="781548"/>
                </a:lnTo>
                <a:lnTo>
                  <a:pt x="435293" y="770746"/>
                </a:lnTo>
                <a:lnTo>
                  <a:pt x="428626" y="759944"/>
                </a:lnTo>
                <a:lnTo>
                  <a:pt x="421958" y="749142"/>
                </a:lnTo>
                <a:lnTo>
                  <a:pt x="415608" y="738023"/>
                </a:lnTo>
                <a:lnTo>
                  <a:pt x="409576" y="726585"/>
                </a:lnTo>
                <a:lnTo>
                  <a:pt x="403861" y="715148"/>
                </a:lnTo>
                <a:lnTo>
                  <a:pt x="398463" y="703393"/>
                </a:lnTo>
                <a:lnTo>
                  <a:pt x="393383" y="691638"/>
                </a:lnTo>
                <a:lnTo>
                  <a:pt x="388303" y="679566"/>
                </a:lnTo>
                <a:lnTo>
                  <a:pt x="383858" y="667493"/>
                </a:lnTo>
                <a:lnTo>
                  <a:pt x="379731" y="655420"/>
                </a:lnTo>
                <a:lnTo>
                  <a:pt x="375603" y="643030"/>
                </a:lnTo>
                <a:lnTo>
                  <a:pt x="372111" y="630322"/>
                </a:lnTo>
                <a:lnTo>
                  <a:pt x="368936" y="617614"/>
                </a:lnTo>
                <a:lnTo>
                  <a:pt x="365443" y="604588"/>
                </a:lnTo>
                <a:lnTo>
                  <a:pt x="362903" y="591880"/>
                </a:lnTo>
                <a:lnTo>
                  <a:pt x="360681" y="578854"/>
                </a:lnTo>
                <a:lnTo>
                  <a:pt x="358776" y="565828"/>
                </a:lnTo>
                <a:lnTo>
                  <a:pt x="357188" y="552485"/>
                </a:lnTo>
                <a:lnTo>
                  <a:pt x="355601" y="539141"/>
                </a:lnTo>
                <a:lnTo>
                  <a:pt x="354648" y="525480"/>
                </a:lnTo>
                <a:lnTo>
                  <a:pt x="354331" y="511819"/>
                </a:lnTo>
                <a:lnTo>
                  <a:pt x="354013" y="498475"/>
                </a:lnTo>
                <a:lnTo>
                  <a:pt x="354331" y="485449"/>
                </a:lnTo>
                <a:lnTo>
                  <a:pt x="354648" y="472741"/>
                </a:lnTo>
                <a:lnTo>
                  <a:pt x="355601" y="460033"/>
                </a:lnTo>
                <a:lnTo>
                  <a:pt x="356871" y="447643"/>
                </a:lnTo>
                <a:lnTo>
                  <a:pt x="358141" y="434935"/>
                </a:lnTo>
                <a:lnTo>
                  <a:pt x="360046" y="422544"/>
                </a:lnTo>
                <a:lnTo>
                  <a:pt x="361951" y="410472"/>
                </a:lnTo>
                <a:lnTo>
                  <a:pt x="364173" y="397763"/>
                </a:lnTo>
                <a:lnTo>
                  <a:pt x="366713" y="385691"/>
                </a:lnTo>
                <a:lnTo>
                  <a:pt x="369888" y="373936"/>
                </a:lnTo>
                <a:lnTo>
                  <a:pt x="373063" y="361863"/>
                </a:lnTo>
                <a:lnTo>
                  <a:pt x="376556" y="350108"/>
                </a:lnTo>
                <a:lnTo>
                  <a:pt x="380683" y="338671"/>
                </a:lnTo>
                <a:lnTo>
                  <a:pt x="384493" y="326916"/>
                </a:lnTo>
                <a:lnTo>
                  <a:pt x="388621" y="315796"/>
                </a:lnTo>
                <a:lnTo>
                  <a:pt x="393383" y="304359"/>
                </a:lnTo>
                <a:lnTo>
                  <a:pt x="398146" y="293239"/>
                </a:lnTo>
                <a:lnTo>
                  <a:pt x="403543" y="282755"/>
                </a:lnTo>
                <a:lnTo>
                  <a:pt x="408623" y="271636"/>
                </a:lnTo>
                <a:lnTo>
                  <a:pt x="414656" y="261151"/>
                </a:lnTo>
                <a:lnTo>
                  <a:pt x="420371" y="250667"/>
                </a:lnTo>
                <a:lnTo>
                  <a:pt x="426721" y="240183"/>
                </a:lnTo>
                <a:lnTo>
                  <a:pt x="432753" y="230017"/>
                </a:lnTo>
                <a:lnTo>
                  <a:pt x="439421" y="219850"/>
                </a:lnTo>
                <a:lnTo>
                  <a:pt x="446088" y="210001"/>
                </a:lnTo>
                <a:lnTo>
                  <a:pt x="453391" y="200153"/>
                </a:lnTo>
                <a:lnTo>
                  <a:pt x="460693" y="190939"/>
                </a:lnTo>
                <a:lnTo>
                  <a:pt x="467996" y="181408"/>
                </a:lnTo>
                <a:lnTo>
                  <a:pt x="475933" y="172195"/>
                </a:lnTo>
                <a:lnTo>
                  <a:pt x="483871" y="163299"/>
                </a:lnTo>
                <a:lnTo>
                  <a:pt x="491808" y="154403"/>
                </a:lnTo>
                <a:lnTo>
                  <a:pt x="500381" y="146143"/>
                </a:lnTo>
                <a:lnTo>
                  <a:pt x="508953" y="137565"/>
                </a:lnTo>
                <a:lnTo>
                  <a:pt x="517526" y="129305"/>
                </a:lnTo>
                <a:lnTo>
                  <a:pt x="526416" y="121680"/>
                </a:lnTo>
                <a:lnTo>
                  <a:pt x="535623" y="113738"/>
                </a:lnTo>
                <a:lnTo>
                  <a:pt x="545148" y="106113"/>
                </a:lnTo>
                <a:lnTo>
                  <a:pt x="554673" y="99123"/>
                </a:lnTo>
                <a:lnTo>
                  <a:pt x="564516" y="92134"/>
                </a:lnTo>
                <a:lnTo>
                  <a:pt x="574041" y="85462"/>
                </a:lnTo>
                <a:lnTo>
                  <a:pt x="584201" y="78473"/>
                </a:lnTo>
                <a:lnTo>
                  <a:pt x="594361" y="72119"/>
                </a:lnTo>
                <a:lnTo>
                  <a:pt x="604838" y="66082"/>
                </a:lnTo>
                <a:lnTo>
                  <a:pt x="615316" y="60046"/>
                </a:lnTo>
                <a:lnTo>
                  <a:pt x="625793" y="54645"/>
                </a:lnTo>
                <a:lnTo>
                  <a:pt x="636906" y="48926"/>
                </a:lnTo>
                <a:lnTo>
                  <a:pt x="647701" y="44161"/>
                </a:lnTo>
                <a:lnTo>
                  <a:pt x="658813" y="39395"/>
                </a:lnTo>
                <a:lnTo>
                  <a:pt x="670243" y="34630"/>
                </a:lnTo>
                <a:lnTo>
                  <a:pt x="681356" y="30182"/>
                </a:lnTo>
                <a:lnTo>
                  <a:pt x="693103" y="26052"/>
                </a:lnTo>
                <a:lnTo>
                  <a:pt x="704533" y="22239"/>
                </a:lnTo>
                <a:lnTo>
                  <a:pt x="716281" y="19062"/>
                </a:lnTo>
                <a:lnTo>
                  <a:pt x="728346" y="15568"/>
                </a:lnTo>
                <a:lnTo>
                  <a:pt x="740093" y="12708"/>
                </a:lnTo>
                <a:lnTo>
                  <a:pt x="752158" y="10167"/>
                </a:lnTo>
                <a:lnTo>
                  <a:pt x="764541" y="7625"/>
                </a:lnTo>
                <a:lnTo>
                  <a:pt x="776606" y="5719"/>
                </a:lnTo>
                <a:lnTo>
                  <a:pt x="788988" y="3813"/>
                </a:lnTo>
                <a:lnTo>
                  <a:pt x="801688" y="2542"/>
                </a:lnTo>
                <a:lnTo>
                  <a:pt x="814071" y="1271"/>
                </a:lnTo>
                <a:lnTo>
                  <a:pt x="826771" y="636"/>
                </a:lnTo>
                <a:lnTo>
                  <a:pt x="839471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grpSp>
        <p:nvGrpSpPr>
          <p:cNvPr id="143" name="组合 142"/>
          <p:cNvGrpSpPr/>
          <p:nvPr/>
        </p:nvGrpSpPr>
        <p:grpSpPr>
          <a:xfrm>
            <a:off x="1199232" y="4653136"/>
            <a:ext cx="2025473" cy="376932"/>
            <a:chOff x="6046989" y="3903960"/>
            <a:chExt cx="2025473" cy="376932"/>
          </a:xfrm>
        </p:grpSpPr>
        <p:sp>
          <p:nvSpPr>
            <p:cNvPr id="144" name="TextBox 143"/>
            <p:cNvSpPr txBox="1"/>
            <p:nvPr/>
          </p:nvSpPr>
          <p:spPr>
            <a:xfrm>
              <a:off x="6046989" y="3903960"/>
              <a:ext cx="202547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ctr">
                <a:defRPr sz="2800">
                  <a:solidFill>
                    <a:schemeClr val="bg1">
                      <a:lumMod val="50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1pPr>
            </a:lstStyle>
            <a:p>
              <a:pPr algn="l"/>
              <a:r>
                <a:rPr lang="zh-CN" altLang="en-US" sz="1800" dirty="0"/>
                <a:t>团队</a:t>
              </a:r>
              <a:r>
                <a:rPr lang="zh-CN" altLang="en-US" sz="1800" dirty="0" smtClean="0"/>
                <a:t>：天才儿童</a:t>
              </a:r>
              <a:endParaRPr lang="zh-CN" altLang="en-US" sz="1400" dirty="0"/>
            </a:p>
          </p:txBody>
        </p:sp>
        <p:cxnSp>
          <p:nvCxnSpPr>
            <p:cNvPr id="145" name="直接连接符 144"/>
            <p:cNvCxnSpPr/>
            <p:nvPr/>
          </p:nvCxnSpPr>
          <p:spPr>
            <a:xfrm>
              <a:off x="6118427" y="4280892"/>
              <a:ext cx="1584176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9" name="音乐.mp3">
            <a:hlinkClick r:id="" action="ppaction://media"/>
          </p:cNvPr>
          <p:cNvPicPr>
            <a:picLocks noRot="1" noChangeAspect="1"/>
          </p:cNvPicPr>
          <p:nvPr>
            <a:audioFile r:link="rId1"/>
          </p:nvPr>
        </p:nvPicPr>
        <p:blipFill>
          <a:blip r:embed="rId4"/>
          <a:stretch>
            <a:fillRect/>
          </a:stretch>
        </p:blipFill>
        <p:spPr>
          <a:xfrm>
            <a:off x="5942013" y="-785842"/>
            <a:ext cx="304800" cy="304800"/>
          </a:xfrm>
          <a:prstGeom prst="rect">
            <a:avLst/>
          </a:prstGeom>
        </p:spPr>
      </p:pic>
      <p:sp>
        <p:nvSpPr>
          <p:cNvPr id="84" name="KSO_Shape"/>
          <p:cNvSpPr>
            <a:spLocks/>
          </p:cNvSpPr>
          <p:nvPr/>
        </p:nvSpPr>
        <p:spPr bwMode="auto">
          <a:xfrm>
            <a:off x="981092" y="5319501"/>
            <a:ext cx="217000" cy="274684"/>
          </a:xfrm>
          <a:custGeom>
            <a:avLst/>
            <a:gdLst>
              <a:gd name="T0" fmla="*/ 508479 w 1679575"/>
              <a:gd name="T1" fmla="*/ 933537 h 2125662"/>
              <a:gd name="T2" fmla="*/ 645344 w 1679575"/>
              <a:gd name="T3" fmla="*/ 1004349 h 2125662"/>
              <a:gd name="T4" fmla="*/ 637947 w 1679575"/>
              <a:gd name="T5" fmla="*/ 1045870 h 2125662"/>
              <a:gd name="T6" fmla="*/ 629410 w 1679575"/>
              <a:gd name="T7" fmla="*/ 1095637 h 2125662"/>
              <a:gd name="T8" fmla="*/ 645913 w 1679575"/>
              <a:gd name="T9" fmla="*/ 1148533 h 2125662"/>
              <a:gd name="T10" fmla="*/ 923628 w 1679575"/>
              <a:gd name="T11" fmla="*/ 1679766 h 2125662"/>
              <a:gd name="T12" fmla="*/ 886068 w 1679575"/>
              <a:gd name="T13" fmla="*/ 1137442 h 2125662"/>
              <a:gd name="T14" fmla="*/ 896597 w 1679575"/>
              <a:gd name="T15" fmla="*/ 1083408 h 2125662"/>
              <a:gd name="T16" fmla="*/ 885214 w 1679575"/>
              <a:gd name="T17" fmla="*/ 1039044 h 2125662"/>
              <a:gd name="T18" fmla="*/ 917083 w 1679575"/>
              <a:gd name="T19" fmla="*/ 999799 h 2125662"/>
              <a:gd name="T20" fmla="*/ 1048543 w 1679575"/>
              <a:gd name="T21" fmla="*/ 927280 h 2125662"/>
              <a:gd name="T22" fmla="*/ 1168905 w 1679575"/>
              <a:gd name="T23" fmla="*/ 933822 h 2125662"/>
              <a:gd name="T24" fmla="*/ 1257397 w 1679575"/>
              <a:gd name="T25" fmla="*/ 1021128 h 2125662"/>
              <a:gd name="T26" fmla="*/ 1333655 w 1679575"/>
              <a:gd name="T27" fmla="*/ 1118957 h 2125662"/>
              <a:gd name="T28" fmla="*/ 1397392 w 1679575"/>
              <a:gd name="T29" fmla="*/ 1227592 h 2125662"/>
              <a:gd name="T30" fmla="*/ 1446903 w 1679575"/>
              <a:gd name="T31" fmla="*/ 1349025 h 2125662"/>
              <a:gd name="T32" fmla="*/ 1482186 w 1679575"/>
              <a:gd name="T33" fmla="*/ 1483540 h 2125662"/>
              <a:gd name="T34" fmla="*/ 1501820 w 1679575"/>
              <a:gd name="T35" fmla="*/ 1632274 h 2125662"/>
              <a:gd name="T36" fmla="*/ 1439790 w 1679575"/>
              <a:gd name="T37" fmla="*/ 1742331 h 2125662"/>
              <a:gd name="T38" fmla="*/ 1242601 w 1679575"/>
              <a:gd name="T39" fmla="*/ 1826794 h 2125662"/>
              <a:gd name="T40" fmla="*/ 1035738 w 1679575"/>
              <a:gd name="T41" fmla="*/ 1881112 h 2125662"/>
              <a:gd name="T42" fmla="*/ 822331 w 1679575"/>
              <a:gd name="T43" fmla="*/ 1904432 h 2125662"/>
              <a:gd name="T44" fmla="*/ 596403 w 1679575"/>
              <a:gd name="T45" fmla="*/ 1894194 h 2125662"/>
              <a:gd name="T46" fmla="*/ 373036 w 1679575"/>
              <a:gd name="T47" fmla="*/ 1847838 h 2125662"/>
              <a:gd name="T48" fmla="*/ 159344 w 1679575"/>
              <a:gd name="T49" fmla="*/ 1766788 h 2125662"/>
              <a:gd name="T50" fmla="*/ 0 w 1679575"/>
              <a:gd name="T51" fmla="*/ 1676354 h 2125662"/>
              <a:gd name="T52" fmla="*/ 15365 w 1679575"/>
              <a:gd name="T53" fmla="*/ 1518519 h 2125662"/>
              <a:gd name="T54" fmla="*/ 47234 w 1679575"/>
              <a:gd name="T55" fmla="*/ 1376611 h 2125662"/>
              <a:gd name="T56" fmla="*/ 94468 w 1679575"/>
              <a:gd name="T57" fmla="*/ 1249206 h 2125662"/>
              <a:gd name="T58" fmla="*/ 155930 w 1679575"/>
              <a:gd name="T59" fmla="*/ 1135735 h 2125662"/>
              <a:gd name="T60" fmla="*/ 230765 w 1679575"/>
              <a:gd name="T61" fmla="*/ 1035348 h 2125662"/>
              <a:gd name="T62" fmla="*/ 317835 w 1679575"/>
              <a:gd name="T63" fmla="*/ 946334 h 2125662"/>
              <a:gd name="T64" fmla="*/ 427669 w 1679575"/>
              <a:gd name="T65" fmla="*/ 860449 h 2125662"/>
              <a:gd name="T66" fmla="*/ 831848 w 1679575"/>
              <a:gd name="T67" fmla="*/ 5125 h 2125662"/>
              <a:gd name="T68" fmla="*/ 927152 w 1679575"/>
              <a:gd name="T69" fmla="*/ 31035 h 2125662"/>
              <a:gd name="T70" fmla="*/ 1013353 w 1679575"/>
              <a:gd name="T71" fmla="*/ 76590 h 2125662"/>
              <a:gd name="T72" fmla="*/ 1087035 w 1679575"/>
              <a:gd name="T73" fmla="*/ 138945 h 2125662"/>
              <a:gd name="T74" fmla="*/ 1145356 w 1679575"/>
              <a:gd name="T75" fmla="*/ 215250 h 2125662"/>
              <a:gd name="T76" fmla="*/ 1186607 w 1679575"/>
              <a:gd name="T77" fmla="*/ 303514 h 2125662"/>
              <a:gd name="T78" fmla="*/ 1207944 w 1679575"/>
              <a:gd name="T79" fmla="*/ 401174 h 2125662"/>
              <a:gd name="T80" fmla="*/ 1205383 w 1679575"/>
              <a:gd name="T81" fmla="*/ 513924 h 2125662"/>
              <a:gd name="T82" fmla="*/ 1172382 w 1679575"/>
              <a:gd name="T83" fmla="*/ 626673 h 2125662"/>
              <a:gd name="T84" fmla="*/ 1112924 w 1679575"/>
              <a:gd name="T85" fmla="*/ 725187 h 2125662"/>
              <a:gd name="T86" fmla="*/ 1030706 w 1679575"/>
              <a:gd name="T87" fmla="*/ 804625 h 2125662"/>
              <a:gd name="T88" fmla="*/ 915204 w 1679575"/>
              <a:gd name="T89" fmla="*/ 867264 h 2125662"/>
              <a:gd name="T90" fmla="*/ 837253 w 1679575"/>
              <a:gd name="T91" fmla="*/ 887764 h 2125662"/>
              <a:gd name="T92" fmla="*/ 753044 w 1679575"/>
              <a:gd name="T93" fmla="*/ 893458 h 2125662"/>
              <a:gd name="T94" fmla="*/ 658879 w 1679575"/>
              <a:gd name="T95" fmla="*/ 881215 h 2125662"/>
              <a:gd name="T96" fmla="*/ 572394 w 1679575"/>
              <a:gd name="T97" fmla="*/ 850180 h 2125662"/>
              <a:gd name="T98" fmla="*/ 494728 w 1679575"/>
              <a:gd name="T99" fmla="*/ 802917 h 2125662"/>
              <a:gd name="T100" fmla="*/ 424459 w 1679575"/>
              <a:gd name="T101" fmla="*/ 736576 h 2125662"/>
              <a:gd name="T102" fmla="*/ 366992 w 1679575"/>
              <a:gd name="T103" fmla="*/ 651159 h 2125662"/>
              <a:gd name="T104" fmla="*/ 330578 w 1679575"/>
              <a:gd name="T105" fmla="*/ 553500 h 2125662"/>
              <a:gd name="T106" fmla="*/ 317206 w 1679575"/>
              <a:gd name="T107" fmla="*/ 446729 h 2125662"/>
              <a:gd name="T108" fmla="*/ 328586 w 1679575"/>
              <a:gd name="T109" fmla="*/ 345653 h 2125662"/>
              <a:gd name="T110" fmla="*/ 361587 w 1679575"/>
              <a:gd name="T111" fmla="*/ 253403 h 2125662"/>
              <a:gd name="T112" fmla="*/ 412795 w 1679575"/>
              <a:gd name="T113" fmla="*/ 171118 h 2125662"/>
              <a:gd name="T114" fmla="*/ 479934 w 1679575"/>
              <a:gd name="T115" fmla="*/ 101931 h 2125662"/>
              <a:gd name="T116" fmla="*/ 560729 w 1679575"/>
              <a:gd name="T117" fmla="*/ 48972 h 2125662"/>
              <a:gd name="T118" fmla="*/ 652620 w 1679575"/>
              <a:gd name="T119" fmla="*/ 13952 h 2125662"/>
              <a:gd name="T120" fmla="*/ 752191 w 1679575"/>
              <a:gd name="T121" fmla="*/ 0 h 2125662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1679575" h="2125662">
                <a:moveTo>
                  <a:pt x="481421" y="957262"/>
                </a:moveTo>
                <a:lnTo>
                  <a:pt x="484914" y="961070"/>
                </a:lnTo>
                <a:lnTo>
                  <a:pt x="490948" y="968686"/>
                </a:lnTo>
                <a:lnTo>
                  <a:pt x="497299" y="975667"/>
                </a:lnTo>
                <a:lnTo>
                  <a:pt x="510319" y="990264"/>
                </a:lnTo>
                <a:lnTo>
                  <a:pt x="523657" y="1003909"/>
                </a:lnTo>
                <a:lnTo>
                  <a:pt x="537947" y="1017237"/>
                </a:lnTo>
                <a:lnTo>
                  <a:pt x="552237" y="1029613"/>
                </a:lnTo>
                <a:lnTo>
                  <a:pt x="567480" y="1041671"/>
                </a:lnTo>
                <a:lnTo>
                  <a:pt x="583040" y="1053095"/>
                </a:lnTo>
                <a:lnTo>
                  <a:pt x="598601" y="1063884"/>
                </a:lnTo>
                <a:lnTo>
                  <a:pt x="615114" y="1074039"/>
                </a:lnTo>
                <a:lnTo>
                  <a:pt x="631627" y="1083558"/>
                </a:lnTo>
                <a:lnTo>
                  <a:pt x="649093" y="1092126"/>
                </a:lnTo>
                <a:lnTo>
                  <a:pt x="666241" y="1100377"/>
                </a:lnTo>
                <a:lnTo>
                  <a:pt x="684025" y="1107993"/>
                </a:lnTo>
                <a:lnTo>
                  <a:pt x="701808" y="1114657"/>
                </a:lnTo>
                <a:lnTo>
                  <a:pt x="720226" y="1120686"/>
                </a:lnTo>
                <a:lnTo>
                  <a:pt x="738645" y="1125763"/>
                </a:lnTo>
                <a:lnTo>
                  <a:pt x="734517" y="1130840"/>
                </a:lnTo>
                <a:lnTo>
                  <a:pt x="730706" y="1135283"/>
                </a:lnTo>
                <a:lnTo>
                  <a:pt x="727213" y="1140043"/>
                </a:lnTo>
                <a:lnTo>
                  <a:pt x="723402" y="1145437"/>
                </a:lnTo>
                <a:lnTo>
                  <a:pt x="720544" y="1150515"/>
                </a:lnTo>
                <a:lnTo>
                  <a:pt x="717368" y="1155909"/>
                </a:lnTo>
                <a:lnTo>
                  <a:pt x="714510" y="1161304"/>
                </a:lnTo>
                <a:lnTo>
                  <a:pt x="711970" y="1167016"/>
                </a:lnTo>
                <a:lnTo>
                  <a:pt x="710064" y="1172410"/>
                </a:lnTo>
                <a:lnTo>
                  <a:pt x="708159" y="1178439"/>
                </a:lnTo>
                <a:lnTo>
                  <a:pt x="706254" y="1184151"/>
                </a:lnTo>
                <a:lnTo>
                  <a:pt x="704983" y="1190498"/>
                </a:lnTo>
                <a:lnTo>
                  <a:pt x="704031" y="1196210"/>
                </a:lnTo>
                <a:lnTo>
                  <a:pt x="702761" y="1202556"/>
                </a:lnTo>
                <a:lnTo>
                  <a:pt x="702443" y="1208903"/>
                </a:lnTo>
                <a:lnTo>
                  <a:pt x="702125" y="1215249"/>
                </a:lnTo>
                <a:lnTo>
                  <a:pt x="702443" y="1222548"/>
                </a:lnTo>
                <a:lnTo>
                  <a:pt x="703078" y="1229529"/>
                </a:lnTo>
                <a:lnTo>
                  <a:pt x="704348" y="1236510"/>
                </a:lnTo>
                <a:lnTo>
                  <a:pt x="705619" y="1243174"/>
                </a:lnTo>
                <a:lnTo>
                  <a:pt x="707206" y="1249838"/>
                </a:lnTo>
                <a:lnTo>
                  <a:pt x="709112" y="1256819"/>
                </a:lnTo>
                <a:lnTo>
                  <a:pt x="711652" y="1263166"/>
                </a:lnTo>
                <a:lnTo>
                  <a:pt x="714193" y="1269512"/>
                </a:lnTo>
                <a:lnTo>
                  <a:pt x="717686" y="1275542"/>
                </a:lnTo>
                <a:lnTo>
                  <a:pt x="720861" y="1281571"/>
                </a:lnTo>
                <a:lnTo>
                  <a:pt x="724355" y="1287283"/>
                </a:lnTo>
                <a:lnTo>
                  <a:pt x="728483" y="1292995"/>
                </a:lnTo>
                <a:lnTo>
                  <a:pt x="732611" y="1298389"/>
                </a:lnTo>
                <a:lnTo>
                  <a:pt x="737057" y="1303784"/>
                </a:lnTo>
                <a:lnTo>
                  <a:pt x="742138" y="1308861"/>
                </a:lnTo>
                <a:lnTo>
                  <a:pt x="746901" y="1313304"/>
                </a:lnTo>
                <a:lnTo>
                  <a:pt x="672275" y="1874339"/>
                </a:lnTo>
                <a:lnTo>
                  <a:pt x="854237" y="2050773"/>
                </a:lnTo>
                <a:lnTo>
                  <a:pt x="1030800" y="1874339"/>
                </a:lnTo>
                <a:lnTo>
                  <a:pt x="956173" y="1313304"/>
                </a:lnTo>
                <a:lnTo>
                  <a:pt x="961572" y="1308544"/>
                </a:lnTo>
                <a:lnTo>
                  <a:pt x="966018" y="1303466"/>
                </a:lnTo>
                <a:lnTo>
                  <a:pt x="970781" y="1298072"/>
                </a:lnTo>
                <a:lnTo>
                  <a:pt x="974910" y="1292995"/>
                </a:lnTo>
                <a:lnTo>
                  <a:pt x="978720" y="1286965"/>
                </a:lnTo>
                <a:lnTo>
                  <a:pt x="982531" y="1281571"/>
                </a:lnTo>
                <a:lnTo>
                  <a:pt x="986024" y="1275224"/>
                </a:lnTo>
                <a:lnTo>
                  <a:pt x="988882" y="1269195"/>
                </a:lnTo>
                <a:lnTo>
                  <a:pt x="991423" y="1262849"/>
                </a:lnTo>
                <a:lnTo>
                  <a:pt x="994281" y="1256502"/>
                </a:lnTo>
                <a:lnTo>
                  <a:pt x="996186" y="1249838"/>
                </a:lnTo>
                <a:lnTo>
                  <a:pt x="997774" y="1243174"/>
                </a:lnTo>
                <a:lnTo>
                  <a:pt x="999044" y="1236510"/>
                </a:lnTo>
                <a:lnTo>
                  <a:pt x="999997" y="1229212"/>
                </a:lnTo>
                <a:lnTo>
                  <a:pt x="1000632" y="1222548"/>
                </a:lnTo>
                <a:lnTo>
                  <a:pt x="1000632" y="1215249"/>
                </a:lnTo>
                <a:lnTo>
                  <a:pt x="1000632" y="1208903"/>
                </a:lnTo>
                <a:lnTo>
                  <a:pt x="1000314" y="1203191"/>
                </a:lnTo>
                <a:lnTo>
                  <a:pt x="999679" y="1197479"/>
                </a:lnTo>
                <a:lnTo>
                  <a:pt x="998727" y="1191767"/>
                </a:lnTo>
                <a:lnTo>
                  <a:pt x="997456" y="1186055"/>
                </a:lnTo>
                <a:lnTo>
                  <a:pt x="996186" y="1180661"/>
                </a:lnTo>
                <a:lnTo>
                  <a:pt x="994598" y="1175266"/>
                </a:lnTo>
                <a:lnTo>
                  <a:pt x="992375" y="1169872"/>
                </a:lnTo>
                <a:lnTo>
                  <a:pt x="990152" y="1164794"/>
                </a:lnTo>
                <a:lnTo>
                  <a:pt x="987929" y="1159400"/>
                </a:lnTo>
                <a:lnTo>
                  <a:pt x="985389" y="1154640"/>
                </a:lnTo>
                <a:lnTo>
                  <a:pt x="982849" y="1149563"/>
                </a:lnTo>
                <a:lnTo>
                  <a:pt x="979355" y="1144803"/>
                </a:lnTo>
                <a:lnTo>
                  <a:pt x="976497" y="1139725"/>
                </a:lnTo>
                <a:lnTo>
                  <a:pt x="973004" y="1135283"/>
                </a:lnTo>
                <a:lnTo>
                  <a:pt x="969829" y="1130840"/>
                </a:lnTo>
                <a:lnTo>
                  <a:pt x="987612" y="1126398"/>
                </a:lnTo>
                <a:lnTo>
                  <a:pt x="1005713" y="1121320"/>
                </a:lnTo>
                <a:lnTo>
                  <a:pt x="1023496" y="1115609"/>
                </a:lnTo>
                <a:lnTo>
                  <a:pt x="1041280" y="1109262"/>
                </a:lnTo>
                <a:lnTo>
                  <a:pt x="1058428" y="1101963"/>
                </a:lnTo>
                <a:lnTo>
                  <a:pt x="1075576" y="1094665"/>
                </a:lnTo>
                <a:lnTo>
                  <a:pt x="1092089" y="1086097"/>
                </a:lnTo>
                <a:lnTo>
                  <a:pt x="1108602" y="1076895"/>
                </a:lnTo>
                <a:lnTo>
                  <a:pt x="1124480" y="1067375"/>
                </a:lnTo>
                <a:lnTo>
                  <a:pt x="1140041" y="1056903"/>
                </a:lnTo>
                <a:lnTo>
                  <a:pt x="1155601" y="1046114"/>
                </a:lnTo>
                <a:lnTo>
                  <a:pt x="1170209" y="1034690"/>
                </a:lnTo>
                <a:lnTo>
                  <a:pt x="1184817" y="1022632"/>
                </a:lnTo>
                <a:lnTo>
                  <a:pt x="1198472" y="1009938"/>
                </a:lnTo>
                <a:lnTo>
                  <a:pt x="1211809" y="996928"/>
                </a:lnTo>
                <a:lnTo>
                  <a:pt x="1225147" y="983283"/>
                </a:lnTo>
                <a:lnTo>
                  <a:pt x="1228640" y="979792"/>
                </a:lnTo>
                <a:lnTo>
                  <a:pt x="1232451" y="982966"/>
                </a:lnTo>
                <a:lnTo>
                  <a:pt x="1257220" y="1002005"/>
                </a:lnTo>
                <a:lnTo>
                  <a:pt x="1281037" y="1021680"/>
                </a:lnTo>
                <a:lnTo>
                  <a:pt x="1304537" y="1041989"/>
                </a:lnTo>
                <a:lnTo>
                  <a:pt x="1316604" y="1052143"/>
                </a:lnTo>
                <a:lnTo>
                  <a:pt x="1327719" y="1062615"/>
                </a:lnTo>
                <a:lnTo>
                  <a:pt x="1338833" y="1073404"/>
                </a:lnTo>
                <a:lnTo>
                  <a:pt x="1349948" y="1084193"/>
                </a:lnTo>
                <a:lnTo>
                  <a:pt x="1361062" y="1094982"/>
                </a:lnTo>
                <a:lnTo>
                  <a:pt x="1371860" y="1105771"/>
                </a:lnTo>
                <a:lnTo>
                  <a:pt x="1382339" y="1116561"/>
                </a:lnTo>
                <a:lnTo>
                  <a:pt x="1392818" y="1127984"/>
                </a:lnTo>
                <a:lnTo>
                  <a:pt x="1403298" y="1139408"/>
                </a:lnTo>
                <a:lnTo>
                  <a:pt x="1413460" y="1150832"/>
                </a:lnTo>
                <a:lnTo>
                  <a:pt x="1423304" y="1162573"/>
                </a:lnTo>
                <a:lnTo>
                  <a:pt x="1433149" y="1174314"/>
                </a:lnTo>
                <a:lnTo>
                  <a:pt x="1442675" y="1186373"/>
                </a:lnTo>
                <a:lnTo>
                  <a:pt x="1452202" y="1198748"/>
                </a:lnTo>
                <a:lnTo>
                  <a:pt x="1461411" y="1210807"/>
                </a:lnTo>
                <a:lnTo>
                  <a:pt x="1470621" y="1223183"/>
                </a:lnTo>
                <a:lnTo>
                  <a:pt x="1479830" y="1235876"/>
                </a:lnTo>
                <a:lnTo>
                  <a:pt x="1488404" y="1248569"/>
                </a:lnTo>
                <a:lnTo>
                  <a:pt x="1496978" y="1261262"/>
                </a:lnTo>
                <a:lnTo>
                  <a:pt x="1505552" y="1274272"/>
                </a:lnTo>
                <a:lnTo>
                  <a:pt x="1513809" y="1287600"/>
                </a:lnTo>
                <a:lnTo>
                  <a:pt x="1521748" y="1300611"/>
                </a:lnTo>
                <a:lnTo>
                  <a:pt x="1529687" y="1314573"/>
                </a:lnTo>
                <a:lnTo>
                  <a:pt x="1537308" y="1328218"/>
                </a:lnTo>
                <a:lnTo>
                  <a:pt x="1544930" y="1341863"/>
                </a:lnTo>
                <a:lnTo>
                  <a:pt x="1552234" y="1355826"/>
                </a:lnTo>
                <a:lnTo>
                  <a:pt x="1559537" y="1369788"/>
                </a:lnTo>
                <a:lnTo>
                  <a:pt x="1566206" y="1384385"/>
                </a:lnTo>
                <a:lnTo>
                  <a:pt x="1573193" y="1398982"/>
                </a:lnTo>
                <a:lnTo>
                  <a:pt x="1579544" y="1413579"/>
                </a:lnTo>
                <a:lnTo>
                  <a:pt x="1586213" y="1428176"/>
                </a:lnTo>
                <a:lnTo>
                  <a:pt x="1592246" y="1443725"/>
                </a:lnTo>
                <a:lnTo>
                  <a:pt x="1598280" y="1458640"/>
                </a:lnTo>
                <a:lnTo>
                  <a:pt x="1603996" y="1473871"/>
                </a:lnTo>
                <a:lnTo>
                  <a:pt x="1609712" y="1489738"/>
                </a:lnTo>
                <a:lnTo>
                  <a:pt x="1614793" y="1505287"/>
                </a:lnTo>
                <a:lnTo>
                  <a:pt x="1620191" y="1521153"/>
                </a:lnTo>
                <a:lnTo>
                  <a:pt x="1624955" y="1537337"/>
                </a:lnTo>
                <a:lnTo>
                  <a:pt x="1630036" y="1553521"/>
                </a:lnTo>
                <a:lnTo>
                  <a:pt x="1634482" y="1570339"/>
                </a:lnTo>
                <a:lnTo>
                  <a:pt x="1638610" y="1586840"/>
                </a:lnTo>
                <a:lnTo>
                  <a:pt x="1643056" y="1603976"/>
                </a:lnTo>
                <a:lnTo>
                  <a:pt x="1646867" y="1620794"/>
                </a:lnTo>
                <a:lnTo>
                  <a:pt x="1650677" y="1637930"/>
                </a:lnTo>
                <a:lnTo>
                  <a:pt x="1654170" y="1655383"/>
                </a:lnTo>
                <a:lnTo>
                  <a:pt x="1657664" y="1673153"/>
                </a:lnTo>
                <a:lnTo>
                  <a:pt x="1660522" y="1690923"/>
                </a:lnTo>
                <a:lnTo>
                  <a:pt x="1663697" y="1709011"/>
                </a:lnTo>
                <a:lnTo>
                  <a:pt x="1666238" y="1727099"/>
                </a:lnTo>
                <a:lnTo>
                  <a:pt x="1668461" y="1745821"/>
                </a:lnTo>
                <a:lnTo>
                  <a:pt x="1670684" y="1764226"/>
                </a:lnTo>
                <a:lnTo>
                  <a:pt x="1672589" y="1783266"/>
                </a:lnTo>
                <a:lnTo>
                  <a:pt x="1674177" y="1802305"/>
                </a:lnTo>
                <a:lnTo>
                  <a:pt x="1676082" y="1821345"/>
                </a:lnTo>
                <a:lnTo>
                  <a:pt x="1677352" y="1841019"/>
                </a:lnTo>
                <a:lnTo>
                  <a:pt x="1678305" y="1860694"/>
                </a:lnTo>
                <a:lnTo>
                  <a:pt x="1679258" y="1880368"/>
                </a:lnTo>
                <a:lnTo>
                  <a:pt x="1679575" y="1900677"/>
                </a:lnTo>
                <a:lnTo>
                  <a:pt x="1679575" y="1903850"/>
                </a:lnTo>
                <a:lnTo>
                  <a:pt x="1677035" y="1905437"/>
                </a:lnTo>
                <a:lnTo>
                  <a:pt x="1653853" y="1918765"/>
                </a:lnTo>
                <a:lnTo>
                  <a:pt x="1630353" y="1931775"/>
                </a:lnTo>
                <a:lnTo>
                  <a:pt x="1606854" y="1944151"/>
                </a:lnTo>
                <a:lnTo>
                  <a:pt x="1583037" y="1956209"/>
                </a:lnTo>
                <a:lnTo>
                  <a:pt x="1558902" y="1967950"/>
                </a:lnTo>
                <a:lnTo>
                  <a:pt x="1534768" y="1979374"/>
                </a:lnTo>
                <a:lnTo>
                  <a:pt x="1510316" y="1990163"/>
                </a:lnTo>
                <a:lnTo>
                  <a:pt x="1485864" y="2000635"/>
                </a:lnTo>
                <a:lnTo>
                  <a:pt x="1461411" y="2010790"/>
                </a:lnTo>
                <a:lnTo>
                  <a:pt x="1436642" y="2020627"/>
                </a:lnTo>
                <a:lnTo>
                  <a:pt x="1411872" y="2029512"/>
                </a:lnTo>
                <a:lnTo>
                  <a:pt x="1386785" y="2038397"/>
                </a:lnTo>
                <a:lnTo>
                  <a:pt x="1361380" y="2046965"/>
                </a:lnTo>
                <a:lnTo>
                  <a:pt x="1335975" y="2054581"/>
                </a:lnTo>
                <a:lnTo>
                  <a:pt x="1310570" y="2062514"/>
                </a:lnTo>
                <a:lnTo>
                  <a:pt x="1285166" y="2069495"/>
                </a:lnTo>
                <a:lnTo>
                  <a:pt x="1259443" y="2076159"/>
                </a:lnTo>
                <a:lnTo>
                  <a:pt x="1233403" y="2082506"/>
                </a:lnTo>
                <a:lnTo>
                  <a:pt x="1207681" y="2088535"/>
                </a:lnTo>
                <a:lnTo>
                  <a:pt x="1181959" y="2093929"/>
                </a:lnTo>
                <a:lnTo>
                  <a:pt x="1155919" y="2099007"/>
                </a:lnTo>
                <a:lnTo>
                  <a:pt x="1129561" y="2103767"/>
                </a:lnTo>
                <a:lnTo>
                  <a:pt x="1103204" y="2107892"/>
                </a:lnTo>
                <a:lnTo>
                  <a:pt x="1077164" y="2111382"/>
                </a:lnTo>
                <a:lnTo>
                  <a:pt x="1050806" y="2114873"/>
                </a:lnTo>
                <a:lnTo>
                  <a:pt x="1024131" y="2117729"/>
                </a:lnTo>
                <a:lnTo>
                  <a:pt x="997774" y="2119950"/>
                </a:lnTo>
                <a:lnTo>
                  <a:pt x="971099" y="2121854"/>
                </a:lnTo>
                <a:lnTo>
                  <a:pt x="944424" y="2123441"/>
                </a:lnTo>
                <a:lnTo>
                  <a:pt x="917749" y="2125028"/>
                </a:lnTo>
                <a:lnTo>
                  <a:pt x="891074" y="2125662"/>
                </a:lnTo>
                <a:lnTo>
                  <a:pt x="864399" y="2125662"/>
                </a:lnTo>
                <a:lnTo>
                  <a:pt x="835818" y="2125662"/>
                </a:lnTo>
                <a:lnTo>
                  <a:pt x="807238" y="2124710"/>
                </a:lnTo>
                <a:lnTo>
                  <a:pt x="778657" y="2123124"/>
                </a:lnTo>
                <a:lnTo>
                  <a:pt x="750395" y="2121537"/>
                </a:lnTo>
                <a:lnTo>
                  <a:pt x="722132" y="2119316"/>
                </a:lnTo>
                <a:lnTo>
                  <a:pt x="693869" y="2116777"/>
                </a:lnTo>
                <a:lnTo>
                  <a:pt x="665606" y="2113604"/>
                </a:lnTo>
                <a:lnTo>
                  <a:pt x="637661" y="2109478"/>
                </a:lnTo>
                <a:lnTo>
                  <a:pt x="609398" y="2105353"/>
                </a:lnTo>
                <a:lnTo>
                  <a:pt x="581453" y="2100593"/>
                </a:lnTo>
                <a:lnTo>
                  <a:pt x="553825" y="2095199"/>
                </a:lnTo>
                <a:lnTo>
                  <a:pt x="525880" y="2089487"/>
                </a:lnTo>
                <a:lnTo>
                  <a:pt x="498252" y="2083458"/>
                </a:lnTo>
                <a:lnTo>
                  <a:pt x="470624" y="2076476"/>
                </a:lnTo>
                <a:lnTo>
                  <a:pt x="443314" y="2069495"/>
                </a:lnTo>
                <a:lnTo>
                  <a:pt x="416321" y="2061879"/>
                </a:lnTo>
                <a:lnTo>
                  <a:pt x="389011" y="2053629"/>
                </a:lnTo>
                <a:lnTo>
                  <a:pt x="362019" y="2045378"/>
                </a:lnTo>
                <a:lnTo>
                  <a:pt x="335343" y="2036176"/>
                </a:lnTo>
                <a:lnTo>
                  <a:pt x="308668" y="2026656"/>
                </a:lnTo>
                <a:lnTo>
                  <a:pt x="282311" y="2016502"/>
                </a:lnTo>
                <a:lnTo>
                  <a:pt x="255953" y="2006030"/>
                </a:lnTo>
                <a:lnTo>
                  <a:pt x="229913" y="1994923"/>
                </a:lnTo>
                <a:lnTo>
                  <a:pt x="203556" y="1983499"/>
                </a:lnTo>
                <a:lnTo>
                  <a:pt x="177833" y="1971441"/>
                </a:lnTo>
                <a:lnTo>
                  <a:pt x="152429" y="1959065"/>
                </a:lnTo>
                <a:lnTo>
                  <a:pt x="127024" y="1946372"/>
                </a:lnTo>
                <a:lnTo>
                  <a:pt x="101619" y="1933044"/>
                </a:lnTo>
                <a:lnTo>
                  <a:pt x="76532" y="1919399"/>
                </a:lnTo>
                <a:lnTo>
                  <a:pt x="51762" y="1905437"/>
                </a:lnTo>
                <a:lnTo>
                  <a:pt x="27310" y="1890523"/>
                </a:lnTo>
                <a:lnTo>
                  <a:pt x="2858" y="1875291"/>
                </a:lnTo>
                <a:lnTo>
                  <a:pt x="0" y="1888301"/>
                </a:lnTo>
                <a:lnTo>
                  <a:pt x="0" y="1870531"/>
                </a:lnTo>
                <a:lnTo>
                  <a:pt x="952" y="1850222"/>
                </a:lnTo>
                <a:lnTo>
                  <a:pt x="2223" y="1829913"/>
                </a:lnTo>
                <a:lnTo>
                  <a:pt x="3493" y="1809604"/>
                </a:lnTo>
                <a:lnTo>
                  <a:pt x="5398" y="1790247"/>
                </a:lnTo>
                <a:lnTo>
                  <a:pt x="6986" y="1770573"/>
                </a:lnTo>
                <a:lnTo>
                  <a:pt x="9209" y="1750898"/>
                </a:lnTo>
                <a:lnTo>
                  <a:pt x="11749" y="1732176"/>
                </a:lnTo>
                <a:lnTo>
                  <a:pt x="14290" y="1713136"/>
                </a:lnTo>
                <a:lnTo>
                  <a:pt x="17148" y="1694414"/>
                </a:lnTo>
                <a:lnTo>
                  <a:pt x="20006" y="1676009"/>
                </a:lnTo>
                <a:lnTo>
                  <a:pt x="23499" y="1657604"/>
                </a:lnTo>
                <a:lnTo>
                  <a:pt x="26992" y="1639834"/>
                </a:lnTo>
                <a:lnTo>
                  <a:pt x="30486" y="1621746"/>
                </a:lnTo>
                <a:lnTo>
                  <a:pt x="34931" y="1604293"/>
                </a:lnTo>
                <a:lnTo>
                  <a:pt x="38742" y="1586840"/>
                </a:lnTo>
                <a:lnTo>
                  <a:pt x="43188" y="1569704"/>
                </a:lnTo>
                <a:lnTo>
                  <a:pt x="47951" y="1552569"/>
                </a:lnTo>
                <a:lnTo>
                  <a:pt x="52715" y="1536068"/>
                </a:lnTo>
                <a:lnTo>
                  <a:pt x="57796" y="1519249"/>
                </a:lnTo>
                <a:lnTo>
                  <a:pt x="62877" y="1503066"/>
                </a:lnTo>
                <a:lnTo>
                  <a:pt x="68593" y="1486564"/>
                </a:lnTo>
                <a:lnTo>
                  <a:pt x="73991" y="1470698"/>
                </a:lnTo>
                <a:lnTo>
                  <a:pt x="80025" y="1455149"/>
                </a:lnTo>
                <a:lnTo>
                  <a:pt x="86059" y="1439283"/>
                </a:lnTo>
                <a:lnTo>
                  <a:pt x="92410" y="1424051"/>
                </a:lnTo>
                <a:lnTo>
                  <a:pt x="98761" y="1409137"/>
                </a:lnTo>
                <a:lnTo>
                  <a:pt x="105430" y="1393905"/>
                </a:lnTo>
                <a:lnTo>
                  <a:pt x="112098" y="1378990"/>
                </a:lnTo>
                <a:lnTo>
                  <a:pt x="119402" y="1364393"/>
                </a:lnTo>
                <a:lnTo>
                  <a:pt x="126706" y="1350114"/>
                </a:lnTo>
                <a:lnTo>
                  <a:pt x="134010" y="1335834"/>
                </a:lnTo>
                <a:lnTo>
                  <a:pt x="141632" y="1321871"/>
                </a:lnTo>
                <a:lnTo>
                  <a:pt x="149571" y="1307909"/>
                </a:lnTo>
                <a:lnTo>
                  <a:pt x="157510" y="1294264"/>
                </a:lnTo>
                <a:lnTo>
                  <a:pt x="165766" y="1280936"/>
                </a:lnTo>
                <a:lnTo>
                  <a:pt x="174023" y="1267291"/>
                </a:lnTo>
                <a:lnTo>
                  <a:pt x="182597" y="1253963"/>
                </a:lnTo>
                <a:lnTo>
                  <a:pt x="191171" y="1241270"/>
                </a:lnTo>
                <a:lnTo>
                  <a:pt x="200380" y="1228260"/>
                </a:lnTo>
                <a:lnTo>
                  <a:pt x="209589" y="1215884"/>
                </a:lnTo>
                <a:lnTo>
                  <a:pt x="218799" y="1203191"/>
                </a:lnTo>
                <a:lnTo>
                  <a:pt x="228008" y="1191133"/>
                </a:lnTo>
                <a:lnTo>
                  <a:pt x="237852" y="1178757"/>
                </a:lnTo>
                <a:lnTo>
                  <a:pt x="247697" y="1167016"/>
                </a:lnTo>
                <a:lnTo>
                  <a:pt x="257541" y="1155275"/>
                </a:lnTo>
                <a:lnTo>
                  <a:pt x="267703" y="1143533"/>
                </a:lnTo>
                <a:lnTo>
                  <a:pt x="278182" y="1132110"/>
                </a:lnTo>
                <a:lnTo>
                  <a:pt x="288662" y="1120686"/>
                </a:lnTo>
                <a:lnTo>
                  <a:pt x="298824" y="1109579"/>
                </a:lnTo>
                <a:lnTo>
                  <a:pt x="309938" y="1098473"/>
                </a:lnTo>
                <a:lnTo>
                  <a:pt x="320735" y="1087684"/>
                </a:lnTo>
                <a:lnTo>
                  <a:pt x="331850" y="1076895"/>
                </a:lnTo>
                <a:lnTo>
                  <a:pt x="343282" y="1066423"/>
                </a:lnTo>
                <a:lnTo>
                  <a:pt x="354715" y="1055951"/>
                </a:lnTo>
                <a:lnTo>
                  <a:pt x="366147" y="1045797"/>
                </a:lnTo>
                <a:lnTo>
                  <a:pt x="377897" y="1035642"/>
                </a:lnTo>
                <a:lnTo>
                  <a:pt x="389964" y="1025805"/>
                </a:lnTo>
                <a:lnTo>
                  <a:pt x="401714" y="1015968"/>
                </a:lnTo>
                <a:lnTo>
                  <a:pt x="414099" y="1006448"/>
                </a:lnTo>
                <a:lnTo>
                  <a:pt x="426801" y="996928"/>
                </a:lnTo>
                <a:lnTo>
                  <a:pt x="439186" y="987408"/>
                </a:lnTo>
                <a:lnTo>
                  <a:pt x="451571" y="977888"/>
                </a:lnTo>
                <a:lnTo>
                  <a:pt x="477293" y="960118"/>
                </a:lnTo>
                <a:lnTo>
                  <a:pt x="481421" y="957262"/>
                </a:lnTo>
                <a:close/>
                <a:moveTo>
                  <a:pt x="839471" y="0"/>
                </a:moveTo>
                <a:lnTo>
                  <a:pt x="852171" y="0"/>
                </a:lnTo>
                <a:lnTo>
                  <a:pt x="865506" y="0"/>
                </a:lnTo>
                <a:lnTo>
                  <a:pt x="878206" y="636"/>
                </a:lnTo>
                <a:lnTo>
                  <a:pt x="890906" y="1271"/>
                </a:lnTo>
                <a:lnTo>
                  <a:pt x="903288" y="2542"/>
                </a:lnTo>
                <a:lnTo>
                  <a:pt x="915988" y="3813"/>
                </a:lnTo>
                <a:lnTo>
                  <a:pt x="928371" y="5719"/>
                </a:lnTo>
                <a:lnTo>
                  <a:pt x="940436" y="7943"/>
                </a:lnTo>
                <a:lnTo>
                  <a:pt x="952818" y="10167"/>
                </a:lnTo>
                <a:lnTo>
                  <a:pt x="964883" y="12708"/>
                </a:lnTo>
                <a:lnTo>
                  <a:pt x="976631" y="15568"/>
                </a:lnTo>
                <a:lnTo>
                  <a:pt x="988696" y="19062"/>
                </a:lnTo>
                <a:lnTo>
                  <a:pt x="1000443" y="22239"/>
                </a:lnTo>
                <a:lnTo>
                  <a:pt x="1011873" y="26052"/>
                </a:lnTo>
                <a:lnTo>
                  <a:pt x="1023621" y="30182"/>
                </a:lnTo>
                <a:lnTo>
                  <a:pt x="1034733" y="34630"/>
                </a:lnTo>
                <a:lnTo>
                  <a:pt x="1046163" y="39395"/>
                </a:lnTo>
                <a:lnTo>
                  <a:pt x="1057276" y="44161"/>
                </a:lnTo>
                <a:lnTo>
                  <a:pt x="1068388" y="48926"/>
                </a:lnTo>
                <a:lnTo>
                  <a:pt x="1079183" y="54645"/>
                </a:lnTo>
                <a:lnTo>
                  <a:pt x="1089661" y="60046"/>
                </a:lnTo>
                <a:lnTo>
                  <a:pt x="1100456" y="66082"/>
                </a:lnTo>
                <a:lnTo>
                  <a:pt x="1110616" y="72119"/>
                </a:lnTo>
                <a:lnTo>
                  <a:pt x="1120776" y="78790"/>
                </a:lnTo>
                <a:lnTo>
                  <a:pt x="1130936" y="85462"/>
                </a:lnTo>
                <a:lnTo>
                  <a:pt x="1140461" y="92134"/>
                </a:lnTo>
                <a:lnTo>
                  <a:pt x="1150303" y="99123"/>
                </a:lnTo>
                <a:lnTo>
                  <a:pt x="1159828" y="106430"/>
                </a:lnTo>
                <a:lnTo>
                  <a:pt x="1169353" y="114055"/>
                </a:lnTo>
                <a:lnTo>
                  <a:pt x="1178561" y="121680"/>
                </a:lnTo>
                <a:lnTo>
                  <a:pt x="1187133" y="129623"/>
                </a:lnTo>
                <a:lnTo>
                  <a:pt x="1196023" y="137883"/>
                </a:lnTo>
                <a:lnTo>
                  <a:pt x="1204596" y="146143"/>
                </a:lnTo>
                <a:lnTo>
                  <a:pt x="1213168" y="155039"/>
                </a:lnTo>
                <a:lnTo>
                  <a:pt x="1221106" y="163299"/>
                </a:lnTo>
                <a:lnTo>
                  <a:pt x="1229043" y="172513"/>
                </a:lnTo>
                <a:lnTo>
                  <a:pt x="1236981" y="181726"/>
                </a:lnTo>
                <a:lnTo>
                  <a:pt x="1244283" y="190939"/>
                </a:lnTo>
                <a:lnTo>
                  <a:pt x="1251586" y="200153"/>
                </a:lnTo>
                <a:lnTo>
                  <a:pt x="1258888" y="210001"/>
                </a:lnTo>
                <a:lnTo>
                  <a:pt x="1265556" y="219850"/>
                </a:lnTo>
                <a:lnTo>
                  <a:pt x="1272223" y="230017"/>
                </a:lnTo>
                <a:lnTo>
                  <a:pt x="1278256" y="240183"/>
                </a:lnTo>
                <a:lnTo>
                  <a:pt x="1284606" y="250667"/>
                </a:lnTo>
                <a:lnTo>
                  <a:pt x="1290321" y="261151"/>
                </a:lnTo>
                <a:lnTo>
                  <a:pt x="1296353" y="271953"/>
                </a:lnTo>
                <a:lnTo>
                  <a:pt x="1301433" y="282755"/>
                </a:lnTo>
                <a:lnTo>
                  <a:pt x="1306831" y="293239"/>
                </a:lnTo>
                <a:lnTo>
                  <a:pt x="1311593" y="304359"/>
                </a:lnTo>
                <a:lnTo>
                  <a:pt x="1316356" y="315796"/>
                </a:lnTo>
                <a:lnTo>
                  <a:pt x="1320483" y="327234"/>
                </a:lnTo>
                <a:lnTo>
                  <a:pt x="1324293" y="338671"/>
                </a:lnTo>
                <a:lnTo>
                  <a:pt x="1328421" y="350426"/>
                </a:lnTo>
                <a:lnTo>
                  <a:pt x="1331913" y="362181"/>
                </a:lnTo>
                <a:lnTo>
                  <a:pt x="1335088" y="373936"/>
                </a:lnTo>
                <a:lnTo>
                  <a:pt x="1337946" y="386009"/>
                </a:lnTo>
                <a:lnTo>
                  <a:pt x="1340803" y="398081"/>
                </a:lnTo>
                <a:lnTo>
                  <a:pt x="1343026" y="410472"/>
                </a:lnTo>
                <a:lnTo>
                  <a:pt x="1344931" y="422862"/>
                </a:lnTo>
                <a:lnTo>
                  <a:pt x="1346518" y="435252"/>
                </a:lnTo>
                <a:lnTo>
                  <a:pt x="1348106" y="447643"/>
                </a:lnTo>
                <a:lnTo>
                  <a:pt x="1349058" y="460033"/>
                </a:lnTo>
                <a:lnTo>
                  <a:pt x="1350011" y="472741"/>
                </a:lnTo>
                <a:lnTo>
                  <a:pt x="1350646" y="485449"/>
                </a:lnTo>
                <a:lnTo>
                  <a:pt x="1350963" y="498475"/>
                </a:lnTo>
                <a:lnTo>
                  <a:pt x="1350646" y="513407"/>
                </a:lnTo>
                <a:lnTo>
                  <a:pt x="1349693" y="528975"/>
                </a:lnTo>
                <a:lnTo>
                  <a:pt x="1348423" y="543907"/>
                </a:lnTo>
                <a:lnTo>
                  <a:pt x="1347153" y="558521"/>
                </a:lnTo>
                <a:lnTo>
                  <a:pt x="1345248" y="573453"/>
                </a:lnTo>
                <a:lnTo>
                  <a:pt x="1342708" y="588067"/>
                </a:lnTo>
                <a:lnTo>
                  <a:pt x="1339851" y="602682"/>
                </a:lnTo>
                <a:lnTo>
                  <a:pt x="1336358" y="616660"/>
                </a:lnTo>
                <a:lnTo>
                  <a:pt x="1332866" y="631275"/>
                </a:lnTo>
                <a:lnTo>
                  <a:pt x="1328738" y="645254"/>
                </a:lnTo>
                <a:lnTo>
                  <a:pt x="1324293" y="658915"/>
                </a:lnTo>
                <a:lnTo>
                  <a:pt x="1319531" y="672576"/>
                </a:lnTo>
                <a:lnTo>
                  <a:pt x="1314133" y="685920"/>
                </a:lnTo>
                <a:lnTo>
                  <a:pt x="1308418" y="699263"/>
                </a:lnTo>
                <a:lnTo>
                  <a:pt x="1302386" y="712607"/>
                </a:lnTo>
                <a:lnTo>
                  <a:pt x="1296353" y="725315"/>
                </a:lnTo>
                <a:lnTo>
                  <a:pt x="1289368" y="738023"/>
                </a:lnTo>
                <a:lnTo>
                  <a:pt x="1282383" y="750413"/>
                </a:lnTo>
                <a:lnTo>
                  <a:pt x="1275081" y="762486"/>
                </a:lnTo>
                <a:lnTo>
                  <a:pt x="1267143" y="774559"/>
                </a:lnTo>
                <a:lnTo>
                  <a:pt x="1259206" y="786313"/>
                </a:lnTo>
                <a:lnTo>
                  <a:pt x="1250633" y="797751"/>
                </a:lnTo>
                <a:lnTo>
                  <a:pt x="1242061" y="809188"/>
                </a:lnTo>
                <a:lnTo>
                  <a:pt x="1232853" y="819990"/>
                </a:lnTo>
                <a:lnTo>
                  <a:pt x="1223963" y="830792"/>
                </a:lnTo>
                <a:lnTo>
                  <a:pt x="1214121" y="841276"/>
                </a:lnTo>
                <a:lnTo>
                  <a:pt x="1204278" y="851442"/>
                </a:lnTo>
                <a:lnTo>
                  <a:pt x="1193801" y="860974"/>
                </a:lnTo>
                <a:lnTo>
                  <a:pt x="1183323" y="870822"/>
                </a:lnTo>
                <a:lnTo>
                  <a:pt x="1172528" y="880036"/>
                </a:lnTo>
                <a:lnTo>
                  <a:pt x="1161733" y="889249"/>
                </a:lnTo>
                <a:lnTo>
                  <a:pt x="1150303" y="897827"/>
                </a:lnTo>
                <a:lnTo>
                  <a:pt x="1134746" y="909264"/>
                </a:lnTo>
                <a:lnTo>
                  <a:pt x="1118236" y="920066"/>
                </a:lnTo>
                <a:lnTo>
                  <a:pt x="1101408" y="929915"/>
                </a:lnTo>
                <a:lnTo>
                  <a:pt x="1084581" y="939446"/>
                </a:lnTo>
                <a:lnTo>
                  <a:pt x="1066801" y="948342"/>
                </a:lnTo>
                <a:lnTo>
                  <a:pt x="1048703" y="956602"/>
                </a:lnTo>
                <a:lnTo>
                  <a:pt x="1040131" y="960414"/>
                </a:lnTo>
                <a:lnTo>
                  <a:pt x="1030606" y="963909"/>
                </a:lnTo>
                <a:lnTo>
                  <a:pt x="1021398" y="967722"/>
                </a:lnTo>
                <a:lnTo>
                  <a:pt x="1011873" y="970899"/>
                </a:lnTo>
                <a:lnTo>
                  <a:pt x="1002348" y="973758"/>
                </a:lnTo>
                <a:lnTo>
                  <a:pt x="993141" y="976617"/>
                </a:lnTo>
                <a:lnTo>
                  <a:pt x="983616" y="979794"/>
                </a:lnTo>
                <a:lnTo>
                  <a:pt x="973773" y="982018"/>
                </a:lnTo>
                <a:lnTo>
                  <a:pt x="963931" y="984560"/>
                </a:lnTo>
                <a:lnTo>
                  <a:pt x="954088" y="986466"/>
                </a:lnTo>
                <a:lnTo>
                  <a:pt x="944246" y="988372"/>
                </a:lnTo>
                <a:lnTo>
                  <a:pt x="934403" y="990596"/>
                </a:lnTo>
                <a:lnTo>
                  <a:pt x="924561" y="991867"/>
                </a:lnTo>
                <a:lnTo>
                  <a:pt x="914401" y="993455"/>
                </a:lnTo>
                <a:lnTo>
                  <a:pt x="904241" y="994409"/>
                </a:lnTo>
                <a:lnTo>
                  <a:pt x="893763" y="995362"/>
                </a:lnTo>
                <a:lnTo>
                  <a:pt x="883603" y="995997"/>
                </a:lnTo>
                <a:lnTo>
                  <a:pt x="873126" y="996632"/>
                </a:lnTo>
                <a:lnTo>
                  <a:pt x="862648" y="996950"/>
                </a:lnTo>
                <a:lnTo>
                  <a:pt x="852171" y="996950"/>
                </a:lnTo>
                <a:lnTo>
                  <a:pt x="840423" y="996950"/>
                </a:lnTo>
                <a:lnTo>
                  <a:pt x="828358" y="996315"/>
                </a:lnTo>
                <a:lnTo>
                  <a:pt x="816293" y="995679"/>
                </a:lnTo>
                <a:lnTo>
                  <a:pt x="804546" y="994726"/>
                </a:lnTo>
                <a:lnTo>
                  <a:pt x="792798" y="993455"/>
                </a:lnTo>
                <a:lnTo>
                  <a:pt x="781368" y="992185"/>
                </a:lnTo>
                <a:lnTo>
                  <a:pt x="769621" y="990278"/>
                </a:lnTo>
                <a:lnTo>
                  <a:pt x="758191" y="988054"/>
                </a:lnTo>
                <a:lnTo>
                  <a:pt x="746761" y="985831"/>
                </a:lnTo>
                <a:lnTo>
                  <a:pt x="735331" y="983289"/>
                </a:lnTo>
                <a:lnTo>
                  <a:pt x="724218" y="980430"/>
                </a:lnTo>
                <a:lnTo>
                  <a:pt x="713106" y="977253"/>
                </a:lnTo>
                <a:lnTo>
                  <a:pt x="702311" y="973758"/>
                </a:lnTo>
                <a:lnTo>
                  <a:pt x="691198" y="970263"/>
                </a:lnTo>
                <a:lnTo>
                  <a:pt x="680721" y="966768"/>
                </a:lnTo>
                <a:lnTo>
                  <a:pt x="670243" y="962321"/>
                </a:lnTo>
                <a:lnTo>
                  <a:pt x="659448" y="958190"/>
                </a:lnTo>
                <a:lnTo>
                  <a:pt x="648971" y="953425"/>
                </a:lnTo>
                <a:lnTo>
                  <a:pt x="638811" y="948659"/>
                </a:lnTo>
                <a:lnTo>
                  <a:pt x="628651" y="943894"/>
                </a:lnTo>
                <a:lnTo>
                  <a:pt x="618491" y="938493"/>
                </a:lnTo>
                <a:lnTo>
                  <a:pt x="608648" y="933410"/>
                </a:lnTo>
                <a:lnTo>
                  <a:pt x="599123" y="927373"/>
                </a:lnTo>
                <a:lnTo>
                  <a:pt x="589281" y="921655"/>
                </a:lnTo>
                <a:lnTo>
                  <a:pt x="579756" y="915618"/>
                </a:lnTo>
                <a:lnTo>
                  <a:pt x="570548" y="909264"/>
                </a:lnTo>
                <a:lnTo>
                  <a:pt x="561023" y="902910"/>
                </a:lnTo>
                <a:lnTo>
                  <a:pt x="552133" y="895921"/>
                </a:lnTo>
                <a:lnTo>
                  <a:pt x="543561" y="889249"/>
                </a:lnTo>
                <a:lnTo>
                  <a:pt x="534671" y="881942"/>
                </a:lnTo>
                <a:lnTo>
                  <a:pt x="526098" y="874952"/>
                </a:lnTo>
                <a:lnTo>
                  <a:pt x="517526" y="867328"/>
                </a:lnTo>
                <a:lnTo>
                  <a:pt x="508318" y="858750"/>
                </a:lnTo>
                <a:lnTo>
                  <a:pt x="499428" y="849854"/>
                </a:lnTo>
                <a:lnTo>
                  <a:pt x="490538" y="840958"/>
                </a:lnTo>
                <a:lnTo>
                  <a:pt x="481648" y="831427"/>
                </a:lnTo>
                <a:lnTo>
                  <a:pt x="473711" y="821896"/>
                </a:lnTo>
                <a:lnTo>
                  <a:pt x="465456" y="812047"/>
                </a:lnTo>
                <a:lnTo>
                  <a:pt x="457518" y="801881"/>
                </a:lnTo>
                <a:lnTo>
                  <a:pt x="449898" y="791714"/>
                </a:lnTo>
                <a:lnTo>
                  <a:pt x="442596" y="781548"/>
                </a:lnTo>
                <a:lnTo>
                  <a:pt x="435293" y="770746"/>
                </a:lnTo>
                <a:lnTo>
                  <a:pt x="428626" y="759944"/>
                </a:lnTo>
                <a:lnTo>
                  <a:pt x="421958" y="749142"/>
                </a:lnTo>
                <a:lnTo>
                  <a:pt x="415608" y="738023"/>
                </a:lnTo>
                <a:lnTo>
                  <a:pt x="409576" y="726585"/>
                </a:lnTo>
                <a:lnTo>
                  <a:pt x="403861" y="715148"/>
                </a:lnTo>
                <a:lnTo>
                  <a:pt x="398463" y="703393"/>
                </a:lnTo>
                <a:lnTo>
                  <a:pt x="393383" y="691638"/>
                </a:lnTo>
                <a:lnTo>
                  <a:pt x="388303" y="679566"/>
                </a:lnTo>
                <a:lnTo>
                  <a:pt x="383858" y="667493"/>
                </a:lnTo>
                <a:lnTo>
                  <a:pt x="379731" y="655420"/>
                </a:lnTo>
                <a:lnTo>
                  <a:pt x="375603" y="643030"/>
                </a:lnTo>
                <a:lnTo>
                  <a:pt x="372111" y="630322"/>
                </a:lnTo>
                <a:lnTo>
                  <a:pt x="368936" y="617614"/>
                </a:lnTo>
                <a:lnTo>
                  <a:pt x="365443" y="604588"/>
                </a:lnTo>
                <a:lnTo>
                  <a:pt x="362903" y="591880"/>
                </a:lnTo>
                <a:lnTo>
                  <a:pt x="360681" y="578854"/>
                </a:lnTo>
                <a:lnTo>
                  <a:pt x="358776" y="565828"/>
                </a:lnTo>
                <a:lnTo>
                  <a:pt x="357188" y="552485"/>
                </a:lnTo>
                <a:lnTo>
                  <a:pt x="355601" y="539141"/>
                </a:lnTo>
                <a:lnTo>
                  <a:pt x="354648" y="525480"/>
                </a:lnTo>
                <a:lnTo>
                  <a:pt x="354331" y="511819"/>
                </a:lnTo>
                <a:lnTo>
                  <a:pt x="354013" y="498475"/>
                </a:lnTo>
                <a:lnTo>
                  <a:pt x="354331" y="485449"/>
                </a:lnTo>
                <a:lnTo>
                  <a:pt x="354648" y="472741"/>
                </a:lnTo>
                <a:lnTo>
                  <a:pt x="355601" y="460033"/>
                </a:lnTo>
                <a:lnTo>
                  <a:pt x="356871" y="447643"/>
                </a:lnTo>
                <a:lnTo>
                  <a:pt x="358141" y="434935"/>
                </a:lnTo>
                <a:lnTo>
                  <a:pt x="360046" y="422544"/>
                </a:lnTo>
                <a:lnTo>
                  <a:pt x="361951" y="410472"/>
                </a:lnTo>
                <a:lnTo>
                  <a:pt x="364173" y="397763"/>
                </a:lnTo>
                <a:lnTo>
                  <a:pt x="366713" y="385691"/>
                </a:lnTo>
                <a:lnTo>
                  <a:pt x="369888" y="373936"/>
                </a:lnTo>
                <a:lnTo>
                  <a:pt x="373063" y="361863"/>
                </a:lnTo>
                <a:lnTo>
                  <a:pt x="376556" y="350108"/>
                </a:lnTo>
                <a:lnTo>
                  <a:pt x="380683" y="338671"/>
                </a:lnTo>
                <a:lnTo>
                  <a:pt x="384493" y="326916"/>
                </a:lnTo>
                <a:lnTo>
                  <a:pt x="388621" y="315796"/>
                </a:lnTo>
                <a:lnTo>
                  <a:pt x="393383" y="304359"/>
                </a:lnTo>
                <a:lnTo>
                  <a:pt x="398146" y="293239"/>
                </a:lnTo>
                <a:lnTo>
                  <a:pt x="403543" y="282755"/>
                </a:lnTo>
                <a:lnTo>
                  <a:pt x="408623" y="271636"/>
                </a:lnTo>
                <a:lnTo>
                  <a:pt x="414656" y="261151"/>
                </a:lnTo>
                <a:lnTo>
                  <a:pt x="420371" y="250667"/>
                </a:lnTo>
                <a:lnTo>
                  <a:pt x="426721" y="240183"/>
                </a:lnTo>
                <a:lnTo>
                  <a:pt x="432753" y="230017"/>
                </a:lnTo>
                <a:lnTo>
                  <a:pt x="439421" y="219850"/>
                </a:lnTo>
                <a:lnTo>
                  <a:pt x="446088" y="210001"/>
                </a:lnTo>
                <a:lnTo>
                  <a:pt x="453391" y="200153"/>
                </a:lnTo>
                <a:lnTo>
                  <a:pt x="460693" y="190939"/>
                </a:lnTo>
                <a:lnTo>
                  <a:pt x="467996" y="181408"/>
                </a:lnTo>
                <a:lnTo>
                  <a:pt x="475933" y="172195"/>
                </a:lnTo>
                <a:lnTo>
                  <a:pt x="483871" y="163299"/>
                </a:lnTo>
                <a:lnTo>
                  <a:pt x="491808" y="154403"/>
                </a:lnTo>
                <a:lnTo>
                  <a:pt x="500381" y="146143"/>
                </a:lnTo>
                <a:lnTo>
                  <a:pt x="508953" y="137565"/>
                </a:lnTo>
                <a:lnTo>
                  <a:pt x="517526" y="129305"/>
                </a:lnTo>
                <a:lnTo>
                  <a:pt x="526416" y="121680"/>
                </a:lnTo>
                <a:lnTo>
                  <a:pt x="535623" y="113738"/>
                </a:lnTo>
                <a:lnTo>
                  <a:pt x="545148" y="106113"/>
                </a:lnTo>
                <a:lnTo>
                  <a:pt x="554673" y="99123"/>
                </a:lnTo>
                <a:lnTo>
                  <a:pt x="564516" y="92134"/>
                </a:lnTo>
                <a:lnTo>
                  <a:pt x="574041" y="85462"/>
                </a:lnTo>
                <a:lnTo>
                  <a:pt x="584201" y="78473"/>
                </a:lnTo>
                <a:lnTo>
                  <a:pt x="594361" y="72119"/>
                </a:lnTo>
                <a:lnTo>
                  <a:pt x="604838" y="66082"/>
                </a:lnTo>
                <a:lnTo>
                  <a:pt x="615316" y="60046"/>
                </a:lnTo>
                <a:lnTo>
                  <a:pt x="625793" y="54645"/>
                </a:lnTo>
                <a:lnTo>
                  <a:pt x="636906" y="48926"/>
                </a:lnTo>
                <a:lnTo>
                  <a:pt x="647701" y="44161"/>
                </a:lnTo>
                <a:lnTo>
                  <a:pt x="658813" y="39395"/>
                </a:lnTo>
                <a:lnTo>
                  <a:pt x="670243" y="34630"/>
                </a:lnTo>
                <a:lnTo>
                  <a:pt x="681356" y="30182"/>
                </a:lnTo>
                <a:lnTo>
                  <a:pt x="693103" y="26052"/>
                </a:lnTo>
                <a:lnTo>
                  <a:pt x="704533" y="22239"/>
                </a:lnTo>
                <a:lnTo>
                  <a:pt x="716281" y="19062"/>
                </a:lnTo>
                <a:lnTo>
                  <a:pt x="728346" y="15568"/>
                </a:lnTo>
                <a:lnTo>
                  <a:pt x="740093" y="12708"/>
                </a:lnTo>
                <a:lnTo>
                  <a:pt x="752158" y="10167"/>
                </a:lnTo>
                <a:lnTo>
                  <a:pt x="764541" y="7625"/>
                </a:lnTo>
                <a:lnTo>
                  <a:pt x="776606" y="5719"/>
                </a:lnTo>
                <a:lnTo>
                  <a:pt x="788988" y="3813"/>
                </a:lnTo>
                <a:lnTo>
                  <a:pt x="801688" y="2542"/>
                </a:lnTo>
                <a:lnTo>
                  <a:pt x="814071" y="1271"/>
                </a:lnTo>
                <a:lnTo>
                  <a:pt x="826771" y="636"/>
                </a:lnTo>
                <a:lnTo>
                  <a:pt x="839471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grpSp>
        <p:nvGrpSpPr>
          <p:cNvPr id="85" name="组合 84"/>
          <p:cNvGrpSpPr/>
          <p:nvPr/>
        </p:nvGrpSpPr>
        <p:grpSpPr>
          <a:xfrm>
            <a:off x="1198662" y="5229200"/>
            <a:ext cx="2025473" cy="369332"/>
            <a:chOff x="6046989" y="3921609"/>
            <a:chExt cx="2025473" cy="369332"/>
          </a:xfrm>
        </p:grpSpPr>
        <p:sp>
          <p:nvSpPr>
            <p:cNvPr id="86" name="TextBox 143"/>
            <p:cNvSpPr txBox="1"/>
            <p:nvPr/>
          </p:nvSpPr>
          <p:spPr>
            <a:xfrm>
              <a:off x="6046989" y="3921609"/>
              <a:ext cx="202547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ctr">
                <a:defRPr sz="2800">
                  <a:solidFill>
                    <a:schemeClr val="bg1">
                      <a:lumMod val="50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1pPr>
            </a:lstStyle>
            <a:p>
              <a:pPr algn="l"/>
              <a:r>
                <a:rPr lang="zh-CN" altLang="en-US" sz="1800" dirty="0"/>
                <a:t>答辩人</a:t>
              </a:r>
              <a:r>
                <a:rPr lang="zh-CN" altLang="en-US" sz="1800" dirty="0" smtClean="0"/>
                <a:t>：程唯</a:t>
              </a:r>
              <a:endParaRPr lang="zh-CN" altLang="en-US" sz="1400" dirty="0"/>
            </a:p>
          </p:txBody>
        </p:sp>
        <p:cxnSp>
          <p:nvCxnSpPr>
            <p:cNvPr id="87" name="直接连接符 86"/>
            <p:cNvCxnSpPr/>
            <p:nvPr/>
          </p:nvCxnSpPr>
          <p:spPr>
            <a:xfrm>
              <a:off x="6118427" y="4280892"/>
              <a:ext cx="1584176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26268381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5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1757 -0.65347 L 0.07279 0.21944 " pathEditMode="relative" rAng="0" ptsTypes="AA">
                                      <p:cBhvr>
                                        <p:cTn id="8" dur="3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500" y="4370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4054 0.01018 L -0.06265 0.00023 " pathEditMode="relative" rAng="0" ptsTypes="AA">
                                      <p:cBhvr>
                                        <p:cTn id="10" dur="3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200" y="-50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7168 0.57863 L 0.05654 -0.1871 " pathEditMode="relative" rAng="0" ptsTypes="AA">
                                      <p:cBhvr>
                                        <p:cTn id="12" dur="3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400" y="-383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"/>
                            </p:stCondLst>
                            <p:childTnLst>
                              <p:par>
                                <p:cTn id="14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3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3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3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6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3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900"/>
                            </p:stCondLst>
                            <p:childTnLst>
                              <p:par>
                                <p:cTn id="28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3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3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3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3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3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3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3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3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3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500"/>
                            </p:stCondLst>
                            <p:childTnLst>
                              <p:par>
                                <p:cTn id="48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0" dur="3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3" dur="3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6" dur="3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9" dur="3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2" dur="3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5" dur="3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800"/>
                            </p:stCondLst>
                            <p:childTnLst>
                              <p:par>
                                <p:cTn id="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3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3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3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100"/>
                            </p:stCondLst>
                            <p:childTnLst>
                              <p:par>
                                <p:cTn id="7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3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3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3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400"/>
                            </p:stCondLst>
                            <p:childTnLst>
                              <p:par>
                                <p:cTn id="8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3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2700"/>
                            </p:stCondLst>
                            <p:childTnLst>
                              <p:par>
                                <p:cTn id="8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3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3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3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3000"/>
                            </p:stCondLst>
                            <p:childTnLst>
                              <p:par>
                                <p:cTn id="9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3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numSld="999">
                <p:cTn id="96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59"/>
                </p:tgtEl>
              </p:cMediaNode>
            </p:audio>
          </p:childTnLst>
        </p:cTn>
      </p:par>
    </p:tnLst>
    <p:bldLst>
      <p:bldP spid="61" grpId="0"/>
      <p:bldP spid="42" grpId="0" animBg="1"/>
      <p:bldP spid="43" grpId="0" animBg="1"/>
      <p:bldP spid="44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142" grpId="0" animBg="1"/>
      <p:bldP spid="84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590" y="2564904"/>
            <a:ext cx="4912940" cy="28800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7294" y="2564904"/>
            <a:ext cx="4912940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3618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random/>
      </p:transition>
    </mc:Choice>
    <mc:Fallback>
      <p:transition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7294" y="2564904"/>
            <a:ext cx="4912940" cy="28800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590" y="2581167"/>
            <a:ext cx="4912940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6027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random/>
      </p:transition>
    </mc:Choice>
    <mc:Fallback>
      <p:transition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598" y="2455781"/>
            <a:ext cx="4955293" cy="3240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7254" y="2455781"/>
            <a:ext cx="4955293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6525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random/>
      </p:transition>
    </mc:Choice>
    <mc:Fallback>
      <p:transition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351171" y="2453716"/>
            <a:ext cx="1210588" cy="2523532"/>
            <a:chOff x="2351171" y="2453716"/>
            <a:chExt cx="1210588" cy="2523532"/>
          </a:xfrm>
        </p:grpSpPr>
        <p:sp>
          <p:nvSpPr>
            <p:cNvPr id="165" name="TextBox 164"/>
            <p:cNvSpPr txBox="1"/>
            <p:nvPr/>
          </p:nvSpPr>
          <p:spPr>
            <a:xfrm>
              <a:off x="2351171" y="4577138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题目简述</a:t>
              </a:r>
              <a:endPara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170" name="组合 169"/>
            <p:cNvGrpSpPr/>
            <p:nvPr/>
          </p:nvGrpSpPr>
          <p:grpSpPr>
            <a:xfrm>
              <a:off x="2506463" y="2453716"/>
              <a:ext cx="900000" cy="900000"/>
              <a:chOff x="6501056" y="1873013"/>
              <a:chExt cx="696763" cy="696763"/>
            </a:xfrm>
          </p:grpSpPr>
          <p:sp>
            <p:nvSpPr>
              <p:cNvPr id="171" name="椭圆 170"/>
              <p:cNvSpPr/>
              <p:nvPr/>
            </p:nvSpPr>
            <p:spPr>
              <a:xfrm>
                <a:off x="6501056" y="1873013"/>
                <a:ext cx="696763" cy="696763"/>
              </a:xfrm>
              <a:prstGeom prst="ellipse">
                <a:avLst/>
              </a:prstGeom>
              <a:solidFill>
                <a:srgbClr val="EEEEEE"/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grpSp>
            <p:nvGrpSpPr>
              <p:cNvPr id="172" name="组合 113"/>
              <p:cNvGrpSpPr>
                <a:grpSpLocks noChangeAspect="1"/>
              </p:cNvGrpSpPr>
              <p:nvPr/>
            </p:nvGrpSpPr>
            <p:grpSpPr>
              <a:xfrm>
                <a:off x="6616022" y="1996255"/>
                <a:ext cx="466830" cy="450242"/>
                <a:chOff x="7019925" y="5499100"/>
                <a:chExt cx="312738" cy="301626"/>
              </a:xfrm>
              <a:solidFill>
                <a:srgbClr val="BBBE2C"/>
              </a:solidFill>
            </p:grpSpPr>
            <p:sp>
              <p:nvSpPr>
                <p:cNvPr id="173" name="Freeform 252"/>
                <p:cNvSpPr>
                  <a:spLocks/>
                </p:cNvSpPr>
                <p:nvPr/>
              </p:nvSpPr>
              <p:spPr bwMode="auto">
                <a:xfrm>
                  <a:off x="7069138" y="5567363"/>
                  <a:ext cx="214313" cy="233363"/>
                </a:xfrm>
                <a:custGeom>
                  <a:avLst/>
                  <a:gdLst>
                    <a:gd name="T0" fmla="*/ 0 w 57"/>
                    <a:gd name="T1" fmla="*/ 26 h 62"/>
                    <a:gd name="T2" fmla="*/ 0 w 57"/>
                    <a:gd name="T3" fmla="*/ 59 h 62"/>
                    <a:gd name="T4" fmla="*/ 2 w 57"/>
                    <a:gd name="T5" fmla="*/ 62 h 62"/>
                    <a:gd name="T6" fmla="*/ 4 w 57"/>
                    <a:gd name="T7" fmla="*/ 62 h 62"/>
                    <a:gd name="T8" fmla="*/ 19 w 57"/>
                    <a:gd name="T9" fmla="*/ 62 h 62"/>
                    <a:gd name="T10" fmla="*/ 21 w 57"/>
                    <a:gd name="T11" fmla="*/ 62 h 62"/>
                    <a:gd name="T12" fmla="*/ 21 w 57"/>
                    <a:gd name="T13" fmla="*/ 61 h 62"/>
                    <a:gd name="T14" fmla="*/ 21 w 57"/>
                    <a:gd name="T15" fmla="*/ 45 h 62"/>
                    <a:gd name="T16" fmla="*/ 36 w 57"/>
                    <a:gd name="T17" fmla="*/ 45 h 62"/>
                    <a:gd name="T18" fmla="*/ 36 w 57"/>
                    <a:gd name="T19" fmla="*/ 61 h 62"/>
                    <a:gd name="T20" fmla="*/ 37 w 57"/>
                    <a:gd name="T21" fmla="*/ 62 h 62"/>
                    <a:gd name="T22" fmla="*/ 38 w 57"/>
                    <a:gd name="T23" fmla="*/ 62 h 62"/>
                    <a:gd name="T24" fmla="*/ 53 w 57"/>
                    <a:gd name="T25" fmla="*/ 62 h 62"/>
                    <a:gd name="T26" fmla="*/ 56 w 57"/>
                    <a:gd name="T27" fmla="*/ 62 h 62"/>
                    <a:gd name="T28" fmla="*/ 57 w 57"/>
                    <a:gd name="T29" fmla="*/ 59 h 62"/>
                    <a:gd name="T30" fmla="*/ 57 w 57"/>
                    <a:gd name="T31" fmla="*/ 26 h 62"/>
                    <a:gd name="T32" fmla="*/ 29 w 57"/>
                    <a:gd name="T33" fmla="*/ 0 h 62"/>
                    <a:gd name="T34" fmla="*/ 0 w 57"/>
                    <a:gd name="T35" fmla="*/ 26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57" h="62">
                      <a:moveTo>
                        <a:pt x="0" y="26"/>
                      </a:moveTo>
                      <a:cubicBezTo>
                        <a:pt x="0" y="59"/>
                        <a:pt x="0" y="59"/>
                        <a:pt x="0" y="59"/>
                      </a:cubicBezTo>
                      <a:cubicBezTo>
                        <a:pt x="0" y="61"/>
                        <a:pt x="1" y="62"/>
                        <a:pt x="2" y="62"/>
                      </a:cubicBezTo>
                      <a:cubicBezTo>
                        <a:pt x="3" y="62"/>
                        <a:pt x="3" y="62"/>
                        <a:pt x="4" y="62"/>
                      </a:cubicBezTo>
                      <a:cubicBezTo>
                        <a:pt x="19" y="62"/>
                        <a:pt x="19" y="62"/>
                        <a:pt x="19" y="62"/>
                      </a:cubicBezTo>
                      <a:cubicBezTo>
                        <a:pt x="20" y="62"/>
                        <a:pt x="20" y="62"/>
                        <a:pt x="21" y="62"/>
                      </a:cubicBezTo>
                      <a:cubicBezTo>
                        <a:pt x="21" y="62"/>
                        <a:pt x="21" y="61"/>
                        <a:pt x="21" y="61"/>
                      </a:cubicBezTo>
                      <a:cubicBezTo>
                        <a:pt x="21" y="45"/>
                        <a:pt x="21" y="45"/>
                        <a:pt x="21" y="45"/>
                      </a:cubicBezTo>
                      <a:cubicBezTo>
                        <a:pt x="36" y="45"/>
                        <a:pt x="36" y="45"/>
                        <a:pt x="36" y="45"/>
                      </a:cubicBezTo>
                      <a:cubicBezTo>
                        <a:pt x="36" y="61"/>
                        <a:pt x="36" y="61"/>
                        <a:pt x="36" y="61"/>
                      </a:cubicBezTo>
                      <a:cubicBezTo>
                        <a:pt x="36" y="61"/>
                        <a:pt x="37" y="62"/>
                        <a:pt x="37" y="62"/>
                      </a:cubicBezTo>
                      <a:cubicBezTo>
                        <a:pt x="37" y="62"/>
                        <a:pt x="38" y="62"/>
                        <a:pt x="38" y="62"/>
                      </a:cubicBezTo>
                      <a:cubicBezTo>
                        <a:pt x="53" y="62"/>
                        <a:pt x="53" y="62"/>
                        <a:pt x="53" y="62"/>
                      </a:cubicBezTo>
                      <a:cubicBezTo>
                        <a:pt x="54" y="62"/>
                        <a:pt x="55" y="62"/>
                        <a:pt x="56" y="62"/>
                      </a:cubicBezTo>
                      <a:cubicBezTo>
                        <a:pt x="56" y="62"/>
                        <a:pt x="57" y="61"/>
                        <a:pt x="57" y="59"/>
                      </a:cubicBezTo>
                      <a:cubicBezTo>
                        <a:pt x="57" y="26"/>
                        <a:pt x="57" y="26"/>
                        <a:pt x="57" y="26"/>
                      </a:cubicBezTo>
                      <a:cubicBezTo>
                        <a:pt x="29" y="0"/>
                        <a:pt x="29" y="0"/>
                        <a:pt x="29" y="0"/>
                      </a:cubicBezTo>
                      <a:lnTo>
                        <a:pt x="0" y="26"/>
                      </a:lnTo>
                      <a:close/>
                    </a:path>
                  </a:pathLst>
                </a:custGeom>
                <a:solidFill>
                  <a:srgbClr val="008BB6"/>
                </a:solidFill>
                <a:ln>
                  <a:noFill/>
                </a:ln>
                <a:ex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25"/>
                </a:p>
              </p:txBody>
            </p:sp>
            <p:sp>
              <p:nvSpPr>
                <p:cNvPr id="174" name="Freeform 253"/>
                <p:cNvSpPr>
                  <a:spLocks/>
                </p:cNvSpPr>
                <p:nvPr/>
              </p:nvSpPr>
              <p:spPr bwMode="auto">
                <a:xfrm>
                  <a:off x="7019925" y="5499100"/>
                  <a:ext cx="312738" cy="169863"/>
                </a:xfrm>
                <a:custGeom>
                  <a:avLst/>
                  <a:gdLst>
                    <a:gd name="T0" fmla="*/ 81 w 83"/>
                    <a:gd name="T1" fmla="*/ 35 h 45"/>
                    <a:gd name="T2" fmla="*/ 68 w 83"/>
                    <a:gd name="T3" fmla="*/ 23 h 45"/>
                    <a:gd name="T4" fmla="*/ 68 w 83"/>
                    <a:gd name="T5" fmla="*/ 4 h 45"/>
                    <a:gd name="T6" fmla="*/ 66 w 83"/>
                    <a:gd name="T7" fmla="*/ 2 h 45"/>
                    <a:gd name="T8" fmla="*/ 61 w 83"/>
                    <a:gd name="T9" fmla="*/ 2 h 45"/>
                    <a:gd name="T10" fmla="*/ 59 w 83"/>
                    <a:gd name="T11" fmla="*/ 4 h 45"/>
                    <a:gd name="T12" fmla="*/ 59 w 83"/>
                    <a:gd name="T13" fmla="*/ 15 h 45"/>
                    <a:gd name="T14" fmla="*/ 45 w 83"/>
                    <a:gd name="T15" fmla="*/ 2 h 45"/>
                    <a:gd name="T16" fmla="*/ 38 w 83"/>
                    <a:gd name="T17" fmla="*/ 2 h 45"/>
                    <a:gd name="T18" fmla="*/ 2 w 83"/>
                    <a:gd name="T19" fmla="*/ 35 h 45"/>
                    <a:gd name="T20" fmla="*/ 2 w 83"/>
                    <a:gd name="T21" fmla="*/ 43 h 45"/>
                    <a:gd name="T22" fmla="*/ 6 w 83"/>
                    <a:gd name="T23" fmla="*/ 44 h 45"/>
                    <a:gd name="T24" fmla="*/ 10 w 83"/>
                    <a:gd name="T25" fmla="*/ 43 h 45"/>
                    <a:gd name="T26" fmla="*/ 42 w 83"/>
                    <a:gd name="T27" fmla="*/ 13 h 45"/>
                    <a:gd name="T28" fmla="*/ 74 w 83"/>
                    <a:gd name="T29" fmla="*/ 43 h 45"/>
                    <a:gd name="T30" fmla="*/ 81 w 83"/>
                    <a:gd name="T31" fmla="*/ 43 h 45"/>
                    <a:gd name="T32" fmla="*/ 81 w 83"/>
                    <a:gd name="T33" fmla="*/ 35 h 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83" h="45">
                      <a:moveTo>
                        <a:pt x="81" y="35"/>
                      </a:moveTo>
                      <a:cubicBezTo>
                        <a:pt x="68" y="23"/>
                        <a:pt x="68" y="23"/>
                        <a:pt x="68" y="23"/>
                      </a:cubicBezTo>
                      <a:cubicBezTo>
                        <a:pt x="68" y="4"/>
                        <a:pt x="68" y="4"/>
                        <a:pt x="68" y="4"/>
                      </a:cubicBezTo>
                      <a:cubicBezTo>
                        <a:pt x="68" y="3"/>
                        <a:pt x="67" y="2"/>
                        <a:pt x="66" y="2"/>
                      </a:cubicBezTo>
                      <a:cubicBezTo>
                        <a:pt x="61" y="2"/>
                        <a:pt x="61" y="2"/>
                        <a:pt x="61" y="2"/>
                      </a:cubicBezTo>
                      <a:cubicBezTo>
                        <a:pt x="60" y="2"/>
                        <a:pt x="59" y="3"/>
                        <a:pt x="59" y="4"/>
                      </a:cubicBezTo>
                      <a:cubicBezTo>
                        <a:pt x="59" y="15"/>
                        <a:pt x="59" y="15"/>
                        <a:pt x="59" y="15"/>
                      </a:cubicBezTo>
                      <a:cubicBezTo>
                        <a:pt x="45" y="2"/>
                        <a:pt x="45" y="2"/>
                        <a:pt x="45" y="2"/>
                      </a:cubicBezTo>
                      <a:cubicBezTo>
                        <a:pt x="43" y="0"/>
                        <a:pt x="40" y="0"/>
                        <a:pt x="38" y="2"/>
                      </a:cubicBezTo>
                      <a:cubicBezTo>
                        <a:pt x="2" y="35"/>
                        <a:pt x="2" y="35"/>
                        <a:pt x="2" y="35"/>
                      </a:cubicBezTo>
                      <a:cubicBezTo>
                        <a:pt x="0" y="37"/>
                        <a:pt x="0" y="40"/>
                        <a:pt x="2" y="43"/>
                      </a:cubicBezTo>
                      <a:cubicBezTo>
                        <a:pt x="3" y="44"/>
                        <a:pt x="5" y="44"/>
                        <a:pt x="6" y="44"/>
                      </a:cubicBezTo>
                      <a:cubicBezTo>
                        <a:pt x="7" y="44"/>
                        <a:pt x="9" y="44"/>
                        <a:pt x="10" y="43"/>
                      </a:cubicBezTo>
                      <a:cubicBezTo>
                        <a:pt x="42" y="13"/>
                        <a:pt x="42" y="13"/>
                        <a:pt x="42" y="13"/>
                      </a:cubicBezTo>
                      <a:cubicBezTo>
                        <a:pt x="74" y="43"/>
                        <a:pt x="74" y="43"/>
                        <a:pt x="74" y="43"/>
                      </a:cubicBezTo>
                      <a:cubicBezTo>
                        <a:pt x="76" y="45"/>
                        <a:pt x="80" y="45"/>
                        <a:pt x="81" y="43"/>
                      </a:cubicBezTo>
                      <a:cubicBezTo>
                        <a:pt x="83" y="40"/>
                        <a:pt x="83" y="37"/>
                        <a:pt x="81" y="35"/>
                      </a:cubicBezTo>
                      <a:close/>
                    </a:path>
                  </a:pathLst>
                </a:custGeom>
                <a:solidFill>
                  <a:srgbClr val="008BB6"/>
                </a:solidFill>
                <a:ln>
                  <a:noFill/>
                </a:ln>
                <a:ex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25"/>
                </a:p>
              </p:txBody>
            </p:sp>
          </p:grpSp>
        </p:grpSp>
        <p:sp>
          <p:nvSpPr>
            <p:cNvPr id="194" name="矩形 193"/>
            <p:cNvSpPr/>
            <p:nvPr/>
          </p:nvSpPr>
          <p:spPr>
            <a:xfrm>
              <a:off x="2459372" y="4077072"/>
              <a:ext cx="99418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01</a:t>
              </a:r>
              <a:r>
                <a:rPr lang="zh-CN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dirty="0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4149479" y="2453716"/>
            <a:ext cx="2041328" cy="2523532"/>
            <a:chOff x="4149479" y="2453716"/>
            <a:chExt cx="2041328" cy="2523532"/>
          </a:xfrm>
        </p:grpSpPr>
        <p:sp>
          <p:nvSpPr>
            <p:cNvPr id="166" name="TextBox 165"/>
            <p:cNvSpPr txBox="1"/>
            <p:nvPr/>
          </p:nvSpPr>
          <p:spPr>
            <a:xfrm>
              <a:off x="4149479" y="4577138"/>
              <a:ext cx="204132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探索性数据分析</a:t>
              </a:r>
              <a:endPara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188" name="组合 187"/>
            <p:cNvGrpSpPr/>
            <p:nvPr/>
          </p:nvGrpSpPr>
          <p:grpSpPr>
            <a:xfrm>
              <a:off x="4720139" y="2453716"/>
              <a:ext cx="900000" cy="900000"/>
              <a:chOff x="6494501" y="4230044"/>
              <a:chExt cx="696763" cy="696763"/>
            </a:xfrm>
          </p:grpSpPr>
          <p:sp>
            <p:nvSpPr>
              <p:cNvPr id="189" name="椭圆 188"/>
              <p:cNvSpPr/>
              <p:nvPr/>
            </p:nvSpPr>
            <p:spPr>
              <a:xfrm>
                <a:off x="6494501" y="4230044"/>
                <a:ext cx="696763" cy="696763"/>
              </a:xfrm>
              <a:prstGeom prst="ellipse">
                <a:avLst/>
              </a:prstGeom>
              <a:solidFill>
                <a:srgbClr val="EEEEEE"/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sp>
            <p:nvSpPr>
              <p:cNvPr id="190" name="任意多边形 189"/>
              <p:cNvSpPr>
                <a:spLocks/>
              </p:cNvSpPr>
              <p:nvPr/>
            </p:nvSpPr>
            <p:spPr bwMode="auto">
              <a:xfrm>
                <a:off x="6609467" y="4389660"/>
                <a:ext cx="488930" cy="374848"/>
              </a:xfrm>
              <a:custGeom>
                <a:avLst/>
                <a:gdLst>
                  <a:gd name="connsiteX0" fmla="*/ 14829 w 563476"/>
                  <a:gd name="connsiteY0" fmla="*/ 416347 h 432000"/>
                  <a:gd name="connsiteX1" fmla="*/ 556062 w 563476"/>
                  <a:gd name="connsiteY1" fmla="*/ 416347 h 432000"/>
                  <a:gd name="connsiteX2" fmla="*/ 563476 w 563476"/>
                  <a:gd name="connsiteY2" fmla="*/ 424174 h 432000"/>
                  <a:gd name="connsiteX3" fmla="*/ 556062 w 563476"/>
                  <a:gd name="connsiteY3" fmla="*/ 432000 h 432000"/>
                  <a:gd name="connsiteX4" fmla="*/ 14829 w 563476"/>
                  <a:gd name="connsiteY4" fmla="*/ 432000 h 432000"/>
                  <a:gd name="connsiteX5" fmla="*/ 0 w 563476"/>
                  <a:gd name="connsiteY5" fmla="*/ 424174 h 432000"/>
                  <a:gd name="connsiteX6" fmla="*/ 14829 w 563476"/>
                  <a:gd name="connsiteY6" fmla="*/ 416347 h 432000"/>
                  <a:gd name="connsiteX7" fmla="*/ 428869 w 563476"/>
                  <a:gd name="connsiteY7" fmla="*/ 200347 h 432000"/>
                  <a:gd name="connsiteX8" fmla="*/ 510260 w 563476"/>
                  <a:gd name="connsiteY8" fmla="*/ 200347 h 432000"/>
                  <a:gd name="connsiteX9" fmla="*/ 510260 w 563476"/>
                  <a:gd name="connsiteY9" fmla="*/ 372521 h 432000"/>
                  <a:gd name="connsiteX10" fmla="*/ 428869 w 563476"/>
                  <a:gd name="connsiteY10" fmla="*/ 372521 h 432000"/>
                  <a:gd name="connsiteX11" fmla="*/ 303652 w 563476"/>
                  <a:gd name="connsiteY11" fmla="*/ 118956 h 432000"/>
                  <a:gd name="connsiteX12" fmla="*/ 385043 w 563476"/>
                  <a:gd name="connsiteY12" fmla="*/ 118956 h 432000"/>
                  <a:gd name="connsiteX13" fmla="*/ 385043 w 563476"/>
                  <a:gd name="connsiteY13" fmla="*/ 372521 h 432000"/>
                  <a:gd name="connsiteX14" fmla="*/ 303652 w 563476"/>
                  <a:gd name="connsiteY14" fmla="*/ 372521 h 432000"/>
                  <a:gd name="connsiteX15" fmla="*/ 72001 w 563476"/>
                  <a:gd name="connsiteY15" fmla="*/ 97044 h 432000"/>
                  <a:gd name="connsiteX16" fmla="*/ 153392 w 563476"/>
                  <a:gd name="connsiteY16" fmla="*/ 97044 h 432000"/>
                  <a:gd name="connsiteX17" fmla="*/ 153392 w 563476"/>
                  <a:gd name="connsiteY17" fmla="*/ 372521 h 432000"/>
                  <a:gd name="connsiteX18" fmla="*/ 72001 w 563476"/>
                  <a:gd name="connsiteY18" fmla="*/ 372521 h 432000"/>
                  <a:gd name="connsiteX19" fmla="*/ 190957 w 563476"/>
                  <a:gd name="connsiteY19" fmla="*/ 0 h 432000"/>
                  <a:gd name="connsiteX20" fmla="*/ 272348 w 563476"/>
                  <a:gd name="connsiteY20" fmla="*/ 0 h 432000"/>
                  <a:gd name="connsiteX21" fmla="*/ 272348 w 563476"/>
                  <a:gd name="connsiteY21" fmla="*/ 372521 h 432000"/>
                  <a:gd name="connsiteX22" fmla="*/ 190957 w 563476"/>
                  <a:gd name="connsiteY22" fmla="*/ 372521 h 43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563476" h="432000">
                    <a:moveTo>
                      <a:pt x="14829" y="416347"/>
                    </a:moveTo>
                    <a:cubicBezTo>
                      <a:pt x="556062" y="416347"/>
                      <a:pt x="556062" y="416347"/>
                      <a:pt x="556062" y="416347"/>
                    </a:cubicBezTo>
                    <a:cubicBezTo>
                      <a:pt x="556062" y="416347"/>
                      <a:pt x="563476" y="416347"/>
                      <a:pt x="563476" y="424174"/>
                    </a:cubicBezTo>
                    <a:cubicBezTo>
                      <a:pt x="563476" y="432000"/>
                      <a:pt x="556062" y="432000"/>
                      <a:pt x="556062" y="432000"/>
                    </a:cubicBezTo>
                    <a:lnTo>
                      <a:pt x="14829" y="432000"/>
                    </a:lnTo>
                    <a:cubicBezTo>
                      <a:pt x="7414" y="432000"/>
                      <a:pt x="0" y="432000"/>
                      <a:pt x="0" y="424174"/>
                    </a:cubicBezTo>
                    <a:cubicBezTo>
                      <a:pt x="0" y="416347"/>
                      <a:pt x="7414" y="416347"/>
                      <a:pt x="14829" y="416347"/>
                    </a:cubicBezTo>
                    <a:close/>
                    <a:moveTo>
                      <a:pt x="428869" y="200347"/>
                    </a:moveTo>
                    <a:lnTo>
                      <a:pt x="510260" y="200347"/>
                    </a:lnTo>
                    <a:lnTo>
                      <a:pt x="510260" y="372521"/>
                    </a:lnTo>
                    <a:lnTo>
                      <a:pt x="428869" y="372521"/>
                    </a:lnTo>
                    <a:close/>
                    <a:moveTo>
                      <a:pt x="303652" y="118956"/>
                    </a:moveTo>
                    <a:lnTo>
                      <a:pt x="385043" y="118956"/>
                    </a:lnTo>
                    <a:lnTo>
                      <a:pt x="385043" y="372521"/>
                    </a:lnTo>
                    <a:lnTo>
                      <a:pt x="303652" y="372521"/>
                    </a:lnTo>
                    <a:close/>
                    <a:moveTo>
                      <a:pt x="72001" y="97044"/>
                    </a:moveTo>
                    <a:lnTo>
                      <a:pt x="153392" y="97044"/>
                    </a:lnTo>
                    <a:lnTo>
                      <a:pt x="153392" y="372521"/>
                    </a:lnTo>
                    <a:lnTo>
                      <a:pt x="72001" y="372521"/>
                    </a:lnTo>
                    <a:close/>
                    <a:moveTo>
                      <a:pt x="190957" y="0"/>
                    </a:moveTo>
                    <a:lnTo>
                      <a:pt x="272348" y="0"/>
                    </a:lnTo>
                    <a:lnTo>
                      <a:pt x="272348" y="372521"/>
                    </a:lnTo>
                    <a:lnTo>
                      <a:pt x="190957" y="372521"/>
                    </a:lnTo>
                    <a:close/>
                  </a:path>
                </a:pathLst>
              </a:custGeom>
              <a:solidFill>
                <a:srgbClr val="C1D842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95" name="矩形 194"/>
            <p:cNvSpPr/>
            <p:nvPr/>
          </p:nvSpPr>
          <p:spPr>
            <a:xfrm>
              <a:off x="4673048" y="4077072"/>
              <a:ext cx="99418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02</a:t>
              </a:r>
              <a:r>
                <a:rPr lang="zh-CN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dirty="0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6520336" y="2260124"/>
            <a:ext cx="1584087" cy="2717124"/>
            <a:chOff x="6520336" y="2260124"/>
            <a:chExt cx="1584087" cy="2717124"/>
          </a:xfrm>
        </p:grpSpPr>
        <p:sp>
          <p:nvSpPr>
            <p:cNvPr id="167" name="TextBox 166"/>
            <p:cNvSpPr txBox="1"/>
            <p:nvPr/>
          </p:nvSpPr>
          <p:spPr>
            <a:xfrm>
              <a:off x="6520336" y="4577138"/>
              <a:ext cx="158408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特征 </a:t>
              </a:r>
              <a:r>
                <a:rPr lang="en-US" altLang="zh-CN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&amp; </a:t>
              </a:r>
              <a:r>
                <a:rPr lang="zh-CN" alt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模型</a:t>
              </a:r>
              <a:endPara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175" name="组合 174"/>
            <p:cNvGrpSpPr/>
            <p:nvPr/>
          </p:nvGrpSpPr>
          <p:grpSpPr>
            <a:xfrm>
              <a:off x="6668785" y="2260124"/>
              <a:ext cx="1287185" cy="1287185"/>
              <a:chOff x="6501056" y="2921024"/>
              <a:chExt cx="696763" cy="696763"/>
            </a:xfrm>
          </p:grpSpPr>
          <p:sp>
            <p:nvSpPr>
              <p:cNvPr id="176" name="椭圆 175"/>
              <p:cNvSpPr/>
              <p:nvPr/>
            </p:nvSpPr>
            <p:spPr>
              <a:xfrm>
                <a:off x="6501056" y="2921024"/>
                <a:ext cx="696763" cy="696763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grpSp>
            <p:nvGrpSpPr>
              <p:cNvPr id="177" name="组合 118"/>
              <p:cNvGrpSpPr>
                <a:grpSpLocks noChangeAspect="1"/>
              </p:cNvGrpSpPr>
              <p:nvPr/>
            </p:nvGrpSpPr>
            <p:grpSpPr>
              <a:xfrm>
                <a:off x="6636672" y="3066937"/>
                <a:ext cx="455384" cy="390650"/>
                <a:chOff x="5084763" y="971550"/>
                <a:chExt cx="323850" cy="277813"/>
              </a:xfrm>
              <a:solidFill>
                <a:srgbClr val="4ABAB5"/>
              </a:solidFill>
            </p:grpSpPr>
            <p:sp>
              <p:nvSpPr>
                <p:cNvPr id="178" name="Freeform 301"/>
                <p:cNvSpPr>
                  <a:spLocks noEditPoints="1"/>
                </p:cNvSpPr>
                <p:nvPr/>
              </p:nvSpPr>
              <p:spPr bwMode="auto">
                <a:xfrm>
                  <a:off x="5191125" y="1031875"/>
                  <a:ext cx="217488" cy="217488"/>
                </a:xfrm>
                <a:custGeom>
                  <a:avLst/>
                  <a:gdLst>
                    <a:gd name="T0" fmla="*/ 6 w 58"/>
                    <a:gd name="T1" fmla="*/ 14 h 58"/>
                    <a:gd name="T2" fmla="*/ 7 w 58"/>
                    <a:gd name="T3" fmla="*/ 19 h 58"/>
                    <a:gd name="T4" fmla="*/ 4 w 58"/>
                    <a:gd name="T5" fmla="*/ 20 h 58"/>
                    <a:gd name="T6" fmla="*/ 0 w 58"/>
                    <a:gd name="T7" fmla="*/ 23 h 58"/>
                    <a:gd name="T8" fmla="*/ 2 w 58"/>
                    <a:gd name="T9" fmla="*/ 27 h 58"/>
                    <a:gd name="T10" fmla="*/ 5 w 58"/>
                    <a:gd name="T11" fmla="*/ 31 h 58"/>
                    <a:gd name="T12" fmla="*/ 2 w 58"/>
                    <a:gd name="T13" fmla="*/ 34 h 58"/>
                    <a:gd name="T14" fmla="*/ 1 w 58"/>
                    <a:gd name="T15" fmla="*/ 38 h 58"/>
                    <a:gd name="T16" fmla="*/ 5 w 58"/>
                    <a:gd name="T17" fmla="*/ 41 h 58"/>
                    <a:gd name="T18" fmla="*/ 8 w 58"/>
                    <a:gd name="T19" fmla="*/ 42 h 58"/>
                    <a:gd name="T20" fmla="*/ 8 w 58"/>
                    <a:gd name="T21" fmla="*/ 46 h 58"/>
                    <a:gd name="T22" fmla="*/ 9 w 58"/>
                    <a:gd name="T23" fmla="*/ 51 h 58"/>
                    <a:gd name="T24" fmla="*/ 14 w 58"/>
                    <a:gd name="T25" fmla="*/ 51 h 58"/>
                    <a:gd name="T26" fmla="*/ 18 w 58"/>
                    <a:gd name="T27" fmla="*/ 51 h 58"/>
                    <a:gd name="T28" fmla="*/ 19 w 58"/>
                    <a:gd name="T29" fmla="*/ 54 h 58"/>
                    <a:gd name="T30" fmla="*/ 22 w 58"/>
                    <a:gd name="T31" fmla="*/ 58 h 58"/>
                    <a:gd name="T32" fmla="*/ 27 w 58"/>
                    <a:gd name="T33" fmla="*/ 56 h 58"/>
                    <a:gd name="T34" fmla="*/ 31 w 58"/>
                    <a:gd name="T35" fmla="*/ 53 h 58"/>
                    <a:gd name="T36" fmla="*/ 33 w 58"/>
                    <a:gd name="T37" fmla="*/ 56 h 58"/>
                    <a:gd name="T38" fmla="*/ 38 w 58"/>
                    <a:gd name="T39" fmla="*/ 57 h 58"/>
                    <a:gd name="T40" fmla="*/ 40 w 58"/>
                    <a:gd name="T41" fmla="*/ 53 h 58"/>
                    <a:gd name="T42" fmla="*/ 42 w 58"/>
                    <a:gd name="T43" fmla="*/ 49 h 58"/>
                    <a:gd name="T44" fmla="*/ 46 w 58"/>
                    <a:gd name="T45" fmla="*/ 50 h 58"/>
                    <a:gd name="T46" fmla="*/ 50 w 58"/>
                    <a:gd name="T47" fmla="*/ 49 h 58"/>
                    <a:gd name="T48" fmla="*/ 51 w 58"/>
                    <a:gd name="T49" fmla="*/ 44 h 58"/>
                    <a:gd name="T50" fmla="*/ 50 w 58"/>
                    <a:gd name="T51" fmla="*/ 40 h 58"/>
                    <a:gd name="T52" fmla="*/ 54 w 58"/>
                    <a:gd name="T53" fmla="*/ 39 h 58"/>
                    <a:gd name="T54" fmla="*/ 57 w 58"/>
                    <a:gd name="T55" fmla="*/ 35 h 58"/>
                    <a:gd name="T56" fmla="*/ 55 w 58"/>
                    <a:gd name="T57" fmla="*/ 31 h 58"/>
                    <a:gd name="T58" fmla="*/ 52 w 58"/>
                    <a:gd name="T59" fmla="*/ 27 h 58"/>
                    <a:gd name="T60" fmla="*/ 55 w 58"/>
                    <a:gd name="T61" fmla="*/ 25 h 58"/>
                    <a:gd name="T62" fmla="*/ 56 w 58"/>
                    <a:gd name="T63" fmla="*/ 20 h 58"/>
                    <a:gd name="T64" fmla="*/ 53 w 58"/>
                    <a:gd name="T65" fmla="*/ 18 h 58"/>
                    <a:gd name="T66" fmla="*/ 48 w 58"/>
                    <a:gd name="T67" fmla="*/ 16 h 58"/>
                    <a:gd name="T68" fmla="*/ 49 w 58"/>
                    <a:gd name="T69" fmla="*/ 12 h 58"/>
                    <a:gd name="T70" fmla="*/ 48 w 58"/>
                    <a:gd name="T71" fmla="*/ 8 h 58"/>
                    <a:gd name="T72" fmla="*/ 44 w 58"/>
                    <a:gd name="T73" fmla="*/ 7 h 58"/>
                    <a:gd name="T74" fmla="*/ 39 w 58"/>
                    <a:gd name="T75" fmla="*/ 8 h 58"/>
                    <a:gd name="T76" fmla="*/ 38 w 58"/>
                    <a:gd name="T77" fmla="*/ 4 h 58"/>
                    <a:gd name="T78" fmla="*/ 35 w 58"/>
                    <a:gd name="T79" fmla="*/ 1 h 58"/>
                    <a:gd name="T80" fmla="*/ 30 w 58"/>
                    <a:gd name="T81" fmla="*/ 3 h 58"/>
                    <a:gd name="T82" fmla="*/ 27 w 58"/>
                    <a:gd name="T83" fmla="*/ 5 h 58"/>
                    <a:gd name="T84" fmla="*/ 24 w 58"/>
                    <a:gd name="T85" fmla="*/ 3 h 58"/>
                    <a:gd name="T86" fmla="*/ 20 w 58"/>
                    <a:gd name="T87" fmla="*/ 1 h 58"/>
                    <a:gd name="T88" fmla="*/ 17 w 58"/>
                    <a:gd name="T89" fmla="*/ 5 h 58"/>
                    <a:gd name="T90" fmla="*/ 15 w 58"/>
                    <a:gd name="T91" fmla="*/ 10 h 58"/>
                    <a:gd name="T92" fmla="*/ 12 w 58"/>
                    <a:gd name="T93" fmla="*/ 9 h 58"/>
                    <a:gd name="T94" fmla="*/ 7 w 58"/>
                    <a:gd name="T95" fmla="*/ 10 h 58"/>
                    <a:gd name="T96" fmla="*/ 6 w 58"/>
                    <a:gd name="T97" fmla="*/ 14 h 58"/>
                    <a:gd name="T98" fmla="*/ 23 w 58"/>
                    <a:gd name="T99" fmla="*/ 13 h 58"/>
                    <a:gd name="T100" fmla="*/ 45 w 58"/>
                    <a:gd name="T101" fmla="*/ 24 h 58"/>
                    <a:gd name="T102" fmla="*/ 34 w 58"/>
                    <a:gd name="T103" fmla="*/ 45 h 58"/>
                    <a:gd name="T104" fmla="*/ 13 w 58"/>
                    <a:gd name="T105" fmla="*/ 34 h 58"/>
                    <a:gd name="T106" fmla="*/ 23 w 58"/>
                    <a:gd name="T107" fmla="*/ 13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58" h="58">
                      <a:moveTo>
                        <a:pt x="6" y="14"/>
                      </a:moveTo>
                      <a:cubicBezTo>
                        <a:pt x="8" y="15"/>
                        <a:pt x="7" y="18"/>
                        <a:pt x="7" y="19"/>
                      </a:cubicBezTo>
                      <a:cubicBezTo>
                        <a:pt x="7" y="20"/>
                        <a:pt x="5" y="20"/>
                        <a:pt x="4" y="20"/>
                      </a:cubicBezTo>
                      <a:cubicBezTo>
                        <a:pt x="2" y="20"/>
                        <a:pt x="0" y="21"/>
                        <a:pt x="0" y="23"/>
                      </a:cubicBezTo>
                      <a:cubicBezTo>
                        <a:pt x="0" y="25"/>
                        <a:pt x="0" y="27"/>
                        <a:pt x="2" y="27"/>
                      </a:cubicBezTo>
                      <a:cubicBezTo>
                        <a:pt x="3" y="28"/>
                        <a:pt x="5" y="30"/>
                        <a:pt x="5" y="31"/>
                      </a:cubicBezTo>
                      <a:cubicBezTo>
                        <a:pt x="5" y="32"/>
                        <a:pt x="4" y="33"/>
                        <a:pt x="2" y="34"/>
                      </a:cubicBezTo>
                      <a:cubicBezTo>
                        <a:pt x="1" y="34"/>
                        <a:pt x="0" y="36"/>
                        <a:pt x="1" y="38"/>
                      </a:cubicBezTo>
                      <a:cubicBezTo>
                        <a:pt x="1" y="40"/>
                        <a:pt x="3" y="42"/>
                        <a:pt x="5" y="41"/>
                      </a:cubicBezTo>
                      <a:cubicBezTo>
                        <a:pt x="6" y="41"/>
                        <a:pt x="8" y="41"/>
                        <a:pt x="8" y="42"/>
                      </a:cubicBezTo>
                      <a:cubicBezTo>
                        <a:pt x="9" y="42"/>
                        <a:pt x="9" y="45"/>
                        <a:pt x="8" y="46"/>
                      </a:cubicBezTo>
                      <a:cubicBezTo>
                        <a:pt x="7" y="47"/>
                        <a:pt x="7" y="50"/>
                        <a:pt x="9" y="51"/>
                      </a:cubicBezTo>
                      <a:cubicBezTo>
                        <a:pt x="11" y="52"/>
                        <a:pt x="13" y="53"/>
                        <a:pt x="14" y="51"/>
                      </a:cubicBezTo>
                      <a:cubicBezTo>
                        <a:pt x="15" y="50"/>
                        <a:pt x="18" y="51"/>
                        <a:pt x="18" y="51"/>
                      </a:cubicBezTo>
                      <a:cubicBezTo>
                        <a:pt x="19" y="51"/>
                        <a:pt x="20" y="53"/>
                        <a:pt x="19" y="54"/>
                      </a:cubicBezTo>
                      <a:cubicBezTo>
                        <a:pt x="19" y="56"/>
                        <a:pt x="20" y="57"/>
                        <a:pt x="22" y="58"/>
                      </a:cubicBezTo>
                      <a:cubicBezTo>
                        <a:pt x="25" y="58"/>
                        <a:pt x="26" y="57"/>
                        <a:pt x="27" y="56"/>
                      </a:cubicBezTo>
                      <a:cubicBezTo>
                        <a:pt x="27" y="54"/>
                        <a:pt x="30" y="53"/>
                        <a:pt x="31" y="53"/>
                      </a:cubicBezTo>
                      <a:cubicBezTo>
                        <a:pt x="31" y="53"/>
                        <a:pt x="33" y="54"/>
                        <a:pt x="33" y="56"/>
                      </a:cubicBezTo>
                      <a:cubicBezTo>
                        <a:pt x="34" y="57"/>
                        <a:pt x="36" y="58"/>
                        <a:pt x="38" y="57"/>
                      </a:cubicBezTo>
                      <a:cubicBezTo>
                        <a:pt x="40" y="57"/>
                        <a:pt x="41" y="55"/>
                        <a:pt x="40" y="53"/>
                      </a:cubicBezTo>
                      <a:cubicBezTo>
                        <a:pt x="40" y="52"/>
                        <a:pt x="42" y="49"/>
                        <a:pt x="42" y="49"/>
                      </a:cubicBezTo>
                      <a:cubicBezTo>
                        <a:pt x="43" y="48"/>
                        <a:pt x="44" y="49"/>
                        <a:pt x="46" y="50"/>
                      </a:cubicBezTo>
                      <a:cubicBezTo>
                        <a:pt x="47" y="51"/>
                        <a:pt x="49" y="51"/>
                        <a:pt x="50" y="49"/>
                      </a:cubicBezTo>
                      <a:cubicBezTo>
                        <a:pt x="52" y="47"/>
                        <a:pt x="52" y="45"/>
                        <a:pt x="51" y="44"/>
                      </a:cubicBezTo>
                      <a:cubicBezTo>
                        <a:pt x="50" y="43"/>
                        <a:pt x="50" y="40"/>
                        <a:pt x="50" y="40"/>
                      </a:cubicBezTo>
                      <a:cubicBezTo>
                        <a:pt x="51" y="39"/>
                        <a:pt x="52" y="38"/>
                        <a:pt x="54" y="39"/>
                      </a:cubicBezTo>
                      <a:cubicBezTo>
                        <a:pt x="55" y="39"/>
                        <a:pt x="57" y="38"/>
                        <a:pt x="57" y="35"/>
                      </a:cubicBezTo>
                      <a:cubicBezTo>
                        <a:pt x="58" y="33"/>
                        <a:pt x="57" y="31"/>
                        <a:pt x="55" y="31"/>
                      </a:cubicBezTo>
                      <a:cubicBezTo>
                        <a:pt x="54" y="31"/>
                        <a:pt x="53" y="28"/>
                        <a:pt x="52" y="27"/>
                      </a:cubicBezTo>
                      <a:cubicBezTo>
                        <a:pt x="52" y="26"/>
                        <a:pt x="54" y="25"/>
                        <a:pt x="55" y="25"/>
                      </a:cubicBezTo>
                      <a:cubicBezTo>
                        <a:pt x="56" y="24"/>
                        <a:pt x="57" y="22"/>
                        <a:pt x="56" y="20"/>
                      </a:cubicBezTo>
                      <a:cubicBezTo>
                        <a:pt x="56" y="18"/>
                        <a:pt x="54" y="17"/>
                        <a:pt x="53" y="18"/>
                      </a:cubicBezTo>
                      <a:cubicBezTo>
                        <a:pt x="51" y="18"/>
                        <a:pt x="49" y="16"/>
                        <a:pt x="48" y="16"/>
                      </a:cubicBezTo>
                      <a:cubicBezTo>
                        <a:pt x="48" y="15"/>
                        <a:pt x="48" y="13"/>
                        <a:pt x="49" y="12"/>
                      </a:cubicBezTo>
                      <a:cubicBezTo>
                        <a:pt x="50" y="11"/>
                        <a:pt x="50" y="9"/>
                        <a:pt x="48" y="8"/>
                      </a:cubicBezTo>
                      <a:cubicBezTo>
                        <a:pt x="47" y="6"/>
                        <a:pt x="45" y="6"/>
                        <a:pt x="44" y="7"/>
                      </a:cubicBezTo>
                      <a:cubicBezTo>
                        <a:pt x="42" y="8"/>
                        <a:pt x="40" y="8"/>
                        <a:pt x="39" y="8"/>
                      </a:cubicBezTo>
                      <a:cubicBezTo>
                        <a:pt x="38" y="7"/>
                        <a:pt x="38" y="6"/>
                        <a:pt x="38" y="4"/>
                      </a:cubicBezTo>
                      <a:cubicBezTo>
                        <a:pt x="38" y="3"/>
                        <a:pt x="37" y="1"/>
                        <a:pt x="35" y="1"/>
                      </a:cubicBezTo>
                      <a:cubicBezTo>
                        <a:pt x="33" y="0"/>
                        <a:pt x="31" y="1"/>
                        <a:pt x="30" y="3"/>
                      </a:cubicBezTo>
                      <a:cubicBezTo>
                        <a:pt x="30" y="4"/>
                        <a:pt x="28" y="5"/>
                        <a:pt x="27" y="5"/>
                      </a:cubicBezTo>
                      <a:cubicBezTo>
                        <a:pt x="26" y="6"/>
                        <a:pt x="25" y="4"/>
                        <a:pt x="24" y="3"/>
                      </a:cubicBezTo>
                      <a:cubicBezTo>
                        <a:pt x="24" y="1"/>
                        <a:pt x="22" y="1"/>
                        <a:pt x="20" y="1"/>
                      </a:cubicBezTo>
                      <a:cubicBezTo>
                        <a:pt x="18" y="2"/>
                        <a:pt x="16" y="4"/>
                        <a:pt x="17" y="5"/>
                      </a:cubicBezTo>
                      <a:cubicBezTo>
                        <a:pt x="17" y="7"/>
                        <a:pt x="16" y="9"/>
                        <a:pt x="15" y="10"/>
                      </a:cubicBezTo>
                      <a:cubicBezTo>
                        <a:pt x="14" y="10"/>
                        <a:pt x="13" y="10"/>
                        <a:pt x="12" y="9"/>
                      </a:cubicBezTo>
                      <a:cubicBezTo>
                        <a:pt x="10" y="8"/>
                        <a:pt x="8" y="8"/>
                        <a:pt x="7" y="10"/>
                      </a:cubicBezTo>
                      <a:cubicBezTo>
                        <a:pt x="6" y="11"/>
                        <a:pt x="5" y="13"/>
                        <a:pt x="6" y="14"/>
                      </a:cubicBezTo>
                      <a:close/>
                      <a:moveTo>
                        <a:pt x="23" y="13"/>
                      </a:moveTo>
                      <a:cubicBezTo>
                        <a:pt x="32" y="10"/>
                        <a:pt x="42" y="15"/>
                        <a:pt x="45" y="24"/>
                      </a:cubicBezTo>
                      <a:cubicBezTo>
                        <a:pt x="47" y="33"/>
                        <a:pt x="43" y="42"/>
                        <a:pt x="34" y="45"/>
                      </a:cubicBezTo>
                      <a:cubicBezTo>
                        <a:pt x="25" y="48"/>
                        <a:pt x="15" y="43"/>
                        <a:pt x="13" y="34"/>
                      </a:cubicBezTo>
                      <a:cubicBezTo>
                        <a:pt x="10" y="26"/>
                        <a:pt x="15" y="16"/>
                        <a:pt x="23" y="13"/>
                      </a:cubicBezTo>
                      <a:close/>
                    </a:path>
                  </a:pathLst>
                </a:custGeom>
                <a:solidFill>
                  <a:srgbClr val="43C5A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5"/>
                </a:p>
              </p:txBody>
            </p:sp>
            <p:sp>
              <p:nvSpPr>
                <p:cNvPr id="179" name="Freeform 302"/>
                <p:cNvSpPr>
                  <a:spLocks noEditPoints="1"/>
                </p:cNvSpPr>
                <p:nvPr/>
              </p:nvSpPr>
              <p:spPr bwMode="auto">
                <a:xfrm>
                  <a:off x="5084763" y="971550"/>
                  <a:ext cx="139700" cy="139700"/>
                </a:xfrm>
                <a:custGeom>
                  <a:avLst/>
                  <a:gdLst>
                    <a:gd name="T0" fmla="*/ 4 w 37"/>
                    <a:gd name="T1" fmla="*/ 9 h 37"/>
                    <a:gd name="T2" fmla="*/ 5 w 37"/>
                    <a:gd name="T3" fmla="*/ 12 h 37"/>
                    <a:gd name="T4" fmla="*/ 2 w 37"/>
                    <a:gd name="T5" fmla="*/ 12 h 37"/>
                    <a:gd name="T6" fmla="*/ 0 w 37"/>
                    <a:gd name="T7" fmla="*/ 14 h 37"/>
                    <a:gd name="T8" fmla="*/ 1 w 37"/>
                    <a:gd name="T9" fmla="*/ 17 h 37"/>
                    <a:gd name="T10" fmla="*/ 3 w 37"/>
                    <a:gd name="T11" fmla="*/ 20 h 37"/>
                    <a:gd name="T12" fmla="*/ 2 w 37"/>
                    <a:gd name="T13" fmla="*/ 21 h 37"/>
                    <a:gd name="T14" fmla="*/ 1 w 37"/>
                    <a:gd name="T15" fmla="*/ 24 h 37"/>
                    <a:gd name="T16" fmla="*/ 3 w 37"/>
                    <a:gd name="T17" fmla="*/ 26 h 37"/>
                    <a:gd name="T18" fmla="*/ 5 w 37"/>
                    <a:gd name="T19" fmla="*/ 26 h 37"/>
                    <a:gd name="T20" fmla="*/ 5 w 37"/>
                    <a:gd name="T21" fmla="*/ 29 h 37"/>
                    <a:gd name="T22" fmla="*/ 6 w 37"/>
                    <a:gd name="T23" fmla="*/ 32 h 37"/>
                    <a:gd name="T24" fmla="*/ 9 w 37"/>
                    <a:gd name="T25" fmla="*/ 33 h 37"/>
                    <a:gd name="T26" fmla="*/ 12 w 37"/>
                    <a:gd name="T27" fmla="*/ 32 h 37"/>
                    <a:gd name="T28" fmla="*/ 12 w 37"/>
                    <a:gd name="T29" fmla="*/ 34 h 37"/>
                    <a:gd name="T30" fmla="*/ 15 w 37"/>
                    <a:gd name="T31" fmla="*/ 37 h 37"/>
                    <a:gd name="T32" fmla="*/ 17 w 37"/>
                    <a:gd name="T33" fmla="*/ 35 h 37"/>
                    <a:gd name="T34" fmla="*/ 20 w 37"/>
                    <a:gd name="T35" fmla="*/ 34 h 37"/>
                    <a:gd name="T36" fmla="*/ 21 w 37"/>
                    <a:gd name="T37" fmla="*/ 35 h 37"/>
                    <a:gd name="T38" fmla="*/ 24 w 37"/>
                    <a:gd name="T39" fmla="*/ 36 h 37"/>
                    <a:gd name="T40" fmla="*/ 26 w 37"/>
                    <a:gd name="T41" fmla="*/ 34 h 37"/>
                    <a:gd name="T42" fmla="*/ 27 w 37"/>
                    <a:gd name="T43" fmla="*/ 31 h 37"/>
                    <a:gd name="T44" fmla="*/ 29 w 37"/>
                    <a:gd name="T45" fmla="*/ 32 h 37"/>
                    <a:gd name="T46" fmla="*/ 32 w 37"/>
                    <a:gd name="T47" fmla="*/ 31 h 37"/>
                    <a:gd name="T48" fmla="*/ 33 w 37"/>
                    <a:gd name="T49" fmla="*/ 28 h 37"/>
                    <a:gd name="T50" fmla="*/ 32 w 37"/>
                    <a:gd name="T51" fmla="*/ 25 h 37"/>
                    <a:gd name="T52" fmla="*/ 35 w 37"/>
                    <a:gd name="T53" fmla="*/ 24 h 37"/>
                    <a:gd name="T54" fmla="*/ 37 w 37"/>
                    <a:gd name="T55" fmla="*/ 22 h 37"/>
                    <a:gd name="T56" fmla="*/ 36 w 37"/>
                    <a:gd name="T57" fmla="*/ 19 h 37"/>
                    <a:gd name="T58" fmla="*/ 34 w 37"/>
                    <a:gd name="T59" fmla="*/ 17 h 37"/>
                    <a:gd name="T60" fmla="*/ 35 w 37"/>
                    <a:gd name="T61" fmla="*/ 15 h 37"/>
                    <a:gd name="T62" fmla="*/ 36 w 37"/>
                    <a:gd name="T63" fmla="*/ 12 h 37"/>
                    <a:gd name="T64" fmla="*/ 34 w 37"/>
                    <a:gd name="T65" fmla="*/ 11 h 37"/>
                    <a:gd name="T66" fmla="*/ 31 w 37"/>
                    <a:gd name="T67" fmla="*/ 9 h 37"/>
                    <a:gd name="T68" fmla="*/ 32 w 37"/>
                    <a:gd name="T69" fmla="*/ 7 h 37"/>
                    <a:gd name="T70" fmla="*/ 31 w 37"/>
                    <a:gd name="T71" fmla="*/ 4 h 37"/>
                    <a:gd name="T72" fmla="*/ 28 w 37"/>
                    <a:gd name="T73" fmla="*/ 4 h 37"/>
                    <a:gd name="T74" fmla="*/ 25 w 37"/>
                    <a:gd name="T75" fmla="*/ 4 h 37"/>
                    <a:gd name="T76" fmla="*/ 25 w 37"/>
                    <a:gd name="T77" fmla="*/ 2 h 37"/>
                    <a:gd name="T78" fmla="*/ 22 w 37"/>
                    <a:gd name="T79" fmla="*/ 0 h 37"/>
                    <a:gd name="T80" fmla="*/ 20 w 37"/>
                    <a:gd name="T81" fmla="*/ 1 h 37"/>
                    <a:gd name="T82" fmla="*/ 17 w 37"/>
                    <a:gd name="T83" fmla="*/ 3 h 37"/>
                    <a:gd name="T84" fmla="*/ 16 w 37"/>
                    <a:gd name="T85" fmla="*/ 1 h 37"/>
                    <a:gd name="T86" fmla="*/ 13 w 37"/>
                    <a:gd name="T87" fmla="*/ 0 h 37"/>
                    <a:gd name="T88" fmla="*/ 11 w 37"/>
                    <a:gd name="T89" fmla="*/ 3 h 37"/>
                    <a:gd name="T90" fmla="*/ 10 w 37"/>
                    <a:gd name="T91" fmla="*/ 6 h 37"/>
                    <a:gd name="T92" fmla="*/ 8 w 37"/>
                    <a:gd name="T93" fmla="*/ 5 h 37"/>
                    <a:gd name="T94" fmla="*/ 5 w 37"/>
                    <a:gd name="T95" fmla="*/ 6 h 37"/>
                    <a:gd name="T96" fmla="*/ 4 w 37"/>
                    <a:gd name="T97" fmla="*/ 9 h 37"/>
                    <a:gd name="T98" fmla="*/ 15 w 37"/>
                    <a:gd name="T99" fmla="*/ 8 h 37"/>
                    <a:gd name="T100" fmla="*/ 29 w 37"/>
                    <a:gd name="T101" fmla="*/ 15 h 37"/>
                    <a:gd name="T102" fmla="*/ 22 w 37"/>
                    <a:gd name="T103" fmla="*/ 29 h 37"/>
                    <a:gd name="T104" fmla="*/ 8 w 37"/>
                    <a:gd name="T105" fmla="*/ 22 h 37"/>
                    <a:gd name="T106" fmla="*/ 15 w 37"/>
                    <a:gd name="T107" fmla="*/ 8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37" h="37">
                      <a:moveTo>
                        <a:pt x="4" y="9"/>
                      </a:moveTo>
                      <a:cubicBezTo>
                        <a:pt x="5" y="9"/>
                        <a:pt x="5" y="11"/>
                        <a:pt x="5" y="12"/>
                      </a:cubicBezTo>
                      <a:cubicBezTo>
                        <a:pt x="4" y="12"/>
                        <a:pt x="3" y="12"/>
                        <a:pt x="2" y="12"/>
                      </a:cubicBezTo>
                      <a:cubicBezTo>
                        <a:pt x="1" y="12"/>
                        <a:pt x="0" y="13"/>
                        <a:pt x="0" y="14"/>
                      </a:cubicBezTo>
                      <a:cubicBezTo>
                        <a:pt x="0" y="16"/>
                        <a:pt x="0" y="17"/>
                        <a:pt x="1" y="17"/>
                      </a:cubicBezTo>
                      <a:cubicBezTo>
                        <a:pt x="2" y="17"/>
                        <a:pt x="3" y="19"/>
                        <a:pt x="3" y="20"/>
                      </a:cubicBezTo>
                      <a:cubicBezTo>
                        <a:pt x="3" y="20"/>
                        <a:pt x="2" y="21"/>
                        <a:pt x="2" y="21"/>
                      </a:cubicBezTo>
                      <a:cubicBezTo>
                        <a:pt x="1" y="21"/>
                        <a:pt x="0" y="23"/>
                        <a:pt x="1" y="24"/>
                      </a:cubicBezTo>
                      <a:cubicBezTo>
                        <a:pt x="1" y="25"/>
                        <a:pt x="2" y="26"/>
                        <a:pt x="3" y="26"/>
                      </a:cubicBezTo>
                      <a:cubicBezTo>
                        <a:pt x="4" y="26"/>
                        <a:pt x="5" y="26"/>
                        <a:pt x="5" y="26"/>
                      </a:cubicBezTo>
                      <a:cubicBezTo>
                        <a:pt x="6" y="27"/>
                        <a:pt x="6" y="28"/>
                        <a:pt x="5" y="29"/>
                      </a:cubicBezTo>
                      <a:cubicBezTo>
                        <a:pt x="5" y="30"/>
                        <a:pt x="5" y="31"/>
                        <a:pt x="6" y="32"/>
                      </a:cubicBezTo>
                      <a:cubicBezTo>
                        <a:pt x="7" y="33"/>
                        <a:pt x="8" y="33"/>
                        <a:pt x="9" y="33"/>
                      </a:cubicBezTo>
                      <a:cubicBezTo>
                        <a:pt x="10" y="32"/>
                        <a:pt x="11" y="32"/>
                        <a:pt x="12" y="32"/>
                      </a:cubicBezTo>
                      <a:cubicBezTo>
                        <a:pt x="12" y="32"/>
                        <a:pt x="13" y="33"/>
                        <a:pt x="12" y="34"/>
                      </a:cubicBezTo>
                      <a:cubicBezTo>
                        <a:pt x="12" y="35"/>
                        <a:pt x="13" y="36"/>
                        <a:pt x="15" y="37"/>
                      </a:cubicBezTo>
                      <a:cubicBezTo>
                        <a:pt x="16" y="37"/>
                        <a:pt x="17" y="36"/>
                        <a:pt x="17" y="35"/>
                      </a:cubicBezTo>
                      <a:cubicBezTo>
                        <a:pt x="18" y="34"/>
                        <a:pt x="19" y="34"/>
                        <a:pt x="20" y="34"/>
                      </a:cubicBezTo>
                      <a:cubicBezTo>
                        <a:pt x="20" y="34"/>
                        <a:pt x="21" y="34"/>
                        <a:pt x="21" y="35"/>
                      </a:cubicBezTo>
                      <a:cubicBezTo>
                        <a:pt x="22" y="36"/>
                        <a:pt x="23" y="37"/>
                        <a:pt x="24" y="36"/>
                      </a:cubicBezTo>
                      <a:cubicBezTo>
                        <a:pt x="26" y="36"/>
                        <a:pt x="26" y="35"/>
                        <a:pt x="26" y="34"/>
                      </a:cubicBezTo>
                      <a:cubicBezTo>
                        <a:pt x="26" y="33"/>
                        <a:pt x="27" y="31"/>
                        <a:pt x="27" y="31"/>
                      </a:cubicBezTo>
                      <a:cubicBezTo>
                        <a:pt x="28" y="31"/>
                        <a:pt x="29" y="31"/>
                        <a:pt x="29" y="32"/>
                      </a:cubicBezTo>
                      <a:cubicBezTo>
                        <a:pt x="30" y="32"/>
                        <a:pt x="32" y="32"/>
                        <a:pt x="32" y="31"/>
                      </a:cubicBezTo>
                      <a:cubicBezTo>
                        <a:pt x="33" y="30"/>
                        <a:pt x="34" y="28"/>
                        <a:pt x="33" y="28"/>
                      </a:cubicBezTo>
                      <a:cubicBezTo>
                        <a:pt x="32" y="27"/>
                        <a:pt x="32" y="25"/>
                        <a:pt x="32" y="25"/>
                      </a:cubicBezTo>
                      <a:cubicBezTo>
                        <a:pt x="33" y="24"/>
                        <a:pt x="34" y="24"/>
                        <a:pt x="35" y="24"/>
                      </a:cubicBezTo>
                      <a:cubicBezTo>
                        <a:pt x="36" y="24"/>
                        <a:pt x="37" y="24"/>
                        <a:pt x="37" y="22"/>
                      </a:cubicBezTo>
                      <a:cubicBezTo>
                        <a:pt x="37" y="21"/>
                        <a:pt x="37" y="20"/>
                        <a:pt x="36" y="19"/>
                      </a:cubicBezTo>
                      <a:cubicBezTo>
                        <a:pt x="35" y="19"/>
                        <a:pt x="34" y="18"/>
                        <a:pt x="34" y="17"/>
                      </a:cubicBezTo>
                      <a:cubicBezTo>
                        <a:pt x="34" y="16"/>
                        <a:pt x="35" y="16"/>
                        <a:pt x="35" y="15"/>
                      </a:cubicBezTo>
                      <a:cubicBezTo>
                        <a:pt x="36" y="15"/>
                        <a:pt x="37" y="14"/>
                        <a:pt x="36" y="12"/>
                      </a:cubicBezTo>
                      <a:cubicBezTo>
                        <a:pt x="36" y="11"/>
                        <a:pt x="35" y="10"/>
                        <a:pt x="34" y="11"/>
                      </a:cubicBezTo>
                      <a:cubicBezTo>
                        <a:pt x="33" y="11"/>
                        <a:pt x="31" y="10"/>
                        <a:pt x="31" y="9"/>
                      </a:cubicBezTo>
                      <a:cubicBezTo>
                        <a:pt x="31" y="9"/>
                        <a:pt x="31" y="8"/>
                        <a:pt x="32" y="7"/>
                      </a:cubicBezTo>
                      <a:cubicBezTo>
                        <a:pt x="32" y="7"/>
                        <a:pt x="32" y="5"/>
                        <a:pt x="31" y="4"/>
                      </a:cubicBezTo>
                      <a:cubicBezTo>
                        <a:pt x="30" y="3"/>
                        <a:pt x="29" y="3"/>
                        <a:pt x="28" y="4"/>
                      </a:cubicBezTo>
                      <a:cubicBezTo>
                        <a:pt x="27" y="5"/>
                        <a:pt x="26" y="5"/>
                        <a:pt x="25" y="4"/>
                      </a:cubicBezTo>
                      <a:cubicBezTo>
                        <a:pt x="25" y="4"/>
                        <a:pt x="24" y="3"/>
                        <a:pt x="25" y="2"/>
                      </a:cubicBezTo>
                      <a:cubicBezTo>
                        <a:pt x="25" y="1"/>
                        <a:pt x="24" y="0"/>
                        <a:pt x="22" y="0"/>
                      </a:cubicBezTo>
                      <a:cubicBezTo>
                        <a:pt x="21" y="0"/>
                        <a:pt x="20" y="0"/>
                        <a:pt x="20" y="1"/>
                      </a:cubicBezTo>
                      <a:cubicBezTo>
                        <a:pt x="19" y="2"/>
                        <a:pt x="18" y="3"/>
                        <a:pt x="17" y="3"/>
                      </a:cubicBezTo>
                      <a:cubicBezTo>
                        <a:pt x="17" y="3"/>
                        <a:pt x="16" y="2"/>
                        <a:pt x="16" y="1"/>
                      </a:cubicBezTo>
                      <a:cubicBezTo>
                        <a:pt x="15" y="0"/>
                        <a:pt x="14" y="0"/>
                        <a:pt x="13" y="0"/>
                      </a:cubicBezTo>
                      <a:cubicBezTo>
                        <a:pt x="11" y="1"/>
                        <a:pt x="11" y="2"/>
                        <a:pt x="11" y="3"/>
                      </a:cubicBezTo>
                      <a:cubicBezTo>
                        <a:pt x="11" y="4"/>
                        <a:pt x="10" y="5"/>
                        <a:pt x="10" y="6"/>
                      </a:cubicBezTo>
                      <a:cubicBezTo>
                        <a:pt x="9" y="6"/>
                        <a:pt x="8" y="6"/>
                        <a:pt x="8" y="5"/>
                      </a:cubicBezTo>
                      <a:cubicBezTo>
                        <a:pt x="7" y="4"/>
                        <a:pt x="5" y="5"/>
                        <a:pt x="5" y="6"/>
                      </a:cubicBezTo>
                      <a:cubicBezTo>
                        <a:pt x="4" y="7"/>
                        <a:pt x="3" y="8"/>
                        <a:pt x="4" y="9"/>
                      </a:cubicBezTo>
                      <a:close/>
                      <a:moveTo>
                        <a:pt x="15" y="8"/>
                      </a:moveTo>
                      <a:cubicBezTo>
                        <a:pt x="21" y="6"/>
                        <a:pt x="27" y="9"/>
                        <a:pt x="29" y="15"/>
                      </a:cubicBezTo>
                      <a:cubicBezTo>
                        <a:pt x="31" y="21"/>
                        <a:pt x="27" y="27"/>
                        <a:pt x="22" y="29"/>
                      </a:cubicBezTo>
                      <a:cubicBezTo>
                        <a:pt x="16" y="30"/>
                        <a:pt x="10" y="27"/>
                        <a:pt x="8" y="22"/>
                      </a:cubicBezTo>
                      <a:cubicBezTo>
                        <a:pt x="6" y="16"/>
                        <a:pt x="10" y="10"/>
                        <a:pt x="15" y="8"/>
                      </a:cubicBezTo>
                      <a:close/>
                    </a:path>
                  </a:pathLst>
                </a:custGeom>
                <a:solidFill>
                  <a:srgbClr val="43C5A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5"/>
                </a:p>
              </p:txBody>
            </p:sp>
            <p:sp>
              <p:nvSpPr>
                <p:cNvPr id="180" name="Freeform 303"/>
                <p:cNvSpPr>
                  <a:spLocks noEditPoints="1"/>
                </p:cNvSpPr>
                <p:nvPr/>
              </p:nvSpPr>
              <p:spPr bwMode="auto">
                <a:xfrm>
                  <a:off x="5084763" y="1111250"/>
                  <a:ext cx="109538" cy="104775"/>
                </a:xfrm>
                <a:custGeom>
                  <a:avLst/>
                  <a:gdLst>
                    <a:gd name="T0" fmla="*/ 3 w 29"/>
                    <a:gd name="T1" fmla="*/ 7 h 28"/>
                    <a:gd name="T2" fmla="*/ 4 w 29"/>
                    <a:gd name="T3" fmla="*/ 9 h 28"/>
                    <a:gd name="T4" fmla="*/ 2 w 29"/>
                    <a:gd name="T5" fmla="*/ 9 h 28"/>
                    <a:gd name="T6" fmla="*/ 0 w 29"/>
                    <a:gd name="T7" fmla="*/ 11 h 28"/>
                    <a:gd name="T8" fmla="*/ 1 w 29"/>
                    <a:gd name="T9" fmla="*/ 13 h 28"/>
                    <a:gd name="T10" fmla="*/ 3 w 29"/>
                    <a:gd name="T11" fmla="*/ 15 h 28"/>
                    <a:gd name="T12" fmla="*/ 1 w 29"/>
                    <a:gd name="T13" fmla="*/ 16 h 28"/>
                    <a:gd name="T14" fmla="*/ 1 w 29"/>
                    <a:gd name="T15" fmla="*/ 19 h 28"/>
                    <a:gd name="T16" fmla="*/ 3 w 29"/>
                    <a:gd name="T17" fmla="*/ 20 h 28"/>
                    <a:gd name="T18" fmla="*/ 4 w 29"/>
                    <a:gd name="T19" fmla="*/ 20 h 28"/>
                    <a:gd name="T20" fmla="*/ 4 w 29"/>
                    <a:gd name="T21" fmla="*/ 23 h 28"/>
                    <a:gd name="T22" fmla="*/ 5 w 29"/>
                    <a:gd name="T23" fmla="*/ 25 h 28"/>
                    <a:gd name="T24" fmla="*/ 7 w 29"/>
                    <a:gd name="T25" fmla="*/ 25 h 28"/>
                    <a:gd name="T26" fmla="*/ 9 w 29"/>
                    <a:gd name="T27" fmla="*/ 25 h 28"/>
                    <a:gd name="T28" fmla="*/ 10 w 29"/>
                    <a:gd name="T29" fmla="*/ 27 h 28"/>
                    <a:gd name="T30" fmla="*/ 11 w 29"/>
                    <a:gd name="T31" fmla="*/ 28 h 28"/>
                    <a:gd name="T32" fmla="*/ 13 w 29"/>
                    <a:gd name="T33" fmla="*/ 27 h 28"/>
                    <a:gd name="T34" fmla="*/ 15 w 29"/>
                    <a:gd name="T35" fmla="*/ 26 h 28"/>
                    <a:gd name="T36" fmla="*/ 17 w 29"/>
                    <a:gd name="T37" fmla="*/ 27 h 28"/>
                    <a:gd name="T38" fmla="*/ 19 w 29"/>
                    <a:gd name="T39" fmla="*/ 28 h 28"/>
                    <a:gd name="T40" fmla="*/ 20 w 29"/>
                    <a:gd name="T41" fmla="*/ 26 h 28"/>
                    <a:gd name="T42" fmla="*/ 21 w 29"/>
                    <a:gd name="T43" fmla="*/ 24 h 28"/>
                    <a:gd name="T44" fmla="*/ 23 w 29"/>
                    <a:gd name="T45" fmla="*/ 24 h 28"/>
                    <a:gd name="T46" fmla="*/ 25 w 29"/>
                    <a:gd name="T47" fmla="*/ 24 h 28"/>
                    <a:gd name="T48" fmla="*/ 25 w 29"/>
                    <a:gd name="T49" fmla="*/ 21 h 28"/>
                    <a:gd name="T50" fmla="*/ 25 w 29"/>
                    <a:gd name="T51" fmla="*/ 19 h 28"/>
                    <a:gd name="T52" fmla="*/ 27 w 29"/>
                    <a:gd name="T53" fmla="*/ 19 h 28"/>
                    <a:gd name="T54" fmla="*/ 29 w 29"/>
                    <a:gd name="T55" fmla="*/ 17 h 28"/>
                    <a:gd name="T56" fmla="*/ 28 w 29"/>
                    <a:gd name="T57" fmla="*/ 15 h 28"/>
                    <a:gd name="T58" fmla="*/ 26 w 29"/>
                    <a:gd name="T59" fmla="*/ 13 h 28"/>
                    <a:gd name="T60" fmla="*/ 27 w 29"/>
                    <a:gd name="T61" fmla="*/ 12 h 28"/>
                    <a:gd name="T62" fmla="*/ 28 w 29"/>
                    <a:gd name="T63" fmla="*/ 10 h 28"/>
                    <a:gd name="T64" fmla="*/ 26 w 29"/>
                    <a:gd name="T65" fmla="*/ 8 h 28"/>
                    <a:gd name="T66" fmla="*/ 24 w 29"/>
                    <a:gd name="T67" fmla="*/ 7 h 28"/>
                    <a:gd name="T68" fmla="*/ 25 w 29"/>
                    <a:gd name="T69" fmla="*/ 6 h 28"/>
                    <a:gd name="T70" fmla="*/ 24 w 29"/>
                    <a:gd name="T71" fmla="*/ 3 h 28"/>
                    <a:gd name="T72" fmla="*/ 22 w 29"/>
                    <a:gd name="T73" fmla="*/ 3 h 28"/>
                    <a:gd name="T74" fmla="*/ 19 w 29"/>
                    <a:gd name="T75" fmla="*/ 3 h 28"/>
                    <a:gd name="T76" fmla="*/ 19 w 29"/>
                    <a:gd name="T77" fmla="*/ 2 h 28"/>
                    <a:gd name="T78" fmla="*/ 17 w 29"/>
                    <a:gd name="T79" fmla="*/ 0 h 28"/>
                    <a:gd name="T80" fmla="*/ 15 w 29"/>
                    <a:gd name="T81" fmla="*/ 1 h 28"/>
                    <a:gd name="T82" fmla="*/ 13 w 29"/>
                    <a:gd name="T83" fmla="*/ 2 h 28"/>
                    <a:gd name="T84" fmla="*/ 12 w 29"/>
                    <a:gd name="T85" fmla="*/ 1 h 28"/>
                    <a:gd name="T86" fmla="*/ 10 w 29"/>
                    <a:gd name="T87" fmla="*/ 0 h 28"/>
                    <a:gd name="T88" fmla="*/ 9 w 29"/>
                    <a:gd name="T89" fmla="*/ 2 h 28"/>
                    <a:gd name="T90" fmla="*/ 8 w 29"/>
                    <a:gd name="T91" fmla="*/ 4 h 28"/>
                    <a:gd name="T92" fmla="*/ 6 w 29"/>
                    <a:gd name="T93" fmla="*/ 4 h 28"/>
                    <a:gd name="T94" fmla="*/ 4 w 29"/>
                    <a:gd name="T95" fmla="*/ 4 h 28"/>
                    <a:gd name="T96" fmla="*/ 3 w 29"/>
                    <a:gd name="T97" fmla="*/ 7 h 28"/>
                    <a:gd name="T98" fmla="*/ 12 w 29"/>
                    <a:gd name="T99" fmla="*/ 6 h 28"/>
                    <a:gd name="T100" fmla="*/ 22 w 29"/>
                    <a:gd name="T101" fmla="*/ 12 h 28"/>
                    <a:gd name="T102" fmla="*/ 17 w 29"/>
                    <a:gd name="T103" fmla="*/ 22 h 28"/>
                    <a:gd name="T104" fmla="*/ 6 w 29"/>
                    <a:gd name="T105" fmla="*/ 17 h 28"/>
                    <a:gd name="T106" fmla="*/ 12 w 29"/>
                    <a:gd name="T107" fmla="*/ 6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29" h="28">
                      <a:moveTo>
                        <a:pt x="3" y="7"/>
                      </a:moveTo>
                      <a:cubicBezTo>
                        <a:pt x="4" y="7"/>
                        <a:pt x="4" y="9"/>
                        <a:pt x="4" y="9"/>
                      </a:cubicBezTo>
                      <a:cubicBezTo>
                        <a:pt x="4" y="9"/>
                        <a:pt x="3" y="10"/>
                        <a:pt x="2" y="9"/>
                      </a:cubicBezTo>
                      <a:cubicBezTo>
                        <a:pt x="1" y="9"/>
                        <a:pt x="0" y="10"/>
                        <a:pt x="0" y="11"/>
                      </a:cubicBezTo>
                      <a:cubicBezTo>
                        <a:pt x="0" y="12"/>
                        <a:pt x="0" y="13"/>
                        <a:pt x="1" y="13"/>
                      </a:cubicBezTo>
                      <a:cubicBezTo>
                        <a:pt x="2" y="13"/>
                        <a:pt x="3" y="15"/>
                        <a:pt x="3" y="15"/>
                      </a:cubicBezTo>
                      <a:cubicBezTo>
                        <a:pt x="3" y="16"/>
                        <a:pt x="2" y="16"/>
                        <a:pt x="1" y="16"/>
                      </a:cubicBezTo>
                      <a:cubicBezTo>
                        <a:pt x="1" y="17"/>
                        <a:pt x="0" y="18"/>
                        <a:pt x="1" y="19"/>
                      </a:cubicBezTo>
                      <a:cubicBezTo>
                        <a:pt x="1" y="20"/>
                        <a:pt x="2" y="20"/>
                        <a:pt x="3" y="20"/>
                      </a:cubicBezTo>
                      <a:cubicBezTo>
                        <a:pt x="3" y="20"/>
                        <a:pt x="4" y="20"/>
                        <a:pt x="4" y="20"/>
                      </a:cubicBezTo>
                      <a:cubicBezTo>
                        <a:pt x="4" y="21"/>
                        <a:pt x="5" y="22"/>
                        <a:pt x="4" y="23"/>
                      </a:cubicBezTo>
                      <a:cubicBezTo>
                        <a:pt x="4" y="23"/>
                        <a:pt x="4" y="24"/>
                        <a:pt x="5" y="25"/>
                      </a:cubicBezTo>
                      <a:cubicBezTo>
                        <a:pt x="5" y="26"/>
                        <a:pt x="7" y="26"/>
                        <a:pt x="7" y="25"/>
                      </a:cubicBezTo>
                      <a:cubicBezTo>
                        <a:pt x="8" y="25"/>
                        <a:pt x="9" y="25"/>
                        <a:pt x="9" y="25"/>
                      </a:cubicBezTo>
                      <a:cubicBezTo>
                        <a:pt x="10" y="25"/>
                        <a:pt x="10" y="26"/>
                        <a:pt x="10" y="27"/>
                      </a:cubicBezTo>
                      <a:cubicBezTo>
                        <a:pt x="10" y="27"/>
                        <a:pt x="10" y="28"/>
                        <a:pt x="11" y="28"/>
                      </a:cubicBezTo>
                      <a:cubicBezTo>
                        <a:pt x="12" y="28"/>
                        <a:pt x="13" y="28"/>
                        <a:pt x="13" y="27"/>
                      </a:cubicBezTo>
                      <a:cubicBezTo>
                        <a:pt x="14" y="27"/>
                        <a:pt x="15" y="26"/>
                        <a:pt x="15" y="26"/>
                      </a:cubicBezTo>
                      <a:cubicBezTo>
                        <a:pt x="16" y="26"/>
                        <a:pt x="16" y="26"/>
                        <a:pt x="17" y="27"/>
                      </a:cubicBezTo>
                      <a:cubicBezTo>
                        <a:pt x="17" y="28"/>
                        <a:pt x="18" y="28"/>
                        <a:pt x="19" y="28"/>
                      </a:cubicBezTo>
                      <a:cubicBezTo>
                        <a:pt x="20" y="28"/>
                        <a:pt x="20" y="27"/>
                        <a:pt x="20" y="26"/>
                      </a:cubicBezTo>
                      <a:cubicBezTo>
                        <a:pt x="20" y="25"/>
                        <a:pt x="21" y="24"/>
                        <a:pt x="21" y="24"/>
                      </a:cubicBezTo>
                      <a:cubicBezTo>
                        <a:pt x="21" y="24"/>
                        <a:pt x="22" y="24"/>
                        <a:pt x="23" y="24"/>
                      </a:cubicBezTo>
                      <a:cubicBezTo>
                        <a:pt x="23" y="25"/>
                        <a:pt x="24" y="25"/>
                        <a:pt x="25" y="24"/>
                      </a:cubicBezTo>
                      <a:cubicBezTo>
                        <a:pt x="26" y="23"/>
                        <a:pt x="26" y="22"/>
                        <a:pt x="25" y="21"/>
                      </a:cubicBezTo>
                      <a:cubicBezTo>
                        <a:pt x="25" y="21"/>
                        <a:pt x="25" y="20"/>
                        <a:pt x="25" y="19"/>
                      </a:cubicBezTo>
                      <a:cubicBezTo>
                        <a:pt x="25" y="19"/>
                        <a:pt x="26" y="19"/>
                        <a:pt x="27" y="19"/>
                      </a:cubicBezTo>
                      <a:cubicBezTo>
                        <a:pt x="28" y="19"/>
                        <a:pt x="28" y="18"/>
                        <a:pt x="29" y="17"/>
                      </a:cubicBezTo>
                      <a:cubicBezTo>
                        <a:pt x="29" y="16"/>
                        <a:pt x="28" y="15"/>
                        <a:pt x="28" y="15"/>
                      </a:cubicBezTo>
                      <a:cubicBezTo>
                        <a:pt x="27" y="15"/>
                        <a:pt x="26" y="14"/>
                        <a:pt x="26" y="13"/>
                      </a:cubicBezTo>
                      <a:cubicBezTo>
                        <a:pt x="26" y="13"/>
                        <a:pt x="27" y="12"/>
                        <a:pt x="27" y="12"/>
                      </a:cubicBezTo>
                      <a:cubicBezTo>
                        <a:pt x="28" y="12"/>
                        <a:pt x="28" y="11"/>
                        <a:pt x="28" y="10"/>
                      </a:cubicBezTo>
                      <a:cubicBezTo>
                        <a:pt x="28" y="9"/>
                        <a:pt x="27" y="8"/>
                        <a:pt x="26" y="8"/>
                      </a:cubicBezTo>
                      <a:cubicBezTo>
                        <a:pt x="26" y="9"/>
                        <a:pt x="24" y="8"/>
                        <a:pt x="24" y="7"/>
                      </a:cubicBezTo>
                      <a:cubicBezTo>
                        <a:pt x="24" y="7"/>
                        <a:pt x="24" y="6"/>
                        <a:pt x="25" y="6"/>
                      </a:cubicBezTo>
                      <a:cubicBezTo>
                        <a:pt x="25" y="5"/>
                        <a:pt x="25" y="4"/>
                        <a:pt x="24" y="3"/>
                      </a:cubicBezTo>
                      <a:cubicBezTo>
                        <a:pt x="23" y="3"/>
                        <a:pt x="22" y="3"/>
                        <a:pt x="22" y="3"/>
                      </a:cubicBezTo>
                      <a:cubicBezTo>
                        <a:pt x="21" y="4"/>
                        <a:pt x="20" y="4"/>
                        <a:pt x="19" y="3"/>
                      </a:cubicBezTo>
                      <a:cubicBezTo>
                        <a:pt x="19" y="3"/>
                        <a:pt x="19" y="2"/>
                        <a:pt x="19" y="2"/>
                      </a:cubicBezTo>
                      <a:cubicBezTo>
                        <a:pt x="19" y="1"/>
                        <a:pt x="18" y="0"/>
                        <a:pt x="17" y="0"/>
                      </a:cubicBezTo>
                      <a:cubicBezTo>
                        <a:pt x="16" y="0"/>
                        <a:pt x="15" y="0"/>
                        <a:pt x="15" y="1"/>
                      </a:cubicBezTo>
                      <a:cubicBezTo>
                        <a:pt x="15" y="2"/>
                        <a:pt x="14" y="2"/>
                        <a:pt x="13" y="2"/>
                      </a:cubicBezTo>
                      <a:cubicBezTo>
                        <a:pt x="13" y="2"/>
                        <a:pt x="12" y="2"/>
                        <a:pt x="12" y="1"/>
                      </a:cubicBezTo>
                      <a:cubicBezTo>
                        <a:pt x="12" y="0"/>
                        <a:pt x="11" y="0"/>
                        <a:pt x="10" y="0"/>
                      </a:cubicBezTo>
                      <a:cubicBezTo>
                        <a:pt x="9" y="1"/>
                        <a:pt x="8" y="2"/>
                        <a:pt x="9" y="2"/>
                      </a:cubicBezTo>
                      <a:cubicBezTo>
                        <a:pt x="9" y="3"/>
                        <a:pt x="8" y="4"/>
                        <a:pt x="8" y="4"/>
                      </a:cubicBezTo>
                      <a:cubicBezTo>
                        <a:pt x="7" y="5"/>
                        <a:pt x="7" y="4"/>
                        <a:pt x="6" y="4"/>
                      </a:cubicBezTo>
                      <a:cubicBezTo>
                        <a:pt x="5" y="3"/>
                        <a:pt x="4" y="4"/>
                        <a:pt x="4" y="4"/>
                      </a:cubicBezTo>
                      <a:cubicBezTo>
                        <a:pt x="3" y="5"/>
                        <a:pt x="3" y="6"/>
                        <a:pt x="3" y="7"/>
                      </a:cubicBezTo>
                      <a:close/>
                      <a:moveTo>
                        <a:pt x="12" y="6"/>
                      </a:moveTo>
                      <a:cubicBezTo>
                        <a:pt x="16" y="5"/>
                        <a:pt x="21" y="7"/>
                        <a:pt x="22" y="12"/>
                      </a:cubicBezTo>
                      <a:cubicBezTo>
                        <a:pt x="24" y="16"/>
                        <a:pt x="21" y="21"/>
                        <a:pt x="17" y="22"/>
                      </a:cubicBezTo>
                      <a:cubicBezTo>
                        <a:pt x="13" y="23"/>
                        <a:pt x="8" y="21"/>
                        <a:pt x="6" y="17"/>
                      </a:cubicBezTo>
                      <a:cubicBezTo>
                        <a:pt x="5" y="12"/>
                        <a:pt x="7" y="8"/>
                        <a:pt x="12" y="6"/>
                      </a:cubicBezTo>
                      <a:close/>
                    </a:path>
                  </a:pathLst>
                </a:custGeom>
                <a:solidFill>
                  <a:srgbClr val="43C5A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5"/>
                </a:p>
              </p:txBody>
            </p:sp>
          </p:grpSp>
        </p:grpSp>
        <p:sp>
          <p:nvSpPr>
            <p:cNvPr id="196" name="矩形 195"/>
            <p:cNvSpPr/>
            <p:nvPr/>
          </p:nvSpPr>
          <p:spPr>
            <a:xfrm>
              <a:off x="6815286" y="4077072"/>
              <a:ext cx="99418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03</a:t>
              </a:r>
              <a:r>
                <a:rPr lang="zh-CN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dirty="0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8849322" y="2451983"/>
            <a:ext cx="1210588" cy="2525265"/>
            <a:chOff x="8849322" y="2451983"/>
            <a:chExt cx="1210588" cy="2525265"/>
          </a:xfrm>
        </p:grpSpPr>
        <p:sp>
          <p:nvSpPr>
            <p:cNvPr id="168" name="TextBox 167"/>
            <p:cNvSpPr txBox="1"/>
            <p:nvPr/>
          </p:nvSpPr>
          <p:spPr>
            <a:xfrm>
              <a:off x="8849322" y="4577138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总结展望</a:t>
              </a:r>
              <a:endPara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181" name="组合 180"/>
            <p:cNvGrpSpPr/>
            <p:nvPr/>
          </p:nvGrpSpPr>
          <p:grpSpPr>
            <a:xfrm>
              <a:off x="9007413" y="2451983"/>
              <a:ext cx="900000" cy="900000"/>
              <a:chOff x="4840168" y="3971584"/>
              <a:chExt cx="522572" cy="522572"/>
            </a:xfrm>
          </p:grpSpPr>
          <p:sp>
            <p:nvSpPr>
              <p:cNvPr id="182" name="椭圆 181"/>
              <p:cNvSpPr/>
              <p:nvPr/>
            </p:nvSpPr>
            <p:spPr>
              <a:xfrm>
                <a:off x="4840168" y="3971584"/>
                <a:ext cx="522572" cy="522572"/>
              </a:xfrm>
              <a:prstGeom prst="ellipse">
                <a:avLst/>
              </a:prstGeom>
              <a:solidFill>
                <a:srgbClr val="EEEEEE"/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grpSp>
            <p:nvGrpSpPr>
              <p:cNvPr id="183" name="组合 137"/>
              <p:cNvGrpSpPr/>
              <p:nvPr/>
            </p:nvGrpSpPr>
            <p:grpSpPr>
              <a:xfrm>
                <a:off x="4981489" y="4078661"/>
                <a:ext cx="239931" cy="308418"/>
                <a:chOff x="731016" y="1671338"/>
                <a:chExt cx="366231" cy="470769"/>
              </a:xfrm>
              <a:solidFill>
                <a:srgbClr val="B91F38"/>
              </a:solidFill>
            </p:grpSpPr>
            <p:sp>
              <p:nvSpPr>
                <p:cNvPr id="184" name="Freeform 108"/>
                <p:cNvSpPr>
                  <a:spLocks/>
                </p:cNvSpPr>
                <p:nvPr/>
              </p:nvSpPr>
              <p:spPr bwMode="auto">
                <a:xfrm flipH="1">
                  <a:off x="731016" y="2089492"/>
                  <a:ext cx="51922" cy="52615"/>
                </a:xfrm>
                <a:custGeom>
                  <a:avLst/>
                  <a:gdLst>
                    <a:gd name="T0" fmla="*/ 0 w 32"/>
                    <a:gd name="T1" fmla="*/ 32 h 32"/>
                    <a:gd name="T2" fmla="*/ 16 w 32"/>
                    <a:gd name="T3" fmla="*/ 32 h 32"/>
                    <a:gd name="T4" fmla="*/ 32 w 32"/>
                    <a:gd name="T5" fmla="*/ 16 h 32"/>
                    <a:gd name="T6" fmla="*/ 32 w 32"/>
                    <a:gd name="T7" fmla="*/ 0 h 32"/>
                    <a:gd name="T8" fmla="*/ 0 w 32"/>
                    <a:gd name="T9" fmla="*/ 0 h 32"/>
                    <a:gd name="T10" fmla="*/ 0 w 32"/>
                    <a:gd name="T11" fmla="*/ 32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2" h="32">
                      <a:moveTo>
                        <a:pt x="0" y="32"/>
                      </a:moveTo>
                      <a:cubicBezTo>
                        <a:pt x="16" y="32"/>
                        <a:pt x="16" y="32"/>
                        <a:pt x="16" y="32"/>
                      </a:cubicBezTo>
                      <a:cubicBezTo>
                        <a:pt x="25" y="32"/>
                        <a:pt x="32" y="25"/>
                        <a:pt x="32" y="16"/>
                      </a:cubicBezTo>
                      <a:cubicBezTo>
                        <a:pt x="32" y="0"/>
                        <a:pt x="32" y="0"/>
                        <a:pt x="32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FA81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1219170">
                    <a:defRPr/>
                  </a:pPr>
                  <a:endParaRPr lang="zh-CN" altLang="en-US" sz="2400">
                    <a:solidFill>
                      <a:sysClr val="windowText" lastClr="000000"/>
                    </a:solidFill>
                    <a:latin typeface="Calibri"/>
                    <a:ea typeface="宋体"/>
                  </a:endParaRPr>
                </a:p>
              </p:txBody>
            </p:sp>
            <p:sp>
              <p:nvSpPr>
                <p:cNvPr id="185" name="Freeform 109"/>
                <p:cNvSpPr>
                  <a:spLocks noEditPoints="1"/>
                </p:cNvSpPr>
                <p:nvPr/>
              </p:nvSpPr>
              <p:spPr bwMode="auto">
                <a:xfrm flipH="1">
                  <a:off x="731016" y="1671338"/>
                  <a:ext cx="366231" cy="470769"/>
                </a:xfrm>
                <a:custGeom>
                  <a:avLst/>
                  <a:gdLst>
                    <a:gd name="T0" fmla="*/ 208 w 224"/>
                    <a:gd name="T1" fmla="*/ 0 h 288"/>
                    <a:gd name="T2" fmla="*/ 16 w 224"/>
                    <a:gd name="T3" fmla="*/ 0 h 288"/>
                    <a:gd name="T4" fmla="*/ 0 w 224"/>
                    <a:gd name="T5" fmla="*/ 16 h 288"/>
                    <a:gd name="T6" fmla="*/ 0 w 224"/>
                    <a:gd name="T7" fmla="*/ 272 h 288"/>
                    <a:gd name="T8" fmla="*/ 16 w 224"/>
                    <a:gd name="T9" fmla="*/ 288 h 288"/>
                    <a:gd name="T10" fmla="*/ 176 w 224"/>
                    <a:gd name="T11" fmla="*/ 288 h 288"/>
                    <a:gd name="T12" fmla="*/ 176 w 224"/>
                    <a:gd name="T13" fmla="*/ 144 h 288"/>
                    <a:gd name="T14" fmla="*/ 224 w 224"/>
                    <a:gd name="T15" fmla="*/ 144 h 288"/>
                    <a:gd name="T16" fmla="*/ 224 w 224"/>
                    <a:gd name="T17" fmla="*/ 16 h 288"/>
                    <a:gd name="T18" fmla="*/ 208 w 224"/>
                    <a:gd name="T19" fmla="*/ 0 h 288"/>
                    <a:gd name="T20" fmla="*/ 168 w 224"/>
                    <a:gd name="T21" fmla="*/ 104 h 288"/>
                    <a:gd name="T22" fmla="*/ 56 w 224"/>
                    <a:gd name="T23" fmla="*/ 104 h 288"/>
                    <a:gd name="T24" fmla="*/ 56 w 224"/>
                    <a:gd name="T25" fmla="*/ 88 h 288"/>
                    <a:gd name="T26" fmla="*/ 168 w 224"/>
                    <a:gd name="T27" fmla="*/ 88 h 288"/>
                    <a:gd name="T28" fmla="*/ 168 w 224"/>
                    <a:gd name="T29" fmla="*/ 104 h 288"/>
                    <a:gd name="T30" fmla="*/ 168 w 224"/>
                    <a:gd name="T31" fmla="*/ 72 h 288"/>
                    <a:gd name="T32" fmla="*/ 56 w 224"/>
                    <a:gd name="T33" fmla="*/ 72 h 288"/>
                    <a:gd name="T34" fmla="*/ 56 w 224"/>
                    <a:gd name="T35" fmla="*/ 56 h 288"/>
                    <a:gd name="T36" fmla="*/ 168 w 224"/>
                    <a:gd name="T37" fmla="*/ 56 h 288"/>
                    <a:gd name="T38" fmla="*/ 168 w 224"/>
                    <a:gd name="T39" fmla="*/ 72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224" h="288">
                      <a:moveTo>
                        <a:pt x="208" y="0"/>
                      </a:move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7" y="0"/>
                        <a:pt x="0" y="7"/>
                        <a:pt x="0" y="16"/>
                      </a:cubicBezTo>
                      <a:cubicBezTo>
                        <a:pt x="0" y="272"/>
                        <a:pt x="0" y="272"/>
                        <a:pt x="0" y="272"/>
                      </a:cubicBezTo>
                      <a:cubicBezTo>
                        <a:pt x="0" y="281"/>
                        <a:pt x="7" y="288"/>
                        <a:pt x="16" y="288"/>
                      </a:cubicBezTo>
                      <a:cubicBezTo>
                        <a:pt x="176" y="288"/>
                        <a:pt x="176" y="288"/>
                        <a:pt x="176" y="288"/>
                      </a:cubicBezTo>
                      <a:cubicBezTo>
                        <a:pt x="176" y="144"/>
                        <a:pt x="176" y="144"/>
                        <a:pt x="176" y="144"/>
                      </a:cubicBezTo>
                      <a:cubicBezTo>
                        <a:pt x="224" y="144"/>
                        <a:pt x="224" y="144"/>
                        <a:pt x="224" y="144"/>
                      </a:cubicBezTo>
                      <a:cubicBezTo>
                        <a:pt x="224" y="16"/>
                        <a:pt x="224" y="16"/>
                        <a:pt x="224" y="16"/>
                      </a:cubicBezTo>
                      <a:cubicBezTo>
                        <a:pt x="224" y="7"/>
                        <a:pt x="217" y="0"/>
                        <a:pt x="208" y="0"/>
                      </a:cubicBezTo>
                      <a:close/>
                      <a:moveTo>
                        <a:pt x="168" y="104"/>
                      </a:moveTo>
                      <a:cubicBezTo>
                        <a:pt x="56" y="104"/>
                        <a:pt x="56" y="104"/>
                        <a:pt x="56" y="104"/>
                      </a:cubicBezTo>
                      <a:cubicBezTo>
                        <a:pt x="56" y="88"/>
                        <a:pt x="56" y="88"/>
                        <a:pt x="56" y="88"/>
                      </a:cubicBezTo>
                      <a:cubicBezTo>
                        <a:pt x="168" y="88"/>
                        <a:pt x="168" y="88"/>
                        <a:pt x="168" y="88"/>
                      </a:cubicBezTo>
                      <a:lnTo>
                        <a:pt x="168" y="104"/>
                      </a:lnTo>
                      <a:close/>
                      <a:moveTo>
                        <a:pt x="168" y="72"/>
                      </a:moveTo>
                      <a:cubicBezTo>
                        <a:pt x="56" y="72"/>
                        <a:pt x="56" y="72"/>
                        <a:pt x="56" y="72"/>
                      </a:cubicBezTo>
                      <a:cubicBezTo>
                        <a:pt x="56" y="56"/>
                        <a:pt x="56" y="56"/>
                        <a:pt x="56" y="56"/>
                      </a:cubicBezTo>
                      <a:cubicBezTo>
                        <a:pt x="168" y="56"/>
                        <a:pt x="168" y="56"/>
                        <a:pt x="168" y="56"/>
                      </a:cubicBezTo>
                      <a:lnTo>
                        <a:pt x="168" y="72"/>
                      </a:lnTo>
                      <a:close/>
                    </a:path>
                  </a:pathLst>
                </a:custGeom>
                <a:solidFill>
                  <a:srgbClr val="FA81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1219170">
                    <a:defRPr/>
                  </a:pPr>
                  <a:endParaRPr lang="zh-CN" altLang="en-US" sz="2400">
                    <a:solidFill>
                      <a:sysClr val="windowText" lastClr="000000"/>
                    </a:solidFill>
                    <a:latin typeface="Calibri"/>
                    <a:ea typeface="宋体"/>
                  </a:endParaRPr>
                </a:p>
              </p:txBody>
            </p:sp>
            <p:sp>
              <p:nvSpPr>
                <p:cNvPr id="186" name="Rectangle 110"/>
                <p:cNvSpPr>
                  <a:spLocks noChangeArrowheads="1"/>
                </p:cNvSpPr>
                <p:nvPr/>
              </p:nvSpPr>
              <p:spPr bwMode="auto">
                <a:xfrm flipH="1">
                  <a:off x="731016" y="1937200"/>
                  <a:ext cx="51922" cy="51924"/>
                </a:xfrm>
                <a:prstGeom prst="rect">
                  <a:avLst/>
                </a:prstGeom>
                <a:solidFill>
                  <a:srgbClr val="FA81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1219170">
                    <a:defRPr/>
                  </a:pPr>
                  <a:endParaRPr lang="zh-CN" altLang="en-US" sz="2400">
                    <a:solidFill>
                      <a:sysClr val="windowText" lastClr="000000"/>
                    </a:solidFill>
                    <a:latin typeface="Calibri"/>
                    <a:ea typeface="宋体"/>
                  </a:endParaRPr>
                </a:p>
              </p:txBody>
            </p:sp>
            <p:sp>
              <p:nvSpPr>
                <p:cNvPr id="187" name="Rectangle 111"/>
                <p:cNvSpPr>
                  <a:spLocks noChangeArrowheads="1"/>
                </p:cNvSpPr>
                <p:nvPr/>
              </p:nvSpPr>
              <p:spPr bwMode="auto">
                <a:xfrm flipH="1">
                  <a:off x="731016" y="2013001"/>
                  <a:ext cx="51922" cy="52615"/>
                </a:xfrm>
                <a:prstGeom prst="rect">
                  <a:avLst/>
                </a:prstGeom>
                <a:solidFill>
                  <a:srgbClr val="FA81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1219170">
                    <a:defRPr/>
                  </a:pPr>
                  <a:endParaRPr lang="zh-CN" altLang="en-US" sz="2400">
                    <a:solidFill>
                      <a:sysClr val="windowText" lastClr="000000"/>
                    </a:solidFill>
                    <a:latin typeface="Calibri"/>
                    <a:ea typeface="宋体"/>
                  </a:endParaRPr>
                </a:p>
              </p:txBody>
            </p:sp>
          </p:grpSp>
        </p:grpSp>
        <p:sp>
          <p:nvSpPr>
            <p:cNvPr id="197" name="矩形 196"/>
            <p:cNvSpPr/>
            <p:nvPr/>
          </p:nvSpPr>
          <p:spPr>
            <a:xfrm>
              <a:off x="8957524" y="4077072"/>
              <a:ext cx="99418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04</a:t>
              </a:r>
              <a:r>
                <a:rPr lang="zh-CN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39006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random/>
      </p:transition>
    </mc:Choice>
    <mc:Fallback xmlns="">
      <p:transition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ardrop 6"/>
          <p:cNvSpPr/>
          <p:nvPr/>
        </p:nvSpPr>
        <p:spPr>
          <a:xfrm>
            <a:off x="4799062" y="2943825"/>
            <a:ext cx="1728000" cy="1728000"/>
          </a:xfrm>
          <a:prstGeom prst="teardrop">
            <a:avLst/>
          </a:prstGeom>
          <a:solidFill>
            <a:schemeClr val="bg1"/>
          </a:solidFill>
          <a:ln w="508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时间</a:t>
            </a:r>
            <a:endParaRPr lang="en-US" altLang="zh-CN" sz="2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Open Sans" panose="020B0606030504020204" pitchFamily="34" charset="0"/>
              <a:sym typeface="Arial" panose="020B0604020202020204" pitchFamily="34" charset="0"/>
            </a:endParaRPr>
          </a:p>
          <a:p>
            <a:pPr algn="ctr"/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（天数）</a:t>
            </a:r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Open Sans" panose="020B0606030504020204" pitchFamily="34" charset="0"/>
              <a:sym typeface="Arial" panose="020B0604020202020204" pitchFamily="34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522814" y="4418765"/>
            <a:ext cx="4529308" cy="2178547"/>
            <a:chOff x="522814" y="4418765"/>
            <a:chExt cx="4529308" cy="2178547"/>
          </a:xfrm>
        </p:grpSpPr>
        <p:cxnSp>
          <p:nvCxnSpPr>
            <p:cNvPr id="47" name="Straight Connector 32"/>
            <p:cNvCxnSpPr>
              <a:stCxn id="64" idx="3"/>
              <a:endCxn id="50" idx="6"/>
            </p:cNvCxnSpPr>
            <p:nvPr/>
          </p:nvCxnSpPr>
          <p:spPr>
            <a:xfrm rot="5400000">
              <a:off x="3805319" y="3367250"/>
              <a:ext cx="195288" cy="2298318"/>
            </a:xfrm>
            <a:prstGeom prst="curvedConnector5">
              <a:avLst>
                <a:gd name="adj1" fmla="val 117058"/>
                <a:gd name="adj2" fmla="val 51589"/>
                <a:gd name="adj3" fmla="val -17058"/>
              </a:avLst>
            </a:prstGeom>
            <a:ln>
              <a:solidFill>
                <a:srgbClr val="7F8C8D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15"/>
            <p:cNvCxnSpPr>
              <a:stCxn id="50" idx="2"/>
              <a:endCxn id="68" idx="6"/>
            </p:cNvCxnSpPr>
            <p:nvPr/>
          </p:nvCxnSpPr>
          <p:spPr>
            <a:xfrm rot="5400000">
              <a:off x="1800515" y="4447806"/>
              <a:ext cx="427042" cy="1479536"/>
            </a:xfrm>
            <a:prstGeom prst="curvedConnector3">
              <a:avLst>
                <a:gd name="adj1" fmla="val 50000"/>
              </a:avLst>
            </a:prstGeom>
            <a:ln>
              <a:solidFill>
                <a:srgbClr val="7F8C8D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18"/>
            <p:cNvCxnSpPr>
              <a:stCxn id="68" idx="2"/>
              <a:endCxn id="76" idx="6"/>
            </p:cNvCxnSpPr>
            <p:nvPr/>
          </p:nvCxnSpPr>
          <p:spPr>
            <a:xfrm rot="5400000">
              <a:off x="750433" y="5713476"/>
              <a:ext cx="476217" cy="571454"/>
            </a:xfrm>
            <a:prstGeom prst="curvedConnector3">
              <a:avLst>
                <a:gd name="adj1" fmla="val 50000"/>
              </a:avLst>
            </a:prstGeom>
            <a:ln>
              <a:solidFill>
                <a:srgbClr val="7F8C8D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ardrop 6"/>
            <p:cNvSpPr/>
            <p:nvPr/>
          </p:nvSpPr>
          <p:spPr>
            <a:xfrm>
              <a:off x="2573804" y="4614053"/>
              <a:ext cx="360000" cy="360000"/>
            </a:xfrm>
            <a:prstGeom prst="teardrop">
              <a:avLst/>
            </a:prstGeom>
            <a:solidFill>
              <a:schemeClr val="bg1"/>
            </a:solidFill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51" name="TextBox 7"/>
            <p:cNvSpPr txBox="1"/>
            <p:nvPr/>
          </p:nvSpPr>
          <p:spPr>
            <a:xfrm>
              <a:off x="2928274" y="4645713"/>
              <a:ext cx="89906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Open Sans" panose="020B0606030504020204" pitchFamily="34" charset="0"/>
                  <a:sym typeface="Arial" panose="020B0604020202020204" pitchFamily="34" charset="0"/>
                </a:rPr>
                <a:t>成立日期</a:t>
              </a:r>
              <a:endPara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68" name="Teardrop 6"/>
            <p:cNvSpPr/>
            <p:nvPr/>
          </p:nvSpPr>
          <p:spPr>
            <a:xfrm>
              <a:off x="1094268" y="5401095"/>
              <a:ext cx="360000" cy="360000"/>
            </a:xfrm>
            <a:prstGeom prst="teardrop">
              <a:avLst/>
            </a:prstGeom>
            <a:solidFill>
              <a:schemeClr val="bg1"/>
            </a:solidFill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4" name="TextBox 7"/>
            <p:cNvSpPr txBox="1"/>
            <p:nvPr/>
          </p:nvSpPr>
          <p:spPr>
            <a:xfrm>
              <a:off x="1452435" y="5428457"/>
              <a:ext cx="9410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Open Sans" panose="020B0606030504020204" pitchFamily="34" charset="0"/>
                  <a:sym typeface="Arial" panose="020B0604020202020204" pitchFamily="34" charset="0"/>
                </a:rPr>
                <a:t>核准日期</a:t>
              </a:r>
              <a:endPara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6" name="Teardrop 6"/>
            <p:cNvSpPr/>
            <p:nvPr/>
          </p:nvSpPr>
          <p:spPr>
            <a:xfrm>
              <a:off x="522814" y="6237312"/>
              <a:ext cx="360000" cy="360000"/>
            </a:xfrm>
            <a:prstGeom prst="teardrop">
              <a:avLst/>
            </a:prstGeom>
            <a:solidFill>
              <a:schemeClr val="bg1"/>
            </a:solidFill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91" name="TextBox 7"/>
            <p:cNvSpPr txBox="1"/>
            <p:nvPr/>
          </p:nvSpPr>
          <p:spPr>
            <a:xfrm>
              <a:off x="882814" y="6263423"/>
              <a:ext cx="21602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Open Sans" panose="020B0606030504020204" pitchFamily="34" charset="0"/>
                  <a:sym typeface="Arial" panose="020B0604020202020204" pitchFamily="34" charset="0"/>
                </a:rPr>
                <a:t>核准日期与成立日期之差</a:t>
              </a:r>
              <a:endPara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3403459" y="4671826"/>
            <a:ext cx="2917411" cy="1679962"/>
            <a:chOff x="3403459" y="4671826"/>
            <a:chExt cx="2917411" cy="1679962"/>
          </a:xfrm>
        </p:grpSpPr>
        <p:cxnSp>
          <p:nvCxnSpPr>
            <p:cNvPr id="116" name="Straight Connector 32"/>
            <p:cNvCxnSpPr>
              <a:stCxn id="64" idx="2"/>
              <a:endCxn id="119" idx="6"/>
            </p:cNvCxnSpPr>
            <p:nvPr/>
          </p:nvCxnSpPr>
          <p:spPr>
            <a:xfrm rot="5400000">
              <a:off x="4027168" y="4228117"/>
              <a:ext cx="1192186" cy="2079603"/>
            </a:xfrm>
            <a:prstGeom prst="curvedConnector3">
              <a:avLst>
                <a:gd name="adj1" fmla="val 50000"/>
              </a:avLst>
            </a:prstGeom>
            <a:ln>
              <a:solidFill>
                <a:srgbClr val="7F8C8D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Teardrop 6"/>
            <p:cNvSpPr/>
            <p:nvPr/>
          </p:nvSpPr>
          <p:spPr>
            <a:xfrm>
              <a:off x="3403459" y="5864011"/>
              <a:ext cx="360000" cy="360000"/>
            </a:xfrm>
            <a:prstGeom prst="teardrop">
              <a:avLst/>
            </a:prstGeom>
            <a:solidFill>
              <a:schemeClr val="bg1"/>
            </a:solidFill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endParaRPr>
            </a:p>
          </p:txBody>
        </p:sp>
        <p:grpSp>
          <p:nvGrpSpPr>
            <p:cNvPr id="124" name="组合 123"/>
            <p:cNvGrpSpPr/>
            <p:nvPr/>
          </p:nvGrpSpPr>
          <p:grpSpPr>
            <a:xfrm>
              <a:off x="3763459" y="5736234"/>
              <a:ext cx="2557411" cy="615554"/>
              <a:chOff x="3891489" y="3323275"/>
              <a:chExt cx="2557411" cy="615554"/>
            </a:xfrm>
          </p:grpSpPr>
          <p:sp>
            <p:nvSpPr>
              <p:cNvPr id="122" name="TextBox 7"/>
              <p:cNvSpPr txBox="1"/>
              <p:nvPr/>
            </p:nvSpPr>
            <p:spPr>
              <a:xfrm>
                <a:off x="3897836" y="3323275"/>
                <a:ext cx="89906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Open Sans" panose="020B0606030504020204" pitchFamily="34" charset="0"/>
                    <a:sym typeface="Arial" panose="020B0604020202020204" pitchFamily="34" charset="0"/>
                  </a:rPr>
                  <a:t>招聘</a:t>
                </a:r>
                <a:r>
                  <a:rPr lang="zh-CN" altLang="en-US" sz="14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Open Sans" panose="020B0606030504020204" pitchFamily="34" charset="0"/>
                    <a:sym typeface="Arial" panose="020B0604020202020204" pitchFamily="34" charset="0"/>
                  </a:rPr>
                  <a:t>日期</a:t>
                </a:r>
                <a:endParaRPr 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Open Sans" panose="020B0606030504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123" name="TextBox 7"/>
              <p:cNvSpPr txBox="1"/>
              <p:nvPr/>
            </p:nvSpPr>
            <p:spPr>
              <a:xfrm>
                <a:off x="3891489" y="3631052"/>
                <a:ext cx="255741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Open Sans" panose="020B0606030504020204" pitchFamily="34" charset="0"/>
                    <a:sym typeface="Arial" panose="020B0604020202020204" pitchFamily="34" charset="0"/>
                  </a:rPr>
                  <a:t>最近、最远、平均、差值平均</a:t>
                </a:r>
                <a:endParaRPr 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Open Sans" panose="020B0606030504020204" pitchFamily="34" charset="0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7" name="组合 6"/>
          <p:cNvGrpSpPr/>
          <p:nvPr/>
        </p:nvGrpSpPr>
        <p:grpSpPr>
          <a:xfrm>
            <a:off x="186751" y="1357007"/>
            <a:ext cx="4612312" cy="2724964"/>
            <a:chOff x="186751" y="1357007"/>
            <a:chExt cx="4612312" cy="2724964"/>
          </a:xfrm>
        </p:grpSpPr>
        <p:cxnSp>
          <p:nvCxnSpPr>
            <p:cNvPr id="130" name="Straight Connector 32"/>
            <p:cNvCxnSpPr>
              <a:stCxn id="64" idx="4"/>
              <a:endCxn id="133" idx="1"/>
            </p:cNvCxnSpPr>
            <p:nvPr/>
          </p:nvCxnSpPr>
          <p:spPr>
            <a:xfrm rot="10800000" flipV="1">
              <a:off x="3505088" y="3807825"/>
              <a:ext cx="1293975" cy="93648"/>
            </a:xfrm>
            <a:prstGeom prst="curvedConnector4">
              <a:avLst>
                <a:gd name="adj1" fmla="val 47963"/>
                <a:gd name="adj2" fmla="val 344968"/>
              </a:avLst>
            </a:prstGeom>
            <a:ln>
              <a:solidFill>
                <a:srgbClr val="7F8C8D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Teardrop 6"/>
            <p:cNvSpPr/>
            <p:nvPr/>
          </p:nvSpPr>
          <p:spPr>
            <a:xfrm>
              <a:off x="3197808" y="3594194"/>
              <a:ext cx="360000" cy="360000"/>
            </a:xfrm>
            <a:prstGeom prst="teardrop">
              <a:avLst/>
            </a:prstGeom>
            <a:solidFill>
              <a:schemeClr val="bg1"/>
            </a:solidFill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endParaRPr>
            </a:p>
          </p:txBody>
        </p:sp>
        <p:grpSp>
          <p:nvGrpSpPr>
            <p:cNvPr id="146" name="组合 145"/>
            <p:cNvGrpSpPr/>
            <p:nvPr/>
          </p:nvGrpSpPr>
          <p:grpSpPr>
            <a:xfrm>
              <a:off x="635509" y="3466417"/>
              <a:ext cx="2557411" cy="615554"/>
              <a:chOff x="3891489" y="3323275"/>
              <a:chExt cx="2557411" cy="615554"/>
            </a:xfrm>
          </p:grpSpPr>
          <p:sp>
            <p:nvSpPr>
              <p:cNvPr id="147" name="TextBox 7"/>
              <p:cNvSpPr txBox="1"/>
              <p:nvPr/>
            </p:nvSpPr>
            <p:spPr>
              <a:xfrm>
                <a:off x="5176541" y="3323275"/>
                <a:ext cx="127235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zh-CN" altLang="en-US" sz="14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Open Sans" panose="020B0606030504020204" pitchFamily="34" charset="0"/>
                    <a:sym typeface="Arial" panose="020B0604020202020204" pitchFamily="34" charset="0"/>
                  </a:rPr>
                  <a:t>许可决定日期</a:t>
                </a:r>
                <a:endParaRPr 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Open Sans" panose="020B0606030504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148" name="TextBox 7"/>
              <p:cNvSpPr txBox="1"/>
              <p:nvPr/>
            </p:nvSpPr>
            <p:spPr>
              <a:xfrm>
                <a:off x="3891489" y="3631052"/>
                <a:ext cx="255741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zh-CN" altLang="en-U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Open Sans" panose="020B0606030504020204" pitchFamily="34" charset="0"/>
                    <a:sym typeface="Arial" panose="020B0604020202020204" pitchFamily="34" charset="0"/>
                  </a:rPr>
                  <a:t>最近、最远、平均、差值平均</a:t>
                </a:r>
                <a:endParaRPr 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Open Sans" panose="020B0606030504020204" pitchFamily="34" charset="0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183" name="Teardrop 6"/>
            <p:cNvSpPr/>
            <p:nvPr/>
          </p:nvSpPr>
          <p:spPr>
            <a:xfrm>
              <a:off x="2736070" y="2514929"/>
              <a:ext cx="360000" cy="360000"/>
            </a:xfrm>
            <a:prstGeom prst="teardrop">
              <a:avLst/>
            </a:prstGeom>
            <a:solidFill>
              <a:schemeClr val="bg1"/>
            </a:solidFill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endParaRPr>
            </a:p>
          </p:txBody>
        </p:sp>
        <p:cxnSp>
          <p:nvCxnSpPr>
            <p:cNvPr id="184" name="Straight Connector 32"/>
            <p:cNvCxnSpPr>
              <a:stCxn id="133" idx="6"/>
              <a:endCxn id="183" idx="1"/>
            </p:cNvCxnSpPr>
            <p:nvPr/>
          </p:nvCxnSpPr>
          <p:spPr>
            <a:xfrm rot="16200000" flipV="1">
              <a:off x="2824586" y="3040971"/>
              <a:ext cx="771986" cy="334459"/>
            </a:xfrm>
            <a:prstGeom prst="curvedConnector3">
              <a:avLst>
                <a:gd name="adj1" fmla="val 50000"/>
              </a:avLst>
            </a:prstGeom>
            <a:ln>
              <a:solidFill>
                <a:srgbClr val="7F8C8D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7" name="组合 186"/>
            <p:cNvGrpSpPr/>
            <p:nvPr/>
          </p:nvGrpSpPr>
          <p:grpSpPr>
            <a:xfrm>
              <a:off x="186751" y="2381461"/>
              <a:ext cx="2557411" cy="615554"/>
              <a:chOff x="3891489" y="3323275"/>
              <a:chExt cx="2557411" cy="615554"/>
            </a:xfrm>
          </p:grpSpPr>
          <p:sp>
            <p:nvSpPr>
              <p:cNvPr id="188" name="TextBox 7"/>
              <p:cNvSpPr txBox="1"/>
              <p:nvPr/>
            </p:nvSpPr>
            <p:spPr>
              <a:xfrm>
                <a:off x="5176541" y="3323275"/>
                <a:ext cx="127235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zh-CN" altLang="en-US" sz="14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Open Sans" panose="020B0606030504020204" pitchFamily="34" charset="0"/>
                    <a:sym typeface="Arial" panose="020B0604020202020204" pitchFamily="34" charset="0"/>
                  </a:rPr>
                  <a:t>许可截止日期</a:t>
                </a:r>
                <a:endParaRPr 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Open Sans" panose="020B0606030504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189" name="TextBox 7"/>
              <p:cNvSpPr txBox="1"/>
              <p:nvPr/>
            </p:nvSpPr>
            <p:spPr>
              <a:xfrm>
                <a:off x="3891489" y="3631052"/>
                <a:ext cx="255741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zh-CN" altLang="en-U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Open Sans" panose="020B0606030504020204" pitchFamily="34" charset="0"/>
                    <a:sym typeface="Arial" panose="020B0604020202020204" pitchFamily="34" charset="0"/>
                  </a:rPr>
                  <a:t>最近、最远、平均、差值平均</a:t>
                </a:r>
                <a:endParaRPr 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Open Sans" panose="020B0606030504020204" pitchFamily="34" charset="0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190" name="Teardrop 6"/>
            <p:cNvSpPr/>
            <p:nvPr/>
          </p:nvSpPr>
          <p:spPr>
            <a:xfrm>
              <a:off x="3507230" y="1484784"/>
              <a:ext cx="360000" cy="360000"/>
            </a:xfrm>
            <a:prstGeom prst="teardrop">
              <a:avLst/>
            </a:prstGeom>
            <a:solidFill>
              <a:schemeClr val="bg1"/>
            </a:solidFill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endParaRPr>
            </a:p>
          </p:txBody>
        </p:sp>
        <p:cxnSp>
          <p:nvCxnSpPr>
            <p:cNvPr id="191" name="Straight Connector 32"/>
            <p:cNvCxnSpPr>
              <a:stCxn id="183" idx="6"/>
              <a:endCxn id="190" idx="1"/>
            </p:cNvCxnSpPr>
            <p:nvPr/>
          </p:nvCxnSpPr>
          <p:spPr>
            <a:xfrm rot="5400000" flipH="1" flipV="1">
              <a:off x="3003856" y="1704277"/>
              <a:ext cx="722866" cy="898439"/>
            </a:xfrm>
            <a:prstGeom prst="curvedConnector3">
              <a:avLst>
                <a:gd name="adj1" fmla="val 50000"/>
              </a:avLst>
            </a:prstGeom>
            <a:ln>
              <a:solidFill>
                <a:srgbClr val="7F8C8D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4" name="组合 193"/>
            <p:cNvGrpSpPr/>
            <p:nvPr/>
          </p:nvGrpSpPr>
          <p:grpSpPr>
            <a:xfrm>
              <a:off x="582967" y="1357007"/>
              <a:ext cx="2922120" cy="615554"/>
              <a:chOff x="3523189" y="3323275"/>
              <a:chExt cx="2922120" cy="615554"/>
            </a:xfrm>
          </p:grpSpPr>
          <p:sp>
            <p:nvSpPr>
              <p:cNvPr id="195" name="TextBox 7"/>
              <p:cNvSpPr txBox="1"/>
              <p:nvPr/>
            </p:nvSpPr>
            <p:spPr>
              <a:xfrm>
                <a:off x="3523189" y="3323275"/>
                <a:ext cx="292212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zh-CN" altLang="en-US" sz="14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Open Sans" panose="020B0606030504020204" pitchFamily="34" charset="0"/>
                    <a:sym typeface="Arial" panose="020B0604020202020204" pitchFamily="34" charset="0"/>
                  </a:rPr>
                  <a:t>许可决定日期与许可截止日期之差</a:t>
                </a:r>
                <a:endParaRPr 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Open Sans" panose="020B0606030504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196" name="TextBox 7"/>
              <p:cNvSpPr txBox="1"/>
              <p:nvPr/>
            </p:nvSpPr>
            <p:spPr>
              <a:xfrm>
                <a:off x="4829415" y="3631052"/>
                <a:ext cx="161589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zh-CN" altLang="en-U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Open Sans" panose="020B0606030504020204" pitchFamily="34" charset="0"/>
                    <a:sym typeface="Arial" panose="020B0604020202020204" pitchFamily="34" charset="0"/>
                  </a:rPr>
                  <a:t>最大、最小、平均</a:t>
                </a:r>
                <a:endParaRPr 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Open Sans" panose="020B0606030504020204" pitchFamily="34" charset="0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8" name="组合 7"/>
          <p:cNvGrpSpPr/>
          <p:nvPr/>
        </p:nvGrpSpPr>
        <p:grpSpPr>
          <a:xfrm>
            <a:off x="3631816" y="2168170"/>
            <a:ext cx="1654786" cy="1028715"/>
            <a:chOff x="3631816" y="2168170"/>
            <a:chExt cx="1654786" cy="1028715"/>
          </a:xfrm>
        </p:grpSpPr>
        <p:cxnSp>
          <p:nvCxnSpPr>
            <p:cNvPr id="197" name="Straight Connector 32"/>
            <p:cNvCxnSpPr>
              <a:stCxn id="200" idx="2"/>
              <a:endCxn id="64" idx="5"/>
            </p:cNvCxnSpPr>
            <p:nvPr/>
          </p:nvCxnSpPr>
          <p:spPr>
            <a:xfrm rot="16200000" flipH="1">
              <a:off x="4561549" y="2706312"/>
              <a:ext cx="388234" cy="592912"/>
            </a:xfrm>
            <a:prstGeom prst="curvedConnector3">
              <a:avLst>
                <a:gd name="adj1" fmla="val 50000"/>
              </a:avLst>
            </a:prstGeom>
            <a:ln>
              <a:solidFill>
                <a:srgbClr val="7F8C8D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0" name="Teardrop 6"/>
            <p:cNvSpPr/>
            <p:nvPr/>
          </p:nvSpPr>
          <p:spPr>
            <a:xfrm>
              <a:off x="4279210" y="2448651"/>
              <a:ext cx="360000" cy="360000"/>
            </a:xfrm>
            <a:prstGeom prst="teardrop">
              <a:avLst/>
            </a:prstGeom>
            <a:solidFill>
              <a:schemeClr val="bg1"/>
            </a:solidFill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03" name="TextBox 7"/>
            <p:cNvSpPr txBox="1"/>
            <p:nvPr/>
          </p:nvSpPr>
          <p:spPr>
            <a:xfrm>
              <a:off x="3631816" y="2168170"/>
              <a:ext cx="16547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Open Sans" panose="020B0606030504020204" pitchFamily="34" charset="0"/>
                  <a:sym typeface="Arial" panose="020B0604020202020204" pitchFamily="34" charset="0"/>
                </a:rPr>
                <a:t>非正常户认定日期</a:t>
              </a:r>
              <a:endPara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5663062" y="1462344"/>
            <a:ext cx="3987231" cy="1481482"/>
            <a:chOff x="5663062" y="1462344"/>
            <a:chExt cx="3987231" cy="1481482"/>
          </a:xfrm>
        </p:grpSpPr>
        <p:cxnSp>
          <p:nvCxnSpPr>
            <p:cNvPr id="208" name="Straight Connector 32"/>
            <p:cNvCxnSpPr>
              <a:stCxn id="64" idx="6"/>
              <a:endCxn id="211" idx="3"/>
            </p:cNvCxnSpPr>
            <p:nvPr/>
          </p:nvCxnSpPr>
          <p:spPr>
            <a:xfrm rot="5400000" flipH="1" flipV="1">
              <a:off x="5701120" y="1859343"/>
              <a:ext cx="1046425" cy="1122541"/>
            </a:xfrm>
            <a:prstGeom prst="curvedConnector3">
              <a:avLst>
                <a:gd name="adj1" fmla="val 50000"/>
              </a:avLst>
            </a:prstGeom>
            <a:ln>
              <a:solidFill>
                <a:srgbClr val="7F8C8D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1" name="Teardrop 6"/>
            <p:cNvSpPr/>
            <p:nvPr/>
          </p:nvSpPr>
          <p:spPr>
            <a:xfrm>
              <a:off x="6732882" y="1590121"/>
              <a:ext cx="360000" cy="360000"/>
            </a:xfrm>
            <a:prstGeom prst="teardrop">
              <a:avLst/>
            </a:prstGeom>
            <a:solidFill>
              <a:schemeClr val="bg1"/>
            </a:solidFill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endParaRPr>
            </a:p>
          </p:txBody>
        </p:sp>
        <p:grpSp>
          <p:nvGrpSpPr>
            <p:cNvPr id="214" name="组合 213"/>
            <p:cNvGrpSpPr/>
            <p:nvPr/>
          </p:nvGrpSpPr>
          <p:grpSpPr>
            <a:xfrm>
              <a:off x="7092882" y="1462344"/>
              <a:ext cx="2557411" cy="615554"/>
              <a:chOff x="3891489" y="3323275"/>
              <a:chExt cx="2557411" cy="615554"/>
            </a:xfrm>
          </p:grpSpPr>
          <p:sp>
            <p:nvSpPr>
              <p:cNvPr id="215" name="TextBox 7"/>
              <p:cNvSpPr txBox="1"/>
              <p:nvPr/>
            </p:nvSpPr>
            <p:spPr>
              <a:xfrm>
                <a:off x="3897836" y="3323275"/>
                <a:ext cx="89906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Open Sans" panose="020B0606030504020204" pitchFamily="34" charset="0"/>
                    <a:sym typeface="Arial" panose="020B0604020202020204" pitchFamily="34" charset="0"/>
                  </a:rPr>
                  <a:t>年检</a:t>
                </a:r>
                <a:r>
                  <a:rPr lang="zh-CN" altLang="en-US" sz="14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Open Sans" panose="020B0606030504020204" pitchFamily="34" charset="0"/>
                    <a:sym typeface="Arial" panose="020B0604020202020204" pitchFamily="34" charset="0"/>
                  </a:rPr>
                  <a:t>日期</a:t>
                </a:r>
                <a:endParaRPr 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Open Sans" panose="020B0606030504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216" name="TextBox 7"/>
              <p:cNvSpPr txBox="1"/>
              <p:nvPr/>
            </p:nvSpPr>
            <p:spPr>
              <a:xfrm>
                <a:off x="3891489" y="3631052"/>
                <a:ext cx="255741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Open Sans" panose="020B0606030504020204" pitchFamily="34" charset="0"/>
                    <a:sym typeface="Arial" panose="020B0604020202020204" pitchFamily="34" charset="0"/>
                  </a:rPr>
                  <a:t>最近、最远、平均、差值平均</a:t>
                </a:r>
                <a:endParaRPr 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Open Sans" panose="020B0606030504020204" pitchFamily="34" charset="0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3" name="组合 2"/>
          <p:cNvGrpSpPr/>
          <p:nvPr/>
        </p:nvGrpSpPr>
        <p:grpSpPr>
          <a:xfrm>
            <a:off x="5981404" y="4054478"/>
            <a:ext cx="5989878" cy="2451032"/>
            <a:chOff x="5981404" y="4054478"/>
            <a:chExt cx="5989878" cy="2451032"/>
          </a:xfrm>
        </p:grpSpPr>
        <p:cxnSp>
          <p:nvCxnSpPr>
            <p:cNvPr id="220" name="Straight Connector 32"/>
            <p:cNvCxnSpPr>
              <a:stCxn id="64" idx="1"/>
              <a:endCxn id="221" idx="4"/>
            </p:cNvCxnSpPr>
            <p:nvPr/>
          </p:nvCxnSpPr>
          <p:spPr>
            <a:xfrm rot="5400000" flipH="1" flipV="1">
              <a:off x="6655636" y="3981519"/>
              <a:ext cx="55612" cy="818880"/>
            </a:xfrm>
            <a:prstGeom prst="curvedConnector4">
              <a:avLst>
                <a:gd name="adj1" fmla="val -411062"/>
                <a:gd name="adj2" fmla="val 65452"/>
              </a:avLst>
            </a:prstGeom>
            <a:ln>
              <a:solidFill>
                <a:srgbClr val="7F8C8D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1" name="Teardrop 6"/>
            <p:cNvSpPr/>
            <p:nvPr/>
          </p:nvSpPr>
          <p:spPr>
            <a:xfrm>
              <a:off x="7092882" y="4183153"/>
              <a:ext cx="360000" cy="360000"/>
            </a:xfrm>
            <a:prstGeom prst="teardrop">
              <a:avLst/>
            </a:prstGeom>
            <a:solidFill>
              <a:schemeClr val="bg1"/>
            </a:solidFill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endParaRPr>
            </a:p>
          </p:txBody>
        </p:sp>
        <p:grpSp>
          <p:nvGrpSpPr>
            <p:cNvPr id="222" name="组合 221"/>
            <p:cNvGrpSpPr/>
            <p:nvPr/>
          </p:nvGrpSpPr>
          <p:grpSpPr>
            <a:xfrm>
              <a:off x="7448717" y="4054478"/>
              <a:ext cx="2561254" cy="617347"/>
              <a:chOff x="3887646" y="3321482"/>
              <a:chExt cx="2561254" cy="617347"/>
            </a:xfrm>
          </p:grpSpPr>
          <p:sp>
            <p:nvSpPr>
              <p:cNvPr id="223" name="TextBox 7"/>
              <p:cNvSpPr txBox="1"/>
              <p:nvPr/>
            </p:nvSpPr>
            <p:spPr>
              <a:xfrm>
                <a:off x="3887646" y="3321482"/>
                <a:ext cx="127235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Open Sans" panose="020B0606030504020204" pitchFamily="34" charset="0"/>
                    <a:sym typeface="Arial" panose="020B0604020202020204" pitchFamily="34" charset="0"/>
                  </a:rPr>
                  <a:t>分支成立时间</a:t>
                </a:r>
                <a:endParaRPr 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Open Sans" panose="020B0606030504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224" name="TextBox 7"/>
              <p:cNvSpPr txBox="1"/>
              <p:nvPr/>
            </p:nvSpPr>
            <p:spPr>
              <a:xfrm>
                <a:off x="3891489" y="3631052"/>
                <a:ext cx="255741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Open Sans" panose="020B0606030504020204" pitchFamily="34" charset="0"/>
                    <a:sym typeface="Arial" panose="020B0604020202020204" pitchFamily="34" charset="0"/>
                  </a:rPr>
                  <a:t>最近、最远、平均、差值平均</a:t>
                </a:r>
                <a:endParaRPr 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Open Sans" panose="020B0606030504020204" pitchFamily="34" charset="0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225" name="Teardrop 6"/>
            <p:cNvSpPr/>
            <p:nvPr/>
          </p:nvSpPr>
          <p:spPr>
            <a:xfrm>
              <a:off x="5981404" y="5127373"/>
              <a:ext cx="360000" cy="360000"/>
            </a:xfrm>
            <a:prstGeom prst="teardrop">
              <a:avLst/>
            </a:prstGeom>
            <a:solidFill>
              <a:schemeClr val="bg1"/>
            </a:solidFill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endParaRPr>
            </a:p>
          </p:txBody>
        </p:sp>
        <p:cxnSp>
          <p:nvCxnSpPr>
            <p:cNvPr id="226" name="Straight Connector 32"/>
            <p:cNvCxnSpPr>
              <a:stCxn id="221" idx="2"/>
              <a:endCxn id="225" idx="5"/>
            </p:cNvCxnSpPr>
            <p:nvPr/>
          </p:nvCxnSpPr>
          <p:spPr>
            <a:xfrm rot="5400000">
              <a:off x="6335034" y="4242245"/>
              <a:ext cx="636941" cy="1238757"/>
            </a:xfrm>
            <a:prstGeom prst="curvedConnector3">
              <a:avLst>
                <a:gd name="adj1" fmla="val 50000"/>
              </a:avLst>
            </a:prstGeom>
            <a:ln>
              <a:solidFill>
                <a:srgbClr val="7F8C8D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0" name="Teardrop 6"/>
            <p:cNvSpPr/>
            <p:nvPr/>
          </p:nvSpPr>
          <p:spPr>
            <a:xfrm>
              <a:off x="10775726" y="6145510"/>
              <a:ext cx="360000" cy="360000"/>
            </a:xfrm>
            <a:prstGeom prst="teardrop">
              <a:avLst/>
            </a:prstGeom>
            <a:solidFill>
              <a:schemeClr val="bg1"/>
            </a:solidFill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endParaRPr>
            </a:p>
          </p:txBody>
        </p:sp>
        <p:cxnSp>
          <p:nvCxnSpPr>
            <p:cNvPr id="231" name="Straight Connector 32"/>
            <p:cNvCxnSpPr>
              <a:stCxn id="225" idx="2"/>
              <a:endCxn id="230" idx="3"/>
            </p:cNvCxnSpPr>
            <p:nvPr/>
          </p:nvCxnSpPr>
          <p:spPr>
            <a:xfrm rot="16200000" flipH="1">
              <a:off x="8012217" y="3636559"/>
              <a:ext cx="965416" cy="4667043"/>
            </a:xfrm>
            <a:prstGeom prst="curvedConnector3">
              <a:avLst>
                <a:gd name="adj1" fmla="val 93504"/>
              </a:avLst>
            </a:prstGeom>
            <a:ln>
              <a:solidFill>
                <a:srgbClr val="7F8C8D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3" name="组合 262"/>
            <p:cNvGrpSpPr/>
            <p:nvPr/>
          </p:nvGrpSpPr>
          <p:grpSpPr>
            <a:xfrm>
              <a:off x="6341404" y="4998699"/>
              <a:ext cx="2561254" cy="617347"/>
              <a:chOff x="3887646" y="3321482"/>
              <a:chExt cx="2561254" cy="617347"/>
            </a:xfrm>
          </p:grpSpPr>
          <p:sp>
            <p:nvSpPr>
              <p:cNvPr id="264" name="TextBox 7"/>
              <p:cNvSpPr txBox="1"/>
              <p:nvPr/>
            </p:nvSpPr>
            <p:spPr>
              <a:xfrm>
                <a:off x="3887646" y="3321482"/>
                <a:ext cx="127235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Open Sans" panose="020B0606030504020204" pitchFamily="34" charset="0"/>
                    <a:sym typeface="Arial" panose="020B0604020202020204" pitchFamily="34" charset="0"/>
                  </a:rPr>
                  <a:t>分支死亡时间</a:t>
                </a:r>
                <a:endParaRPr 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Open Sans" panose="020B0606030504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265" name="TextBox 7"/>
              <p:cNvSpPr txBox="1"/>
              <p:nvPr/>
            </p:nvSpPr>
            <p:spPr>
              <a:xfrm>
                <a:off x="3891489" y="3631052"/>
                <a:ext cx="255741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Open Sans" panose="020B0606030504020204" pitchFamily="34" charset="0"/>
                    <a:sym typeface="Arial" panose="020B0604020202020204" pitchFamily="34" charset="0"/>
                  </a:rPr>
                  <a:t>最近、最远、平均、差值平均</a:t>
                </a:r>
                <a:endParaRPr 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Open Sans" panose="020B0606030504020204" pitchFamily="34" charset="0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277" name="组合 276"/>
            <p:cNvGrpSpPr/>
            <p:nvPr/>
          </p:nvGrpSpPr>
          <p:grpSpPr>
            <a:xfrm>
              <a:off x="9118321" y="5490490"/>
              <a:ext cx="2852961" cy="616451"/>
              <a:chOff x="2661501" y="3322378"/>
              <a:chExt cx="2852961" cy="616451"/>
            </a:xfrm>
          </p:grpSpPr>
          <p:sp>
            <p:nvSpPr>
              <p:cNvPr id="278" name="TextBox 7"/>
              <p:cNvSpPr txBox="1"/>
              <p:nvPr/>
            </p:nvSpPr>
            <p:spPr>
              <a:xfrm>
                <a:off x="2661501" y="3322378"/>
                <a:ext cx="285296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zh-CN" altLang="en-US" sz="14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Open Sans" panose="020B0606030504020204" pitchFamily="34" charset="0"/>
                    <a:sym typeface="Arial" panose="020B0604020202020204" pitchFamily="34" charset="0"/>
                  </a:rPr>
                  <a:t>分支成立时间与分支死亡时间之差</a:t>
                </a:r>
                <a:endParaRPr 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Open Sans" panose="020B0606030504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279" name="TextBox 7"/>
              <p:cNvSpPr txBox="1"/>
              <p:nvPr/>
            </p:nvSpPr>
            <p:spPr>
              <a:xfrm>
                <a:off x="3891490" y="3631052"/>
                <a:ext cx="162297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zh-CN" altLang="en-U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Open Sans" panose="020B0606030504020204" pitchFamily="34" charset="0"/>
                    <a:sym typeface="Arial" panose="020B0604020202020204" pitchFamily="34" charset="0"/>
                  </a:rPr>
                  <a:t>最大、最小、平均</a:t>
                </a:r>
                <a:endParaRPr 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Open Sans" panose="020B0606030504020204" pitchFamily="34" charset="0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5" name="组合 4"/>
          <p:cNvGrpSpPr/>
          <p:nvPr/>
        </p:nvGrpSpPr>
        <p:grpSpPr>
          <a:xfrm>
            <a:off x="6527062" y="2886188"/>
            <a:ext cx="4104648" cy="921637"/>
            <a:chOff x="6527062" y="2886188"/>
            <a:chExt cx="4104648" cy="921637"/>
          </a:xfrm>
        </p:grpSpPr>
        <p:cxnSp>
          <p:nvCxnSpPr>
            <p:cNvPr id="287" name="Straight Connector 32"/>
            <p:cNvCxnSpPr>
              <a:stCxn id="64" idx="0"/>
              <a:endCxn id="290" idx="4"/>
            </p:cNvCxnSpPr>
            <p:nvPr/>
          </p:nvCxnSpPr>
          <p:spPr>
            <a:xfrm flipV="1">
              <a:off x="6527062" y="3066188"/>
              <a:ext cx="2093684" cy="741637"/>
            </a:xfrm>
            <a:prstGeom prst="curvedConnector3">
              <a:avLst>
                <a:gd name="adj1" fmla="val 50000"/>
              </a:avLst>
            </a:prstGeom>
            <a:ln>
              <a:solidFill>
                <a:srgbClr val="7F8C8D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0" name="Teardrop 6"/>
            <p:cNvSpPr/>
            <p:nvPr/>
          </p:nvSpPr>
          <p:spPr>
            <a:xfrm>
              <a:off x="8620746" y="2886188"/>
              <a:ext cx="360000" cy="360000"/>
            </a:xfrm>
            <a:prstGeom prst="teardrop">
              <a:avLst/>
            </a:prstGeom>
            <a:solidFill>
              <a:schemeClr val="bg1"/>
            </a:solidFill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92" name="TextBox 7"/>
            <p:cNvSpPr txBox="1"/>
            <p:nvPr/>
          </p:nvSpPr>
          <p:spPr>
            <a:xfrm>
              <a:off x="8975526" y="2909958"/>
              <a:ext cx="16561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Open Sans" panose="020B0606030504020204" pitchFamily="34" charset="0"/>
                  <a:sym typeface="Arial" panose="020B0604020202020204" pitchFamily="34" charset="0"/>
                </a:rPr>
                <a:t>表彰荣誉认定日期</a:t>
              </a:r>
              <a:endPara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1958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random/>
      </p:transition>
    </mc:Choice>
    <mc:Fallback xmlns="">
      <p:transition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3519194" y="2564904"/>
            <a:ext cx="4693597" cy="1160963"/>
            <a:chOff x="3519194" y="2564904"/>
            <a:chExt cx="4693597" cy="1160963"/>
          </a:xfrm>
        </p:grpSpPr>
        <p:sp>
          <p:nvSpPr>
            <p:cNvPr id="59" name="任意多边形 58"/>
            <p:cNvSpPr/>
            <p:nvPr/>
          </p:nvSpPr>
          <p:spPr>
            <a:xfrm>
              <a:off x="3519194" y="2564904"/>
              <a:ext cx="4693597" cy="1160963"/>
            </a:xfrm>
            <a:custGeom>
              <a:avLst/>
              <a:gdLst>
                <a:gd name="connsiteX0" fmla="*/ 1628463 w 4008766"/>
                <a:gd name="connsiteY0" fmla="*/ 0 h 1599410"/>
                <a:gd name="connsiteX1" fmla="*/ 1646822 w 4008766"/>
                <a:gd name="connsiteY1" fmla="*/ 0 h 1599410"/>
                <a:gd name="connsiteX2" fmla="*/ 3601835 w 4008766"/>
                <a:gd name="connsiteY2" fmla="*/ 0 h 1599410"/>
                <a:gd name="connsiteX3" fmla="*/ 4008766 w 4008766"/>
                <a:gd name="connsiteY3" fmla="*/ 406932 h 1599410"/>
                <a:gd name="connsiteX4" fmla="*/ 3601835 w 4008766"/>
                <a:gd name="connsiteY4" fmla="*/ 813863 h 1599410"/>
                <a:gd name="connsiteX5" fmla="*/ 3067145 w 4008766"/>
                <a:gd name="connsiteY5" fmla="*/ 813863 h 1599410"/>
                <a:gd name="connsiteX6" fmla="*/ 3067145 w 4008766"/>
                <a:gd name="connsiteY6" fmla="*/ 813864 h 1599410"/>
                <a:gd name="connsiteX7" fmla="*/ 1210565 w 4008766"/>
                <a:gd name="connsiteY7" fmla="*/ 813864 h 1599410"/>
                <a:gd name="connsiteX8" fmla="*/ 1210539 w 4008766"/>
                <a:gd name="connsiteY8" fmla="*/ 813855 h 1599410"/>
                <a:gd name="connsiteX9" fmla="*/ 931442 w 4008766"/>
                <a:gd name="connsiteY9" fmla="*/ 771659 h 1599410"/>
                <a:gd name="connsiteX10" fmla="*/ 11958 w 4008766"/>
                <a:gd name="connsiteY10" fmla="*/ 1521060 h 1599410"/>
                <a:gd name="connsiteX11" fmla="*/ 0 w 4008766"/>
                <a:gd name="connsiteY11" fmla="*/ 1599410 h 1599410"/>
                <a:gd name="connsiteX12" fmla="*/ 5994 w 4008766"/>
                <a:gd name="connsiteY12" fmla="*/ 1480707 h 1599410"/>
                <a:gd name="connsiteX13" fmla="*/ 1488592 w 4008766"/>
                <a:gd name="connsiteY13" fmla="*/ 7492 h 1599410"/>
                <a:gd name="connsiteX14" fmla="*/ 1628463 w 4008766"/>
                <a:gd name="connsiteY14" fmla="*/ 869 h 1599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008766" h="1599410">
                  <a:moveTo>
                    <a:pt x="1628463" y="0"/>
                  </a:moveTo>
                  <a:lnTo>
                    <a:pt x="1646822" y="0"/>
                  </a:lnTo>
                  <a:lnTo>
                    <a:pt x="3601835" y="0"/>
                  </a:lnTo>
                  <a:lnTo>
                    <a:pt x="4008766" y="406932"/>
                  </a:lnTo>
                  <a:lnTo>
                    <a:pt x="3601835" y="813863"/>
                  </a:lnTo>
                  <a:lnTo>
                    <a:pt x="3067145" y="813863"/>
                  </a:lnTo>
                  <a:lnTo>
                    <a:pt x="3067145" y="813864"/>
                  </a:lnTo>
                  <a:lnTo>
                    <a:pt x="1210565" y="813864"/>
                  </a:lnTo>
                  <a:lnTo>
                    <a:pt x="1210539" y="813855"/>
                  </a:lnTo>
                  <a:cubicBezTo>
                    <a:pt x="1122372" y="786432"/>
                    <a:pt x="1028632" y="771659"/>
                    <a:pt x="931442" y="771659"/>
                  </a:cubicBezTo>
                  <a:cubicBezTo>
                    <a:pt x="477888" y="771659"/>
                    <a:pt x="99475" y="1093378"/>
                    <a:pt x="11958" y="1521060"/>
                  </a:cubicBezTo>
                  <a:lnTo>
                    <a:pt x="0" y="1599410"/>
                  </a:lnTo>
                  <a:lnTo>
                    <a:pt x="5994" y="1480707"/>
                  </a:lnTo>
                  <a:cubicBezTo>
                    <a:pt x="85178" y="700997"/>
                    <a:pt x="707462" y="81841"/>
                    <a:pt x="1488592" y="7492"/>
                  </a:cubicBezTo>
                  <a:lnTo>
                    <a:pt x="1628463" y="869"/>
                  </a:lnTo>
                  <a:close/>
                </a:path>
              </a:pathLst>
            </a:custGeom>
            <a:solidFill>
              <a:srgbClr val="47C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/>
            </a:p>
          </p:txBody>
        </p:sp>
        <p:sp>
          <p:nvSpPr>
            <p:cNvPr id="60" name="TextBox 20"/>
            <p:cNvSpPr txBox="1"/>
            <p:nvPr/>
          </p:nvSpPr>
          <p:spPr>
            <a:xfrm>
              <a:off x="5931120" y="2681831"/>
              <a:ext cx="697627" cy="3999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999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省份</a:t>
              </a:r>
              <a:endParaRPr lang="en-US" altLang="zh-CN" sz="1999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4795423" y="3485404"/>
            <a:ext cx="3417368" cy="653524"/>
            <a:chOff x="4795423" y="3485404"/>
            <a:chExt cx="3417368" cy="653524"/>
          </a:xfrm>
        </p:grpSpPr>
        <p:sp>
          <p:nvSpPr>
            <p:cNvPr id="62" name="五边形 61"/>
            <p:cNvSpPr/>
            <p:nvPr/>
          </p:nvSpPr>
          <p:spPr>
            <a:xfrm>
              <a:off x="4795423" y="3485404"/>
              <a:ext cx="3417368" cy="653524"/>
            </a:xfrm>
            <a:prstGeom prst="homePlate">
              <a:avLst/>
            </a:prstGeom>
            <a:solidFill>
              <a:srgbClr val="165799">
                <a:alpha val="50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/>
            </a:p>
          </p:txBody>
        </p:sp>
        <p:sp>
          <p:nvSpPr>
            <p:cNvPr id="63" name="TextBox 20"/>
            <p:cNvSpPr txBox="1"/>
            <p:nvPr/>
          </p:nvSpPr>
          <p:spPr>
            <a:xfrm>
              <a:off x="5920413" y="3646015"/>
              <a:ext cx="1210588" cy="3999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999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行政区划</a:t>
              </a:r>
              <a:endParaRPr lang="en-US" altLang="zh-CN" sz="1999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3514733" y="3897778"/>
            <a:ext cx="4698058" cy="1160963"/>
            <a:chOff x="3514733" y="3897778"/>
            <a:chExt cx="4698058" cy="1160963"/>
          </a:xfrm>
        </p:grpSpPr>
        <p:sp>
          <p:nvSpPr>
            <p:cNvPr id="70" name="任意多边形 69"/>
            <p:cNvSpPr/>
            <p:nvPr/>
          </p:nvSpPr>
          <p:spPr>
            <a:xfrm flipV="1">
              <a:off x="3514733" y="3897778"/>
              <a:ext cx="4698058" cy="1160963"/>
            </a:xfrm>
            <a:custGeom>
              <a:avLst/>
              <a:gdLst>
                <a:gd name="connsiteX0" fmla="*/ 0 w 4012577"/>
                <a:gd name="connsiteY0" fmla="*/ 1599410 h 1599410"/>
                <a:gd name="connsiteX1" fmla="*/ 11958 w 4012577"/>
                <a:gd name="connsiteY1" fmla="*/ 1521060 h 1599410"/>
                <a:gd name="connsiteX2" fmla="*/ 931442 w 4012577"/>
                <a:gd name="connsiteY2" fmla="*/ 771659 h 1599410"/>
                <a:gd name="connsiteX3" fmla="*/ 1210539 w 4012577"/>
                <a:gd name="connsiteY3" fmla="*/ 813855 h 1599410"/>
                <a:gd name="connsiteX4" fmla="*/ 1210565 w 4012577"/>
                <a:gd name="connsiteY4" fmla="*/ 813864 h 1599410"/>
                <a:gd name="connsiteX5" fmla="*/ 1576005 w 4012577"/>
                <a:gd name="connsiteY5" fmla="*/ 813864 h 1599410"/>
                <a:gd name="connsiteX6" fmla="*/ 3067145 w 4012577"/>
                <a:gd name="connsiteY6" fmla="*/ 813864 h 1599410"/>
                <a:gd name="connsiteX7" fmla="*/ 3605646 w 4012577"/>
                <a:gd name="connsiteY7" fmla="*/ 813864 h 1599410"/>
                <a:gd name="connsiteX8" fmla="*/ 4012577 w 4012577"/>
                <a:gd name="connsiteY8" fmla="*/ 406933 h 1599410"/>
                <a:gd name="connsiteX9" fmla="*/ 3605646 w 4012577"/>
                <a:gd name="connsiteY9" fmla="*/ 1 h 1599410"/>
                <a:gd name="connsiteX10" fmla="*/ 1646838 w 4012577"/>
                <a:gd name="connsiteY10" fmla="*/ 1 h 1599410"/>
                <a:gd name="connsiteX11" fmla="*/ 1646822 w 4012577"/>
                <a:gd name="connsiteY11" fmla="*/ 0 h 1599410"/>
                <a:gd name="connsiteX12" fmla="*/ 1646801 w 4012577"/>
                <a:gd name="connsiteY12" fmla="*/ 1 h 1599410"/>
                <a:gd name="connsiteX13" fmla="*/ 1576005 w 4012577"/>
                <a:gd name="connsiteY13" fmla="*/ 1 h 1599410"/>
                <a:gd name="connsiteX14" fmla="*/ 1576005 w 4012577"/>
                <a:gd name="connsiteY14" fmla="*/ 3353 h 1599410"/>
                <a:gd name="connsiteX15" fmla="*/ 1488592 w 4012577"/>
                <a:gd name="connsiteY15" fmla="*/ 7492 h 1599410"/>
                <a:gd name="connsiteX16" fmla="*/ 5994 w 4012577"/>
                <a:gd name="connsiteY16" fmla="*/ 1480707 h 1599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012577" h="1599410">
                  <a:moveTo>
                    <a:pt x="0" y="1599410"/>
                  </a:moveTo>
                  <a:lnTo>
                    <a:pt x="11958" y="1521060"/>
                  </a:lnTo>
                  <a:cubicBezTo>
                    <a:pt x="99475" y="1093378"/>
                    <a:pt x="477888" y="771659"/>
                    <a:pt x="931442" y="771659"/>
                  </a:cubicBezTo>
                  <a:cubicBezTo>
                    <a:pt x="1028632" y="771659"/>
                    <a:pt x="1122372" y="786432"/>
                    <a:pt x="1210539" y="813855"/>
                  </a:cubicBezTo>
                  <a:lnTo>
                    <a:pt x="1210565" y="813864"/>
                  </a:lnTo>
                  <a:lnTo>
                    <a:pt x="1576005" y="813864"/>
                  </a:lnTo>
                  <a:lnTo>
                    <a:pt x="3067145" y="813864"/>
                  </a:lnTo>
                  <a:lnTo>
                    <a:pt x="3605646" y="813864"/>
                  </a:lnTo>
                  <a:lnTo>
                    <a:pt x="4012577" y="406933"/>
                  </a:lnTo>
                  <a:lnTo>
                    <a:pt x="3605646" y="1"/>
                  </a:lnTo>
                  <a:lnTo>
                    <a:pt x="1646838" y="1"/>
                  </a:lnTo>
                  <a:lnTo>
                    <a:pt x="1646822" y="0"/>
                  </a:lnTo>
                  <a:lnTo>
                    <a:pt x="1646801" y="1"/>
                  </a:lnTo>
                  <a:lnTo>
                    <a:pt x="1576005" y="1"/>
                  </a:lnTo>
                  <a:lnTo>
                    <a:pt x="1576005" y="3353"/>
                  </a:lnTo>
                  <a:lnTo>
                    <a:pt x="1488592" y="7492"/>
                  </a:lnTo>
                  <a:cubicBezTo>
                    <a:pt x="707462" y="81841"/>
                    <a:pt x="85178" y="700997"/>
                    <a:pt x="5994" y="1480707"/>
                  </a:cubicBezTo>
                  <a:close/>
                </a:path>
              </a:pathLst>
            </a:custGeom>
            <a:solidFill>
              <a:srgbClr val="47C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/>
            </a:p>
          </p:txBody>
        </p:sp>
        <p:sp>
          <p:nvSpPr>
            <p:cNvPr id="71" name="TextBox 20"/>
            <p:cNvSpPr txBox="1"/>
            <p:nvPr/>
          </p:nvSpPr>
          <p:spPr>
            <a:xfrm>
              <a:off x="5931118" y="4620039"/>
              <a:ext cx="697627" cy="3999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999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城镇</a:t>
              </a:r>
              <a:endParaRPr lang="en-US" altLang="zh-CN" sz="1999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3502918" y="2873664"/>
            <a:ext cx="1857915" cy="1858488"/>
            <a:chOff x="3502918" y="2873664"/>
            <a:chExt cx="1857915" cy="1858488"/>
          </a:xfrm>
        </p:grpSpPr>
        <p:sp>
          <p:nvSpPr>
            <p:cNvPr id="73" name="椭圆 72"/>
            <p:cNvSpPr>
              <a:spLocks noChangeAspect="1"/>
            </p:cNvSpPr>
            <p:nvPr/>
          </p:nvSpPr>
          <p:spPr>
            <a:xfrm>
              <a:off x="3502918" y="2873664"/>
              <a:ext cx="1857915" cy="1858488"/>
            </a:xfrm>
            <a:prstGeom prst="ellipse">
              <a:avLst/>
            </a:prstGeom>
            <a:gradFill flip="none" rotWithShape="1">
              <a:gsLst>
                <a:gs pos="0">
                  <a:srgbClr val="0070C0"/>
                </a:gs>
                <a:gs pos="74000">
                  <a:schemeClr val="accent5">
                    <a:lumMod val="45000"/>
                    <a:lumOff val="55000"/>
                  </a:schemeClr>
                </a:gs>
                <a:gs pos="83000">
                  <a:schemeClr val="accent5">
                    <a:lumMod val="45000"/>
                    <a:lumOff val="55000"/>
                  </a:schemeClr>
                </a:gs>
                <a:gs pos="100000">
                  <a:schemeClr val="accent5">
                    <a:lumMod val="30000"/>
                    <a:lumOff val="70000"/>
                  </a:schemeClr>
                </a:gs>
              </a:gsLst>
              <a:lin ang="2700000" scaled="1"/>
              <a:tileRect/>
            </a:gra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399"/>
            </a:p>
          </p:txBody>
        </p:sp>
        <p:sp>
          <p:nvSpPr>
            <p:cNvPr id="75" name="文本框 74"/>
            <p:cNvSpPr txBox="1"/>
            <p:nvPr/>
          </p:nvSpPr>
          <p:spPr>
            <a:xfrm>
              <a:off x="3844107" y="3560536"/>
              <a:ext cx="1069524" cy="5025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666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地</a:t>
              </a:r>
              <a:r>
                <a:rPr lang="zh-CN" altLang="en-US" sz="2666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  </a:t>
              </a:r>
              <a:r>
                <a:rPr lang="zh-CN" altLang="en-US" sz="2666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点</a:t>
              </a:r>
              <a:endParaRPr lang="en-US" altLang="zh-CN" sz="2666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34456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random/>
      </p:transition>
    </mc:Choice>
    <mc:Fallback xmlns="">
      <p:transition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910630" y="2130922"/>
            <a:ext cx="3781454" cy="3520259"/>
            <a:chOff x="910630" y="2130922"/>
            <a:chExt cx="3781454" cy="3520259"/>
          </a:xfrm>
        </p:grpSpPr>
        <p:sp>
          <p:nvSpPr>
            <p:cNvPr id="21" name="Freeform 5"/>
            <p:cNvSpPr>
              <a:spLocks noEditPoints="1"/>
            </p:cNvSpPr>
            <p:nvPr/>
          </p:nvSpPr>
          <p:spPr bwMode="auto">
            <a:xfrm>
              <a:off x="2532366" y="4099616"/>
              <a:ext cx="512641" cy="1551565"/>
            </a:xfrm>
            <a:custGeom>
              <a:avLst/>
              <a:gdLst>
                <a:gd name="T0" fmla="*/ 118 w 168"/>
                <a:gd name="T1" fmla="*/ 41 h 508"/>
                <a:gd name="T2" fmla="*/ 108 w 168"/>
                <a:gd name="T3" fmla="*/ 73 h 508"/>
                <a:gd name="T4" fmla="*/ 84 w 168"/>
                <a:gd name="T5" fmla="*/ 86 h 508"/>
                <a:gd name="T6" fmla="*/ 59 w 168"/>
                <a:gd name="T7" fmla="*/ 73 h 508"/>
                <a:gd name="T8" fmla="*/ 49 w 168"/>
                <a:gd name="T9" fmla="*/ 41 h 508"/>
                <a:gd name="T10" fmla="*/ 59 w 168"/>
                <a:gd name="T11" fmla="*/ 12 h 508"/>
                <a:gd name="T12" fmla="*/ 84 w 168"/>
                <a:gd name="T13" fmla="*/ 0 h 508"/>
                <a:gd name="T14" fmla="*/ 108 w 168"/>
                <a:gd name="T15" fmla="*/ 12 h 508"/>
                <a:gd name="T16" fmla="*/ 118 w 168"/>
                <a:gd name="T17" fmla="*/ 41 h 508"/>
                <a:gd name="T18" fmla="*/ 168 w 168"/>
                <a:gd name="T19" fmla="*/ 290 h 508"/>
                <a:gd name="T20" fmla="*/ 152 w 168"/>
                <a:gd name="T21" fmla="*/ 311 h 508"/>
                <a:gd name="T22" fmla="*/ 136 w 168"/>
                <a:gd name="T23" fmla="*/ 290 h 508"/>
                <a:gd name="T24" fmla="*/ 136 w 168"/>
                <a:gd name="T25" fmla="*/ 150 h 508"/>
                <a:gd name="T26" fmla="*/ 128 w 168"/>
                <a:gd name="T27" fmla="*/ 150 h 508"/>
                <a:gd name="T28" fmla="*/ 128 w 168"/>
                <a:gd name="T29" fmla="*/ 487 h 508"/>
                <a:gd name="T30" fmla="*/ 109 w 168"/>
                <a:gd name="T31" fmla="*/ 508 h 508"/>
                <a:gd name="T32" fmla="*/ 89 w 168"/>
                <a:gd name="T33" fmla="*/ 487 h 508"/>
                <a:gd name="T34" fmla="*/ 89 w 168"/>
                <a:gd name="T35" fmla="*/ 288 h 508"/>
                <a:gd name="T36" fmla="*/ 79 w 168"/>
                <a:gd name="T37" fmla="*/ 288 h 508"/>
                <a:gd name="T38" fmla="*/ 79 w 168"/>
                <a:gd name="T39" fmla="*/ 487 h 508"/>
                <a:gd name="T40" fmla="*/ 59 w 168"/>
                <a:gd name="T41" fmla="*/ 508 h 508"/>
                <a:gd name="T42" fmla="*/ 40 w 168"/>
                <a:gd name="T43" fmla="*/ 487 h 508"/>
                <a:gd name="T44" fmla="*/ 40 w 168"/>
                <a:gd name="T45" fmla="*/ 150 h 508"/>
                <a:gd name="T46" fmla="*/ 32 w 168"/>
                <a:gd name="T47" fmla="*/ 150 h 508"/>
                <a:gd name="T48" fmla="*/ 32 w 168"/>
                <a:gd name="T49" fmla="*/ 290 h 508"/>
                <a:gd name="T50" fmla="*/ 16 w 168"/>
                <a:gd name="T51" fmla="*/ 311 h 508"/>
                <a:gd name="T52" fmla="*/ 0 w 168"/>
                <a:gd name="T53" fmla="*/ 290 h 508"/>
                <a:gd name="T54" fmla="*/ 0 w 168"/>
                <a:gd name="T55" fmla="*/ 130 h 508"/>
                <a:gd name="T56" fmla="*/ 44 w 168"/>
                <a:gd name="T57" fmla="*/ 91 h 508"/>
                <a:gd name="T58" fmla="*/ 125 w 168"/>
                <a:gd name="T59" fmla="*/ 91 h 508"/>
                <a:gd name="T60" fmla="*/ 168 w 168"/>
                <a:gd name="T61" fmla="*/ 130 h 508"/>
                <a:gd name="T62" fmla="*/ 168 w 168"/>
                <a:gd name="T63" fmla="*/ 290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8" h="508">
                  <a:moveTo>
                    <a:pt x="118" y="41"/>
                  </a:moveTo>
                  <a:cubicBezTo>
                    <a:pt x="118" y="53"/>
                    <a:pt x="115" y="63"/>
                    <a:pt x="108" y="73"/>
                  </a:cubicBezTo>
                  <a:cubicBezTo>
                    <a:pt x="101" y="82"/>
                    <a:pt x="93" y="86"/>
                    <a:pt x="84" y="86"/>
                  </a:cubicBezTo>
                  <a:cubicBezTo>
                    <a:pt x="74" y="86"/>
                    <a:pt x="66" y="82"/>
                    <a:pt x="59" y="73"/>
                  </a:cubicBezTo>
                  <a:cubicBezTo>
                    <a:pt x="52" y="63"/>
                    <a:pt x="49" y="53"/>
                    <a:pt x="49" y="41"/>
                  </a:cubicBezTo>
                  <a:cubicBezTo>
                    <a:pt x="49" y="30"/>
                    <a:pt x="52" y="20"/>
                    <a:pt x="59" y="12"/>
                  </a:cubicBezTo>
                  <a:cubicBezTo>
                    <a:pt x="66" y="4"/>
                    <a:pt x="74" y="0"/>
                    <a:pt x="84" y="0"/>
                  </a:cubicBezTo>
                  <a:cubicBezTo>
                    <a:pt x="93" y="0"/>
                    <a:pt x="101" y="4"/>
                    <a:pt x="108" y="12"/>
                  </a:cubicBezTo>
                  <a:cubicBezTo>
                    <a:pt x="115" y="20"/>
                    <a:pt x="118" y="30"/>
                    <a:pt x="118" y="41"/>
                  </a:cubicBezTo>
                  <a:close/>
                  <a:moveTo>
                    <a:pt x="168" y="290"/>
                  </a:moveTo>
                  <a:cubicBezTo>
                    <a:pt x="168" y="304"/>
                    <a:pt x="163" y="311"/>
                    <a:pt x="152" y="311"/>
                  </a:cubicBezTo>
                  <a:cubicBezTo>
                    <a:pt x="141" y="311"/>
                    <a:pt x="136" y="304"/>
                    <a:pt x="136" y="290"/>
                  </a:cubicBezTo>
                  <a:cubicBezTo>
                    <a:pt x="136" y="150"/>
                    <a:pt x="136" y="150"/>
                    <a:pt x="136" y="150"/>
                  </a:cubicBezTo>
                  <a:cubicBezTo>
                    <a:pt x="128" y="150"/>
                    <a:pt x="128" y="150"/>
                    <a:pt x="128" y="150"/>
                  </a:cubicBezTo>
                  <a:cubicBezTo>
                    <a:pt x="128" y="487"/>
                    <a:pt x="128" y="487"/>
                    <a:pt x="128" y="487"/>
                  </a:cubicBezTo>
                  <a:cubicBezTo>
                    <a:pt x="128" y="501"/>
                    <a:pt x="122" y="508"/>
                    <a:pt x="109" y="508"/>
                  </a:cubicBezTo>
                  <a:cubicBezTo>
                    <a:pt x="96" y="508"/>
                    <a:pt x="89" y="501"/>
                    <a:pt x="89" y="487"/>
                  </a:cubicBezTo>
                  <a:cubicBezTo>
                    <a:pt x="89" y="288"/>
                    <a:pt x="89" y="288"/>
                    <a:pt x="89" y="288"/>
                  </a:cubicBezTo>
                  <a:cubicBezTo>
                    <a:pt x="79" y="288"/>
                    <a:pt x="79" y="288"/>
                    <a:pt x="79" y="288"/>
                  </a:cubicBezTo>
                  <a:cubicBezTo>
                    <a:pt x="79" y="487"/>
                    <a:pt x="79" y="487"/>
                    <a:pt x="79" y="487"/>
                  </a:cubicBezTo>
                  <a:cubicBezTo>
                    <a:pt x="79" y="501"/>
                    <a:pt x="72" y="508"/>
                    <a:pt x="59" y="508"/>
                  </a:cubicBezTo>
                  <a:cubicBezTo>
                    <a:pt x="46" y="508"/>
                    <a:pt x="40" y="501"/>
                    <a:pt x="40" y="487"/>
                  </a:cubicBezTo>
                  <a:cubicBezTo>
                    <a:pt x="40" y="150"/>
                    <a:pt x="40" y="150"/>
                    <a:pt x="40" y="150"/>
                  </a:cubicBezTo>
                  <a:cubicBezTo>
                    <a:pt x="32" y="150"/>
                    <a:pt x="32" y="150"/>
                    <a:pt x="32" y="150"/>
                  </a:cubicBezTo>
                  <a:cubicBezTo>
                    <a:pt x="32" y="290"/>
                    <a:pt x="32" y="290"/>
                    <a:pt x="32" y="290"/>
                  </a:cubicBezTo>
                  <a:cubicBezTo>
                    <a:pt x="32" y="304"/>
                    <a:pt x="27" y="311"/>
                    <a:pt x="16" y="311"/>
                  </a:cubicBezTo>
                  <a:cubicBezTo>
                    <a:pt x="5" y="311"/>
                    <a:pt x="0" y="304"/>
                    <a:pt x="0" y="29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104"/>
                    <a:pt x="15" y="91"/>
                    <a:pt x="44" y="91"/>
                  </a:cubicBezTo>
                  <a:cubicBezTo>
                    <a:pt x="125" y="91"/>
                    <a:pt x="125" y="91"/>
                    <a:pt x="125" y="91"/>
                  </a:cubicBezTo>
                  <a:cubicBezTo>
                    <a:pt x="153" y="91"/>
                    <a:pt x="168" y="104"/>
                    <a:pt x="168" y="130"/>
                  </a:cubicBezTo>
                  <a:lnTo>
                    <a:pt x="168" y="290"/>
                  </a:lnTo>
                  <a:close/>
                </a:path>
              </a:pathLst>
            </a:custGeom>
            <a:solidFill>
              <a:srgbClr val="0070C0">
                <a:alpha val="70000"/>
              </a:srgbClr>
            </a:solidFill>
            <a:ln w="25400" cmpd="sng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fontAlgn="ctr">
                <a:buClr>
                  <a:srgbClr val="FF0000"/>
                </a:buClr>
                <a:buSzPct val="70000"/>
                <a:buFont typeface="Wingdings" panose="05000000000000000000" pitchFamily="2" charset="2"/>
                <a:buChar char="u"/>
                <a:tabLst>
                  <a:tab pos="723900" algn="l"/>
                  <a:tab pos="1447800" algn="l"/>
                </a:tabLst>
              </a:pPr>
              <a:endParaRPr lang="en-US" sz="16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2" name="Freeform 6"/>
            <p:cNvSpPr>
              <a:spLocks noEditPoints="1"/>
            </p:cNvSpPr>
            <p:nvPr/>
          </p:nvSpPr>
          <p:spPr bwMode="auto">
            <a:xfrm>
              <a:off x="3087890" y="3509009"/>
              <a:ext cx="389841" cy="1183167"/>
            </a:xfrm>
            <a:custGeom>
              <a:avLst/>
              <a:gdLst>
                <a:gd name="T0" fmla="*/ 90 w 128"/>
                <a:gd name="T1" fmla="*/ 32 h 388"/>
                <a:gd name="T2" fmla="*/ 82 w 128"/>
                <a:gd name="T3" fmla="*/ 56 h 388"/>
                <a:gd name="T4" fmla="*/ 63 w 128"/>
                <a:gd name="T5" fmla="*/ 66 h 388"/>
                <a:gd name="T6" fmla="*/ 45 w 128"/>
                <a:gd name="T7" fmla="*/ 56 h 388"/>
                <a:gd name="T8" fmla="*/ 37 w 128"/>
                <a:gd name="T9" fmla="*/ 32 h 388"/>
                <a:gd name="T10" fmla="*/ 45 w 128"/>
                <a:gd name="T11" fmla="*/ 9 h 388"/>
                <a:gd name="T12" fmla="*/ 63 w 128"/>
                <a:gd name="T13" fmla="*/ 0 h 388"/>
                <a:gd name="T14" fmla="*/ 82 w 128"/>
                <a:gd name="T15" fmla="*/ 9 h 388"/>
                <a:gd name="T16" fmla="*/ 90 w 128"/>
                <a:gd name="T17" fmla="*/ 32 h 388"/>
                <a:gd name="T18" fmla="*/ 128 w 128"/>
                <a:gd name="T19" fmla="*/ 222 h 388"/>
                <a:gd name="T20" fmla="*/ 116 w 128"/>
                <a:gd name="T21" fmla="*/ 238 h 388"/>
                <a:gd name="T22" fmla="*/ 103 w 128"/>
                <a:gd name="T23" fmla="*/ 222 h 388"/>
                <a:gd name="T24" fmla="*/ 103 w 128"/>
                <a:gd name="T25" fmla="*/ 115 h 388"/>
                <a:gd name="T26" fmla="*/ 97 w 128"/>
                <a:gd name="T27" fmla="*/ 115 h 388"/>
                <a:gd name="T28" fmla="*/ 97 w 128"/>
                <a:gd name="T29" fmla="*/ 372 h 388"/>
                <a:gd name="T30" fmla="*/ 82 w 128"/>
                <a:gd name="T31" fmla="*/ 388 h 388"/>
                <a:gd name="T32" fmla="*/ 68 w 128"/>
                <a:gd name="T33" fmla="*/ 372 h 388"/>
                <a:gd name="T34" fmla="*/ 68 w 128"/>
                <a:gd name="T35" fmla="*/ 220 h 388"/>
                <a:gd name="T36" fmla="*/ 60 w 128"/>
                <a:gd name="T37" fmla="*/ 220 h 388"/>
                <a:gd name="T38" fmla="*/ 60 w 128"/>
                <a:gd name="T39" fmla="*/ 372 h 388"/>
                <a:gd name="T40" fmla="*/ 45 w 128"/>
                <a:gd name="T41" fmla="*/ 388 h 388"/>
                <a:gd name="T42" fmla="*/ 30 w 128"/>
                <a:gd name="T43" fmla="*/ 372 h 388"/>
                <a:gd name="T44" fmla="*/ 30 w 128"/>
                <a:gd name="T45" fmla="*/ 115 h 388"/>
                <a:gd name="T46" fmla="*/ 24 w 128"/>
                <a:gd name="T47" fmla="*/ 115 h 388"/>
                <a:gd name="T48" fmla="*/ 24 w 128"/>
                <a:gd name="T49" fmla="*/ 222 h 388"/>
                <a:gd name="T50" fmla="*/ 12 w 128"/>
                <a:gd name="T51" fmla="*/ 238 h 388"/>
                <a:gd name="T52" fmla="*/ 0 w 128"/>
                <a:gd name="T53" fmla="*/ 222 h 388"/>
                <a:gd name="T54" fmla="*/ 0 w 128"/>
                <a:gd name="T55" fmla="*/ 99 h 388"/>
                <a:gd name="T56" fmla="*/ 33 w 128"/>
                <a:gd name="T57" fmla="*/ 70 h 388"/>
                <a:gd name="T58" fmla="*/ 95 w 128"/>
                <a:gd name="T59" fmla="*/ 70 h 388"/>
                <a:gd name="T60" fmla="*/ 128 w 128"/>
                <a:gd name="T61" fmla="*/ 99 h 388"/>
                <a:gd name="T62" fmla="*/ 128 w 128"/>
                <a:gd name="T63" fmla="*/ 222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28" h="388">
                  <a:moveTo>
                    <a:pt x="90" y="32"/>
                  </a:moveTo>
                  <a:cubicBezTo>
                    <a:pt x="90" y="41"/>
                    <a:pt x="87" y="49"/>
                    <a:pt x="82" y="56"/>
                  </a:cubicBezTo>
                  <a:cubicBezTo>
                    <a:pt x="77" y="63"/>
                    <a:pt x="71" y="66"/>
                    <a:pt x="63" y="66"/>
                  </a:cubicBezTo>
                  <a:cubicBezTo>
                    <a:pt x="56" y="66"/>
                    <a:pt x="50" y="63"/>
                    <a:pt x="45" y="56"/>
                  </a:cubicBezTo>
                  <a:cubicBezTo>
                    <a:pt x="40" y="49"/>
                    <a:pt x="37" y="41"/>
                    <a:pt x="37" y="32"/>
                  </a:cubicBezTo>
                  <a:cubicBezTo>
                    <a:pt x="37" y="23"/>
                    <a:pt x="40" y="16"/>
                    <a:pt x="45" y="9"/>
                  </a:cubicBezTo>
                  <a:cubicBezTo>
                    <a:pt x="50" y="3"/>
                    <a:pt x="56" y="0"/>
                    <a:pt x="63" y="0"/>
                  </a:cubicBezTo>
                  <a:cubicBezTo>
                    <a:pt x="71" y="0"/>
                    <a:pt x="77" y="3"/>
                    <a:pt x="82" y="9"/>
                  </a:cubicBezTo>
                  <a:cubicBezTo>
                    <a:pt x="87" y="16"/>
                    <a:pt x="90" y="23"/>
                    <a:pt x="90" y="32"/>
                  </a:cubicBezTo>
                  <a:close/>
                  <a:moveTo>
                    <a:pt x="128" y="222"/>
                  </a:moveTo>
                  <a:cubicBezTo>
                    <a:pt x="128" y="232"/>
                    <a:pt x="124" y="238"/>
                    <a:pt x="116" y="238"/>
                  </a:cubicBezTo>
                  <a:cubicBezTo>
                    <a:pt x="107" y="238"/>
                    <a:pt x="103" y="232"/>
                    <a:pt x="103" y="222"/>
                  </a:cubicBezTo>
                  <a:cubicBezTo>
                    <a:pt x="103" y="115"/>
                    <a:pt x="103" y="115"/>
                    <a:pt x="103" y="115"/>
                  </a:cubicBezTo>
                  <a:cubicBezTo>
                    <a:pt x="97" y="115"/>
                    <a:pt x="97" y="115"/>
                    <a:pt x="97" y="115"/>
                  </a:cubicBezTo>
                  <a:cubicBezTo>
                    <a:pt x="97" y="372"/>
                    <a:pt x="97" y="372"/>
                    <a:pt x="97" y="372"/>
                  </a:cubicBezTo>
                  <a:cubicBezTo>
                    <a:pt x="97" y="383"/>
                    <a:pt x="92" y="388"/>
                    <a:pt x="82" y="388"/>
                  </a:cubicBezTo>
                  <a:cubicBezTo>
                    <a:pt x="72" y="388"/>
                    <a:pt x="68" y="383"/>
                    <a:pt x="68" y="372"/>
                  </a:cubicBezTo>
                  <a:cubicBezTo>
                    <a:pt x="68" y="220"/>
                    <a:pt x="68" y="220"/>
                    <a:pt x="68" y="220"/>
                  </a:cubicBezTo>
                  <a:cubicBezTo>
                    <a:pt x="60" y="220"/>
                    <a:pt x="60" y="220"/>
                    <a:pt x="60" y="220"/>
                  </a:cubicBezTo>
                  <a:cubicBezTo>
                    <a:pt x="60" y="372"/>
                    <a:pt x="60" y="372"/>
                    <a:pt x="60" y="372"/>
                  </a:cubicBezTo>
                  <a:cubicBezTo>
                    <a:pt x="60" y="383"/>
                    <a:pt x="55" y="388"/>
                    <a:pt x="45" y="388"/>
                  </a:cubicBezTo>
                  <a:cubicBezTo>
                    <a:pt x="35" y="388"/>
                    <a:pt x="30" y="383"/>
                    <a:pt x="30" y="372"/>
                  </a:cubicBezTo>
                  <a:cubicBezTo>
                    <a:pt x="30" y="115"/>
                    <a:pt x="30" y="115"/>
                    <a:pt x="30" y="115"/>
                  </a:cubicBezTo>
                  <a:cubicBezTo>
                    <a:pt x="24" y="115"/>
                    <a:pt x="24" y="115"/>
                    <a:pt x="24" y="115"/>
                  </a:cubicBezTo>
                  <a:cubicBezTo>
                    <a:pt x="24" y="222"/>
                    <a:pt x="24" y="222"/>
                    <a:pt x="24" y="222"/>
                  </a:cubicBezTo>
                  <a:cubicBezTo>
                    <a:pt x="24" y="232"/>
                    <a:pt x="20" y="238"/>
                    <a:pt x="12" y="238"/>
                  </a:cubicBezTo>
                  <a:cubicBezTo>
                    <a:pt x="4" y="238"/>
                    <a:pt x="0" y="232"/>
                    <a:pt x="0" y="222"/>
                  </a:cubicBezTo>
                  <a:cubicBezTo>
                    <a:pt x="0" y="99"/>
                    <a:pt x="0" y="99"/>
                    <a:pt x="0" y="99"/>
                  </a:cubicBezTo>
                  <a:cubicBezTo>
                    <a:pt x="0" y="79"/>
                    <a:pt x="11" y="70"/>
                    <a:pt x="33" y="70"/>
                  </a:cubicBezTo>
                  <a:cubicBezTo>
                    <a:pt x="95" y="70"/>
                    <a:pt x="95" y="70"/>
                    <a:pt x="95" y="70"/>
                  </a:cubicBezTo>
                  <a:cubicBezTo>
                    <a:pt x="117" y="70"/>
                    <a:pt x="128" y="79"/>
                    <a:pt x="128" y="99"/>
                  </a:cubicBezTo>
                  <a:lnTo>
                    <a:pt x="128" y="222"/>
                  </a:lnTo>
                  <a:close/>
                </a:path>
              </a:pathLst>
            </a:custGeom>
            <a:solidFill>
              <a:srgbClr val="0070C0">
                <a:alpha val="70000"/>
              </a:srgbClr>
            </a:solidFill>
            <a:ln w="25400" cmpd="sng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fontAlgn="ctr">
                <a:buClr>
                  <a:srgbClr val="FF0000"/>
                </a:buClr>
                <a:buSzPct val="70000"/>
                <a:buFont typeface="Wingdings" panose="05000000000000000000" pitchFamily="2" charset="2"/>
                <a:buChar char="u"/>
                <a:tabLst>
                  <a:tab pos="723900" algn="l"/>
                  <a:tab pos="1447800" algn="l"/>
                </a:tabLst>
              </a:pPr>
              <a:endParaRPr lang="en-US" sz="16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Freeform 7"/>
            <p:cNvSpPr>
              <a:spLocks noEditPoints="1"/>
            </p:cNvSpPr>
            <p:nvPr/>
          </p:nvSpPr>
          <p:spPr bwMode="auto">
            <a:xfrm>
              <a:off x="2078203" y="3509009"/>
              <a:ext cx="389841" cy="1183167"/>
            </a:xfrm>
            <a:custGeom>
              <a:avLst/>
              <a:gdLst>
                <a:gd name="T0" fmla="*/ 90 w 128"/>
                <a:gd name="T1" fmla="*/ 32 h 388"/>
                <a:gd name="T2" fmla="*/ 82 w 128"/>
                <a:gd name="T3" fmla="*/ 56 h 388"/>
                <a:gd name="T4" fmla="*/ 64 w 128"/>
                <a:gd name="T5" fmla="*/ 66 h 388"/>
                <a:gd name="T6" fmla="*/ 45 w 128"/>
                <a:gd name="T7" fmla="*/ 56 h 388"/>
                <a:gd name="T8" fmla="*/ 37 w 128"/>
                <a:gd name="T9" fmla="*/ 32 h 388"/>
                <a:gd name="T10" fmla="*/ 45 w 128"/>
                <a:gd name="T11" fmla="*/ 9 h 388"/>
                <a:gd name="T12" fmla="*/ 64 w 128"/>
                <a:gd name="T13" fmla="*/ 0 h 388"/>
                <a:gd name="T14" fmla="*/ 82 w 128"/>
                <a:gd name="T15" fmla="*/ 9 h 388"/>
                <a:gd name="T16" fmla="*/ 90 w 128"/>
                <a:gd name="T17" fmla="*/ 32 h 388"/>
                <a:gd name="T18" fmla="*/ 128 w 128"/>
                <a:gd name="T19" fmla="*/ 222 h 388"/>
                <a:gd name="T20" fmla="*/ 116 w 128"/>
                <a:gd name="T21" fmla="*/ 238 h 388"/>
                <a:gd name="T22" fmla="*/ 104 w 128"/>
                <a:gd name="T23" fmla="*/ 222 h 388"/>
                <a:gd name="T24" fmla="*/ 104 w 128"/>
                <a:gd name="T25" fmla="*/ 115 h 388"/>
                <a:gd name="T26" fmla="*/ 98 w 128"/>
                <a:gd name="T27" fmla="*/ 115 h 388"/>
                <a:gd name="T28" fmla="*/ 98 w 128"/>
                <a:gd name="T29" fmla="*/ 372 h 388"/>
                <a:gd name="T30" fmla="*/ 83 w 128"/>
                <a:gd name="T31" fmla="*/ 388 h 388"/>
                <a:gd name="T32" fmla="*/ 68 w 128"/>
                <a:gd name="T33" fmla="*/ 372 h 388"/>
                <a:gd name="T34" fmla="*/ 68 w 128"/>
                <a:gd name="T35" fmla="*/ 220 h 388"/>
                <a:gd name="T36" fmla="*/ 60 w 128"/>
                <a:gd name="T37" fmla="*/ 220 h 388"/>
                <a:gd name="T38" fmla="*/ 60 w 128"/>
                <a:gd name="T39" fmla="*/ 372 h 388"/>
                <a:gd name="T40" fmla="*/ 45 w 128"/>
                <a:gd name="T41" fmla="*/ 388 h 388"/>
                <a:gd name="T42" fmla="*/ 30 w 128"/>
                <a:gd name="T43" fmla="*/ 372 h 388"/>
                <a:gd name="T44" fmla="*/ 30 w 128"/>
                <a:gd name="T45" fmla="*/ 115 h 388"/>
                <a:gd name="T46" fmla="*/ 24 w 128"/>
                <a:gd name="T47" fmla="*/ 115 h 388"/>
                <a:gd name="T48" fmla="*/ 24 w 128"/>
                <a:gd name="T49" fmla="*/ 222 h 388"/>
                <a:gd name="T50" fmla="*/ 12 w 128"/>
                <a:gd name="T51" fmla="*/ 238 h 388"/>
                <a:gd name="T52" fmla="*/ 0 w 128"/>
                <a:gd name="T53" fmla="*/ 222 h 388"/>
                <a:gd name="T54" fmla="*/ 0 w 128"/>
                <a:gd name="T55" fmla="*/ 99 h 388"/>
                <a:gd name="T56" fmla="*/ 33 w 128"/>
                <a:gd name="T57" fmla="*/ 70 h 388"/>
                <a:gd name="T58" fmla="*/ 95 w 128"/>
                <a:gd name="T59" fmla="*/ 70 h 388"/>
                <a:gd name="T60" fmla="*/ 128 w 128"/>
                <a:gd name="T61" fmla="*/ 99 h 388"/>
                <a:gd name="T62" fmla="*/ 128 w 128"/>
                <a:gd name="T63" fmla="*/ 222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28" h="388">
                  <a:moveTo>
                    <a:pt x="90" y="32"/>
                  </a:moveTo>
                  <a:cubicBezTo>
                    <a:pt x="90" y="41"/>
                    <a:pt x="88" y="49"/>
                    <a:pt x="82" y="56"/>
                  </a:cubicBezTo>
                  <a:cubicBezTo>
                    <a:pt x="77" y="63"/>
                    <a:pt x="71" y="66"/>
                    <a:pt x="64" y="66"/>
                  </a:cubicBezTo>
                  <a:cubicBezTo>
                    <a:pt x="57" y="66"/>
                    <a:pt x="50" y="63"/>
                    <a:pt x="45" y="56"/>
                  </a:cubicBezTo>
                  <a:cubicBezTo>
                    <a:pt x="40" y="49"/>
                    <a:pt x="37" y="41"/>
                    <a:pt x="37" y="32"/>
                  </a:cubicBezTo>
                  <a:cubicBezTo>
                    <a:pt x="37" y="23"/>
                    <a:pt x="40" y="16"/>
                    <a:pt x="45" y="9"/>
                  </a:cubicBezTo>
                  <a:cubicBezTo>
                    <a:pt x="50" y="3"/>
                    <a:pt x="56" y="0"/>
                    <a:pt x="64" y="0"/>
                  </a:cubicBezTo>
                  <a:cubicBezTo>
                    <a:pt x="71" y="0"/>
                    <a:pt x="77" y="3"/>
                    <a:pt x="82" y="9"/>
                  </a:cubicBezTo>
                  <a:cubicBezTo>
                    <a:pt x="88" y="16"/>
                    <a:pt x="90" y="23"/>
                    <a:pt x="90" y="32"/>
                  </a:cubicBezTo>
                  <a:close/>
                  <a:moveTo>
                    <a:pt x="128" y="222"/>
                  </a:moveTo>
                  <a:cubicBezTo>
                    <a:pt x="128" y="232"/>
                    <a:pt x="124" y="238"/>
                    <a:pt x="116" y="238"/>
                  </a:cubicBezTo>
                  <a:cubicBezTo>
                    <a:pt x="108" y="238"/>
                    <a:pt x="104" y="232"/>
                    <a:pt x="104" y="222"/>
                  </a:cubicBezTo>
                  <a:cubicBezTo>
                    <a:pt x="104" y="115"/>
                    <a:pt x="104" y="115"/>
                    <a:pt x="104" y="115"/>
                  </a:cubicBezTo>
                  <a:cubicBezTo>
                    <a:pt x="98" y="115"/>
                    <a:pt x="98" y="115"/>
                    <a:pt x="98" y="115"/>
                  </a:cubicBezTo>
                  <a:cubicBezTo>
                    <a:pt x="98" y="372"/>
                    <a:pt x="98" y="372"/>
                    <a:pt x="98" y="372"/>
                  </a:cubicBezTo>
                  <a:cubicBezTo>
                    <a:pt x="98" y="383"/>
                    <a:pt x="93" y="388"/>
                    <a:pt x="83" y="388"/>
                  </a:cubicBezTo>
                  <a:cubicBezTo>
                    <a:pt x="73" y="388"/>
                    <a:pt x="68" y="383"/>
                    <a:pt x="68" y="372"/>
                  </a:cubicBezTo>
                  <a:cubicBezTo>
                    <a:pt x="68" y="220"/>
                    <a:pt x="68" y="220"/>
                    <a:pt x="68" y="220"/>
                  </a:cubicBezTo>
                  <a:cubicBezTo>
                    <a:pt x="60" y="220"/>
                    <a:pt x="60" y="220"/>
                    <a:pt x="60" y="220"/>
                  </a:cubicBezTo>
                  <a:cubicBezTo>
                    <a:pt x="60" y="372"/>
                    <a:pt x="60" y="372"/>
                    <a:pt x="60" y="372"/>
                  </a:cubicBezTo>
                  <a:cubicBezTo>
                    <a:pt x="60" y="383"/>
                    <a:pt x="55" y="388"/>
                    <a:pt x="45" y="388"/>
                  </a:cubicBezTo>
                  <a:cubicBezTo>
                    <a:pt x="35" y="388"/>
                    <a:pt x="30" y="383"/>
                    <a:pt x="30" y="372"/>
                  </a:cubicBezTo>
                  <a:cubicBezTo>
                    <a:pt x="30" y="115"/>
                    <a:pt x="30" y="115"/>
                    <a:pt x="30" y="115"/>
                  </a:cubicBezTo>
                  <a:cubicBezTo>
                    <a:pt x="24" y="115"/>
                    <a:pt x="24" y="115"/>
                    <a:pt x="24" y="115"/>
                  </a:cubicBezTo>
                  <a:cubicBezTo>
                    <a:pt x="24" y="222"/>
                    <a:pt x="24" y="222"/>
                    <a:pt x="24" y="222"/>
                  </a:cubicBezTo>
                  <a:cubicBezTo>
                    <a:pt x="24" y="232"/>
                    <a:pt x="20" y="238"/>
                    <a:pt x="12" y="238"/>
                  </a:cubicBezTo>
                  <a:cubicBezTo>
                    <a:pt x="4" y="238"/>
                    <a:pt x="0" y="232"/>
                    <a:pt x="0" y="222"/>
                  </a:cubicBezTo>
                  <a:cubicBezTo>
                    <a:pt x="0" y="99"/>
                    <a:pt x="0" y="99"/>
                    <a:pt x="0" y="99"/>
                  </a:cubicBezTo>
                  <a:cubicBezTo>
                    <a:pt x="0" y="79"/>
                    <a:pt x="11" y="70"/>
                    <a:pt x="33" y="70"/>
                  </a:cubicBezTo>
                  <a:cubicBezTo>
                    <a:pt x="95" y="70"/>
                    <a:pt x="95" y="70"/>
                    <a:pt x="95" y="70"/>
                  </a:cubicBezTo>
                  <a:cubicBezTo>
                    <a:pt x="117" y="70"/>
                    <a:pt x="128" y="79"/>
                    <a:pt x="128" y="99"/>
                  </a:cubicBezTo>
                  <a:lnTo>
                    <a:pt x="128" y="222"/>
                  </a:lnTo>
                  <a:close/>
                </a:path>
              </a:pathLst>
            </a:custGeom>
            <a:solidFill>
              <a:srgbClr val="0070C0">
                <a:alpha val="70000"/>
              </a:srgbClr>
            </a:solidFill>
            <a:ln w="25400" cmpd="sng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fontAlgn="ctr">
                <a:buClr>
                  <a:srgbClr val="FF0000"/>
                </a:buClr>
                <a:buSzPct val="70000"/>
                <a:buFont typeface="Wingdings" panose="05000000000000000000" pitchFamily="2" charset="2"/>
                <a:buChar char="u"/>
                <a:tabLst>
                  <a:tab pos="723900" algn="l"/>
                  <a:tab pos="1447800" algn="l"/>
                </a:tabLst>
              </a:pPr>
              <a:endParaRPr lang="en-US" sz="16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4" name="Freeform 8"/>
            <p:cNvSpPr>
              <a:spLocks noEditPoints="1"/>
            </p:cNvSpPr>
            <p:nvPr/>
          </p:nvSpPr>
          <p:spPr bwMode="auto">
            <a:xfrm>
              <a:off x="2651268" y="3130863"/>
              <a:ext cx="298229" cy="906380"/>
            </a:xfrm>
            <a:custGeom>
              <a:avLst/>
              <a:gdLst>
                <a:gd name="T0" fmla="*/ 69 w 98"/>
                <a:gd name="T1" fmla="*/ 24 h 297"/>
                <a:gd name="T2" fmla="*/ 63 w 98"/>
                <a:gd name="T3" fmla="*/ 43 h 297"/>
                <a:gd name="T4" fmla="*/ 49 w 98"/>
                <a:gd name="T5" fmla="*/ 51 h 297"/>
                <a:gd name="T6" fmla="*/ 35 w 98"/>
                <a:gd name="T7" fmla="*/ 43 h 297"/>
                <a:gd name="T8" fmla="*/ 29 w 98"/>
                <a:gd name="T9" fmla="*/ 24 h 297"/>
                <a:gd name="T10" fmla="*/ 34 w 98"/>
                <a:gd name="T11" fmla="*/ 7 h 297"/>
                <a:gd name="T12" fmla="*/ 49 w 98"/>
                <a:gd name="T13" fmla="*/ 0 h 297"/>
                <a:gd name="T14" fmla="*/ 63 w 98"/>
                <a:gd name="T15" fmla="*/ 7 h 297"/>
                <a:gd name="T16" fmla="*/ 69 w 98"/>
                <a:gd name="T17" fmla="*/ 24 h 297"/>
                <a:gd name="T18" fmla="*/ 98 w 98"/>
                <a:gd name="T19" fmla="*/ 169 h 297"/>
                <a:gd name="T20" fmla="*/ 89 w 98"/>
                <a:gd name="T21" fmla="*/ 182 h 297"/>
                <a:gd name="T22" fmla="*/ 79 w 98"/>
                <a:gd name="T23" fmla="*/ 169 h 297"/>
                <a:gd name="T24" fmla="*/ 79 w 98"/>
                <a:gd name="T25" fmla="*/ 88 h 297"/>
                <a:gd name="T26" fmla="*/ 75 w 98"/>
                <a:gd name="T27" fmla="*/ 88 h 297"/>
                <a:gd name="T28" fmla="*/ 75 w 98"/>
                <a:gd name="T29" fmla="*/ 284 h 297"/>
                <a:gd name="T30" fmla="*/ 63 w 98"/>
                <a:gd name="T31" fmla="*/ 297 h 297"/>
                <a:gd name="T32" fmla="*/ 52 w 98"/>
                <a:gd name="T33" fmla="*/ 284 h 297"/>
                <a:gd name="T34" fmla="*/ 52 w 98"/>
                <a:gd name="T35" fmla="*/ 168 h 297"/>
                <a:gd name="T36" fmla="*/ 46 w 98"/>
                <a:gd name="T37" fmla="*/ 168 h 297"/>
                <a:gd name="T38" fmla="*/ 46 w 98"/>
                <a:gd name="T39" fmla="*/ 284 h 297"/>
                <a:gd name="T40" fmla="*/ 35 w 98"/>
                <a:gd name="T41" fmla="*/ 297 h 297"/>
                <a:gd name="T42" fmla="*/ 23 w 98"/>
                <a:gd name="T43" fmla="*/ 284 h 297"/>
                <a:gd name="T44" fmla="*/ 23 w 98"/>
                <a:gd name="T45" fmla="*/ 88 h 297"/>
                <a:gd name="T46" fmla="*/ 19 w 98"/>
                <a:gd name="T47" fmla="*/ 88 h 297"/>
                <a:gd name="T48" fmla="*/ 19 w 98"/>
                <a:gd name="T49" fmla="*/ 169 h 297"/>
                <a:gd name="T50" fmla="*/ 9 w 98"/>
                <a:gd name="T51" fmla="*/ 182 h 297"/>
                <a:gd name="T52" fmla="*/ 0 w 98"/>
                <a:gd name="T53" fmla="*/ 169 h 297"/>
                <a:gd name="T54" fmla="*/ 0 w 98"/>
                <a:gd name="T55" fmla="*/ 76 h 297"/>
                <a:gd name="T56" fmla="*/ 25 w 98"/>
                <a:gd name="T57" fmla="*/ 53 h 297"/>
                <a:gd name="T58" fmla="*/ 73 w 98"/>
                <a:gd name="T59" fmla="*/ 53 h 297"/>
                <a:gd name="T60" fmla="*/ 98 w 98"/>
                <a:gd name="T61" fmla="*/ 76 h 297"/>
                <a:gd name="T62" fmla="*/ 98 w 98"/>
                <a:gd name="T63" fmla="*/ 169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98" h="297">
                  <a:moveTo>
                    <a:pt x="69" y="24"/>
                  </a:moveTo>
                  <a:cubicBezTo>
                    <a:pt x="69" y="31"/>
                    <a:pt x="67" y="37"/>
                    <a:pt x="63" y="43"/>
                  </a:cubicBezTo>
                  <a:cubicBezTo>
                    <a:pt x="59" y="48"/>
                    <a:pt x="54" y="51"/>
                    <a:pt x="49" y="51"/>
                  </a:cubicBezTo>
                  <a:cubicBezTo>
                    <a:pt x="43" y="51"/>
                    <a:pt x="39" y="48"/>
                    <a:pt x="35" y="43"/>
                  </a:cubicBezTo>
                  <a:cubicBezTo>
                    <a:pt x="31" y="37"/>
                    <a:pt x="29" y="31"/>
                    <a:pt x="29" y="24"/>
                  </a:cubicBezTo>
                  <a:cubicBezTo>
                    <a:pt x="29" y="18"/>
                    <a:pt x="31" y="12"/>
                    <a:pt x="34" y="7"/>
                  </a:cubicBezTo>
                  <a:cubicBezTo>
                    <a:pt x="38" y="3"/>
                    <a:pt x="43" y="0"/>
                    <a:pt x="49" y="0"/>
                  </a:cubicBezTo>
                  <a:cubicBezTo>
                    <a:pt x="54" y="0"/>
                    <a:pt x="59" y="3"/>
                    <a:pt x="63" y="7"/>
                  </a:cubicBezTo>
                  <a:cubicBezTo>
                    <a:pt x="67" y="12"/>
                    <a:pt x="69" y="18"/>
                    <a:pt x="69" y="24"/>
                  </a:cubicBezTo>
                  <a:close/>
                  <a:moveTo>
                    <a:pt x="98" y="169"/>
                  </a:moveTo>
                  <a:cubicBezTo>
                    <a:pt x="98" y="178"/>
                    <a:pt x="95" y="182"/>
                    <a:pt x="89" y="182"/>
                  </a:cubicBezTo>
                  <a:cubicBezTo>
                    <a:pt x="82" y="182"/>
                    <a:pt x="79" y="178"/>
                    <a:pt x="79" y="169"/>
                  </a:cubicBezTo>
                  <a:cubicBezTo>
                    <a:pt x="79" y="88"/>
                    <a:pt x="79" y="88"/>
                    <a:pt x="79" y="88"/>
                  </a:cubicBezTo>
                  <a:cubicBezTo>
                    <a:pt x="75" y="88"/>
                    <a:pt x="75" y="88"/>
                    <a:pt x="75" y="88"/>
                  </a:cubicBezTo>
                  <a:cubicBezTo>
                    <a:pt x="75" y="284"/>
                    <a:pt x="75" y="284"/>
                    <a:pt x="75" y="284"/>
                  </a:cubicBezTo>
                  <a:cubicBezTo>
                    <a:pt x="75" y="292"/>
                    <a:pt x="71" y="297"/>
                    <a:pt x="63" y="297"/>
                  </a:cubicBezTo>
                  <a:cubicBezTo>
                    <a:pt x="56" y="297"/>
                    <a:pt x="52" y="292"/>
                    <a:pt x="52" y="284"/>
                  </a:cubicBezTo>
                  <a:cubicBezTo>
                    <a:pt x="52" y="168"/>
                    <a:pt x="52" y="168"/>
                    <a:pt x="52" y="168"/>
                  </a:cubicBezTo>
                  <a:cubicBezTo>
                    <a:pt x="46" y="168"/>
                    <a:pt x="46" y="168"/>
                    <a:pt x="46" y="168"/>
                  </a:cubicBezTo>
                  <a:cubicBezTo>
                    <a:pt x="46" y="284"/>
                    <a:pt x="46" y="284"/>
                    <a:pt x="46" y="284"/>
                  </a:cubicBezTo>
                  <a:cubicBezTo>
                    <a:pt x="46" y="292"/>
                    <a:pt x="42" y="297"/>
                    <a:pt x="35" y="297"/>
                  </a:cubicBezTo>
                  <a:cubicBezTo>
                    <a:pt x="27" y="297"/>
                    <a:pt x="23" y="292"/>
                    <a:pt x="23" y="284"/>
                  </a:cubicBezTo>
                  <a:cubicBezTo>
                    <a:pt x="23" y="88"/>
                    <a:pt x="23" y="88"/>
                    <a:pt x="23" y="88"/>
                  </a:cubicBezTo>
                  <a:cubicBezTo>
                    <a:pt x="19" y="88"/>
                    <a:pt x="19" y="88"/>
                    <a:pt x="19" y="88"/>
                  </a:cubicBezTo>
                  <a:cubicBezTo>
                    <a:pt x="19" y="169"/>
                    <a:pt x="19" y="169"/>
                    <a:pt x="19" y="169"/>
                  </a:cubicBezTo>
                  <a:cubicBezTo>
                    <a:pt x="19" y="178"/>
                    <a:pt x="16" y="182"/>
                    <a:pt x="9" y="182"/>
                  </a:cubicBezTo>
                  <a:cubicBezTo>
                    <a:pt x="3" y="182"/>
                    <a:pt x="0" y="178"/>
                    <a:pt x="0" y="169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0" y="61"/>
                    <a:pt x="9" y="53"/>
                    <a:pt x="25" y="53"/>
                  </a:cubicBezTo>
                  <a:cubicBezTo>
                    <a:pt x="73" y="53"/>
                    <a:pt x="73" y="53"/>
                    <a:pt x="73" y="53"/>
                  </a:cubicBezTo>
                  <a:cubicBezTo>
                    <a:pt x="90" y="53"/>
                    <a:pt x="98" y="61"/>
                    <a:pt x="98" y="76"/>
                  </a:cubicBezTo>
                  <a:lnTo>
                    <a:pt x="98" y="169"/>
                  </a:lnTo>
                  <a:close/>
                </a:path>
              </a:pathLst>
            </a:custGeom>
            <a:solidFill>
              <a:srgbClr val="0070C0">
                <a:alpha val="70000"/>
              </a:srgbClr>
            </a:solidFill>
            <a:ln w="25400" cmpd="sng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fontAlgn="ctr">
                <a:buClr>
                  <a:srgbClr val="FF0000"/>
                </a:buClr>
                <a:buSzPct val="70000"/>
                <a:buFont typeface="Wingdings" panose="05000000000000000000" pitchFamily="2" charset="2"/>
                <a:buChar char="u"/>
                <a:tabLst>
                  <a:tab pos="723900" algn="l"/>
                  <a:tab pos="1447800" algn="l"/>
                </a:tabLst>
              </a:pPr>
              <a:endParaRPr lang="en-US" sz="16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5" name="Freeform 9"/>
            <p:cNvSpPr>
              <a:spLocks noEditPoints="1"/>
            </p:cNvSpPr>
            <p:nvPr/>
          </p:nvSpPr>
          <p:spPr bwMode="auto">
            <a:xfrm>
              <a:off x="3542053" y="3130863"/>
              <a:ext cx="298229" cy="906380"/>
            </a:xfrm>
            <a:custGeom>
              <a:avLst/>
              <a:gdLst>
                <a:gd name="T0" fmla="*/ 69 w 98"/>
                <a:gd name="T1" fmla="*/ 24 h 297"/>
                <a:gd name="T2" fmla="*/ 63 w 98"/>
                <a:gd name="T3" fmla="*/ 43 h 297"/>
                <a:gd name="T4" fmla="*/ 49 w 98"/>
                <a:gd name="T5" fmla="*/ 51 h 297"/>
                <a:gd name="T6" fmla="*/ 35 w 98"/>
                <a:gd name="T7" fmla="*/ 43 h 297"/>
                <a:gd name="T8" fmla="*/ 29 w 98"/>
                <a:gd name="T9" fmla="*/ 24 h 297"/>
                <a:gd name="T10" fmla="*/ 35 w 98"/>
                <a:gd name="T11" fmla="*/ 7 h 297"/>
                <a:gd name="T12" fmla="*/ 49 w 98"/>
                <a:gd name="T13" fmla="*/ 0 h 297"/>
                <a:gd name="T14" fmla="*/ 63 w 98"/>
                <a:gd name="T15" fmla="*/ 7 h 297"/>
                <a:gd name="T16" fmla="*/ 69 w 98"/>
                <a:gd name="T17" fmla="*/ 24 h 297"/>
                <a:gd name="T18" fmla="*/ 98 w 98"/>
                <a:gd name="T19" fmla="*/ 169 h 297"/>
                <a:gd name="T20" fmla="*/ 89 w 98"/>
                <a:gd name="T21" fmla="*/ 182 h 297"/>
                <a:gd name="T22" fmla="*/ 80 w 98"/>
                <a:gd name="T23" fmla="*/ 169 h 297"/>
                <a:gd name="T24" fmla="*/ 80 w 98"/>
                <a:gd name="T25" fmla="*/ 88 h 297"/>
                <a:gd name="T26" fmla="*/ 75 w 98"/>
                <a:gd name="T27" fmla="*/ 88 h 297"/>
                <a:gd name="T28" fmla="*/ 75 w 98"/>
                <a:gd name="T29" fmla="*/ 284 h 297"/>
                <a:gd name="T30" fmla="*/ 64 w 98"/>
                <a:gd name="T31" fmla="*/ 297 h 297"/>
                <a:gd name="T32" fmla="*/ 52 w 98"/>
                <a:gd name="T33" fmla="*/ 284 h 297"/>
                <a:gd name="T34" fmla="*/ 52 w 98"/>
                <a:gd name="T35" fmla="*/ 168 h 297"/>
                <a:gd name="T36" fmla="*/ 46 w 98"/>
                <a:gd name="T37" fmla="*/ 168 h 297"/>
                <a:gd name="T38" fmla="*/ 46 w 98"/>
                <a:gd name="T39" fmla="*/ 284 h 297"/>
                <a:gd name="T40" fmla="*/ 35 w 98"/>
                <a:gd name="T41" fmla="*/ 297 h 297"/>
                <a:gd name="T42" fmla="*/ 24 w 98"/>
                <a:gd name="T43" fmla="*/ 284 h 297"/>
                <a:gd name="T44" fmla="*/ 24 w 98"/>
                <a:gd name="T45" fmla="*/ 88 h 297"/>
                <a:gd name="T46" fmla="*/ 19 w 98"/>
                <a:gd name="T47" fmla="*/ 88 h 297"/>
                <a:gd name="T48" fmla="*/ 19 w 98"/>
                <a:gd name="T49" fmla="*/ 169 h 297"/>
                <a:gd name="T50" fmla="*/ 10 w 98"/>
                <a:gd name="T51" fmla="*/ 182 h 297"/>
                <a:gd name="T52" fmla="*/ 0 w 98"/>
                <a:gd name="T53" fmla="*/ 169 h 297"/>
                <a:gd name="T54" fmla="*/ 0 w 98"/>
                <a:gd name="T55" fmla="*/ 76 h 297"/>
                <a:gd name="T56" fmla="*/ 26 w 98"/>
                <a:gd name="T57" fmla="*/ 53 h 297"/>
                <a:gd name="T58" fmla="*/ 73 w 98"/>
                <a:gd name="T59" fmla="*/ 53 h 297"/>
                <a:gd name="T60" fmla="*/ 98 w 98"/>
                <a:gd name="T61" fmla="*/ 76 h 297"/>
                <a:gd name="T62" fmla="*/ 98 w 98"/>
                <a:gd name="T63" fmla="*/ 169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98" h="297">
                  <a:moveTo>
                    <a:pt x="69" y="24"/>
                  </a:moveTo>
                  <a:cubicBezTo>
                    <a:pt x="69" y="31"/>
                    <a:pt x="67" y="37"/>
                    <a:pt x="63" y="43"/>
                  </a:cubicBezTo>
                  <a:cubicBezTo>
                    <a:pt x="59" y="48"/>
                    <a:pt x="55" y="51"/>
                    <a:pt x="49" y="51"/>
                  </a:cubicBezTo>
                  <a:cubicBezTo>
                    <a:pt x="44" y="51"/>
                    <a:pt x="39" y="48"/>
                    <a:pt x="35" y="43"/>
                  </a:cubicBezTo>
                  <a:cubicBezTo>
                    <a:pt x="31" y="37"/>
                    <a:pt x="29" y="31"/>
                    <a:pt x="29" y="24"/>
                  </a:cubicBezTo>
                  <a:cubicBezTo>
                    <a:pt x="29" y="18"/>
                    <a:pt x="31" y="12"/>
                    <a:pt x="35" y="7"/>
                  </a:cubicBezTo>
                  <a:cubicBezTo>
                    <a:pt x="39" y="3"/>
                    <a:pt x="44" y="0"/>
                    <a:pt x="49" y="0"/>
                  </a:cubicBezTo>
                  <a:cubicBezTo>
                    <a:pt x="55" y="0"/>
                    <a:pt x="59" y="3"/>
                    <a:pt x="63" y="7"/>
                  </a:cubicBezTo>
                  <a:cubicBezTo>
                    <a:pt x="67" y="12"/>
                    <a:pt x="69" y="18"/>
                    <a:pt x="69" y="24"/>
                  </a:cubicBezTo>
                  <a:close/>
                  <a:moveTo>
                    <a:pt x="98" y="169"/>
                  </a:moveTo>
                  <a:cubicBezTo>
                    <a:pt x="98" y="178"/>
                    <a:pt x="95" y="182"/>
                    <a:pt x="89" y="182"/>
                  </a:cubicBezTo>
                  <a:cubicBezTo>
                    <a:pt x="83" y="182"/>
                    <a:pt x="80" y="178"/>
                    <a:pt x="80" y="169"/>
                  </a:cubicBezTo>
                  <a:cubicBezTo>
                    <a:pt x="80" y="88"/>
                    <a:pt x="80" y="88"/>
                    <a:pt x="80" y="88"/>
                  </a:cubicBezTo>
                  <a:cubicBezTo>
                    <a:pt x="75" y="88"/>
                    <a:pt x="75" y="88"/>
                    <a:pt x="75" y="88"/>
                  </a:cubicBezTo>
                  <a:cubicBezTo>
                    <a:pt x="75" y="284"/>
                    <a:pt x="75" y="284"/>
                    <a:pt x="75" y="284"/>
                  </a:cubicBezTo>
                  <a:cubicBezTo>
                    <a:pt x="75" y="292"/>
                    <a:pt x="71" y="297"/>
                    <a:pt x="64" y="297"/>
                  </a:cubicBezTo>
                  <a:cubicBezTo>
                    <a:pt x="56" y="297"/>
                    <a:pt x="52" y="292"/>
                    <a:pt x="52" y="284"/>
                  </a:cubicBezTo>
                  <a:cubicBezTo>
                    <a:pt x="52" y="168"/>
                    <a:pt x="52" y="168"/>
                    <a:pt x="52" y="168"/>
                  </a:cubicBezTo>
                  <a:cubicBezTo>
                    <a:pt x="46" y="168"/>
                    <a:pt x="46" y="168"/>
                    <a:pt x="46" y="168"/>
                  </a:cubicBezTo>
                  <a:cubicBezTo>
                    <a:pt x="46" y="284"/>
                    <a:pt x="46" y="284"/>
                    <a:pt x="46" y="284"/>
                  </a:cubicBezTo>
                  <a:cubicBezTo>
                    <a:pt x="46" y="292"/>
                    <a:pt x="43" y="297"/>
                    <a:pt x="35" y="297"/>
                  </a:cubicBezTo>
                  <a:cubicBezTo>
                    <a:pt x="27" y="297"/>
                    <a:pt x="24" y="292"/>
                    <a:pt x="24" y="284"/>
                  </a:cubicBezTo>
                  <a:cubicBezTo>
                    <a:pt x="24" y="88"/>
                    <a:pt x="24" y="88"/>
                    <a:pt x="24" y="88"/>
                  </a:cubicBezTo>
                  <a:cubicBezTo>
                    <a:pt x="19" y="88"/>
                    <a:pt x="19" y="88"/>
                    <a:pt x="19" y="88"/>
                  </a:cubicBezTo>
                  <a:cubicBezTo>
                    <a:pt x="19" y="169"/>
                    <a:pt x="19" y="169"/>
                    <a:pt x="19" y="169"/>
                  </a:cubicBezTo>
                  <a:cubicBezTo>
                    <a:pt x="19" y="178"/>
                    <a:pt x="16" y="182"/>
                    <a:pt x="10" y="182"/>
                  </a:cubicBezTo>
                  <a:cubicBezTo>
                    <a:pt x="3" y="182"/>
                    <a:pt x="0" y="178"/>
                    <a:pt x="0" y="169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0" y="61"/>
                    <a:pt x="9" y="53"/>
                    <a:pt x="26" y="53"/>
                  </a:cubicBezTo>
                  <a:cubicBezTo>
                    <a:pt x="73" y="53"/>
                    <a:pt x="73" y="53"/>
                    <a:pt x="73" y="53"/>
                  </a:cubicBezTo>
                  <a:cubicBezTo>
                    <a:pt x="90" y="53"/>
                    <a:pt x="98" y="61"/>
                    <a:pt x="98" y="76"/>
                  </a:cubicBezTo>
                  <a:lnTo>
                    <a:pt x="98" y="169"/>
                  </a:lnTo>
                  <a:close/>
                </a:path>
              </a:pathLst>
            </a:custGeom>
            <a:solidFill>
              <a:srgbClr val="0070C0">
                <a:alpha val="70000"/>
              </a:srgbClr>
            </a:solidFill>
            <a:ln w="25400" cmpd="sng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fontAlgn="ctr">
                <a:buClr>
                  <a:srgbClr val="FF0000"/>
                </a:buClr>
                <a:buSzPct val="70000"/>
                <a:buFont typeface="Wingdings" panose="05000000000000000000" pitchFamily="2" charset="2"/>
                <a:buChar char="u"/>
                <a:tabLst>
                  <a:tab pos="723900" algn="l"/>
                  <a:tab pos="1447800" algn="l"/>
                </a:tabLst>
              </a:pPr>
              <a:endParaRPr lang="en-US" sz="16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6" name="Freeform 10"/>
            <p:cNvSpPr>
              <a:spLocks noEditPoints="1"/>
            </p:cNvSpPr>
            <p:nvPr/>
          </p:nvSpPr>
          <p:spPr bwMode="auto">
            <a:xfrm>
              <a:off x="1774127" y="3130863"/>
              <a:ext cx="298229" cy="906380"/>
            </a:xfrm>
            <a:custGeom>
              <a:avLst/>
              <a:gdLst>
                <a:gd name="T0" fmla="*/ 69 w 98"/>
                <a:gd name="T1" fmla="*/ 24 h 297"/>
                <a:gd name="T2" fmla="*/ 63 w 98"/>
                <a:gd name="T3" fmla="*/ 43 h 297"/>
                <a:gd name="T4" fmla="*/ 48 w 98"/>
                <a:gd name="T5" fmla="*/ 51 h 297"/>
                <a:gd name="T6" fmla="*/ 34 w 98"/>
                <a:gd name="T7" fmla="*/ 43 h 297"/>
                <a:gd name="T8" fmla="*/ 28 w 98"/>
                <a:gd name="T9" fmla="*/ 24 h 297"/>
                <a:gd name="T10" fmla="*/ 34 w 98"/>
                <a:gd name="T11" fmla="*/ 7 h 297"/>
                <a:gd name="T12" fmla="*/ 48 w 98"/>
                <a:gd name="T13" fmla="*/ 0 h 297"/>
                <a:gd name="T14" fmla="*/ 63 w 98"/>
                <a:gd name="T15" fmla="*/ 7 h 297"/>
                <a:gd name="T16" fmla="*/ 69 w 98"/>
                <a:gd name="T17" fmla="*/ 24 h 297"/>
                <a:gd name="T18" fmla="*/ 98 w 98"/>
                <a:gd name="T19" fmla="*/ 169 h 297"/>
                <a:gd name="T20" fmla="*/ 88 w 98"/>
                <a:gd name="T21" fmla="*/ 182 h 297"/>
                <a:gd name="T22" fmla="*/ 79 w 98"/>
                <a:gd name="T23" fmla="*/ 169 h 297"/>
                <a:gd name="T24" fmla="*/ 79 w 98"/>
                <a:gd name="T25" fmla="*/ 88 h 297"/>
                <a:gd name="T26" fmla="*/ 74 w 98"/>
                <a:gd name="T27" fmla="*/ 88 h 297"/>
                <a:gd name="T28" fmla="*/ 74 w 98"/>
                <a:gd name="T29" fmla="*/ 284 h 297"/>
                <a:gd name="T30" fmla="*/ 63 w 98"/>
                <a:gd name="T31" fmla="*/ 297 h 297"/>
                <a:gd name="T32" fmla="*/ 52 w 98"/>
                <a:gd name="T33" fmla="*/ 284 h 297"/>
                <a:gd name="T34" fmla="*/ 52 w 98"/>
                <a:gd name="T35" fmla="*/ 168 h 297"/>
                <a:gd name="T36" fmla="*/ 46 w 98"/>
                <a:gd name="T37" fmla="*/ 168 h 297"/>
                <a:gd name="T38" fmla="*/ 46 w 98"/>
                <a:gd name="T39" fmla="*/ 284 h 297"/>
                <a:gd name="T40" fmla="*/ 34 w 98"/>
                <a:gd name="T41" fmla="*/ 297 h 297"/>
                <a:gd name="T42" fmla="*/ 23 w 98"/>
                <a:gd name="T43" fmla="*/ 284 h 297"/>
                <a:gd name="T44" fmla="*/ 23 w 98"/>
                <a:gd name="T45" fmla="*/ 88 h 297"/>
                <a:gd name="T46" fmla="*/ 18 w 98"/>
                <a:gd name="T47" fmla="*/ 88 h 297"/>
                <a:gd name="T48" fmla="*/ 18 w 98"/>
                <a:gd name="T49" fmla="*/ 169 h 297"/>
                <a:gd name="T50" fmla="*/ 9 w 98"/>
                <a:gd name="T51" fmla="*/ 182 h 297"/>
                <a:gd name="T52" fmla="*/ 0 w 98"/>
                <a:gd name="T53" fmla="*/ 169 h 297"/>
                <a:gd name="T54" fmla="*/ 0 w 98"/>
                <a:gd name="T55" fmla="*/ 76 h 297"/>
                <a:gd name="T56" fmla="*/ 25 w 98"/>
                <a:gd name="T57" fmla="*/ 53 h 297"/>
                <a:gd name="T58" fmla="*/ 72 w 98"/>
                <a:gd name="T59" fmla="*/ 53 h 297"/>
                <a:gd name="T60" fmla="*/ 98 w 98"/>
                <a:gd name="T61" fmla="*/ 76 h 297"/>
                <a:gd name="T62" fmla="*/ 98 w 98"/>
                <a:gd name="T63" fmla="*/ 169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98" h="297">
                  <a:moveTo>
                    <a:pt x="69" y="24"/>
                  </a:moveTo>
                  <a:cubicBezTo>
                    <a:pt x="69" y="31"/>
                    <a:pt x="67" y="37"/>
                    <a:pt x="63" y="43"/>
                  </a:cubicBezTo>
                  <a:cubicBezTo>
                    <a:pt x="59" y="48"/>
                    <a:pt x="54" y="51"/>
                    <a:pt x="48" y="51"/>
                  </a:cubicBezTo>
                  <a:cubicBezTo>
                    <a:pt x="43" y="51"/>
                    <a:pt x="38" y="48"/>
                    <a:pt x="34" y="43"/>
                  </a:cubicBezTo>
                  <a:cubicBezTo>
                    <a:pt x="30" y="37"/>
                    <a:pt x="28" y="31"/>
                    <a:pt x="28" y="24"/>
                  </a:cubicBezTo>
                  <a:cubicBezTo>
                    <a:pt x="28" y="18"/>
                    <a:pt x="30" y="12"/>
                    <a:pt x="34" y="7"/>
                  </a:cubicBezTo>
                  <a:cubicBezTo>
                    <a:pt x="38" y="3"/>
                    <a:pt x="43" y="0"/>
                    <a:pt x="48" y="0"/>
                  </a:cubicBezTo>
                  <a:cubicBezTo>
                    <a:pt x="54" y="0"/>
                    <a:pt x="59" y="3"/>
                    <a:pt x="63" y="7"/>
                  </a:cubicBezTo>
                  <a:cubicBezTo>
                    <a:pt x="67" y="12"/>
                    <a:pt x="69" y="18"/>
                    <a:pt x="69" y="24"/>
                  </a:cubicBezTo>
                  <a:close/>
                  <a:moveTo>
                    <a:pt x="98" y="169"/>
                  </a:moveTo>
                  <a:cubicBezTo>
                    <a:pt x="98" y="178"/>
                    <a:pt x="95" y="182"/>
                    <a:pt x="88" y="182"/>
                  </a:cubicBezTo>
                  <a:cubicBezTo>
                    <a:pt x="82" y="182"/>
                    <a:pt x="79" y="178"/>
                    <a:pt x="79" y="169"/>
                  </a:cubicBezTo>
                  <a:cubicBezTo>
                    <a:pt x="79" y="88"/>
                    <a:pt x="79" y="88"/>
                    <a:pt x="79" y="88"/>
                  </a:cubicBezTo>
                  <a:cubicBezTo>
                    <a:pt x="74" y="88"/>
                    <a:pt x="74" y="88"/>
                    <a:pt x="74" y="88"/>
                  </a:cubicBezTo>
                  <a:cubicBezTo>
                    <a:pt x="74" y="284"/>
                    <a:pt x="74" y="284"/>
                    <a:pt x="74" y="284"/>
                  </a:cubicBezTo>
                  <a:cubicBezTo>
                    <a:pt x="74" y="292"/>
                    <a:pt x="71" y="297"/>
                    <a:pt x="63" y="297"/>
                  </a:cubicBezTo>
                  <a:cubicBezTo>
                    <a:pt x="55" y="297"/>
                    <a:pt x="52" y="292"/>
                    <a:pt x="52" y="284"/>
                  </a:cubicBezTo>
                  <a:cubicBezTo>
                    <a:pt x="52" y="168"/>
                    <a:pt x="52" y="168"/>
                    <a:pt x="52" y="168"/>
                  </a:cubicBezTo>
                  <a:cubicBezTo>
                    <a:pt x="46" y="168"/>
                    <a:pt x="46" y="168"/>
                    <a:pt x="46" y="168"/>
                  </a:cubicBezTo>
                  <a:cubicBezTo>
                    <a:pt x="46" y="284"/>
                    <a:pt x="46" y="284"/>
                    <a:pt x="46" y="284"/>
                  </a:cubicBezTo>
                  <a:cubicBezTo>
                    <a:pt x="46" y="292"/>
                    <a:pt x="42" y="297"/>
                    <a:pt x="34" y="297"/>
                  </a:cubicBezTo>
                  <a:cubicBezTo>
                    <a:pt x="27" y="297"/>
                    <a:pt x="23" y="292"/>
                    <a:pt x="23" y="284"/>
                  </a:cubicBezTo>
                  <a:cubicBezTo>
                    <a:pt x="23" y="88"/>
                    <a:pt x="23" y="88"/>
                    <a:pt x="23" y="88"/>
                  </a:cubicBezTo>
                  <a:cubicBezTo>
                    <a:pt x="18" y="88"/>
                    <a:pt x="18" y="88"/>
                    <a:pt x="18" y="88"/>
                  </a:cubicBezTo>
                  <a:cubicBezTo>
                    <a:pt x="18" y="169"/>
                    <a:pt x="18" y="169"/>
                    <a:pt x="18" y="169"/>
                  </a:cubicBezTo>
                  <a:cubicBezTo>
                    <a:pt x="18" y="178"/>
                    <a:pt x="15" y="182"/>
                    <a:pt x="9" y="182"/>
                  </a:cubicBezTo>
                  <a:cubicBezTo>
                    <a:pt x="3" y="182"/>
                    <a:pt x="0" y="178"/>
                    <a:pt x="0" y="169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0" y="61"/>
                    <a:pt x="8" y="53"/>
                    <a:pt x="25" y="53"/>
                  </a:cubicBezTo>
                  <a:cubicBezTo>
                    <a:pt x="72" y="53"/>
                    <a:pt x="72" y="53"/>
                    <a:pt x="72" y="53"/>
                  </a:cubicBezTo>
                  <a:cubicBezTo>
                    <a:pt x="89" y="53"/>
                    <a:pt x="98" y="61"/>
                    <a:pt x="98" y="76"/>
                  </a:cubicBezTo>
                  <a:lnTo>
                    <a:pt x="98" y="169"/>
                  </a:lnTo>
                  <a:close/>
                </a:path>
              </a:pathLst>
            </a:custGeom>
            <a:solidFill>
              <a:srgbClr val="0070C0">
                <a:alpha val="70000"/>
              </a:srgbClr>
            </a:solidFill>
            <a:ln w="25400" cmpd="sng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fontAlgn="ctr">
                <a:buClr>
                  <a:srgbClr val="FF0000"/>
                </a:buClr>
                <a:buSzPct val="70000"/>
                <a:buFont typeface="Wingdings" panose="05000000000000000000" pitchFamily="2" charset="2"/>
                <a:buChar char="u"/>
                <a:tabLst>
                  <a:tab pos="723900" algn="l"/>
                  <a:tab pos="1447800" algn="l"/>
                </a:tabLst>
              </a:pPr>
              <a:endParaRPr lang="en-US" sz="16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7" name="Freeform 11"/>
            <p:cNvSpPr>
              <a:spLocks noEditPoints="1"/>
            </p:cNvSpPr>
            <p:nvPr/>
          </p:nvSpPr>
          <p:spPr bwMode="auto">
            <a:xfrm>
              <a:off x="2349141" y="2737124"/>
              <a:ext cx="249498" cy="758240"/>
            </a:xfrm>
            <a:custGeom>
              <a:avLst/>
              <a:gdLst>
                <a:gd name="T0" fmla="*/ 57 w 82"/>
                <a:gd name="T1" fmla="*/ 20 h 249"/>
                <a:gd name="T2" fmla="*/ 52 w 82"/>
                <a:gd name="T3" fmla="*/ 36 h 249"/>
                <a:gd name="T4" fmla="*/ 40 w 82"/>
                <a:gd name="T5" fmla="*/ 42 h 249"/>
                <a:gd name="T6" fmla="*/ 29 w 82"/>
                <a:gd name="T7" fmla="*/ 36 h 249"/>
                <a:gd name="T8" fmla="*/ 24 w 82"/>
                <a:gd name="T9" fmla="*/ 20 h 249"/>
                <a:gd name="T10" fmla="*/ 28 w 82"/>
                <a:gd name="T11" fmla="*/ 6 h 249"/>
                <a:gd name="T12" fmla="*/ 40 w 82"/>
                <a:gd name="T13" fmla="*/ 0 h 249"/>
                <a:gd name="T14" fmla="*/ 52 w 82"/>
                <a:gd name="T15" fmla="*/ 6 h 249"/>
                <a:gd name="T16" fmla="*/ 57 w 82"/>
                <a:gd name="T17" fmla="*/ 20 h 249"/>
                <a:gd name="T18" fmla="*/ 82 w 82"/>
                <a:gd name="T19" fmla="*/ 142 h 249"/>
                <a:gd name="T20" fmla="*/ 74 w 82"/>
                <a:gd name="T21" fmla="*/ 152 h 249"/>
                <a:gd name="T22" fmla="*/ 66 w 82"/>
                <a:gd name="T23" fmla="*/ 142 h 249"/>
                <a:gd name="T24" fmla="*/ 66 w 82"/>
                <a:gd name="T25" fmla="*/ 74 h 249"/>
                <a:gd name="T26" fmla="*/ 62 w 82"/>
                <a:gd name="T27" fmla="*/ 74 h 249"/>
                <a:gd name="T28" fmla="*/ 62 w 82"/>
                <a:gd name="T29" fmla="*/ 239 h 249"/>
                <a:gd name="T30" fmla="*/ 53 w 82"/>
                <a:gd name="T31" fmla="*/ 249 h 249"/>
                <a:gd name="T32" fmla="*/ 43 w 82"/>
                <a:gd name="T33" fmla="*/ 239 h 249"/>
                <a:gd name="T34" fmla="*/ 43 w 82"/>
                <a:gd name="T35" fmla="*/ 141 h 249"/>
                <a:gd name="T36" fmla="*/ 38 w 82"/>
                <a:gd name="T37" fmla="*/ 141 h 249"/>
                <a:gd name="T38" fmla="*/ 38 w 82"/>
                <a:gd name="T39" fmla="*/ 239 h 249"/>
                <a:gd name="T40" fmla="*/ 29 w 82"/>
                <a:gd name="T41" fmla="*/ 249 h 249"/>
                <a:gd name="T42" fmla="*/ 19 w 82"/>
                <a:gd name="T43" fmla="*/ 239 h 249"/>
                <a:gd name="T44" fmla="*/ 19 w 82"/>
                <a:gd name="T45" fmla="*/ 74 h 249"/>
                <a:gd name="T46" fmla="*/ 15 w 82"/>
                <a:gd name="T47" fmla="*/ 74 h 249"/>
                <a:gd name="T48" fmla="*/ 15 w 82"/>
                <a:gd name="T49" fmla="*/ 142 h 249"/>
                <a:gd name="T50" fmla="*/ 7 w 82"/>
                <a:gd name="T51" fmla="*/ 152 h 249"/>
                <a:gd name="T52" fmla="*/ 0 w 82"/>
                <a:gd name="T53" fmla="*/ 142 h 249"/>
                <a:gd name="T54" fmla="*/ 0 w 82"/>
                <a:gd name="T55" fmla="*/ 64 h 249"/>
                <a:gd name="T56" fmla="*/ 21 w 82"/>
                <a:gd name="T57" fmla="*/ 45 h 249"/>
                <a:gd name="T58" fmla="*/ 61 w 82"/>
                <a:gd name="T59" fmla="*/ 45 h 249"/>
                <a:gd name="T60" fmla="*/ 82 w 82"/>
                <a:gd name="T61" fmla="*/ 64 h 249"/>
                <a:gd name="T62" fmla="*/ 82 w 82"/>
                <a:gd name="T63" fmla="*/ 142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2" h="249">
                  <a:moveTo>
                    <a:pt x="57" y="20"/>
                  </a:moveTo>
                  <a:cubicBezTo>
                    <a:pt x="57" y="26"/>
                    <a:pt x="56" y="31"/>
                    <a:pt x="52" y="36"/>
                  </a:cubicBezTo>
                  <a:cubicBezTo>
                    <a:pt x="49" y="40"/>
                    <a:pt x="45" y="42"/>
                    <a:pt x="40" y="42"/>
                  </a:cubicBezTo>
                  <a:cubicBezTo>
                    <a:pt x="36" y="42"/>
                    <a:pt x="32" y="40"/>
                    <a:pt x="29" y="36"/>
                  </a:cubicBezTo>
                  <a:cubicBezTo>
                    <a:pt x="25" y="31"/>
                    <a:pt x="24" y="26"/>
                    <a:pt x="24" y="20"/>
                  </a:cubicBezTo>
                  <a:cubicBezTo>
                    <a:pt x="24" y="15"/>
                    <a:pt x="25" y="10"/>
                    <a:pt x="28" y="6"/>
                  </a:cubicBezTo>
                  <a:cubicBezTo>
                    <a:pt x="32" y="2"/>
                    <a:pt x="36" y="0"/>
                    <a:pt x="40" y="0"/>
                  </a:cubicBezTo>
                  <a:cubicBezTo>
                    <a:pt x="45" y="0"/>
                    <a:pt x="49" y="2"/>
                    <a:pt x="52" y="6"/>
                  </a:cubicBezTo>
                  <a:cubicBezTo>
                    <a:pt x="56" y="10"/>
                    <a:pt x="57" y="15"/>
                    <a:pt x="57" y="20"/>
                  </a:cubicBezTo>
                  <a:close/>
                  <a:moveTo>
                    <a:pt x="82" y="142"/>
                  </a:moveTo>
                  <a:cubicBezTo>
                    <a:pt x="82" y="149"/>
                    <a:pt x="79" y="152"/>
                    <a:pt x="74" y="152"/>
                  </a:cubicBezTo>
                  <a:cubicBezTo>
                    <a:pt x="69" y="152"/>
                    <a:pt x="66" y="149"/>
                    <a:pt x="66" y="142"/>
                  </a:cubicBezTo>
                  <a:cubicBezTo>
                    <a:pt x="66" y="74"/>
                    <a:pt x="66" y="74"/>
                    <a:pt x="66" y="74"/>
                  </a:cubicBezTo>
                  <a:cubicBezTo>
                    <a:pt x="62" y="74"/>
                    <a:pt x="62" y="74"/>
                    <a:pt x="62" y="74"/>
                  </a:cubicBezTo>
                  <a:cubicBezTo>
                    <a:pt x="62" y="239"/>
                    <a:pt x="62" y="239"/>
                    <a:pt x="62" y="239"/>
                  </a:cubicBezTo>
                  <a:cubicBezTo>
                    <a:pt x="62" y="245"/>
                    <a:pt x="59" y="249"/>
                    <a:pt x="53" y="249"/>
                  </a:cubicBezTo>
                  <a:cubicBezTo>
                    <a:pt x="46" y="249"/>
                    <a:pt x="43" y="245"/>
                    <a:pt x="43" y="239"/>
                  </a:cubicBezTo>
                  <a:cubicBezTo>
                    <a:pt x="43" y="141"/>
                    <a:pt x="43" y="141"/>
                    <a:pt x="43" y="141"/>
                  </a:cubicBezTo>
                  <a:cubicBezTo>
                    <a:pt x="38" y="141"/>
                    <a:pt x="38" y="141"/>
                    <a:pt x="38" y="141"/>
                  </a:cubicBezTo>
                  <a:cubicBezTo>
                    <a:pt x="38" y="239"/>
                    <a:pt x="38" y="239"/>
                    <a:pt x="38" y="239"/>
                  </a:cubicBezTo>
                  <a:cubicBezTo>
                    <a:pt x="38" y="245"/>
                    <a:pt x="35" y="249"/>
                    <a:pt x="29" y="249"/>
                  </a:cubicBezTo>
                  <a:cubicBezTo>
                    <a:pt x="22" y="249"/>
                    <a:pt x="19" y="245"/>
                    <a:pt x="19" y="239"/>
                  </a:cubicBezTo>
                  <a:cubicBezTo>
                    <a:pt x="19" y="74"/>
                    <a:pt x="19" y="74"/>
                    <a:pt x="19" y="74"/>
                  </a:cubicBezTo>
                  <a:cubicBezTo>
                    <a:pt x="15" y="74"/>
                    <a:pt x="15" y="74"/>
                    <a:pt x="15" y="74"/>
                  </a:cubicBezTo>
                  <a:cubicBezTo>
                    <a:pt x="15" y="142"/>
                    <a:pt x="15" y="142"/>
                    <a:pt x="15" y="142"/>
                  </a:cubicBezTo>
                  <a:cubicBezTo>
                    <a:pt x="15" y="149"/>
                    <a:pt x="13" y="152"/>
                    <a:pt x="7" y="152"/>
                  </a:cubicBezTo>
                  <a:cubicBezTo>
                    <a:pt x="2" y="152"/>
                    <a:pt x="0" y="149"/>
                    <a:pt x="0" y="142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51"/>
                    <a:pt x="7" y="45"/>
                    <a:pt x="21" y="45"/>
                  </a:cubicBezTo>
                  <a:cubicBezTo>
                    <a:pt x="61" y="45"/>
                    <a:pt x="61" y="45"/>
                    <a:pt x="61" y="45"/>
                  </a:cubicBezTo>
                  <a:cubicBezTo>
                    <a:pt x="75" y="45"/>
                    <a:pt x="82" y="51"/>
                    <a:pt x="82" y="64"/>
                  </a:cubicBezTo>
                  <a:lnTo>
                    <a:pt x="82" y="142"/>
                  </a:lnTo>
                  <a:close/>
                </a:path>
              </a:pathLst>
            </a:custGeom>
            <a:solidFill>
              <a:srgbClr val="0070C0">
                <a:alpha val="70000"/>
              </a:srgbClr>
            </a:solidFill>
            <a:ln w="25400" cmpd="sng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fontAlgn="ctr">
                <a:buClr>
                  <a:srgbClr val="FF0000"/>
                </a:buClr>
                <a:buSzPct val="70000"/>
                <a:buFont typeface="Wingdings" panose="05000000000000000000" pitchFamily="2" charset="2"/>
                <a:buChar char="u"/>
                <a:tabLst>
                  <a:tab pos="723900" algn="l"/>
                  <a:tab pos="1447800" algn="l"/>
                </a:tabLst>
              </a:pPr>
              <a:endParaRPr lang="en-US" sz="16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8" name="Freeform 12"/>
            <p:cNvSpPr>
              <a:spLocks noEditPoints="1"/>
            </p:cNvSpPr>
            <p:nvPr/>
          </p:nvSpPr>
          <p:spPr bwMode="auto">
            <a:xfrm>
              <a:off x="3103483" y="2737124"/>
              <a:ext cx="249498" cy="758240"/>
            </a:xfrm>
            <a:custGeom>
              <a:avLst/>
              <a:gdLst>
                <a:gd name="T0" fmla="*/ 57 w 82"/>
                <a:gd name="T1" fmla="*/ 20 h 249"/>
                <a:gd name="T2" fmla="*/ 52 w 82"/>
                <a:gd name="T3" fmla="*/ 36 h 249"/>
                <a:gd name="T4" fmla="*/ 40 w 82"/>
                <a:gd name="T5" fmla="*/ 42 h 249"/>
                <a:gd name="T6" fmla="*/ 29 w 82"/>
                <a:gd name="T7" fmla="*/ 36 h 249"/>
                <a:gd name="T8" fmla="*/ 24 w 82"/>
                <a:gd name="T9" fmla="*/ 20 h 249"/>
                <a:gd name="T10" fmla="*/ 28 w 82"/>
                <a:gd name="T11" fmla="*/ 6 h 249"/>
                <a:gd name="T12" fmla="*/ 40 w 82"/>
                <a:gd name="T13" fmla="*/ 0 h 249"/>
                <a:gd name="T14" fmla="*/ 52 w 82"/>
                <a:gd name="T15" fmla="*/ 6 h 249"/>
                <a:gd name="T16" fmla="*/ 57 w 82"/>
                <a:gd name="T17" fmla="*/ 20 h 249"/>
                <a:gd name="T18" fmla="*/ 82 w 82"/>
                <a:gd name="T19" fmla="*/ 142 h 249"/>
                <a:gd name="T20" fmla="*/ 74 w 82"/>
                <a:gd name="T21" fmla="*/ 152 h 249"/>
                <a:gd name="T22" fmla="*/ 66 w 82"/>
                <a:gd name="T23" fmla="*/ 142 h 249"/>
                <a:gd name="T24" fmla="*/ 66 w 82"/>
                <a:gd name="T25" fmla="*/ 74 h 249"/>
                <a:gd name="T26" fmla="*/ 62 w 82"/>
                <a:gd name="T27" fmla="*/ 74 h 249"/>
                <a:gd name="T28" fmla="*/ 62 w 82"/>
                <a:gd name="T29" fmla="*/ 239 h 249"/>
                <a:gd name="T30" fmla="*/ 53 w 82"/>
                <a:gd name="T31" fmla="*/ 249 h 249"/>
                <a:gd name="T32" fmla="*/ 43 w 82"/>
                <a:gd name="T33" fmla="*/ 239 h 249"/>
                <a:gd name="T34" fmla="*/ 43 w 82"/>
                <a:gd name="T35" fmla="*/ 141 h 249"/>
                <a:gd name="T36" fmla="*/ 38 w 82"/>
                <a:gd name="T37" fmla="*/ 141 h 249"/>
                <a:gd name="T38" fmla="*/ 38 w 82"/>
                <a:gd name="T39" fmla="*/ 239 h 249"/>
                <a:gd name="T40" fmla="*/ 29 w 82"/>
                <a:gd name="T41" fmla="*/ 249 h 249"/>
                <a:gd name="T42" fmla="*/ 19 w 82"/>
                <a:gd name="T43" fmla="*/ 239 h 249"/>
                <a:gd name="T44" fmla="*/ 19 w 82"/>
                <a:gd name="T45" fmla="*/ 74 h 249"/>
                <a:gd name="T46" fmla="*/ 15 w 82"/>
                <a:gd name="T47" fmla="*/ 74 h 249"/>
                <a:gd name="T48" fmla="*/ 15 w 82"/>
                <a:gd name="T49" fmla="*/ 142 h 249"/>
                <a:gd name="T50" fmla="*/ 7 w 82"/>
                <a:gd name="T51" fmla="*/ 152 h 249"/>
                <a:gd name="T52" fmla="*/ 0 w 82"/>
                <a:gd name="T53" fmla="*/ 142 h 249"/>
                <a:gd name="T54" fmla="*/ 0 w 82"/>
                <a:gd name="T55" fmla="*/ 64 h 249"/>
                <a:gd name="T56" fmla="*/ 21 w 82"/>
                <a:gd name="T57" fmla="*/ 45 h 249"/>
                <a:gd name="T58" fmla="*/ 60 w 82"/>
                <a:gd name="T59" fmla="*/ 45 h 249"/>
                <a:gd name="T60" fmla="*/ 82 w 82"/>
                <a:gd name="T61" fmla="*/ 64 h 249"/>
                <a:gd name="T62" fmla="*/ 82 w 82"/>
                <a:gd name="T63" fmla="*/ 142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2" h="249">
                  <a:moveTo>
                    <a:pt x="57" y="20"/>
                  </a:moveTo>
                  <a:cubicBezTo>
                    <a:pt x="57" y="26"/>
                    <a:pt x="56" y="31"/>
                    <a:pt x="52" y="36"/>
                  </a:cubicBezTo>
                  <a:cubicBezTo>
                    <a:pt x="49" y="40"/>
                    <a:pt x="45" y="42"/>
                    <a:pt x="40" y="42"/>
                  </a:cubicBezTo>
                  <a:cubicBezTo>
                    <a:pt x="36" y="42"/>
                    <a:pt x="32" y="40"/>
                    <a:pt x="29" y="36"/>
                  </a:cubicBezTo>
                  <a:cubicBezTo>
                    <a:pt x="25" y="31"/>
                    <a:pt x="24" y="26"/>
                    <a:pt x="24" y="20"/>
                  </a:cubicBezTo>
                  <a:cubicBezTo>
                    <a:pt x="24" y="15"/>
                    <a:pt x="25" y="10"/>
                    <a:pt x="28" y="6"/>
                  </a:cubicBezTo>
                  <a:cubicBezTo>
                    <a:pt x="32" y="2"/>
                    <a:pt x="36" y="0"/>
                    <a:pt x="40" y="0"/>
                  </a:cubicBezTo>
                  <a:cubicBezTo>
                    <a:pt x="45" y="0"/>
                    <a:pt x="49" y="2"/>
                    <a:pt x="52" y="6"/>
                  </a:cubicBezTo>
                  <a:cubicBezTo>
                    <a:pt x="56" y="10"/>
                    <a:pt x="57" y="15"/>
                    <a:pt x="57" y="20"/>
                  </a:cubicBezTo>
                  <a:close/>
                  <a:moveTo>
                    <a:pt x="82" y="142"/>
                  </a:moveTo>
                  <a:cubicBezTo>
                    <a:pt x="82" y="149"/>
                    <a:pt x="79" y="152"/>
                    <a:pt x="74" y="152"/>
                  </a:cubicBezTo>
                  <a:cubicBezTo>
                    <a:pt x="69" y="152"/>
                    <a:pt x="66" y="149"/>
                    <a:pt x="66" y="142"/>
                  </a:cubicBezTo>
                  <a:cubicBezTo>
                    <a:pt x="66" y="74"/>
                    <a:pt x="66" y="74"/>
                    <a:pt x="66" y="74"/>
                  </a:cubicBezTo>
                  <a:cubicBezTo>
                    <a:pt x="62" y="74"/>
                    <a:pt x="62" y="74"/>
                    <a:pt x="62" y="74"/>
                  </a:cubicBezTo>
                  <a:cubicBezTo>
                    <a:pt x="62" y="239"/>
                    <a:pt x="62" y="239"/>
                    <a:pt x="62" y="239"/>
                  </a:cubicBezTo>
                  <a:cubicBezTo>
                    <a:pt x="62" y="245"/>
                    <a:pt x="59" y="249"/>
                    <a:pt x="53" y="249"/>
                  </a:cubicBezTo>
                  <a:cubicBezTo>
                    <a:pt x="46" y="249"/>
                    <a:pt x="43" y="245"/>
                    <a:pt x="43" y="239"/>
                  </a:cubicBezTo>
                  <a:cubicBezTo>
                    <a:pt x="43" y="141"/>
                    <a:pt x="43" y="141"/>
                    <a:pt x="43" y="141"/>
                  </a:cubicBezTo>
                  <a:cubicBezTo>
                    <a:pt x="38" y="141"/>
                    <a:pt x="38" y="141"/>
                    <a:pt x="38" y="141"/>
                  </a:cubicBezTo>
                  <a:cubicBezTo>
                    <a:pt x="38" y="239"/>
                    <a:pt x="38" y="239"/>
                    <a:pt x="38" y="239"/>
                  </a:cubicBezTo>
                  <a:cubicBezTo>
                    <a:pt x="38" y="245"/>
                    <a:pt x="35" y="249"/>
                    <a:pt x="29" y="249"/>
                  </a:cubicBezTo>
                  <a:cubicBezTo>
                    <a:pt x="22" y="249"/>
                    <a:pt x="19" y="245"/>
                    <a:pt x="19" y="239"/>
                  </a:cubicBezTo>
                  <a:cubicBezTo>
                    <a:pt x="19" y="74"/>
                    <a:pt x="19" y="74"/>
                    <a:pt x="19" y="74"/>
                  </a:cubicBezTo>
                  <a:cubicBezTo>
                    <a:pt x="15" y="74"/>
                    <a:pt x="15" y="74"/>
                    <a:pt x="15" y="74"/>
                  </a:cubicBezTo>
                  <a:cubicBezTo>
                    <a:pt x="15" y="142"/>
                    <a:pt x="15" y="142"/>
                    <a:pt x="15" y="142"/>
                  </a:cubicBezTo>
                  <a:cubicBezTo>
                    <a:pt x="15" y="149"/>
                    <a:pt x="12" y="152"/>
                    <a:pt x="7" y="152"/>
                  </a:cubicBezTo>
                  <a:cubicBezTo>
                    <a:pt x="2" y="152"/>
                    <a:pt x="0" y="149"/>
                    <a:pt x="0" y="142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51"/>
                    <a:pt x="7" y="45"/>
                    <a:pt x="21" y="45"/>
                  </a:cubicBezTo>
                  <a:cubicBezTo>
                    <a:pt x="60" y="45"/>
                    <a:pt x="60" y="45"/>
                    <a:pt x="60" y="45"/>
                  </a:cubicBezTo>
                  <a:cubicBezTo>
                    <a:pt x="75" y="45"/>
                    <a:pt x="82" y="51"/>
                    <a:pt x="82" y="64"/>
                  </a:cubicBezTo>
                  <a:lnTo>
                    <a:pt x="82" y="142"/>
                  </a:lnTo>
                  <a:close/>
                </a:path>
              </a:pathLst>
            </a:custGeom>
            <a:solidFill>
              <a:srgbClr val="0070C0">
                <a:alpha val="70000"/>
              </a:srgbClr>
            </a:solidFill>
            <a:ln w="25400" cmpd="sng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fontAlgn="ctr">
                <a:buClr>
                  <a:srgbClr val="FF0000"/>
                </a:buClr>
                <a:buSzPct val="70000"/>
                <a:buFont typeface="Wingdings" panose="05000000000000000000" pitchFamily="2" charset="2"/>
                <a:buChar char="u"/>
                <a:tabLst>
                  <a:tab pos="723900" algn="l"/>
                  <a:tab pos="1447800" algn="l"/>
                </a:tabLst>
              </a:pPr>
              <a:endParaRPr lang="en-US" sz="16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9" name="Freeform 13"/>
            <p:cNvSpPr>
              <a:spLocks noEditPoints="1"/>
            </p:cNvSpPr>
            <p:nvPr/>
          </p:nvSpPr>
          <p:spPr bwMode="auto">
            <a:xfrm>
              <a:off x="1458357" y="2737124"/>
              <a:ext cx="251448" cy="758240"/>
            </a:xfrm>
            <a:custGeom>
              <a:avLst/>
              <a:gdLst>
                <a:gd name="T0" fmla="*/ 58 w 82"/>
                <a:gd name="T1" fmla="*/ 20 h 249"/>
                <a:gd name="T2" fmla="*/ 53 w 82"/>
                <a:gd name="T3" fmla="*/ 36 h 249"/>
                <a:gd name="T4" fmla="*/ 41 w 82"/>
                <a:gd name="T5" fmla="*/ 42 h 249"/>
                <a:gd name="T6" fmla="*/ 29 w 82"/>
                <a:gd name="T7" fmla="*/ 36 h 249"/>
                <a:gd name="T8" fmla="*/ 24 w 82"/>
                <a:gd name="T9" fmla="*/ 20 h 249"/>
                <a:gd name="T10" fmla="*/ 29 w 82"/>
                <a:gd name="T11" fmla="*/ 6 h 249"/>
                <a:gd name="T12" fmla="*/ 41 w 82"/>
                <a:gd name="T13" fmla="*/ 0 h 249"/>
                <a:gd name="T14" fmla="*/ 53 w 82"/>
                <a:gd name="T15" fmla="*/ 6 h 249"/>
                <a:gd name="T16" fmla="*/ 58 w 82"/>
                <a:gd name="T17" fmla="*/ 20 h 249"/>
                <a:gd name="T18" fmla="*/ 82 w 82"/>
                <a:gd name="T19" fmla="*/ 142 h 249"/>
                <a:gd name="T20" fmla="*/ 75 w 82"/>
                <a:gd name="T21" fmla="*/ 152 h 249"/>
                <a:gd name="T22" fmla="*/ 67 w 82"/>
                <a:gd name="T23" fmla="*/ 142 h 249"/>
                <a:gd name="T24" fmla="*/ 67 w 82"/>
                <a:gd name="T25" fmla="*/ 74 h 249"/>
                <a:gd name="T26" fmla="*/ 63 w 82"/>
                <a:gd name="T27" fmla="*/ 74 h 249"/>
                <a:gd name="T28" fmla="*/ 63 w 82"/>
                <a:gd name="T29" fmla="*/ 239 h 249"/>
                <a:gd name="T30" fmla="*/ 53 w 82"/>
                <a:gd name="T31" fmla="*/ 249 h 249"/>
                <a:gd name="T32" fmla="*/ 44 w 82"/>
                <a:gd name="T33" fmla="*/ 239 h 249"/>
                <a:gd name="T34" fmla="*/ 44 w 82"/>
                <a:gd name="T35" fmla="*/ 141 h 249"/>
                <a:gd name="T36" fmla="*/ 39 w 82"/>
                <a:gd name="T37" fmla="*/ 141 h 249"/>
                <a:gd name="T38" fmla="*/ 39 w 82"/>
                <a:gd name="T39" fmla="*/ 239 h 249"/>
                <a:gd name="T40" fmla="*/ 29 w 82"/>
                <a:gd name="T41" fmla="*/ 249 h 249"/>
                <a:gd name="T42" fmla="*/ 20 w 82"/>
                <a:gd name="T43" fmla="*/ 239 h 249"/>
                <a:gd name="T44" fmla="*/ 20 w 82"/>
                <a:gd name="T45" fmla="*/ 74 h 249"/>
                <a:gd name="T46" fmla="*/ 16 w 82"/>
                <a:gd name="T47" fmla="*/ 74 h 249"/>
                <a:gd name="T48" fmla="*/ 16 w 82"/>
                <a:gd name="T49" fmla="*/ 142 h 249"/>
                <a:gd name="T50" fmla="*/ 8 w 82"/>
                <a:gd name="T51" fmla="*/ 152 h 249"/>
                <a:gd name="T52" fmla="*/ 0 w 82"/>
                <a:gd name="T53" fmla="*/ 142 h 249"/>
                <a:gd name="T54" fmla="*/ 0 w 82"/>
                <a:gd name="T55" fmla="*/ 64 h 249"/>
                <a:gd name="T56" fmla="*/ 22 w 82"/>
                <a:gd name="T57" fmla="*/ 45 h 249"/>
                <a:gd name="T58" fmla="*/ 61 w 82"/>
                <a:gd name="T59" fmla="*/ 45 h 249"/>
                <a:gd name="T60" fmla="*/ 82 w 82"/>
                <a:gd name="T61" fmla="*/ 64 h 249"/>
                <a:gd name="T62" fmla="*/ 82 w 82"/>
                <a:gd name="T63" fmla="*/ 142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2" h="249">
                  <a:moveTo>
                    <a:pt x="58" y="20"/>
                  </a:moveTo>
                  <a:cubicBezTo>
                    <a:pt x="58" y="26"/>
                    <a:pt x="56" y="31"/>
                    <a:pt x="53" y="36"/>
                  </a:cubicBezTo>
                  <a:cubicBezTo>
                    <a:pt x="50" y="40"/>
                    <a:pt x="46" y="42"/>
                    <a:pt x="41" y="42"/>
                  </a:cubicBezTo>
                  <a:cubicBezTo>
                    <a:pt x="36" y="42"/>
                    <a:pt x="32" y="40"/>
                    <a:pt x="29" y="36"/>
                  </a:cubicBezTo>
                  <a:cubicBezTo>
                    <a:pt x="26" y="31"/>
                    <a:pt x="24" y="26"/>
                    <a:pt x="24" y="20"/>
                  </a:cubicBezTo>
                  <a:cubicBezTo>
                    <a:pt x="24" y="15"/>
                    <a:pt x="26" y="10"/>
                    <a:pt x="29" y="6"/>
                  </a:cubicBezTo>
                  <a:cubicBezTo>
                    <a:pt x="32" y="2"/>
                    <a:pt x="36" y="0"/>
                    <a:pt x="41" y="0"/>
                  </a:cubicBezTo>
                  <a:cubicBezTo>
                    <a:pt x="46" y="0"/>
                    <a:pt x="50" y="2"/>
                    <a:pt x="53" y="6"/>
                  </a:cubicBezTo>
                  <a:cubicBezTo>
                    <a:pt x="56" y="10"/>
                    <a:pt x="58" y="15"/>
                    <a:pt x="58" y="20"/>
                  </a:cubicBezTo>
                  <a:close/>
                  <a:moveTo>
                    <a:pt x="82" y="142"/>
                  </a:moveTo>
                  <a:cubicBezTo>
                    <a:pt x="82" y="149"/>
                    <a:pt x="80" y="152"/>
                    <a:pt x="75" y="152"/>
                  </a:cubicBezTo>
                  <a:cubicBezTo>
                    <a:pt x="69" y="152"/>
                    <a:pt x="67" y="149"/>
                    <a:pt x="67" y="142"/>
                  </a:cubicBezTo>
                  <a:cubicBezTo>
                    <a:pt x="67" y="74"/>
                    <a:pt x="67" y="74"/>
                    <a:pt x="67" y="74"/>
                  </a:cubicBezTo>
                  <a:cubicBezTo>
                    <a:pt x="63" y="74"/>
                    <a:pt x="63" y="74"/>
                    <a:pt x="63" y="74"/>
                  </a:cubicBezTo>
                  <a:cubicBezTo>
                    <a:pt x="63" y="239"/>
                    <a:pt x="63" y="239"/>
                    <a:pt x="63" y="239"/>
                  </a:cubicBezTo>
                  <a:cubicBezTo>
                    <a:pt x="63" y="245"/>
                    <a:pt x="60" y="249"/>
                    <a:pt x="53" y="249"/>
                  </a:cubicBezTo>
                  <a:cubicBezTo>
                    <a:pt x="47" y="249"/>
                    <a:pt x="44" y="245"/>
                    <a:pt x="44" y="239"/>
                  </a:cubicBezTo>
                  <a:cubicBezTo>
                    <a:pt x="44" y="141"/>
                    <a:pt x="44" y="141"/>
                    <a:pt x="44" y="141"/>
                  </a:cubicBezTo>
                  <a:cubicBezTo>
                    <a:pt x="39" y="141"/>
                    <a:pt x="39" y="141"/>
                    <a:pt x="39" y="141"/>
                  </a:cubicBezTo>
                  <a:cubicBezTo>
                    <a:pt x="39" y="239"/>
                    <a:pt x="39" y="239"/>
                    <a:pt x="39" y="239"/>
                  </a:cubicBezTo>
                  <a:cubicBezTo>
                    <a:pt x="39" y="245"/>
                    <a:pt x="36" y="249"/>
                    <a:pt x="29" y="249"/>
                  </a:cubicBezTo>
                  <a:cubicBezTo>
                    <a:pt x="23" y="249"/>
                    <a:pt x="20" y="245"/>
                    <a:pt x="20" y="239"/>
                  </a:cubicBezTo>
                  <a:cubicBezTo>
                    <a:pt x="20" y="74"/>
                    <a:pt x="20" y="74"/>
                    <a:pt x="20" y="74"/>
                  </a:cubicBezTo>
                  <a:cubicBezTo>
                    <a:pt x="16" y="74"/>
                    <a:pt x="16" y="74"/>
                    <a:pt x="16" y="74"/>
                  </a:cubicBezTo>
                  <a:cubicBezTo>
                    <a:pt x="16" y="142"/>
                    <a:pt x="16" y="142"/>
                    <a:pt x="16" y="142"/>
                  </a:cubicBezTo>
                  <a:cubicBezTo>
                    <a:pt x="16" y="149"/>
                    <a:pt x="13" y="152"/>
                    <a:pt x="8" y="152"/>
                  </a:cubicBezTo>
                  <a:cubicBezTo>
                    <a:pt x="3" y="152"/>
                    <a:pt x="0" y="149"/>
                    <a:pt x="0" y="142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51"/>
                    <a:pt x="7" y="45"/>
                    <a:pt x="22" y="45"/>
                  </a:cubicBezTo>
                  <a:cubicBezTo>
                    <a:pt x="61" y="45"/>
                    <a:pt x="61" y="45"/>
                    <a:pt x="61" y="45"/>
                  </a:cubicBezTo>
                  <a:cubicBezTo>
                    <a:pt x="75" y="45"/>
                    <a:pt x="82" y="51"/>
                    <a:pt x="82" y="64"/>
                  </a:cubicBezTo>
                  <a:lnTo>
                    <a:pt x="82" y="142"/>
                  </a:lnTo>
                  <a:close/>
                </a:path>
              </a:pathLst>
            </a:custGeom>
            <a:solidFill>
              <a:srgbClr val="0070C0">
                <a:alpha val="70000"/>
              </a:srgbClr>
            </a:solidFill>
            <a:ln w="25400" cmpd="sng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fontAlgn="ctr">
                <a:buClr>
                  <a:srgbClr val="FF0000"/>
                </a:buClr>
                <a:buSzPct val="70000"/>
                <a:buFont typeface="Wingdings" panose="05000000000000000000" pitchFamily="2" charset="2"/>
                <a:buChar char="u"/>
                <a:tabLst>
                  <a:tab pos="723900" algn="l"/>
                  <a:tab pos="1447800" algn="l"/>
                </a:tabLst>
              </a:pPr>
              <a:endParaRPr lang="en-US" sz="16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0" name="Freeform 14"/>
            <p:cNvSpPr>
              <a:spLocks noEditPoints="1"/>
            </p:cNvSpPr>
            <p:nvPr/>
          </p:nvSpPr>
          <p:spPr bwMode="auto">
            <a:xfrm>
              <a:off x="3867571" y="2737124"/>
              <a:ext cx="249498" cy="758240"/>
            </a:xfrm>
            <a:custGeom>
              <a:avLst/>
              <a:gdLst>
                <a:gd name="T0" fmla="*/ 57 w 82"/>
                <a:gd name="T1" fmla="*/ 20 h 249"/>
                <a:gd name="T2" fmla="*/ 52 w 82"/>
                <a:gd name="T3" fmla="*/ 36 h 249"/>
                <a:gd name="T4" fmla="*/ 40 w 82"/>
                <a:gd name="T5" fmla="*/ 42 h 249"/>
                <a:gd name="T6" fmla="*/ 29 w 82"/>
                <a:gd name="T7" fmla="*/ 36 h 249"/>
                <a:gd name="T8" fmla="*/ 24 w 82"/>
                <a:gd name="T9" fmla="*/ 20 h 249"/>
                <a:gd name="T10" fmla="*/ 28 w 82"/>
                <a:gd name="T11" fmla="*/ 6 h 249"/>
                <a:gd name="T12" fmla="*/ 40 w 82"/>
                <a:gd name="T13" fmla="*/ 0 h 249"/>
                <a:gd name="T14" fmla="*/ 52 w 82"/>
                <a:gd name="T15" fmla="*/ 6 h 249"/>
                <a:gd name="T16" fmla="*/ 57 w 82"/>
                <a:gd name="T17" fmla="*/ 20 h 249"/>
                <a:gd name="T18" fmla="*/ 82 w 82"/>
                <a:gd name="T19" fmla="*/ 142 h 249"/>
                <a:gd name="T20" fmla="*/ 74 w 82"/>
                <a:gd name="T21" fmla="*/ 152 h 249"/>
                <a:gd name="T22" fmla="*/ 66 w 82"/>
                <a:gd name="T23" fmla="*/ 142 h 249"/>
                <a:gd name="T24" fmla="*/ 66 w 82"/>
                <a:gd name="T25" fmla="*/ 74 h 249"/>
                <a:gd name="T26" fmla="*/ 62 w 82"/>
                <a:gd name="T27" fmla="*/ 74 h 249"/>
                <a:gd name="T28" fmla="*/ 62 w 82"/>
                <a:gd name="T29" fmla="*/ 239 h 249"/>
                <a:gd name="T30" fmla="*/ 53 w 82"/>
                <a:gd name="T31" fmla="*/ 249 h 249"/>
                <a:gd name="T32" fmla="*/ 43 w 82"/>
                <a:gd name="T33" fmla="*/ 239 h 249"/>
                <a:gd name="T34" fmla="*/ 43 w 82"/>
                <a:gd name="T35" fmla="*/ 141 h 249"/>
                <a:gd name="T36" fmla="*/ 38 w 82"/>
                <a:gd name="T37" fmla="*/ 141 h 249"/>
                <a:gd name="T38" fmla="*/ 38 w 82"/>
                <a:gd name="T39" fmla="*/ 239 h 249"/>
                <a:gd name="T40" fmla="*/ 29 w 82"/>
                <a:gd name="T41" fmla="*/ 249 h 249"/>
                <a:gd name="T42" fmla="*/ 19 w 82"/>
                <a:gd name="T43" fmla="*/ 239 h 249"/>
                <a:gd name="T44" fmla="*/ 19 w 82"/>
                <a:gd name="T45" fmla="*/ 74 h 249"/>
                <a:gd name="T46" fmla="*/ 15 w 82"/>
                <a:gd name="T47" fmla="*/ 74 h 249"/>
                <a:gd name="T48" fmla="*/ 15 w 82"/>
                <a:gd name="T49" fmla="*/ 142 h 249"/>
                <a:gd name="T50" fmla="*/ 7 w 82"/>
                <a:gd name="T51" fmla="*/ 152 h 249"/>
                <a:gd name="T52" fmla="*/ 0 w 82"/>
                <a:gd name="T53" fmla="*/ 142 h 249"/>
                <a:gd name="T54" fmla="*/ 0 w 82"/>
                <a:gd name="T55" fmla="*/ 64 h 249"/>
                <a:gd name="T56" fmla="*/ 21 w 82"/>
                <a:gd name="T57" fmla="*/ 45 h 249"/>
                <a:gd name="T58" fmla="*/ 61 w 82"/>
                <a:gd name="T59" fmla="*/ 45 h 249"/>
                <a:gd name="T60" fmla="*/ 82 w 82"/>
                <a:gd name="T61" fmla="*/ 64 h 249"/>
                <a:gd name="T62" fmla="*/ 82 w 82"/>
                <a:gd name="T63" fmla="*/ 142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2" h="249">
                  <a:moveTo>
                    <a:pt x="57" y="20"/>
                  </a:moveTo>
                  <a:cubicBezTo>
                    <a:pt x="57" y="26"/>
                    <a:pt x="56" y="31"/>
                    <a:pt x="52" y="36"/>
                  </a:cubicBezTo>
                  <a:cubicBezTo>
                    <a:pt x="49" y="40"/>
                    <a:pt x="45" y="42"/>
                    <a:pt x="40" y="42"/>
                  </a:cubicBezTo>
                  <a:cubicBezTo>
                    <a:pt x="36" y="42"/>
                    <a:pt x="32" y="40"/>
                    <a:pt x="29" y="36"/>
                  </a:cubicBezTo>
                  <a:cubicBezTo>
                    <a:pt x="25" y="31"/>
                    <a:pt x="24" y="26"/>
                    <a:pt x="24" y="20"/>
                  </a:cubicBezTo>
                  <a:cubicBezTo>
                    <a:pt x="24" y="15"/>
                    <a:pt x="25" y="10"/>
                    <a:pt x="28" y="6"/>
                  </a:cubicBezTo>
                  <a:cubicBezTo>
                    <a:pt x="32" y="2"/>
                    <a:pt x="36" y="0"/>
                    <a:pt x="40" y="0"/>
                  </a:cubicBezTo>
                  <a:cubicBezTo>
                    <a:pt x="45" y="0"/>
                    <a:pt x="49" y="2"/>
                    <a:pt x="52" y="6"/>
                  </a:cubicBezTo>
                  <a:cubicBezTo>
                    <a:pt x="56" y="10"/>
                    <a:pt x="57" y="15"/>
                    <a:pt x="57" y="20"/>
                  </a:cubicBezTo>
                  <a:close/>
                  <a:moveTo>
                    <a:pt x="82" y="142"/>
                  </a:moveTo>
                  <a:cubicBezTo>
                    <a:pt x="82" y="149"/>
                    <a:pt x="79" y="152"/>
                    <a:pt x="74" y="152"/>
                  </a:cubicBezTo>
                  <a:cubicBezTo>
                    <a:pt x="69" y="152"/>
                    <a:pt x="66" y="149"/>
                    <a:pt x="66" y="142"/>
                  </a:cubicBezTo>
                  <a:cubicBezTo>
                    <a:pt x="66" y="74"/>
                    <a:pt x="66" y="74"/>
                    <a:pt x="66" y="74"/>
                  </a:cubicBezTo>
                  <a:cubicBezTo>
                    <a:pt x="62" y="74"/>
                    <a:pt x="62" y="74"/>
                    <a:pt x="62" y="74"/>
                  </a:cubicBezTo>
                  <a:cubicBezTo>
                    <a:pt x="62" y="239"/>
                    <a:pt x="62" y="239"/>
                    <a:pt x="62" y="239"/>
                  </a:cubicBezTo>
                  <a:cubicBezTo>
                    <a:pt x="62" y="245"/>
                    <a:pt x="59" y="249"/>
                    <a:pt x="53" y="249"/>
                  </a:cubicBezTo>
                  <a:cubicBezTo>
                    <a:pt x="46" y="249"/>
                    <a:pt x="43" y="245"/>
                    <a:pt x="43" y="239"/>
                  </a:cubicBezTo>
                  <a:cubicBezTo>
                    <a:pt x="43" y="141"/>
                    <a:pt x="43" y="141"/>
                    <a:pt x="43" y="141"/>
                  </a:cubicBezTo>
                  <a:cubicBezTo>
                    <a:pt x="38" y="141"/>
                    <a:pt x="38" y="141"/>
                    <a:pt x="38" y="141"/>
                  </a:cubicBezTo>
                  <a:cubicBezTo>
                    <a:pt x="38" y="239"/>
                    <a:pt x="38" y="239"/>
                    <a:pt x="38" y="239"/>
                  </a:cubicBezTo>
                  <a:cubicBezTo>
                    <a:pt x="38" y="245"/>
                    <a:pt x="35" y="249"/>
                    <a:pt x="29" y="249"/>
                  </a:cubicBezTo>
                  <a:cubicBezTo>
                    <a:pt x="22" y="249"/>
                    <a:pt x="19" y="245"/>
                    <a:pt x="19" y="239"/>
                  </a:cubicBezTo>
                  <a:cubicBezTo>
                    <a:pt x="19" y="74"/>
                    <a:pt x="19" y="74"/>
                    <a:pt x="19" y="74"/>
                  </a:cubicBezTo>
                  <a:cubicBezTo>
                    <a:pt x="15" y="74"/>
                    <a:pt x="15" y="74"/>
                    <a:pt x="15" y="74"/>
                  </a:cubicBezTo>
                  <a:cubicBezTo>
                    <a:pt x="15" y="142"/>
                    <a:pt x="15" y="142"/>
                    <a:pt x="15" y="142"/>
                  </a:cubicBezTo>
                  <a:cubicBezTo>
                    <a:pt x="15" y="149"/>
                    <a:pt x="13" y="152"/>
                    <a:pt x="7" y="152"/>
                  </a:cubicBezTo>
                  <a:cubicBezTo>
                    <a:pt x="2" y="152"/>
                    <a:pt x="0" y="149"/>
                    <a:pt x="0" y="142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51"/>
                    <a:pt x="7" y="45"/>
                    <a:pt x="21" y="45"/>
                  </a:cubicBezTo>
                  <a:cubicBezTo>
                    <a:pt x="61" y="45"/>
                    <a:pt x="61" y="45"/>
                    <a:pt x="61" y="45"/>
                  </a:cubicBezTo>
                  <a:cubicBezTo>
                    <a:pt x="75" y="45"/>
                    <a:pt x="82" y="51"/>
                    <a:pt x="82" y="64"/>
                  </a:cubicBezTo>
                  <a:lnTo>
                    <a:pt x="82" y="142"/>
                  </a:lnTo>
                  <a:close/>
                </a:path>
              </a:pathLst>
            </a:custGeom>
            <a:solidFill>
              <a:srgbClr val="0070C0">
                <a:alpha val="70000"/>
              </a:srgbClr>
            </a:solidFill>
            <a:ln w="25400" cmpd="sng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fontAlgn="ctr">
                <a:buClr>
                  <a:srgbClr val="FF0000"/>
                </a:buClr>
                <a:buSzPct val="70000"/>
                <a:buFont typeface="Wingdings" panose="05000000000000000000" pitchFamily="2" charset="2"/>
                <a:buChar char="u"/>
                <a:tabLst>
                  <a:tab pos="723900" algn="l"/>
                  <a:tab pos="1447800" algn="l"/>
                </a:tabLst>
              </a:pPr>
              <a:endParaRPr lang="en-US" sz="16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1" name="Freeform 15"/>
            <p:cNvSpPr>
              <a:spLocks noEditPoints="1"/>
            </p:cNvSpPr>
            <p:nvPr/>
          </p:nvSpPr>
          <p:spPr bwMode="auto">
            <a:xfrm>
              <a:off x="2698049" y="2413557"/>
              <a:ext cx="202717" cy="617898"/>
            </a:xfrm>
            <a:custGeom>
              <a:avLst/>
              <a:gdLst>
                <a:gd name="T0" fmla="*/ 47 w 67"/>
                <a:gd name="T1" fmla="*/ 17 h 203"/>
                <a:gd name="T2" fmla="*/ 43 w 67"/>
                <a:gd name="T3" fmla="*/ 29 h 203"/>
                <a:gd name="T4" fmla="*/ 34 w 67"/>
                <a:gd name="T5" fmla="*/ 35 h 203"/>
                <a:gd name="T6" fmla="*/ 24 w 67"/>
                <a:gd name="T7" fmla="*/ 29 h 203"/>
                <a:gd name="T8" fmla="*/ 20 w 67"/>
                <a:gd name="T9" fmla="*/ 17 h 203"/>
                <a:gd name="T10" fmla="*/ 24 w 67"/>
                <a:gd name="T11" fmla="*/ 5 h 203"/>
                <a:gd name="T12" fmla="*/ 34 w 67"/>
                <a:gd name="T13" fmla="*/ 0 h 203"/>
                <a:gd name="T14" fmla="*/ 43 w 67"/>
                <a:gd name="T15" fmla="*/ 5 h 203"/>
                <a:gd name="T16" fmla="*/ 47 w 67"/>
                <a:gd name="T17" fmla="*/ 17 h 203"/>
                <a:gd name="T18" fmla="*/ 67 w 67"/>
                <a:gd name="T19" fmla="*/ 116 h 203"/>
                <a:gd name="T20" fmla="*/ 61 w 67"/>
                <a:gd name="T21" fmla="*/ 124 h 203"/>
                <a:gd name="T22" fmla="*/ 54 w 67"/>
                <a:gd name="T23" fmla="*/ 116 h 203"/>
                <a:gd name="T24" fmla="*/ 54 w 67"/>
                <a:gd name="T25" fmla="*/ 60 h 203"/>
                <a:gd name="T26" fmla="*/ 51 w 67"/>
                <a:gd name="T27" fmla="*/ 60 h 203"/>
                <a:gd name="T28" fmla="*/ 51 w 67"/>
                <a:gd name="T29" fmla="*/ 194 h 203"/>
                <a:gd name="T30" fmla="*/ 43 w 67"/>
                <a:gd name="T31" fmla="*/ 203 h 203"/>
                <a:gd name="T32" fmla="*/ 36 w 67"/>
                <a:gd name="T33" fmla="*/ 194 h 203"/>
                <a:gd name="T34" fmla="*/ 36 w 67"/>
                <a:gd name="T35" fmla="*/ 115 h 203"/>
                <a:gd name="T36" fmla="*/ 32 w 67"/>
                <a:gd name="T37" fmla="*/ 115 h 203"/>
                <a:gd name="T38" fmla="*/ 32 w 67"/>
                <a:gd name="T39" fmla="*/ 194 h 203"/>
                <a:gd name="T40" fmla="*/ 24 w 67"/>
                <a:gd name="T41" fmla="*/ 203 h 203"/>
                <a:gd name="T42" fmla="*/ 16 w 67"/>
                <a:gd name="T43" fmla="*/ 194 h 203"/>
                <a:gd name="T44" fmla="*/ 16 w 67"/>
                <a:gd name="T45" fmla="*/ 60 h 203"/>
                <a:gd name="T46" fmla="*/ 13 w 67"/>
                <a:gd name="T47" fmla="*/ 60 h 203"/>
                <a:gd name="T48" fmla="*/ 13 w 67"/>
                <a:gd name="T49" fmla="*/ 116 h 203"/>
                <a:gd name="T50" fmla="*/ 7 w 67"/>
                <a:gd name="T51" fmla="*/ 124 h 203"/>
                <a:gd name="T52" fmla="*/ 0 w 67"/>
                <a:gd name="T53" fmla="*/ 116 h 203"/>
                <a:gd name="T54" fmla="*/ 0 w 67"/>
                <a:gd name="T55" fmla="*/ 52 h 203"/>
                <a:gd name="T56" fmla="*/ 18 w 67"/>
                <a:gd name="T57" fmla="*/ 36 h 203"/>
                <a:gd name="T58" fmla="*/ 50 w 67"/>
                <a:gd name="T59" fmla="*/ 36 h 203"/>
                <a:gd name="T60" fmla="*/ 67 w 67"/>
                <a:gd name="T61" fmla="*/ 52 h 203"/>
                <a:gd name="T62" fmla="*/ 67 w 67"/>
                <a:gd name="T63" fmla="*/ 116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7" h="203">
                  <a:moveTo>
                    <a:pt x="47" y="17"/>
                  </a:moveTo>
                  <a:cubicBezTo>
                    <a:pt x="47" y="21"/>
                    <a:pt x="46" y="26"/>
                    <a:pt x="43" y="29"/>
                  </a:cubicBezTo>
                  <a:cubicBezTo>
                    <a:pt x="41" y="33"/>
                    <a:pt x="37" y="35"/>
                    <a:pt x="34" y="35"/>
                  </a:cubicBezTo>
                  <a:cubicBezTo>
                    <a:pt x="30" y="35"/>
                    <a:pt x="27" y="33"/>
                    <a:pt x="24" y="29"/>
                  </a:cubicBezTo>
                  <a:cubicBezTo>
                    <a:pt x="21" y="26"/>
                    <a:pt x="20" y="21"/>
                    <a:pt x="20" y="17"/>
                  </a:cubicBezTo>
                  <a:cubicBezTo>
                    <a:pt x="20" y="12"/>
                    <a:pt x="21" y="8"/>
                    <a:pt x="24" y="5"/>
                  </a:cubicBezTo>
                  <a:cubicBezTo>
                    <a:pt x="26" y="2"/>
                    <a:pt x="30" y="0"/>
                    <a:pt x="34" y="0"/>
                  </a:cubicBezTo>
                  <a:cubicBezTo>
                    <a:pt x="37" y="0"/>
                    <a:pt x="41" y="2"/>
                    <a:pt x="43" y="5"/>
                  </a:cubicBezTo>
                  <a:cubicBezTo>
                    <a:pt x="46" y="8"/>
                    <a:pt x="47" y="12"/>
                    <a:pt x="47" y="17"/>
                  </a:cubicBezTo>
                  <a:close/>
                  <a:moveTo>
                    <a:pt x="67" y="116"/>
                  </a:moveTo>
                  <a:cubicBezTo>
                    <a:pt x="67" y="121"/>
                    <a:pt x="65" y="124"/>
                    <a:pt x="61" y="124"/>
                  </a:cubicBezTo>
                  <a:cubicBezTo>
                    <a:pt x="57" y="124"/>
                    <a:pt x="54" y="121"/>
                    <a:pt x="54" y="116"/>
                  </a:cubicBezTo>
                  <a:cubicBezTo>
                    <a:pt x="54" y="60"/>
                    <a:pt x="54" y="60"/>
                    <a:pt x="54" y="60"/>
                  </a:cubicBezTo>
                  <a:cubicBezTo>
                    <a:pt x="51" y="60"/>
                    <a:pt x="51" y="60"/>
                    <a:pt x="51" y="60"/>
                  </a:cubicBezTo>
                  <a:cubicBezTo>
                    <a:pt x="51" y="194"/>
                    <a:pt x="51" y="194"/>
                    <a:pt x="51" y="194"/>
                  </a:cubicBezTo>
                  <a:cubicBezTo>
                    <a:pt x="51" y="200"/>
                    <a:pt x="49" y="203"/>
                    <a:pt x="43" y="203"/>
                  </a:cubicBezTo>
                  <a:cubicBezTo>
                    <a:pt x="38" y="203"/>
                    <a:pt x="36" y="200"/>
                    <a:pt x="36" y="194"/>
                  </a:cubicBezTo>
                  <a:cubicBezTo>
                    <a:pt x="36" y="115"/>
                    <a:pt x="36" y="115"/>
                    <a:pt x="36" y="115"/>
                  </a:cubicBezTo>
                  <a:cubicBezTo>
                    <a:pt x="32" y="115"/>
                    <a:pt x="32" y="115"/>
                    <a:pt x="32" y="115"/>
                  </a:cubicBezTo>
                  <a:cubicBezTo>
                    <a:pt x="32" y="194"/>
                    <a:pt x="32" y="194"/>
                    <a:pt x="32" y="194"/>
                  </a:cubicBezTo>
                  <a:cubicBezTo>
                    <a:pt x="32" y="200"/>
                    <a:pt x="29" y="203"/>
                    <a:pt x="24" y="203"/>
                  </a:cubicBezTo>
                  <a:cubicBezTo>
                    <a:pt x="19" y="203"/>
                    <a:pt x="16" y="200"/>
                    <a:pt x="16" y="194"/>
                  </a:cubicBezTo>
                  <a:cubicBezTo>
                    <a:pt x="16" y="60"/>
                    <a:pt x="16" y="60"/>
                    <a:pt x="16" y="60"/>
                  </a:cubicBezTo>
                  <a:cubicBezTo>
                    <a:pt x="13" y="60"/>
                    <a:pt x="13" y="60"/>
                    <a:pt x="13" y="60"/>
                  </a:cubicBezTo>
                  <a:cubicBezTo>
                    <a:pt x="13" y="116"/>
                    <a:pt x="13" y="116"/>
                    <a:pt x="13" y="116"/>
                  </a:cubicBezTo>
                  <a:cubicBezTo>
                    <a:pt x="13" y="121"/>
                    <a:pt x="11" y="124"/>
                    <a:pt x="7" y="124"/>
                  </a:cubicBezTo>
                  <a:cubicBezTo>
                    <a:pt x="2" y="124"/>
                    <a:pt x="0" y="121"/>
                    <a:pt x="0" y="11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42"/>
                    <a:pt x="6" y="36"/>
                    <a:pt x="18" y="36"/>
                  </a:cubicBezTo>
                  <a:cubicBezTo>
                    <a:pt x="50" y="36"/>
                    <a:pt x="50" y="36"/>
                    <a:pt x="50" y="36"/>
                  </a:cubicBezTo>
                  <a:cubicBezTo>
                    <a:pt x="61" y="36"/>
                    <a:pt x="67" y="42"/>
                    <a:pt x="67" y="52"/>
                  </a:cubicBezTo>
                  <a:lnTo>
                    <a:pt x="67" y="116"/>
                  </a:lnTo>
                  <a:close/>
                </a:path>
              </a:pathLst>
            </a:custGeom>
            <a:solidFill>
              <a:srgbClr val="0070C0">
                <a:alpha val="70000"/>
              </a:srgbClr>
            </a:solidFill>
            <a:ln w="25400" cmpd="sng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fontAlgn="ctr">
                <a:buClr>
                  <a:srgbClr val="FF0000"/>
                </a:buClr>
                <a:buSzPct val="70000"/>
                <a:buFont typeface="Wingdings" panose="05000000000000000000" pitchFamily="2" charset="2"/>
                <a:buChar char="u"/>
                <a:tabLst>
                  <a:tab pos="723900" algn="l"/>
                  <a:tab pos="1447800" algn="l"/>
                </a:tabLst>
              </a:pPr>
              <a:endParaRPr lang="en-US" sz="16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2" name="Freeform 16"/>
            <p:cNvSpPr>
              <a:spLocks noEditPoints="1"/>
            </p:cNvSpPr>
            <p:nvPr/>
          </p:nvSpPr>
          <p:spPr bwMode="auto">
            <a:xfrm>
              <a:off x="3446543" y="2413557"/>
              <a:ext cx="204667" cy="617898"/>
            </a:xfrm>
            <a:custGeom>
              <a:avLst/>
              <a:gdLst>
                <a:gd name="T0" fmla="*/ 47 w 67"/>
                <a:gd name="T1" fmla="*/ 17 h 203"/>
                <a:gd name="T2" fmla="*/ 43 w 67"/>
                <a:gd name="T3" fmla="*/ 29 h 203"/>
                <a:gd name="T4" fmla="*/ 34 w 67"/>
                <a:gd name="T5" fmla="*/ 35 h 203"/>
                <a:gd name="T6" fmla="*/ 24 w 67"/>
                <a:gd name="T7" fmla="*/ 29 h 203"/>
                <a:gd name="T8" fmla="*/ 20 w 67"/>
                <a:gd name="T9" fmla="*/ 17 h 203"/>
                <a:gd name="T10" fmla="*/ 24 w 67"/>
                <a:gd name="T11" fmla="*/ 5 h 203"/>
                <a:gd name="T12" fmla="*/ 34 w 67"/>
                <a:gd name="T13" fmla="*/ 0 h 203"/>
                <a:gd name="T14" fmla="*/ 43 w 67"/>
                <a:gd name="T15" fmla="*/ 5 h 203"/>
                <a:gd name="T16" fmla="*/ 47 w 67"/>
                <a:gd name="T17" fmla="*/ 17 h 203"/>
                <a:gd name="T18" fmla="*/ 67 w 67"/>
                <a:gd name="T19" fmla="*/ 116 h 203"/>
                <a:gd name="T20" fmla="*/ 61 w 67"/>
                <a:gd name="T21" fmla="*/ 124 h 203"/>
                <a:gd name="T22" fmla="*/ 54 w 67"/>
                <a:gd name="T23" fmla="*/ 116 h 203"/>
                <a:gd name="T24" fmla="*/ 54 w 67"/>
                <a:gd name="T25" fmla="*/ 60 h 203"/>
                <a:gd name="T26" fmla="*/ 51 w 67"/>
                <a:gd name="T27" fmla="*/ 60 h 203"/>
                <a:gd name="T28" fmla="*/ 51 w 67"/>
                <a:gd name="T29" fmla="*/ 194 h 203"/>
                <a:gd name="T30" fmla="*/ 43 w 67"/>
                <a:gd name="T31" fmla="*/ 203 h 203"/>
                <a:gd name="T32" fmla="*/ 36 w 67"/>
                <a:gd name="T33" fmla="*/ 194 h 203"/>
                <a:gd name="T34" fmla="*/ 36 w 67"/>
                <a:gd name="T35" fmla="*/ 115 h 203"/>
                <a:gd name="T36" fmla="*/ 32 w 67"/>
                <a:gd name="T37" fmla="*/ 115 h 203"/>
                <a:gd name="T38" fmla="*/ 32 w 67"/>
                <a:gd name="T39" fmla="*/ 194 h 203"/>
                <a:gd name="T40" fmla="*/ 24 w 67"/>
                <a:gd name="T41" fmla="*/ 203 h 203"/>
                <a:gd name="T42" fmla="*/ 16 w 67"/>
                <a:gd name="T43" fmla="*/ 194 h 203"/>
                <a:gd name="T44" fmla="*/ 16 w 67"/>
                <a:gd name="T45" fmla="*/ 60 h 203"/>
                <a:gd name="T46" fmla="*/ 13 w 67"/>
                <a:gd name="T47" fmla="*/ 60 h 203"/>
                <a:gd name="T48" fmla="*/ 13 w 67"/>
                <a:gd name="T49" fmla="*/ 116 h 203"/>
                <a:gd name="T50" fmla="*/ 7 w 67"/>
                <a:gd name="T51" fmla="*/ 124 h 203"/>
                <a:gd name="T52" fmla="*/ 0 w 67"/>
                <a:gd name="T53" fmla="*/ 116 h 203"/>
                <a:gd name="T54" fmla="*/ 0 w 67"/>
                <a:gd name="T55" fmla="*/ 52 h 203"/>
                <a:gd name="T56" fmla="*/ 18 w 67"/>
                <a:gd name="T57" fmla="*/ 36 h 203"/>
                <a:gd name="T58" fmla="*/ 50 w 67"/>
                <a:gd name="T59" fmla="*/ 36 h 203"/>
                <a:gd name="T60" fmla="*/ 67 w 67"/>
                <a:gd name="T61" fmla="*/ 52 h 203"/>
                <a:gd name="T62" fmla="*/ 67 w 67"/>
                <a:gd name="T63" fmla="*/ 116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7" h="203">
                  <a:moveTo>
                    <a:pt x="47" y="17"/>
                  </a:moveTo>
                  <a:cubicBezTo>
                    <a:pt x="47" y="21"/>
                    <a:pt x="46" y="26"/>
                    <a:pt x="43" y="29"/>
                  </a:cubicBezTo>
                  <a:cubicBezTo>
                    <a:pt x="41" y="33"/>
                    <a:pt x="37" y="35"/>
                    <a:pt x="34" y="35"/>
                  </a:cubicBezTo>
                  <a:cubicBezTo>
                    <a:pt x="30" y="35"/>
                    <a:pt x="27" y="33"/>
                    <a:pt x="24" y="29"/>
                  </a:cubicBezTo>
                  <a:cubicBezTo>
                    <a:pt x="21" y="26"/>
                    <a:pt x="20" y="21"/>
                    <a:pt x="20" y="17"/>
                  </a:cubicBezTo>
                  <a:cubicBezTo>
                    <a:pt x="20" y="12"/>
                    <a:pt x="21" y="8"/>
                    <a:pt x="24" y="5"/>
                  </a:cubicBezTo>
                  <a:cubicBezTo>
                    <a:pt x="26" y="2"/>
                    <a:pt x="30" y="0"/>
                    <a:pt x="34" y="0"/>
                  </a:cubicBezTo>
                  <a:cubicBezTo>
                    <a:pt x="37" y="0"/>
                    <a:pt x="41" y="2"/>
                    <a:pt x="43" y="5"/>
                  </a:cubicBezTo>
                  <a:cubicBezTo>
                    <a:pt x="46" y="8"/>
                    <a:pt x="47" y="12"/>
                    <a:pt x="47" y="17"/>
                  </a:cubicBezTo>
                  <a:close/>
                  <a:moveTo>
                    <a:pt x="67" y="116"/>
                  </a:moveTo>
                  <a:cubicBezTo>
                    <a:pt x="67" y="121"/>
                    <a:pt x="65" y="124"/>
                    <a:pt x="61" y="124"/>
                  </a:cubicBezTo>
                  <a:cubicBezTo>
                    <a:pt x="57" y="124"/>
                    <a:pt x="54" y="121"/>
                    <a:pt x="54" y="116"/>
                  </a:cubicBezTo>
                  <a:cubicBezTo>
                    <a:pt x="54" y="60"/>
                    <a:pt x="54" y="60"/>
                    <a:pt x="54" y="60"/>
                  </a:cubicBezTo>
                  <a:cubicBezTo>
                    <a:pt x="51" y="60"/>
                    <a:pt x="51" y="60"/>
                    <a:pt x="51" y="60"/>
                  </a:cubicBezTo>
                  <a:cubicBezTo>
                    <a:pt x="51" y="194"/>
                    <a:pt x="51" y="194"/>
                    <a:pt x="51" y="194"/>
                  </a:cubicBezTo>
                  <a:cubicBezTo>
                    <a:pt x="51" y="200"/>
                    <a:pt x="49" y="203"/>
                    <a:pt x="43" y="203"/>
                  </a:cubicBezTo>
                  <a:cubicBezTo>
                    <a:pt x="38" y="203"/>
                    <a:pt x="36" y="200"/>
                    <a:pt x="36" y="194"/>
                  </a:cubicBezTo>
                  <a:cubicBezTo>
                    <a:pt x="36" y="115"/>
                    <a:pt x="36" y="115"/>
                    <a:pt x="36" y="115"/>
                  </a:cubicBezTo>
                  <a:cubicBezTo>
                    <a:pt x="32" y="115"/>
                    <a:pt x="32" y="115"/>
                    <a:pt x="32" y="115"/>
                  </a:cubicBezTo>
                  <a:cubicBezTo>
                    <a:pt x="32" y="194"/>
                    <a:pt x="32" y="194"/>
                    <a:pt x="32" y="194"/>
                  </a:cubicBezTo>
                  <a:cubicBezTo>
                    <a:pt x="32" y="200"/>
                    <a:pt x="29" y="203"/>
                    <a:pt x="24" y="203"/>
                  </a:cubicBezTo>
                  <a:cubicBezTo>
                    <a:pt x="19" y="203"/>
                    <a:pt x="16" y="200"/>
                    <a:pt x="16" y="194"/>
                  </a:cubicBezTo>
                  <a:cubicBezTo>
                    <a:pt x="16" y="60"/>
                    <a:pt x="16" y="60"/>
                    <a:pt x="16" y="60"/>
                  </a:cubicBezTo>
                  <a:cubicBezTo>
                    <a:pt x="13" y="60"/>
                    <a:pt x="13" y="60"/>
                    <a:pt x="13" y="60"/>
                  </a:cubicBezTo>
                  <a:cubicBezTo>
                    <a:pt x="13" y="116"/>
                    <a:pt x="13" y="116"/>
                    <a:pt x="13" y="116"/>
                  </a:cubicBezTo>
                  <a:cubicBezTo>
                    <a:pt x="13" y="121"/>
                    <a:pt x="11" y="124"/>
                    <a:pt x="7" y="124"/>
                  </a:cubicBezTo>
                  <a:cubicBezTo>
                    <a:pt x="2" y="124"/>
                    <a:pt x="0" y="121"/>
                    <a:pt x="0" y="11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42"/>
                    <a:pt x="6" y="36"/>
                    <a:pt x="18" y="36"/>
                  </a:cubicBezTo>
                  <a:cubicBezTo>
                    <a:pt x="50" y="36"/>
                    <a:pt x="50" y="36"/>
                    <a:pt x="50" y="36"/>
                  </a:cubicBezTo>
                  <a:cubicBezTo>
                    <a:pt x="61" y="36"/>
                    <a:pt x="67" y="42"/>
                    <a:pt x="67" y="52"/>
                  </a:cubicBezTo>
                  <a:lnTo>
                    <a:pt x="67" y="116"/>
                  </a:lnTo>
                  <a:close/>
                </a:path>
              </a:pathLst>
            </a:custGeom>
            <a:solidFill>
              <a:srgbClr val="0070C0">
                <a:alpha val="70000"/>
              </a:srgbClr>
            </a:solidFill>
            <a:ln w="25400" cmpd="sng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fontAlgn="ctr">
                <a:buClr>
                  <a:srgbClr val="FF0000"/>
                </a:buClr>
                <a:buSzPct val="70000"/>
                <a:buFont typeface="Wingdings" panose="05000000000000000000" pitchFamily="2" charset="2"/>
                <a:buChar char="u"/>
                <a:tabLst>
                  <a:tab pos="723900" algn="l"/>
                  <a:tab pos="1447800" algn="l"/>
                </a:tabLst>
              </a:pPr>
              <a:endParaRPr lang="en-US" sz="16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3" name="Freeform 17"/>
            <p:cNvSpPr>
              <a:spLocks noEditPoints="1"/>
            </p:cNvSpPr>
            <p:nvPr/>
          </p:nvSpPr>
          <p:spPr bwMode="auto">
            <a:xfrm>
              <a:off x="4185290" y="2413557"/>
              <a:ext cx="204667" cy="617898"/>
            </a:xfrm>
            <a:custGeom>
              <a:avLst/>
              <a:gdLst>
                <a:gd name="T0" fmla="*/ 47 w 67"/>
                <a:gd name="T1" fmla="*/ 17 h 203"/>
                <a:gd name="T2" fmla="*/ 43 w 67"/>
                <a:gd name="T3" fmla="*/ 29 h 203"/>
                <a:gd name="T4" fmla="*/ 34 w 67"/>
                <a:gd name="T5" fmla="*/ 35 h 203"/>
                <a:gd name="T6" fmla="*/ 24 w 67"/>
                <a:gd name="T7" fmla="*/ 29 h 203"/>
                <a:gd name="T8" fmla="*/ 20 w 67"/>
                <a:gd name="T9" fmla="*/ 17 h 203"/>
                <a:gd name="T10" fmla="*/ 24 w 67"/>
                <a:gd name="T11" fmla="*/ 5 h 203"/>
                <a:gd name="T12" fmla="*/ 34 w 67"/>
                <a:gd name="T13" fmla="*/ 0 h 203"/>
                <a:gd name="T14" fmla="*/ 43 w 67"/>
                <a:gd name="T15" fmla="*/ 5 h 203"/>
                <a:gd name="T16" fmla="*/ 47 w 67"/>
                <a:gd name="T17" fmla="*/ 17 h 203"/>
                <a:gd name="T18" fmla="*/ 67 w 67"/>
                <a:gd name="T19" fmla="*/ 116 h 203"/>
                <a:gd name="T20" fmla="*/ 61 w 67"/>
                <a:gd name="T21" fmla="*/ 124 h 203"/>
                <a:gd name="T22" fmla="*/ 54 w 67"/>
                <a:gd name="T23" fmla="*/ 116 h 203"/>
                <a:gd name="T24" fmla="*/ 54 w 67"/>
                <a:gd name="T25" fmla="*/ 60 h 203"/>
                <a:gd name="T26" fmla="*/ 51 w 67"/>
                <a:gd name="T27" fmla="*/ 60 h 203"/>
                <a:gd name="T28" fmla="*/ 51 w 67"/>
                <a:gd name="T29" fmla="*/ 194 h 203"/>
                <a:gd name="T30" fmla="*/ 43 w 67"/>
                <a:gd name="T31" fmla="*/ 203 h 203"/>
                <a:gd name="T32" fmla="*/ 36 w 67"/>
                <a:gd name="T33" fmla="*/ 194 h 203"/>
                <a:gd name="T34" fmla="*/ 36 w 67"/>
                <a:gd name="T35" fmla="*/ 115 h 203"/>
                <a:gd name="T36" fmla="*/ 32 w 67"/>
                <a:gd name="T37" fmla="*/ 115 h 203"/>
                <a:gd name="T38" fmla="*/ 32 w 67"/>
                <a:gd name="T39" fmla="*/ 194 h 203"/>
                <a:gd name="T40" fmla="*/ 24 w 67"/>
                <a:gd name="T41" fmla="*/ 203 h 203"/>
                <a:gd name="T42" fmla="*/ 16 w 67"/>
                <a:gd name="T43" fmla="*/ 194 h 203"/>
                <a:gd name="T44" fmla="*/ 16 w 67"/>
                <a:gd name="T45" fmla="*/ 60 h 203"/>
                <a:gd name="T46" fmla="*/ 13 w 67"/>
                <a:gd name="T47" fmla="*/ 60 h 203"/>
                <a:gd name="T48" fmla="*/ 13 w 67"/>
                <a:gd name="T49" fmla="*/ 116 h 203"/>
                <a:gd name="T50" fmla="*/ 7 w 67"/>
                <a:gd name="T51" fmla="*/ 124 h 203"/>
                <a:gd name="T52" fmla="*/ 0 w 67"/>
                <a:gd name="T53" fmla="*/ 116 h 203"/>
                <a:gd name="T54" fmla="*/ 0 w 67"/>
                <a:gd name="T55" fmla="*/ 52 h 203"/>
                <a:gd name="T56" fmla="*/ 18 w 67"/>
                <a:gd name="T57" fmla="*/ 36 h 203"/>
                <a:gd name="T58" fmla="*/ 50 w 67"/>
                <a:gd name="T59" fmla="*/ 36 h 203"/>
                <a:gd name="T60" fmla="*/ 67 w 67"/>
                <a:gd name="T61" fmla="*/ 52 h 203"/>
                <a:gd name="T62" fmla="*/ 67 w 67"/>
                <a:gd name="T63" fmla="*/ 116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7" h="203">
                  <a:moveTo>
                    <a:pt x="47" y="17"/>
                  </a:moveTo>
                  <a:cubicBezTo>
                    <a:pt x="47" y="21"/>
                    <a:pt x="46" y="26"/>
                    <a:pt x="43" y="29"/>
                  </a:cubicBezTo>
                  <a:cubicBezTo>
                    <a:pt x="41" y="33"/>
                    <a:pt x="37" y="35"/>
                    <a:pt x="34" y="35"/>
                  </a:cubicBezTo>
                  <a:cubicBezTo>
                    <a:pt x="30" y="35"/>
                    <a:pt x="27" y="33"/>
                    <a:pt x="24" y="29"/>
                  </a:cubicBezTo>
                  <a:cubicBezTo>
                    <a:pt x="21" y="26"/>
                    <a:pt x="20" y="21"/>
                    <a:pt x="20" y="17"/>
                  </a:cubicBezTo>
                  <a:cubicBezTo>
                    <a:pt x="20" y="12"/>
                    <a:pt x="21" y="8"/>
                    <a:pt x="24" y="5"/>
                  </a:cubicBezTo>
                  <a:cubicBezTo>
                    <a:pt x="26" y="2"/>
                    <a:pt x="30" y="0"/>
                    <a:pt x="34" y="0"/>
                  </a:cubicBezTo>
                  <a:cubicBezTo>
                    <a:pt x="37" y="0"/>
                    <a:pt x="41" y="2"/>
                    <a:pt x="43" y="5"/>
                  </a:cubicBezTo>
                  <a:cubicBezTo>
                    <a:pt x="46" y="8"/>
                    <a:pt x="47" y="12"/>
                    <a:pt x="47" y="17"/>
                  </a:cubicBezTo>
                  <a:close/>
                  <a:moveTo>
                    <a:pt x="67" y="116"/>
                  </a:moveTo>
                  <a:cubicBezTo>
                    <a:pt x="67" y="121"/>
                    <a:pt x="65" y="124"/>
                    <a:pt x="61" y="124"/>
                  </a:cubicBezTo>
                  <a:cubicBezTo>
                    <a:pt x="57" y="124"/>
                    <a:pt x="54" y="121"/>
                    <a:pt x="54" y="116"/>
                  </a:cubicBezTo>
                  <a:cubicBezTo>
                    <a:pt x="54" y="60"/>
                    <a:pt x="54" y="60"/>
                    <a:pt x="54" y="60"/>
                  </a:cubicBezTo>
                  <a:cubicBezTo>
                    <a:pt x="51" y="60"/>
                    <a:pt x="51" y="60"/>
                    <a:pt x="51" y="60"/>
                  </a:cubicBezTo>
                  <a:cubicBezTo>
                    <a:pt x="51" y="194"/>
                    <a:pt x="51" y="194"/>
                    <a:pt x="51" y="194"/>
                  </a:cubicBezTo>
                  <a:cubicBezTo>
                    <a:pt x="51" y="200"/>
                    <a:pt x="49" y="203"/>
                    <a:pt x="43" y="203"/>
                  </a:cubicBezTo>
                  <a:cubicBezTo>
                    <a:pt x="38" y="203"/>
                    <a:pt x="36" y="200"/>
                    <a:pt x="36" y="194"/>
                  </a:cubicBezTo>
                  <a:cubicBezTo>
                    <a:pt x="36" y="115"/>
                    <a:pt x="36" y="115"/>
                    <a:pt x="36" y="115"/>
                  </a:cubicBezTo>
                  <a:cubicBezTo>
                    <a:pt x="32" y="115"/>
                    <a:pt x="32" y="115"/>
                    <a:pt x="32" y="115"/>
                  </a:cubicBezTo>
                  <a:cubicBezTo>
                    <a:pt x="32" y="194"/>
                    <a:pt x="32" y="194"/>
                    <a:pt x="32" y="194"/>
                  </a:cubicBezTo>
                  <a:cubicBezTo>
                    <a:pt x="32" y="200"/>
                    <a:pt x="29" y="203"/>
                    <a:pt x="24" y="203"/>
                  </a:cubicBezTo>
                  <a:cubicBezTo>
                    <a:pt x="19" y="203"/>
                    <a:pt x="16" y="200"/>
                    <a:pt x="16" y="194"/>
                  </a:cubicBezTo>
                  <a:cubicBezTo>
                    <a:pt x="16" y="60"/>
                    <a:pt x="16" y="60"/>
                    <a:pt x="16" y="60"/>
                  </a:cubicBezTo>
                  <a:cubicBezTo>
                    <a:pt x="13" y="60"/>
                    <a:pt x="13" y="60"/>
                    <a:pt x="13" y="60"/>
                  </a:cubicBezTo>
                  <a:cubicBezTo>
                    <a:pt x="13" y="116"/>
                    <a:pt x="13" y="116"/>
                    <a:pt x="13" y="116"/>
                  </a:cubicBezTo>
                  <a:cubicBezTo>
                    <a:pt x="13" y="121"/>
                    <a:pt x="11" y="124"/>
                    <a:pt x="7" y="124"/>
                  </a:cubicBezTo>
                  <a:cubicBezTo>
                    <a:pt x="2" y="124"/>
                    <a:pt x="0" y="121"/>
                    <a:pt x="0" y="11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42"/>
                    <a:pt x="6" y="36"/>
                    <a:pt x="18" y="36"/>
                  </a:cubicBezTo>
                  <a:cubicBezTo>
                    <a:pt x="50" y="36"/>
                    <a:pt x="50" y="36"/>
                    <a:pt x="50" y="36"/>
                  </a:cubicBezTo>
                  <a:cubicBezTo>
                    <a:pt x="61" y="36"/>
                    <a:pt x="67" y="42"/>
                    <a:pt x="67" y="52"/>
                  </a:cubicBezTo>
                  <a:lnTo>
                    <a:pt x="67" y="116"/>
                  </a:lnTo>
                  <a:close/>
                </a:path>
              </a:pathLst>
            </a:custGeom>
            <a:solidFill>
              <a:srgbClr val="0070C0">
                <a:alpha val="70000"/>
              </a:srgbClr>
            </a:solidFill>
            <a:ln w="25400" cmpd="sng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fontAlgn="ctr">
                <a:buClr>
                  <a:srgbClr val="FF0000"/>
                </a:buClr>
                <a:buSzPct val="70000"/>
                <a:buFont typeface="Wingdings" panose="05000000000000000000" pitchFamily="2" charset="2"/>
                <a:buChar char="u"/>
                <a:tabLst>
                  <a:tab pos="723900" algn="l"/>
                  <a:tab pos="1447800" algn="l"/>
                </a:tabLst>
              </a:pPr>
              <a:endParaRPr lang="en-US" sz="16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4" name="Freeform 18"/>
            <p:cNvSpPr>
              <a:spLocks noEditPoints="1"/>
            </p:cNvSpPr>
            <p:nvPr/>
          </p:nvSpPr>
          <p:spPr bwMode="auto">
            <a:xfrm>
              <a:off x="1937860" y="2413557"/>
              <a:ext cx="204667" cy="617898"/>
            </a:xfrm>
            <a:custGeom>
              <a:avLst/>
              <a:gdLst>
                <a:gd name="T0" fmla="*/ 47 w 67"/>
                <a:gd name="T1" fmla="*/ 17 h 203"/>
                <a:gd name="T2" fmla="*/ 43 w 67"/>
                <a:gd name="T3" fmla="*/ 29 h 203"/>
                <a:gd name="T4" fmla="*/ 33 w 67"/>
                <a:gd name="T5" fmla="*/ 35 h 203"/>
                <a:gd name="T6" fmla="*/ 24 w 67"/>
                <a:gd name="T7" fmla="*/ 29 h 203"/>
                <a:gd name="T8" fmla="*/ 20 w 67"/>
                <a:gd name="T9" fmla="*/ 17 h 203"/>
                <a:gd name="T10" fmla="*/ 24 w 67"/>
                <a:gd name="T11" fmla="*/ 5 h 203"/>
                <a:gd name="T12" fmla="*/ 33 w 67"/>
                <a:gd name="T13" fmla="*/ 0 h 203"/>
                <a:gd name="T14" fmla="*/ 43 w 67"/>
                <a:gd name="T15" fmla="*/ 5 h 203"/>
                <a:gd name="T16" fmla="*/ 47 w 67"/>
                <a:gd name="T17" fmla="*/ 17 h 203"/>
                <a:gd name="T18" fmla="*/ 67 w 67"/>
                <a:gd name="T19" fmla="*/ 116 h 203"/>
                <a:gd name="T20" fmla="*/ 60 w 67"/>
                <a:gd name="T21" fmla="*/ 124 h 203"/>
                <a:gd name="T22" fmla="*/ 54 w 67"/>
                <a:gd name="T23" fmla="*/ 116 h 203"/>
                <a:gd name="T24" fmla="*/ 54 w 67"/>
                <a:gd name="T25" fmla="*/ 60 h 203"/>
                <a:gd name="T26" fmla="*/ 51 w 67"/>
                <a:gd name="T27" fmla="*/ 60 h 203"/>
                <a:gd name="T28" fmla="*/ 51 w 67"/>
                <a:gd name="T29" fmla="*/ 194 h 203"/>
                <a:gd name="T30" fmla="*/ 43 w 67"/>
                <a:gd name="T31" fmla="*/ 203 h 203"/>
                <a:gd name="T32" fmla="*/ 36 w 67"/>
                <a:gd name="T33" fmla="*/ 194 h 203"/>
                <a:gd name="T34" fmla="*/ 36 w 67"/>
                <a:gd name="T35" fmla="*/ 115 h 203"/>
                <a:gd name="T36" fmla="*/ 31 w 67"/>
                <a:gd name="T37" fmla="*/ 115 h 203"/>
                <a:gd name="T38" fmla="*/ 31 w 67"/>
                <a:gd name="T39" fmla="*/ 194 h 203"/>
                <a:gd name="T40" fmla="*/ 24 w 67"/>
                <a:gd name="T41" fmla="*/ 203 h 203"/>
                <a:gd name="T42" fmla="*/ 16 w 67"/>
                <a:gd name="T43" fmla="*/ 194 h 203"/>
                <a:gd name="T44" fmla="*/ 16 w 67"/>
                <a:gd name="T45" fmla="*/ 60 h 203"/>
                <a:gd name="T46" fmla="*/ 13 w 67"/>
                <a:gd name="T47" fmla="*/ 60 h 203"/>
                <a:gd name="T48" fmla="*/ 13 w 67"/>
                <a:gd name="T49" fmla="*/ 116 h 203"/>
                <a:gd name="T50" fmla="*/ 6 w 67"/>
                <a:gd name="T51" fmla="*/ 124 h 203"/>
                <a:gd name="T52" fmla="*/ 0 w 67"/>
                <a:gd name="T53" fmla="*/ 116 h 203"/>
                <a:gd name="T54" fmla="*/ 0 w 67"/>
                <a:gd name="T55" fmla="*/ 52 h 203"/>
                <a:gd name="T56" fmla="*/ 17 w 67"/>
                <a:gd name="T57" fmla="*/ 36 h 203"/>
                <a:gd name="T58" fmla="*/ 50 w 67"/>
                <a:gd name="T59" fmla="*/ 36 h 203"/>
                <a:gd name="T60" fmla="*/ 67 w 67"/>
                <a:gd name="T61" fmla="*/ 52 h 203"/>
                <a:gd name="T62" fmla="*/ 67 w 67"/>
                <a:gd name="T63" fmla="*/ 116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7" h="203">
                  <a:moveTo>
                    <a:pt x="47" y="17"/>
                  </a:moveTo>
                  <a:cubicBezTo>
                    <a:pt x="47" y="21"/>
                    <a:pt x="46" y="26"/>
                    <a:pt x="43" y="29"/>
                  </a:cubicBezTo>
                  <a:cubicBezTo>
                    <a:pt x="40" y="33"/>
                    <a:pt x="37" y="35"/>
                    <a:pt x="33" y="35"/>
                  </a:cubicBezTo>
                  <a:cubicBezTo>
                    <a:pt x="30" y="35"/>
                    <a:pt x="26" y="33"/>
                    <a:pt x="24" y="29"/>
                  </a:cubicBezTo>
                  <a:cubicBezTo>
                    <a:pt x="21" y="26"/>
                    <a:pt x="20" y="21"/>
                    <a:pt x="20" y="17"/>
                  </a:cubicBezTo>
                  <a:cubicBezTo>
                    <a:pt x="20" y="12"/>
                    <a:pt x="21" y="8"/>
                    <a:pt x="24" y="5"/>
                  </a:cubicBezTo>
                  <a:cubicBezTo>
                    <a:pt x="26" y="2"/>
                    <a:pt x="29" y="0"/>
                    <a:pt x="33" y="0"/>
                  </a:cubicBezTo>
                  <a:cubicBezTo>
                    <a:pt x="37" y="0"/>
                    <a:pt x="40" y="2"/>
                    <a:pt x="43" y="5"/>
                  </a:cubicBezTo>
                  <a:cubicBezTo>
                    <a:pt x="46" y="8"/>
                    <a:pt x="47" y="12"/>
                    <a:pt x="47" y="17"/>
                  </a:cubicBezTo>
                  <a:close/>
                  <a:moveTo>
                    <a:pt x="67" y="116"/>
                  </a:moveTo>
                  <a:cubicBezTo>
                    <a:pt x="67" y="121"/>
                    <a:pt x="65" y="124"/>
                    <a:pt x="60" y="124"/>
                  </a:cubicBezTo>
                  <a:cubicBezTo>
                    <a:pt x="56" y="124"/>
                    <a:pt x="54" y="121"/>
                    <a:pt x="54" y="116"/>
                  </a:cubicBezTo>
                  <a:cubicBezTo>
                    <a:pt x="54" y="60"/>
                    <a:pt x="54" y="60"/>
                    <a:pt x="54" y="60"/>
                  </a:cubicBezTo>
                  <a:cubicBezTo>
                    <a:pt x="51" y="60"/>
                    <a:pt x="51" y="60"/>
                    <a:pt x="51" y="60"/>
                  </a:cubicBezTo>
                  <a:cubicBezTo>
                    <a:pt x="51" y="194"/>
                    <a:pt x="51" y="194"/>
                    <a:pt x="51" y="194"/>
                  </a:cubicBezTo>
                  <a:cubicBezTo>
                    <a:pt x="51" y="200"/>
                    <a:pt x="48" y="203"/>
                    <a:pt x="43" y="203"/>
                  </a:cubicBezTo>
                  <a:cubicBezTo>
                    <a:pt x="38" y="203"/>
                    <a:pt x="36" y="200"/>
                    <a:pt x="36" y="194"/>
                  </a:cubicBezTo>
                  <a:cubicBezTo>
                    <a:pt x="36" y="115"/>
                    <a:pt x="36" y="115"/>
                    <a:pt x="36" y="115"/>
                  </a:cubicBezTo>
                  <a:cubicBezTo>
                    <a:pt x="31" y="115"/>
                    <a:pt x="31" y="115"/>
                    <a:pt x="31" y="115"/>
                  </a:cubicBezTo>
                  <a:cubicBezTo>
                    <a:pt x="31" y="194"/>
                    <a:pt x="31" y="194"/>
                    <a:pt x="31" y="194"/>
                  </a:cubicBezTo>
                  <a:cubicBezTo>
                    <a:pt x="31" y="200"/>
                    <a:pt x="29" y="203"/>
                    <a:pt x="24" y="203"/>
                  </a:cubicBezTo>
                  <a:cubicBezTo>
                    <a:pt x="18" y="203"/>
                    <a:pt x="16" y="200"/>
                    <a:pt x="16" y="194"/>
                  </a:cubicBezTo>
                  <a:cubicBezTo>
                    <a:pt x="16" y="60"/>
                    <a:pt x="16" y="60"/>
                    <a:pt x="16" y="60"/>
                  </a:cubicBezTo>
                  <a:cubicBezTo>
                    <a:pt x="13" y="60"/>
                    <a:pt x="13" y="60"/>
                    <a:pt x="13" y="60"/>
                  </a:cubicBezTo>
                  <a:cubicBezTo>
                    <a:pt x="13" y="116"/>
                    <a:pt x="13" y="116"/>
                    <a:pt x="13" y="116"/>
                  </a:cubicBezTo>
                  <a:cubicBezTo>
                    <a:pt x="13" y="121"/>
                    <a:pt x="11" y="124"/>
                    <a:pt x="6" y="124"/>
                  </a:cubicBezTo>
                  <a:cubicBezTo>
                    <a:pt x="2" y="124"/>
                    <a:pt x="0" y="121"/>
                    <a:pt x="0" y="11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42"/>
                    <a:pt x="6" y="36"/>
                    <a:pt x="17" y="36"/>
                  </a:cubicBezTo>
                  <a:cubicBezTo>
                    <a:pt x="50" y="36"/>
                    <a:pt x="50" y="36"/>
                    <a:pt x="50" y="36"/>
                  </a:cubicBezTo>
                  <a:cubicBezTo>
                    <a:pt x="61" y="36"/>
                    <a:pt x="67" y="42"/>
                    <a:pt x="67" y="52"/>
                  </a:cubicBezTo>
                  <a:lnTo>
                    <a:pt x="67" y="116"/>
                  </a:lnTo>
                  <a:close/>
                </a:path>
              </a:pathLst>
            </a:custGeom>
            <a:solidFill>
              <a:srgbClr val="0070C0">
                <a:alpha val="70000"/>
              </a:srgbClr>
            </a:solidFill>
            <a:ln w="25400" cmpd="sng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fontAlgn="ctr">
                <a:buClr>
                  <a:srgbClr val="FF0000"/>
                </a:buClr>
                <a:buSzPct val="70000"/>
                <a:buFont typeface="Wingdings" panose="05000000000000000000" pitchFamily="2" charset="2"/>
                <a:buChar char="u"/>
                <a:tabLst>
                  <a:tab pos="723900" algn="l"/>
                  <a:tab pos="1447800" algn="l"/>
                </a:tabLst>
              </a:pPr>
              <a:endParaRPr lang="en-US" sz="16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5" name="Freeform 19"/>
            <p:cNvSpPr>
              <a:spLocks noEditPoints="1"/>
            </p:cNvSpPr>
            <p:nvPr/>
          </p:nvSpPr>
          <p:spPr bwMode="auto">
            <a:xfrm>
              <a:off x="1199112" y="2413557"/>
              <a:ext cx="204667" cy="617898"/>
            </a:xfrm>
            <a:custGeom>
              <a:avLst/>
              <a:gdLst>
                <a:gd name="T0" fmla="*/ 47 w 67"/>
                <a:gd name="T1" fmla="*/ 17 h 203"/>
                <a:gd name="T2" fmla="*/ 43 w 67"/>
                <a:gd name="T3" fmla="*/ 29 h 203"/>
                <a:gd name="T4" fmla="*/ 34 w 67"/>
                <a:gd name="T5" fmla="*/ 35 h 203"/>
                <a:gd name="T6" fmla="*/ 24 w 67"/>
                <a:gd name="T7" fmla="*/ 29 h 203"/>
                <a:gd name="T8" fmla="*/ 20 w 67"/>
                <a:gd name="T9" fmla="*/ 17 h 203"/>
                <a:gd name="T10" fmla="*/ 24 w 67"/>
                <a:gd name="T11" fmla="*/ 5 h 203"/>
                <a:gd name="T12" fmla="*/ 34 w 67"/>
                <a:gd name="T13" fmla="*/ 0 h 203"/>
                <a:gd name="T14" fmla="*/ 43 w 67"/>
                <a:gd name="T15" fmla="*/ 5 h 203"/>
                <a:gd name="T16" fmla="*/ 47 w 67"/>
                <a:gd name="T17" fmla="*/ 17 h 203"/>
                <a:gd name="T18" fmla="*/ 67 w 67"/>
                <a:gd name="T19" fmla="*/ 116 h 203"/>
                <a:gd name="T20" fmla="*/ 61 w 67"/>
                <a:gd name="T21" fmla="*/ 124 h 203"/>
                <a:gd name="T22" fmla="*/ 55 w 67"/>
                <a:gd name="T23" fmla="*/ 116 h 203"/>
                <a:gd name="T24" fmla="*/ 55 w 67"/>
                <a:gd name="T25" fmla="*/ 60 h 203"/>
                <a:gd name="T26" fmla="*/ 51 w 67"/>
                <a:gd name="T27" fmla="*/ 60 h 203"/>
                <a:gd name="T28" fmla="*/ 51 w 67"/>
                <a:gd name="T29" fmla="*/ 194 h 203"/>
                <a:gd name="T30" fmla="*/ 44 w 67"/>
                <a:gd name="T31" fmla="*/ 203 h 203"/>
                <a:gd name="T32" fmla="*/ 36 w 67"/>
                <a:gd name="T33" fmla="*/ 194 h 203"/>
                <a:gd name="T34" fmla="*/ 36 w 67"/>
                <a:gd name="T35" fmla="*/ 115 h 203"/>
                <a:gd name="T36" fmla="*/ 32 w 67"/>
                <a:gd name="T37" fmla="*/ 115 h 203"/>
                <a:gd name="T38" fmla="*/ 32 w 67"/>
                <a:gd name="T39" fmla="*/ 194 h 203"/>
                <a:gd name="T40" fmla="*/ 24 w 67"/>
                <a:gd name="T41" fmla="*/ 203 h 203"/>
                <a:gd name="T42" fmla="*/ 16 w 67"/>
                <a:gd name="T43" fmla="*/ 194 h 203"/>
                <a:gd name="T44" fmla="*/ 16 w 67"/>
                <a:gd name="T45" fmla="*/ 60 h 203"/>
                <a:gd name="T46" fmla="*/ 13 w 67"/>
                <a:gd name="T47" fmla="*/ 60 h 203"/>
                <a:gd name="T48" fmla="*/ 13 w 67"/>
                <a:gd name="T49" fmla="*/ 116 h 203"/>
                <a:gd name="T50" fmla="*/ 7 w 67"/>
                <a:gd name="T51" fmla="*/ 124 h 203"/>
                <a:gd name="T52" fmla="*/ 0 w 67"/>
                <a:gd name="T53" fmla="*/ 116 h 203"/>
                <a:gd name="T54" fmla="*/ 0 w 67"/>
                <a:gd name="T55" fmla="*/ 52 h 203"/>
                <a:gd name="T56" fmla="*/ 18 w 67"/>
                <a:gd name="T57" fmla="*/ 36 h 203"/>
                <a:gd name="T58" fmla="*/ 50 w 67"/>
                <a:gd name="T59" fmla="*/ 36 h 203"/>
                <a:gd name="T60" fmla="*/ 67 w 67"/>
                <a:gd name="T61" fmla="*/ 52 h 203"/>
                <a:gd name="T62" fmla="*/ 67 w 67"/>
                <a:gd name="T63" fmla="*/ 116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7" h="203">
                  <a:moveTo>
                    <a:pt x="47" y="17"/>
                  </a:moveTo>
                  <a:cubicBezTo>
                    <a:pt x="47" y="21"/>
                    <a:pt x="46" y="26"/>
                    <a:pt x="43" y="29"/>
                  </a:cubicBezTo>
                  <a:cubicBezTo>
                    <a:pt x="41" y="33"/>
                    <a:pt x="37" y="35"/>
                    <a:pt x="34" y="35"/>
                  </a:cubicBezTo>
                  <a:cubicBezTo>
                    <a:pt x="30" y="35"/>
                    <a:pt x="27" y="33"/>
                    <a:pt x="24" y="29"/>
                  </a:cubicBezTo>
                  <a:cubicBezTo>
                    <a:pt x="21" y="26"/>
                    <a:pt x="20" y="21"/>
                    <a:pt x="20" y="17"/>
                  </a:cubicBezTo>
                  <a:cubicBezTo>
                    <a:pt x="20" y="12"/>
                    <a:pt x="21" y="8"/>
                    <a:pt x="24" y="5"/>
                  </a:cubicBezTo>
                  <a:cubicBezTo>
                    <a:pt x="26" y="2"/>
                    <a:pt x="30" y="0"/>
                    <a:pt x="34" y="0"/>
                  </a:cubicBezTo>
                  <a:cubicBezTo>
                    <a:pt x="37" y="0"/>
                    <a:pt x="41" y="2"/>
                    <a:pt x="43" y="5"/>
                  </a:cubicBezTo>
                  <a:cubicBezTo>
                    <a:pt x="46" y="8"/>
                    <a:pt x="47" y="12"/>
                    <a:pt x="47" y="17"/>
                  </a:cubicBezTo>
                  <a:close/>
                  <a:moveTo>
                    <a:pt x="67" y="116"/>
                  </a:moveTo>
                  <a:cubicBezTo>
                    <a:pt x="67" y="121"/>
                    <a:pt x="65" y="124"/>
                    <a:pt x="61" y="124"/>
                  </a:cubicBezTo>
                  <a:cubicBezTo>
                    <a:pt x="57" y="124"/>
                    <a:pt x="55" y="121"/>
                    <a:pt x="55" y="116"/>
                  </a:cubicBezTo>
                  <a:cubicBezTo>
                    <a:pt x="55" y="60"/>
                    <a:pt x="55" y="60"/>
                    <a:pt x="55" y="60"/>
                  </a:cubicBezTo>
                  <a:cubicBezTo>
                    <a:pt x="51" y="60"/>
                    <a:pt x="51" y="60"/>
                    <a:pt x="51" y="60"/>
                  </a:cubicBezTo>
                  <a:cubicBezTo>
                    <a:pt x="51" y="194"/>
                    <a:pt x="51" y="194"/>
                    <a:pt x="51" y="194"/>
                  </a:cubicBezTo>
                  <a:cubicBezTo>
                    <a:pt x="51" y="200"/>
                    <a:pt x="49" y="203"/>
                    <a:pt x="44" y="203"/>
                  </a:cubicBezTo>
                  <a:cubicBezTo>
                    <a:pt x="38" y="203"/>
                    <a:pt x="36" y="200"/>
                    <a:pt x="36" y="194"/>
                  </a:cubicBezTo>
                  <a:cubicBezTo>
                    <a:pt x="36" y="115"/>
                    <a:pt x="36" y="115"/>
                    <a:pt x="36" y="115"/>
                  </a:cubicBezTo>
                  <a:cubicBezTo>
                    <a:pt x="32" y="115"/>
                    <a:pt x="32" y="115"/>
                    <a:pt x="32" y="115"/>
                  </a:cubicBezTo>
                  <a:cubicBezTo>
                    <a:pt x="32" y="194"/>
                    <a:pt x="32" y="194"/>
                    <a:pt x="32" y="194"/>
                  </a:cubicBezTo>
                  <a:cubicBezTo>
                    <a:pt x="32" y="200"/>
                    <a:pt x="29" y="203"/>
                    <a:pt x="24" y="203"/>
                  </a:cubicBezTo>
                  <a:cubicBezTo>
                    <a:pt x="19" y="203"/>
                    <a:pt x="16" y="200"/>
                    <a:pt x="16" y="194"/>
                  </a:cubicBezTo>
                  <a:cubicBezTo>
                    <a:pt x="16" y="60"/>
                    <a:pt x="16" y="60"/>
                    <a:pt x="16" y="60"/>
                  </a:cubicBezTo>
                  <a:cubicBezTo>
                    <a:pt x="13" y="60"/>
                    <a:pt x="13" y="60"/>
                    <a:pt x="13" y="60"/>
                  </a:cubicBezTo>
                  <a:cubicBezTo>
                    <a:pt x="13" y="116"/>
                    <a:pt x="13" y="116"/>
                    <a:pt x="13" y="116"/>
                  </a:cubicBezTo>
                  <a:cubicBezTo>
                    <a:pt x="13" y="121"/>
                    <a:pt x="11" y="124"/>
                    <a:pt x="7" y="124"/>
                  </a:cubicBezTo>
                  <a:cubicBezTo>
                    <a:pt x="2" y="124"/>
                    <a:pt x="0" y="121"/>
                    <a:pt x="0" y="11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42"/>
                    <a:pt x="6" y="36"/>
                    <a:pt x="18" y="36"/>
                  </a:cubicBezTo>
                  <a:cubicBezTo>
                    <a:pt x="50" y="36"/>
                    <a:pt x="50" y="36"/>
                    <a:pt x="50" y="36"/>
                  </a:cubicBezTo>
                  <a:cubicBezTo>
                    <a:pt x="61" y="36"/>
                    <a:pt x="67" y="42"/>
                    <a:pt x="67" y="52"/>
                  </a:cubicBezTo>
                  <a:lnTo>
                    <a:pt x="67" y="116"/>
                  </a:lnTo>
                  <a:close/>
                </a:path>
              </a:pathLst>
            </a:custGeom>
            <a:solidFill>
              <a:srgbClr val="0070C0">
                <a:alpha val="70000"/>
              </a:srgbClr>
            </a:solidFill>
            <a:ln w="25400" cmpd="sng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fontAlgn="ctr">
                <a:buClr>
                  <a:srgbClr val="FF0000"/>
                </a:buClr>
                <a:buSzPct val="70000"/>
                <a:buFont typeface="Wingdings" panose="05000000000000000000" pitchFamily="2" charset="2"/>
                <a:buChar char="u"/>
                <a:tabLst>
                  <a:tab pos="723900" algn="l"/>
                  <a:tab pos="1447800" algn="l"/>
                </a:tabLst>
              </a:pPr>
              <a:endParaRPr lang="en-US" sz="16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6" name="Freeform 20"/>
            <p:cNvSpPr>
              <a:spLocks noEditPoints="1"/>
            </p:cNvSpPr>
            <p:nvPr/>
          </p:nvSpPr>
          <p:spPr bwMode="auto">
            <a:xfrm>
              <a:off x="910630" y="2130922"/>
              <a:ext cx="189073" cy="576964"/>
            </a:xfrm>
            <a:custGeom>
              <a:avLst/>
              <a:gdLst>
                <a:gd name="T0" fmla="*/ 44 w 62"/>
                <a:gd name="T1" fmla="*/ 15 h 189"/>
                <a:gd name="T2" fmla="*/ 40 w 62"/>
                <a:gd name="T3" fmla="*/ 27 h 189"/>
                <a:gd name="T4" fmla="*/ 31 w 62"/>
                <a:gd name="T5" fmla="*/ 32 h 189"/>
                <a:gd name="T6" fmla="*/ 22 w 62"/>
                <a:gd name="T7" fmla="*/ 27 h 189"/>
                <a:gd name="T8" fmla="*/ 18 w 62"/>
                <a:gd name="T9" fmla="*/ 15 h 189"/>
                <a:gd name="T10" fmla="*/ 22 w 62"/>
                <a:gd name="T11" fmla="*/ 4 h 189"/>
                <a:gd name="T12" fmla="*/ 31 w 62"/>
                <a:gd name="T13" fmla="*/ 0 h 189"/>
                <a:gd name="T14" fmla="*/ 40 w 62"/>
                <a:gd name="T15" fmla="*/ 4 h 189"/>
                <a:gd name="T16" fmla="*/ 44 w 62"/>
                <a:gd name="T17" fmla="*/ 15 h 189"/>
                <a:gd name="T18" fmla="*/ 62 w 62"/>
                <a:gd name="T19" fmla="*/ 108 h 189"/>
                <a:gd name="T20" fmla="*/ 56 w 62"/>
                <a:gd name="T21" fmla="*/ 116 h 189"/>
                <a:gd name="T22" fmla="*/ 51 w 62"/>
                <a:gd name="T23" fmla="*/ 108 h 189"/>
                <a:gd name="T24" fmla="*/ 51 w 62"/>
                <a:gd name="T25" fmla="*/ 56 h 189"/>
                <a:gd name="T26" fmla="*/ 48 w 62"/>
                <a:gd name="T27" fmla="*/ 56 h 189"/>
                <a:gd name="T28" fmla="*/ 48 w 62"/>
                <a:gd name="T29" fmla="*/ 181 h 189"/>
                <a:gd name="T30" fmla="*/ 40 w 62"/>
                <a:gd name="T31" fmla="*/ 189 h 189"/>
                <a:gd name="T32" fmla="*/ 33 w 62"/>
                <a:gd name="T33" fmla="*/ 181 h 189"/>
                <a:gd name="T34" fmla="*/ 33 w 62"/>
                <a:gd name="T35" fmla="*/ 107 h 189"/>
                <a:gd name="T36" fmla="*/ 29 w 62"/>
                <a:gd name="T37" fmla="*/ 107 h 189"/>
                <a:gd name="T38" fmla="*/ 29 w 62"/>
                <a:gd name="T39" fmla="*/ 181 h 189"/>
                <a:gd name="T40" fmla="*/ 22 w 62"/>
                <a:gd name="T41" fmla="*/ 189 h 189"/>
                <a:gd name="T42" fmla="*/ 15 w 62"/>
                <a:gd name="T43" fmla="*/ 181 h 189"/>
                <a:gd name="T44" fmla="*/ 15 w 62"/>
                <a:gd name="T45" fmla="*/ 56 h 189"/>
                <a:gd name="T46" fmla="*/ 12 w 62"/>
                <a:gd name="T47" fmla="*/ 56 h 189"/>
                <a:gd name="T48" fmla="*/ 12 w 62"/>
                <a:gd name="T49" fmla="*/ 108 h 189"/>
                <a:gd name="T50" fmla="*/ 6 w 62"/>
                <a:gd name="T51" fmla="*/ 116 h 189"/>
                <a:gd name="T52" fmla="*/ 0 w 62"/>
                <a:gd name="T53" fmla="*/ 108 h 189"/>
                <a:gd name="T54" fmla="*/ 0 w 62"/>
                <a:gd name="T55" fmla="*/ 48 h 189"/>
                <a:gd name="T56" fmla="*/ 16 w 62"/>
                <a:gd name="T57" fmla="*/ 33 h 189"/>
                <a:gd name="T58" fmla="*/ 46 w 62"/>
                <a:gd name="T59" fmla="*/ 33 h 189"/>
                <a:gd name="T60" fmla="*/ 62 w 62"/>
                <a:gd name="T61" fmla="*/ 48 h 189"/>
                <a:gd name="T62" fmla="*/ 62 w 62"/>
                <a:gd name="T63" fmla="*/ 108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2" h="189">
                  <a:moveTo>
                    <a:pt x="44" y="15"/>
                  </a:moveTo>
                  <a:cubicBezTo>
                    <a:pt x="44" y="19"/>
                    <a:pt x="43" y="23"/>
                    <a:pt x="40" y="27"/>
                  </a:cubicBezTo>
                  <a:cubicBezTo>
                    <a:pt x="37" y="30"/>
                    <a:pt x="35" y="32"/>
                    <a:pt x="31" y="32"/>
                  </a:cubicBezTo>
                  <a:cubicBezTo>
                    <a:pt x="27" y="32"/>
                    <a:pt x="24" y="30"/>
                    <a:pt x="22" y="27"/>
                  </a:cubicBezTo>
                  <a:cubicBezTo>
                    <a:pt x="19" y="23"/>
                    <a:pt x="18" y="19"/>
                    <a:pt x="18" y="15"/>
                  </a:cubicBezTo>
                  <a:cubicBezTo>
                    <a:pt x="18" y="11"/>
                    <a:pt x="19" y="7"/>
                    <a:pt x="22" y="4"/>
                  </a:cubicBezTo>
                  <a:cubicBezTo>
                    <a:pt x="24" y="1"/>
                    <a:pt x="27" y="0"/>
                    <a:pt x="31" y="0"/>
                  </a:cubicBezTo>
                  <a:cubicBezTo>
                    <a:pt x="35" y="0"/>
                    <a:pt x="37" y="1"/>
                    <a:pt x="40" y="4"/>
                  </a:cubicBezTo>
                  <a:cubicBezTo>
                    <a:pt x="43" y="7"/>
                    <a:pt x="44" y="11"/>
                    <a:pt x="44" y="15"/>
                  </a:cubicBezTo>
                  <a:close/>
                  <a:moveTo>
                    <a:pt x="62" y="108"/>
                  </a:moveTo>
                  <a:cubicBezTo>
                    <a:pt x="62" y="113"/>
                    <a:pt x="60" y="116"/>
                    <a:pt x="56" y="116"/>
                  </a:cubicBezTo>
                  <a:cubicBezTo>
                    <a:pt x="52" y="116"/>
                    <a:pt x="51" y="113"/>
                    <a:pt x="51" y="108"/>
                  </a:cubicBezTo>
                  <a:cubicBezTo>
                    <a:pt x="51" y="56"/>
                    <a:pt x="51" y="56"/>
                    <a:pt x="51" y="56"/>
                  </a:cubicBezTo>
                  <a:cubicBezTo>
                    <a:pt x="48" y="56"/>
                    <a:pt x="48" y="56"/>
                    <a:pt x="48" y="56"/>
                  </a:cubicBezTo>
                  <a:cubicBezTo>
                    <a:pt x="48" y="181"/>
                    <a:pt x="48" y="181"/>
                    <a:pt x="48" y="181"/>
                  </a:cubicBezTo>
                  <a:cubicBezTo>
                    <a:pt x="48" y="186"/>
                    <a:pt x="45" y="189"/>
                    <a:pt x="40" y="189"/>
                  </a:cubicBezTo>
                  <a:cubicBezTo>
                    <a:pt x="35" y="189"/>
                    <a:pt x="33" y="186"/>
                    <a:pt x="33" y="181"/>
                  </a:cubicBezTo>
                  <a:cubicBezTo>
                    <a:pt x="33" y="107"/>
                    <a:pt x="33" y="107"/>
                    <a:pt x="33" y="107"/>
                  </a:cubicBezTo>
                  <a:cubicBezTo>
                    <a:pt x="29" y="107"/>
                    <a:pt x="29" y="107"/>
                    <a:pt x="29" y="107"/>
                  </a:cubicBezTo>
                  <a:cubicBezTo>
                    <a:pt x="29" y="181"/>
                    <a:pt x="29" y="181"/>
                    <a:pt x="29" y="181"/>
                  </a:cubicBezTo>
                  <a:cubicBezTo>
                    <a:pt x="29" y="186"/>
                    <a:pt x="27" y="189"/>
                    <a:pt x="22" y="189"/>
                  </a:cubicBezTo>
                  <a:cubicBezTo>
                    <a:pt x="17" y="189"/>
                    <a:pt x="15" y="186"/>
                    <a:pt x="15" y="181"/>
                  </a:cubicBezTo>
                  <a:cubicBezTo>
                    <a:pt x="15" y="56"/>
                    <a:pt x="15" y="56"/>
                    <a:pt x="15" y="56"/>
                  </a:cubicBezTo>
                  <a:cubicBezTo>
                    <a:pt x="12" y="56"/>
                    <a:pt x="12" y="56"/>
                    <a:pt x="12" y="56"/>
                  </a:cubicBezTo>
                  <a:cubicBezTo>
                    <a:pt x="12" y="108"/>
                    <a:pt x="12" y="108"/>
                    <a:pt x="12" y="108"/>
                  </a:cubicBezTo>
                  <a:cubicBezTo>
                    <a:pt x="12" y="113"/>
                    <a:pt x="10" y="116"/>
                    <a:pt x="6" y="116"/>
                  </a:cubicBezTo>
                  <a:cubicBezTo>
                    <a:pt x="2" y="116"/>
                    <a:pt x="0" y="113"/>
                    <a:pt x="0" y="108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38"/>
                    <a:pt x="5" y="33"/>
                    <a:pt x="16" y="33"/>
                  </a:cubicBezTo>
                  <a:cubicBezTo>
                    <a:pt x="46" y="33"/>
                    <a:pt x="46" y="33"/>
                    <a:pt x="46" y="33"/>
                  </a:cubicBezTo>
                  <a:cubicBezTo>
                    <a:pt x="57" y="33"/>
                    <a:pt x="62" y="38"/>
                    <a:pt x="62" y="48"/>
                  </a:cubicBezTo>
                  <a:lnTo>
                    <a:pt x="62" y="108"/>
                  </a:lnTo>
                  <a:close/>
                </a:path>
              </a:pathLst>
            </a:custGeom>
            <a:solidFill>
              <a:srgbClr val="0070C0">
                <a:alpha val="70000"/>
              </a:srgbClr>
            </a:solidFill>
            <a:ln w="25400" cmpd="sng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fontAlgn="ctr">
                <a:buClr>
                  <a:srgbClr val="FF0000"/>
                </a:buClr>
                <a:buSzPct val="70000"/>
                <a:buFont typeface="Wingdings" panose="05000000000000000000" pitchFamily="2" charset="2"/>
                <a:buChar char="u"/>
                <a:tabLst>
                  <a:tab pos="723900" algn="l"/>
                  <a:tab pos="1447800" algn="l"/>
                </a:tabLst>
              </a:pPr>
              <a:endParaRPr lang="en-US" sz="16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7" name="Freeform 21"/>
            <p:cNvSpPr>
              <a:spLocks noEditPoints="1"/>
            </p:cNvSpPr>
            <p:nvPr/>
          </p:nvSpPr>
          <p:spPr bwMode="auto">
            <a:xfrm>
              <a:off x="1629886" y="2130922"/>
              <a:ext cx="192972" cy="576964"/>
            </a:xfrm>
            <a:custGeom>
              <a:avLst/>
              <a:gdLst>
                <a:gd name="T0" fmla="*/ 45 w 63"/>
                <a:gd name="T1" fmla="*/ 15 h 189"/>
                <a:gd name="T2" fmla="*/ 41 w 63"/>
                <a:gd name="T3" fmla="*/ 27 h 189"/>
                <a:gd name="T4" fmla="*/ 32 w 63"/>
                <a:gd name="T5" fmla="*/ 32 h 189"/>
                <a:gd name="T6" fmla="*/ 23 w 63"/>
                <a:gd name="T7" fmla="*/ 27 h 189"/>
                <a:gd name="T8" fmla="*/ 19 w 63"/>
                <a:gd name="T9" fmla="*/ 15 h 189"/>
                <a:gd name="T10" fmla="*/ 22 w 63"/>
                <a:gd name="T11" fmla="*/ 4 h 189"/>
                <a:gd name="T12" fmla="*/ 32 w 63"/>
                <a:gd name="T13" fmla="*/ 0 h 189"/>
                <a:gd name="T14" fmla="*/ 41 w 63"/>
                <a:gd name="T15" fmla="*/ 4 h 189"/>
                <a:gd name="T16" fmla="*/ 45 w 63"/>
                <a:gd name="T17" fmla="*/ 15 h 189"/>
                <a:gd name="T18" fmla="*/ 63 w 63"/>
                <a:gd name="T19" fmla="*/ 108 h 189"/>
                <a:gd name="T20" fmla="*/ 57 w 63"/>
                <a:gd name="T21" fmla="*/ 116 h 189"/>
                <a:gd name="T22" fmla="*/ 51 w 63"/>
                <a:gd name="T23" fmla="*/ 108 h 189"/>
                <a:gd name="T24" fmla="*/ 51 w 63"/>
                <a:gd name="T25" fmla="*/ 56 h 189"/>
                <a:gd name="T26" fmla="*/ 48 w 63"/>
                <a:gd name="T27" fmla="*/ 56 h 189"/>
                <a:gd name="T28" fmla="*/ 48 w 63"/>
                <a:gd name="T29" fmla="*/ 181 h 189"/>
                <a:gd name="T30" fmla="*/ 41 w 63"/>
                <a:gd name="T31" fmla="*/ 189 h 189"/>
                <a:gd name="T32" fmla="*/ 34 w 63"/>
                <a:gd name="T33" fmla="*/ 181 h 189"/>
                <a:gd name="T34" fmla="*/ 34 w 63"/>
                <a:gd name="T35" fmla="*/ 107 h 189"/>
                <a:gd name="T36" fmla="*/ 30 w 63"/>
                <a:gd name="T37" fmla="*/ 107 h 189"/>
                <a:gd name="T38" fmla="*/ 30 w 63"/>
                <a:gd name="T39" fmla="*/ 181 h 189"/>
                <a:gd name="T40" fmla="*/ 23 w 63"/>
                <a:gd name="T41" fmla="*/ 189 h 189"/>
                <a:gd name="T42" fmla="*/ 15 w 63"/>
                <a:gd name="T43" fmla="*/ 181 h 189"/>
                <a:gd name="T44" fmla="*/ 15 w 63"/>
                <a:gd name="T45" fmla="*/ 56 h 189"/>
                <a:gd name="T46" fmla="*/ 12 w 63"/>
                <a:gd name="T47" fmla="*/ 56 h 189"/>
                <a:gd name="T48" fmla="*/ 12 w 63"/>
                <a:gd name="T49" fmla="*/ 108 h 189"/>
                <a:gd name="T50" fmla="*/ 6 w 63"/>
                <a:gd name="T51" fmla="*/ 116 h 189"/>
                <a:gd name="T52" fmla="*/ 0 w 63"/>
                <a:gd name="T53" fmla="*/ 108 h 189"/>
                <a:gd name="T54" fmla="*/ 0 w 63"/>
                <a:gd name="T55" fmla="*/ 48 h 189"/>
                <a:gd name="T56" fmla="*/ 17 w 63"/>
                <a:gd name="T57" fmla="*/ 33 h 189"/>
                <a:gd name="T58" fmla="*/ 47 w 63"/>
                <a:gd name="T59" fmla="*/ 33 h 189"/>
                <a:gd name="T60" fmla="*/ 63 w 63"/>
                <a:gd name="T61" fmla="*/ 48 h 189"/>
                <a:gd name="T62" fmla="*/ 63 w 63"/>
                <a:gd name="T63" fmla="*/ 108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3" h="189">
                  <a:moveTo>
                    <a:pt x="45" y="15"/>
                  </a:moveTo>
                  <a:cubicBezTo>
                    <a:pt x="45" y="19"/>
                    <a:pt x="43" y="23"/>
                    <a:pt x="41" y="27"/>
                  </a:cubicBezTo>
                  <a:cubicBezTo>
                    <a:pt x="38" y="30"/>
                    <a:pt x="35" y="32"/>
                    <a:pt x="32" y="32"/>
                  </a:cubicBezTo>
                  <a:cubicBezTo>
                    <a:pt x="28" y="32"/>
                    <a:pt x="25" y="30"/>
                    <a:pt x="23" y="27"/>
                  </a:cubicBezTo>
                  <a:cubicBezTo>
                    <a:pt x="20" y="23"/>
                    <a:pt x="19" y="19"/>
                    <a:pt x="19" y="15"/>
                  </a:cubicBezTo>
                  <a:cubicBezTo>
                    <a:pt x="19" y="11"/>
                    <a:pt x="20" y="7"/>
                    <a:pt x="22" y="4"/>
                  </a:cubicBezTo>
                  <a:cubicBezTo>
                    <a:pt x="25" y="1"/>
                    <a:pt x="28" y="0"/>
                    <a:pt x="32" y="0"/>
                  </a:cubicBezTo>
                  <a:cubicBezTo>
                    <a:pt x="35" y="0"/>
                    <a:pt x="38" y="1"/>
                    <a:pt x="41" y="4"/>
                  </a:cubicBezTo>
                  <a:cubicBezTo>
                    <a:pt x="43" y="7"/>
                    <a:pt x="45" y="11"/>
                    <a:pt x="45" y="15"/>
                  </a:cubicBezTo>
                  <a:close/>
                  <a:moveTo>
                    <a:pt x="63" y="108"/>
                  </a:moveTo>
                  <a:cubicBezTo>
                    <a:pt x="63" y="113"/>
                    <a:pt x="61" y="116"/>
                    <a:pt x="57" y="116"/>
                  </a:cubicBezTo>
                  <a:cubicBezTo>
                    <a:pt x="53" y="116"/>
                    <a:pt x="51" y="113"/>
                    <a:pt x="51" y="108"/>
                  </a:cubicBezTo>
                  <a:cubicBezTo>
                    <a:pt x="51" y="56"/>
                    <a:pt x="51" y="56"/>
                    <a:pt x="51" y="56"/>
                  </a:cubicBezTo>
                  <a:cubicBezTo>
                    <a:pt x="48" y="56"/>
                    <a:pt x="48" y="56"/>
                    <a:pt x="48" y="56"/>
                  </a:cubicBezTo>
                  <a:cubicBezTo>
                    <a:pt x="48" y="181"/>
                    <a:pt x="48" y="181"/>
                    <a:pt x="48" y="181"/>
                  </a:cubicBezTo>
                  <a:cubicBezTo>
                    <a:pt x="48" y="186"/>
                    <a:pt x="46" y="189"/>
                    <a:pt x="41" y="189"/>
                  </a:cubicBezTo>
                  <a:cubicBezTo>
                    <a:pt x="36" y="189"/>
                    <a:pt x="34" y="186"/>
                    <a:pt x="34" y="181"/>
                  </a:cubicBezTo>
                  <a:cubicBezTo>
                    <a:pt x="34" y="107"/>
                    <a:pt x="34" y="107"/>
                    <a:pt x="34" y="107"/>
                  </a:cubicBezTo>
                  <a:cubicBezTo>
                    <a:pt x="30" y="107"/>
                    <a:pt x="30" y="107"/>
                    <a:pt x="30" y="107"/>
                  </a:cubicBezTo>
                  <a:cubicBezTo>
                    <a:pt x="30" y="181"/>
                    <a:pt x="30" y="181"/>
                    <a:pt x="30" y="181"/>
                  </a:cubicBezTo>
                  <a:cubicBezTo>
                    <a:pt x="30" y="186"/>
                    <a:pt x="27" y="189"/>
                    <a:pt x="23" y="189"/>
                  </a:cubicBezTo>
                  <a:cubicBezTo>
                    <a:pt x="18" y="189"/>
                    <a:pt x="15" y="186"/>
                    <a:pt x="15" y="181"/>
                  </a:cubicBezTo>
                  <a:cubicBezTo>
                    <a:pt x="15" y="56"/>
                    <a:pt x="15" y="56"/>
                    <a:pt x="15" y="56"/>
                  </a:cubicBezTo>
                  <a:cubicBezTo>
                    <a:pt x="12" y="56"/>
                    <a:pt x="12" y="56"/>
                    <a:pt x="12" y="56"/>
                  </a:cubicBezTo>
                  <a:cubicBezTo>
                    <a:pt x="12" y="108"/>
                    <a:pt x="12" y="108"/>
                    <a:pt x="12" y="108"/>
                  </a:cubicBezTo>
                  <a:cubicBezTo>
                    <a:pt x="12" y="113"/>
                    <a:pt x="10" y="116"/>
                    <a:pt x="6" y="116"/>
                  </a:cubicBezTo>
                  <a:cubicBezTo>
                    <a:pt x="2" y="116"/>
                    <a:pt x="0" y="113"/>
                    <a:pt x="0" y="108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38"/>
                    <a:pt x="6" y="33"/>
                    <a:pt x="17" y="33"/>
                  </a:cubicBezTo>
                  <a:cubicBezTo>
                    <a:pt x="47" y="33"/>
                    <a:pt x="47" y="33"/>
                    <a:pt x="47" y="33"/>
                  </a:cubicBezTo>
                  <a:cubicBezTo>
                    <a:pt x="58" y="33"/>
                    <a:pt x="63" y="38"/>
                    <a:pt x="63" y="48"/>
                  </a:cubicBezTo>
                  <a:lnTo>
                    <a:pt x="63" y="108"/>
                  </a:lnTo>
                  <a:close/>
                </a:path>
              </a:pathLst>
            </a:custGeom>
            <a:solidFill>
              <a:srgbClr val="0070C0">
                <a:alpha val="70000"/>
              </a:srgbClr>
            </a:solidFill>
            <a:ln w="25400" cmpd="sng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fontAlgn="ctr">
                <a:buClr>
                  <a:srgbClr val="FF0000"/>
                </a:buClr>
                <a:buSzPct val="70000"/>
                <a:buFont typeface="Wingdings" panose="05000000000000000000" pitchFamily="2" charset="2"/>
                <a:buChar char="u"/>
                <a:tabLst>
                  <a:tab pos="723900" algn="l"/>
                  <a:tab pos="1447800" algn="l"/>
                </a:tabLst>
              </a:pPr>
              <a:endParaRPr lang="en-US" sz="16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8" name="Freeform 22"/>
            <p:cNvSpPr>
              <a:spLocks noEditPoints="1"/>
            </p:cNvSpPr>
            <p:nvPr/>
          </p:nvSpPr>
          <p:spPr bwMode="auto">
            <a:xfrm>
              <a:off x="2360837" y="2130922"/>
              <a:ext cx="192972" cy="576964"/>
            </a:xfrm>
            <a:custGeom>
              <a:avLst/>
              <a:gdLst>
                <a:gd name="T0" fmla="*/ 44 w 63"/>
                <a:gd name="T1" fmla="*/ 15 h 189"/>
                <a:gd name="T2" fmla="*/ 41 w 63"/>
                <a:gd name="T3" fmla="*/ 27 h 189"/>
                <a:gd name="T4" fmla="*/ 32 w 63"/>
                <a:gd name="T5" fmla="*/ 32 h 189"/>
                <a:gd name="T6" fmla="*/ 22 w 63"/>
                <a:gd name="T7" fmla="*/ 27 h 189"/>
                <a:gd name="T8" fmla="*/ 19 w 63"/>
                <a:gd name="T9" fmla="*/ 15 h 189"/>
                <a:gd name="T10" fmla="*/ 22 w 63"/>
                <a:gd name="T11" fmla="*/ 4 h 189"/>
                <a:gd name="T12" fmla="*/ 32 w 63"/>
                <a:gd name="T13" fmla="*/ 0 h 189"/>
                <a:gd name="T14" fmla="*/ 41 w 63"/>
                <a:gd name="T15" fmla="*/ 4 h 189"/>
                <a:gd name="T16" fmla="*/ 44 w 63"/>
                <a:gd name="T17" fmla="*/ 15 h 189"/>
                <a:gd name="T18" fmla="*/ 63 w 63"/>
                <a:gd name="T19" fmla="*/ 108 h 189"/>
                <a:gd name="T20" fmla="*/ 57 w 63"/>
                <a:gd name="T21" fmla="*/ 116 h 189"/>
                <a:gd name="T22" fmla="*/ 51 w 63"/>
                <a:gd name="T23" fmla="*/ 108 h 189"/>
                <a:gd name="T24" fmla="*/ 51 w 63"/>
                <a:gd name="T25" fmla="*/ 56 h 189"/>
                <a:gd name="T26" fmla="*/ 48 w 63"/>
                <a:gd name="T27" fmla="*/ 56 h 189"/>
                <a:gd name="T28" fmla="*/ 48 w 63"/>
                <a:gd name="T29" fmla="*/ 181 h 189"/>
                <a:gd name="T30" fmla="*/ 41 w 63"/>
                <a:gd name="T31" fmla="*/ 189 h 189"/>
                <a:gd name="T32" fmla="*/ 34 w 63"/>
                <a:gd name="T33" fmla="*/ 181 h 189"/>
                <a:gd name="T34" fmla="*/ 34 w 63"/>
                <a:gd name="T35" fmla="*/ 107 h 189"/>
                <a:gd name="T36" fmla="*/ 30 w 63"/>
                <a:gd name="T37" fmla="*/ 107 h 189"/>
                <a:gd name="T38" fmla="*/ 30 w 63"/>
                <a:gd name="T39" fmla="*/ 181 h 189"/>
                <a:gd name="T40" fmla="*/ 22 w 63"/>
                <a:gd name="T41" fmla="*/ 189 h 189"/>
                <a:gd name="T42" fmla="*/ 15 w 63"/>
                <a:gd name="T43" fmla="*/ 181 h 189"/>
                <a:gd name="T44" fmla="*/ 15 w 63"/>
                <a:gd name="T45" fmla="*/ 56 h 189"/>
                <a:gd name="T46" fmla="*/ 12 w 63"/>
                <a:gd name="T47" fmla="*/ 56 h 189"/>
                <a:gd name="T48" fmla="*/ 12 w 63"/>
                <a:gd name="T49" fmla="*/ 108 h 189"/>
                <a:gd name="T50" fmla="*/ 6 w 63"/>
                <a:gd name="T51" fmla="*/ 116 h 189"/>
                <a:gd name="T52" fmla="*/ 0 w 63"/>
                <a:gd name="T53" fmla="*/ 108 h 189"/>
                <a:gd name="T54" fmla="*/ 0 w 63"/>
                <a:gd name="T55" fmla="*/ 48 h 189"/>
                <a:gd name="T56" fmla="*/ 17 w 63"/>
                <a:gd name="T57" fmla="*/ 33 h 189"/>
                <a:gd name="T58" fmla="*/ 47 w 63"/>
                <a:gd name="T59" fmla="*/ 33 h 189"/>
                <a:gd name="T60" fmla="*/ 63 w 63"/>
                <a:gd name="T61" fmla="*/ 48 h 189"/>
                <a:gd name="T62" fmla="*/ 63 w 63"/>
                <a:gd name="T63" fmla="*/ 108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3" h="189">
                  <a:moveTo>
                    <a:pt x="44" y="15"/>
                  </a:moveTo>
                  <a:cubicBezTo>
                    <a:pt x="44" y="19"/>
                    <a:pt x="43" y="23"/>
                    <a:pt x="41" y="27"/>
                  </a:cubicBezTo>
                  <a:cubicBezTo>
                    <a:pt x="38" y="30"/>
                    <a:pt x="35" y="32"/>
                    <a:pt x="32" y="32"/>
                  </a:cubicBezTo>
                  <a:cubicBezTo>
                    <a:pt x="28" y="32"/>
                    <a:pt x="25" y="30"/>
                    <a:pt x="22" y="27"/>
                  </a:cubicBezTo>
                  <a:cubicBezTo>
                    <a:pt x="20" y="23"/>
                    <a:pt x="19" y="19"/>
                    <a:pt x="19" y="15"/>
                  </a:cubicBezTo>
                  <a:cubicBezTo>
                    <a:pt x="19" y="11"/>
                    <a:pt x="20" y="7"/>
                    <a:pt x="22" y="4"/>
                  </a:cubicBezTo>
                  <a:cubicBezTo>
                    <a:pt x="25" y="1"/>
                    <a:pt x="28" y="0"/>
                    <a:pt x="32" y="0"/>
                  </a:cubicBezTo>
                  <a:cubicBezTo>
                    <a:pt x="35" y="0"/>
                    <a:pt x="38" y="1"/>
                    <a:pt x="41" y="4"/>
                  </a:cubicBezTo>
                  <a:cubicBezTo>
                    <a:pt x="43" y="7"/>
                    <a:pt x="44" y="11"/>
                    <a:pt x="44" y="15"/>
                  </a:cubicBezTo>
                  <a:close/>
                  <a:moveTo>
                    <a:pt x="63" y="108"/>
                  </a:moveTo>
                  <a:cubicBezTo>
                    <a:pt x="63" y="113"/>
                    <a:pt x="61" y="116"/>
                    <a:pt x="57" y="116"/>
                  </a:cubicBezTo>
                  <a:cubicBezTo>
                    <a:pt x="53" y="116"/>
                    <a:pt x="51" y="113"/>
                    <a:pt x="51" y="108"/>
                  </a:cubicBezTo>
                  <a:cubicBezTo>
                    <a:pt x="51" y="56"/>
                    <a:pt x="51" y="56"/>
                    <a:pt x="51" y="56"/>
                  </a:cubicBezTo>
                  <a:cubicBezTo>
                    <a:pt x="48" y="56"/>
                    <a:pt x="48" y="56"/>
                    <a:pt x="48" y="56"/>
                  </a:cubicBezTo>
                  <a:cubicBezTo>
                    <a:pt x="48" y="181"/>
                    <a:pt x="48" y="181"/>
                    <a:pt x="48" y="181"/>
                  </a:cubicBezTo>
                  <a:cubicBezTo>
                    <a:pt x="48" y="186"/>
                    <a:pt x="46" y="189"/>
                    <a:pt x="41" y="189"/>
                  </a:cubicBezTo>
                  <a:cubicBezTo>
                    <a:pt x="36" y="189"/>
                    <a:pt x="34" y="186"/>
                    <a:pt x="34" y="181"/>
                  </a:cubicBezTo>
                  <a:cubicBezTo>
                    <a:pt x="34" y="107"/>
                    <a:pt x="34" y="107"/>
                    <a:pt x="34" y="107"/>
                  </a:cubicBezTo>
                  <a:cubicBezTo>
                    <a:pt x="30" y="107"/>
                    <a:pt x="30" y="107"/>
                    <a:pt x="30" y="107"/>
                  </a:cubicBezTo>
                  <a:cubicBezTo>
                    <a:pt x="30" y="181"/>
                    <a:pt x="30" y="181"/>
                    <a:pt x="30" y="181"/>
                  </a:cubicBezTo>
                  <a:cubicBezTo>
                    <a:pt x="30" y="186"/>
                    <a:pt x="27" y="189"/>
                    <a:pt x="22" y="189"/>
                  </a:cubicBezTo>
                  <a:cubicBezTo>
                    <a:pt x="18" y="189"/>
                    <a:pt x="15" y="186"/>
                    <a:pt x="15" y="181"/>
                  </a:cubicBezTo>
                  <a:cubicBezTo>
                    <a:pt x="15" y="56"/>
                    <a:pt x="15" y="56"/>
                    <a:pt x="15" y="56"/>
                  </a:cubicBezTo>
                  <a:cubicBezTo>
                    <a:pt x="12" y="56"/>
                    <a:pt x="12" y="56"/>
                    <a:pt x="12" y="56"/>
                  </a:cubicBezTo>
                  <a:cubicBezTo>
                    <a:pt x="12" y="108"/>
                    <a:pt x="12" y="108"/>
                    <a:pt x="12" y="108"/>
                  </a:cubicBezTo>
                  <a:cubicBezTo>
                    <a:pt x="12" y="113"/>
                    <a:pt x="10" y="116"/>
                    <a:pt x="6" y="116"/>
                  </a:cubicBezTo>
                  <a:cubicBezTo>
                    <a:pt x="2" y="116"/>
                    <a:pt x="0" y="113"/>
                    <a:pt x="0" y="108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38"/>
                    <a:pt x="6" y="33"/>
                    <a:pt x="17" y="33"/>
                  </a:cubicBezTo>
                  <a:cubicBezTo>
                    <a:pt x="47" y="33"/>
                    <a:pt x="47" y="33"/>
                    <a:pt x="47" y="33"/>
                  </a:cubicBezTo>
                  <a:cubicBezTo>
                    <a:pt x="58" y="33"/>
                    <a:pt x="63" y="38"/>
                    <a:pt x="63" y="48"/>
                  </a:cubicBezTo>
                  <a:lnTo>
                    <a:pt x="63" y="108"/>
                  </a:lnTo>
                  <a:close/>
                </a:path>
              </a:pathLst>
            </a:custGeom>
            <a:solidFill>
              <a:srgbClr val="0070C0">
                <a:alpha val="70000"/>
              </a:srgbClr>
            </a:solidFill>
            <a:ln w="25400" cmpd="sng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fontAlgn="ctr">
                <a:buClr>
                  <a:srgbClr val="FF0000"/>
                </a:buClr>
                <a:buSzPct val="70000"/>
                <a:buFont typeface="Wingdings" panose="05000000000000000000" pitchFamily="2" charset="2"/>
                <a:buChar char="u"/>
                <a:tabLst>
                  <a:tab pos="723900" algn="l"/>
                  <a:tab pos="1447800" algn="l"/>
                </a:tabLst>
              </a:pPr>
              <a:endParaRPr lang="en-US" sz="16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9" name="Freeform 23"/>
            <p:cNvSpPr>
              <a:spLocks noEditPoints="1"/>
            </p:cNvSpPr>
            <p:nvPr/>
          </p:nvSpPr>
          <p:spPr bwMode="auto">
            <a:xfrm>
              <a:off x="3060601" y="2130922"/>
              <a:ext cx="191022" cy="576964"/>
            </a:xfrm>
            <a:custGeom>
              <a:avLst/>
              <a:gdLst>
                <a:gd name="T0" fmla="*/ 44 w 63"/>
                <a:gd name="T1" fmla="*/ 15 h 189"/>
                <a:gd name="T2" fmla="*/ 41 w 63"/>
                <a:gd name="T3" fmla="*/ 27 h 189"/>
                <a:gd name="T4" fmla="*/ 31 w 63"/>
                <a:gd name="T5" fmla="*/ 32 h 189"/>
                <a:gd name="T6" fmla="*/ 22 w 63"/>
                <a:gd name="T7" fmla="*/ 27 h 189"/>
                <a:gd name="T8" fmla="*/ 19 w 63"/>
                <a:gd name="T9" fmla="*/ 15 h 189"/>
                <a:gd name="T10" fmla="*/ 22 w 63"/>
                <a:gd name="T11" fmla="*/ 4 h 189"/>
                <a:gd name="T12" fmla="*/ 31 w 63"/>
                <a:gd name="T13" fmla="*/ 0 h 189"/>
                <a:gd name="T14" fmla="*/ 41 w 63"/>
                <a:gd name="T15" fmla="*/ 4 h 189"/>
                <a:gd name="T16" fmla="*/ 44 w 63"/>
                <a:gd name="T17" fmla="*/ 15 h 189"/>
                <a:gd name="T18" fmla="*/ 63 w 63"/>
                <a:gd name="T19" fmla="*/ 108 h 189"/>
                <a:gd name="T20" fmla="*/ 57 w 63"/>
                <a:gd name="T21" fmla="*/ 116 h 189"/>
                <a:gd name="T22" fmla="*/ 51 w 63"/>
                <a:gd name="T23" fmla="*/ 108 h 189"/>
                <a:gd name="T24" fmla="*/ 51 w 63"/>
                <a:gd name="T25" fmla="*/ 56 h 189"/>
                <a:gd name="T26" fmla="*/ 48 w 63"/>
                <a:gd name="T27" fmla="*/ 56 h 189"/>
                <a:gd name="T28" fmla="*/ 48 w 63"/>
                <a:gd name="T29" fmla="*/ 181 h 189"/>
                <a:gd name="T30" fmla="*/ 41 w 63"/>
                <a:gd name="T31" fmla="*/ 189 h 189"/>
                <a:gd name="T32" fmla="*/ 33 w 63"/>
                <a:gd name="T33" fmla="*/ 181 h 189"/>
                <a:gd name="T34" fmla="*/ 33 w 63"/>
                <a:gd name="T35" fmla="*/ 107 h 189"/>
                <a:gd name="T36" fmla="*/ 30 w 63"/>
                <a:gd name="T37" fmla="*/ 107 h 189"/>
                <a:gd name="T38" fmla="*/ 30 w 63"/>
                <a:gd name="T39" fmla="*/ 181 h 189"/>
                <a:gd name="T40" fmla="*/ 22 w 63"/>
                <a:gd name="T41" fmla="*/ 189 h 189"/>
                <a:gd name="T42" fmla="*/ 15 w 63"/>
                <a:gd name="T43" fmla="*/ 181 h 189"/>
                <a:gd name="T44" fmla="*/ 15 w 63"/>
                <a:gd name="T45" fmla="*/ 56 h 189"/>
                <a:gd name="T46" fmla="*/ 12 w 63"/>
                <a:gd name="T47" fmla="*/ 56 h 189"/>
                <a:gd name="T48" fmla="*/ 12 w 63"/>
                <a:gd name="T49" fmla="*/ 108 h 189"/>
                <a:gd name="T50" fmla="*/ 6 w 63"/>
                <a:gd name="T51" fmla="*/ 116 h 189"/>
                <a:gd name="T52" fmla="*/ 0 w 63"/>
                <a:gd name="T53" fmla="*/ 108 h 189"/>
                <a:gd name="T54" fmla="*/ 0 w 63"/>
                <a:gd name="T55" fmla="*/ 48 h 189"/>
                <a:gd name="T56" fmla="*/ 17 w 63"/>
                <a:gd name="T57" fmla="*/ 33 h 189"/>
                <a:gd name="T58" fmla="*/ 47 w 63"/>
                <a:gd name="T59" fmla="*/ 33 h 189"/>
                <a:gd name="T60" fmla="*/ 63 w 63"/>
                <a:gd name="T61" fmla="*/ 48 h 189"/>
                <a:gd name="T62" fmla="*/ 63 w 63"/>
                <a:gd name="T63" fmla="*/ 108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3" h="189">
                  <a:moveTo>
                    <a:pt x="44" y="15"/>
                  </a:moveTo>
                  <a:cubicBezTo>
                    <a:pt x="44" y="19"/>
                    <a:pt x="43" y="23"/>
                    <a:pt x="41" y="27"/>
                  </a:cubicBezTo>
                  <a:cubicBezTo>
                    <a:pt x="38" y="30"/>
                    <a:pt x="35" y="32"/>
                    <a:pt x="31" y="32"/>
                  </a:cubicBezTo>
                  <a:cubicBezTo>
                    <a:pt x="28" y="32"/>
                    <a:pt x="25" y="30"/>
                    <a:pt x="22" y="27"/>
                  </a:cubicBezTo>
                  <a:cubicBezTo>
                    <a:pt x="20" y="23"/>
                    <a:pt x="19" y="19"/>
                    <a:pt x="19" y="15"/>
                  </a:cubicBezTo>
                  <a:cubicBezTo>
                    <a:pt x="19" y="11"/>
                    <a:pt x="20" y="7"/>
                    <a:pt x="22" y="4"/>
                  </a:cubicBezTo>
                  <a:cubicBezTo>
                    <a:pt x="25" y="1"/>
                    <a:pt x="28" y="0"/>
                    <a:pt x="31" y="0"/>
                  </a:cubicBezTo>
                  <a:cubicBezTo>
                    <a:pt x="35" y="0"/>
                    <a:pt x="38" y="1"/>
                    <a:pt x="41" y="4"/>
                  </a:cubicBezTo>
                  <a:cubicBezTo>
                    <a:pt x="43" y="7"/>
                    <a:pt x="44" y="11"/>
                    <a:pt x="44" y="15"/>
                  </a:cubicBezTo>
                  <a:close/>
                  <a:moveTo>
                    <a:pt x="63" y="108"/>
                  </a:moveTo>
                  <a:cubicBezTo>
                    <a:pt x="63" y="113"/>
                    <a:pt x="61" y="116"/>
                    <a:pt x="57" y="116"/>
                  </a:cubicBezTo>
                  <a:cubicBezTo>
                    <a:pt x="53" y="116"/>
                    <a:pt x="51" y="113"/>
                    <a:pt x="51" y="108"/>
                  </a:cubicBezTo>
                  <a:cubicBezTo>
                    <a:pt x="51" y="56"/>
                    <a:pt x="51" y="56"/>
                    <a:pt x="51" y="56"/>
                  </a:cubicBezTo>
                  <a:cubicBezTo>
                    <a:pt x="48" y="56"/>
                    <a:pt x="48" y="56"/>
                    <a:pt x="48" y="56"/>
                  </a:cubicBezTo>
                  <a:cubicBezTo>
                    <a:pt x="48" y="181"/>
                    <a:pt x="48" y="181"/>
                    <a:pt x="48" y="181"/>
                  </a:cubicBezTo>
                  <a:cubicBezTo>
                    <a:pt x="48" y="186"/>
                    <a:pt x="46" y="189"/>
                    <a:pt x="41" y="189"/>
                  </a:cubicBezTo>
                  <a:cubicBezTo>
                    <a:pt x="36" y="189"/>
                    <a:pt x="33" y="186"/>
                    <a:pt x="33" y="181"/>
                  </a:cubicBezTo>
                  <a:cubicBezTo>
                    <a:pt x="33" y="107"/>
                    <a:pt x="33" y="107"/>
                    <a:pt x="33" y="107"/>
                  </a:cubicBezTo>
                  <a:cubicBezTo>
                    <a:pt x="30" y="107"/>
                    <a:pt x="30" y="107"/>
                    <a:pt x="30" y="107"/>
                  </a:cubicBezTo>
                  <a:cubicBezTo>
                    <a:pt x="30" y="181"/>
                    <a:pt x="30" y="181"/>
                    <a:pt x="30" y="181"/>
                  </a:cubicBezTo>
                  <a:cubicBezTo>
                    <a:pt x="30" y="186"/>
                    <a:pt x="27" y="189"/>
                    <a:pt x="22" y="189"/>
                  </a:cubicBezTo>
                  <a:cubicBezTo>
                    <a:pt x="17" y="189"/>
                    <a:pt x="15" y="186"/>
                    <a:pt x="15" y="181"/>
                  </a:cubicBezTo>
                  <a:cubicBezTo>
                    <a:pt x="15" y="56"/>
                    <a:pt x="15" y="56"/>
                    <a:pt x="15" y="56"/>
                  </a:cubicBezTo>
                  <a:cubicBezTo>
                    <a:pt x="12" y="56"/>
                    <a:pt x="12" y="56"/>
                    <a:pt x="12" y="56"/>
                  </a:cubicBezTo>
                  <a:cubicBezTo>
                    <a:pt x="12" y="108"/>
                    <a:pt x="12" y="108"/>
                    <a:pt x="12" y="108"/>
                  </a:cubicBezTo>
                  <a:cubicBezTo>
                    <a:pt x="12" y="113"/>
                    <a:pt x="10" y="116"/>
                    <a:pt x="6" y="116"/>
                  </a:cubicBezTo>
                  <a:cubicBezTo>
                    <a:pt x="2" y="116"/>
                    <a:pt x="0" y="113"/>
                    <a:pt x="0" y="108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38"/>
                    <a:pt x="6" y="33"/>
                    <a:pt x="17" y="33"/>
                  </a:cubicBezTo>
                  <a:cubicBezTo>
                    <a:pt x="47" y="33"/>
                    <a:pt x="47" y="33"/>
                    <a:pt x="47" y="33"/>
                  </a:cubicBezTo>
                  <a:cubicBezTo>
                    <a:pt x="57" y="33"/>
                    <a:pt x="63" y="38"/>
                    <a:pt x="63" y="48"/>
                  </a:cubicBezTo>
                  <a:lnTo>
                    <a:pt x="63" y="108"/>
                  </a:lnTo>
                  <a:close/>
                </a:path>
              </a:pathLst>
            </a:custGeom>
            <a:solidFill>
              <a:srgbClr val="0070C0">
                <a:alpha val="70000"/>
              </a:srgbClr>
            </a:solidFill>
            <a:ln w="25400" cmpd="sng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fontAlgn="ctr">
                <a:buClr>
                  <a:srgbClr val="FF0000"/>
                </a:buClr>
                <a:buSzPct val="70000"/>
                <a:buFont typeface="Wingdings" panose="05000000000000000000" pitchFamily="2" charset="2"/>
                <a:buChar char="u"/>
                <a:tabLst>
                  <a:tab pos="723900" algn="l"/>
                  <a:tab pos="1447800" algn="l"/>
                </a:tabLst>
              </a:pPr>
              <a:endParaRPr lang="en-US" sz="16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0" name="Freeform 24"/>
            <p:cNvSpPr>
              <a:spLocks noEditPoints="1"/>
            </p:cNvSpPr>
            <p:nvPr/>
          </p:nvSpPr>
          <p:spPr bwMode="auto">
            <a:xfrm>
              <a:off x="3781806" y="2130922"/>
              <a:ext cx="192972" cy="576964"/>
            </a:xfrm>
            <a:custGeom>
              <a:avLst/>
              <a:gdLst>
                <a:gd name="T0" fmla="*/ 44 w 63"/>
                <a:gd name="T1" fmla="*/ 15 h 189"/>
                <a:gd name="T2" fmla="*/ 40 w 63"/>
                <a:gd name="T3" fmla="*/ 27 h 189"/>
                <a:gd name="T4" fmla="*/ 31 w 63"/>
                <a:gd name="T5" fmla="*/ 32 h 189"/>
                <a:gd name="T6" fmla="*/ 22 w 63"/>
                <a:gd name="T7" fmla="*/ 27 h 189"/>
                <a:gd name="T8" fmla="*/ 18 w 63"/>
                <a:gd name="T9" fmla="*/ 15 h 189"/>
                <a:gd name="T10" fmla="*/ 22 w 63"/>
                <a:gd name="T11" fmla="*/ 4 h 189"/>
                <a:gd name="T12" fmla="*/ 31 w 63"/>
                <a:gd name="T13" fmla="*/ 0 h 189"/>
                <a:gd name="T14" fmla="*/ 40 w 63"/>
                <a:gd name="T15" fmla="*/ 4 h 189"/>
                <a:gd name="T16" fmla="*/ 44 w 63"/>
                <a:gd name="T17" fmla="*/ 15 h 189"/>
                <a:gd name="T18" fmla="*/ 63 w 63"/>
                <a:gd name="T19" fmla="*/ 108 h 189"/>
                <a:gd name="T20" fmla="*/ 57 w 63"/>
                <a:gd name="T21" fmla="*/ 116 h 189"/>
                <a:gd name="T22" fmla="*/ 51 w 63"/>
                <a:gd name="T23" fmla="*/ 108 h 189"/>
                <a:gd name="T24" fmla="*/ 51 w 63"/>
                <a:gd name="T25" fmla="*/ 56 h 189"/>
                <a:gd name="T26" fmla="*/ 48 w 63"/>
                <a:gd name="T27" fmla="*/ 56 h 189"/>
                <a:gd name="T28" fmla="*/ 48 w 63"/>
                <a:gd name="T29" fmla="*/ 181 h 189"/>
                <a:gd name="T30" fmla="*/ 41 w 63"/>
                <a:gd name="T31" fmla="*/ 189 h 189"/>
                <a:gd name="T32" fmla="*/ 33 w 63"/>
                <a:gd name="T33" fmla="*/ 181 h 189"/>
                <a:gd name="T34" fmla="*/ 33 w 63"/>
                <a:gd name="T35" fmla="*/ 107 h 189"/>
                <a:gd name="T36" fmla="*/ 30 w 63"/>
                <a:gd name="T37" fmla="*/ 107 h 189"/>
                <a:gd name="T38" fmla="*/ 30 w 63"/>
                <a:gd name="T39" fmla="*/ 181 h 189"/>
                <a:gd name="T40" fmla="*/ 22 w 63"/>
                <a:gd name="T41" fmla="*/ 189 h 189"/>
                <a:gd name="T42" fmla="*/ 15 w 63"/>
                <a:gd name="T43" fmla="*/ 181 h 189"/>
                <a:gd name="T44" fmla="*/ 15 w 63"/>
                <a:gd name="T45" fmla="*/ 56 h 189"/>
                <a:gd name="T46" fmla="*/ 12 w 63"/>
                <a:gd name="T47" fmla="*/ 56 h 189"/>
                <a:gd name="T48" fmla="*/ 12 w 63"/>
                <a:gd name="T49" fmla="*/ 108 h 189"/>
                <a:gd name="T50" fmla="*/ 6 w 63"/>
                <a:gd name="T51" fmla="*/ 116 h 189"/>
                <a:gd name="T52" fmla="*/ 0 w 63"/>
                <a:gd name="T53" fmla="*/ 108 h 189"/>
                <a:gd name="T54" fmla="*/ 0 w 63"/>
                <a:gd name="T55" fmla="*/ 48 h 189"/>
                <a:gd name="T56" fmla="*/ 16 w 63"/>
                <a:gd name="T57" fmla="*/ 33 h 189"/>
                <a:gd name="T58" fmla="*/ 47 w 63"/>
                <a:gd name="T59" fmla="*/ 33 h 189"/>
                <a:gd name="T60" fmla="*/ 63 w 63"/>
                <a:gd name="T61" fmla="*/ 48 h 189"/>
                <a:gd name="T62" fmla="*/ 63 w 63"/>
                <a:gd name="T63" fmla="*/ 108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3" h="189">
                  <a:moveTo>
                    <a:pt x="44" y="15"/>
                  </a:moveTo>
                  <a:cubicBezTo>
                    <a:pt x="44" y="19"/>
                    <a:pt x="43" y="23"/>
                    <a:pt x="40" y="27"/>
                  </a:cubicBezTo>
                  <a:cubicBezTo>
                    <a:pt x="38" y="30"/>
                    <a:pt x="35" y="32"/>
                    <a:pt x="31" y="32"/>
                  </a:cubicBezTo>
                  <a:cubicBezTo>
                    <a:pt x="28" y="32"/>
                    <a:pt x="25" y="30"/>
                    <a:pt x="22" y="27"/>
                  </a:cubicBezTo>
                  <a:cubicBezTo>
                    <a:pt x="20" y="23"/>
                    <a:pt x="18" y="19"/>
                    <a:pt x="18" y="15"/>
                  </a:cubicBezTo>
                  <a:cubicBezTo>
                    <a:pt x="18" y="11"/>
                    <a:pt x="20" y="7"/>
                    <a:pt x="22" y="4"/>
                  </a:cubicBezTo>
                  <a:cubicBezTo>
                    <a:pt x="25" y="1"/>
                    <a:pt x="28" y="0"/>
                    <a:pt x="31" y="0"/>
                  </a:cubicBezTo>
                  <a:cubicBezTo>
                    <a:pt x="35" y="0"/>
                    <a:pt x="38" y="1"/>
                    <a:pt x="40" y="4"/>
                  </a:cubicBezTo>
                  <a:cubicBezTo>
                    <a:pt x="43" y="7"/>
                    <a:pt x="44" y="11"/>
                    <a:pt x="44" y="15"/>
                  </a:cubicBezTo>
                  <a:close/>
                  <a:moveTo>
                    <a:pt x="63" y="108"/>
                  </a:moveTo>
                  <a:cubicBezTo>
                    <a:pt x="63" y="113"/>
                    <a:pt x="61" y="116"/>
                    <a:pt x="57" y="116"/>
                  </a:cubicBezTo>
                  <a:cubicBezTo>
                    <a:pt x="53" y="116"/>
                    <a:pt x="51" y="113"/>
                    <a:pt x="51" y="108"/>
                  </a:cubicBezTo>
                  <a:cubicBezTo>
                    <a:pt x="51" y="56"/>
                    <a:pt x="51" y="56"/>
                    <a:pt x="51" y="56"/>
                  </a:cubicBezTo>
                  <a:cubicBezTo>
                    <a:pt x="48" y="56"/>
                    <a:pt x="48" y="56"/>
                    <a:pt x="48" y="56"/>
                  </a:cubicBezTo>
                  <a:cubicBezTo>
                    <a:pt x="48" y="181"/>
                    <a:pt x="48" y="181"/>
                    <a:pt x="48" y="181"/>
                  </a:cubicBezTo>
                  <a:cubicBezTo>
                    <a:pt x="48" y="186"/>
                    <a:pt x="46" y="189"/>
                    <a:pt x="41" y="189"/>
                  </a:cubicBezTo>
                  <a:cubicBezTo>
                    <a:pt x="36" y="189"/>
                    <a:pt x="33" y="186"/>
                    <a:pt x="33" y="181"/>
                  </a:cubicBezTo>
                  <a:cubicBezTo>
                    <a:pt x="33" y="107"/>
                    <a:pt x="33" y="107"/>
                    <a:pt x="33" y="107"/>
                  </a:cubicBezTo>
                  <a:cubicBezTo>
                    <a:pt x="30" y="107"/>
                    <a:pt x="30" y="107"/>
                    <a:pt x="30" y="107"/>
                  </a:cubicBezTo>
                  <a:cubicBezTo>
                    <a:pt x="30" y="181"/>
                    <a:pt x="30" y="181"/>
                    <a:pt x="30" y="181"/>
                  </a:cubicBezTo>
                  <a:cubicBezTo>
                    <a:pt x="30" y="186"/>
                    <a:pt x="27" y="189"/>
                    <a:pt x="22" y="189"/>
                  </a:cubicBezTo>
                  <a:cubicBezTo>
                    <a:pt x="17" y="189"/>
                    <a:pt x="15" y="186"/>
                    <a:pt x="15" y="181"/>
                  </a:cubicBezTo>
                  <a:cubicBezTo>
                    <a:pt x="15" y="56"/>
                    <a:pt x="15" y="56"/>
                    <a:pt x="15" y="56"/>
                  </a:cubicBezTo>
                  <a:cubicBezTo>
                    <a:pt x="12" y="56"/>
                    <a:pt x="12" y="56"/>
                    <a:pt x="12" y="56"/>
                  </a:cubicBezTo>
                  <a:cubicBezTo>
                    <a:pt x="12" y="108"/>
                    <a:pt x="12" y="108"/>
                    <a:pt x="12" y="108"/>
                  </a:cubicBezTo>
                  <a:cubicBezTo>
                    <a:pt x="12" y="113"/>
                    <a:pt x="10" y="116"/>
                    <a:pt x="6" y="116"/>
                  </a:cubicBezTo>
                  <a:cubicBezTo>
                    <a:pt x="2" y="116"/>
                    <a:pt x="0" y="113"/>
                    <a:pt x="0" y="108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38"/>
                    <a:pt x="6" y="33"/>
                    <a:pt x="16" y="33"/>
                  </a:cubicBezTo>
                  <a:cubicBezTo>
                    <a:pt x="47" y="33"/>
                    <a:pt x="47" y="33"/>
                    <a:pt x="47" y="33"/>
                  </a:cubicBezTo>
                  <a:cubicBezTo>
                    <a:pt x="57" y="33"/>
                    <a:pt x="63" y="38"/>
                    <a:pt x="63" y="48"/>
                  </a:cubicBezTo>
                  <a:lnTo>
                    <a:pt x="63" y="108"/>
                  </a:lnTo>
                  <a:close/>
                </a:path>
              </a:pathLst>
            </a:custGeom>
            <a:solidFill>
              <a:srgbClr val="0070C0">
                <a:alpha val="70000"/>
              </a:srgbClr>
            </a:solidFill>
            <a:ln w="25400" cmpd="sng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fontAlgn="ctr">
                <a:buClr>
                  <a:srgbClr val="FF0000"/>
                </a:buClr>
                <a:buSzPct val="70000"/>
                <a:buFont typeface="Wingdings" panose="05000000000000000000" pitchFamily="2" charset="2"/>
                <a:buChar char="u"/>
                <a:tabLst>
                  <a:tab pos="723900" algn="l"/>
                  <a:tab pos="1447800" algn="l"/>
                </a:tabLst>
              </a:pPr>
              <a:endParaRPr lang="en-US" sz="16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1" name="Freeform 25"/>
            <p:cNvSpPr>
              <a:spLocks noEditPoints="1"/>
            </p:cNvSpPr>
            <p:nvPr/>
          </p:nvSpPr>
          <p:spPr bwMode="auto">
            <a:xfrm>
              <a:off x="4499112" y="2130922"/>
              <a:ext cx="192972" cy="576964"/>
            </a:xfrm>
            <a:custGeom>
              <a:avLst/>
              <a:gdLst>
                <a:gd name="T0" fmla="*/ 45 w 63"/>
                <a:gd name="T1" fmla="*/ 15 h 189"/>
                <a:gd name="T2" fmla="*/ 41 w 63"/>
                <a:gd name="T3" fmla="*/ 27 h 189"/>
                <a:gd name="T4" fmla="*/ 32 w 63"/>
                <a:gd name="T5" fmla="*/ 32 h 189"/>
                <a:gd name="T6" fmla="*/ 22 w 63"/>
                <a:gd name="T7" fmla="*/ 27 h 189"/>
                <a:gd name="T8" fmla="*/ 19 w 63"/>
                <a:gd name="T9" fmla="*/ 15 h 189"/>
                <a:gd name="T10" fmla="*/ 22 w 63"/>
                <a:gd name="T11" fmla="*/ 4 h 189"/>
                <a:gd name="T12" fmla="*/ 32 w 63"/>
                <a:gd name="T13" fmla="*/ 0 h 189"/>
                <a:gd name="T14" fmla="*/ 41 w 63"/>
                <a:gd name="T15" fmla="*/ 4 h 189"/>
                <a:gd name="T16" fmla="*/ 45 w 63"/>
                <a:gd name="T17" fmla="*/ 15 h 189"/>
                <a:gd name="T18" fmla="*/ 63 w 63"/>
                <a:gd name="T19" fmla="*/ 108 h 189"/>
                <a:gd name="T20" fmla="*/ 57 w 63"/>
                <a:gd name="T21" fmla="*/ 116 h 189"/>
                <a:gd name="T22" fmla="*/ 51 w 63"/>
                <a:gd name="T23" fmla="*/ 108 h 189"/>
                <a:gd name="T24" fmla="*/ 51 w 63"/>
                <a:gd name="T25" fmla="*/ 56 h 189"/>
                <a:gd name="T26" fmla="*/ 48 w 63"/>
                <a:gd name="T27" fmla="*/ 56 h 189"/>
                <a:gd name="T28" fmla="*/ 48 w 63"/>
                <a:gd name="T29" fmla="*/ 181 h 189"/>
                <a:gd name="T30" fmla="*/ 41 w 63"/>
                <a:gd name="T31" fmla="*/ 189 h 189"/>
                <a:gd name="T32" fmla="*/ 34 w 63"/>
                <a:gd name="T33" fmla="*/ 181 h 189"/>
                <a:gd name="T34" fmla="*/ 34 w 63"/>
                <a:gd name="T35" fmla="*/ 107 h 189"/>
                <a:gd name="T36" fmla="*/ 30 w 63"/>
                <a:gd name="T37" fmla="*/ 107 h 189"/>
                <a:gd name="T38" fmla="*/ 30 w 63"/>
                <a:gd name="T39" fmla="*/ 181 h 189"/>
                <a:gd name="T40" fmla="*/ 22 w 63"/>
                <a:gd name="T41" fmla="*/ 189 h 189"/>
                <a:gd name="T42" fmla="*/ 15 w 63"/>
                <a:gd name="T43" fmla="*/ 181 h 189"/>
                <a:gd name="T44" fmla="*/ 15 w 63"/>
                <a:gd name="T45" fmla="*/ 56 h 189"/>
                <a:gd name="T46" fmla="*/ 12 w 63"/>
                <a:gd name="T47" fmla="*/ 56 h 189"/>
                <a:gd name="T48" fmla="*/ 12 w 63"/>
                <a:gd name="T49" fmla="*/ 108 h 189"/>
                <a:gd name="T50" fmla="*/ 6 w 63"/>
                <a:gd name="T51" fmla="*/ 116 h 189"/>
                <a:gd name="T52" fmla="*/ 0 w 63"/>
                <a:gd name="T53" fmla="*/ 108 h 189"/>
                <a:gd name="T54" fmla="*/ 0 w 63"/>
                <a:gd name="T55" fmla="*/ 48 h 189"/>
                <a:gd name="T56" fmla="*/ 17 w 63"/>
                <a:gd name="T57" fmla="*/ 33 h 189"/>
                <a:gd name="T58" fmla="*/ 47 w 63"/>
                <a:gd name="T59" fmla="*/ 33 h 189"/>
                <a:gd name="T60" fmla="*/ 63 w 63"/>
                <a:gd name="T61" fmla="*/ 48 h 189"/>
                <a:gd name="T62" fmla="*/ 63 w 63"/>
                <a:gd name="T63" fmla="*/ 108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3" h="189">
                  <a:moveTo>
                    <a:pt x="45" y="15"/>
                  </a:moveTo>
                  <a:cubicBezTo>
                    <a:pt x="45" y="19"/>
                    <a:pt x="43" y="23"/>
                    <a:pt x="41" y="27"/>
                  </a:cubicBezTo>
                  <a:cubicBezTo>
                    <a:pt x="38" y="30"/>
                    <a:pt x="35" y="32"/>
                    <a:pt x="32" y="32"/>
                  </a:cubicBezTo>
                  <a:cubicBezTo>
                    <a:pt x="28" y="32"/>
                    <a:pt x="25" y="30"/>
                    <a:pt x="22" y="27"/>
                  </a:cubicBezTo>
                  <a:cubicBezTo>
                    <a:pt x="20" y="23"/>
                    <a:pt x="19" y="19"/>
                    <a:pt x="19" y="15"/>
                  </a:cubicBezTo>
                  <a:cubicBezTo>
                    <a:pt x="19" y="11"/>
                    <a:pt x="20" y="7"/>
                    <a:pt x="22" y="4"/>
                  </a:cubicBezTo>
                  <a:cubicBezTo>
                    <a:pt x="25" y="1"/>
                    <a:pt x="28" y="0"/>
                    <a:pt x="32" y="0"/>
                  </a:cubicBezTo>
                  <a:cubicBezTo>
                    <a:pt x="35" y="0"/>
                    <a:pt x="38" y="1"/>
                    <a:pt x="41" y="4"/>
                  </a:cubicBezTo>
                  <a:cubicBezTo>
                    <a:pt x="43" y="7"/>
                    <a:pt x="45" y="11"/>
                    <a:pt x="45" y="15"/>
                  </a:cubicBezTo>
                  <a:close/>
                  <a:moveTo>
                    <a:pt x="63" y="108"/>
                  </a:moveTo>
                  <a:cubicBezTo>
                    <a:pt x="63" y="113"/>
                    <a:pt x="61" y="116"/>
                    <a:pt x="57" y="116"/>
                  </a:cubicBezTo>
                  <a:cubicBezTo>
                    <a:pt x="53" y="116"/>
                    <a:pt x="51" y="113"/>
                    <a:pt x="51" y="108"/>
                  </a:cubicBezTo>
                  <a:cubicBezTo>
                    <a:pt x="51" y="56"/>
                    <a:pt x="51" y="56"/>
                    <a:pt x="51" y="56"/>
                  </a:cubicBezTo>
                  <a:cubicBezTo>
                    <a:pt x="48" y="56"/>
                    <a:pt x="48" y="56"/>
                    <a:pt x="48" y="56"/>
                  </a:cubicBezTo>
                  <a:cubicBezTo>
                    <a:pt x="48" y="181"/>
                    <a:pt x="48" y="181"/>
                    <a:pt x="48" y="181"/>
                  </a:cubicBezTo>
                  <a:cubicBezTo>
                    <a:pt x="48" y="186"/>
                    <a:pt x="46" y="189"/>
                    <a:pt x="41" y="189"/>
                  </a:cubicBezTo>
                  <a:cubicBezTo>
                    <a:pt x="36" y="189"/>
                    <a:pt x="34" y="186"/>
                    <a:pt x="34" y="181"/>
                  </a:cubicBezTo>
                  <a:cubicBezTo>
                    <a:pt x="34" y="107"/>
                    <a:pt x="34" y="107"/>
                    <a:pt x="34" y="107"/>
                  </a:cubicBezTo>
                  <a:cubicBezTo>
                    <a:pt x="30" y="107"/>
                    <a:pt x="30" y="107"/>
                    <a:pt x="30" y="107"/>
                  </a:cubicBezTo>
                  <a:cubicBezTo>
                    <a:pt x="30" y="181"/>
                    <a:pt x="30" y="181"/>
                    <a:pt x="30" y="181"/>
                  </a:cubicBezTo>
                  <a:cubicBezTo>
                    <a:pt x="30" y="186"/>
                    <a:pt x="27" y="189"/>
                    <a:pt x="22" y="189"/>
                  </a:cubicBezTo>
                  <a:cubicBezTo>
                    <a:pt x="18" y="189"/>
                    <a:pt x="15" y="186"/>
                    <a:pt x="15" y="181"/>
                  </a:cubicBezTo>
                  <a:cubicBezTo>
                    <a:pt x="15" y="56"/>
                    <a:pt x="15" y="56"/>
                    <a:pt x="15" y="56"/>
                  </a:cubicBezTo>
                  <a:cubicBezTo>
                    <a:pt x="12" y="56"/>
                    <a:pt x="12" y="56"/>
                    <a:pt x="12" y="56"/>
                  </a:cubicBezTo>
                  <a:cubicBezTo>
                    <a:pt x="12" y="108"/>
                    <a:pt x="12" y="108"/>
                    <a:pt x="12" y="108"/>
                  </a:cubicBezTo>
                  <a:cubicBezTo>
                    <a:pt x="12" y="113"/>
                    <a:pt x="10" y="116"/>
                    <a:pt x="6" y="116"/>
                  </a:cubicBezTo>
                  <a:cubicBezTo>
                    <a:pt x="2" y="116"/>
                    <a:pt x="0" y="113"/>
                    <a:pt x="0" y="108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38"/>
                    <a:pt x="6" y="33"/>
                    <a:pt x="17" y="33"/>
                  </a:cubicBezTo>
                  <a:cubicBezTo>
                    <a:pt x="47" y="33"/>
                    <a:pt x="47" y="33"/>
                    <a:pt x="47" y="33"/>
                  </a:cubicBezTo>
                  <a:cubicBezTo>
                    <a:pt x="58" y="33"/>
                    <a:pt x="63" y="38"/>
                    <a:pt x="63" y="48"/>
                  </a:cubicBezTo>
                  <a:lnTo>
                    <a:pt x="63" y="108"/>
                  </a:lnTo>
                  <a:close/>
                </a:path>
              </a:pathLst>
            </a:custGeom>
            <a:solidFill>
              <a:srgbClr val="0070C0">
                <a:alpha val="70000"/>
              </a:srgbClr>
            </a:solidFill>
            <a:ln w="25400" cmpd="sng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fontAlgn="ctr">
                <a:buClr>
                  <a:srgbClr val="FF0000"/>
                </a:buClr>
                <a:buSzPct val="70000"/>
                <a:buFont typeface="Wingdings" panose="05000000000000000000" pitchFamily="2" charset="2"/>
                <a:buChar char="u"/>
                <a:tabLst>
                  <a:tab pos="723900" algn="l"/>
                  <a:tab pos="1447800" algn="l"/>
                </a:tabLst>
              </a:pPr>
              <a:endParaRPr lang="en-US" sz="16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43" name="Right Brace 31"/>
          <p:cNvSpPr/>
          <p:nvPr/>
        </p:nvSpPr>
        <p:spPr>
          <a:xfrm>
            <a:off x="8107003" y="1742398"/>
            <a:ext cx="187123" cy="4081630"/>
          </a:xfrm>
          <a:prstGeom prst="rightBrace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5435768" y="2280034"/>
            <a:ext cx="2370652" cy="2849453"/>
            <a:chOff x="5435768" y="2280034"/>
            <a:chExt cx="2370652" cy="2849453"/>
          </a:xfrm>
        </p:grpSpPr>
        <p:sp>
          <p:nvSpPr>
            <p:cNvPr id="42" name="Text Box 10"/>
            <p:cNvSpPr txBox="1">
              <a:spLocks noChangeArrowheads="1"/>
            </p:cNvSpPr>
            <p:nvPr/>
          </p:nvSpPr>
          <p:spPr bwMode="auto">
            <a:xfrm>
              <a:off x="5438069" y="2280034"/>
              <a:ext cx="1440460" cy="911275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>
              <a:defPPr>
                <a:defRPr lang="zh-CN"/>
              </a:defPPr>
              <a:lvl1pPr defTabSz="1216817">
                <a:lnSpc>
                  <a:spcPct val="120000"/>
                </a:lnSpc>
                <a:spcBef>
                  <a:spcPct val="20000"/>
                </a:spcBef>
                <a:defRPr sz="14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sz="5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sym typeface="Arial" panose="020B0604020202020204" pitchFamily="34" charset="0"/>
                </a:rPr>
                <a:t>人物</a:t>
              </a:r>
              <a:endParaRPr lang="en-US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44" name="Text Box 10"/>
            <p:cNvSpPr txBox="1">
              <a:spLocks noChangeArrowheads="1"/>
            </p:cNvSpPr>
            <p:nvPr/>
          </p:nvSpPr>
          <p:spPr bwMode="auto">
            <a:xfrm>
              <a:off x="5467377" y="4656922"/>
              <a:ext cx="2339043" cy="472565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>
              <a:defPPr>
                <a:defRPr lang="zh-CN"/>
              </a:defPPr>
              <a:lvl1pPr defTabSz="1216817">
                <a:lnSpc>
                  <a:spcPct val="120000"/>
                </a:lnSpc>
                <a:spcBef>
                  <a:spcPct val="20000"/>
                </a:spcBef>
                <a:defRPr sz="14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sym typeface="Arial" panose="020B0604020202020204" pitchFamily="34" charset="0"/>
                </a:rPr>
                <a:t>投资人</a:t>
              </a:r>
              <a:endPara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sym typeface="Arial" panose="020B0604020202020204" pitchFamily="34" charset="0"/>
              </a:endParaRPr>
            </a:p>
          </p:txBody>
        </p:sp>
        <p:cxnSp>
          <p:nvCxnSpPr>
            <p:cNvPr id="45" name="Straight Connector 33"/>
            <p:cNvCxnSpPr/>
            <p:nvPr/>
          </p:nvCxnSpPr>
          <p:spPr>
            <a:xfrm>
              <a:off x="5435768" y="4419014"/>
              <a:ext cx="2245481" cy="0"/>
            </a:xfrm>
            <a:prstGeom prst="line">
              <a:avLst/>
            </a:prstGeom>
            <a:ln w="95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 Box 10"/>
            <p:cNvSpPr txBox="1">
              <a:spLocks noChangeArrowheads="1"/>
            </p:cNvSpPr>
            <p:nvPr/>
          </p:nvSpPr>
          <p:spPr bwMode="auto">
            <a:xfrm>
              <a:off x="5435768" y="3654770"/>
              <a:ext cx="2339043" cy="472565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>
              <a:defPPr>
                <a:defRPr lang="zh-CN"/>
              </a:defPPr>
              <a:lvl1pPr defTabSz="1216817">
                <a:lnSpc>
                  <a:spcPct val="120000"/>
                </a:lnSpc>
                <a:spcBef>
                  <a:spcPct val="20000"/>
                </a:spcBef>
                <a:defRPr sz="14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sym typeface="Arial" panose="020B0604020202020204" pitchFamily="34" charset="0"/>
                </a:rPr>
                <a:t>高管</a:t>
              </a:r>
              <a:endPara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8719880" y="1607573"/>
            <a:ext cx="2268000" cy="4351279"/>
            <a:chOff x="8816229" y="1707077"/>
            <a:chExt cx="2268000" cy="4351279"/>
          </a:xfrm>
        </p:grpSpPr>
        <p:sp>
          <p:nvSpPr>
            <p:cNvPr id="46" name="Rounded Rectangle 37"/>
            <p:cNvSpPr/>
            <p:nvPr/>
          </p:nvSpPr>
          <p:spPr>
            <a:xfrm>
              <a:off x="8816229" y="1707077"/>
              <a:ext cx="2268000" cy="542150"/>
            </a:xfrm>
            <a:prstGeom prst="roundRect">
              <a:avLst>
                <a:gd name="adj" fmla="val 5186"/>
              </a:avLst>
            </a:prstGeom>
            <a:solidFill>
              <a:srgbClr val="00B0F0">
                <a:alpha val="70000"/>
              </a:srgbClr>
            </a:solidFill>
            <a:ln w="25400" cmpd="sng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fontAlgn="ctr">
                <a:buClr>
                  <a:srgbClr val="FF0000"/>
                </a:buClr>
                <a:buSzPct val="70000"/>
                <a:tabLst>
                  <a:tab pos="723900" algn="l"/>
                  <a:tab pos="1447800" algn="l"/>
                </a:tabLst>
              </a:pPr>
              <a:r>
                <a:rPr lang="zh-CN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法定代表人的职务</a:t>
              </a:r>
              <a:endPara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4" name="Rounded Rectangle 37"/>
            <p:cNvSpPr/>
            <p:nvPr/>
          </p:nvSpPr>
          <p:spPr>
            <a:xfrm>
              <a:off x="8816229" y="2468902"/>
              <a:ext cx="2268000" cy="542150"/>
            </a:xfrm>
            <a:prstGeom prst="roundRect">
              <a:avLst>
                <a:gd name="adj" fmla="val 5186"/>
              </a:avLst>
            </a:prstGeom>
            <a:solidFill>
              <a:srgbClr val="00B0F0">
                <a:alpha val="70000"/>
              </a:srgbClr>
            </a:solidFill>
            <a:ln w="25400" cmpd="sng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fontAlgn="ctr">
                <a:buClr>
                  <a:srgbClr val="FF0000"/>
                </a:buClr>
                <a:buSzPct val="70000"/>
                <a:tabLst>
                  <a:tab pos="723900" algn="l"/>
                  <a:tab pos="1447800" algn="l"/>
                </a:tabLst>
              </a:pP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首席</a:t>
              </a:r>
              <a:r>
                <a:rPr lang="zh-CN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代表人的职务</a:t>
              </a:r>
              <a:endPara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5" name="Rounded Rectangle 37"/>
            <p:cNvSpPr/>
            <p:nvPr/>
          </p:nvSpPr>
          <p:spPr>
            <a:xfrm>
              <a:off x="8816229" y="3230728"/>
              <a:ext cx="2268000" cy="542150"/>
            </a:xfrm>
            <a:prstGeom prst="roundRect">
              <a:avLst>
                <a:gd name="adj" fmla="val 5186"/>
              </a:avLst>
            </a:prstGeom>
            <a:solidFill>
              <a:srgbClr val="00B0F0">
                <a:alpha val="70000"/>
              </a:srgbClr>
            </a:solidFill>
            <a:ln w="25400" cmpd="sng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fontAlgn="ctr">
                <a:buClr>
                  <a:srgbClr val="FF0000"/>
                </a:buClr>
                <a:buSzPct val="70000"/>
                <a:tabLst>
                  <a:tab pos="723900" algn="l"/>
                  <a:tab pos="1447800" algn="l"/>
                </a:tabLst>
              </a:pPr>
              <a:r>
                <a:rPr lang="zh-CN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各高管涉及的企业数</a:t>
              </a:r>
              <a:endPara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6" name="Rounded Rectangle 37"/>
            <p:cNvSpPr/>
            <p:nvPr/>
          </p:nvSpPr>
          <p:spPr>
            <a:xfrm>
              <a:off x="8816229" y="3992554"/>
              <a:ext cx="2268000" cy="542150"/>
            </a:xfrm>
            <a:prstGeom prst="roundRect">
              <a:avLst>
                <a:gd name="adj" fmla="val 5186"/>
              </a:avLst>
            </a:prstGeom>
            <a:solidFill>
              <a:srgbClr val="00B0F0">
                <a:alpha val="70000"/>
              </a:srgbClr>
            </a:solidFill>
            <a:ln w="25400" cmpd="sng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fontAlgn="ctr">
                <a:buClr>
                  <a:srgbClr val="FF0000"/>
                </a:buClr>
                <a:buSzPct val="70000"/>
                <a:tabLst>
                  <a:tab pos="723900" algn="l"/>
                  <a:tab pos="1447800" algn="l"/>
                </a:tabLst>
              </a:pPr>
              <a:r>
                <a:rPr lang="zh-CN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各投资人涉及的企业数</a:t>
              </a:r>
              <a:endPara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7" name="Rounded Rectangle 37"/>
            <p:cNvSpPr/>
            <p:nvPr/>
          </p:nvSpPr>
          <p:spPr>
            <a:xfrm>
              <a:off x="8816229" y="4754380"/>
              <a:ext cx="2268000" cy="542150"/>
            </a:xfrm>
            <a:prstGeom prst="roundRect">
              <a:avLst>
                <a:gd name="adj" fmla="val 5186"/>
              </a:avLst>
            </a:prstGeom>
            <a:solidFill>
              <a:srgbClr val="00B0F0">
                <a:alpha val="70000"/>
              </a:srgbClr>
            </a:solidFill>
            <a:ln w="25400" cmpd="sng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fontAlgn="ctr">
                <a:buClr>
                  <a:srgbClr val="FF0000"/>
                </a:buClr>
                <a:buSzPct val="70000"/>
                <a:tabLst>
                  <a:tab pos="723900" algn="l"/>
                  <a:tab pos="1447800" algn="l"/>
                </a:tabLst>
              </a:pPr>
              <a:r>
                <a:rPr lang="zh-CN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各投资人的出资比例</a:t>
              </a:r>
              <a:endPara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8" name="Rounded Rectangle 37"/>
            <p:cNvSpPr/>
            <p:nvPr/>
          </p:nvSpPr>
          <p:spPr>
            <a:xfrm>
              <a:off x="8816229" y="5516206"/>
              <a:ext cx="2268000" cy="542150"/>
            </a:xfrm>
            <a:prstGeom prst="roundRect">
              <a:avLst>
                <a:gd name="adj" fmla="val 5186"/>
              </a:avLst>
            </a:prstGeom>
            <a:solidFill>
              <a:srgbClr val="00B0F0">
                <a:alpha val="70000"/>
              </a:srgbClr>
            </a:solidFill>
            <a:ln w="25400" cmpd="sng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fontAlgn="ctr">
                <a:buClr>
                  <a:srgbClr val="FF0000"/>
                </a:buClr>
                <a:buSzPct val="70000"/>
                <a:tabLst>
                  <a:tab pos="723900" algn="l"/>
                  <a:tab pos="1447800" algn="l"/>
                </a:tabLst>
              </a:pPr>
              <a:r>
                <a:rPr lang="en-US" altLang="zh-CN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……</a:t>
              </a:r>
              <a:endPara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88490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random/>
      </p:transition>
    </mc:Choice>
    <mc:Fallback xmlns="">
      <p:transition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Oval 129"/>
          <p:cNvSpPr>
            <a:spLocks noChangeAspect="1"/>
          </p:cNvSpPr>
          <p:nvPr/>
        </p:nvSpPr>
        <p:spPr>
          <a:xfrm>
            <a:off x="4841724" y="2589074"/>
            <a:ext cx="2141130" cy="2141130"/>
          </a:xfrm>
          <a:prstGeom prst="ellipse">
            <a:avLst/>
          </a:prstGeom>
          <a:solidFill>
            <a:srgbClr val="47CFFF">
              <a:alpha val="70000"/>
            </a:srgbClr>
          </a:solidFill>
          <a:ln w="25400" cmpd="sng">
            <a:noFill/>
            <a:miter lim="800000"/>
            <a:headEnd/>
            <a:tailEnd/>
          </a:ln>
        </p:spPr>
        <p:txBody>
          <a:bodyPr anchor="ctr"/>
          <a:lstStyle/>
          <a:p>
            <a:pPr algn="ctr" fontAlgn="ctr">
              <a:buClr>
                <a:srgbClr val="FF0000"/>
              </a:buClr>
              <a:buSzPct val="70000"/>
              <a:tabLst>
                <a:tab pos="723900" algn="l"/>
                <a:tab pos="1447800" algn="l"/>
              </a:tabLst>
            </a:pPr>
            <a:r>
              <a:rPr lang="zh-CN" altLang="en-US" sz="4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事件</a:t>
            </a:r>
            <a:endParaRPr lang="en-US" sz="48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9" name="Oval 25"/>
          <p:cNvSpPr>
            <a:spLocks noChangeAspect="1"/>
          </p:cNvSpPr>
          <p:nvPr/>
        </p:nvSpPr>
        <p:spPr>
          <a:xfrm>
            <a:off x="3633340" y="4787663"/>
            <a:ext cx="1260000" cy="1259996"/>
          </a:xfrm>
          <a:prstGeom prst="ellipse">
            <a:avLst/>
          </a:prstGeom>
          <a:solidFill>
            <a:srgbClr val="0070C0">
              <a:alpha val="70000"/>
            </a:srgbClr>
          </a:solidFill>
          <a:ln w="25400" cmpd="sng">
            <a:noFill/>
            <a:miter lim="800000"/>
            <a:headEnd/>
            <a:tailEnd/>
          </a:ln>
        </p:spPr>
        <p:txBody>
          <a:bodyPr anchor="ctr"/>
          <a:lstStyle/>
          <a:p>
            <a:pPr algn="ctr" fontAlgn="ctr">
              <a:buClr>
                <a:srgbClr val="FF0000"/>
              </a:buClr>
              <a:buSzPct val="70000"/>
              <a:tabLst>
                <a:tab pos="723900" algn="l"/>
                <a:tab pos="1447800" algn="l"/>
              </a:tabLst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招聘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7" name="Freeform 33"/>
          <p:cNvSpPr/>
          <p:nvPr/>
        </p:nvSpPr>
        <p:spPr>
          <a:xfrm rot="1255098">
            <a:off x="6838152" y="4457846"/>
            <a:ext cx="560182" cy="8527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32211"/>
                </a:moveTo>
                <a:lnTo>
                  <a:pt x="423229" y="32211"/>
                </a:lnTo>
              </a:path>
            </a:pathLst>
          </a:custGeom>
          <a:noFill/>
          <a:ln w="12700" cap="flat" cmpd="sng" algn="ctr">
            <a:solidFill>
              <a:srgbClr val="0070C0"/>
            </a:solidFill>
            <a:prstDash val="solid"/>
            <a:headEnd type="oval"/>
            <a:tailEnd type="oval"/>
          </a:ln>
          <a:effectLst/>
        </p:spPr>
        <p:txBody>
          <a:bodyPr/>
          <a:lstStyle/>
          <a:p>
            <a:endParaRPr lang="zh-CN" altLang="en-US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8" name="Freeform 34"/>
          <p:cNvSpPr/>
          <p:nvPr/>
        </p:nvSpPr>
        <p:spPr>
          <a:xfrm rot="20196483">
            <a:off x="7063458" y="3255102"/>
            <a:ext cx="511768" cy="8527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32211"/>
                </a:moveTo>
                <a:lnTo>
                  <a:pt x="386650" y="32211"/>
                </a:lnTo>
              </a:path>
            </a:pathLst>
          </a:custGeom>
          <a:noFill/>
          <a:ln w="12700" cap="flat" cmpd="sng" algn="ctr">
            <a:solidFill>
              <a:srgbClr val="0070C0"/>
            </a:solidFill>
            <a:prstDash val="solid"/>
            <a:headEnd type="oval"/>
            <a:tailEnd type="oval"/>
          </a:ln>
          <a:effectLst/>
        </p:spPr>
        <p:txBody>
          <a:bodyPr/>
          <a:lstStyle/>
          <a:p>
            <a:endParaRPr lang="zh-CN" altLang="en-US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9" name="Freeform 35"/>
          <p:cNvSpPr/>
          <p:nvPr/>
        </p:nvSpPr>
        <p:spPr>
          <a:xfrm rot="19283161" flipH="1">
            <a:off x="4743686" y="4825490"/>
            <a:ext cx="511768" cy="51192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32211"/>
                </a:moveTo>
                <a:lnTo>
                  <a:pt x="386650" y="32211"/>
                </a:lnTo>
              </a:path>
            </a:pathLst>
          </a:custGeom>
          <a:noFill/>
          <a:ln w="12700" cap="flat" cmpd="sng" algn="ctr">
            <a:solidFill>
              <a:srgbClr val="0070C0"/>
            </a:solidFill>
            <a:prstDash val="solid"/>
            <a:headEnd type="oval"/>
            <a:tailEnd type="oval"/>
          </a:ln>
          <a:effectLst/>
        </p:spPr>
        <p:txBody>
          <a:bodyPr/>
          <a:lstStyle/>
          <a:p>
            <a:endParaRPr lang="zh-CN" altLang="en-US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0" name="Freeform 37"/>
          <p:cNvSpPr/>
          <p:nvPr/>
        </p:nvSpPr>
        <p:spPr>
          <a:xfrm rot="1328443" flipH="1">
            <a:off x="4384372" y="2889537"/>
            <a:ext cx="511768" cy="8527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32211"/>
                </a:moveTo>
                <a:lnTo>
                  <a:pt x="386650" y="32211"/>
                </a:lnTo>
              </a:path>
            </a:pathLst>
          </a:custGeom>
          <a:noFill/>
          <a:ln w="12700" cap="flat" cmpd="sng" algn="ctr">
            <a:solidFill>
              <a:srgbClr val="0070C0"/>
            </a:solidFill>
            <a:prstDash val="solid"/>
            <a:headEnd type="oval"/>
            <a:tailEnd type="oval"/>
          </a:ln>
          <a:effectLst/>
        </p:spPr>
        <p:txBody>
          <a:bodyPr/>
          <a:lstStyle/>
          <a:p>
            <a:endParaRPr lang="zh-CN" altLang="en-US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5" name="TextBox 13"/>
          <p:cNvSpPr txBox="1"/>
          <p:nvPr/>
        </p:nvSpPr>
        <p:spPr>
          <a:xfrm>
            <a:off x="1237815" y="5048329"/>
            <a:ext cx="2395525" cy="738664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1216817">
              <a:spcBef>
                <a:spcPct val="20000"/>
              </a:spcBef>
              <a:defRPr/>
            </a:pP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最多、最少、平均招聘人数；总招聘次数；各网站的招聘次数和比例；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……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1" name="Oval 25"/>
          <p:cNvSpPr>
            <a:spLocks noChangeAspect="1"/>
          </p:cNvSpPr>
          <p:nvPr/>
        </p:nvSpPr>
        <p:spPr>
          <a:xfrm>
            <a:off x="7319342" y="4221088"/>
            <a:ext cx="1260000" cy="1259996"/>
          </a:xfrm>
          <a:prstGeom prst="ellipse">
            <a:avLst/>
          </a:prstGeom>
          <a:solidFill>
            <a:srgbClr val="0070C0">
              <a:alpha val="70000"/>
            </a:srgbClr>
          </a:solidFill>
          <a:ln w="25400" cmpd="sng">
            <a:noFill/>
            <a:miter lim="800000"/>
            <a:headEnd/>
            <a:tailEnd/>
          </a:ln>
        </p:spPr>
        <p:txBody>
          <a:bodyPr anchor="ctr"/>
          <a:lstStyle/>
          <a:p>
            <a:pPr algn="ctr" fontAlgn="ctr">
              <a:buClr>
                <a:srgbClr val="FF0000"/>
              </a:buClr>
              <a:buSzPct val="70000"/>
              <a:tabLst>
                <a:tab pos="723900" algn="l"/>
                <a:tab pos="1447800" algn="l"/>
              </a:tabLst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年检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2" name="TextBox 13"/>
          <p:cNvSpPr txBox="1"/>
          <p:nvPr/>
        </p:nvSpPr>
        <p:spPr>
          <a:xfrm>
            <a:off x="8578314" y="4481754"/>
            <a:ext cx="2395525" cy="738664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1216817">
              <a:spcBef>
                <a:spcPct val="20000"/>
              </a:spcBef>
              <a:defRPr/>
            </a:pP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总年检次数；各年检结果的次数和比例；各年检事项的次数和比例；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……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3" name="Oval 25"/>
          <p:cNvSpPr>
            <a:spLocks noChangeAspect="1"/>
          </p:cNvSpPr>
          <p:nvPr/>
        </p:nvSpPr>
        <p:spPr>
          <a:xfrm>
            <a:off x="7571122" y="2399643"/>
            <a:ext cx="1260000" cy="1259996"/>
          </a:xfrm>
          <a:prstGeom prst="ellipse">
            <a:avLst/>
          </a:prstGeom>
          <a:solidFill>
            <a:srgbClr val="0070C0">
              <a:alpha val="70000"/>
            </a:srgbClr>
          </a:solidFill>
          <a:ln w="25400" cmpd="sng">
            <a:noFill/>
            <a:miter lim="800000"/>
            <a:headEnd/>
            <a:tailEnd/>
          </a:ln>
        </p:spPr>
        <p:txBody>
          <a:bodyPr anchor="ctr"/>
          <a:lstStyle/>
          <a:p>
            <a:pPr algn="ctr" fontAlgn="ctr">
              <a:buClr>
                <a:srgbClr val="FF0000"/>
              </a:buClr>
              <a:buSzPct val="70000"/>
              <a:tabLst>
                <a:tab pos="723900" algn="l"/>
                <a:tab pos="1447800" algn="l"/>
              </a:tabLst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税务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4" name="TextBox 13"/>
          <p:cNvSpPr txBox="1"/>
          <p:nvPr/>
        </p:nvSpPr>
        <p:spPr>
          <a:xfrm>
            <a:off x="8831122" y="2783419"/>
            <a:ext cx="1937222" cy="49244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1216817">
              <a:spcBef>
                <a:spcPct val="20000"/>
              </a:spcBef>
              <a:defRPr/>
            </a:pP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登记注册类型；审核结果；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……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5" name="Oval 25"/>
          <p:cNvSpPr>
            <a:spLocks noChangeAspect="1"/>
          </p:cNvSpPr>
          <p:nvPr/>
        </p:nvSpPr>
        <p:spPr>
          <a:xfrm>
            <a:off x="3164476" y="2037742"/>
            <a:ext cx="1260000" cy="1259996"/>
          </a:xfrm>
          <a:prstGeom prst="ellipse">
            <a:avLst/>
          </a:prstGeom>
          <a:solidFill>
            <a:srgbClr val="0070C0">
              <a:alpha val="70000"/>
            </a:srgbClr>
          </a:solidFill>
          <a:ln w="25400" cmpd="sng">
            <a:noFill/>
            <a:miter lim="800000"/>
            <a:headEnd/>
            <a:tailEnd/>
          </a:ln>
        </p:spPr>
        <p:txBody>
          <a:bodyPr anchor="ctr"/>
          <a:lstStyle/>
          <a:p>
            <a:pPr algn="ctr" fontAlgn="ctr">
              <a:buClr>
                <a:srgbClr val="FF0000"/>
              </a:buClr>
              <a:buSzPct val="70000"/>
              <a:tabLst>
                <a:tab pos="723900" algn="l"/>
                <a:tab pos="1447800" algn="l"/>
              </a:tabLst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荣誉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6" name="TextBox 13"/>
          <p:cNvSpPr txBox="1"/>
          <p:nvPr/>
        </p:nvSpPr>
        <p:spPr>
          <a:xfrm>
            <a:off x="1227254" y="2589074"/>
            <a:ext cx="1937222" cy="24622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1216817">
              <a:spcBef>
                <a:spcPct val="20000"/>
              </a:spcBef>
              <a:defRPr/>
            </a:pP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荣誉表彰次数；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……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2671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random/>
      </p:transition>
    </mc:Choice>
    <mc:Fallback xmlns="">
      <p:transition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1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"/>
                            </p:stCondLst>
                            <p:childTnLst>
                              <p:par>
                                <p:cTn id="1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1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"/>
                            </p:stCondLst>
                            <p:childTnLst>
                              <p:par>
                                <p:cTn id="2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1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600"/>
                            </p:stCondLst>
                            <p:childTnLst>
                              <p:par>
                                <p:cTn id="3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1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700"/>
                            </p:stCondLst>
                            <p:childTnLst>
                              <p:par>
                                <p:cTn id="4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1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800"/>
                            </p:stCondLst>
                            <p:childTnLst>
                              <p:par>
                                <p:cTn id="4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1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9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1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nimBg="1"/>
      <p:bldP spid="79" grpId="0" animBg="1"/>
      <p:bldP spid="87" grpId="0" animBg="1"/>
      <p:bldP spid="88" grpId="0" animBg="1"/>
      <p:bldP spid="89" grpId="0" animBg="1"/>
      <p:bldP spid="90" grpId="0" animBg="1"/>
      <p:bldP spid="95" grpId="0"/>
      <p:bldP spid="101" grpId="0" animBg="1"/>
      <p:bldP spid="102" grpId="0"/>
      <p:bldP spid="103" grpId="0" animBg="1"/>
      <p:bldP spid="104" grpId="0"/>
      <p:bldP spid="105" grpId="0" animBg="1"/>
      <p:bldP spid="10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1198662" y="1700808"/>
            <a:ext cx="4680004" cy="4680000"/>
            <a:chOff x="1198662" y="1700808"/>
            <a:chExt cx="4680004" cy="4680000"/>
          </a:xfrm>
        </p:grpSpPr>
        <p:sp>
          <p:nvSpPr>
            <p:cNvPr id="36" name="원호 10"/>
            <p:cNvSpPr/>
            <p:nvPr/>
          </p:nvSpPr>
          <p:spPr>
            <a:xfrm flipH="1">
              <a:off x="1198666" y="1700808"/>
              <a:ext cx="4680000" cy="4680000"/>
            </a:xfrm>
            <a:prstGeom prst="arc">
              <a:avLst>
                <a:gd name="adj1" fmla="val 16200000"/>
                <a:gd name="adj2" fmla="val 16115733"/>
              </a:avLst>
            </a:prstGeom>
            <a:ln w="276225" cap="rnd">
              <a:solidFill>
                <a:schemeClr val="bg1">
                  <a:lumMod val="50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121906" tIns="60953" rIns="121906" bIns="60953" rtlCol="0" anchor="ctr"/>
            <a:lstStyle/>
            <a:p>
              <a:pPr algn="ctr"/>
              <a:endParaRPr lang="ko-KR" altLang="en-US" sz="2399">
                <a:solidFill>
                  <a:srgbClr val="222D47"/>
                </a:solidFill>
              </a:endParaRPr>
            </a:p>
          </p:txBody>
        </p:sp>
        <p:sp>
          <p:nvSpPr>
            <p:cNvPr id="37" name="원호 12"/>
            <p:cNvSpPr/>
            <p:nvPr/>
          </p:nvSpPr>
          <p:spPr>
            <a:xfrm flipH="1">
              <a:off x="1198662" y="1700808"/>
              <a:ext cx="4680000" cy="4680000"/>
            </a:xfrm>
            <a:prstGeom prst="arc">
              <a:avLst>
                <a:gd name="adj1" fmla="val 16200000"/>
                <a:gd name="adj2" fmla="val 10717154"/>
              </a:avLst>
            </a:prstGeom>
            <a:ln w="276225" cap="rnd">
              <a:solidFill>
                <a:srgbClr val="165799"/>
              </a:solidFill>
            </a:ln>
            <a:effectLst>
              <a:outerShdw blurRad="63500" sx="102000" sy="102000" algn="ctr" rotWithShape="0">
                <a:prstClr val="black">
                  <a:alpha val="1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121906" tIns="60953" rIns="121906" bIns="60953" rtlCol="0" anchor="ctr"/>
            <a:lstStyle/>
            <a:p>
              <a:pPr algn="ctr"/>
              <a:endParaRPr lang="ko-KR" altLang="en-US" sz="2399">
                <a:solidFill>
                  <a:srgbClr val="222D47"/>
                </a:solidFill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704721" y="2106755"/>
            <a:ext cx="3690217" cy="3681077"/>
            <a:chOff x="1704721" y="2106755"/>
            <a:chExt cx="3690217" cy="3681077"/>
          </a:xfrm>
        </p:grpSpPr>
        <p:sp>
          <p:nvSpPr>
            <p:cNvPr id="15" name="원호 10"/>
            <p:cNvSpPr/>
            <p:nvPr/>
          </p:nvSpPr>
          <p:spPr>
            <a:xfrm flipH="1">
              <a:off x="1714357" y="2106755"/>
              <a:ext cx="3680581" cy="3681077"/>
            </a:xfrm>
            <a:prstGeom prst="arc">
              <a:avLst>
                <a:gd name="adj1" fmla="val 16200000"/>
                <a:gd name="adj2" fmla="val 16115733"/>
              </a:avLst>
            </a:prstGeom>
            <a:ln w="276225" cap="rnd">
              <a:solidFill>
                <a:schemeClr val="bg1">
                  <a:lumMod val="50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121906" tIns="60953" rIns="121906" bIns="60953" rtlCol="0" anchor="ctr"/>
            <a:lstStyle/>
            <a:p>
              <a:pPr algn="ctr"/>
              <a:endParaRPr lang="ko-KR" altLang="en-US" sz="2399">
                <a:solidFill>
                  <a:srgbClr val="222D47"/>
                </a:solidFill>
              </a:endParaRPr>
            </a:p>
          </p:txBody>
        </p:sp>
        <p:sp>
          <p:nvSpPr>
            <p:cNvPr id="17" name="원호 12"/>
            <p:cNvSpPr/>
            <p:nvPr/>
          </p:nvSpPr>
          <p:spPr>
            <a:xfrm flipH="1">
              <a:off x="1704721" y="2106755"/>
              <a:ext cx="3680581" cy="3681077"/>
            </a:xfrm>
            <a:prstGeom prst="arc">
              <a:avLst>
                <a:gd name="adj1" fmla="val 16200000"/>
                <a:gd name="adj2" fmla="val 8045832"/>
              </a:avLst>
            </a:prstGeom>
            <a:ln w="276225" cap="rnd">
              <a:solidFill>
                <a:srgbClr val="81DEFF"/>
              </a:solidFill>
            </a:ln>
            <a:effectLst>
              <a:outerShdw blurRad="63500" sx="102000" sy="102000" algn="ctr" rotWithShape="0">
                <a:prstClr val="black">
                  <a:alpha val="1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121906" tIns="60953" rIns="121906" bIns="60953" rtlCol="0" anchor="ctr"/>
            <a:lstStyle/>
            <a:p>
              <a:pPr algn="ctr"/>
              <a:endParaRPr lang="ko-KR" altLang="en-US" sz="2399">
                <a:solidFill>
                  <a:srgbClr val="222D47"/>
                </a:solidFill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2129983" y="2532077"/>
            <a:ext cx="2830057" cy="2830436"/>
            <a:chOff x="2129983" y="2532077"/>
            <a:chExt cx="2830057" cy="2830436"/>
          </a:xfrm>
        </p:grpSpPr>
        <p:sp>
          <p:nvSpPr>
            <p:cNvPr id="16" name="원호 11"/>
            <p:cNvSpPr/>
            <p:nvPr/>
          </p:nvSpPr>
          <p:spPr>
            <a:xfrm flipH="1">
              <a:off x="2129983" y="2532077"/>
              <a:ext cx="2830057" cy="2830436"/>
            </a:xfrm>
            <a:prstGeom prst="arc">
              <a:avLst>
                <a:gd name="adj1" fmla="val 16200000"/>
                <a:gd name="adj2" fmla="val 16141882"/>
              </a:avLst>
            </a:prstGeom>
            <a:ln w="276225" cap="rnd">
              <a:solidFill>
                <a:schemeClr val="bg1">
                  <a:lumMod val="50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121906" tIns="60953" rIns="121906" bIns="60953" rtlCol="0" anchor="ctr"/>
            <a:lstStyle/>
            <a:p>
              <a:pPr algn="ctr"/>
              <a:endParaRPr lang="ko-KR" altLang="en-US" sz="2399">
                <a:solidFill>
                  <a:srgbClr val="222D47"/>
                </a:solidFill>
              </a:endParaRPr>
            </a:p>
          </p:txBody>
        </p:sp>
        <p:sp>
          <p:nvSpPr>
            <p:cNvPr id="18" name="원호 13"/>
            <p:cNvSpPr/>
            <p:nvPr/>
          </p:nvSpPr>
          <p:spPr>
            <a:xfrm flipH="1">
              <a:off x="2129983" y="2532077"/>
              <a:ext cx="2830057" cy="2830436"/>
            </a:xfrm>
            <a:prstGeom prst="arc">
              <a:avLst>
                <a:gd name="adj1" fmla="val 16200000"/>
                <a:gd name="adj2" fmla="val 5024037"/>
              </a:avLst>
            </a:prstGeom>
            <a:ln w="276225" cap="rnd">
              <a:solidFill>
                <a:srgbClr val="0070C0"/>
              </a:solidFill>
            </a:ln>
            <a:effectLst>
              <a:outerShdw blurRad="63500" sx="102000" sy="102000" algn="ctr" rotWithShape="0">
                <a:prstClr val="black">
                  <a:alpha val="1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121906" tIns="60953" rIns="121906" bIns="60953" rtlCol="0" anchor="ctr"/>
            <a:lstStyle/>
            <a:p>
              <a:pPr algn="ctr"/>
              <a:endParaRPr lang="ko-KR" altLang="en-US" sz="2399">
                <a:solidFill>
                  <a:srgbClr val="222D47"/>
                </a:solidFill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2558705" y="2960858"/>
            <a:ext cx="1972613" cy="1972875"/>
            <a:chOff x="2558705" y="2960858"/>
            <a:chExt cx="1972613" cy="1972875"/>
          </a:xfrm>
        </p:grpSpPr>
        <p:sp>
          <p:nvSpPr>
            <p:cNvPr id="19" name="원호 14"/>
            <p:cNvSpPr/>
            <p:nvPr/>
          </p:nvSpPr>
          <p:spPr>
            <a:xfrm flipH="1">
              <a:off x="2558705" y="2960858"/>
              <a:ext cx="1972613" cy="1972875"/>
            </a:xfrm>
            <a:prstGeom prst="arc">
              <a:avLst>
                <a:gd name="adj1" fmla="val 16200000"/>
                <a:gd name="adj2" fmla="val 16147260"/>
              </a:avLst>
            </a:prstGeom>
            <a:ln w="276225" cap="rnd">
              <a:solidFill>
                <a:schemeClr val="bg1">
                  <a:lumMod val="50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121906" tIns="60953" rIns="121906" bIns="60953" rtlCol="0" anchor="ctr"/>
            <a:lstStyle/>
            <a:p>
              <a:pPr algn="ctr"/>
              <a:endParaRPr lang="ko-KR" altLang="en-US" sz="2399">
                <a:solidFill>
                  <a:srgbClr val="222D47"/>
                </a:solidFill>
              </a:endParaRPr>
            </a:p>
          </p:txBody>
        </p:sp>
        <p:sp>
          <p:nvSpPr>
            <p:cNvPr id="20" name="원호 15"/>
            <p:cNvSpPr/>
            <p:nvPr/>
          </p:nvSpPr>
          <p:spPr>
            <a:xfrm flipH="1">
              <a:off x="2558705" y="2960858"/>
              <a:ext cx="1972613" cy="1972875"/>
            </a:xfrm>
            <a:prstGeom prst="arc">
              <a:avLst>
                <a:gd name="adj1" fmla="val 16200000"/>
                <a:gd name="adj2" fmla="val 1078988"/>
              </a:avLst>
            </a:prstGeom>
            <a:ln w="276225" cap="rnd">
              <a:solidFill>
                <a:srgbClr val="00B0F0"/>
              </a:solidFill>
            </a:ln>
            <a:effectLst>
              <a:outerShdw blurRad="50800" dist="38100" dir="5400000" algn="t" rotWithShape="0">
                <a:prstClr val="black">
                  <a:alpha val="1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121906" tIns="60953" rIns="121906" bIns="60953" rtlCol="0" anchor="ctr"/>
            <a:lstStyle/>
            <a:p>
              <a:pPr algn="ctr"/>
              <a:endParaRPr lang="ko-KR" altLang="en-US" sz="2399">
                <a:solidFill>
                  <a:srgbClr val="222D47"/>
                </a:solidFill>
              </a:endParaRPr>
            </a:p>
          </p:txBody>
        </p:sp>
      </p:grpSp>
      <p:cxnSp>
        <p:nvCxnSpPr>
          <p:cNvPr id="21" name="직선 화살표 연결선 16"/>
          <p:cNvCxnSpPr/>
          <p:nvPr/>
        </p:nvCxnSpPr>
        <p:spPr>
          <a:xfrm>
            <a:off x="3723870" y="2106755"/>
            <a:ext cx="3164011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4"/>
          <p:cNvCxnSpPr/>
          <p:nvPr/>
        </p:nvCxnSpPr>
        <p:spPr>
          <a:xfrm flipV="1">
            <a:off x="3723870" y="2532077"/>
            <a:ext cx="2875979" cy="4396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5"/>
          <p:cNvCxnSpPr/>
          <p:nvPr/>
        </p:nvCxnSpPr>
        <p:spPr>
          <a:xfrm>
            <a:off x="6599849" y="2532077"/>
            <a:ext cx="0" cy="1508731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6"/>
          <p:cNvCxnSpPr/>
          <p:nvPr/>
        </p:nvCxnSpPr>
        <p:spPr>
          <a:xfrm flipH="1">
            <a:off x="6599849" y="4030686"/>
            <a:ext cx="720081" cy="10122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8"/>
          <p:cNvCxnSpPr/>
          <p:nvPr/>
        </p:nvCxnSpPr>
        <p:spPr>
          <a:xfrm>
            <a:off x="3723867" y="2960544"/>
            <a:ext cx="2585325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9"/>
          <p:cNvCxnSpPr/>
          <p:nvPr/>
        </p:nvCxnSpPr>
        <p:spPr>
          <a:xfrm>
            <a:off x="6309192" y="2960544"/>
            <a:ext cx="0" cy="2285823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30"/>
          <p:cNvCxnSpPr/>
          <p:nvPr/>
        </p:nvCxnSpPr>
        <p:spPr>
          <a:xfrm flipH="1">
            <a:off x="6309192" y="5246367"/>
            <a:ext cx="1010738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49"/>
          <p:cNvSpPr txBox="1"/>
          <p:nvPr/>
        </p:nvSpPr>
        <p:spPr>
          <a:xfrm>
            <a:off x="7535366" y="2755431"/>
            <a:ext cx="1201583" cy="410226"/>
          </a:xfrm>
          <a:prstGeom prst="rect">
            <a:avLst/>
          </a:prstGeom>
          <a:noFill/>
        </p:spPr>
        <p:txBody>
          <a:bodyPr wrap="none" lIns="121906" tIns="60953" rIns="121906" bIns="60953" rtlCol="0">
            <a:spAutoFit/>
          </a:bodyPr>
          <a:lstStyle/>
          <a:p>
            <a:r>
              <a:rPr lang="zh-CN" altLang="en-US" sz="1866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行业门类</a:t>
            </a:r>
            <a:endParaRPr lang="zh-CN" altLang="en-US" sz="1866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TextBox 59"/>
          <p:cNvSpPr txBox="1"/>
          <p:nvPr/>
        </p:nvSpPr>
        <p:spPr>
          <a:xfrm>
            <a:off x="7535366" y="3835695"/>
            <a:ext cx="3672408" cy="410226"/>
          </a:xfrm>
          <a:prstGeom prst="rect">
            <a:avLst/>
          </a:prstGeom>
          <a:noFill/>
        </p:spPr>
        <p:txBody>
          <a:bodyPr wrap="square" lIns="121906" tIns="60953" rIns="121906" bIns="60953" rtlCol="0">
            <a:spAutoFit/>
          </a:bodyPr>
          <a:lstStyle/>
          <a:p>
            <a:r>
              <a:rPr lang="zh-CN" altLang="en-US" sz="1866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经营范围（</a:t>
            </a:r>
            <a:r>
              <a:rPr lang="en-US" altLang="zh-CN" sz="1866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TF-IDF</a:t>
            </a:r>
            <a:r>
              <a:rPr lang="zh-CN" altLang="en-US" sz="1866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提取关键词）</a:t>
            </a:r>
            <a:endParaRPr lang="zh-CN" altLang="en-US" sz="1866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TextBox 61"/>
          <p:cNvSpPr txBox="1"/>
          <p:nvPr/>
        </p:nvSpPr>
        <p:spPr>
          <a:xfrm>
            <a:off x="7535366" y="5041254"/>
            <a:ext cx="1201583" cy="410226"/>
          </a:xfrm>
          <a:prstGeom prst="rect">
            <a:avLst/>
          </a:prstGeom>
          <a:noFill/>
        </p:spPr>
        <p:txBody>
          <a:bodyPr wrap="none" lIns="121906" tIns="60953" rIns="121906" bIns="60953" rtlCol="0">
            <a:spAutoFit/>
          </a:bodyPr>
          <a:lstStyle/>
          <a:p>
            <a:r>
              <a:rPr lang="zh-CN" altLang="en-US" sz="1866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注册资金</a:t>
            </a:r>
            <a:endParaRPr lang="zh-CN" altLang="en-US" sz="1866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2908662" y="3317293"/>
            <a:ext cx="1260000" cy="1260000"/>
          </a:xfrm>
          <a:prstGeom prst="ellipse">
            <a:avLst/>
          </a:prstGeom>
          <a:solidFill>
            <a:srgbClr val="0070C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0" name="직선 연결선 25"/>
          <p:cNvCxnSpPr/>
          <p:nvPr/>
        </p:nvCxnSpPr>
        <p:spPr>
          <a:xfrm flipH="1">
            <a:off x="6887878" y="2106755"/>
            <a:ext cx="3" cy="853789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26"/>
          <p:cNvCxnSpPr/>
          <p:nvPr/>
        </p:nvCxnSpPr>
        <p:spPr>
          <a:xfrm flipH="1" flipV="1">
            <a:off x="6887874" y="2960544"/>
            <a:ext cx="432056" cy="2051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16"/>
          <p:cNvCxnSpPr/>
          <p:nvPr/>
        </p:nvCxnSpPr>
        <p:spPr>
          <a:xfrm>
            <a:off x="3723867" y="1700808"/>
            <a:ext cx="3596062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49"/>
          <p:cNvSpPr txBox="1"/>
          <p:nvPr/>
        </p:nvSpPr>
        <p:spPr>
          <a:xfrm>
            <a:off x="7535366" y="1495695"/>
            <a:ext cx="1217613" cy="410226"/>
          </a:xfrm>
          <a:prstGeom prst="rect">
            <a:avLst/>
          </a:prstGeom>
          <a:noFill/>
        </p:spPr>
        <p:txBody>
          <a:bodyPr wrap="none" lIns="121906" tIns="60953" rIns="121906" bIns="60953" rtlCol="0">
            <a:spAutoFit/>
          </a:bodyPr>
          <a:lstStyle/>
          <a:p>
            <a:r>
              <a:rPr lang="zh-CN" altLang="en-US" sz="1866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企业类型</a:t>
            </a:r>
            <a:endParaRPr lang="zh-CN" altLang="en-US" sz="1866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61219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random/>
      </p:transition>
    </mc:Choice>
    <mc:Fallback xmlns="">
      <p:transition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"/>
                            </p:stCondLst>
                            <p:childTnLst>
                              <p:par>
                                <p:cTn id="9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"/>
                            </p:stCondLst>
                            <p:childTnLst>
                              <p:par>
                                <p:cTn id="13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"/>
                            </p:stCondLst>
                            <p:childTnLst>
                              <p:par>
                                <p:cTn id="17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"/>
                            </p:stCondLst>
                            <p:childTnLst>
                              <p:par>
                                <p:cTn id="21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"/>
                            </p:stCondLst>
                            <p:childTnLst>
                              <p:par>
                                <p:cTn id="3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1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6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700"/>
                            </p:stCondLst>
                            <p:childTnLst>
                              <p:par>
                                <p:cTn id="5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1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8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9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1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100"/>
                            </p:stCondLst>
                            <p:childTnLst>
                              <p:par>
                                <p:cTn id="7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1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200"/>
                            </p:stCondLst>
                            <p:childTnLst>
                              <p:par>
                                <p:cTn id="7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1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300"/>
                            </p:stCondLst>
                            <p:childTnLst>
                              <p:par>
                                <p:cTn id="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1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1" grpId="0"/>
      <p:bldP spid="33" grpId="0"/>
      <p:bldP spid="2" grpId="0" animBg="1"/>
      <p:bldP spid="5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 8"/>
          <p:cNvSpPr>
            <a:spLocks noEditPoints="1"/>
          </p:cNvSpPr>
          <p:nvPr/>
        </p:nvSpPr>
        <p:spPr bwMode="auto">
          <a:xfrm>
            <a:off x="982638" y="1953608"/>
            <a:ext cx="1382230" cy="1388133"/>
          </a:xfrm>
          <a:custGeom>
            <a:avLst/>
            <a:gdLst>
              <a:gd name="T0" fmla="*/ 81 w 509"/>
              <a:gd name="T1" fmla="*/ 255 h 511"/>
              <a:gd name="T2" fmla="*/ 428 w 509"/>
              <a:gd name="T3" fmla="*/ 256 h 511"/>
              <a:gd name="T4" fmla="*/ 81 w 509"/>
              <a:gd name="T5" fmla="*/ 255 h 511"/>
              <a:gd name="T6" fmla="*/ 95 w 509"/>
              <a:gd name="T7" fmla="*/ 69 h 511"/>
              <a:gd name="T8" fmla="*/ 137 w 509"/>
              <a:gd name="T9" fmla="*/ 41 h 511"/>
              <a:gd name="T10" fmla="*/ 185 w 509"/>
              <a:gd name="T11" fmla="*/ 21 h 511"/>
              <a:gd name="T12" fmla="*/ 235 w 509"/>
              <a:gd name="T13" fmla="*/ 12 h 511"/>
              <a:gd name="T14" fmla="*/ 285 w 509"/>
              <a:gd name="T15" fmla="*/ 14 h 511"/>
              <a:gd name="T16" fmla="*/ 335 w 509"/>
              <a:gd name="T17" fmla="*/ 25 h 511"/>
              <a:gd name="T18" fmla="*/ 382 w 509"/>
              <a:gd name="T19" fmla="*/ 47 h 511"/>
              <a:gd name="T20" fmla="*/ 423 w 509"/>
              <a:gd name="T21" fmla="*/ 78 h 511"/>
              <a:gd name="T22" fmla="*/ 456 w 509"/>
              <a:gd name="T23" fmla="*/ 117 h 511"/>
              <a:gd name="T24" fmla="*/ 481 w 509"/>
              <a:gd name="T25" fmla="*/ 162 h 511"/>
              <a:gd name="T26" fmla="*/ 496 w 509"/>
              <a:gd name="T27" fmla="*/ 211 h 511"/>
              <a:gd name="T28" fmla="*/ 500 w 509"/>
              <a:gd name="T29" fmla="*/ 263 h 511"/>
              <a:gd name="T30" fmla="*/ 493 w 509"/>
              <a:gd name="T31" fmla="*/ 314 h 511"/>
              <a:gd name="T32" fmla="*/ 476 w 509"/>
              <a:gd name="T33" fmla="*/ 362 h 511"/>
              <a:gd name="T34" fmla="*/ 449 w 509"/>
              <a:gd name="T35" fmla="*/ 407 h 511"/>
              <a:gd name="T36" fmla="*/ 413 w 509"/>
              <a:gd name="T37" fmla="*/ 444 h 511"/>
              <a:gd name="T38" fmla="*/ 371 w 509"/>
              <a:gd name="T39" fmla="*/ 473 h 511"/>
              <a:gd name="T40" fmla="*/ 323 w 509"/>
              <a:gd name="T41" fmla="*/ 492 h 511"/>
              <a:gd name="T42" fmla="*/ 273 w 509"/>
              <a:gd name="T43" fmla="*/ 501 h 511"/>
              <a:gd name="T44" fmla="*/ 221 w 509"/>
              <a:gd name="T45" fmla="*/ 500 h 511"/>
              <a:gd name="T46" fmla="*/ 171 w 509"/>
              <a:gd name="T47" fmla="*/ 488 h 511"/>
              <a:gd name="T48" fmla="*/ 124 w 509"/>
              <a:gd name="T49" fmla="*/ 466 h 511"/>
              <a:gd name="T50" fmla="*/ 84 w 509"/>
              <a:gd name="T51" fmla="*/ 434 h 511"/>
              <a:gd name="T52" fmla="*/ 50 w 509"/>
              <a:gd name="T53" fmla="*/ 394 h 511"/>
              <a:gd name="T54" fmla="*/ 26 w 509"/>
              <a:gd name="T55" fmla="*/ 349 h 511"/>
              <a:gd name="T56" fmla="*/ 12 w 509"/>
              <a:gd name="T57" fmla="*/ 300 h 511"/>
              <a:gd name="T58" fmla="*/ 8 w 509"/>
              <a:gd name="T59" fmla="*/ 248 h 511"/>
              <a:gd name="T60" fmla="*/ 15 w 509"/>
              <a:gd name="T61" fmla="*/ 197 h 511"/>
              <a:gd name="T62" fmla="*/ 33 w 509"/>
              <a:gd name="T63" fmla="*/ 149 h 511"/>
              <a:gd name="T64" fmla="*/ 60 w 509"/>
              <a:gd name="T65" fmla="*/ 107 h 5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509" h="511">
                <a:moveTo>
                  <a:pt x="81" y="255"/>
                </a:moveTo>
                <a:cubicBezTo>
                  <a:pt x="81" y="255"/>
                  <a:pt x="81" y="255"/>
                  <a:pt x="81" y="255"/>
                </a:cubicBezTo>
                <a:cubicBezTo>
                  <a:pt x="81" y="352"/>
                  <a:pt x="159" y="430"/>
                  <a:pt x="255" y="430"/>
                </a:cubicBezTo>
                <a:cubicBezTo>
                  <a:pt x="350" y="430"/>
                  <a:pt x="428" y="352"/>
                  <a:pt x="428" y="256"/>
                </a:cubicBezTo>
                <a:cubicBezTo>
                  <a:pt x="428" y="160"/>
                  <a:pt x="350" y="82"/>
                  <a:pt x="255" y="82"/>
                </a:cubicBezTo>
                <a:cubicBezTo>
                  <a:pt x="159" y="82"/>
                  <a:pt x="81" y="160"/>
                  <a:pt x="81" y="255"/>
                </a:cubicBezTo>
                <a:close/>
                <a:moveTo>
                  <a:pt x="76" y="88"/>
                </a:moveTo>
                <a:cubicBezTo>
                  <a:pt x="88" y="88"/>
                  <a:pt x="95" y="82"/>
                  <a:pt x="95" y="69"/>
                </a:cubicBezTo>
                <a:cubicBezTo>
                  <a:pt x="96" y="56"/>
                  <a:pt x="101" y="52"/>
                  <a:pt x="114" y="55"/>
                </a:cubicBezTo>
                <a:cubicBezTo>
                  <a:pt x="126" y="57"/>
                  <a:pt x="134" y="53"/>
                  <a:pt x="137" y="41"/>
                </a:cubicBezTo>
                <a:cubicBezTo>
                  <a:pt x="141" y="27"/>
                  <a:pt x="147" y="24"/>
                  <a:pt x="159" y="30"/>
                </a:cubicBezTo>
                <a:cubicBezTo>
                  <a:pt x="170" y="35"/>
                  <a:pt x="179" y="32"/>
                  <a:pt x="185" y="21"/>
                </a:cubicBezTo>
                <a:cubicBezTo>
                  <a:pt x="191" y="8"/>
                  <a:pt x="197" y="7"/>
                  <a:pt x="209" y="16"/>
                </a:cubicBezTo>
                <a:cubicBezTo>
                  <a:pt x="218" y="22"/>
                  <a:pt x="227" y="21"/>
                  <a:pt x="235" y="12"/>
                </a:cubicBezTo>
                <a:cubicBezTo>
                  <a:pt x="245" y="0"/>
                  <a:pt x="249" y="0"/>
                  <a:pt x="260" y="12"/>
                </a:cubicBezTo>
                <a:cubicBezTo>
                  <a:pt x="267" y="20"/>
                  <a:pt x="277" y="21"/>
                  <a:pt x="285" y="14"/>
                </a:cubicBezTo>
                <a:cubicBezTo>
                  <a:pt x="298" y="4"/>
                  <a:pt x="303" y="5"/>
                  <a:pt x="310" y="18"/>
                </a:cubicBezTo>
                <a:cubicBezTo>
                  <a:pt x="316" y="28"/>
                  <a:pt x="325" y="30"/>
                  <a:pt x="335" y="25"/>
                </a:cubicBezTo>
                <a:cubicBezTo>
                  <a:pt x="349" y="18"/>
                  <a:pt x="354" y="21"/>
                  <a:pt x="359" y="34"/>
                </a:cubicBezTo>
                <a:cubicBezTo>
                  <a:pt x="362" y="46"/>
                  <a:pt x="370" y="50"/>
                  <a:pt x="382" y="47"/>
                </a:cubicBezTo>
                <a:cubicBezTo>
                  <a:pt x="395" y="43"/>
                  <a:pt x="401" y="47"/>
                  <a:pt x="402" y="61"/>
                </a:cubicBezTo>
                <a:cubicBezTo>
                  <a:pt x="403" y="73"/>
                  <a:pt x="411" y="79"/>
                  <a:pt x="423" y="78"/>
                </a:cubicBezTo>
                <a:cubicBezTo>
                  <a:pt x="437" y="77"/>
                  <a:pt x="441" y="82"/>
                  <a:pt x="440" y="96"/>
                </a:cubicBezTo>
                <a:cubicBezTo>
                  <a:pt x="438" y="108"/>
                  <a:pt x="444" y="115"/>
                  <a:pt x="456" y="117"/>
                </a:cubicBezTo>
                <a:cubicBezTo>
                  <a:pt x="470" y="119"/>
                  <a:pt x="473" y="125"/>
                  <a:pt x="469" y="138"/>
                </a:cubicBezTo>
                <a:cubicBezTo>
                  <a:pt x="465" y="150"/>
                  <a:pt x="469" y="158"/>
                  <a:pt x="481" y="162"/>
                </a:cubicBezTo>
                <a:cubicBezTo>
                  <a:pt x="493" y="167"/>
                  <a:pt x="496" y="173"/>
                  <a:pt x="489" y="185"/>
                </a:cubicBezTo>
                <a:cubicBezTo>
                  <a:pt x="482" y="196"/>
                  <a:pt x="484" y="204"/>
                  <a:pt x="496" y="211"/>
                </a:cubicBezTo>
                <a:cubicBezTo>
                  <a:pt x="506" y="218"/>
                  <a:pt x="507" y="225"/>
                  <a:pt x="499" y="235"/>
                </a:cubicBezTo>
                <a:cubicBezTo>
                  <a:pt x="490" y="245"/>
                  <a:pt x="490" y="253"/>
                  <a:pt x="500" y="263"/>
                </a:cubicBezTo>
                <a:cubicBezTo>
                  <a:pt x="509" y="271"/>
                  <a:pt x="508" y="279"/>
                  <a:pt x="498" y="286"/>
                </a:cubicBezTo>
                <a:cubicBezTo>
                  <a:pt x="487" y="294"/>
                  <a:pt x="485" y="302"/>
                  <a:pt x="493" y="314"/>
                </a:cubicBezTo>
                <a:cubicBezTo>
                  <a:pt x="500" y="324"/>
                  <a:pt x="498" y="331"/>
                  <a:pt x="486" y="336"/>
                </a:cubicBezTo>
                <a:cubicBezTo>
                  <a:pt x="474" y="341"/>
                  <a:pt x="471" y="350"/>
                  <a:pt x="476" y="362"/>
                </a:cubicBezTo>
                <a:cubicBezTo>
                  <a:pt x="480" y="374"/>
                  <a:pt x="477" y="380"/>
                  <a:pt x="465" y="382"/>
                </a:cubicBezTo>
                <a:cubicBezTo>
                  <a:pt x="451" y="386"/>
                  <a:pt x="446" y="393"/>
                  <a:pt x="449" y="407"/>
                </a:cubicBezTo>
                <a:cubicBezTo>
                  <a:pt x="451" y="418"/>
                  <a:pt x="446" y="423"/>
                  <a:pt x="435" y="423"/>
                </a:cubicBezTo>
                <a:cubicBezTo>
                  <a:pt x="420" y="424"/>
                  <a:pt x="414" y="429"/>
                  <a:pt x="413" y="444"/>
                </a:cubicBezTo>
                <a:cubicBezTo>
                  <a:pt x="413" y="455"/>
                  <a:pt x="407" y="460"/>
                  <a:pt x="396" y="457"/>
                </a:cubicBezTo>
                <a:cubicBezTo>
                  <a:pt x="381" y="454"/>
                  <a:pt x="375" y="458"/>
                  <a:pt x="371" y="473"/>
                </a:cubicBezTo>
                <a:cubicBezTo>
                  <a:pt x="368" y="484"/>
                  <a:pt x="361" y="487"/>
                  <a:pt x="351" y="482"/>
                </a:cubicBezTo>
                <a:cubicBezTo>
                  <a:pt x="337" y="476"/>
                  <a:pt x="330" y="479"/>
                  <a:pt x="323" y="492"/>
                </a:cubicBezTo>
                <a:cubicBezTo>
                  <a:pt x="318" y="503"/>
                  <a:pt x="311" y="504"/>
                  <a:pt x="301" y="497"/>
                </a:cubicBezTo>
                <a:cubicBezTo>
                  <a:pt x="290" y="489"/>
                  <a:pt x="282" y="490"/>
                  <a:pt x="273" y="501"/>
                </a:cubicBezTo>
                <a:cubicBezTo>
                  <a:pt x="266" y="510"/>
                  <a:pt x="258" y="511"/>
                  <a:pt x="250" y="502"/>
                </a:cubicBezTo>
                <a:cubicBezTo>
                  <a:pt x="241" y="491"/>
                  <a:pt x="233" y="491"/>
                  <a:pt x="221" y="500"/>
                </a:cubicBezTo>
                <a:cubicBezTo>
                  <a:pt x="212" y="507"/>
                  <a:pt x="205" y="506"/>
                  <a:pt x="199" y="496"/>
                </a:cubicBezTo>
                <a:cubicBezTo>
                  <a:pt x="192" y="483"/>
                  <a:pt x="184" y="481"/>
                  <a:pt x="171" y="488"/>
                </a:cubicBezTo>
                <a:cubicBezTo>
                  <a:pt x="161" y="493"/>
                  <a:pt x="154" y="490"/>
                  <a:pt x="151" y="480"/>
                </a:cubicBezTo>
                <a:cubicBezTo>
                  <a:pt x="146" y="465"/>
                  <a:pt x="140" y="462"/>
                  <a:pt x="124" y="466"/>
                </a:cubicBezTo>
                <a:cubicBezTo>
                  <a:pt x="114" y="468"/>
                  <a:pt x="107" y="464"/>
                  <a:pt x="106" y="453"/>
                </a:cubicBezTo>
                <a:cubicBezTo>
                  <a:pt x="105" y="438"/>
                  <a:pt x="99" y="433"/>
                  <a:pt x="84" y="434"/>
                </a:cubicBezTo>
                <a:cubicBezTo>
                  <a:pt x="73" y="435"/>
                  <a:pt x="67" y="429"/>
                  <a:pt x="69" y="418"/>
                </a:cubicBezTo>
                <a:cubicBezTo>
                  <a:pt x="70" y="403"/>
                  <a:pt x="66" y="397"/>
                  <a:pt x="50" y="394"/>
                </a:cubicBezTo>
                <a:cubicBezTo>
                  <a:pt x="40" y="393"/>
                  <a:pt x="36" y="386"/>
                  <a:pt x="39" y="376"/>
                </a:cubicBezTo>
                <a:cubicBezTo>
                  <a:pt x="44" y="361"/>
                  <a:pt x="41" y="355"/>
                  <a:pt x="26" y="349"/>
                </a:cubicBezTo>
                <a:cubicBezTo>
                  <a:pt x="16" y="345"/>
                  <a:pt x="13" y="338"/>
                  <a:pt x="19" y="328"/>
                </a:cubicBezTo>
                <a:cubicBezTo>
                  <a:pt x="26" y="315"/>
                  <a:pt x="25" y="308"/>
                  <a:pt x="12" y="300"/>
                </a:cubicBezTo>
                <a:cubicBezTo>
                  <a:pt x="3" y="294"/>
                  <a:pt x="1" y="286"/>
                  <a:pt x="9" y="278"/>
                </a:cubicBezTo>
                <a:cubicBezTo>
                  <a:pt x="19" y="267"/>
                  <a:pt x="19" y="259"/>
                  <a:pt x="8" y="248"/>
                </a:cubicBezTo>
                <a:cubicBezTo>
                  <a:pt x="0" y="240"/>
                  <a:pt x="1" y="233"/>
                  <a:pt x="10" y="226"/>
                </a:cubicBezTo>
                <a:cubicBezTo>
                  <a:pt x="22" y="217"/>
                  <a:pt x="23" y="210"/>
                  <a:pt x="15" y="197"/>
                </a:cubicBezTo>
                <a:cubicBezTo>
                  <a:pt x="9" y="188"/>
                  <a:pt x="11" y="181"/>
                  <a:pt x="22" y="176"/>
                </a:cubicBezTo>
                <a:cubicBezTo>
                  <a:pt x="35" y="170"/>
                  <a:pt x="38" y="163"/>
                  <a:pt x="33" y="149"/>
                </a:cubicBezTo>
                <a:cubicBezTo>
                  <a:pt x="28" y="138"/>
                  <a:pt x="32" y="132"/>
                  <a:pt x="44" y="129"/>
                </a:cubicBezTo>
                <a:cubicBezTo>
                  <a:pt x="57" y="127"/>
                  <a:pt x="62" y="119"/>
                  <a:pt x="60" y="107"/>
                </a:cubicBezTo>
                <a:cubicBezTo>
                  <a:pt x="58" y="93"/>
                  <a:pt x="62" y="88"/>
                  <a:pt x="76" y="88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76800" tIns="38400" rIns="76800" bIns="384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属性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Freeform 8"/>
          <p:cNvSpPr>
            <a:spLocks noEditPoints="1"/>
          </p:cNvSpPr>
          <p:nvPr/>
        </p:nvSpPr>
        <p:spPr bwMode="auto">
          <a:xfrm>
            <a:off x="2998862" y="5246610"/>
            <a:ext cx="1382230" cy="1388133"/>
          </a:xfrm>
          <a:custGeom>
            <a:avLst/>
            <a:gdLst>
              <a:gd name="T0" fmla="*/ 81 w 509"/>
              <a:gd name="T1" fmla="*/ 255 h 511"/>
              <a:gd name="T2" fmla="*/ 428 w 509"/>
              <a:gd name="T3" fmla="*/ 256 h 511"/>
              <a:gd name="T4" fmla="*/ 81 w 509"/>
              <a:gd name="T5" fmla="*/ 255 h 511"/>
              <a:gd name="T6" fmla="*/ 95 w 509"/>
              <a:gd name="T7" fmla="*/ 69 h 511"/>
              <a:gd name="T8" fmla="*/ 137 w 509"/>
              <a:gd name="T9" fmla="*/ 41 h 511"/>
              <a:gd name="T10" fmla="*/ 185 w 509"/>
              <a:gd name="T11" fmla="*/ 21 h 511"/>
              <a:gd name="T12" fmla="*/ 235 w 509"/>
              <a:gd name="T13" fmla="*/ 12 h 511"/>
              <a:gd name="T14" fmla="*/ 285 w 509"/>
              <a:gd name="T15" fmla="*/ 14 h 511"/>
              <a:gd name="T16" fmla="*/ 335 w 509"/>
              <a:gd name="T17" fmla="*/ 25 h 511"/>
              <a:gd name="T18" fmla="*/ 382 w 509"/>
              <a:gd name="T19" fmla="*/ 47 h 511"/>
              <a:gd name="T20" fmla="*/ 423 w 509"/>
              <a:gd name="T21" fmla="*/ 78 h 511"/>
              <a:gd name="T22" fmla="*/ 456 w 509"/>
              <a:gd name="T23" fmla="*/ 117 h 511"/>
              <a:gd name="T24" fmla="*/ 481 w 509"/>
              <a:gd name="T25" fmla="*/ 162 h 511"/>
              <a:gd name="T26" fmla="*/ 496 w 509"/>
              <a:gd name="T27" fmla="*/ 211 h 511"/>
              <a:gd name="T28" fmla="*/ 500 w 509"/>
              <a:gd name="T29" fmla="*/ 263 h 511"/>
              <a:gd name="T30" fmla="*/ 493 w 509"/>
              <a:gd name="T31" fmla="*/ 314 h 511"/>
              <a:gd name="T32" fmla="*/ 476 w 509"/>
              <a:gd name="T33" fmla="*/ 362 h 511"/>
              <a:gd name="T34" fmla="*/ 449 w 509"/>
              <a:gd name="T35" fmla="*/ 407 h 511"/>
              <a:gd name="T36" fmla="*/ 413 w 509"/>
              <a:gd name="T37" fmla="*/ 444 h 511"/>
              <a:gd name="T38" fmla="*/ 371 w 509"/>
              <a:gd name="T39" fmla="*/ 473 h 511"/>
              <a:gd name="T40" fmla="*/ 323 w 509"/>
              <a:gd name="T41" fmla="*/ 492 h 511"/>
              <a:gd name="T42" fmla="*/ 273 w 509"/>
              <a:gd name="T43" fmla="*/ 501 h 511"/>
              <a:gd name="T44" fmla="*/ 221 w 509"/>
              <a:gd name="T45" fmla="*/ 500 h 511"/>
              <a:gd name="T46" fmla="*/ 171 w 509"/>
              <a:gd name="T47" fmla="*/ 488 h 511"/>
              <a:gd name="T48" fmla="*/ 124 w 509"/>
              <a:gd name="T49" fmla="*/ 466 h 511"/>
              <a:gd name="T50" fmla="*/ 84 w 509"/>
              <a:gd name="T51" fmla="*/ 434 h 511"/>
              <a:gd name="T52" fmla="*/ 50 w 509"/>
              <a:gd name="T53" fmla="*/ 394 h 511"/>
              <a:gd name="T54" fmla="*/ 26 w 509"/>
              <a:gd name="T55" fmla="*/ 349 h 511"/>
              <a:gd name="T56" fmla="*/ 12 w 509"/>
              <a:gd name="T57" fmla="*/ 300 h 511"/>
              <a:gd name="T58" fmla="*/ 8 w 509"/>
              <a:gd name="T59" fmla="*/ 248 h 511"/>
              <a:gd name="T60" fmla="*/ 15 w 509"/>
              <a:gd name="T61" fmla="*/ 197 h 511"/>
              <a:gd name="T62" fmla="*/ 33 w 509"/>
              <a:gd name="T63" fmla="*/ 149 h 511"/>
              <a:gd name="T64" fmla="*/ 60 w 509"/>
              <a:gd name="T65" fmla="*/ 107 h 5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509" h="511">
                <a:moveTo>
                  <a:pt x="81" y="255"/>
                </a:moveTo>
                <a:cubicBezTo>
                  <a:pt x="81" y="255"/>
                  <a:pt x="81" y="255"/>
                  <a:pt x="81" y="255"/>
                </a:cubicBezTo>
                <a:cubicBezTo>
                  <a:pt x="81" y="352"/>
                  <a:pt x="159" y="430"/>
                  <a:pt x="255" y="430"/>
                </a:cubicBezTo>
                <a:cubicBezTo>
                  <a:pt x="350" y="430"/>
                  <a:pt x="428" y="352"/>
                  <a:pt x="428" y="256"/>
                </a:cubicBezTo>
                <a:cubicBezTo>
                  <a:pt x="428" y="160"/>
                  <a:pt x="350" y="82"/>
                  <a:pt x="255" y="82"/>
                </a:cubicBezTo>
                <a:cubicBezTo>
                  <a:pt x="159" y="82"/>
                  <a:pt x="81" y="160"/>
                  <a:pt x="81" y="255"/>
                </a:cubicBezTo>
                <a:close/>
                <a:moveTo>
                  <a:pt x="76" y="88"/>
                </a:moveTo>
                <a:cubicBezTo>
                  <a:pt x="88" y="88"/>
                  <a:pt x="95" y="82"/>
                  <a:pt x="95" y="69"/>
                </a:cubicBezTo>
                <a:cubicBezTo>
                  <a:pt x="96" y="56"/>
                  <a:pt x="101" y="52"/>
                  <a:pt x="114" y="55"/>
                </a:cubicBezTo>
                <a:cubicBezTo>
                  <a:pt x="126" y="57"/>
                  <a:pt x="134" y="53"/>
                  <a:pt x="137" y="41"/>
                </a:cubicBezTo>
                <a:cubicBezTo>
                  <a:pt x="141" y="27"/>
                  <a:pt x="147" y="24"/>
                  <a:pt x="159" y="30"/>
                </a:cubicBezTo>
                <a:cubicBezTo>
                  <a:pt x="170" y="35"/>
                  <a:pt x="179" y="32"/>
                  <a:pt x="185" y="21"/>
                </a:cubicBezTo>
                <a:cubicBezTo>
                  <a:pt x="191" y="8"/>
                  <a:pt x="197" y="7"/>
                  <a:pt x="209" y="16"/>
                </a:cubicBezTo>
                <a:cubicBezTo>
                  <a:pt x="218" y="22"/>
                  <a:pt x="227" y="21"/>
                  <a:pt x="235" y="12"/>
                </a:cubicBezTo>
                <a:cubicBezTo>
                  <a:pt x="245" y="0"/>
                  <a:pt x="249" y="0"/>
                  <a:pt x="260" y="12"/>
                </a:cubicBezTo>
                <a:cubicBezTo>
                  <a:pt x="267" y="20"/>
                  <a:pt x="277" y="21"/>
                  <a:pt x="285" y="14"/>
                </a:cubicBezTo>
                <a:cubicBezTo>
                  <a:pt x="298" y="4"/>
                  <a:pt x="303" y="5"/>
                  <a:pt x="310" y="18"/>
                </a:cubicBezTo>
                <a:cubicBezTo>
                  <a:pt x="316" y="28"/>
                  <a:pt x="325" y="30"/>
                  <a:pt x="335" y="25"/>
                </a:cubicBezTo>
                <a:cubicBezTo>
                  <a:pt x="349" y="18"/>
                  <a:pt x="354" y="21"/>
                  <a:pt x="359" y="34"/>
                </a:cubicBezTo>
                <a:cubicBezTo>
                  <a:pt x="362" y="46"/>
                  <a:pt x="370" y="50"/>
                  <a:pt x="382" y="47"/>
                </a:cubicBezTo>
                <a:cubicBezTo>
                  <a:pt x="395" y="43"/>
                  <a:pt x="401" y="47"/>
                  <a:pt x="402" y="61"/>
                </a:cubicBezTo>
                <a:cubicBezTo>
                  <a:pt x="403" y="73"/>
                  <a:pt x="411" y="79"/>
                  <a:pt x="423" y="78"/>
                </a:cubicBezTo>
                <a:cubicBezTo>
                  <a:pt x="437" y="77"/>
                  <a:pt x="441" y="82"/>
                  <a:pt x="440" y="96"/>
                </a:cubicBezTo>
                <a:cubicBezTo>
                  <a:pt x="438" y="108"/>
                  <a:pt x="444" y="115"/>
                  <a:pt x="456" y="117"/>
                </a:cubicBezTo>
                <a:cubicBezTo>
                  <a:pt x="470" y="119"/>
                  <a:pt x="473" y="125"/>
                  <a:pt x="469" y="138"/>
                </a:cubicBezTo>
                <a:cubicBezTo>
                  <a:pt x="465" y="150"/>
                  <a:pt x="469" y="158"/>
                  <a:pt x="481" y="162"/>
                </a:cubicBezTo>
                <a:cubicBezTo>
                  <a:pt x="493" y="167"/>
                  <a:pt x="496" y="173"/>
                  <a:pt x="489" y="185"/>
                </a:cubicBezTo>
                <a:cubicBezTo>
                  <a:pt x="482" y="196"/>
                  <a:pt x="484" y="204"/>
                  <a:pt x="496" y="211"/>
                </a:cubicBezTo>
                <a:cubicBezTo>
                  <a:pt x="506" y="218"/>
                  <a:pt x="507" y="225"/>
                  <a:pt x="499" y="235"/>
                </a:cubicBezTo>
                <a:cubicBezTo>
                  <a:pt x="490" y="245"/>
                  <a:pt x="490" y="253"/>
                  <a:pt x="500" y="263"/>
                </a:cubicBezTo>
                <a:cubicBezTo>
                  <a:pt x="509" y="271"/>
                  <a:pt x="508" y="279"/>
                  <a:pt x="498" y="286"/>
                </a:cubicBezTo>
                <a:cubicBezTo>
                  <a:pt x="487" y="294"/>
                  <a:pt x="485" y="302"/>
                  <a:pt x="493" y="314"/>
                </a:cubicBezTo>
                <a:cubicBezTo>
                  <a:pt x="500" y="324"/>
                  <a:pt x="498" y="331"/>
                  <a:pt x="486" y="336"/>
                </a:cubicBezTo>
                <a:cubicBezTo>
                  <a:pt x="474" y="341"/>
                  <a:pt x="471" y="350"/>
                  <a:pt x="476" y="362"/>
                </a:cubicBezTo>
                <a:cubicBezTo>
                  <a:pt x="480" y="374"/>
                  <a:pt x="477" y="380"/>
                  <a:pt x="465" y="382"/>
                </a:cubicBezTo>
                <a:cubicBezTo>
                  <a:pt x="451" y="386"/>
                  <a:pt x="446" y="393"/>
                  <a:pt x="449" y="407"/>
                </a:cubicBezTo>
                <a:cubicBezTo>
                  <a:pt x="451" y="418"/>
                  <a:pt x="446" y="423"/>
                  <a:pt x="435" y="423"/>
                </a:cubicBezTo>
                <a:cubicBezTo>
                  <a:pt x="420" y="424"/>
                  <a:pt x="414" y="429"/>
                  <a:pt x="413" y="444"/>
                </a:cubicBezTo>
                <a:cubicBezTo>
                  <a:pt x="413" y="455"/>
                  <a:pt x="407" y="460"/>
                  <a:pt x="396" y="457"/>
                </a:cubicBezTo>
                <a:cubicBezTo>
                  <a:pt x="381" y="454"/>
                  <a:pt x="375" y="458"/>
                  <a:pt x="371" y="473"/>
                </a:cubicBezTo>
                <a:cubicBezTo>
                  <a:pt x="368" y="484"/>
                  <a:pt x="361" y="487"/>
                  <a:pt x="351" y="482"/>
                </a:cubicBezTo>
                <a:cubicBezTo>
                  <a:pt x="337" y="476"/>
                  <a:pt x="330" y="479"/>
                  <a:pt x="323" y="492"/>
                </a:cubicBezTo>
                <a:cubicBezTo>
                  <a:pt x="318" y="503"/>
                  <a:pt x="311" y="504"/>
                  <a:pt x="301" y="497"/>
                </a:cubicBezTo>
                <a:cubicBezTo>
                  <a:pt x="290" y="489"/>
                  <a:pt x="282" y="490"/>
                  <a:pt x="273" y="501"/>
                </a:cubicBezTo>
                <a:cubicBezTo>
                  <a:pt x="266" y="510"/>
                  <a:pt x="258" y="511"/>
                  <a:pt x="250" y="502"/>
                </a:cubicBezTo>
                <a:cubicBezTo>
                  <a:pt x="241" y="491"/>
                  <a:pt x="233" y="491"/>
                  <a:pt x="221" y="500"/>
                </a:cubicBezTo>
                <a:cubicBezTo>
                  <a:pt x="212" y="507"/>
                  <a:pt x="205" y="506"/>
                  <a:pt x="199" y="496"/>
                </a:cubicBezTo>
                <a:cubicBezTo>
                  <a:pt x="192" y="483"/>
                  <a:pt x="184" y="481"/>
                  <a:pt x="171" y="488"/>
                </a:cubicBezTo>
                <a:cubicBezTo>
                  <a:pt x="161" y="493"/>
                  <a:pt x="154" y="490"/>
                  <a:pt x="151" y="480"/>
                </a:cubicBezTo>
                <a:cubicBezTo>
                  <a:pt x="146" y="465"/>
                  <a:pt x="140" y="462"/>
                  <a:pt x="124" y="466"/>
                </a:cubicBezTo>
                <a:cubicBezTo>
                  <a:pt x="114" y="468"/>
                  <a:pt x="107" y="464"/>
                  <a:pt x="106" y="453"/>
                </a:cubicBezTo>
                <a:cubicBezTo>
                  <a:pt x="105" y="438"/>
                  <a:pt x="99" y="433"/>
                  <a:pt x="84" y="434"/>
                </a:cubicBezTo>
                <a:cubicBezTo>
                  <a:pt x="73" y="435"/>
                  <a:pt x="67" y="429"/>
                  <a:pt x="69" y="418"/>
                </a:cubicBezTo>
                <a:cubicBezTo>
                  <a:pt x="70" y="403"/>
                  <a:pt x="66" y="397"/>
                  <a:pt x="50" y="394"/>
                </a:cubicBezTo>
                <a:cubicBezTo>
                  <a:pt x="40" y="393"/>
                  <a:pt x="36" y="386"/>
                  <a:pt x="39" y="376"/>
                </a:cubicBezTo>
                <a:cubicBezTo>
                  <a:pt x="44" y="361"/>
                  <a:pt x="41" y="355"/>
                  <a:pt x="26" y="349"/>
                </a:cubicBezTo>
                <a:cubicBezTo>
                  <a:pt x="16" y="345"/>
                  <a:pt x="13" y="338"/>
                  <a:pt x="19" y="328"/>
                </a:cubicBezTo>
                <a:cubicBezTo>
                  <a:pt x="26" y="315"/>
                  <a:pt x="25" y="308"/>
                  <a:pt x="12" y="300"/>
                </a:cubicBezTo>
                <a:cubicBezTo>
                  <a:pt x="3" y="294"/>
                  <a:pt x="1" y="286"/>
                  <a:pt x="9" y="278"/>
                </a:cubicBezTo>
                <a:cubicBezTo>
                  <a:pt x="19" y="267"/>
                  <a:pt x="19" y="259"/>
                  <a:pt x="8" y="248"/>
                </a:cubicBezTo>
                <a:cubicBezTo>
                  <a:pt x="0" y="240"/>
                  <a:pt x="1" y="233"/>
                  <a:pt x="10" y="226"/>
                </a:cubicBezTo>
                <a:cubicBezTo>
                  <a:pt x="22" y="217"/>
                  <a:pt x="23" y="210"/>
                  <a:pt x="15" y="197"/>
                </a:cubicBezTo>
                <a:cubicBezTo>
                  <a:pt x="9" y="188"/>
                  <a:pt x="11" y="181"/>
                  <a:pt x="22" y="176"/>
                </a:cubicBezTo>
                <a:cubicBezTo>
                  <a:pt x="35" y="170"/>
                  <a:pt x="38" y="163"/>
                  <a:pt x="33" y="149"/>
                </a:cubicBezTo>
                <a:cubicBezTo>
                  <a:pt x="28" y="138"/>
                  <a:pt x="32" y="132"/>
                  <a:pt x="44" y="129"/>
                </a:cubicBezTo>
                <a:cubicBezTo>
                  <a:pt x="57" y="127"/>
                  <a:pt x="62" y="119"/>
                  <a:pt x="60" y="107"/>
                </a:cubicBezTo>
                <a:cubicBezTo>
                  <a:pt x="58" y="93"/>
                  <a:pt x="62" y="88"/>
                  <a:pt x="76" y="88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vert="horz" wrap="square" lIns="76800" tIns="38400" rIns="76800" bIns="384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地点</a:t>
            </a:r>
          </a:p>
        </p:txBody>
      </p:sp>
      <p:cxnSp>
        <p:nvCxnSpPr>
          <p:cNvPr id="9" name="曲线连接符 8"/>
          <p:cNvCxnSpPr>
            <a:stCxn id="28" idx="10"/>
            <a:endCxn id="28" idx="17"/>
          </p:cNvCxnSpPr>
          <p:nvPr/>
        </p:nvCxnSpPr>
        <p:spPr>
          <a:xfrm>
            <a:off x="2131328" y="2165495"/>
            <a:ext cx="70605" cy="893730"/>
          </a:xfrm>
          <a:prstGeom prst="curvedConnector3">
            <a:avLst>
              <a:gd name="adj1" fmla="val 654543"/>
            </a:avLst>
          </a:prstGeom>
          <a:ln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flipV="1">
            <a:off x="5591150" y="1975604"/>
            <a:ext cx="0" cy="6587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5591150" y="1975604"/>
            <a:ext cx="3384376" cy="0"/>
          </a:xfrm>
          <a:prstGeom prst="line">
            <a:avLst/>
          </a:prstGeom>
          <a:ln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5915186" y="1543556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企业类型与经营范围交叉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5915186" y="2196339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企业类型与行业代码交叉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5915186" y="2855090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经营范围与行业代码交叉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0" name="曲线连接符 59"/>
          <p:cNvCxnSpPr>
            <a:stCxn id="28" idx="20"/>
            <a:endCxn id="30" idx="15"/>
          </p:cNvCxnSpPr>
          <p:nvPr/>
        </p:nvCxnSpPr>
        <p:spPr>
          <a:xfrm>
            <a:off x="1859770" y="3290127"/>
            <a:ext cx="2477873" cy="2809465"/>
          </a:xfrm>
          <a:prstGeom prst="curvedConnector3">
            <a:avLst>
              <a:gd name="adj1" fmla="val 111344"/>
            </a:avLst>
          </a:prstGeom>
          <a:ln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/>
          <p:nvPr/>
        </p:nvCxnSpPr>
        <p:spPr>
          <a:xfrm>
            <a:off x="2603150" y="2634356"/>
            <a:ext cx="298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/>
          <p:nvPr/>
        </p:nvCxnSpPr>
        <p:spPr>
          <a:xfrm>
            <a:off x="5591150" y="2634356"/>
            <a:ext cx="3384376" cy="0"/>
          </a:xfrm>
          <a:prstGeom prst="line">
            <a:avLst/>
          </a:prstGeom>
          <a:ln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/>
          <p:nvPr/>
        </p:nvCxnSpPr>
        <p:spPr>
          <a:xfrm>
            <a:off x="5591150" y="3293109"/>
            <a:ext cx="3384376" cy="0"/>
          </a:xfrm>
          <a:prstGeom prst="line">
            <a:avLst/>
          </a:prstGeom>
          <a:ln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/>
          <p:nvPr/>
        </p:nvCxnSpPr>
        <p:spPr>
          <a:xfrm flipV="1">
            <a:off x="5591150" y="2634356"/>
            <a:ext cx="0" cy="6587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/>
          <p:cNvCxnSpPr/>
          <p:nvPr/>
        </p:nvCxnSpPr>
        <p:spPr>
          <a:xfrm flipV="1">
            <a:off x="7607374" y="4006920"/>
            <a:ext cx="0" cy="6587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/>
          <p:nvPr/>
        </p:nvCxnSpPr>
        <p:spPr>
          <a:xfrm>
            <a:off x="7607374" y="4006920"/>
            <a:ext cx="3384376" cy="0"/>
          </a:xfrm>
          <a:prstGeom prst="line">
            <a:avLst/>
          </a:prstGeom>
          <a:ln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文本框 84"/>
          <p:cNvSpPr txBox="1"/>
          <p:nvPr/>
        </p:nvSpPr>
        <p:spPr>
          <a:xfrm>
            <a:off x="7931410" y="3574872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行政区划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与企业类型交叉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文本框 85"/>
          <p:cNvSpPr txBox="1"/>
          <p:nvPr/>
        </p:nvSpPr>
        <p:spPr>
          <a:xfrm>
            <a:off x="7931410" y="4227655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行政区划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与经营范围交叉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" name="文本框 86"/>
          <p:cNvSpPr txBox="1"/>
          <p:nvPr/>
        </p:nvSpPr>
        <p:spPr>
          <a:xfrm>
            <a:off x="7931410" y="4886406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所在城镇与行业代码交叉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8" name="直接连接符 87"/>
          <p:cNvCxnSpPr/>
          <p:nvPr/>
        </p:nvCxnSpPr>
        <p:spPr>
          <a:xfrm>
            <a:off x="4619374" y="4665672"/>
            <a:ext cx="298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连接符 88"/>
          <p:cNvCxnSpPr/>
          <p:nvPr/>
        </p:nvCxnSpPr>
        <p:spPr>
          <a:xfrm>
            <a:off x="7607374" y="4665672"/>
            <a:ext cx="3384376" cy="0"/>
          </a:xfrm>
          <a:prstGeom prst="line">
            <a:avLst/>
          </a:prstGeom>
          <a:ln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/>
          <p:cNvCxnSpPr/>
          <p:nvPr/>
        </p:nvCxnSpPr>
        <p:spPr>
          <a:xfrm>
            <a:off x="7607374" y="5324425"/>
            <a:ext cx="3384376" cy="0"/>
          </a:xfrm>
          <a:prstGeom prst="line">
            <a:avLst/>
          </a:prstGeom>
          <a:ln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/>
          <p:cNvCxnSpPr/>
          <p:nvPr/>
        </p:nvCxnSpPr>
        <p:spPr>
          <a:xfrm flipV="1">
            <a:off x="7607374" y="4665672"/>
            <a:ext cx="0" cy="6587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6744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random/>
      </p:transition>
    </mc:Choice>
    <mc:Fallback xmlns="">
      <p:transition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9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600"/>
                            </p:stCondLst>
                            <p:childTnLst>
                              <p:par>
                                <p:cTn id="2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3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3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9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3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3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3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200"/>
                            </p:stCondLst>
                            <p:childTnLst>
                              <p:par>
                                <p:cTn id="4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3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3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3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3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3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3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3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3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3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3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600"/>
                            </p:stCondLst>
                            <p:childTnLst>
                              <p:par>
                                <p:cTn id="6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3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3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900"/>
                            </p:stCondLst>
                            <p:childTnLst>
                              <p:par>
                                <p:cTn id="7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3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3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3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200"/>
                            </p:stCondLst>
                            <p:childTnLst>
                              <p:par>
                                <p:cTn id="8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3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3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3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3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3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3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3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3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3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0" grpId="0" animBg="1"/>
      <p:bldP spid="39" grpId="0"/>
      <p:bldP spid="50" grpId="0"/>
      <p:bldP spid="51" grpId="0"/>
      <p:bldP spid="85" grpId="0"/>
      <p:bldP spid="86" grpId="0"/>
      <p:bldP spid="8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2312871" y="2262604"/>
            <a:ext cx="1287185" cy="2714644"/>
            <a:chOff x="2312871" y="2262604"/>
            <a:chExt cx="1287185" cy="2714644"/>
          </a:xfrm>
        </p:grpSpPr>
        <p:sp>
          <p:nvSpPr>
            <p:cNvPr id="165" name="TextBox 164"/>
            <p:cNvSpPr txBox="1"/>
            <p:nvPr/>
          </p:nvSpPr>
          <p:spPr>
            <a:xfrm>
              <a:off x="2351171" y="4577138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题目简述</a:t>
              </a:r>
              <a:endPara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170" name="组合 169"/>
            <p:cNvGrpSpPr/>
            <p:nvPr/>
          </p:nvGrpSpPr>
          <p:grpSpPr>
            <a:xfrm>
              <a:off x="2312871" y="2262604"/>
              <a:ext cx="1287185" cy="1287185"/>
              <a:chOff x="6501056" y="1873013"/>
              <a:chExt cx="696763" cy="696763"/>
            </a:xfrm>
          </p:grpSpPr>
          <p:sp>
            <p:nvSpPr>
              <p:cNvPr id="171" name="椭圆 170"/>
              <p:cNvSpPr/>
              <p:nvPr/>
            </p:nvSpPr>
            <p:spPr>
              <a:xfrm>
                <a:off x="6501056" y="1873013"/>
                <a:ext cx="696763" cy="696763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grpSp>
            <p:nvGrpSpPr>
              <p:cNvPr id="172" name="组合 113"/>
              <p:cNvGrpSpPr>
                <a:grpSpLocks noChangeAspect="1"/>
              </p:cNvGrpSpPr>
              <p:nvPr/>
            </p:nvGrpSpPr>
            <p:grpSpPr>
              <a:xfrm>
                <a:off x="6616022" y="1996255"/>
                <a:ext cx="466830" cy="450242"/>
                <a:chOff x="7019925" y="5499100"/>
                <a:chExt cx="312738" cy="301626"/>
              </a:xfrm>
              <a:solidFill>
                <a:srgbClr val="BBBE2C"/>
              </a:solidFill>
            </p:grpSpPr>
            <p:sp>
              <p:nvSpPr>
                <p:cNvPr id="173" name="Freeform 252"/>
                <p:cNvSpPr>
                  <a:spLocks/>
                </p:cNvSpPr>
                <p:nvPr/>
              </p:nvSpPr>
              <p:spPr bwMode="auto">
                <a:xfrm>
                  <a:off x="7069138" y="5567363"/>
                  <a:ext cx="214313" cy="233363"/>
                </a:xfrm>
                <a:custGeom>
                  <a:avLst/>
                  <a:gdLst>
                    <a:gd name="T0" fmla="*/ 0 w 57"/>
                    <a:gd name="T1" fmla="*/ 26 h 62"/>
                    <a:gd name="T2" fmla="*/ 0 w 57"/>
                    <a:gd name="T3" fmla="*/ 59 h 62"/>
                    <a:gd name="T4" fmla="*/ 2 w 57"/>
                    <a:gd name="T5" fmla="*/ 62 h 62"/>
                    <a:gd name="T6" fmla="*/ 4 w 57"/>
                    <a:gd name="T7" fmla="*/ 62 h 62"/>
                    <a:gd name="T8" fmla="*/ 19 w 57"/>
                    <a:gd name="T9" fmla="*/ 62 h 62"/>
                    <a:gd name="T10" fmla="*/ 21 w 57"/>
                    <a:gd name="T11" fmla="*/ 62 h 62"/>
                    <a:gd name="T12" fmla="*/ 21 w 57"/>
                    <a:gd name="T13" fmla="*/ 61 h 62"/>
                    <a:gd name="T14" fmla="*/ 21 w 57"/>
                    <a:gd name="T15" fmla="*/ 45 h 62"/>
                    <a:gd name="T16" fmla="*/ 36 w 57"/>
                    <a:gd name="T17" fmla="*/ 45 h 62"/>
                    <a:gd name="T18" fmla="*/ 36 w 57"/>
                    <a:gd name="T19" fmla="*/ 61 h 62"/>
                    <a:gd name="T20" fmla="*/ 37 w 57"/>
                    <a:gd name="T21" fmla="*/ 62 h 62"/>
                    <a:gd name="T22" fmla="*/ 38 w 57"/>
                    <a:gd name="T23" fmla="*/ 62 h 62"/>
                    <a:gd name="T24" fmla="*/ 53 w 57"/>
                    <a:gd name="T25" fmla="*/ 62 h 62"/>
                    <a:gd name="T26" fmla="*/ 56 w 57"/>
                    <a:gd name="T27" fmla="*/ 62 h 62"/>
                    <a:gd name="T28" fmla="*/ 57 w 57"/>
                    <a:gd name="T29" fmla="*/ 59 h 62"/>
                    <a:gd name="T30" fmla="*/ 57 w 57"/>
                    <a:gd name="T31" fmla="*/ 26 h 62"/>
                    <a:gd name="T32" fmla="*/ 29 w 57"/>
                    <a:gd name="T33" fmla="*/ 0 h 62"/>
                    <a:gd name="T34" fmla="*/ 0 w 57"/>
                    <a:gd name="T35" fmla="*/ 26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57" h="62">
                      <a:moveTo>
                        <a:pt x="0" y="26"/>
                      </a:moveTo>
                      <a:cubicBezTo>
                        <a:pt x="0" y="59"/>
                        <a:pt x="0" y="59"/>
                        <a:pt x="0" y="59"/>
                      </a:cubicBezTo>
                      <a:cubicBezTo>
                        <a:pt x="0" y="61"/>
                        <a:pt x="1" y="62"/>
                        <a:pt x="2" y="62"/>
                      </a:cubicBezTo>
                      <a:cubicBezTo>
                        <a:pt x="3" y="62"/>
                        <a:pt x="3" y="62"/>
                        <a:pt x="4" y="62"/>
                      </a:cubicBezTo>
                      <a:cubicBezTo>
                        <a:pt x="19" y="62"/>
                        <a:pt x="19" y="62"/>
                        <a:pt x="19" y="62"/>
                      </a:cubicBezTo>
                      <a:cubicBezTo>
                        <a:pt x="20" y="62"/>
                        <a:pt x="20" y="62"/>
                        <a:pt x="21" y="62"/>
                      </a:cubicBezTo>
                      <a:cubicBezTo>
                        <a:pt x="21" y="62"/>
                        <a:pt x="21" y="61"/>
                        <a:pt x="21" y="61"/>
                      </a:cubicBezTo>
                      <a:cubicBezTo>
                        <a:pt x="21" y="45"/>
                        <a:pt x="21" y="45"/>
                        <a:pt x="21" y="45"/>
                      </a:cubicBezTo>
                      <a:cubicBezTo>
                        <a:pt x="36" y="45"/>
                        <a:pt x="36" y="45"/>
                        <a:pt x="36" y="45"/>
                      </a:cubicBezTo>
                      <a:cubicBezTo>
                        <a:pt x="36" y="61"/>
                        <a:pt x="36" y="61"/>
                        <a:pt x="36" y="61"/>
                      </a:cubicBezTo>
                      <a:cubicBezTo>
                        <a:pt x="36" y="61"/>
                        <a:pt x="37" y="62"/>
                        <a:pt x="37" y="62"/>
                      </a:cubicBezTo>
                      <a:cubicBezTo>
                        <a:pt x="37" y="62"/>
                        <a:pt x="38" y="62"/>
                        <a:pt x="38" y="62"/>
                      </a:cubicBezTo>
                      <a:cubicBezTo>
                        <a:pt x="53" y="62"/>
                        <a:pt x="53" y="62"/>
                        <a:pt x="53" y="62"/>
                      </a:cubicBezTo>
                      <a:cubicBezTo>
                        <a:pt x="54" y="62"/>
                        <a:pt x="55" y="62"/>
                        <a:pt x="56" y="62"/>
                      </a:cubicBezTo>
                      <a:cubicBezTo>
                        <a:pt x="56" y="62"/>
                        <a:pt x="57" y="61"/>
                        <a:pt x="57" y="59"/>
                      </a:cubicBezTo>
                      <a:cubicBezTo>
                        <a:pt x="57" y="26"/>
                        <a:pt x="57" y="26"/>
                        <a:pt x="57" y="26"/>
                      </a:cubicBezTo>
                      <a:cubicBezTo>
                        <a:pt x="29" y="0"/>
                        <a:pt x="29" y="0"/>
                        <a:pt x="29" y="0"/>
                      </a:cubicBezTo>
                      <a:lnTo>
                        <a:pt x="0" y="26"/>
                      </a:lnTo>
                      <a:close/>
                    </a:path>
                  </a:pathLst>
                </a:custGeom>
                <a:solidFill>
                  <a:srgbClr val="008BB6"/>
                </a:solidFill>
                <a:ln>
                  <a:noFill/>
                </a:ln>
                <a:ex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25"/>
                </a:p>
              </p:txBody>
            </p:sp>
            <p:sp>
              <p:nvSpPr>
                <p:cNvPr id="174" name="Freeform 253"/>
                <p:cNvSpPr>
                  <a:spLocks/>
                </p:cNvSpPr>
                <p:nvPr/>
              </p:nvSpPr>
              <p:spPr bwMode="auto">
                <a:xfrm>
                  <a:off x="7019925" y="5499100"/>
                  <a:ext cx="312738" cy="169863"/>
                </a:xfrm>
                <a:custGeom>
                  <a:avLst/>
                  <a:gdLst>
                    <a:gd name="T0" fmla="*/ 81 w 83"/>
                    <a:gd name="T1" fmla="*/ 35 h 45"/>
                    <a:gd name="T2" fmla="*/ 68 w 83"/>
                    <a:gd name="T3" fmla="*/ 23 h 45"/>
                    <a:gd name="T4" fmla="*/ 68 w 83"/>
                    <a:gd name="T5" fmla="*/ 4 h 45"/>
                    <a:gd name="T6" fmla="*/ 66 w 83"/>
                    <a:gd name="T7" fmla="*/ 2 h 45"/>
                    <a:gd name="T8" fmla="*/ 61 w 83"/>
                    <a:gd name="T9" fmla="*/ 2 h 45"/>
                    <a:gd name="T10" fmla="*/ 59 w 83"/>
                    <a:gd name="T11" fmla="*/ 4 h 45"/>
                    <a:gd name="T12" fmla="*/ 59 w 83"/>
                    <a:gd name="T13" fmla="*/ 15 h 45"/>
                    <a:gd name="T14" fmla="*/ 45 w 83"/>
                    <a:gd name="T15" fmla="*/ 2 h 45"/>
                    <a:gd name="T16" fmla="*/ 38 w 83"/>
                    <a:gd name="T17" fmla="*/ 2 h 45"/>
                    <a:gd name="T18" fmla="*/ 2 w 83"/>
                    <a:gd name="T19" fmla="*/ 35 h 45"/>
                    <a:gd name="T20" fmla="*/ 2 w 83"/>
                    <a:gd name="T21" fmla="*/ 43 h 45"/>
                    <a:gd name="T22" fmla="*/ 6 w 83"/>
                    <a:gd name="T23" fmla="*/ 44 h 45"/>
                    <a:gd name="T24" fmla="*/ 10 w 83"/>
                    <a:gd name="T25" fmla="*/ 43 h 45"/>
                    <a:gd name="T26" fmla="*/ 42 w 83"/>
                    <a:gd name="T27" fmla="*/ 13 h 45"/>
                    <a:gd name="T28" fmla="*/ 74 w 83"/>
                    <a:gd name="T29" fmla="*/ 43 h 45"/>
                    <a:gd name="T30" fmla="*/ 81 w 83"/>
                    <a:gd name="T31" fmla="*/ 43 h 45"/>
                    <a:gd name="T32" fmla="*/ 81 w 83"/>
                    <a:gd name="T33" fmla="*/ 35 h 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83" h="45">
                      <a:moveTo>
                        <a:pt x="81" y="35"/>
                      </a:moveTo>
                      <a:cubicBezTo>
                        <a:pt x="68" y="23"/>
                        <a:pt x="68" y="23"/>
                        <a:pt x="68" y="23"/>
                      </a:cubicBezTo>
                      <a:cubicBezTo>
                        <a:pt x="68" y="4"/>
                        <a:pt x="68" y="4"/>
                        <a:pt x="68" y="4"/>
                      </a:cubicBezTo>
                      <a:cubicBezTo>
                        <a:pt x="68" y="3"/>
                        <a:pt x="67" y="2"/>
                        <a:pt x="66" y="2"/>
                      </a:cubicBezTo>
                      <a:cubicBezTo>
                        <a:pt x="61" y="2"/>
                        <a:pt x="61" y="2"/>
                        <a:pt x="61" y="2"/>
                      </a:cubicBezTo>
                      <a:cubicBezTo>
                        <a:pt x="60" y="2"/>
                        <a:pt x="59" y="3"/>
                        <a:pt x="59" y="4"/>
                      </a:cubicBezTo>
                      <a:cubicBezTo>
                        <a:pt x="59" y="15"/>
                        <a:pt x="59" y="15"/>
                        <a:pt x="59" y="15"/>
                      </a:cubicBezTo>
                      <a:cubicBezTo>
                        <a:pt x="45" y="2"/>
                        <a:pt x="45" y="2"/>
                        <a:pt x="45" y="2"/>
                      </a:cubicBezTo>
                      <a:cubicBezTo>
                        <a:pt x="43" y="0"/>
                        <a:pt x="40" y="0"/>
                        <a:pt x="38" y="2"/>
                      </a:cubicBezTo>
                      <a:cubicBezTo>
                        <a:pt x="2" y="35"/>
                        <a:pt x="2" y="35"/>
                        <a:pt x="2" y="35"/>
                      </a:cubicBezTo>
                      <a:cubicBezTo>
                        <a:pt x="0" y="37"/>
                        <a:pt x="0" y="40"/>
                        <a:pt x="2" y="43"/>
                      </a:cubicBezTo>
                      <a:cubicBezTo>
                        <a:pt x="3" y="44"/>
                        <a:pt x="5" y="44"/>
                        <a:pt x="6" y="44"/>
                      </a:cubicBezTo>
                      <a:cubicBezTo>
                        <a:pt x="7" y="44"/>
                        <a:pt x="9" y="44"/>
                        <a:pt x="10" y="43"/>
                      </a:cubicBezTo>
                      <a:cubicBezTo>
                        <a:pt x="42" y="13"/>
                        <a:pt x="42" y="13"/>
                        <a:pt x="42" y="13"/>
                      </a:cubicBezTo>
                      <a:cubicBezTo>
                        <a:pt x="74" y="43"/>
                        <a:pt x="74" y="43"/>
                        <a:pt x="74" y="43"/>
                      </a:cubicBezTo>
                      <a:cubicBezTo>
                        <a:pt x="76" y="45"/>
                        <a:pt x="80" y="45"/>
                        <a:pt x="81" y="43"/>
                      </a:cubicBezTo>
                      <a:cubicBezTo>
                        <a:pt x="83" y="40"/>
                        <a:pt x="83" y="37"/>
                        <a:pt x="81" y="35"/>
                      </a:cubicBezTo>
                      <a:close/>
                    </a:path>
                  </a:pathLst>
                </a:custGeom>
                <a:solidFill>
                  <a:srgbClr val="008BB6"/>
                </a:solidFill>
                <a:ln>
                  <a:noFill/>
                </a:ln>
                <a:ex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25"/>
                </a:p>
              </p:txBody>
            </p:sp>
          </p:grpSp>
        </p:grpSp>
        <p:sp>
          <p:nvSpPr>
            <p:cNvPr id="194" name="矩形 193"/>
            <p:cNvSpPr/>
            <p:nvPr/>
          </p:nvSpPr>
          <p:spPr>
            <a:xfrm>
              <a:off x="2459372" y="4077072"/>
              <a:ext cx="99418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01</a:t>
              </a:r>
              <a:r>
                <a:rPr lang="zh-CN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dirty="0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4149479" y="2456196"/>
            <a:ext cx="2041328" cy="2521052"/>
            <a:chOff x="4149479" y="2456196"/>
            <a:chExt cx="2041328" cy="2521052"/>
          </a:xfrm>
        </p:grpSpPr>
        <p:sp>
          <p:nvSpPr>
            <p:cNvPr id="166" name="TextBox 165"/>
            <p:cNvSpPr txBox="1"/>
            <p:nvPr/>
          </p:nvSpPr>
          <p:spPr>
            <a:xfrm>
              <a:off x="4149479" y="4577138"/>
              <a:ext cx="204132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探索性数据分析</a:t>
              </a:r>
              <a:endPara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188" name="组合 187"/>
            <p:cNvGrpSpPr/>
            <p:nvPr/>
          </p:nvGrpSpPr>
          <p:grpSpPr>
            <a:xfrm>
              <a:off x="4720139" y="2456196"/>
              <a:ext cx="900000" cy="900000"/>
              <a:chOff x="6494501" y="4230044"/>
              <a:chExt cx="696763" cy="696763"/>
            </a:xfrm>
          </p:grpSpPr>
          <p:sp>
            <p:nvSpPr>
              <p:cNvPr id="189" name="椭圆 188"/>
              <p:cNvSpPr/>
              <p:nvPr/>
            </p:nvSpPr>
            <p:spPr>
              <a:xfrm>
                <a:off x="6494501" y="4230044"/>
                <a:ext cx="696763" cy="696763"/>
              </a:xfrm>
              <a:prstGeom prst="ellipse">
                <a:avLst/>
              </a:prstGeom>
              <a:solidFill>
                <a:srgbClr val="EEEEEE"/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sp>
            <p:nvSpPr>
              <p:cNvPr id="190" name="任意多边形 189"/>
              <p:cNvSpPr>
                <a:spLocks/>
              </p:cNvSpPr>
              <p:nvPr/>
            </p:nvSpPr>
            <p:spPr bwMode="auto">
              <a:xfrm>
                <a:off x="6609467" y="4389660"/>
                <a:ext cx="488930" cy="374848"/>
              </a:xfrm>
              <a:custGeom>
                <a:avLst/>
                <a:gdLst>
                  <a:gd name="connsiteX0" fmla="*/ 14829 w 563476"/>
                  <a:gd name="connsiteY0" fmla="*/ 416347 h 432000"/>
                  <a:gd name="connsiteX1" fmla="*/ 556062 w 563476"/>
                  <a:gd name="connsiteY1" fmla="*/ 416347 h 432000"/>
                  <a:gd name="connsiteX2" fmla="*/ 563476 w 563476"/>
                  <a:gd name="connsiteY2" fmla="*/ 424174 h 432000"/>
                  <a:gd name="connsiteX3" fmla="*/ 556062 w 563476"/>
                  <a:gd name="connsiteY3" fmla="*/ 432000 h 432000"/>
                  <a:gd name="connsiteX4" fmla="*/ 14829 w 563476"/>
                  <a:gd name="connsiteY4" fmla="*/ 432000 h 432000"/>
                  <a:gd name="connsiteX5" fmla="*/ 0 w 563476"/>
                  <a:gd name="connsiteY5" fmla="*/ 424174 h 432000"/>
                  <a:gd name="connsiteX6" fmla="*/ 14829 w 563476"/>
                  <a:gd name="connsiteY6" fmla="*/ 416347 h 432000"/>
                  <a:gd name="connsiteX7" fmla="*/ 428869 w 563476"/>
                  <a:gd name="connsiteY7" fmla="*/ 200347 h 432000"/>
                  <a:gd name="connsiteX8" fmla="*/ 510260 w 563476"/>
                  <a:gd name="connsiteY8" fmla="*/ 200347 h 432000"/>
                  <a:gd name="connsiteX9" fmla="*/ 510260 w 563476"/>
                  <a:gd name="connsiteY9" fmla="*/ 372521 h 432000"/>
                  <a:gd name="connsiteX10" fmla="*/ 428869 w 563476"/>
                  <a:gd name="connsiteY10" fmla="*/ 372521 h 432000"/>
                  <a:gd name="connsiteX11" fmla="*/ 303652 w 563476"/>
                  <a:gd name="connsiteY11" fmla="*/ 118956 h 432000"/>
                  <a:gd name="connsiteX12" fmla="*/ 385043 w 563476"/>
                  <a:gd name="connsiteY12" fmla="*/ 118956 h 432000"/>
                  <a:gd name="connsiteX13" fmla="*/ 385043 w 563476"/>
                  <a:gd name="connsiteY13" fmla="*/ 372521 h 432000"/>
                  <a:gd name="connsiteX14" fmla="*/ 303652 w 563476"/>
                  <a:gd name="connsiteY14" fmla="*/ 372521 h 432000"/>
                  <a:gd name="connsiteX15" fmla="*/ 72001 w 563476"/>
                  <a:gd name="connsiteY15" fmla="*/ 97044 h 432000"/>
                  <a:gd name="connsiteX16" fmla="*/ 153392 w 563476"/>
                  <a:gd name="connsiteY16" fmla="*/ 97044 h 432000"/>
                  <a:gd name="connsiteX17" fmla="*/ 153392 w 563476"/>
                  <a:gd name="connsiteY17" fmla="*/ 372521 h 432000"/>
                  <a:gd name="connsiteX18" fmla="*/ 72001 w 563476"/>
                  <a:gd name="connsiteY18" fmla="*/ 372521 h 432000"/>
                  <a:gd name="connsiteX19" fmla="*/ 190957 w 563476"/>
                  <a:gd name="connsiteY19" fmla="*/ 0 h 432000"/>
                  <a:gd name="connsiteX20" fmla="*/ 272348 w 563476"/>
                  <a:gd name="connsiteY20" fmla="*/ 0 h 432000"/>
                  <a:gd name="connsiteX21" fmla="*/ 272348 w 563476"/>
                  <a:gd name="connsiteY21" fmla="*/ 372521 h 432000"/>
                  <a:gd name="connsiteX22" fmla="*/ 190957 w 563476"/>
                  <a:gd name="connsiteY22" fmla="*/ 372521 h 43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563476" h="432000">
                    <a:moveTo>
                      <a:pt x="14829" y="416347"/>
                    </a:moveTo>
                    <a:cubicBezTo>
                      <a:pt x="556062" y="416347"/>
                      <a:pt x="556062" y="416347"/>
                      <a:pt x="556062" y="416347"/>
                    </a:cubicBezTo>
                    <a:cubicBezTo>
                      <a:pt x="556062" y="416347"/>
                      <a:pt x="563476" y="416347"/>
                      <a:pt x="563476" y="424174"/>
                    </a:cubicBezTo>
                    <a:cubicBezTo>
                      <a:pt x="563476" y="432000"/>
                      <a:pt x="556062" y="432000"/>
                      <a:pt x="556062" y="432000"/>
                    </a:cubicBezTo>
                    <a:lnTo>
                      <a:pt x="14829" y="432000"/>
                    </a:lnTo>
                    <a:cubicBezTo>
                      <a:pt x="7414" y="432000"/>
                      <a:pt x="0" y="432000"/>
                      <a:pt x="0" y="424174"/>
                    </a:cubicBezTo>
                    <a:cubicBezTo>
                      <a:pt x="0" y="416347"/>
                      <a:pt x="7414" y="416347"/>
                      <a:pt x="14829" y="416347"/>
                    </a:cubicBezTo>
                    <a:close/>
                    <a:moveTo>
                      <a:pt x="428869" y="200347"/>
                    </a:moveTo>
                    <a:lnTo>
                      <a:pt x="510260" y="200347"/>
                    </a:lnTo>
                    <a:lnTo>
                      <a:pt x="510260" y="372521"/>
                    </a:lnTo>
                    <a:lnTo>
                      <a:pt x="428869" y="372521"/>
                    </a:lnTo>
                    <a:close/>
                    <a:moveTo>
                      <a:pt x="303652" y="118956"/>
                    </a:moveTo>
                    <a:lnTo>
                      <a:pt x="385043" y="118956"/>
                    </a:lnTo>
                    <a:lnTo>
                      <a:pt x="385043" y="372521"/>
                    </a:lnTo>
                    <a:lnTo>
                      <a:pt x="303652" y="372521"/>
                    </a:lnTo>
                    <a:close/>
                    <a:moveTo>
                      <a:pt x="72001" y="97044"/>
                    </a:moveTo>
                    <a:lnTo>
                      <a:pt x="153392" y="97044"/>
                    </a:lnTo>
                    <a:lnTo>
                      <a:pt x="153392" y="372521"/>
                    </a:lnTo>
                    <a:lnTo>
                      <a:pt x="72001" y="372521"/>
                    </a:lnTo>
                    <a:close/>
                    <a:moveTo>
                      <a:pt x="190957" y="0"/>
                    </a:moveTo>
                    <a:lnTo>
                      <a:pt x="272348" y="0"/>
                    </a:lnTo>
                    <a:lnTo>
                      <a:pt x="272348" y="372521"/>
                    </a:lnTo>
                    <a:lnTo>
                      <a:pt x="190957" y="372521"/>
                    </a:lnTo>
                    <a:close/>
                  </a:path>
                </a:pathLst>
              </a:custGeom>
              <a:solidFill>
                <a:srgbClr val="C1D842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95" name="矩形 194"/>
            <p:cNvSpPr/>
            <p:nvPr/>
          </p:nvSpPr>
          <p:spPr>
            <a:xfrm>
              <a:off x="4673048" y="4077072"/>
              <a:ext cx="99418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02</a:t>
              </a:r>
              <a:r>
                <a:rPr lang="zh-CN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dirty="0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6520336" y="2454463"/>
            <a:ext cx="1584087" cy="2522785"/>
            <a:chOff x="6520336" y="2454463"/>
            <a:chExt cx="1584087" cy="2522785"/>
          </a:xfrm>
        </p:grpSpPr>
        <p:sp>
          <p:nvSpPr>
            <p:cNvPr id="167" name="TextBox 166"/>
            <p:cNvSpPr txBox="1"/>
            <p:nvPr/>
          </p:nvSpPr>
          <p:spPr>
            <a:xfrm>
              <a:off x="6520336" y="4577138"/>
              <a:ext cx="158408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特征 </a:t>
              </a:r>
              <a:r>
                <a:rPr lang="en-US" altLang="zh-CN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&amp; </a:t>
              </a:r>
              <a:r>
                <a:rPr lang="zh-CN" alt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模型</a:t>
              </a:r>
              <a:endPara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175" name="组合 174"/>
            <p:cNvGrpSpPr/>
            <p:nvPr/>
          </p:nvGrpSpPr>
          <p:grpSpPr>
            <a:xfrm>
              <a:off x="6862377" y="2454463"/>
              <a:ext cx="900000" cy="900000"/>
              <a:chOff x="6501056" y="2921024"/>
              <a:chExt cx="696763" cy="696763"/>
            </a:xfrm>
          </p:grpSpPr>
          <p:sp>
            <p:nvSpPr>
              <p:cNvPr id="176" name="椭圆 175"/>
              <p:cNvSpPr/>
              <p:nvPr/>
            </p:nvSpPr>
            <p:spPr>
              <a:xfrm>
                <a:off x="6501056" y="2921024"/>
                <a:ext cx="696763" cy="696763"/>
              </a:xfrm>
              <a:prstGeom prst="ellipse">
                <a:avLst/>
              </a:prstGeom>
              <a:solidFill>
                <a:srgbClr val="EEEEEE"/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grpSp>
            <p:nvGrpSpPr>
              <p:cNvPr id="177" name="组合 118"/>
              <p:cNvGrpSpPr>
                <a:grpSpLocks noChangeAspect="1"/>
              </p:cNvGrpSpPr>
              <p:nvPr/>
            </p:nvGrpSpPr>
            <p:grpSpPr>
              <a:xfrm>
                <a:off x="6636672" y="3066937"/>
                <a:ext cx="455384" cy="390650"/>
                <a:chOff x="5084763" y="971550"/>
                <a:chExt cx="323850" cy="277813"/>
              </a:xfrm>
              <a:solidFill>
                <a:srgbClr val="4ABAB5"/>
              </a:solidFill>
            </p:grpSpPr>
            <p:sp>
              <p:nvSpPr>
                <p:cNvPr id="178" name="Freeform 301"/>
                <p:cNvSpPr>
                  <a:spLocks noEditPoints="1"/>
                </p:cNvSpPr>
                <p:nvPr/>
              </p:nvSpPr>
              <p:spPr bwMode="auto">
                <a:xfrm>
                  <a:off x="5191125" y="1031875"/>
                  <a:ext cx="217488" cy="217488"/>
                </a:xfrm>
                <a:custGeom>
                  <a:avLst/>
                  <a:gdLst>
                    <a:gd name="T0" fmla="*/ 6 w 58"/>
                    <a:gd name="T1" fmla="*/ 14 h 58"/>
                    <a:gd name="T2" fmla="*/ 7 w 58"/>
                    <a:gd name="T3" fmla="*/ 19 h 58"/>
                    <a:gd name="T4" fmla="*/ 4 w 58"/>
                    <a:gd name="T5" fmla="*/ 20 h 58"/>
                    <a:gd name="T6" fmla="*/ 0 w 58"/>
                    <a:gd name="T7" fmla="*/ 23 h 58"/>
                    <a:gd name="T8" fmla="*/ 2 w 58"/>
                    <a:gd name="T9" fmla="*/ 27 h 58"/>
                    <a:gd name="T10" fmla="*/ 5 w 58"/>
                    <a:gd name="T11" fmla="*/ 31 h 58"/>
                    <a:gd name="T12" fmla="*/ 2 w 58"/>
                    <a:gd name="T13" fmla="*/ 34 h 58"/>
                    <a:gd name="T14" fmla="*/ 1 w 58"/>
                    <a:gd name="T15" fmla="*/ 38 h 58"/>
                    <a:gd name="T16" fmla="*/ 5 w 58"/>
                    <a:gd name="T17" fmla="*/ 41 h 58"/>
                    <a:gd name="T18" fmla="*/ 8 w 58"/>
                    <a:gd name="T19" fmla="*/ 42 h 58"/>
                    <a:gd name="T20" fmla="*/ 8 w 58"/>
                    <a:gd name="T21" fmla="*/ 46 h 58"/>
                    <a:gd name="T22" fmla="*/ 9 w 58"/>
                    <a:gd name="T23" fmla="*/ 51 h 58"/>
                    <a:gd name="T24" fmla="*/ 14 w 58"/>
                    <a:gd name="T25" fmla="*/ 51 h 58"/>
                    <a:gd name="T26" fmla="*/ 18 w 58"/>
                    <a:gd name="T27" fmla="*/ 51 h 58"/>
                    <a:gd name="T28" fmla="*/ 19 w 58"/>
                    <a:gd name="T29" fmla="*/ 54 h 58"/>
                    <a:gd name="T30" fmla="*/ 22 w 58"/>
                    <a:gd name="T31" fmla="*/ 58 h 58"/>
                    <a:gd name="T32" fmla="*/ 27 w 58"/>
                    <a:gd name="T33" fmla="*/ 56 h 58"/>
                    <a:gd name="T34" fmla="*/ 31 w 58"/>
                    <a:gd name="T35" fmla="*/ 53 h 58"/>
                    <a:gd name="T36" fmla="*/ 33 w 58"/>
                    <a:gd name="T37" fmla="*/ 56 h 58"/>
                    <a:gd name="T38" fmla="*/ 38 w 58"/>
                    <a:gd name="T39" fmla="*/ 57 h 58"/>
                    <a:gd name="T40" fmla="*/ 40 w 58"/>
                    <a:gd name="T41" fmla="*/ 53 h 58"/>
                    <a:gd name="T42" fmla="*/ 42 w 58"/>
                    <a:gd name="T43" fmla="*/ 49 h 58"/>
                    <a:gd name="T44" fmla="*/ 46 w 58"/>
                    <a:gd name="T45" fmla="*/ 50 h 58"/>
                    <a:gd name="T46" fmla="*/ 50 w 58"/>
                    <a:gd name="T47" fmla="*/ 49 h 58"/>
                    <a:gd name="T48" fmla="*/ 51 w 58"/>
                    <a:gd name="T49" fmla="*/ 44 h 58"/>
                    <a:gd name="T50" fmla="*/ 50 w 58"/>
                    <a:gd name="T51" fmla="*/ 40 h 58"/>
                    <a:gd name="T52" fmla="*/ 54 w 58"/>
                    <a:gd name="T53" fmla="*/ 39 h 58"/>
                    <a:gd name="T54" fmla="*/ 57 w 58"/>
                    <a:gd name="T55" fmla="*/ 35 h 58"/>
                    <a:gd name="T56" fmla="*/ 55 w 58"/>
                    <a:gd name="T57" fmla="*/ 31 h 58"/>
                    <a:gd name="T58" fmla="*/ 52 w 58"/>
                    <a:gd name="T59" fmla="*/ 27 h 58"/>
                    <a:gd name="T60" fmla="*/ 55 w 58"/>
                    <a:gd name="T61" fmla="*/ 25 h 58"/>
                    <a:gd name="T62" fmla="*/ 56 w 58"/>
                    <a:gd name="T63" fmla="*/ 20 h 58"/>
                    <a:gd name="T64" fmla="*/ 53 w 58"/>
                    <a:gd name="T65" fmla="*/ 18 h 58"/>
                    <a:gd name="T66" fmla="*/ 48 w 58"/>
                    <a:gd name="T67" fmla="*/ 16 h 58"/>
                    <a:gd name="T68" fmla="*/ 49 w 58"/>
                    <a:gd name="T69" fmla="*/ 12 h 58"/>
                    <a:gd name="T70" fmla="*/ 48 w 58"/>
                    <a:gd name="T71" fmla="*/ 8 h 58"/>
                    <a:gd name="T72" fmla="*/ 44 w 58"/>
                    <a:gd name="T73" fmla="*/ 7 h 58"/>
                    <a:gd name="T74" fmla="*/ 39 w 58"/>
                    <a:gd name="T75" fmla="*/ 8 h 58"/>
                    <a:gd name="T76" fmla="*/ 38 w 58"/>
                    <a:gd name="T77" fmla="*/ 4 h 58"/>
                    <a:gd name="T78" fmla="*/ 35 w 58"/>
                    <a:gd name="T79" fmla="*/ 1 h 58"/>
                    <a:gd name="T80" fmla="*/ 30 w 58"/>
                    <a:gd name="T81" fmla="*/ 3 h 58"/>
                    <a:gd name="T82" fmla="*/ 27 w 58"/>
                    <a:gd name="T83" fmla="*/ 5 h 58"/>
                    <a:gd name="T84" fmla="*/ 24 w 58"/>
                    <a:gd name="T85" fmla="*/ 3 h 58"/>
                    <a:gd name="T86" fmla="*/ 20 w 58"/>
                    <a:gd name="T87" fmla="*/ 1 h 58"/>
                    <a:gd name="T88" fmla="*/ 17 w 58"/>
                    <a:gd name="T89" fmla="*/ 5 h 58"/>
                    <a:gd name="T90" fmla="*/ 15 w 58"/>
                    <a:gd name="T91" fmla="*/ 10 h 58"/>
                    <a:gd name="T92" fmla="*/ 12 w 58"/>
                    <a:gd name="T93" fmla="*/ 9 h 58"/>
                    <a:gd name="T94" fmla="*/ 7 w 58"/>
                    <a:gd name="T95" fmla="*/ 10 h 58"/>
                    <a:gd name="T96" fmla="*/ 6 w 58"/>
                    <a:gd name="T97" fmla="*/ 14 h 58"/>
                    <a:gd name="T98" fmla="*/ 23 w 58"/>
                    <a:gd name="T99" fmla="*/ 13 h 58"/>
                    <a:gd name="T100" fmla="*/ 45 w 58"/>
                    <a:gd name="T101" fmla="*/ 24 h 58"/>
                    <a:gd name="T102" fmla="*/ 34 w 58"/>
                    <a:gd name="T103" fmla="*/ 45 h 58"/>
                    <a:gd name="T104" fmla="*/ 13 w 58"/>
                    <a:gd name="T105" fmla="*/ 34 h 58"/>
                    <a:gd name="T106" fmla="*/ 23 w 58"/>
                    <a:gd name="T107" fmla="*/ 13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58" h="58">
                      <a:moveTo>
                        <a:pt x="6" y="14"/>
                      </a:moveTo>
                      <a:cubicBezTo>
                        <a:pt x="8" y="15"/>
                        <a:pt x="7" y="18"/>
                        <a:pt x="7" y="19"/>
                      </a:cubicBezTo>
                      <a:cubicBezTo>
                        <a:pt x="7" y="20"/>
                        <a:pt x="5" y="20"/>
                        <a:pt x="4" y="20"/>
                      </a:cubicBezTo>
                      <a:cubicBezTo>
                        <a:pt x="2" y="20"/>
                        <a:pt x="0" y="21"/>
                        <a:pt x="0" y="23"/>
                      </a:cubicBezTo>
                      <a:cubicBezTo>
                        <a:pt x="0" y="25"/>
                        <a:pt x="0" y="27"/>
                        <a:pt x="2" y="27"/>
                      </a:cubicBezTo>
                      <a:cubicBezTo>
                        <a:pt x="3" y="28"/>
                        <a:pt x="5" y="30"/>
                        <a:pt x="5" y="31"/>
                      </a:cubicBezTo>
                      <a:cubicBezTo>
                        <a:pt x="5" y="32"/>
                        <a:pt x="4" y="33"/>
                        <a:pt x="2" y="34"/>
                      </a:cubicBezTo>
                      <a:cubicBezTo>
                        <a:pt x="1" y="34"/>
                        <a:pt x="0" y="36"/>
                        <a:pt x="1" y="38"/>
                      </a:cubicBezTo>
                      <a:cubicBezTo>
                        <a:pt x="1" y="40"/>
                        <a:pt x="3" y="42"/>
                        <a:pt x="5" y="41"/>
                      </a:cubicBezTo>
                      <a:cubicBezTo>
                        <a:pt x="6" y="41"/>
                        <a:pt x="8" y="41"/>
                        <a:pt x="8" y="42"/>
                      </a:cubicBezTo>
                      <a:cubicBezTo>
                        <a:pt x="9" y="42"/>
                        <a:pt x="9" y="45"/>
                        <a:pt x="8" y="46"/>
                      </a:cubicBezTo>
                      <a:cubicBezTo>
                        <a:pt x="7" y="47"/>
                        <a:pt x="7" y="50"/>
                        <a:pt x="9" y="51"/>
                      </a:cubicBezTo>
                      <a:cubicBezTo>
                        <a:pt x="11" y="52"/>
                        <a:pt x="13" y="53"/>
                        <a:pt x="14" y="51"/>
                      </a:cubicBezTo>
                      <a:cubicBezTo>
                        <a:pt x="15" y="50"/>
                        <a:pt x="18" y="51"/>
                        <a:pt x="18" y="51"/>
                      </a:cubicBezTo>
                      <a:cubicBezTo>
                        <a:pt x="19" y="51"/>
                        <a:pt x="20" y="53"/>
                        <a:pt x="19" y="54"/>
                      </a:cubicBezTo>
                      <a:cubicBezTo>
                        <a:pt x="19" y="56"/>
                        <a:pt x="20" y="57"/>
                        <a:pt x="22" y="58"/>
                      </a:cubicBezTo>
                      <a:cubicBezTo>
                        <a:pt x="25" y="58"/>
                        <a:pt x="26" y="57"/>
                        <a:pt x="27" y="56"/>
                      </a:cubicBezTo>
                      <a:cubicBezTo>
                        <a:pt x="27" y="54"/>
                        <a:pt x="30" y="53"/>
                        <a:pt x="31" y="53"/>
                      </a:cubicBezTo>
                      <a:cubicBezTo>
                        <a:pt x="31" y="53"/>
                        <a:pt x="33" y="54"/>
                        <a:pt x="33" y="56"/>
                      </a:cubicBezTo>
                      <a:cubicBezTo>
                        <a:pt x="34" y="57"/>
                        <a:pt x="36" y="58"/>
                        <a:pt x="38" y="57"/>
                      </a:cubicBezTo>
                      <a:cubicBezTo>
                        <a:pt x="40" y="57"/>
                        <a:pt x="41" y="55"/>
                        <a:pt x="40" y="53"/>
                      </a:cubicBezTo>
                      <a:cubicBezTo>
                        <a:pt x="40" y="52"/>
                        <a:pt x="42" y="49"/>
                        <a:pt x="42" y="49"/>
                      </a:cubicBezTo>
                      <a:cubicBezTo>
                        <a:pt x="43" y="48"/>
                        <a:pt x="44" y="49"/>
                        <a:pt x="46" y="50"/>
                      </a:cubicBezTo>
                      <a:cubicBezTo>
                        <a:pt x="47" y="51"/>
                        <a:pt x="49" y="51"/>
                        <a:pt x="50" y="49"/>
                      </a:cubicBezTo>
                      <a:cubicBezTo>
                        <a:pt x="52" y="47"/>
                        <a:pt x="52" y="45"/>
                        <a:pt x="51" y="44"/>
                      </a:cubicBezTo>
                      <a:cubicBezTo>
                        <a:pt x="50" y="43"/>
                        <a:pt x="50" y="40"/>
                        <a:pt x="50" y="40"/>
                      </a:cubicBezTo>
                      <a:cubicBezTo>
                        <a:pt x="51" y="39"/>
                        <a:pt x="52" y="38"/>
                        <a:pt x="54" y="39"/>
                      </a:cubicBezTo>
                      <a:cubicBezTo>
                        <a:pt x="55" y="39"/>
                        <a:pt x="57" y="38"/>
                        <a:pt x="57" y="35"/>
                      </a:cubicBezTo>
                      <a:cubicBezTo>
                        <a:pt x="58" y="33"/>
                        <a:pt x="57" y="31"/>
                        <a:pt x="55" y="31"/>
                      </a:cubicBezTo>
                      <a:cubicBezTo>
                        <a:pt x="54" y="31"/>
                        <a:pt x="53" y="28"/>
                        <a:pt x="52" y="27"/>
                      </a:cubicBezTo>
                      <a:cubicBezTo>
                        <a:pt x="52" y="26"/>
                        <a:pt x="54" y="25"/>
                        <a:pt x="55" y="25"/>
                      </a:cubicBezTo>
                      <a:cubicBezTo>
                        <a:pt x="56" y="24"/>
                        <a:pt x="57" y="22"/>
                        <a:pt x="56" y="20"/>
                      </a:cubicBezTo>
                      <a:cubicBezTo>
                        <a:pt x="56" y="18"/>
                        <a:pt x="54" y="17"/>
                        <a:pt x="53" y="18"/>
                      </a:cubicBezTo>
                      <a:cubicBezTo>
                        <a:pt x="51" y="18"/>
                        <a:pt x="49" y="16"/>
                        <a:pt x="48" y="16"/>
                      </a:cubicBezTo>
                      <a:cubicBezTo>
                        <a:pt x="48" y="15"/>
                        <a:pt x="48" y="13"/>
                        <a:pt x="49" y="12"/>
                      </a:cubicBezTo>
                      <a:cubicBezTo>
                        <a:pt x="50" y="11"/>
                        <a:pt x="50" y="9"/>
                        <a:pt x="48" y="8"/>
                      </a:cubicBezTo>
                      <a:cubicBezTo>
                        <a:pt x="47" y="6"/>
                        <a:pt x="45" y="6"/>
                        <a:pt x="44" y="7"/>
                      </a:cubicBezTo>
                      <a:cubicBezTo>
                        <a:pt x="42" y="8"/>
                        <a:pt x="40" y="8"/>
                        <a:pt x="39" y="8"/>
                      </a:cubicBezTo>
                      <a:cubicBezTo>
                        <a:pt x="38" y="7"/>
                        <a:pt x="38" y="6"/>
                        <a:pt x="38" y="4"/>
                      </a:cubicBezTo>
                      <a:cubicBezTo>
                        <a:pt x="38" y="3"/>
                        <a:pt x="37" y="1"/>
                        <a:pt x="35" y="1"/>
                      </a:cubicBezTo>
                      <a:cubicBezTo>
                        <a:pt x="33" y="0"/>
                        <a:pt x="31" y="1"/>
                        <a:pt x="30" y="3"/>
                      </a:cubicBezTo>
                      <a:cubicBezTo>
                        <a:pt x="30" y="4"/>
                        <a:pt x="28" y="5"/>
                        <a:pt x="27" y="5"/>
                      </a:cubicBezTo>
                      <a:cubicBezTo>
                        <a:pt x="26" y="6"/>
                        <a:pt x="25" y="4"/>
                        <a:pt x="24" y="3"/>
                      </a:cubicBezTo>
                      <a:cubicBezTo>
                        <a:pt x="24" y="1"/>
                        <a:pt x="22" y="1"/>
                        <a:pt x="20" y="1"/>
                      </a:cubicBezTo>
                      <a:cubicBezTo>
                        <a:pt x="18" y="2"/>
                        <a:pt x="16" y="4"/>
                        <a:pt x="17" y="5"/>
                      </a:cubicBezTo>
                      <a:cubicBezTo>
                        <a:pt x="17" y="7"/>
                        <a:pt x="16" y="9"/>
                        <a:pt x="15" y="10"/>
                      </a:cubicBezTo>
                      <a:cubicBezTo>
                        <a:pt x="14" y="10"/>
                        <a:pt x="13" y="10"/>
                        <a:pt x="12" y="9"/>
                      </a:cubicBezTo>
                      <a:cubicBezTo>
                        <a:pt x="10" y="8"/>
                        <a:pt x="8" y="8"/>
                        <a:pt x="7" y="10"/>
                      </a:cubicBezTo>
                      <a:cubicBezTo>
                        <a:pt x="6" y="11"/>
                        <a:pt x="5" y="13"/>
                        <a:pt x="6" y="14"/>
                      </a:cubicBezTo>
                      <a:close/>
                      <a:moveTo>
                        <a:pt x="23" y="13"/>
                      </a:moveTo>
                      <a:cubicBezTo>
                        <a:pt x="32" y="10"/>
                        <a:pt x="42" y="15"/>
                        <a:pt x="45" y="24"/>
                      </a:cubicBezTo>
                      <a:cubicBezTo>
                        <a:pt x="47" y="33"/>
                        <a:pt x="43" y="42"/>
                        <a:pt x="34" y="45"/>
                      </a:cubicBezTo>
                      <a:cubicBezTo>
                        <a:pt x="25" y="48"/>
                        <a:pt x="15" y="43"/>
                        <a:pt x="13" y="34"/>
                      </a:cubicBezTo>
                      <a:cubicBezTo>
                        <a:pt x="10" y="26"/>
                        <a:pt x="15" y="16"/>
                        <a:pt x="23" y="13"/>
                      </a:cubicBezTo>
                      <a:close/>
                    </a:path>
                  </a:pathLst>
                </a:custGeom>
                <a:solidFill>
                  <a:srgbClr val="43C5A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5"/>
                </a:p>
              </p:txBody>
            </p:sp>
            <p:sp>
              <p:nvSpPr>
                <p:cNvPr id="179" name="Freeform 302"/>
                <p:cNvSpPr>
                  <a:spLocks noEditPoints="1"/>
                </p:cNvSpPr>
                <p:nvPr/>
              </p:nvSpPr>
              <p:spPr bwMode="auto">
                <a:xfrm>
                  <a:off x="5084763" y="971550"/>
                  <a:ext cx="139700" cy="139700"/>
                </a:xfrm>
                <a:custGeom>
                  <a:avLst/>
                  <a:gdLst>
                    <a:gd name="T0" fmla="*/ 4 w 37"/>
                    <a:gd name="T1" fmla="*/ 9 h 37"/>
                    <a:gd name="T2" fmla="*/ 5 w 37"/>
                    <a:gd name="T3" fmla="*/ 12 h 37"/>
                    <a:gd name="T4" fmla="*/ 2 w 37"/>
                    <a:gd name="T5" fmla="*/ 12 h 37"/>
                    <a:gd name="T6" fmla="*/ 0 w 37"/>
                    <a:gd name="T7" fmla="*/ 14 h 37"/>
                    <a:gd name="T8" fmla="*/ 1 w 37"/>
                    <a:gd name="T9" fmla="*/ 17 h 37"/>
                    <a:gd name="T10" fmla="*/ 3 w 37"/>
                    <a:gd name="T11" fmla="*/ 20 h 37"/>
                    <a:gd name="T12" fmla="*/ 2 w 37"/>
                    <a:gd name="T13" fmla="*/ 21 h 37"/>
                    <a:gd name="T14" fmla="*/ 1 w 37"/>
                    <a:gd name="T15" fmla="*/ 24 h 37"/>
                    <a:gd name="T16" fmla="*/ 3 w 37"/>
                    <a:gd name="T17" fmla="*/ 26 h 37"/>
                    <a:gd name="T18" fmla="*/ 5 w 37"/>
                    <a:gd name="T19" fmla="*/ 26 h 37"/>
                    <a:gd name="T20" fmla="*/ 5 w 37"/>
                    <a:gd name="T21" fmla="*/ 29 h 37"/>
                    <a:gd name="T22" fmla="*/ 6 w 37"/>
                    <a:gd name="T23" fmla="*/ 32 h 37"/>
                    <a:gd name="T24" fmla="*/ 9 w 37"/>
                    <a:gd name="T25" fmla="*/ 33 h 37"/>
                    <a:gd name="T26" fmla="*/ 12 w 37"/>
                    <a:gd name="T27" fmla="*/ 32 h 37"/>
                    <a:gd name="T28" fmla="*/ 12 w 37"/>
                    <a:gd name="T29" fmla="*/ 34 h 37"/>
                    <a:gd name="T30" fmla="*/ 15 w 37"/>
                    <a:gd name="T31" fmla="*/ 37 h 37"/>
                    <a:gd name="T32" fmla="*/ 17 w 37"/>
                    <a:gd name="T33" fmla="*/ 35 h 37"/>
                    <a:gd name="T34" fmla="*/ 20 w 37"/>
                    <a:gd name="T35" fmla="*/ 34 h 37"/>
                    <a:gd name="T36" fmla="*/ 21 w 37"/>
                    <a:gd name="T37" fmla="*/ 35 h 37"/>
                    <a:gd name="T38" fmla="*/ 24 w 37"/>
                    <a:gd name="T39" fmla="*/ 36 h 37"/>
                    <a:gd name="T40" fmla="*/ 26 w 37"/>
                    <a:gd name="T41" fmla="*/ 34 h 37"/>
                    <a:gd name="T42" fmla="*/ 27 w 37"/>
                    <a:gd name="T43" fmla="*/ 31 h 37"/>
                    <a:gd name="T44" fmla="*/ 29 w 37"/>
                    <a:gd name="T45" fmla="*/ 32 h 37"/>
                    <a:gd name="T46" fmla="*/ 32 w 37"/>
                    <a:gd name="T47" fmla="*/ 31 h 37"/>
                    <a:gd name="T48" fmla="*/ 33 w 37"/>
                    <a:gd name="T49" fmla="*/ 28 h 37"/>
                    <a:gd name="T50" fmla="*/ 32 w 37"/>
                    <a:gd name="T51" fmla="*/ 25 h 37"/>
                    <a:gd name="T52" fmla="*/ 35 w 37"/>
                    <a:gd name="T53" fmla="*/ 24 h 37"/>
                    <a:gd name="T54" fmla="*/ 37 w 37"/>
                    <a:gd name="T55" fmla="*/ 22 h 37"/>
                    <a:gd name="T56" fmla="*/ 36 w 37"/>
                    <a:gd name="T57" fmla="*/ 19 h 37"/>
                    <a:gd name="T58" fmla="*/ 34 w 37"/>
                    <a:gd name="T59" fmla="*/ 17 h 37"/>
                    <a:gd name="T60" fmla="*/ 35 w 37"/>
                    <a:gd name="T61" fmla="*/ 15 h 37"/>
                    <a:gd name="T62" fmla="*/ 36 w 37"/>
                    <a:gd name="T63" fmla="*/ 12 h 37"/>
                    <a:gd name="T64" fmla="*/ 34 w 37"/>
                    <a:gd name="T65" fmla="*/ 11 h 37"/>
                    <a:gd name="T66" fmla="*/ 31 w 37"/>
                    <a:gd name="T67" fmla="*/ 9 h 37"/>
                    <a:gd name="T68" fmla="*/ 32 w 37"/>
                    <a:gd name="T69" fmla="*/ 7 h 37"/>
                    <a:gd name="T70" fmla="*/ 31 w 37"/>
                    <a:gd name="T71" fmla="*/ 4 h 37"/>
                    <a:gd name="T72" fmla="*/ 28 w 37"/>
                    <a:gd name="T73" fmla="*/ 4 h 37"/>
                    <a:gd name="T74" fmla="*/ 25 w 37"/>
                    <a:gd name="T75" fmla="*/ 4 h 37"/>
                    <a:gd name="T76" fmla="*/ 25 w 37"/>
                    <a:gd name="T77" fmla="*/ 2 h 37"/>
                    <a:gd name="T78" fmla="*/ 22 w 37"/>
                    <a:gd name="T79" fmla="*/ 0 h 37"/>
                    <a:gd name="T80" fmla="*/ 20 w 37"/>
                    <a:gd name="T81" fmla="*/ 1 h 37"/>
                    <a:gd name="T82" fmla="*/ 17 w 37"/>
                    <a:gd name="T83" fmla="*/ 3 h 37"/>
                    <a:gd name="T84" fmla="*/ 16 w 37"/>
                    <a:gd name="T85" fmla="*/ 1 h 37"/>
                    <a:gd name="T86" fmla="*/ 13 w 37"/>
                    <a:gd name="T87" fmla="*/ 0 h 37"/>
                    <a:gd name="T88" fmla="*/ 11 w 37"/>
                    <a:gd name="T89" fmla="*/ 3 h 37"/>
                    <a:gd name="T90" fmla="*/ 10 w 37"/>
                    <a:gd name="T91" fmla="*/ 6 h 37"/>
                    <a:gd name="T92" fmla="*/ 8 w 37"/>
                    <a:gd name="T93" fmla="*/ 5 h 37"/>
                    <a:gd name="T94" fmla="*/ 5 w 37"/>
                    <a:gd name="T95" fmla="*/ 6 h 37"/>
                    <a:gd name="T96" fmla="*/ 4 w 37"/>
                    <a:gd name="T97" fmla="*/ 9 h 37"/>
                    <a:gd name="T98" fmla="*/ 15 w 37"/>
                    <a:gd name="T99" fmla="*/ 8 h 37"/>
                    <a:gd name="T100" fmla="*/ 29 w 37"/>
                    <a:gd name="T101" fmla="*/ 15 h 37"/>
                    <a:gd name="T102" fmla="*/ 22 w 37"/>
                    <a:gd name="T103" fmla="*/ 29 h 37"/>
                    <a:gd name="T104" fmla="*/ 8 w 37"/>
                    <a:gd name="T105" fmla="*/ 22 h 37"/>
                    <a:gd name="T106" fmla="*/ 15 w 37"/>
                    <a:gd name="T107" fmla="*/ 8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37" h="37">
                      <a:moveTo>
                        <a:pt x="4" y="9"/>
                      </a:moveTo>
                      <a:cubicBezTo>
                        <a:pt x="5" y="9"/>
                        <a:pt x="5" y="11"/>
                        <a:pt x="5" y="12"/>
                      </a:cubicBezTo>
                      <a:cubicBezTo>
                        <a:pt x="4" y="12"/>
                        <a:pt x="3" y="12"/>
                        <a:pt x="2" y="12"/>
                      </a:cubicBezTo>
                      <a:cubicBezTo>
                        <a:pt x="1" y="12"/>
                        <a:pt x="0" y="13"/>
                        <a:pt x="0" y="14"/>
                      </a:cubicBezTo>
                      <a:cubicBezTo>
                        <a:pt x="0" y="16"/>
                        <a:pt x="0" y="17"/>
                        <a:pt x="1" y="17"/>
                      </a:cubicBezTo>
                      <a:cubicBezTo>
                        <a:pt x="2" y="17"/>
                        <a:pt x="3" y="19"/>
                        <a:pt x="3" y="20"/>
                      </a:cubicBezTo>
                      <a:cubicBezTo>
                        <a:pt x="3" y="20"/>
                        <a:pt x="2" y="21"/>
                        <a:pt x="2" y="21"/>
                      </a:cubicBezTo>
                      <a:cubicBezTo>
                        <a:pt x="1" y="21"/>
                        <a:pt x="0" y="23"/>
                        <a:pt x="1" y="24"/>
                      </a:cubicBezTo>
                      <a:cubicBezTo>
                        <a:pt x="1" y="25"/>
                        <a:pt x="2" y="26"/>
                        <a:pt x="3" y="26"/>
                      </a:cubicBezTo>
                      <a:cubicBezTo>
                        <a:pt x="4" y="26"/>
                        <a:pt x="5" y="26"/>
                        <a:pt x="5" y="26"/>
                      </a:cubicBezTo>
                      <a:cubicBezTo>
                        <a:pt x="6" y="27"/>
                        <a:pt x="6" y="28"/>
                        <a:pt x="5" y="29"/>
                      </a:cubicBezTo>
                      <a:cubicBezTo>
                        <a:pt x="5" y="30"/>
                        <a:pt x="5" y="31"/>
                        <a:pt x="6" y="32"/>
                      </a:cubicBezTo>
                      <a:cubicBezTo>
                        <a:pt x="7" y="33"/>
                        <a:pt x="8" y="33"/>
                        <a:pt x="9" y="33"/>
                      </a:cubicBezTo>
                      <a:cubicBezTo>
                        <a:pt x="10" y="32"/>
                        <a:pt x="11" y="32"/>
                        <a:pt x="12" y="32"/>
                      </a:cubicBezTo>
                      <a:cubicBezTo>
                        <a:pt x="12" y="32"/>
                        <a:pt x="13" y="33"/>
                        <a:pt x="12" y="34"/>
                      </a:cubicBezTo>
                      <a:cubicBezTo>
                        <a:pt x="12" y="35"/>
                        <a:pt x="13" y="36"/>
                        <a:pt x="15" y="37"/>
                      </a:cubicBezTo>
                      <a:cubicBezTo>
                        <a:pt x="16" y="37"/>
                        <a:pt x="17" y="36"/>
                        <a:pt x="17" y="35"/>
                      </a:cubicBezTo>
                      <a:cubicBezTo>
                        <a:pt x="18" y="34"/>
                        <a:pt x="19" y="34"/>
                        <a:pt x="20" y="34"/>
                      </a:cubicBezTo>
                      <a:cubicBezTo>
                        <a:pt x="20" y="34"/>
                        <a:pt x="21" y="34"/>
                        <a:pt x="21" y="35"/>
                      </a:cubicBezTo>
                      <a:cubicBezTo>
                        <a:pt x="22" y="36"/>
                        <a:pt x="23" y="37"/>
                        <a:pt x="24" y="36"/>
                      </a:cubicBezTo>
                      <a:cubicBezTo>
                        <a:pt x="26" y="36"/>
                        <a:pt x="26" y="35"/>
                        <a:pt x="26" y="34"/>
                      </a:cubicBezTo>
                      <a:cubicBezTo>
                        <a:pt x="26" y="33"/>
                        <a:pt x="27" y="31"/>
                        <a:pt x="27" y="31"/>
                      </a:cubicBezTo>
                      <a:cubicBezTo>
                        <a:pt x="28" y="31"/>
                        <a:pt x="29" y="31"/>
                        <a:pt x="29" y="32"/>
                      </a:cubicBezTo>
                      <a:cubicBezTo>
                        <a:pt x="30" y="32"/>
                        <a:pt x="32" y="32"/>
                        <a:pt x="32" y="31"/>
                      </a:cubicBezTo>
                      <a:cubicBezTo>
                        <a:pt x="33" y="30"/>
                        <a:pt x="34" y="28"/>
                        <a:pt x="33" y="28"/>
                      </a:cubicBezTo>
                      <a:cubicBezTo>
                        <a:pt x="32" y="27"/>
                        <a:pt x="32" y="25"/>
                        <a:pt x="32" y="25"/>
                      </a:cubicBezTo>
                      <a:cubicBezTo>
                        <a:pt x="33" y="24"/>
                        <a:pt x="34" y="24"/>
                        <a:pt x="35" y="24"/>
                      </a:cubicBezTo>
                      <a:cubicBezTo>
                        <a:pt x="36" y="24"/>
                        <a:pt x="37" y="24"/>
                        <a:pt x="37" y="22"/>
                      </a:cubicBezTo>
                      <a:cubicBezTo>
                        <a:pt x="37" y="21"/>
                        <a:pt x="37" y="20"/>
                        <a:pt x="36" y="19"/>
                      </a:cubicBezTo>
                      <a:cubicBezTo>
                        <a:pt x="35" y="19"/>
                        <a:pt x="34" y="18"/>
                        <a:pt x="34" y="17"/>
                      </a:cubicBezTo>
                      <a:cubicBezTo>
                        <a:pt x="34" y="16"/>
                        <a:pt x="35" y="16"/>
                        <a:pt x="35" y="15"/>
                      </a:cubicBezTo>
                      <a:cubicBezTo>
                        <a:pt x="36" y="15"/>
                        <a:pt x="37" y="14"/>
                        <a:pt x="36" y="12"/>
                      </a:cubicBezTo>
                      <a:cubicBezTo>
                        <a:pt x="36" y="11"/>
                        <a:pt x="35" y="10"/>
                        <a:pt x="34" y="11"/>
                      </a:cubicBezTo>
                      <a:cubicBezTo>
                        <a:pt x="33" y="11"/>
                        <a:pt x="31" y="10"/>
                        <a:pt x="31" y="9"/>
                      </a:cubicBezTo>
                      <a:cubicBezTo>
                        <a:pt x="31" y="9"/>
                        <a:pt x="31" y="8"/>
                        <a:pt x="32" y="7"/>
                      </a:cubicBezTo>
                      <a:cubicBezTo>
                        <a:pt x="32" y="7"/>
                        <a:pt x="32" y="5"/>
                        <a:pt x="31" y="4"/>
                      </a:cubicBezTo>
                      <a:cubicBezTo>
                        <a:pt x="30" y="3"/>
                        <a:pt x="29" y="3"/>
                        <a:pt x="28" y="4"/>
                      </a:cubicBezTo>
                      <a:cubicBezTo>
                        <a:pt x="27" y="5"/>
                        <a:pt x="26" y="5"/>
                        <a:pt x="25" y="4"/>
                      </a:cubicBezTo>
                      <a:cubicBezTo>
                        <a:pt x="25" y="4"/>
                        <a:pt x="24" y="3"/>
                        <a:pt x="25" y="2"/>
                      </a:cubicBezTo>
                      <a:cubicBezTo>
                        <a:pt x="25" y="1"/>
                        <a:pt x="24" y="0"/>
                        <a:pt x="22" y="0"/>
                      </a:cubicBezTo>
                      <a:cubicBezTo>
                        <a:pt x="21" y="0"/>
                        <a:pt x="20" y="0"/>
                        <a:pt x="20" y="1"/>
                      </a:cubicBezTo>
                      <a:cubicBezTo>
                        <a:pt x="19" y="2"/>
                        <a:pt x="18" y="3"/>
                        <a:pt x="17" y="3"/>
                      </a:cubicBezTo>
                      <a:cubicBezTo>
                        <a:pt x="17" y="3"/>
                        <a:pt x="16" y="2"/>
                        <a:pt x="16" y="1"/>
                      </a:cubicBezTo>
                      <a:cubicBezTo>
                        <a:pt x="15" y="0"/>
                        <a:pt x="14" y="0"/>
                        <a:pt x="13" y="0"/>
                      </a:cubicBezTo>
                      <a:cubicBezTo>
                        <a:pt x="11" y="1"/>
                        <a:pt x="11" y="2"/>
                        <a:pt x="11" y="3"/>
                      </a:cubicBezTo>
                      <a:cubicBezTo>
                        <a:pt x="11" y="4"/>
                        <a:pt x="10" y="5"/>
                        <a:pt x="10" y="6"/>
                      </a:cubicBezTo>
                      <a:cubicBezTo>
                        <a:pt x="9" y="6"/>
                        <a:pt x="8" y="6"/>
                        <a:pt x="8" y="5"/>
                      </a:cubicBezTo>
                      <a:cubicBezTo>
                        <a:pt x="7" y="4"/>
                        <a:pt x="5" y="5"/>
                        <a:pt x="5" y="6"/>
                      </a:cubicBezTo>
                      <a:cubicBezTo>
                        <a:pt x="4" y="7"/>
                        <a:pt x="3" y="8"/>
                        <a:pt x="4" y="9"/>
                      </a:cubicBezTo>
                      <a:close/>
                      <a:moveTo>
                        <a:pt x="15" y="8"/>
                      </a:moveTo>
                      <a:cubicBezTo>
                        <a:pt x="21" y="6"/>
                        <a:pt x="27" y="9"/>
                        <a:pt x="29" y="15"/>
                      </a:cubicBezTo>
                      <a:cubicBezTo>
                        <a:pt x="31" y="21"/>
                        <a:pt x="27" y="27"/>
                        <a:pt x="22" y="29"/>
                      </a:cubicBezTo>
                      <a:cubicBezTo>
                        <a:pt x="16" y="30"/>
                        <a:pt x="10" y="27"/>
                        <a:pt x="8" y="22"/>
                      </a:cubicBezTo>
                      <a:cubicBezTo>
                        <a:pt x="6" y="16"/>
                        <a:pt x="10" y="10"/>
                        <a:pt x="15" y="8"/>
                      </a:cubicBezTo>
                      <a:close/>
                    </a:path>
                  </a:pathLst>
                </a:custGeom>
                <a:solidFill>
                  <a:srgbClr val="43C5A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5"/>
                </a:p>
              </p:txBody>
            </p:sp>
            <p:sp>
              <p:nvSpPr>
                <p:cNvPr id="180" name="Freeform 303"/>
                <p:cNvSpPr>
                  <a:spLocks noEditPoints="1"/>
                </p:cNvSpPr>
                <p:nvPr/>
              </p:nvSpPr>
              <p:spPr bwMode="auto">
                <a:xfrm>
                  <a:off x="5084763" y="1111250"/>
                  <a:ext cx="109538" cy="104775"/>
                </a:xfrm>
                <a:custGeom>
                  <a:avLst/>
                  <a:gdLst>
                    <a:gd name="T0" fmla="*/ 3 w 29"/>
                    <a:gd name="T1" fmla="*/ 7 h 28"/>
                    <a:gd name="T2" fmla="*/ 4 w 29"/>
                    <a:gd name="T3" fmla="*/ 9 h 28"/>
                    <a:gd name="T4" fmla="*/ 2 w 29"/>
                    <a:gd name="T5" fmla="*/ 9 h 28"/>
                    <a:gd name="T6" fmla="*/ 0 w 29"/>
                    <a:gd name="T7" fmla="*/ 11 h 28"/>
                    <a:gd name="T8" fmla="*/ 1 w 29"/>
                    <a:gd name="T9" fmla="*/ 13 h 28"/>
                    <a:gd name="T10" fmla="*/ 3 w 29"/>
                    <a:gd name="T11" fmla="*/ 15 h 28"/>
                    <a:gd name="T12" fmla="*/ 1 w 29"/>
                    <a:gd name="T13" fmla="*/ 16 h 28"/>
                    <a:gd name="T14" fmla="*/ 1 w 29"/>
                    <a:gd name="T15" fmla="*/ 19 h 28"/>
                    <a:gd name="T16" fmla="*/ 3 w 29"/>
                    <a:gd name="T17" fmla="*/ 20 h 28"/>
                    <a:gd name="T18" fmla="*/ 4 w 29"/>
                    <a:gd name="T19" fmla="*/ 20 h 28"/>
                    <a:gd name="T20" fmla="*/ 4 w 29"/>
                    <a:gd name="T21" fmla="*/ 23 h 28"/>
                    <a:gd name="T22" fmla="*/ 5 w 29"/>
                    <a:gd name="T23" fmla="*/ 25 h 28"/>
                    <a:gd name="T24" fmla="*/ 7 w 29"/>
                    <a:gd name="T25" fmla="*/ 25 h 28"/>
                    <a:gd name="T26" fmla="*/ 9 w 29"/>
                    <a:gd name="T27" fmla="*/ 25 h 28"/>
                    <a:gd name="T28" fmla="*/ 10 w 29"/>
                    <a:gd name="T29" fmla="*/ 27 h 28"/>
                    <a:gd name="T30" fmla="*/ 11 w 29"/>
                    <a:gd name="T31" fmla="*/ 28 h 28"/>
                    <a:gd name="T32" fmla="*/ 13 w 29"/>
                    <a:gd name="T33" fmla="*/ 27 h 28"/>
                    <a:gd name="T34" fmla="*/ 15 w 29"/>
                    <a:gd name="T35" fmla="*/ 26 h 28"/>
                    <a:gd name="T36" fmla="*/ 17 w 29"/>
                    <a:gd name="T37" fmla="*/ 27 h 28"/>
                    <a:gd name="T38" fmla="*/ 19 w 29"/>
                    <a:gd name="T39" fmla="*/ 28 h 28"/>
                    <a:gd name="T40" fmla="*/ 20 w 29"/>
                    <a:gd name="T41" fmla="*/ 26 h 28"/>
                    <a:gd name="T42" fmla="*/ 21 w 29"/>
                    <a:gd name="T43" fmla="*/ 24 h 28"/>
                    <a:gd name="T44" fmla="*/ 23 w 29"/>
                    <a:gd name="T45" fmla="*/ 24 h 28"/>
                    <a:gd name="T46" fmla="*/ 25 w 29"/>
                    <a:gd name="T47" fmla="*/ 24 h 28"/>
                    <a:gd name="T48" fmla="*/ 25 w 29"/>
                    <a:gd name="T49" fmla="*/ 21 h 28"/>
                    <a:gd name="T50" fmla="*/ 25 w 29"/>
                    <a:gd name="T51" fmla="*/ 19 h 28"/>
                    <a:gd name="T52" fmla="*/ 27 w 29"/>
                    <a:gd name="T53" fmla="*/ 19 h 28"/>
                    <a:gd name="T54" fmla="*/ 29 w 29"/>
                    <a:gd name="T55" fmla="*/ 17 h 28"/>
                    <a:gd name="T56" fmla="*/ 28 w 29"/>
                    <a:gd name="T57" fmla="*/ 15 h 28"/>
                    <a:gd name="T58" fmla="*/ 26 w 29"/>
                    <a:gd name="T59" fmla="*/ 13 h 28"/>
                    <a:gd name="T60" fmla="*/ 27 w 29"/>
                    <a:gd name="T61" fmla="*/ 12 h 28"/>
                    <a:gd name="T62" fmla="*/ 28 w 29"/>
                    <a:gd name="T63" fmla="*/ 10 h 28"/>
                    <a:gd name="T64" fmla="*/ 26 w 29"/>
                    <a:gd name="T65" fmla="*/ 8 h 28"/>
                    <a:gd name="T66" fmla="*/ 24 w 29"/>
                    <a:gd name="T67" fmla="*/ 7 h 28"/>
                    <a:gd name="T68" fmla="*/ 25 w 29"/>
                    <a:gd name="T69" fmla="*/ 6 h 28"/>
                    <a:gd name="T70" fmla="*/ 24 w 29"/>
                    <a:gd name="T71" fmla="*/ 3 h 28"/>
                    <a:gd name="T72" fmla="*/ 22 w 29"/>
                    <a:gd name="T73" fmla="*/ 3 h 28"/>
                    <a:gd name="T74" fmla="*/ 19 w 29"/>
                    <a:gd name="T75" fmla="*/ 3 h 28"/>
                    <a:gd name="T76" fmla="*/ 19 w 29"/>
                    <a:gd name="T77" fmla="*/ 2 h 28"/>
                    <a:gd name="T78" fmla="*/ 17 w 29"/>
                    <a:gd name="T79" fmla="*/ 0 h 28"/>
                    <a:gd name="T80" fmla="*/ 15 w 29"/>
                    <a:gd name="T81" fmla="*/ 1 h 28"/>
                    <a:gd name="T82" fmla="*/ 13 w 29"/>
                    <a:gd name="T83" fmla="*/ 2 h 28"/>
                    <a:gd name="T84" fmla="*/ 12 w 29"/>
                    <a:gd name="T85" fmla="*/ 1 h 28"/>
                    <a:gd name="T86" fmla="*/ 10 w 29"/>
                    <a:gd name="T87" fmla="*/ 0 h 28"/>
                    <a:gd name="T88" fmla="*/ 9 w 29"/>
                    <a:gd name="T89" fmla="*/ 2 h 28"/>
                    <a:gd name="T90" fmla="*/ 8 w 29"/>
                    <a:gd name="T91" fmla="*/ 4 h 28"/>
                    <a:gd name="T92" fmla="*/ 6 w 29"/>
                    <a:gd name="T93" fmla="*/ 4 h 28"/>
                    <a:gd name="T94" fmla="*/ 4 w 29"/>
                    <a:gd name="T95" fmla="*/ 4 h 28"/>
                    <a:gd name="T96" fmla="*/ 3 w 29"/>
                    <a:gd name="T97" fmla="*/ 7 h 28"/>
                    <a:gd name="T98" fmla="*/ 12 w 29"/>
                    <a:gd name="T99" fmla="*/ 6 h 28"/>
                    <a:gd name="T100" fmla="*/ 22 w 29"/>
                    <a:gd name="T101" fmla="*/ 12 h 28"/>
                    <a:gd name="T102" fmla="*/ 17 w 29"/>
                    <a:gd name="T103" fmla="*/ 22 h 28"/>
                    <a:gd name="T104" fmla="*/ 6 w 29"/>
                    <a:gd name="T105" fmla="*/ 17 h 28"/>
                    <a:gd name="T106" fmla="*/ 12 w 29"/>
                    <a:gd name="T107" fmla="*/ 6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29" h="28">
                      <a:moveTo>
                        <a:pt x="3" y="7"/>
                      </a:moveTo>
                      <a:cubicBezTo>
                        <a:pt x="4" y="7"/>
                        <a:pt x="4" y="9"/>
                        <a:pt x="4" y="9"/>
                      </a:cubicBezTo>
                      <a:cubicBezTo>
                        <a:pt x="4" y="9"/>
                        <a:pt x="3" y="10"/>
                        <a:pt x="2" y="9"/>
                      </a:cubicBezTo>
                      <a:cubicBezTo>
                        <a:pt x="1" y="9"/>
                        <a:pt x="0" y="10"/>
                        <a:pt x="0" y="11"/>
                      </a:cubicBezTo>
                      <a:cubicBezTo>
                        <a:pt x="0" y="12"/>
                        <a:pt x="0" y="13"/>
                        <a:pt x="1" y="13"/>
                      </a:cubicBezTo>
                      <a:cubicBezTo>
                        <a:pt x="2" y="13"/>
                        <a:pt x="3" y="15"/>
                        <a:pt x="3" y="15"/>
                      </a:cubicBezTo>
                      <a:cubicBezTo>
                        <a:pt x="3" y="16"/>
                        <a:pt x="2" y="16"/>
                        <a:pt x="1" y="16"/>
                      </a:cubicBezTo>
                      <a:cubicBezTo>
                        <a:pt x="1" y="17"/>
                        <a:pt x="0" y="18"/>
                        <a:pt x="1" y="19"/>
                      </a:cubicBezTo>
                      <a:cubicBezTo>
                        <a:pt x="1" y="20"/>
                        <a:pt x="2" y="20"/>
                        <a:pt x="3" y="20"/>
                      </a:cubicBezTo>
                      <a:cubicBezTo>
                        <a:pt x="3" y="20"/>
                        <a:pt x="4" y="20"/>
                        <a:pt x="4" y="20"/>
                      </a:cubicBezTo>
                      <a:cubicBezTo>
                        <a:pt x="4" y="21"/>
                        <a:pt x="5" y="22"/>
                        <a:pt x="4" y="23"/>
                      </a:cubicBezTo>
                      <a:cubicBezTo>
                        <a:pt x="4" y="23"/>
                        <a:pt x="4" y="24"/>
                        <a:pt x="5" y="25"/>
                      </a:cubicBezTo>
                      <a:cubicBezTo>
                        <a:pt x="5" y="26"/>
                        <a:pt x="7" y="26"/>
                        <a:pt x="7" y="25"/>
                      </a:cubicBezTo>
                      <a:cubicBezTo>
                        <a:pt x="8" y="25"/>
                        <a:pt x="9" y="25"/>
                        <a:pt x="9" y="25"/>
                      </a:cubicBezTo>
                      <a:cubicBezTo>
                        <a:pt x="10" y="25"/>
                        <a:pt x="10" y="26"/>
                        <a:pt x="10" y="27"/>
                      </a:cubicBezTo>
                      <a:cubicBezTo>
                        <a:pt x="10" y="27"/>
                        <a:pt x="10" y="28"/>
                        <a:pt x="11" y="28"/>
                      </a:cubicBezTo>
                      <a:cubicBezTo>
                        <a:pt x="12" y="28"/>
                        <a:pt x="13" y="28"/>
                        <a:pt x="13" y="27"/>
                      </a:cubicBezTo>
                      <a:cubicBezTo>
                        <a:pt x="14" y="27"/>
                        <a:pt x="15" y="26"/>
                        <a:pt x="15" y="26"/>
                      </a:cubicBezTo>
                      <a:cubicBezTo>
                        <a:pt x="16" y="26"/>
                        <a:pt x="16" y="26"/>
                        <a:pt x="17" y="27"/>
                      </a:cubicBezTo>
                      <a:cubicBezTo>
                        <a:pt x="17" y="28"/>
                        <a:pt x="18" y="28"/>
                        <a:pt x="19" y="28"/>
                      </a:cubicBezTo>
                      <a:cubicBezTo>
                        <a:pt x="20" y="28"/>
                        <a:pt x="20" y="27"/>
                        <a:pt x="20" y="26"/>
                      </a:cubicBezTo>
                      <a:cubicBezTo>
                        <a:pt x="20" y="25"/>
                        <a:pt x="21" y="24"/>
                        <a:pt x="21" y="24"/>
                      </a:cubicBezTo>
                      <a:cubicBezTo>
                        <a:pt x="21" y="24"/>
                        <a:pt x="22" y="24"/>
                        <a:pt x="23" y="24"/>
                      </a:cubicBezTo>
                      <a:cubicBezTo>
                        <a:pt x="23" y="25"/>
                        <a:pt x="24" y="25"/>
                        <a:pt x="25" y="24"/>
                      </a:cubicBezTo>
                      <a:cubicBezTo>
                        <a:pt x="26" y="23"/>
                        <a:pt x="26" y="22"/>
                        <a:pt x="25" y="21"/>
                      </a:cubicBezTo>
                      <a:cubicBezTo>
                        <a:pt x="25" y="21"/>
                        <a:pt x="25" y="20"/>
                        <a:pt x="25" y="19"/>
                      </a:cubicBezTo>
                      <a:cubicBezTo>
                        <a:pt x="25" y="19"/>
                        <a:pt x="26" y="19"/>
                        <a:pt x="27" y="19"/>
                      </a:cubicBezTo>
                      <a:cubicBezTo>
                        <a:pt x="28" y="19"/>
                        <a:pt x="28" y="18"/>
                        <a:pt x="29" y="17"/>
                      </a:cubicBezTo>
                      <a:cubicBezTo>
                        <a:pt x="29" y="16"/>
                        <a:pt x="28" y="15"/>
                        <a:pt x="28" y="15"/>
                      </a:cubicBezTo>
                      <a:cubicBezTo>
                        <a:pt x="27" y="15"/>
                        <a:pt x="26" y="14"/>
                        <a:pt x="26" y="13"/>
                      </a:cubicBezTo>
                      <a:cubicBezTo>
                        <a:pt x="26" y="13"/>
                        <a:pt x="27" y="12"/>
                        <a:pt x="27" y="12"/>
                      </a:cubicBezTo>
                      <a:cubicBezTo>
                        <a:pt x="28" y="12"/>
                        <a:pt x="28" y="11"/>
                        <a:pt x="28" y="10"/>
                      </a:cubicBezTo>
                      <a:cubicBezTo>
                        <a:pt x="28" y="9"/>
                        <a:pt x="27" y="8"/>
                        <a:pt x="26" y="8"/>
                      </a:cubicBezTo>
                      <a:cubicBezTo>
                        <a:pt x="26" y="9"/>
                        <a:pt x="24" y="8"/>
                        <a:pt x="24" y="7"/>
                      </a:cubicBezTo>
                      <a:cubicBezTo>
                        <a:pt x="24" y="7"/>
                        <a:pt x="24" y="6"/>
                        <a:pt x="25" y="6"/>
                      </a:cubicBezTo>
                      <a:cubicBezTo>
                        <a:pt x="25" y="5"/>
                        <a:pt x="25" y="4"/>
                        <a:pt x="24" y="3"/>
                      </a:cubicBezTo>
                      <a:cubicBezTo>
                        <a:pt x="23" y="3"/>
                        <a:pt x="22" y="3"/>
                        <a:pt x="22" y="3"/>
                      </a:cubicBezTo>
                      <a:cubicBezTo>
                        <a:pt x="21" y="4"/>
                        <a:pt x="20" y="4"/>
                        <a:pt x="19" y="3"/>
                      </a:cubicBezTo>
                      <a:cubicBezTo>
                        <a:pt x="19" y="3"/>
                        <a:pt x="19" y="2"/>
                        <a:pt x="19" y="2"/>
                      </a:cubicBezTo>
                      <a:cubicBezTo>
                        <a:pt x="19" y="1"/>
                        <a:pt x="18" y="0"/>
                        <a:pt x="17" y="0"/>
                      </a:cubicBezTo>
                      <a:cubicBezTo>
                        <a:pt x="16" y="0"/>
                        <a:pt x="15" y="0"/>
                        <a:pt x="15" y="1"/>
                      </a:cubicBezTo>
                      <a:cubicBezTo>
                        <a:pt x="15" y="2"/>
                        <a:pt x="14" y="2"/>
                        <a:pt x="13" y="2"/>
                      </a:cubicBezTo>
                      <a:cubicBezTo>
                        <a:pt x="13" y="2"/>
                        <a:pt x="12" y="2"/>
                        <a:pt x="12" y="1"/>
                      </a:cubicBezTo>
                      <a:cubicBezTo>
                        <a:pt x="12" y="0"/>
                        <a:pt x="11" y="0"/>
                        <a:pt x="10" y="0"/>
                      </a:cubicBezTo>
                      <a:cubicBezTo>
                        <a:pt x="9" y="1"/>
                        <a:pt x="8" y="2"/>
                        <a:pt x="9" y="2"/>
                      </a:cubicBezTo>
                      <a:cubicBezTo>
                        <a:pt x="9" y="3"/>
                        <a:pt x="8" y="4"/>
                        <a:pt x="8" y="4"/>
                      </a:cubicBezTo>
                      <a:cubicBezTo>
                        <a:pt x="7" y="5"/>
                        <a:pt x="7" y="4"/>
                        <a:pt x="6" y="4"/>
                      </a:cubicBezTo>
                      <a:cubicBezTo>
                        <a:pt x="5" y="3"/>
                        <a:pt x="4" y="4"/>
                        <a:pt x="4" y="4"/>
                      </a:cubicBezTo>
                      <a:cubicBezTo>
                        <a:pt x="3" y="5"/>
                        <a:pt x="3" y="6"/>
                        <a:pt x="3" y="7"/>
                      </a:cubicBezTo>
                      <a:close/>
                      <a:moveTo>
                        <a:pt x="12" y="6"/>
                      </a:moveTo>
                      <a:cubicBezTo>
                        <a:pt x="16" y="5"/>
                        <a:pt x="21" y="7"/>
                        <a:pt x="22" y="12"/>
                      </a:cubicBezTo>
                      <a:cubicBezTo>
                        <a:pt x="24" y="16"/>
                        <a:pt x="21" y="21"/>
                        <a:pt x="17" y="22"/>
                      </a:cubicBezTo>
                      <a:cubicBezTo>
                        <a:pt x="13" y="23"/>
                        <a:pt x="8" y="21"/>
                        <a:pt x="6" y="17"/>
                      </a:cubicBezTo>
                      <a:cubicBezTo>
                        <a:pt x="5" y="12"/>
                        <a:pt x="7" y="8"/>
                        <a:pt x="12" y="6"/>
                      </a:cubicBezTo>
                      <a:close/>
                    </a:path>
                  </a:pathLst>
                </a:custGeom>
                <a:solidFill>
                  <a:srgbClr val="43C5A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5"/>
                </a:p>
              </p:txBody>
            </p:sp>
          </p:grpSp>
        </p:grpSp>
        <p:sp>
          <p:nvSpPr>
            <p:cNvPr id="196" name="矩形 195"/>
            <p:cNvSpPr/>
            <p:nvPr/>
          </p:nvSpPr>
          <p:spPr>
            <a:xfrm>
              <a:off x="6815286" y="4077072"/>
              <a:ext cx="99418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03</a:t>
              </a:r>
              <a:r>
                <a:rPr lang="zh-CN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dirty="0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849322" y="2454463"/>
            <a:ext cx="1210588" cy="2522785"/>
            <a:chOff x="8849322" y="2454463"/>
            <a:chExt cx="1210588" cy="2522785"/>
          </a:xfrm>
        </p:grpSpPr>
        <p:sp>
          <p:nvSpPr>
            <p:cNvPr id="168" name="TextBox 167"/>
            <p:cNvSpPr txBox="1"/>
            <p:nvPr/>
          </p:nvSpPr>
          <p:spPr>
            <a:xfrm>
              <a:off x="8849322" y="4577138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总结展望</a:t>
              </a:r>
              <a:endPara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181" name="组合 180"/>
            <p:cNvGrpSpPr/>
            <p:nvPr/>
          </p:nvGrpSpPr>
          <p:grpSpPr>
            <a:xfrm>
              <a:off x="9004615" y="2454463"/>
              <a:ext cx="900000" cy="900000"/>
              <a:chOff x="4840168" y="3971584"/>
              <a:chExt cx="522572" cy="522572"/>
            </a:xfrm>
          </p:grpSpPr>
          <p:sp>
            <p:nvSpPr>
              <p:cNvPr id="182" name="椭圆 181"/>
              <p:cNvSpPr/>
              <p:nvPr/>
            </p:nvSpPr>
            <p:spPr>
              <a:xfrm>
                <a:off x="4840168" y="3971584"/>
                <a:ext cx="522572" cy="522572"/>
              </a:xfrm>
              <a:prstGeom prst="ellipse">
                <a:avLst/>
              </a:prstGeom>
              <a:solidFill>
                <a:srgbClr val="EEEEEE"/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grpSp>
            <p:nvGrpSpPr>
              <p:cNvPr id="183" name="组合 137"/>
              <p:cNvGrpSpPr/>
              <p:nvPr/>
            </p:nvGrpSpPr>
            <p:grpSpPr>
              <a:xfrm>
                <a:off x="4981489" y="4078661"/>
                <a:ext cx="239931" cy="308418"/>
                <a:chOff x="731016" y="1671338"/>
                <a:chExt cx="366231" cy="470769"/>
              </a:xfrm>
              <a:solidFill>
                <a:srgbClr val="B91F38"/>
              </a:solidFill>
            </p:grpSpPr>
            <p:sp>
              <p:nvSpPr>
                <p:cNvPr id="184" name="Freeform 108"/>
                <p:cNvSpPr>
                  <a:spLocks/>
                </p:cNvSpPr>
                <p:nvPr/>
              </p:nvSpPr>
              <p:spPr bwMode="auto">
                <a:xfrm flipH="1">
                  <a:off x="731016" y="2089492"/>
                  <a:ext cx="51922" cy="52615"/>
                </a:xfrm>
                <a:custGeom>
                  <a:avLst/>
                  <a:gdLst>
                    <a:gd name="T0" fmla="*/ 0 w 32"/>
                    <a:gd name="T1" fmla="*/ 32 h 32"/>
                    <a:gd name="T2" fmla="*/ 16 w 32"/>
                    <a:gd name="T3" fmla="*/ 32 h 32"/>
                    <a:gd name="T4" fmla="*/ 32 w 32"/>
                    <a:gd name="T5" fmla="*/ 16 h 32"/>
                    <a:gd name="T6" fmla="*/ 32 w 32"/>
                    <a:gd name="T7" fmla="*/ 0 h 32"/>
                    <a:gd name="T8" fmla="*/ 0 w 32"/>
                    <a:gd name="T9" fmla="*/ 0 h 32"/>
                    <a:gd name="T10" fmla="*/ 0 w 32"/>
                    <a:gd name="T11" fmla="*/ 32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2" h="32">
                      <a:moveTo>
                        <a:pt x="0" y="32"/>
                      </a:moveTo>
                      <a:cubicBezTo>
                        <a:pt x="16" y="32"/>
                        <a:pt x="16" y="32"/>
                        <a:pt x="16" y="32"/>
                      </a:cubicBezTo>
                      <a:cubicBezTo>
                        <a:pt x="25" y="32"/>
                        <a:pt x="32" y="25"/>
                        <a:pt x="32" y="16"/>
                      </a:cubicBezTo>
                      <a:cubicBezTo>
                        <a:pt x="32" y="0"/>
                        <a:pt x="32" y="0"/>
                        <a:pt x="32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FA81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1219170">
                    <a:defRPr/>
                  </a:pPr>
                  <a:endParaRPr lang="zh-CN" altLang="en-US" sz="2400">
                    <a:solidFill>
                      <a:sysClr val="windowText" lastClr="000000"/>
                    </a:solidFill>
                    <a:latin typeface="Calibri"/>
                    <a:ea typeface="宋体"/>
                  </a:endParaRPr>
                </a:p>
              </p:txBody>
            </p:sp>
            <p:sp>
              <p:nvSpPr>
                <p:cNvPr id="185" name="Freeform 109"/>
                <p:cNvSpPr>
                  <a:spLocks noEditPoints="1"/>
                </p:cNvSpPr>
                <p:nvPr/>
              </p:nvSpPr>
              <p:spPr bwMode="auto">
                <a:xfrm flipH="1">
                  <a:off x="731016" y="1671338"/>
                  <a:ext cx="366231" cy="470769"/>
                </a:xfrm>
                <a:custGeom>
                  <a:avLst/>
                  <a:gdLst>
                    <a:gd name="T0" fmla="*/ 208 w 224"/>
                    <a:gd name="T1" fmla="*/ 0 h 288"/>
                    <a:gd name="T2" fmla="*/ 16 w 224"/>
                    <a:gd name="T3" fmla="*/ 0 h 288"/>
                    <a:gd name="T4" fmla="*/ 0 w 224"/>
                    <a:gd name="T5" fmla="*/ 16 h 288"/>
                    <a:gd name="T6" fmla="*/ 0 w 224"/>
                    <a:gd name="T7" fmla="*/ 272 h 288"/>
                    <a:gd name="T8" fmla="*/ 16 w 224"/>
                    <a:gd name="T9" fmla="*/ 288 h 288"/>
                    <a:gd name="T10" fmla="*/ 176 w 224"/>
                    <a:gd name="T11" fmla="*/ 288 h 288"/>
                    <a:gd name="T12" fmla="*/ 176 w 224"/>
                    <a:gd name="T13" fmla="*/ 144 h 288"/>
                    <a:gd name="T14" fmla="*/ 224 w 224"/>
                    <a:gd name="T15" fmla="*/ 144 h 288"/>
                    <a:gd name="T16" fmla="*/ 224 w 224"/>
                    <a:gd name="T17" fmla="*/ 16 h 288"/>
                    <a:gd name="T18" fmla="*/ 208 w 224"/>
                    <a:gd name="T19" fmla="*/ 0 h 288"/>
                    <a:gd name="T20" fmla="*/ 168 w 224"/>
                    <a:gd name="T21" fmla="*/ 104 h 288"/>
                    <a:gd name="T22" fmla="*/ 56 w 224"/>
                    <a:gd name="T23" fmla="*/ 104 h 288"/>
                    <a:gd name="T24" fmla="*/ 56 w 224"/>
                    <a:gd name="T25" fmla="*/ 88 h 288"/>
                    <a:gd name="T26" fmla="*/ 168 w 224"/>
                    <a:gd name="T27" fmla="*/ 88 h 288"/>
                    <a:gd name="T28" fmla="*/ 168 w 224"/>
                    <a:gd name="T29" fmla="*/ 104 h 288"/>
                    <a:gd name="T30" fmla="*/ 168 w 224"/>
                    <a:gd name="T31" fmla="*/ 72 h 288"/>
                    <a:gd name="T32" fmla="*/ 56 w 224"/>
                    <a:gd name="T33" fmla="*/ 72 h 288"/>
                    <a:gd name="T34" fmla="*/ 56 w 224"/>
                    <a:gd name="T35" fmla="*/ 56 h 288"/>
                    <a:gd name="T36" fmla="*/ 168 w 224"/>
                    <a:gd name="T37" fmla="*/ 56 h 288"/>
                    <a:gd name="T38" fmla="*/ 168 w 224"/>
                    <a:gd name="T39" fmla="*/ 72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224" h="288">
                      <a:moveTo>
                        <a:pt x="208" y="0"/>
                      </a:move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7" y="0"/>
                        <a:pt x="0" y="7"/>
                        <a:pt x="0" y="16"/>
                      </a:cubicBezTo>
                      <a:cubicBezTo>
                        <a:pt x="0" y="272"/>
                        <a:pt x="0" y="272"/>
                        <a:pt x="0" y="272"/>
                      </a:cubicBezTo>
                      <a:cubicBezTo>
                        <a:pt x="0" y="281"/>
                        <a:pt x="7" y="288"/>
                        <a:pt x="16" y="288"/>
                      </a:cubicBezTo>
                      <a:cubicBezTo>
                        <a:pt x="176" y="288"/>
                        <a:pt x="176" y="288"/>
                        <a:pt x="176" y="288"/>
                      </a:cubicBezTo>
                      <a:cubicBezTo>
                        <a:pt x="176" y="144"/>
                        <a:pt x="176" y="144"/>
                        <a:pt x="176" y="144"/>
                      </a:cubicBezTo>
                      <a:cubicBezTo>
                        <a:pt x="224" y="144"/>
                        <a:pt x="224" y="144"/>
                        <a:pt x="224" y="144"/>
                      </a:cubicBezTo>
                      <a:cubicBezTo>
                        <a:pt x="224" y="16"/>
                        <a:pt x="224" y="16"/>
                        <a:pt x="224" y="16"/>
                      </a:cubicBezTo>
                      <a:cubicBezTo>
                        <a:pt x="224" y="7"/>
                        <a:pt x="217" y="0"/>
                        <a:pt x="208" y="0"/>
                      </a:cubicBezTo>
                      <a:close/>
                      <a:moveTo>
                        <a:pt x="168" y="104"/>
                      </a:moveTo>
                      <a:cubicBezTo>
                        <a:pt x="56" y="104"/>
                        <a:pt x="56" y="104"/>
                        <a:pt x="56" y="104"/>
                      </a:cubicBezTo>
                      <a:cubicBezTo>
                        <a:pt x="56" y="88"/>
                        <a:pt x="56" y="88"/>
                        <a:pt x="56" y="88"/>
                      </a:cubicBezTo>
                      <a:cubicBezTo>
                        <a:pt x="168" y="88"/>
                        <a:pt x="168" y="88"/>
                        <a:pt x="168" y="88"/>
                      </a:cubicBezTo>
                      <a:lnTo>
                        <a:pt x="168" y="104"/>
                      </a:lnTo>
                      <a:close/>
                      <a:moveTo>
                        <a:pt x="168" y="72"/>
                      </a:moveTo>
                      <a:cubicBezTo>
                        <a:pt x="56" y="72"/>
                        <a:pt x="56" y="72"/>
                        <a:pt x="56" y="72"/>
                      </a:cubicBezTo>
                      <a:cubicBezTo>
                        <a:pt x="56" y="56"/>
                        <a:pt x="56" y="56"/>
                        <a:pt x="56" y="56"/>
                      </a:cubicBezTo>
                      <a:cubicBezTo>
                        <a:pt x="168" y="56"/>
                        <a:pt x="168" y="56"/>
                        <a:pt x="168" y="56"/>
                      </a:cubicBezTo>
                      <a:lnTo>
                        <a:pt x="168" y="72"/>
                      </a:lnTo>
                      <a:close/>
                    </a:path>
                  </a:pathLst>
                </a:custGeom>
                <a:solidFill>
                  <a:srgbClr val="FA81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1219170">
                    <a:defRPr/>
                  </a:pPr>
                  <a:endParaRPr lang="zh-CN" altLang="en-US" sz="2400">
                    <a:solidFill>
                      <a:sysClr val="windowText" lastClr="000000"/>
                    </a:solidFill>
                    <a:latin typeface="Calibri"/>
                    <a:ea typeface="宋体"/>
                  </a:endParaRPr>
                </a:p>
              </p:txBody>
            </p:sp>
            <p:sp>
              <p:nvSpPr>
                <p:cNvPr id="186" name="Rectangle 110"/>
                <p:cNvSpPr>
                  <a:spLocks noChangeArrowheads="1"/>
                </p:cNvSpPr>
                <p:nvPr/>
              </p:nvSpPr>
              <p:spPr bwMode="auto">
                <a:xfrm flipH="1">
                  <a:off x="731016" y="1937200"/>
                  <a:ext cx="51922" cy="51924"/>
                </a:xfrm>
                <a:prstGeom prst="rect">
                  <a:avLst/>
                </a:prstGeom>
                <a:solidFill>
                  <a:srgbClr val="FA81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1219170">
                    <a:defRPr/>
                  </a:pPr>
                  <a:endParaRPr lang="zh-CN" altLang="en-US" sz="2400">
                    <a:solidFill>
                      <a:sysClr val="windowText" lastClr="000000"/>
                    </a:solidFill>
                    <a:latin typeface="Calibri"/>
                    <a:ea typeface="宋体"/>
                  </a:endParaRPr>
                </a:p>
              </p:txBody>
            </p:sp>
            <p:sp>
              <p:nvSpPr>
                <p:cNvPr id="187" name="Rectangle 111"/>
                <p:cNvSpPr>
                  <a:spLocks noChangeArrowheads="1"/>
                </p:cNvSpPr>
                <p:nvPr/>
              </p:nvSpPr>
              <p:spPr bwMode="auto">
                <a:xfrm flipH="1">
                  <a:off x="731016" y="2013001"/>
                  <a:ext cx="51922" cy="52615"/>
                </a:xfrm>
                <a:prstGeom prst="rect">
                  <a:avLst/>
                </a:prstGeom>
                <a:solidFill>
                  <a:srgbClr val="FA81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1219170">
                    <a:defRPr/>
                  </a:pPr>
                  <a:endParaRPr lang="zh-CN" altLang="en-US" sz="2400">
                    <a:solidFill>
                      <a:sysClr val="windowText" lastClr="000000"/>
                    </a:solidFill>
                    <a:latin typeface="Calibri"/>
                    <a:ea typeface="宋体"/>
                  </a:endParaRPr>
                </a:p>
              </p:txBody>
            </p:sp>
          </p:grpSp>
        </p:grpSp>
        <p:sp>
          <p:nvSpPr>
            <p:cNvPr id="197" name="矩形 196"/>
            <p:cNvSpPr/>
            <p:nvPr/>
          </p:nvSpPr>
          <p:spPr>
            <a:xfrm>
              <a:off x="8957524" y="4077072"/>
              <a:ext cx="99418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04</a:t>
              </a:r>
              <a:r>
                <a:rPr lang="zh-CN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72716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random/>
      </p:transition>
    </mc:Choice>
    <mc:Fallback xmlns="">
      <p:transition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组合 92"/>
          <p:cNvGrpSpPr/>
          <p:nvPr/>
        </p:nvGrpSpPr>
        <p:grpSpPr>
          <a:xfrm>
            <a:off x="5159102" y="3068960"/>
            <a:ext cx="1620000" cy="1790165"/>
            <a:chOff x="5519142" y="3107716"/>
            <a:chExt cx="1620000" cy="1790165"/>
          </a:xfrm>
        </p:grpSpPr>
        <p:sp>
          <p:nvSpPr>
            <p:cNvPr id="45" name="六边形 44"/>
            <p:cNvSpPr/>
            <p:nvPr/>
          </p:nvSpPr>
          <p:spPr>
            <a:xfrm rot="5400000">
              <a:off x="5434059" y="3192799"/>
              <a:ext cx="1790165" cy="1620000"/>
            </a:xfrm>
            <a:prstGeom prst="hexagon">
              <a:avLst/>
            </a:prstGeom>
            <a:solidFill>
              <a:srgbClr val="0070C0">
                <a:alpha val="70000"/>
              </a:srgb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5608991" y="3771966"/>
              <a:ext cx="1440300" cy="461665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企业名称</a:t>
              </a:r>
              <a:endPara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ebas"/>
                <a:cs typeface="Arial" panose="020B0604020202020204" pitchFamily="34" charset="0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840546" y="1446028"/>
            <a:ext cx="1260000" cy="1260000"/>
            <a:chOff x="874606" y="1628800"/>
            <a:chExt cx="1260000" cy="1260000"/>
          </a:xfrm>
        </p:grpSpPr>
        <p:sp>
          <p:nvSpPr>
            <p:cNvPr id="2" name="等腰三角形 1"/>
            <p:cNvSpPr/>
            <p:nvPr/>
          </p:nvSpPr>
          <p:spPr>
            <a:xfrm rot="5400000">
              <a:off x="874606" y="1628800"/>
              <a:ext cx="1260000" cy="1260000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65799"/>
                </a:solidFill>
              </a:endParaRPr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1043664" y="2027966"/>
              <a:ext cx="6732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表</a:t>
              </a:r>
              <a:r>
                <a:rPr lang="en-US" altLang="zh-CN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Bebas"/>
                  <a:cs typeface="Arial" panose="020B0604020202020204" pitchFamily="34" charset="0"/>
                </a:rPr>
                <a:t>1</a:t>
              </a:r>
              <a:endPara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ebas"/>
                <a:cs typeface="Arial" panose="020B0604020202020204" pitchFamily="34" charset="0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834906" y="3964044"/>
            <a:ext cx="1260000" cy="1260000"/>
            <a:chOff x="874606" y="1628800"/>
            <a:chExt cx="1260000" cy="1260000"/>
          </a:xfrm>
        </p:grpSpPr>
        <p:sp>
          <p:nvSpPr>
            <p:cNvPr id="19" name="等腰三角形 18"/>
            <p:cNvSpPr/>
            <p:nvPr/>
          </p:nvSpPr>
          <p:spPr>
            <a:xfrm rot="5400000">
              <a:off x="874606" y="1628800"/>
              <a:ext cx="1260000" cy="1260000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65799"/>
                </a:solidFill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941632" y="1965470"/>
              <a:ext cx="6893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……</a:t>
              </a:r>
              <a:endPara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ebas"/>
                <a:cs typeface="Arial" panose="020B0604020202020204" pitchFamily="34" charset="0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1623593" y="2705035"/>
            <a:ext cx="1260000" cy="1260000"/>
            <a:chOff x="874606" y="1628800"/>
            <a:chExt cx="1260000" cy="1260000"/>
          </a:xfrm>
        </p:grpSpPr>
        <p:sp>
          <p:nvSpPr>
            <p:cNvPr id="22" name="等腰三角形 21"/>
            <p:cNvSpPr/>
            <p:nvPr/>
          </p:nvSpPr>
          <p:spPr>
            <a:xfrm rot="16200000" flipH="1">
              <a:off x="874606" y="1628800"/>
              <a:ext cx="1260000" cy="1260000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65799"/>
                </a:solidFill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1322230" y="2027966"/>
              <a:ext cx="6732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表</a:t>
              </a:r>
              <a:r>
                <a:rPr lang="en-US" altLang="zh-CN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Bebas"/>
                  <a:cs typeface="Arial" panose="020B0604020202020204" pitchFamily="34" charset="0"/>
                </a:rPr>
                <a:t>2</a:t>
              </a:r>
              <a:endPara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ebas"/>
                <a:cs typeface="Arial" panose="020B0604020202020204" pitchFamily="34" charset="0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1623593" y="5223052"/>
            <a:ext cx="1260000" cy="1260000"/>
            <a:chOff x="874606" y="1628800"/>
            <a:chExt cx="1260000" cy="1260000"/>
          </a:xfrm>
        </p:grpSpPr>
        <p:sp>
          <p:nvSpPr>
            <p:cNvPr id="25" name="等腰三角形 24"/>
            <p:cNvSpPr/>
            <p:nvPr/>
          </p:nvSpPr>
          <p:spPr>
            <a:xfrm rot="16200000" flipH="1">
              <a:off x="874606" y="1628800"/>
              <a:ext cx="1260000" cy="1260000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65799"/>
                </a:solidFill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1246030" y="2027970"/>
              <a:ext cx="8256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表</a:t>
              </a:r>
              <a:r>
                <a:rPr lang="en-US" altLang="zh-CN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Bebas"/>
                  <a:cs typeface="Arial" panose="020B0604020202020204" pitchFamily="34" charset="0"/>
                </a:rPr>
                <a:t>12</a:t>
              </a:r>
              <a:endPara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ebas"/>
                <a:cs typeface="Arial" panose="020B0604020202020204" pitchFamily="34" charset="0"/>
              </a:endParaRPr>
            </a:p>
          </p:txBody>
        </p:sp>
      </p:grpSp>
      <p:sp>
        <p:nvSpPr>
          <p:cNvPr id="27" name="矩形 26"/>
          <p:cNvSpPr/>
          <p:nvPr/>
        </p:nvSpPr>
        <p:spPr>
          <a:xfrm>
            <a:off x="7967414" y="5223051"/>
            <a:ext cx="3240360" cy="748813"/>
          </a:xfrm>
          <a:prstGeom prst="rect">
            <a:avLst/>
          </a:prstGeom>
          <a:solidFill>
            <a:srgbClr val="47C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ebas"/>
              </a:rPr>
              <a:t>129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维被行政处罚特征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7967414" y="1956221"/>
            <a:ext cx="3240360" cy="748813"/>
          </a:xfrm>
          <a:prstGeom prst="rect">
            <a:avLst/>
          </a:prstGeom>
          <a:solidFill>
            <a:srgbClr val="47C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ebas"/>
              </a:rPr>
              <a:t>12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ebas"/>
              </a:rPr>
              <a:t>7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维失信特征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8" name="曲线连接符 47"/>
          <p:cNvCxnSpPr>
            <a:stCxn id="2" idx="1"/>
            <a:endCxn id="45" idx="3"/>
          </p:cNvCxnSpPr>
          <p:nvPr/>
        </p:nvCxnSpPr>
        <p:spPr>
          <a:xfrm rot="16200000" flipH="1">
            <a:off x="3065857" y="165716"/>
            <a:ext cx="1307933" cy="4498556"/>
          </a:xfrm>
          <a:prstGeom prst="curvedConnector3">
            <a:avLst>
              <a:gd name="adj1" fmla="val -349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曲线连接符 52"/>
          <p:cNvCxnSpPr>
            <a:stCxn id="19" idx="5"/>
          </p:cNvCxnSpPr>
          <p:nvPr/>
        </p:nvCxnSpPr>
        <p:spPr>
          <a:xfrm rot="5400000" flipH="1" flipV="1">
            <a:off x="3083664" y="2833607"/>
            <a:ext cx="456678" cy="3694195"/>
          </a:xfrm>
          <a:prstGeom prst="curvedConnector4">
            <a:avLst>
              <a:gd name="adj1" fmla="val -50057"/>
              <a:gd name="adj2" fmla="val 5852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曲线连接符 54"/>
          <p:cNvCxnSpPr>
            <a:stCxn id="25" idx="3"/>
            <a:endCxn id="45" idx="0"/>
          </p:cNvCxnSpPr>
          <p:nvPr/>
        </p:nvCxnSpPr>
        <p:spPr>
          <a:xfrm flipV="1">
            <a:off x="2883593" y="4859126"/>
            <a:ext cx="3085509" cy="99392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曲线连接符 76"/>
          <p:cNvCxnSpPr>
            <a:stCxn id="22" idx="2"/>
          </p:cNvCxnSpPr>
          <p:nvPr/>
        </p:nvCxnSpPr>
        <p:spPr>
          <a:xfrm>
            <a:off x="2883593" y="2705035"/>
            <a:ext cx="2275508" cy="76023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曲线连接符 88"/>
          <p:cNvCxnSpPr>
            <a:endCxn id="28" idx="2"/>
          </p:cNvCxnSpPr>
          <p:nvPr/>
        </p:nvCxnSpPr>
        <p:spPr>
          <a:xfrm flipV="1">
            <a:off x="6779102" y="2705034"/>
            <a:ext cx="2808492" cy="76023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曲线连接符 90"/>
          <p:cNvCxnSpPr>
            <a:endCxn id="27" idx="0"/>
          </p:cNvCxnSpPr>
          <p:nvPr/>
        </p:nvCxnSpPr>
        <p:spPr>
          <a:xfrm>
            <a:off x="6779102" y="4452365"/>
            <a:ext cx="2808492" cy="77068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982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random/>
      </p:transition>
    </mc:Choice>
    <mc:Fallback xmlns="">
      <p:transition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6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900"/>
                            </p:stCondLst>
                            <p:childTnLst>
                              <p:par>
                                <p:cTn id="2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3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3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3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3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"/>
                            </p:stCondLst>
                            <p:childTnLst>
                              <p:par>
                                <p:cTn id="39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3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3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00"/>
                            </p:stCondLst>
                            <p:childTnLst>
                              <p:par>
                                <p:cTn id="5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3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3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430910" y="1340768"/>
            <a:ext cx="1224136" cy="432048"/>
          </a:xfrm>
          <a:prstGeom prst="rect">
            <a:avLst/>
          </a:prstGeom>
          <a:solidFill>
            <a:srgbClr val="0070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dataset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50801" y="2564904"/>
            <a:ext cx="1224136" cy="43204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part1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889972" y="2564904"/>
            <a:ext cx="1224136" cy="43204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part2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429143" y="2564904"/>
            <a:ext cx="1224136" cy="43204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part3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963644" y="2564904"/>
            <a:ext cx="1224136" cy="43204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part4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498145" y="2564904"/>
            <a:ext cx="1224136" cy="43204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part5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50801" y="3789040"/>
            <a:ext cx="1224136" cy="432048"/>
          </a:xfrm>
          <a:prstGeom prst="rect">
            <a:avLst/>
          </a:prstGeom>
          <a:solidFill>
            <a:srgbClr val="47C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model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1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889972" y="3789040"/>
            <a:ext cx="1224136" cy="432048"/>
          </a:xfrm>
          <a:prstGeom prst="rect">
            <a:avLst/>
          </a:prstGeom>
          <a:solidFill>
            <a:srgbClr val="47C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model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2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429143" y="3789040"/>
            <a:ext cx="1224136" cy="432048"/>
          </a:xfrm>
          <a:prstGeom prst="rect">
            <a:avLst/>
          </a:prstGeom>
          <a:solidFill>
            <a:srgbClr val="47C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model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3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963644" y="3789040"/>
            <a:ext cx="1224136" cy="432048"/>
          </a:xfrm>
          <a:prstGeom prst="rect">
            <a:avLst/>
          </a:prstGeom>
          <a:solidFill>
            <a:srgbClr val="47C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model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4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498145" y="3789040"/>
            <a:ext cx="1224136" cy="432048"/>
          </a:xfrm>
          <a:prstGeom prst="rect">
            <a:avLst/>
          </a:prstGeom>
          <a:solidFill>
            <a:srgbClr val="47C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model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5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50801" y="5017740"/>
            <a:ext cx="1224136" cy="432048"/>
          </a:xfrm>
          <a:prstGeom prst="rect">
            <a:avLst/>
          </a:prstGeom>
          <a:solidFill>
            <a:srgbClr val="81D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result1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889972" y="5017740"/>
            <a:ext cx="1224136" cy="432048"/>
          </a:xfrm>
          <a:prstGeom prst="rect">
            <a:avLst/>
          </a:prstGeom>
          <a:solidFill>
            <a:srgbClr val="81D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result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2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429143" y="5017740"/>
            <a:ext cx="1224136" cy="432048"/>
          </a:xfrm>
          <a:prstGeom prst="rect">
            <a:avLst/>
          </a:prstGeom>
          <a:solidFill>
            <a:srgbClr val="81D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result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3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963644" y="5017740"/>
            <a:ext cx="1224136" cy="432048"/>
          </a:xfrm>
          <a:prstGeom prst="rect">
            <a:avLst/>
          </a:prstGeom>
          <a:solidFill>
            <a:srgbClr val="81D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result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4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498145" y="5017740"/>
            <a:ext cx="1224136" cy="432048"/>
          </a:xfrm>
          <a:prstGeom prst="rect">
            <a:avLst/>
          </a:prstGeom>
          <a:solidFill>
            <a:srgbClr val="81D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result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5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429143" y="6246440"/>
            <a:ext cx="1224136" cy="432048"/>
          </a:xfrm>
          <a:prstGeom prst="rect">
            <a:avLst/>
          </a:prstGeom>
          <a:solidFill>
            <a:srgbClr val="0070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result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24" name="直接箭头连接符 23"/>
          <p:cNvCxnSpPr>
            <a:stCxn id="2" idx="2"/>
            <a:endCxn id="7" idx="0"/>
          </p:cNvCxnSpPr>
          <p:nvPr/>
        </p:nvCxnSpPr>
        <p:spPr>
          <a:xfrm flipH="1">
            <a:off x="962869" y="1772816"/>
            <a:ext cx="3080109" cy="792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2" idx="2"/>
            <a:endCxn id="8" idx="0"/>
          </p:cNvCxnSpPr>
          <p:nvPr/>
        </p:nvCxnSpPr>
        <p:spPr>
          <a:xfrm flipH="1">
            <a:off x="2502040" y="1772816"/>
            <a:ext cx="1540938" cy="792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2" idx="2"/>
            <a:endCxn id="9" idx="0"/>
          </p:cNvCxnSpPr>
          <p:nvPr/>
        </p:nvCxnSpPr>
        <p:spPr>
          <a:xfrm flipH="1">
            <a:off x="4041211" y="1772816"/>
            <a:ext cx="1767" cy="792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2" idx="2"/>
            <a:endCxn id="10" idx="0"/>
          </p:cNvCxnSpPr>
          <p:nvPr/>
        </p:nvCxnSpPr>
        <p:spPr>
          <a:xfrm>
            <a:off x="4042978" y="1772816"/>
            <a:ext cx="1532734" cy="792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2" idx="2"/>
            <a:endCxn id="11" idx="0"/>
          </p:cNvCxnSpPr>
          <p:nvPr/>
        </p:nvCxnSpPr>
        <p:spPr>
          <a:xfrm>
            <a:off x="4042978" y="1772816"/>
            <a:ext cx="3067235" cy="792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7" idx="2"/>
            <a:endCxn id="12" idx="0"/>
          </p:cNvCxnSpPr>
          <p:nvPr/>
        </p:nvCxnSpPr>
        <p:spPr>
          <a:xfrm>
            <a:off x="962869" y="2996952"/>
            <a:ext cx="0" cy="792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8" idx="2"/>
            <a:endCxn id="12" idx="0"/>
          </p:cNvCxnSpPr>
          <p:nvPr/>
        </p:nvCxnSpPr>
        <p:spPr>
          <a:xfrm flipH="1">
            <a:off x="962869" y="2996952"/>
            <a:ext cx="1539171" cy="792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9" idx="2"/>
            <a:endCxn id="12" idx="0"/>
          </p:cNvCxnSpPr>
          <p:nvPr/>
        </p:nvCxnSpPr>
        <p:spPr>
          <a:xfrm flipH="1">
            <a:off x="962869" y="2996952"/>
            <a:ext cx="3078342" cy="792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10" idx="2"/>
            <a:endCxn id="12" idx="0"/>
          </p:cNvCxnSpPr>
          <p:nvPr/>
        </p:nvCxnSpPr>
        <p:spPr>
          <a:xfrm flipH="1">
            <a:off x="962869" y="2996952"/>
            <a:ext cx="4612843" cy="792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7" idx="2"/>
            <a:endCxn id="13" idx="0"/>
          </p:cNvCxnSpPr>
          <p:nvPr/>
        </p:nvCxnSpPr>
        <p:spPr>
          <a:xfrm>
            <a:off x="962869" y="2996952"/>
            <a:ext cx="1539171" cy="792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8" idx="2"/>
            <a:endCxn id="13" idx="0"/>
          </p:cNvCxnSpPr>
          <p:nvPr/>
        </p:nvCxnSpPr>
        <p:spPr>
          <a:xfrm>
            <a:off x="2502040" y="2996952"/>
            <a:ext cx="0" cy="792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9" idx="2"/>
            <a:endCxn id="13" idx="0"/>
          </p:cNvCxnSpPr>
          <p:nvPr/>
        </p:nvCxnSpPr>
        <p:spPr>
          <a:xfrm flipH="1">
            <a:off x="2502040" y="2996952"/>
            <a:ext cx="1539171" cy="792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11" idx="2"/>
            <a:endCxn id="13" idx="0"/>
          </p:cNvCxnSpPr>
          <p:nvPr/>
        </p:nvCxnSpPr>
        <p:spPr>
          <a:xfrm flipH="1">
            <a:off x="2502040" y="2996952"/>
            <a:ext cx="4608173" cy="792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stCxn id="7" idx="2"/>
            <a:endCxn id="14" idx="0"/>
          </p:cNvCxnSpPr>
          <p:nvPr/>
        </p:nvCxnSpPr>
        <p:spPr>
          <a:xfrm>
            <a:off x="962869" y="2996952"/>
            <a:ext cx="3078342" cy="792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stCxn id="8" idx="2"/>
            <a:endCxn id="14" idx="0"/>
          </p:cNvCxnSpPr>
          <p:nvPr/>
        </p:nvCxnSpPr>
        <p:spPr>
          <a:xfrm>
            <a:off x="2502040" y="2996952"/>
            <a:ext cx="1539171" cy="792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stCxn id="10" idx="2"/>
            <a:endCxn id="14" idx="0"/>
          </p:cNvCxnSpPr>
          <p:nvPr/>
        </p:nvCxnSpPr>
        <p:spPr>
          <a:xfrm flipH="1">
            <a:off x="4041211" y="2996952"/>
            <a:ext cx="1534501" cy="792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>
            <a:stCxn id="11" idx="2"/>
            <a:endCxn id="14" idx="0"/>
          </p:cNvCxnSpPr>
          <p:nvPr/>
        </p:nvCxnSpPr>
        <p:spPr>
          <a:xfrm flipH="1">
            <a:off x="4041211" y="2996952"/>
            <a:ext cx="3069002" cy="792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stCxn id="7" idx="2"/>
            <a:endCxn id="15" idx="0"/>
          </p:cNvCxnSpPr>
          <p:nvPr/>
        </p:nvCxnSpPr>
        <p:spPr>
          <a:xfrm>
            <a:off x="962869" y="2996952"/>
            <a:ext cx="4612843" cy="792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stCxn id="9" idx="2"/>
            <a:endCxn id="15" idx="0"/>
          </p:cNvCxnSpPr>
          <p:nvPr/>
        </p:nvCxnSpPr>
        <p:spPr>
          <a:xfrm>
            <a:off x="4041211" y="2996952"/>
            <a:ext cx="1534501" cy="792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>
            <a:stCxn id="10" idx="2"/>
            <a:endCxn id="15" idx="0"/>
          </p:cNvCxnSpPr>
          <p:nvPr/>
        </p:nvCxnSpPr>
        <p:spPr>
          <a:xfrm>
            <a:off x="5575712" y="2996952"/>
            <a:ext cx="0" cy="792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>
            <a:stCxn id="11" idx="2"/>
            <a:endCxn id="15" idx="0"/>
          </p:cNvCxnSpPr>
          <p:nvPr/>
        </p:nvCxnSpPr>
        <p:spPr>
          <a:xfrm flipH="1">
            <a:off x="5575712" y="2996952"/>
            <a:ext cx="1534501" cy="792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>
            <a:stCxn id="8" idx="2"/>
            <a:endCxn id="16" idx="0"/>
          </p:cNvCxnSpPr>
          <p:nvPr/>
        </p:nvCxnSpPr>
        <p:spPr>
          <a:xfrm>
            <a:off x="2502040" y="2996952"/>
            <a:ext cx="4608173" cy="792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>
            <a:stCxn id="9" idx="2"/>
            <a:endCxn id="16" idx="0"/>
          </p:cNvCxnSpPr>
          <p:nvPr/>
        </p:nvCxnSpPr>
        <p:spPr>
          <a:xfrm>
            <a:off x="4041211" y="2996952"/>
            <a:ext cx="3069002" cy="792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>
            <a:stCxn id="10" idx="2"/>
            <a:endCxn id="16" idx="0"/>
          </p:cNvCxnSpPr>
          <p:nvPr/>
        </p:nvCxnSpPr>
        <p:spPr>
          <a:xfrm>
            <a:off x="5575712" y="2996952"/>
            <a:ext cx="1534501" cy="792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>
            <a:stCxn id="11" idx="2"/>
            <a:endCxn id="16" idx="0"/>
          </p:cNvCxnSpPr>
          <p:nvPr/>
        </p:nvCxnSpPr>
        <p:spPr>
          <a:xfrm>
            <a:off x="7110213" y="2996952"/>
            <a:ext cx="0" cy="792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>
            <a:stCxn id="12" idx="2"/>
            <a:endCxn id="17" idx="0"/>
          </p:cNvCxnSpPr>
          <p:nvPr/>
        </p:nvCxnSpPr>
        <p:spPr>
          <a:xfrm>
            <a:off x="962869" y="4221088"/>
            <a:ext cx="0" cy="7966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>
            <a:stCxn id="13" idx="2"/>
            <a:endCxn id="18" idx="0"/>
          </p:cNvCxnSpPr>
          <p:nvPr/>
        </p:nvCxnSpPr>
        <p:spPr>
          <a:xfrm>
            <a:off x="2502040" y="4221088"/>
            <a:ext cx="0" cy="7966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>
            <a:stCxn id="14" idx="2"/>
            <a:endCxn id="19" idx="0"/>
          </p:cNvCxnSpPr>
          <p:nvPr/>
        </p:nvCxnSpPr>
        <p:spPr>
          <a:xfrm>
            <a:off x="4041211" y="4221088"/>
            <a:ext cx="0" cy="7966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>
            <a:stCxn id="15" idx="2"/>
            <a:endCxn id="20" idx="0"/>
          </p:cNvCxnSpPr>
          <p:nvPr/>
        </p:nvCxnSpPr>
        <p:spPr>
          <a:xfrm>
            <a:off x="5575712" y="4221088"/>
            <a:ext cx="0" cy="7966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/>
          <p:cNvCxnSpPr>
            <a:stCxn id="16" idx="2"/>
            <a:endCxn id="21" idx="0"/>
          </p:cNvCxnSpPr>
          <p:nvPr/>
        </p:nvCxnSpPr>
        <p:spPr>
          <a:xfrm>
            <a:off x="7110213" y="4221088"/>
            <a:ext cx="0" cy="7966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/>
          <p:cNvCxnSpPr>
            <a:stCxn id="17" idx="2"/>
            <a:endCxn id="22" idx="0"/>
          </p:cNvCxnSpPr>
          <p:nvPr/>
        </p:nvCxnSpPr>
        <p:spPr>
          <a:xfrm>
            <a:off x="962869" y="5449788"/>
            <a:ext cx="3078342" cy="7966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/>
          <p:cNvCxnSpPr>
            <a:stCxn id="18" idx="2"/>
            <a:endCxn id="22" idx="0"/>
          </p:cNvCxnSpPr>
          <p:nvPr/>
        </p:nvCxnSpPr>
        <p:spPr>
          <a:xfrm>
            <a:off x="2502040" y="5449788"/>
            <a:ext cx="1539171" cy="7966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/>
          <p:cNvCxnSpPr>
            <a:stCxn id="19" idx="2"/>
            <a:endCxn id="22" idx="0"/>
          </p:cNvCxnSpPr>
          <p:nvPr/>
        </p:nvCxnSpPr>
        <p:spPr>
          <a:xfrm>
            <a:off x="4041211" y="5449788"/>
            <a:ext cx="0" cy="7966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94"/>
          <p:cNvCxnSpPr>
            <a:stCxn id="20" idx="2"/>
            <a:endCxn id="22" idx="0"/>
          </p:cNvCxnSpPr>
          <p:nvPr/>
        </p:nvCxnSpPr>
        <p:spPr>
          <a:xfrm flipH="1">
            <a:off x="4041211" y="5449788"/>
            <a:ext cx="1534501" cy="7966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箭头连接符 96"/>
          <p:cNvCxnSpPr>
            <a:stCxn id="21" idx="2"/>
            <a:endCxn id="22" idx="0"/>
          </p:cNvCxnSpPr>
          <p:nvPr/>
        </p:nvCxnSpPr>
        <p:spPr>
          <a:xfrm flipH="1">
            <a:off x="4041211" y="5449788"/>
            <a:ext cx="3069002" cy="7966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文本框 97"/>
          <p:cNvSpPr txBox="1"/>
          <p:nvPr/>
        </p:nvSpPr>
        <p:spPr>
          <a:xfrm>
            <a:off x="9263558" y="1938027"/>
            <a:ext cx="86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分层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9" name="文本框 98"/>
          <p:cNvSpPr txBox="1"/>
          <p:nvPr/>
        </p:nvSpPr>
        <p:spPr>
          <a:xfrm>
            <a:off x="8867514" y="3162163"/>
            <a:ext cx="1656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L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ightGBM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9263558" y="4386299"/>
            <a:ext cx="86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预测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1" name="文本框 100"/>
          <p:cNvSpPr txBox="1"/>
          <p:nvPr/>
        </p:nvSpPr>
        <p:spPr>
          <a:xfrm>
            <a:off x="9263558" y="5617281"/>
            <a:ext cx="86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平均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18759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random/>
      </p:transition>
    </mc:Choice>
    <mc:Fallback xmlns="">
      <p:transition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2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2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2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2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2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2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2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2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2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2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2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2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00"/>
                            </p:stCondLst>
                            <p:childTnLst>
                              <p:par>
                                <p:cTn id="6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2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2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2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2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2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2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2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2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2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2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2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2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2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2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2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1" dur="2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4" dur="2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200"/>
                            </p:stCondLst>
                            <p:childTnLst>
                              <p:par>
                                <p:cTn id="1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8" dur="2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1" dur="2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4" dur="2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7" dur="2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2" dur="2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5" dur="2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8" dur="2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1" dur="2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4" dur="2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7" dur="2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200"/>
                            </p:stCondLst>
                            <p:childTnLst>
                              <p:par>
                                <p:cTn id="1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1" dur="2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4" dur="2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7" dur="2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0" dur="2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3" dur="2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8" dur="2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1" dur="2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4" dur="2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7" dur="2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0" dur="2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3" dur="2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200"/>
                            </p:stCondLst>
                            <p:childTnLst>
                              <p:par>
                                <p:cTn id="18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7" dur="2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98" grpId="0"/>
      <p:bldP spid="99" grpId="0"/>
      <p:bldP spid="100" grpId="0"/>
      <p:bldP spid="10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351171" y="2453717"/>
            <a:ext cx="1210588" cy="2523531"/>
            <a:chOff x="2351171" y="2453717"/>
            <a:chExt cx="1210588" cy="2523531"/>
          </a:xfrm>
        </p:grpSpPr>
        <p:sp>
          <p:nvSpPr>
            <p:cNvPr id="165" name="TextBox 164"/>
            <p:cNvSpPr txBox="1"/>
            <p:nvPr/>
          </p:nvSpPr>
          <p:spPr>
            <a:xfrm>
              <a:off x="2351171" y="4577138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题目简述</a:t>
              </a:r>
              <a:endPara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170" name="组合 169"/>
            <p:cNvGrpSpPr/>
            <p:nvPr/>
          </p:nvGrpSpPr>
          <p:grpSpPr>
            <a:xfrm>
              <a:off x="2506463" y="2453717"/>
              <a:ext cx="900000" cy="900000"/>
              <a:chOff x="6501056" y="1873013"/>
              <a:chExt cx="696763" cy="696763"/>
            </a:xfrm>
          </p:grpSpPr>
          <p:sp>
            <p:nvSpPr>
              <p:cNvPr id="171" name="椭圆 170"/>
              <p:cNvSpPr/>
              <p:nvPr/>
            </p:nvSpPr>
            <p:spPr>
              <a:xfrm>
                <a:off x="6501056" y="1873013"/>
                <a:ext cx="696763" cy="696763"/>
              </a:xfrm>
              <a:prstGeom prst="ellipse">
                <a:avLst/>
              </a:prstGeom>
              <a:solidFill>
                <a:srgbClr val="EEEEEE"/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grpSp>
            <p:nvGrpSpPr>
              <p:cNvPr id="172" name="组合 113"/>
              <p:cNvGrpSpPr>
                <a:grpSpLocks noChangeAspect="1"/>
              </p:cNvGrpSpPr>
              <p:nvPr/>
            </p:nvGrpSpPr>
            <p:grpSpPr>
              <a:xfrm>
                <a:off x="6616022" y="1996255"/>
                <a:ext cx="466830" cy="450242"/>
                <a:chOff x="7019925" y="5499100"/>
                <a:chExt cx="312738" cy="301626"/>
              </a:xfrm>
              <a:solidFill>
                <a:srgbClr val="BBBE2C"/>
              </a:solidFill>
            </p:grpSpPr>
            <p:sp>
              <p:nvSpPr>
                <p:cNvPr id="173" name="Freeform 252"/>
                <p:cNvSpPr>
                  <a:spLocks/>
                </p:cNvSpPr>
                <p:nvPr/>
              </p:nvSpPr>
              <p:spPr bwMode="auto">
                <a:xfrm>
                  <a:off x="7069138" y="5567363"/>
                  <a:ext cx="214313" cy="233363"/>
                </a:xfrm>
                <a:custGeom>
                  <a:avLst/>
                  <a:gdLst>
                    <a:gd name="T0" fmla="*/ 0 w 57"/>
                    <a:gd name="T1" fmla="*/ 26 h 62"/>
                    <a:gd name="T2" fmla="*/ 0 w 57"/>
                    <a:gd name="T3" fmla="*/ 59 h 62"/>
                    <a:gd name="T4" fmla="*/ 2 w 57"/>
                    <a:gd name="T5" fmla="*/ 62 h 62"/>
                    <a:gd name="T6" fmla="*/ 4 w 57"/>
                    <a:gd name="T7" fmla="*/ 62 h 62"/>
                    <a:gd name="T8" fmla="*/ 19 w 57"/>
                    <a:gd name="T9" fmla="*/ 62 h 62"/>
                    <a:gd name="T10" fmla="*/ 21 w 57"/>
                    <a:gd name="T11" fmla="*/ 62 h 62"/>
                    <a:gd name="T12" fmla="*/ 21 w 57"/>
                    <a:gd name="T13" fmla="*/ 61 h 62"/>
                    <a:gd name="T14" fmla="*/ 21 w 57"/>
                    <a:gd name="T15" fmla="*/ 45 h 62"/>
                    <a:gd name="T16" fmla="*/ 36 w 57"/>
                    <a:gd name="T17" fmla="*/ 45 h 62"/>
                    <a:gd name="T18" fmla="*/ 36 w 57"/>
                    <a:gd name="T19" fmla="*/ 61 h 62"/>
                    <a:gd name="T20" fmla="*/ 37 w 57"/>
                    <a:gd name="T21" fmla="*/ 62 h 62"/>
                    <a:gd name="T22" fmla="*/ 38 w 57"/>
                    <a:gd name="T23" fmla="*/ 62 h 62"/>
                    <a:gd name="T24" fmla="*/ 53 w 57"/>
                    <a:gd name="T25" fmla="*/ 62 h 62"/>
                    <a:gd name="T26" fmla="*/ 56 w 57"/>
                    <a:gd name="T27" fmla="*/ 62 h 62"/>
                    <a:gd name="T28" fmla="*/ 57 w 57"/>
                    <a:gd name="T29" fmla="*/ 59 h 62"/>
                    <a:gd name="T30" fmla="*/ 57 w 57"/>
                    <a:gd name="T31" fmla="*/ 26 h 62"/>
                    <a:gd name="T32" fmla="*/ 29 w 57"/>
                    <a:gd name="T33" fmla="*/ 0 h 62"/>
                    <a:gd name="T34" fmla="*/ 0 w 57"/>
                    <a:gd name="T35" fmla="*/ 26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57" h="62">
                      <a:moveTo>
                        <a:pt x="0" y="26"/>
                      </a:moveTo>
                      <a:cubicBezTo>
                        <a:pt x="0" y="59"/>
                        <a:pt x="0" y="59"/>
                        <a:pt x="0" y="59"/>
                      </a:cubicBezTo>
                      <a:cubicBezTo>
                        <a:pt x="0" y="61"/>
                        <a:pt x="1" y="62"/>
                        <a:pt x="2" y="62"/>
                      </a:cubicBezTo>
                      <a:cubicBezTo>
                        <a:pt x="3" y="62"/>
                        <a:pt x="3" y="62"/>
                        <a:pt x="4" y="62"/>
                      </a:cubicBezTo>
                      <a:cubicBezTo>
                        <a:pt x="19" y="62"/>
                        <a:pt x="19" y="62"/>
                        <a:pt x="19" y="62"/>
                      </a:cubicBezTo>
                      <a:cubicBezTo>
                        <a:pt x="20" y="62"/>
                        <a:pt x="20" y="62"/>
                        <a:pt x="21" y="62"/>
                      </a:cubicBezTo>
                      <a:cubicBezTo>
                        <a:pt x="21" y="62"/>
                        <a:pt x="21" y="61"/>
                        <a:pt x="21" y="61"/>
                      </a:cubicBezTo>
                      <a:cubicBezTo>
                        <a:pt x="21" y="45"/>
                        <a:pt x="21" y="45"/>
                        <a:pt x="21" y="45"/>
                      </a:cubicBezTo>
                      <a:cubicBezTo>
                        <a:pt x="36" y="45"/>
                        <a:pt x="36" y="45"/>
                        <a:pt x="36" y="45"/>
                      </a:cubicBezTo>
                      <a:cubicBezTo>
                        <a:pt x="36" y="61"/>
                        <a:pt x="36" y="61"/>
                        <a:pt x="36" y="61"/>
                      </a:cubicBezTo>
                      <a:cubicBezTo>
                        <a:pt x="36" y="61"/>
                        <a:pt x="37" y="62"/>
                        <a:pt x="37" y="62"/>
                      </a:cubicBezTo>
                      <a:cubicBezTo>
                        <a:pt x="37" y="62"/>
                        <a:pt x="38" y="62"/>
                        <a:pt x="38" y="62"/>
                      </a:cubicBezTo>
                      <a:cubicBezTo>
                        <a:pt x="53" y="62"/>
                        <a:pt x="53" y="62"/>
                        <a:pt x="53" y="62"/>
                      </a:cubicBezTo>
                      <a:cubicBezTo>
                        <a:pt x="54" y="62"/>
                        <a:pt x="55" y="62"/>
                        <a:pt x="56" y="62"/>
                      </a:cubicBezTo>
                      <a:cubicBezTo>
                        <a:pt x="56" y="62"/>
                        <a:pt x="57" y="61"/>
                        <a:pt x="57" y="59"/>
                      </a:cubicBezTo>
                      <a:cubicBezTo>
                        <a:pt x="57" y="26"/>
                        <a:pt x="57" y="26"/>
                        <a:pt x="57" y="26"/>
                      </a:cubicBezTo>
                      <a:cubicBezTo>
                        <a:pt x="29" y="0"/>
                        <a:pt x="29" y="0"/>
                        <a:pt x="29" y="0"/>
                      </a:cubicBezTo>
                      <a:lnTo>
                        <a:pt x="0" y="26"/>
                      </a:lnTo>
                      <a:close/>
                    </a:path>
                  </a:pathLst>
                </a:custGeom>
                <a:solidFill>
                  <a:srgbClr val="008BB6"/>
                </a:solidFill>
                <a:ln>
                  <a:noFill/>
                </a:ln>
                <a:ex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25"/>
                </a:p>
              </p:txBody>
            </p:sp>
            <p:sp>
              <p:nvSpPr>
                <p:cNvPr id="174" name="Freeform 253"/>
                <p:cNvSpPr>
                  <a:spLocks/>
                </p:cNvSpPr>
                <p:nvPr/>
              </p:nvSpPr>
              <p:spPr bwMode="auto">
                <a:xfrm>
                  <a:off x="7019925" y="5499100"/>
                  <a:ext cx="312738" cy="169863"/>
                </a:xfrm>
                <a:custGeom>
                  <a:avLst/>
                  <a:gdLst>
                    <a:gd name="T0" fmla="*/ 81 w 83"/>
                    <a:gd name="T1" fmla="*/ 35 h 45"/>
                    <a:gd name="T2" fmla="*/ 68 w 83"/>
                    <a:gd name="T3" fmla="*/ 23 h 45"/>
                    <a:gd name="T4" fmla="*/ 68 w 83"/>
                    <a:gd name="T5" fmla="*/ 4 h 45"/>
                    <a:gd name="T6" fmla="*/ 66 w 83"/>
                    <a:gd name="T7" fmla="*/ 2 h 45"/>
                    <a:gd name="T8" fmla="*/ 61 w 83"/>
                    <a:gd name="T9" fmla="*/ 2 h 45"/>
                    <a:gd name="T10" fmla="*/ 59 w 83"/>
                    <a:gd name="T11" fmla="*/ 4 h 45"/>
                    <a:gd name="T12" fmla="*/ 59 w 83"/>
                    <a:gd name="T13" fmla="*/ 15 h 45"/>
                    <a:gd name="T14" fmla="*/ 45 w 83"/>
                    <a:gd name="T15" fmla="*/ 2 h 45"/>
                    <a:gd name="T16" fmla="*/ 38 w 83"/>
                    <a:gd name="T17" fmla="*/ 2 h 45"/>
                    <a:gd name="T18" fmla="*/ 2 w 83"/>
                    <a:gd name="T19" fmla="*/ 35 h 45"/>
                    <a:gd name="T20" fmla="*/ 2 w 83"/>
                    <a:gd name="T21" fmla="*/ 43 h 45"/>
                    <a:gd name="T22" fmla="*/ 6 w 83"/>
                    <a:gd name="T23" fmla="*/ 44 h 45"/>
                    <a:gd name="T24" fmla="*/ 10 w 83"/>
                    <a:gd name="T25" fmla="*/ 43 h 45"/>
                    <a:gd name="T26" fmla="*/ 42 w 83"/>
                    <a:gd name="T27" fmla="*/ 13 h 45"/>
                    <a:gd name="T28" fmla="*/ 74 w 83"/>
                    <a:gd name="T29" fmla="*/ 43 h 45"/>
                    <a:gd name="T30" fmla="*/ 81 w 83"/>
                    <a:gd name="T31" fmla="*/ 43 h 45"/>
                    <a:gd name="T32" fmla="*/ 81 w 83"/>
                    <a:gd name="T33" fmla="*/ 35 h 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83" h="45">
                      <a:moveTo>
                        <a:pt x="81" y="35"/>
                      </a:moveTo>
                      <a:cubicBezTo>
                        <a:pt x="68" y="23"/>
                        <a:pt x="68" y="23"/>
                        <a:pt x="68" y="23"/>
                      </a:cubicBezTo>
                      <a:cubicBezTo>
                        <a:pt x="68" y="4"/>
                        <a:pt x="68" y="4"/>
                        <a:pt x="68" y="4"/>
                      </a:cubicBezTo>
                      <a:cubicBezTo>
                        <a:pt x="68" y="3"/>
                        <a:pt x="67" y="2"/>
                        <a:pt x="66" y="2"/>
                      </a:cubicBezTo>
                      <a:cubicBezTo>
                        <a:pt x="61" y="2"/>
                        <a:pt x="61" y="2"/>
                        <a:pt x="61" y="2"/>
                      </a:cubicBezTo>
                      <a:cubicBezTo>
                        <a:pt x="60" y="2"/>
                        <a:pt x="59" y="3"/>
                        <a:pt x="59" y="4"/>
                      </a:cubicBezTo>
                      <a:cubicBezTo>
                        <a:pt x="59" y="15"/>
                        <a:pt x="59" y="15"/>
                        <a:pt x="59" y="15"/>
                      </a:cubicBezTo>
                      <a:cubicBezTo>
                        <a:pt x="45" y="2"/>
                        <a:pt x="45" y="2"/>
                        <a:pt x="45" y="2"/>
                      </a:cubicBezTo>
                      <a:cubicBezTo>
                        <a:pt x="43" y="0"/>
                        <a:pt x="40" y="0"/>
                        <a:pt x="38" y="2"/>
                      </a:cubicBezTo>
                      <a:cubicBezTo>
                        <a:pt x="2" y="35"/>
                        <a:pt x="2" y="35"/>
                        <a:pt x="2" y="35"/>
                      </a:cubicBezTo>
                      <a:cubicBezTo>
                        <a:pt x="0" y="37"/>
                        <a:pt x="0" y="40"/>
                        <a:pt x="2" y="43"/>
                      </a:cubicBezTo>
                      <a:cubicBezTo>
                        <a:pt x="3" y="44"/>
                        <a:pt x="5" y="44"/>
                        <a:pt x="6" y="44"/>
                      </a:cubicBezTo>
                      <a:cubicBezTo>
                        <a:pt x="7" y="44"/>
                        <a:pt x="9" y="44"/>
                        <a:pt x="10" y="43"/>
                      </a:cubicBezTo>
                      <a:cubicBezTo>
                        <a:pt x="42" y="13"/>
                        <a:pt x="42" y="13"/>
                        <a:pt x="42" y="13"/>
                      </a:cubicBezTo>
                      <a:cubicBezTo>
                        <a:pt x="74" y="43"/>
                        <a:pt x="74" y="43"/>
                        <a:pt x="74" y="43"/>
                      </a:cubicBezTo>
                      <a:cubicBezTo>
                        <a:pt x="76" y="45"/>
                        <a:pt x="80" y="45"/>
                        <a:pt x="81" y="43"/>
                      </a:cubicBezTo>
                      <a:cubicBezTo>
                        <a:pt x="83" y="40"/>
                        <a:pt x="83" y="37"/>
                        <a:pt x="81" y="35"/>
                      </a:cubicBezTo>
                      <a:close/>
                    </a:path>
                  </a:pathLst>
                </a:custGeom>
                <a:solidFill>
                  <a:srgbClr val="008BB6"/>
                </a:solidFill>
                <a:ln>
                  <a:noFill/>
                </a:ln>
                <a:ex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25"/>
                </a:p>
              </p:txBody>
            </p:sp>
          </p:grpSp>
        </p:grpSp>
        <p:sp>
          <p:nvSpPr>
            <p:cNvPr id="194" name="矩形 193"/>
            <p:cNvSpPr/>
            <p:nvPr/>
          </p:nvSpPr>
          <p:spPr>
            <a:xfrm>
              <a:off x="2459372" y="4077072"/>
              <a:ext cx="99418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01</a:t>
              </a:r>
              <a:r>
                <a:rPr lang="zh-CN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dirty="0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4149479" y="2453717"/>
            <a:ext cx="2041328" cy="2523531"/>
            <a:chOff x="4149479" y="2453717"/>
            <a:chExt cx="2041328" cy="2523531"/>
          </a:xfrm>
        </p:grpSpPr>
        <p:sp>
          <p:nvSpPr>
            <p:cNvPr id="166" name="TextBox 165"/>
            <p:cNvSpPr txBox="1"/>
            <p:nvPr/>
          </p:nvSpPr>
          <p:spPr>
            <a:xfrm>
              <a:off x="4149479" y="4577138"/>
              <a:ext cx="204132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探索性数据分析</a:t>
              </a:r>
              <a:endPara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188" name="组合 187"/>
            <p:cNvGrpSpPr/>
            <p:nvPr/>
          </p:nvGrpSpPr>
          <p:grpSpPr>
            <a:xfrm>
              <a:off x="4720139" y="2453717"/>
              <a:ext cx="900000" cy="900000"/>
              <a:chOff x="6494501" y="4230044"/>
              <a:chExt cx="696763" cy="696763"/>
            </a:xfrm>
          </p:grpSpPr>
          <p:sp>
            <p:nvSpPr>
              <p:cNvPr id="189" name="椭圆 188"/>
              <p:cNvSpPr/>
              <p:nvPr/>
            </p:nvSpPr>
            <p:spPr>
              <a:xfrm>
                <a:off x="6494501" y="4230044"/>
                <a:ext cx="696763" cy="696763"/>
              </a:xfrm>
              <a:prstGeom prst="ellipse">
                <a:avLst/>
              </a:prstGeom>
              <a:solidFill>
                <a:srgbClr val="EEEEEE"/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sp>
            <p:nvSpPr>
              <p:cNvPr id="190" name="任意多边形 189"/>
              <p:cNvSpPr>
                <a:spLocks/>
              </p:cNvSpPr>
              <p:nvPr/>
            </p:nvSpPr>
            <p:spPr bwMode="auto">
              <a:xfrm>
                <a:off x="6609467" y="4389660"/>
                <a:ext cx="488930" cy="374848"/>
              </a:xfrm>
              <a:custGeom>
                <a:avLst/>
                <a:gdLst>
                  <a:gd name="connsiteX0" fmla="*/ 14829 w 563476"/>
                  <a:gd name="connsiteY0" fmla="*/ 416347 h 432000"/>
                  <a:gd name="connsiteX1" fmla="*/ 556062 w 563476"/>
                  <a:gd name="connsiteY1" fmla="*/ 416347 h 432000"/>
                  <a:gd name="connsiteX2" fmla="*/ 563476 w 563476"/>
                  <a:gd name="connsiteY2" fmla="*/ 424174 h 432000"/>
                  <a:gd name="connsiteX3" fmla="*/ 556062 w 563476"/>
                  <a:gd name="connsiteY3" fmla="*/ 432000 h 432000"/>
                  <a:gd name="connsiteX4" fmla="*/ 14829 w 563476"/>
                  <a:gd name="connsiteY4" fmla="*/ 432000 h 432000"/>
                  <a:gd name="connsiteX5" fmla="*/ 0 w 563476"/>
                  <a:gd name="connsiteY5" fmla="*/ 424174 h 432000"/>
                  <a:gd name="connsiteX6" fmla="*/ 14829 w 563476"/>
                  <a:gd name="connsiteY6" fmla="*/ 416347 h 432000"/>
                  <a:gd name="connsiteX7" fmla="*/ 428869 w 563476"/>
                  <a:gd name="connsiteY7" fmla="*/ 200347 h 432000"/>
                  <a:gd name="connsiteX8" fmla="*/ 510260 w 563476"/>
                  <a:gd name="connsiteY8" fmla="*/ 200347 h 432000"/>
                  <a:gd name="connsiteX9" fmla="*/ 510260 w 563476"/>
                  <a:gd name="connsiteY9" fmla="*/ 372521 h 432000"/>
                  <a:gd name="connsiteX10" fmla="*/ 428869 w 563476"/>
                  <a:gd name="connsiteY10" fmla="*/ 372521 h 432000"/>
                  <a:gd name="connsiteX11" fmla="*/ 303652 w 563476"/>
                  <a:gd name="connsiteY11" fmla="*/ 118956 h 432000"/>
                  <a:gd name="connsiteX12" fmla="*/ 385043 w 563476"/>
                  <a:gd name="connsiteY12" fmla="*/ 118956 h 432000"/>
                  <a:gd name="connsiteX13" fmla="*/ 385043 w 563476"/>
                  <a:gd name="connsiteY13" fmla="*/ 372521 h 432000"/>
                  <a:gd name="connsiteX14" fmla="*/ 303652 w 563476"/>
                  <a:gd name="connsiteY14" fmla="*/ 372521 h 432000"/>
                  <a:gd name="connsiteX15" fmla="*/ 72001 w 563476"/>
                  <a:gd name="connsiteY15" fmla="*/ 97044 h 432000"/>
                  <a:gd name="connsiteX16" fmla="*/ 153392 w 563476"/>
                  <a:gd name="connsiteY16" fmla="*/ 97044 h 432000"/>
                  <a:gd name="connsiteX17" fmla="*/ 153392 w 563476"/>
                  <a:gd name="connsiteY17" fmla="*/ 372521 h 432000"/>
                  <a:gd name="connsiteX18" fmla="*/ 72001 w 563476"/>
                  <a:gd name="connsiteY18" fmla="*/ 372521 h 432000"/>
                  <a:gd name="connsiteX19" fmla="*/ 190957 w 563476"/>
                  <a:gd name="connsiteY19" fmla="*/ 0 h 432000"/>
                  <a:gd name="connsiteX20" fmla="*/ 272348 w 563476"/>
                  <a:gd name="connsiteY20" fmla="*/ 0 h 432000"/>
                  <a:gd name="connsiteX21" fmla="*/ 272348 w 563476"/>
                  <a:gd name="connsiteY21" fmla="*/ 372521 h 432000"/>
                  <a:gd name="connsiteX22" fmla="*/ 190957 w 563476"/>
                  <a:gd name="connsiteY22" fmla="*/ 372521 h 43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563476" h="432000">
                    <a:moveTo>
                      <a:pt x="14829" y="416347"/>
                    </a:moveTo>
                    <a:cubicBezTo>
                      <a:pt x="556062" y="416347"/>
                      <a:pt x="556062" y="416347"/>
                      <a:pt x="556062" y="416347"/>
                    </a:cubicBezTo>
                    <a:cubicBezTo>
                      <a:pt x="556062" y="416347"/>
                      <a:pt x="563476" y="416347"/>
                      <a:pt x="563476" y="424174"/>
                    </a:cubicBezTo>
                    <a:cubicBezTo>
                      <a:pt x="563476" y="432000"/>
                      <a:pt x="556062" y="432000"/>
                      <a:pt x="556062" y="432000"/>
                    </a:cubicBezTo>
                    <a:lnTo>
                      <a:pt x="14829" y="432000"/>
                    </a:lnTo>
                    <a:cubicBezTo>
                      <a:pt x="7414" y="432000"/>
                      <a:pt x="0" y="432000"/>
                      <a:pt x="0" y="424174"/>
                    </a:cubicBezTo>
                    <a:cubicBezTo>
                      <a:pt x="0" y="416347"/>
                      <a:pt x="7414" y="416347"/>
                      <a:pt x="14829" y="416347"/>
                    </a:cubicBezTo>
                    <a:close/>
                    <a:moveTo>
                      <a:pt x="428869" y="200347"/>
                    </a:moveTo>
                    <a:lnTo>
                      <a:pt x="510260" y="200347"/>
                    </a:lnTo>
                    <a:lnTo>
                      <a:pt x="510260" y="372521"/>
                    </a:lnTo>
                    <a:lnTo>
                      <a:pt x="428869" y="372521"/>
                    </a:lnTo>
                    <a:close/>
                    <a:moveTo>
                      <a:pt x="303652" y="118956"/>
                    </a:moveTo>
                    <a:lnTo>
                      <a:pt x="385043" y="118956"/>
                    </a:lnTo>
                    <a:lnTo>
                      <a:pt x="385043" y="372521"/>
                    </a:lnTo>
                    <a:lnTo>
                      <a:pt x="303652" y="372521"/>
                    </a:lnTo>
                    <a:close/>
                    <a:moveTo>
                      <a:pt x="72001" y="97044"/>
                    </a:moveTo>
                    <a:lnTo>
                      <a:pt x="153392" y="97044"/>
                    </a:lnTo>
                    <a:lnTo>
                      <a:pt x="153392" y="372521"/>
                    </a:lnTo>
                    <a:lnTo>
                      <a:pt x="72001" y="372521"/>
                    </a:lnTo>
                    <a:close/>
                    <a:moveTo>
                      <a:pt x="190957" y="0"/>
                    </a:moveTo>
                    <a:lnTo>
                      <a:pt x="272348" y="0"/>
                    </a:lnTo>
                    <a:lnTo>
                      <a:pt x="272348" y="372521"/>
                    </a:lnTo>
                    <a:lnTo>
                      <a:pt x="190957" y="372521"/>
                    </a:lnTo>
                    <a:close/>
                  </a:path>
                </a:pathLst>
              </a:custGeom>
              <a:solidFill>
                <a:srgbClr val="C1D842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95" name="矩形 194"/>
            <p:cNvSpPr/>
            <p:nvPr/>
          </p:nvSpPr>
          <p:spPr>
            <a:xfrm>
              <a:off x="4673048" y="4077072"/>
              <a:ext cx="99418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02</a:t>
              </a:r>
              <a:r>
                <a:rPr lang="zh-CN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dirty="0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8811023" y="2262604"/>
            <a:ext cx="1287185" cy="2714644"/>
            <a:chOff x="8811023" y="2262604"/>
            <a:chExt cx="1287185" cy="2714644"/>
          </a:xfrm>
        </p:grpSpPr>
        <p:sp>
          <p:nvSpPr>
            <p:cNvPr id="168" name="TextBox 167"/>
            <p:cNvSpPr txBox="1"/>
            <p:nvPr/>
          </p:nvSpPr>
          <p:spPr>
            <a:xfrm>
              <a:off x="8849322" y="4577138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总结展望</a:t>
              </a:r>
              <a:endPara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181" name="组合 180"/>
            <p:cNvGrpSpPr/>
            <p:nvPr/>
          </p:nvGrpSpPr>
          <p:grpSpPr>
            <a:xfrm>
              <a:off x="8811023" y="2262604"/>
              <a:ext cx="1287185" cy="1287185"/>
              <a:chOff x="4840168" y="3971584"/>
              <a:chExt cx="522572" cy="522572"/>
            </a:xfrm>
          </p:grpSpPr>
          <p:sp>
            <p:nvSpPr>
              <p:cNvPr id="182" name="椭圆 181"/>
              <p:cNvSpPr/>
              <p:nvPr/>
            </p:nvSpPr>
            <p:spPr>
              <a:xfrm>
                <a:off x="4840168" y="3971584"/>
                <a:ext cx="522572" cy="52257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grpSp>
            <p:nvGrpSpPr>
              <p:cNvPr id="183" name="组合 137"/>
              <p:cNvGrpSpPr/>
              <p:nvPr/>
            </p:nvGrpSpPr>
            <p:grpSpPr>
              <a:xfrm>
                <a:off x="4981489" y="4078661"/>
                <a:ext cx="239931" cy="308418"/>
                <a:chOff x="731016" y="1671338"/>
                <a:chExt cx="366231" cy="470769"/>
              </a:xfrm>
              <a:solidFill>
                <a:srgbClr val="B91F38"/>
              </a:solidFill>
            </p:grpSpPr>
            <p:sp>
              <p:nvSpPr>
                <p:cNvPr id="184" name="Freeform 108"/>
                <p:cNvSpPr>
                  <a:spLocks/>
                </p:cNvSpPr>
                <p:nvPr/>
              </p:nvSpPr>
              <p:spPr bwMode="auto">
                <a:xfrm flipH="1">
                  <a:off x="731016" y="2089492"/>
                  <a:ext cx="51922" cy="52615"/>
                </a:xfrm>
                <a:custGeom>
                  <a:avLst/>
                  <a:gdLst>
                    <a:gd name="T0" fmla="*/ 0 w 32"/>
                    <a:gd name="T1" fmla="*/ 32 h 32"/>
                    <a:gd name="T2" fmla="*/ 16 w 32"/>
                    <a:gd name="T3" fmla="*/ 32 h 32"/>
                    <a:gd name="T4" fmla="*/ 32 w 32"/>
                    <a:gd name="T5" fmla="*/ 16 h 32"/>
                    <a:gd name="T6" fmla="*/ 32 w 32"/>
                    <a:gd name="T7" fmla="*/ 0 h 32"/>
                    <a:gd name="T8" fmla="*/ 0 w 32"/>
                    <a:gd name="T9" fmla="*/ 0 h 32"/>
                    <a:gd name="T10" fmla="*/ 0 w 32"/>
                    <a:gd name="T11" fmla="*/ 32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2" h="32">
                      <a:moveTo>
                        <a:pt x="0" y="32"/>
                      </a:moveTo>
                      <a:cubicBezTo>
                        <a:pt x="16" y="32"/>
                        <a:pt x="16" y="32"/>
                        <a:pt x="16" y="32"/>
                      </a:cubicBezTo>
                      <a:cubicBezTo>
                        <a:pt x="25" y="32"/>
                        <a:pt x="32" y="25"/>
                        <a:pt x="32" y="16"/>
                      </a:cubicBezTo>
                      <a:cubicBezTo>
                        <a:pt x="32" y="0"/>
                        <a:pt x="32" y="0"/>
                        <a:pt x="32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FA81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1219170">
                    <a:defRPr/>
                  </a:pPr>
                  <a:endParaRPr lang="zh-CN" altLang="en-US" sz="2400">
                    <a:solidFill>
                      <a:sysClr val="windowText" lastClr="000000"/>
                    </a:solidFill>
                    <a:latin typeface="Calibri"/>
                    <a:ea typeface="宋体"/>
                  </a:endParaRPr>
                </a:p>
              </p:txBody>
            </p:sp>
            <p:sp>
              <p:nvSpPr>
                <p:cNvPr id="185" name="Freeform 109"/>
                <p:cNvSpPr>
                  <a:spLocks noEditPoints="1"/>
                </p:cNvSpPr>
                <p:nvPr/>
              </p:nvSpPr>
              <p:spPr bwMode="auto">
                <a:xfrm flipH="1">
                  <a:off x="731016" y="1671338"/>
                  <a:ext cx="366231" cy="470769"/>
                </a:xfrm>
                <a:custGeom>
                  <a:avLst/>
                  <a:gdLst>
                    <a:gd name="T0" fmla="*/ 208 w 224"/>
                    <a:gd name="T1" fmla="*/ 0 h 288"/>
                    <a:gd name="T2" fmla="*/ 16 w 224"/>
                    <a:gd name="T3" fmla="*/ 0 h 288"/>
                    <a:gd name="T4" fmla="*/ 0 w 224"/>
                    <a:gd name="T5" fmla="*/ 16 h 288"/>
                    <a:gd name="T6" fmla="*/ 0 w 224"/>
                    <a:gd name="T7" fmla="*/ 272 h 288"/>
                    <a:gd name="T8" fmla="*/ 16 w 224"/>
                    <a:gd name="T9" fmla="*/ 288 h 288"/>
                    <a:gd name="T10" fmla="*/ 176 w 224"/>
                    <a:gd name="T11" fmla="*/ 288 h 288"/>
                    <a:gd name="T12" fmla="*/ 176 w 224"/>
                    <a:gd name="T13" fmla="*/ 144 h 288"/>
                    <a:gd name="T14" fmla="*/ 224 w 224"/>
                    <a:gd name="T15" fmla="*/ 144 h 288"/>
                    <a:gd name="T16" fmla="*/ 224 w 224"/>
                    <a:gd name="T17" fmla="*/ 16 h 288"/>
                    <a:gd name="T18" fmla="*/ 208 w 224"/>
                    <a:gd name="T19" fmla="*/ 0 h 288"/>
                    <a:gd name="T20" fmla="*/ 168 w 224"/>
                    <a:gd name="T21" fmla="*/ 104 h 288"/>
                    <a:gd name="T22" fmla="*/ 56 w 224"/>
                    <a:gd name="T23" fmla="*/ 104 h 288"/>
                    <a:gd name="T24" fmla="*/ 56 w 224"/>
                    <a:gd name="T25" fmla="*/ 88 h 288"/>
                    <a:gd name="T26" fmla="*/ 168 w 224"/>
                    <a:gd name="T27" fmla="*/ 88 h 288"/>
                    <a:gd name="T28" fmla="*/ 168 w 224"/>
                    <a:gd name="T29" fmla="*/ 104 h 288"/>
                    <a:gd name="T30" fmla="*/ 168 w 224"/>
                    <a:gd name="T31" fmla="*/ 72 h 288"/>
                    <a:gd name="T32" fmla="*/ 56 w 224"/>
                    <a:gd name="T33" fmla="*/ 72 h 288"/>
                    <a:gd name="T34" fmla="*/ 56 w 224"/>
                    <a:gd name="T35" fmla="*/ 56 h 288"/>
                    <a:gd name="T36" fmla="*/ 168 w 224"/>
                    <a:gd name="T37" fmla="*/ 56 h 288"/>
                    <a:gd name="T38" fmla="*/ 168 w 224"/>
                    <a:gd name="T39" fmla="*/ 72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224" h="288">
                      <a:moveTo>
                        <a:pt x="208" y="0"/>
                      </a:move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7" y="0"/>
                        <a:pt x="0" y="7"/>
                        <a:pt x="0" y="16"/>
                      </a:cubicBezTo>
                      <a:cubicBezTo>
                        <a:pt x="0" y="272"/>
                        <a:pt x="0" y="272"/>
                        <a:pt x="0" y="272"/>
                      </a:cubicBezTo>
                      <a:cubicBezTo>
                        <a:pt x="0" y="281"/>
                        <a:pt x="7" y="288"/>
                        <a:pt x="16" y="288"/>
                      </a:cubicBezTo>
                      <a:cubicBezTo>
                        <a:pt x="176" y="288"/>
                        <a:pt x="176" y="288"/>
                        <a:pt x="176" y="288"/>
                      </a:cubicBezTo>
                      <a:cubicBezTo>
                        <a:pt x="176" y="144"/>
                        <a:pt x="176" y="144"/>
                        <a:pt x="176" y="144"/>
                      </a:cubicBezTo>
                      <a:cubicBezTo>
                        <a:pt x="224" y="144"/>
                        <a:pt x="224" y="144"/>
                        <a:pt x="224" y="144"/>
                      </a:cubicBezTo>
                      <a:cubicBezTo>
                        <a:pt x="224" y="16"/>
                        <a:pt x="224" y="16"/>
                        <a:pt x="224" y="16"/>
                      </a:cubicBezTo>
                      <a:cubicBezTo>
                        <a:pt x="224" y="7"/>
                        <a:pt x="217" y="0"/>
                        <a:pt x="208" y="0"/>
                      </a:cubicBezTo>
                      <a:close/>
                      <a:moveTo>
                        <a:pt x="168" y="104"/>
                      </a:moveTo>
                      <a:cubicBezTo>
                        <a:pt x="56" y="104"/>
                        <a:pt x="56" y="104"/>
                        <a:pt x="56" y="104"/>
                      </a:cubicBezTo>
                      <a:cubicBezTo>
                        <a:pt x="56" y="88"/>
                        <a:pt x="56" y="88"/>
                        <a:pt x="56" y="88"/>
                      </a:cubicBezTo>
                      <a:cubicBezTo>
                        <a:pt x="168" y="88"/>
                        <a:pt x="168" y="88"/>
                        <a:pt x="168" y="88"/>
                      </a:cubicBezTo>
                      <a:lnTo>
                        <a:pt x="168" y="104"/>
                      </a:lnTo>
                      <a:close/>
                      <a:moveTo>
                        <a:pt x="168" y="72"/>
                      </a:moveTo>
                      <a:cubicBezTo>
                        <a:pt x="56" y="72"/>
                        <a:pt x="56" y="72"/>
                        <a:pt x="56" y="72"/>
                      </a:cubicBezTo>
                      <a:cubicBezTo>
                        <a:pt x="56" y="56"/>
                        <a:pt x="56" y="56"/>
                        <a:pt x="56" y="56"/>
                      </a:cubicBezTo>
                      <a:cubicBezTo>
                        <a:pt x="168" y="56"/>
                        <a:pt x="168" y="56"/>
                        <a:pt x="168" y="56"/>
                      </a:cubicBezTo>
                      <a:lnTo>
                        <a:pt x="168" y="72"/>
                      </a:lnTo>
                      <a:close/>
                    </a:path>
                  </a:pathLst>
                </a:custGeom>
                <a:solidFill>
                  <a:srgbClr val="FA81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1219170">
                    <a:defRPr/>
                  </a:pPr>
                  <a:endParaRPr lang="zh-CN" altLang="en-US" sz="2400">
                    <a:solidFill>
                      <a:sysClr val="windowText" lastClr="000000"/>
                    </a:solidFill>
                    <a:latin typeface="Calibri"/>
                    <a:ea typeface="宋体"/>
                  </a:endParaRPr>
                </a:p>
              </p:txBody>
            </p:sp>
            <p:sp>
              <p:nvSpPr>
                <p:cNvPr id="186" name="Rectangle 110"/>
                <p:cNvSpPr>
                  <a:spLocks noChangeArrowheads="1"/>
                </p:cNvSpPr>
                <p:nvPr/>
              </p:nvSpPr>
              <p:spPr bwMode="auto">
                <a:xfrm flipH="1">
                  <a:off x="731016" y="1937200"/>
                  <a:ext cx="51922" cy="51924"/>
                </a:xfrm>
                <a:prstGeom prst="rect">
                  <a:avLst/>
                </a:prstGeom>
                <a:solidFill>
                  <a:srgbClr val="FA81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1219170">
                    <a:defRPr/>
                  </a:pPr>
                  <a:endParaRPr lang="zh-CN" altLang="en-US" sz="2400">
                    <a:solidFill>
                      <a:sysClr val="windowText" lastClr="000000"/>
                    </a:solidFill>
                    <a:latin typeface="Calibri"/>
                    <a:ea typeface="宋体"/>
                  </a:endParaRPr>
                </a:p>
              </p:txBody>
            </p:sp>
            <p:sp>
              <p:nvSpPr>
                <p:cNvPr id="187" name="Rectangle 111"/>
                <p:cNvSpPr>
                  <a:spLocks noChangeArrowheads="1"/>
                </p:cNvSpPr>
                <p:nvPr/>
              </p:nvSpPr>
              <p:spPr bwMode="auto">
                <a:xfrm flipH="1">
                  <a:off x="731016" y="2013001"/>
                  <a:ext cx="51922" cy="52615"/>
                </a:xfrm>
                <a:prstGeom prst="rect">
                  <a:avLst/>
                </a:prstGeom>
                <a:solidFill>
                  <a:srgbClr val="FA81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1219170">
                    <a:defRPr/>
                  </a:pPr>
                  <a:endParaRPr lang="zh-CN" altLang="en-US" sz="2400">
                    <a:solidFill>
                      <a:sysClr val="windowText" lastClr="000000"/>
                    </a:solidFill>
                    <a:latin typeface="Calibri"/>
                    <a:ea typeface="宋体"/>
                  </a:endParaRPr>
                </a:p>
              </p:txBody>
            </p:sp>
          </p:grpSp>
        </p:grpSp>
        <p:sp>
          <p:nvSpPr>
            <p:cNvPr id="197" name="矩形 196"/>
            <p:cNvSpPr/>
            <p:nvPr/>
          </p:nvSpPr>
          <p:spPr>
            <a:xfrm>
              <a:off x="8957524" y="4077072"/>
              <a:ext cx="99418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04</a:t>
              </a:r>
              <a:r>
                <a:rPr lang="zh-CN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dirty="0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6520336" y="2451984"/>
            <a:ext cx="1584087" cy="2525264"/>
            <a:chOff x="6520336" y="2451984"/>
            <a:chExt cx="1584087" cy="2525264"/>
          </a:xfrm>
        </p:grpSpPr>
        <p:sp>
          <p:nvSpPr>
            <p:cNvPr id="167" name="TextBox 166"/>
            <p:cNvSpPr txBox="1"/>
            <p:nvPr/>
          </p:nvSpPr>
          <p:spPr>
            <a:xfrm>
              <a:off x="6520336" y="4577138"/>
              <a:ext cx="158408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特征 </a:t>
              </a:r>
              <a:r>
                <a:rPr lang="en-US" altLang="zh-CN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&amp; </a:t>
              </a:r>
              <a:r>
                <a:rPr lang="zh-CN" alt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模型</a:t>
              </a:r>
              <a:endPara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6" name="矩形 195"/>
            <p:cNvSpPr/>
            <p:nvPr/>
          </p:nvSpPr>
          <p:spPr>
            <a:xfrm>
              <a:off x="6815286" y="4077072"/>
              <a:ext cx="99418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03</a:t>
              </a:r>
              <a:r>
                <a:rPr lang="zh-CN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dirty="0"/>
            </a:p>
          </p:txBody>
        </p:sp>
        <p:grpSp>
          <p:nvGrpSpPr>
            <p:cNvPr id="31" name="组合 30"/>
            <p:cNvGrpSpPr/>
            <p:nvPr/>
          </p:nvGrpSpPr>
          <p:grpSpPr>
            <a:xfrm>
              <a:off x="6862377" y="2451984"/>
              <a:ext cx="900000" cy="900000"/>
              <a:chOff x="6501056" y="2921024"/>
              <a:chExt cx="696763" cy="696763"/>
            </a:xfrm>
          </p:grpSpPr>
          <p:sp>
            <p:nvSpPr>
              <p:cNvPr id="32" name="椭圆 31"/>
              <p:cNvSpPr/>
              <p:nvPr/>
            </p:nvSpPr>
            <p:spPr>
              <a:xfrm>
                <a:off x="6501056" y="2921024"/>
                <a:ext cx="696763" cy="696763"/>
              </a:xfrm>
              <a:prstGeom prst="ellipse">
                <a:avLst/>
              </a:prstGeom>
              <a:solidFill>
                <a:srgbClr val="EEEEEE"/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grpSp>
            <p:nvGrpSpPr>
              <p:cNvPr id="33" name="组合 118"/>
              <p:cNvGrpSpPr>
                <a:grpSpLocks noChangeAspect="1"/>
              </p:cNvGrpSpPr>
              <p:nvPr/>
            </p:nvGrpSpPr>
            <p:grpSpPr>
              <a:xfrm>
                <a:off x="6636672" y="3066937"/>
                <a:ext cx="455384" cy="390650"/>
                <a:chOff x="5084763" y="971550"/>
                <a:chExt cx="323850" cy="277813"/>
              </a:xfrm>
              <a:solidFill>
                <a:srgbClr val="4ABAB5"/>
              </a:solidFill>
            </p:grpSpPr>
            <p:sp>
              <p:nvSpPr>
                <p:cNvPr id="34" name="Freeform 301"/>
                <p:cNvSpPr>
                  <a:spLocks noEditPoints="1"/>
                </p:cNvSpPr>
                <p:nvPr/>
              </p:nvSpPr>
              <p:spPr bwMode="auto">
                <a:xfrm>
                  <a:off x="5191125" y="1031875"/>
                  <a:ext cx="217488" cy="217488"/>
                </a:xfrm>
                <a:custGeom>
                  <a:avLst/>
                  <a:gdLst>
                    <a:gd name="T0" fmla="*/ 6 w 58"/>
                    <a:gd name="T1" fmla="*/ 14 h 58"/>
                    <a:gd name="T2" fmla="*/ 7 w 58"/>
                    <a:gd name="T3" fmla="*/ 19 h 58"/>
                    <a:gd name="T4" fmla="*/ 4 w 58"/>
                    <a:gd name="T5" fmla="*/ 20 h 58"/>
                    <a:gd name="T6" fmla="*/ 0 w 58"/>
                    <a:gd name="T7" fmla="*/ 23 h 58"/>
                    <a:gd name="T8" fmla="*/ 2 w 58"/>
                    <a:gd name="T9" fmla="*/ 27 h 58"/>
                    <a:gd name="T10" fmla="*/ 5 w 58"/>
                    <a:gd name="T11" fmla="*/ 31 h 58"/>
                    <a:gd name="T12" fmla="*/ 2 w 58"/>
                    <a:gd name="T13" fmla="*/ 34 h 58"/>
                    <a:gd name="T14" fmla="*/ 1 w 58"/>
                    <a:gd name="T15" fmla="*/ 38 h 58"/>
                    <a:gd name="T16" fmla="*/ 5 w 58"/>
                    <a:gd name="T17" fmla="*/ 41 h 58"/>
                    <a:gd name="T18" fmla="*/ 8 w 58"/>
                    <a:gd name="T19" fmla="*/ 42 h 58"/>
                    <a:gd name="T20" fmla="*/ 8 w 58"/>
                    <a:gd name="T21" fmla="*/ 46 h 58"/>
                    <a:gd name="T22" fmla="*/ 9 w 58"/>
                    <a:gd name="T23" fmla="*/ 51 h 58"/>
                    <a:gd name="T24" fmla="*/ 14 w 58"/>
                    <a:gd name="T25" fmla="*/ 51 h 58"/>
                    <a:gd name="T26" fmla="*/ 18 w 58"/>
                    <a:gd name="T27" fmla="*/ 51 h 58"/>
                    <a:gd name="T28" fmla="*/ 19 w 58"/>
                    <a:gd name="T29" fmla="*/ 54 h 58"/>
                    <a:gd name="T30" fmla="*/ 22 w 58"/>
                    <a:gd name="T31" fmla="*/ 58 h 58"/>
                    <a:gd name="T32" fmla="*/ 27 w 58"/>
                    <a:gd name="T33" fmla="*/ 56 h 58"/>
                    <a:gd name="T34" fmla="*/ 31 w 58"/>
                    <a:gd name="T35" fmla="*/ 53 h 58"/>
                    <a:gd name="T36" fmla="*/ 33 w 58"/>
                    <a:gd name="T37" fmla="*/ 56 h 58"/>
                    <a:gd name="T38" fmla="*/ 38 w 58"/>
                    <a:gd name="T39" fmla="*/ 57 h 58"/>
                    <a:gd name="T40" fmla="*/ 40 w 58"/>
                    <a:gd name="T41" fmla="*/ 53 h 58"/>
                    <a:gd name="T42" fmla="*/ 42 w 58"/>
                    <a:gd name="T43" fmla="*/ 49 h 58"/>
                    <a:gd name="T44" fmla="*/ 46 w 58"/>
                    <a:gd name="T45" fmla="*/ 50 h 58"/>
                    <a:gd name="T46" fmla="*/ 50 w 58"/>
                    <a:gd name="T47" fmla="*/ 49 h 58"/>
                    <a:gd name="T48" fmla="*/ 51 w 58"/>
                    <a:gd name="T49" fmla="*/ 44 h 58"/>
                    <a:gd name="T50" fmla="*/ 50 w 58"/>
                    <a:gd name="T51" fmla="*/ 40 h 58"/>
                    <a:gd name="T52" fmla="*/ 54 w 58"/>
                    <a:gd name="T53" fmla="*/ 39 h 58"/>
                    <a:gd name="T54" fmla="*/ 57 w 58"/>
                    <a:gd name="T55" fmla="*/ 35 h 58"/>
                    <a:gd name="T56" fmla="*/ 55 w 58"/>
                    <a:gd name="T57" fmla="*/ 31 h 58"/>
                    <a:gd name="T58" fmla="*/ 52 w 58"/>
                    <a:gd name="T59" fmla="*/ 27 h 58"/>
                    <a:gd name="T60" fmla="*/ 55 w 58"/>
                    <a:gd name="T61" fmla="*/ 25 h 58"/>
                    <a:gd name="T62" fmla="*/ 56 w 58"/>
                    <a:gd name="T63" fmla="*/ 20 h 58"/>
                    <a:gd name="T64" fmla="*/ 53 w 58"/>
                    <a:gd name="T65" fmla="*/ 18 h 58"/>
                    <a:gd name="T66" fmla="*/ 48 w 58"/>
                    <a:gd name="T67" fmla="*/ 16 h 58"/>
                    <a:gd name="T68" fmla="*/ 49 w 58"/>
                    <a:gd name="T69" fmla="*/ 12 h 58"/>
                    <a:gd name="T70" fmla="*/ 48 w 58"/>
                    <a:gd name="T71" fmla="*/ 8 h 58"/>
                    <a:gd name="T72" fmla="*/ 44 w 58"/>
                    <a:gd name="T73" fmla="*/ 7 h 58"/>
                    <a:gd name="T74" fmla="*/ 39 w 58"/>
                    <a:gd name="T75" fmla="*/ 8 h 58"/>
                    <a:gd name="T76" fmla="*/ 38 w 58"/>
                    <a:gd name="T77" fmla="*/ 4 h 58"/>
                    <a:gd name="T78" fmla="*/ 35 w 58"/>
                    <a:gd name="T79" fmla="*/ 1 h 58"/>
                    <a:gd name="T80" fmla="*/ 30 w 58"/>
                    <a:gd name="T81" fmla="*/ 3 h 58"/>
                    <a:gd name="T82" fmla="*/ 27 w 58"/>
                    <a:gd name="T83" fmla="*/ 5 h 58"/>
                    <a:gd name="T84" fmla="*/ 24 w 58"/>
                    <a:gd name="T85" fmla="*/ 3 h 58"/>
                    <a:gd name="T86" fmla="*/ 20 w 58"/>
                    <a:gd name="T87" fmla="*/ 1 h 58"/>
                    <a:gd name="T88" fmla="*/ 17 w 58"/>
                    <a:gd name="T89" fmla="*/ 5 h 58"/>
                    <a:gd name="T90" fmla="*/ 15 w 58"/>
                    <a:gd name="T91" fmla="*/ 10 h 58"/>
                    <a:gd name="T92" fmla="*/ 12 w 58"/>
                    <a:gd name="T93" fmla="*/ 9 h 58"/>
                    <a:gd name="T94" fmla="*/ 7 w 58"/>
                    <a:gd name="T95" fmla="*/ 10 h 58"/>
                    <a:gd name="T96" fmla="*/ 6 w 58"/>
                    <a:gd name="T97" fmla="*/ 14 h 58"/>
                    <a:gd name="T98" fmla="*/ 23 w 58"/>
                    <a:gd name="T99" fmla="*/ 13 h 58"/>
                    <a:gd name="T100" fmla="*/ 45 w 58"/>
                    <a:gd name="T101" fmla="*/ 24 h 58"/>
                    <a:gd name="T102" fmla="*/ 34 w 58"/>
                    <a:gd name="T103" fmla="*/ 45 h 58"/>
                    <a:gd name="T104" fmla="*/ 13 w 58"/>
                    <a:gd name="T105" fmla="*/ 34 h 58"/>
                    <a:gd name="T106" fmla="*/ 23 w 58"/>
                    <a:gd name="T107" fmla="*/ 13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58" h="58">
                      <a:moveTo>
                        <a:pt x="6" y="14"/>
                      </a:moveTo>
                      <a:cubicBezTo>
                        <a:pt x="8" y="15"/>
                        <a:pt x="7" y="18"/>
                        <a:pt x="7" y="19"/>
                      </a:cubicBezTo>
                      <a:cubicBezTo>
                        <a:pt x="7" y="20"/>
                        <a:pt x="5" y="20"/>
                        <a:pt x="4" y="20"/>
                      </a:cubicBezTo>
                      <a:cubicBezTo>
                        <a:pt x="2" y="20"/>
                        <a:pt x="0" y="21"/>
                        <a:pt x="0" y="23"/>
                      </a:cubicBezTo>
                      <a:cubicBezTo>
                        <a:pt x="0" y="25"/>
                        <a:pt x="0" y="27"/>
                        <a:pt x="2" y="27"/>
                      </a:cubicBezTo>
                      <a:cubicBezTo>
                        <a:pt x="3" y="28"/>
                        <a:pt x="5" y="30"/>
                        <a:pt x="5" y="31"/>
                      </a:cubicBezTo>
                      <a:cubicBezTo>
                        <a:pt x="5" y="32"/>
                        <a:pt x="4" y="33"/>
                        <a:pt x="2" y="34"/>
                      </a:cubicBezTo>
                      <a:cubicBezTo>
                        <a:pt x="1" y="34"/>
                        <a:pt x="0" y="36"/>
                        <a:pt x="1" y="38"/>
                      </a:cubicBezTo>
                      <a:cubicBezTo>
                        <a:pt x="1" y="40"/>
                        <a:pt x="3" y="42"/>
                        <a:pt x="5" y="41"/>
                      </a:cubicBezTo>
                      <a:cubicBezTo>
                        <a:pt x="6" y="41"/>
                        <a:pt x="8" y="41"/>
                        <a:pt x="8" y="42"/>
                      </a:cubicBezTo>
                      <a:cubicBezTo>
                        <a:pt x="9" y="42"/>
                        <a:pt x="9" y="45"/>
                        <a:pt x="8" y="46"/>
                      </a:cubicBezTo>
                      <a:cubicBezTo>
                        <a:pt x="7" y="47"/>
                        <a:pt x="7" y="50"/>
                        <a:pt x="9" y="51"/>
                      </a:cubicBezTo>
                      <a:cubicBezTo>
                        <a:pt x="11" y="52"/>
                        <a:pt x="13" y="53"/>
                        <a:pt x="14" y="51"/>
                      </a:cubicBezTo>
                      <a:cubicBezTo>
                        <a:pt x="15" y="50"/>
                        <a:pt x="18" y="51"/>
                        <a:pt x="18" y="51"/>
                      </a:cubicBezTo>
                      <a:cubicBezTo>
                        <a:pt x="19" y="51"/>
                        <a:pt x="20" y="53"/>
                        <a:pt x="19" y="54"/>
                      </a:cubicBezTo>
                      <a:cubicBezTo>
                        <a:pt x="19" y="56"/>
                        <a:pt x="20" y="57"/>
                        <a:pt x="22" y="58"/>
                      </a:cubicBezTo>
                      <a:cubicBezTo>
                        <a:pt x="25" y="58"/>
                        <a:pt x="26" y="57"/>
                        <a:pt x="27" y="56"/>
                      </a:cubicBezTo>
                      <a:cubicBezTo>
                        <a:pt x="27" y="54"/>
                        <a:pt x="30" y="53"/>
                        <a:pt x="31" y="53"/>
                      </a:cubicBezTo>
                      <a:cubicBezTo>
                        <a:pt x="31" y="53"/>
                        <a:pt x="33" y="54"/>
                        <a:pt x="33" y="56"/>
                      </a:cubicBezTo>
                      <a:cubicBezTo>
                        <a:pt x="34" y="57"/>
                        <a:pt x="36" y="58"/>
                        <a:pt x="38" y="57"/>
                      </a:cubicBezTo>
                      <a:cubicBezTo>
                        <a:pt x="40" y="57"/>
                        <a:pt x="41" y="55"/>
                        <a:pt x="40" y="53"/>
                      </a:cubicBezTo>
                      <a:cubicBezTo>
                        <a:pt x="40" y="52"/>
                        <a:pt x="42" y="49"/>
                        <a:pt x="42" y="49"/>
                      </a:cubicBezTo>
                      <a:cubicBezTo>
                        <a:pt x="43" y="48"/>
                        <a:pt x="44" y="49"/>
                        <a:pt x="46" y="50"/>
                      </a:cubicBezTo>
                      <a:cubicBezTo>
                        <a:pt x="47" y="51"/>
                        <a:pt x="49" y="51"/>
                        <a:pt x="50" y="49"/>
                      </a:cubicBezTo>
                      <a:cubicBezTo>
                        <a:pt x="52" y="47"/>
                        <a:pt x="52" y="45"/>
                        <a:pt x="51" y="44"/>
                      </a:cubicBezTo>
                      <a:cubicBezTo>
                        <a:pt x="50" y="43"/>
                        <a:pt x="50" y="40"/>
                        <a:pt x="50" y="40"/>
                      </a:cubicBezTo>
                      <a:cubicBezTo>
                        <a:pt x="51" y="39"/>
                        <a:pt x="52" y="38"/>
                        <a:pt x="54" y="39"/>
                      </a:cubicBezTo>
                      <a:cubicBezTo>
                        <a:pt x="55" y="39"/>
                        <a:pt x="57" y="38"/>
                        <a:pt x="57" y="35"/>
                      </a:cubicBezTo>
                      <a:cubicBezTo>
                        <a:pt x="58" y="33"/>
                        <a:pt x="57" y="31"/>
                        <a:pt x="55" y="31"/>
                      </a:cubicBezTo>
                      <a:cubicBezTo>
                        <a:pt x="54" y="31"/>
                        <a:pt x="53" y="28"/>
                        <a:pt x="52" y="27"/>
                      </a:cubicBezTo>
                      <a:cubicBezTo>
                        <a:pt x="52" y="26"/>
                        <a:pt x="54" y="25"/>
                        <a:pt x="55" y="25"/>
                      </a:cubicBezTo>
                      <a:cubicBezTo>
                        <a:pt x="56" y="24"/>
                        <a:pt x="57" y="22"/>
                        <a:pt x="56" y="20"/>
                      </a:cubicBezTo>
                      <a:cubicBezTo>
                        <a:pt x="56" y="18"/>
                        <a:pt x="54" y="17"/>
                        <a:pt x="53" y="18"/>
                      </a:cubicBezTo>
                      <a:cubicBezTo>
                        <a:pt x="51" y="18"/>
                        <a:pt x="49" y="16"/>
                        <a:pt x="48" y="16"/>
                      </a:cubicBezTo>
                      <a:cubicBezTo>
                        <a:pt x="48" y="15"/>
                        <a:pt x="48" y="13"/>
                        <a:pt x="49" y="12"/>
                      </a:cubicBezTo>
                      <a:cubicBezTo>
                        <a:pt x="50" y="11"/>
                        <a:pt x="50" y="9"/>
                        <a:pt x="48" y="8"/>
                      </a:cubicBezTo>
                      <a:cubicBezTo>
                        <a:pt x="47" y="6"/>
                        <a:pt x="45" y="6"/>
                        <a:pt x="44" y="7"/>
                      </a:cubicBezTo>
                      <a:cubicBezTo>
                        <a:pt x="42" y="8"/>
                        <a:pt x="40" y="8"/>
                        <a:pt x="39" y="8"/>
                      </a:cubicBezTo>
                      <a:cubicBezTo>
                        <a:pt x="38" y="7"/>
                        <a:pt x="38" y="6"/>
                        <a:pt x="38" y="4"/>
                      </a:cubicBezTo>
                      <a:cubicBezTo>
                        <a:pt x="38" y="3"/>
                        <a:pt x="37" y="1"/>
                        <a:pt x="35" y="1"/>
                      </a:cubicBezTo>
                      <a:cubicBezTo>
                        <a:pt x="33" y="0"/>
                        <a:pt x="31" y="1"/>
                        <a:pt x="30" y="3"/>
                      </a:cubicBezTo>
                      <a:cubicBezTo>
                        <a:pt x="30" y="4"/>
                        <a:pt x="28" y="5"/>
                        <a:pt x="27" y="5"/>
                      </a:cubicBezTo>
                      <a:cubicBezTo>
                        <a:pt x="26" y="6"/>
                        <a:pt x="25" y="4"/>
                        <a:pt x="24" y="3"/>
                      </a:cubicBezTo>
                      <a:cubicBezTo>
                        <a:pt x="24" y="1"/>
                        <a:pt x="22" y="1"/>
                        <a:pt x="20" y="1"/>
                      </a:cubicBezTo>
                      <a:cubicBezTo>
                        <a:pt x="18" y="2"/>
                        <a:pt x="16" y="4"/>
                        <a:pt x="17" y="5"/>
                      </a:cubicBezTo>
                      <a:cubicBezTo>
                        <a:pt x="17" y="7"/>
                        <a:pt x="16" y="9"/>
                        <a:pt x="15" y="10"/>
                      </a:cubicBezTo>
                      <a:cubicBezTo>
                        <a:pt x="14" y="10"/>
                        <a:pt x="13" y="10"/>
                        <a:pt x="12" y="9"/>
                      </a:cubicBezTo>
                      <a:cubicBezTo>
                        <a:pt x="10" y="8"/>
                        <a:pt x="8" y="8"/>
                        <a:pt x="7" y="10"/>
                      </a:cubicBezTo>
                      <a:cubicBezTo>
                        <a:pt x="6" y="11"/>
                        <a:pt x="5" y="13"/>
                        <a:pt x="6" y="14"/>
                      </a:cubicBezTo>
                      <a:close/>
                      <a:moveTo>
                        <a:pt x="23" y="13"/>
                      </a:moveTo>
                      <a:cubicBezTo>
                        <a:pt x="32" y="10"/>
                        <a:pt x="42" y="15"/>
                        <a:pt x="45" y="24"/>
                      </a:cubicBezTo>
                      <a:cubicBezTo>
                        <a:pt x="47" y="33"/>
                        <a:pt x="43" y="42"/>
                        <a:pt x="34" y="45"/>
                      </a:cubicBezTo>
                      <a:cubicBezTo>
                        <a:pt x="25" y="48"/>
                        <a:pt x="15" y="43"/>
                        <a:pt x="13" y="34"/>
                      </a:cubicBezTo>
                      <a:cubicBezTo>
                        <a:pt x="10" y="26"/>
                        <a:pt x="15" y="16"/>
                        <a:pt x="23" y="13"/>
                      </a:cubicBezTo>
                      <a:close/>
                    </a:path>
                  </a:pathLst>
                </a:custGeom>
                <a:solidFill>
                  <a:srgbClr val="43C5A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5"/>
                </a:p>
              </p:txBody>
            </p:sp>
            <p:sp>
              <p:nvSpPr>
                <p:cNvPr id="35" name="Freeform 302"/>
                <p:cNvSpPr>
                  <a:spLocks noEditPoints="1"/>
                </p:cNvSpPr>
                <p:nvPr/>
              </p:nvSpPr>
              <p:spPr bwMode="auto">
                <a:xfrm>
                  <a:off x="5084763" y="971550"/>
                  <a:ext cx="139700" cy="139700"/>
                </a:xfrm>
                <a:custGeom>
                  <a:avLst/>
                  <a:gdLst>
                    <a:gd name="T0" fmla="*/ 4 w 37"/>
                    <a:gd name="T1" fmla="*/ 9 h 37"/>
                    <a:gd name="T2" fmla="*/ 5 w 37"/>
                    <a:gd name="T3" fmla="*/ 12 h 37"/>
                    <a:gd name="T4" fmla="*/ 2 w 37"/>
                    <a:gd name="T5" fmla="*/ 12 h 37"/>
                    <a:gd name="T6" fmla="*/ 0 w 37"/>
                    <a:gd name="T7" fmla="*/ 14 h 37"/>
                    <a:gd name="T8" fmla="*/ 1 w 37"/>
                    <a:gd name="T9" fmla="*/ 17 h 37"/>
                    <a:gd name="T10" fmla="*/ 3 w 37"/>
                    <a:gd name="T11" fmla="*/ 20 h 37"/>
                    <a:gd name="T12" fmla="*/ 2 w 37"/>
                    <a:gd name="T13" fmla="*/ 21 h 37"/>
                    <a:gd name="T14" fmla="*/ 1 w 37"/>
                    <a:gd name="T15" fmla="*/ 24 h 37"/>
                    <a:gd name="T16" fmla="*/ 3 w 37"/>
                    <a:gd name="T17" fmla="*/ 26 h 37"/>
                    <a:gd name="T18" fmla="*/ 5 w 37"/>
                    <a:gd name="T19" fmla="*/ 26 h 37"/>
                    <a:gd name="T20" fmla="*/ 5 w 37"/>
                    <a:gd name="T21" fmla="*/ 29 h 37"/>
                    <a:gd name="T22" fmla="*/ 6 w 37"/>
                    <a:gd name="T23" fmla="*/ 32 h 37"/>
                    <a:gd name="T24" fmla="*/ 9 w 37"/>
                    <a:gd name="T25" fmla="*/ 33 h 37"/>
                    <a:gd name="T26" fmla="*/ 12 w 37"/>
                    <a:gd name="T27" fmla="*/ 32 h 37"/>
                    <a:gd name="T28" fmla="*/ 12 w 37"/>
                    <a:gd name="T29" fmla="*/ 34 h 37"/>
                    <a:gd name="T30" fmla="*/ 15 w 37"/>
                    <a:gd name="T31" fmla="*/ 37 h 37"/>
                    <a:gd name="T32" fmla="*/ 17 w 37"/>
                    <a:gd name="T33" fmla="*/ 35 h 37"/>
                    <a:gd name="T34" fmla="*/ 20 w 37"/>
                    <a:gd name="T35" fmla="*/ 34 h 37"/>
                    <a:gd name="T36" fmla="*/ 21 w 37"/>
                    <a:gd name="T37" fmla="*/ 35 h 37"/>
                    <a:gd name="T38" fmla="*/ 24 w 37"/>
                    <a:gd name="T39" fmla="*/ 36 h 37"/>
                    <a:gd name="T40" fmla="*/ 26 w 37"/>
                    <a:gd name="T41" fmla="*/ 34 h 37"/>
                    <a:gd name="T42" fmla="*/ 27 w 37"/>
                    <a:gd name="T43" fmla="*/ 31 h 37"/>
                    <a:gd name="T44" fmla="*/ 29 w 37"/>
                    <a:gd name="T45" fmla="*/ 32 h 37"/>
                    <a:gd name="T46" fmla="*/ 32 w 37"/>
                    <a:gd name="T47" fmla="*/ 31 h 37"/>
                    <a:gd name="T48" fmla="*/ 33 w 37"/>
                    <a:gd name="T49" fmla="*/ 28 h 37"/>
                    <a:gd name="T50" fmla="*/ 32 w 37"/>
                    <a:gd name="T51" fmla="*/ 25 h 37"/>
                    <a:gd name="T52" fmla="*/ 35 w 37"/>
                    <a:gd name="T53" fmla="*/ 24 h 37"/>
                    <a:gd name="T54" fmla="*/ 37 w 37"/>
                    <a:gd name="T55" fmla="*/ 22 h 37"/>
                    <a:gd name="T56" fmla="*/ 36 w 37"/>
                    <a:gd name="T57" fmla="*/ 19 h 37"/>
                    <a:gd name="T58" fmla="*/ 34 w 37"/>
                    <a:gd name="T59" fmla="*/ 17 h 37"/>
                    <a:gd name="T60" fmla="*/ 35 w 37"/>
                    <a:gd name="T61" fmla="*/ 15 h 37"/>
                    <a:gd name="T62" fmla="*/ 36 w 37"/>
                    <a:gd name="T63" fmla="*/ 12 h 37"/>
                    <a:gd name="T64" fmla="*/ 34 w 37"/>
                    <a:gd name="T65" fmla="*/ 11 h 37"/>
                    <a:gd name="T66" fmla="*/ 31 w 37"/>
                    <a:gd name="T67" fmla="*/ 9 h 37"/>
                    <a:gd name="T68" fmla="*/ 32 w 37"/>
                    <a:gd name="T69" fmla="*/ 7 h 37"/>
                    <a:gd name="T70" fmla="*/ 31 w 37"/>
                    <a:gd name="T71" fmla="*/ 4 h 37"/>
                    <a:gd name="T72" fmla="*/ 28 w 37"/>
                    <a:gd name="T73" fmla="*/ 4 h 37"/>
                    <a:gd name="T74" fmla="*/ 25 w 37"/>
                    <a:gd name="T75" fmla="*/ 4 h 37"/>
                    <a:gd name="T76" fmla="*/ 25 w 37"/>
                    <a:gd name="T77" fmla="*/ 2 h 37"/>
                    <a:gd name="T78" fmla="*/ 22 w 37"/>
                    <a:gd name="T79" fmla="*/ 0 h 37"/>
                    <a:gd name="T80" fmla="*/ 20 w 37"/>
                    <a:gd name="T81" fmla="*/ 1 h 37"/>
                    <a:gd name="T82" fmla="*/ 17 w 37"/>
                    <a:gd name="T83" fmla="*/ 3 h 37"/>
                    <a:gd name="T84" fmla="*/ 16 w 37"/>
                    <a:gd name="T85" fmla="*/ 1 h 37"/>
                    <a:gd name="T86" fmla="*/ 13 w 37"/>
                    <a:gd name="T87" fmla="*/ 0 h 37"/>
                    <a:gd name="T88" fmla="*/ 11 w 37"/>
                    <a:gd name="T89" fmla="*/ 3 h 37"/>
                    <a:gd name="T90" fmla="*/ 10 w 37"/>
                    <a:gd name="T91" fmla="*/ 6 h 37"/>
                    <a:gd name="T92" fmla="*/ 8 w 37"/>
                    <a:gd name="T93" fmla="*/ 5 h 37"/>
                    <a:gd name="T94" fmla="*/ 5 w 37"/>
                    <a:gd name="T95" fmla="*/ 6 h 37"/>
                    <a:gd name="T96" fmla="*/ 4 w 37"/>
                    <a:gd name="T97" fmla="*/ 9 h 37"/>
                    <a:gd name="T98" fmla="*/ 15 w 37"/>
                    <a:gd name="T99" fmla="*/ 8 h 37"/>
                    <a:gd name="T100" fmla="*/ 29 w 37"/>
                    <a:gd name="T101" fmla="*/ 15 h 37"/>
                    <a:gd name="T102" fmla="*/ 22 w 37"/>
                    <a:gd name="T103" fmla="*/ 29 h 37"/>
                    <a:gd name="T104" fmla="*/ 8 w 37"/>
                    <a:gd name="T105" fmla="*/ 22 h 37"/>
                    <a:gd name="T106" fmla="*/ 15 w 37"/>
                    <a:gd name="T107" fmla="*/ 8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37" h="37">
                      <a:moveTo>
                        <a:pt x="4" y="9"/>
                      </a:moveTo>
                      <a:cubicBezTo>
                        <a:pt x="5" y="9"/>
                        <a:pt x="5" y="11"/>
                        <a:pt x="5" y="12"/>
                      </a:cubicBezTo>
                      <a:cubicBezTo>
                        <a:pt x="4" y="12"/>
                        <a:pt x="3" y="12"/>
                        <a:pt x="2" y="12"/>
                      </a:cubicBezTo>
                      <a:cubicBezTo>
                        <a:pt x="1" y="12"/>
                        <a:pt x="0" y="13"/>
                        <a:pt x="0" y="14"/>
                      </a:cubicBezTo>
                      <a:cubicBezTo>
                        <a:pt x="0" y="16"/>
                        <a:pt x="0" y="17"/>
                        <a:pt x="1" y="17"/>
                      </a:cubicBezTo>
                      <a:cubicBezTo>
                        <a:pt x="2" y="17"/>
                        <a:pt x="3" y="19"/>
                        <a:pt x="3" y="20"/>
                      </a:cubicBezTo>
                      <a:cubicBezTo>
                        <a:pt x="3" y="20"/>
                        <a:pt x="2" y="21"/>
                        <a:pt x="2" y="21"/>
                      </a:cubicBezTo>
                      <a:cubicBezTo>
                        <a:pt x="1" y="21"/>
                        <a:pt x="0" y="23"/>
                        <a:pt x="1" y="24"/>
                      </a:cubicBezTo>
                      <a:cubicBezTo>
                        <a:pt x="1" y="25"/>
                        <a:pt x="2" y="26"/>
                        <a:pt x="3" y="26"/>
                      </a:cubicBezTo>
                      <a:cubicBezTo>
                        <a:pt x="4" y="26"/>
                        <a:pt x="5" y="26"/>
                        <a:pt x="5" y="26"/>
                      </a:cubicBezTo>
                      <a:cubicBezTo>
                        <a:pt x="6" y="27"/>
                        <a:pt x="6" y="28"/>
                        <a:pt x="5" y="29"/>
                      </a:cubicBezTo>
                      <a:cubicBezTo>
                        <a:pt x="5" y="30"/>
                        <a:pt x="5" y="31"/>
                        <a:pt x="6" y="32"/>
                      </a:cubicBezTo>
                      <a:cubicBezTo>
                        <a:pt x="7" y="33"/>
                        <a:pt x="8" y="33"/>
                        <a:pt x="9" y="33"/>
                      </a:cubicBezTo>
                      <a:cubicBezTo>
                        <a:pt x="10" y="32"/>
                        <a:pt x="11" y="32"/>
                        <a:pt x="12" y="32"/>
                      </a:cubicBezTo>
                      <a:cubicBezTo>
                        <a:pt x="12" y="32"/>
                        <a:pt x="13" y="33"/>
                        <a:pt x="12" y="34"/>
                      </a:cubicBezTo>
                      <a:cubicBezTo>
                        <a:pt x="12" y="35"/>
                        <a:pt x="13" y="36"/>
                        <a:pt x="15" y="37"/>
                      </a:cubicBezTo>
                      <a:cubicBezTo>
                        <a:pt x="16" y="37"/>
                        <a:pt x="17" y="36"/>
                        <a:pt x="17" y="35"/>
                      </a:cubicBezTo>
                      <a:cubicBezTo>
                        <a:pt x="18" y="34"/>
                        <a:pt x="19" y="34"/>
                        <a:pt x="20" y="34"/>
                      </a:cubicBezTo>
                      <a:cubicBezTo>
                        <a:pt x="20" y="34"/>
                        <a:pt x="21" y="34"/>
                        <a:pt x="21" y="35"/>
                      </a:cubicBezTo>
                      <a:cubicBezTo>
                        <a:pt x="22" y="36"/>
                        <a:pt x="23" y="37"/>
                        <a:pt x="24" y="36"/>
                      </a:cubicBezTo>
                      <a:cubicBezTo>
                        <a:pt x="26" y="36"/>
                        <a:pt x="26" y="35"/>
                        <a:pt x="26" y="34"/>
                      </a:cubicBezTo>
                      <a:cubicBezTo>
                        <a:pt x="26" y="33"/>
                        <a:pt x="27" y="31"/>
                        <a:pt x="27" y="31"/>
                      </a:cubicBezTo>
                      <a:cubicBezTo>
                        <a:pt x="28" y="31"/>
                        <a:pt x="29" y="31"/>
                        <a:pt x="29" y="32"/>
                      </a:cubicBezTo>
                      <a:cubicBezTo>
                        <a:pt x="30" y="32"/>
                        <a:pt x="32" y="32"/>
                        <a:pt x="32" y="31"/>
                      </a:cubicBezTo>
                      <a:cubicBezTo>
                        <a:pt x="33" y="30"/>
                        <a:pt x="34" y="28"/>
                        <a:pt x="33" y="28"/>
                      </a:cubicBezTo>
                      <a:cubicBezTo>
                        <a:pt x="32" y="27"/>
                        <a:pt x="32" y="25"/>
                        <a:pt x="32" y="25"/>
                      </a:cubicBezTo>
                      <a:cubicBezTo>
                        <a:pt x="33" y="24"/>
                        <a:pt x="34" y="24"/>
                        <a:pt x="35" y="24"/>
                      </a:cubicBezTo>
                      <a:cubicBezTo>
                        <a:pt x="36" y="24"/>
                        <a:pt x="37" y="24"/>
                        <a:pt x="37" y="22"/>
                      </a:cubicBezTo>
                      <a:cubicBezTo>
                        <a:pt x="37" y="21"/>
                        <a:pt x="37" y="20"/>
                        <a:pt x="36" y="19"/>
                      </a:cubicBezTo>
                      <a:cubicBezTo>
                        <a:pt x="35" y="19"/>
                        <a:pt x="34" y="18"/>
                        <a:pt x="34" y="17"/>
                      </a:cubicBezTo>
                      <a:cubicBezTo>
                        <a:pt x="34" y="16"/>
                        <a:pt x="35" y="16"/>
                        <a:pt x="35" y="15"/>
                      </a:cubicBezTo>
                      <a:cubicBezTo>
                        <a:pt x="36" y="15"/>
                        <a:pt x="37" y="14"/>
                        <a:pt x="36" y="12"/>
                      </a:cubicBezTo>
                      <a:cubicBezTo>
                        <a:pt x="36" y="11"/>
                        <a:pt x="35" y="10"/>
                        <a:pt x="34" y="11"/>
                      </a:cubicBezTo>
                      <a:cubicBezTo>
                        <a:pt x="33" y="11"/>
                        <a:pt x="31" y="10"/>
                        <a:pt x="31" y="9"/>
                      </a:cubicBezTo>
                      <a:cubicBezTo>
                        <a:pt x="31" y="9"/>
                        <a:pt x="31" y="8"/>
                        <a:pt x="32" y="7"/>
                      </a:cubicBezTo>
                      <a:cubicBezTo>
                        <a:pt x="32" y="7"/>
                        <a:pt x="32" y="5"/>
                        <a:pt x="31" y="4"/>
                      </a:cubicBezTo>
                      <a:cubicBezTo>
                        <a:pt x="30" y="3"/>
                        <a:pt x="29" y="3"/>
                        <a:pt x="28" y="4"/>
                      </a:cubicBezTo>
                      <a:cubicBezTo>
                        <a:pt x="27" y="5"/>
                        <a:pt x="26" y="5"/>
                        <a:pt x="25" y="4"/>
                      </a:cubicBezTo>
                      <a:cubicBezTo>
                        <a:pt x="25" y="4"/>
                        <a:pt x="24" y="3"/>
                        <a:pt x="25" y="2"/>
                      </a:cubicBezTo>
                      <a:cubicBezTo>
                        <a:pt x="25" y="1"/>
                        <a:pt x="24" y="0"/>
                        <a:pt x="22" y="0"/>
                      </a:cubicBezTo>
                      <a:cubicBezTo>
                        <a:pt x="21" y="0"/>
                        <a:pt x="20" y="0"/>
                        <a:pt x="20" y="1"/>
                      </a:cubicBezTo>
                      <a:cubicBezTo>
                        <a:pt x="19" y="2"/>
                        <a:pt x="18" y="3"/>
                        <a:pt x="17" y="3"/>
                      </a:cubicBezTo>
                      <a:cubicBezTo>
                        <a:pt x="17" y="3"/>
                        <a:pt x="16" y="2"/>
                        <a:pt x="16" y="1"/>
                      </a:cubicBezTo>
                      <a:cubicBezTo>
                        <a:pt x="15" y="0"/>
                        <a:pt x="14" y="0"/>
                        <a:pt x="13" y="0"/>
                      </a:cubicBezTo>
                      <a:cubicBezTo>
                        <a:pt x="11" y="1"/>
                        <a:pt x="11" y="2"/>
                        <a:pt x="11" y="3"/>
                      </a:cubicBezTo>
                      <a:cubicBezTo>
                        <a:pt x="11" y="4"/>
                        <a:pt x="10" y="5"/>
                        <a:pt x="10" y="6"/>
                      </a:cubicBezTo>
                      <a:cubicBezTo>
                        <a:pt x="9" y="6"/>
                        <a:pt x="8" y="6"/>
                        <a:pt x="8" y="5"/>
                      </a:cubicBezTo>
                      <a:cubicBezTo>
                        <a:pt x="7" y="4"/>
                        <a:pt x="5" y="5"/>
                        <a:pt x="5" y="6"/>
                      </a:cubicBezTo>
                      <a:cubicBezTo>
                        <a:pt x="4" y="7"/>
                        <a:pt x="3" y="8"/>
                        <a:pt x="4" y="9"/>
                      </a:cubicBezTo>
                      <a:close/>
                      <a:moveTo>
                        <a:pt x="15" y="8"/>
                      </a:moveTo>
                      <a:cubicBezTo>
                        <a:pt x="21" y="6"/>
                        <a:pt x="27" y="9"/>
                        <a:pt x="29" y="15"/>
                      </a:cubicBezTo>
                      <a:cubicBezTo>
                        <a:pt x="31" y="21"/>
                        <a:pt x="27" y="27"/>
                        <a:pt x="22" y="29"/>
                      </a:cubicBezTo>
                      <a:cubicBezTo>
                        <a:pt x="16" y="30"/>
                        <a:pt x="10" y="27"/>
                        <a:pt x="8" y="22"/>
                      </a:cubicBezTo>
                      <a:cubicBezTo>
                        <a:pt x="6" y="16"/>
                        <a:pt x="10" y="10"/>
                        <a:pt x="15" y="8"/>
                      </a:cubicBezTo>
                      <a:close/>
                    </a:path>
                  </a:pathLst>
                </a:custGeom>
                <a:solidFill>
                  <a:srgbClr val="43C5A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5"/>
                </a:p>
              </p:txBody>
            </p:sp>
            <p:sp>
              <p:nvSpPr>
                <p:cNvPr id="36" name="Freeform 303"/>
                <p:cNvSpPr>
                  <a:spLocks noEditPoints="1"/>
                </p:cNvSpPr>
                <p:nvPr/>
              </p:nvSpPr>
              <p:spPr bwMode="auto">
                <a:xfrm>
                  <a:off x="5084763" y="1111250"/>
                  <a:ext cx="109538" cy="104775"/>
                </a:xfrm>
                <a:custGeom>
                  <a:avLst/>
                  <a:gdLst>
                    <a:gd name="T0" fmla="*/ 3 w 29"/>
                    <a:gd name="T1" fmla="*/ 7 h 28"/>
                    <a:gd name="T2" fmla="*/ 4 w 29"/>
                    <a:gd name="T3" fmla="*/ 9 h 28"/>
                    <a:gd name="T4" fmla="*/ 2 w 29"/>
                    <a:gd name="T5" fmla="*/ 9 h 28"/>
                    <a:gd name="T6" fmla="*/ 0 w 29"/>
                    <a:gd name="T7" fmla="*/ 11 h 28"/>
                    <a:gd name="T8" fmla="*/ 1 w 29"/>
                    <a:gd name="T9" fmla="*/ 13 h 28"/>
                    <a:gd name="T10" fmla="*/ 3 w 29"/>
                    <a:gd name="T11" fmla="*/ 15 h 28"/>
                    <a:gd name="T12" fmla="*/ 1 w 29"/>
                    <a:gd name="T13" fmla="*/ 16 h 28"/>
                    <a:gd name="T14" fmla="*/ 1 w 29"/>
                    <a:gd name="T15" fmla="*/ 19 h 28"/>
                    <a:gd name="T16" fmla="*/ 3 w 29"/>
                    <a:gd name="T17" fmla="*/ 20 h 28"/>
                    <a:gd name="T18" fmla="*/ 4 w 29"/>
                    <a:gd name="T19" fmla="*/ 20 h 28"/>
                    <a:gd name="T20" fmla="*/ 4 w 29"/>
                    <a:gd name="T21" fmla="*/ 23 h 28"/>
                    <a:gd name="T22" fmla="*/ 5 w 29"/>
                    <a:gd name="T23" fmla="*/ 25 h 28"/>
                    <a:gd name="T24" fmla="*/ 7 w 29"/>
                    <a:gd name="T25" fmla="*/ 25 h 28"/>
                    <a:gd name="T26" fmla="*/ 9 w 29"/>
                    <a:gd name="T27" fmla="*/ 25 h 28"/>
                    <a:gd name="T28" fmla="*/ 10 w 29"/>
                    <a:gd name="T29" fmla="*/ 27 h 28"/>
                    <a:gd name="T30" fmla="*/ 11 w 29"/>
                    <a:gd name="T31" fmla="*/ 28 h 28"/>
                    <a:gd name="T32" fmla="*/ 13 w 29"/>
                    <a:gd name="T33" fmla="*/ 27 h 28"/>
                    <a:gd name="T34" fmla="*/ 15 w 29"/>
                    <a:gd name="T35" fmla="*/ 26 h 28"/>
                    <a:gd name="T36" fmla="*/ 17 w 29"/>
                    <a:gd name="T37" fmla="*/ 27 h 28"/>
                    <a:gd name="T38" fmla="*/ 19 w 29"/>
                    <a:gd name="T39" fmla="*/ 28 h 28"/>
                    <a:gd name="T40" fmla="*/ 20 w 29"/>
                    <a:gd name="T41" fmla="*/ 26 h 28"/>
                    <a:gd name="T42" fmla="*/ 21 w 29"/>
                    <a:gd name="T43" fmla="*/ 24 h 28"/>
                    <a:gd name="T44" fmla="*/ 23 w 29"/>
                    <a:gd name="T45" fmla="*/ 24 h 28"/>
                    <a:gd name="T46" fmla="*/ 25 w 29"/>
                    <a:gd name="T47" fmla="*/ 24 h 28"/>
                    <a:gd name="T48" fmla="*/ 25 w 29"/>
                    <a:gd name="T49" fmla="*/ 21 h 28"/>
                    <a:gd name="T50" fmla="*/ 25 w 29"/>
                    <a:gd name="T51" fmla="*/ 19 h 28"/>
                    <a:gd name="T52" fmla="*/ 27 w 29"/>
                    <a:gd name="T53" fmla="*/ 19 h 28"/>
                    <a:gd name="T54" fmla="*/ 29 w 29"/>
                    <a:gd name="T55" fmla="*/ 17 h 28"/>
                    <a:gd name="T56" fmla="*/ 28 w 29"/>
                    <a:gd name="T57" fmla="*/ 15 h 28"/>
                    <a:gd name="T58" fmla="*/ 26 w 29"/>
                    <a:gd name="T59" fmla="*/ 13 h 28"/>
                    <a:gd name="T60" fmla="*/ 27 w 29"/>
                    <a:gd name="T61" fmla="*/ 12 h 28"/>
                    <a:gd name="T62" fmla="*/ 28 w 29"/>
                    <a:gd name="T63" fmla="*/ 10 h 28"/>
                    <a:gd name="T64" fmla="*/ 26 w 29"/>
                    <a:gd name="T65" fmla="*/ 8 h 28"/>
                    <a:gd name="T66" fmla="*/ 24 w 29"/>
                    <a:gd name="T67" fmla="*/ 7 h 28"/>
                    <a:gd name="T68" fmla="*/ 25 w 29"/>
                    <a:gd name="T69" fmla="*/ 6 h 28"/>
                    <a:gd name="T70" fmla="*/ 24 w 29"/>
                    <a:gd name="T71" fmla="*/ 3 h 28"/>
                    <a:gd name="T72" fmla="*/ 22 w 29"/>
                    <a:gd name="T73" fmla="*/ 3 h 28"/>
                    <a:gd name="T74" fmla="*/ 19 w 29"/>
                    <a:gd name="T75" fmla="*/ 3 h 28"/>
                    <a:gd name="T76" fmla="*/ 19 w 29"/>
                    <a:gd name="T77" fmla="*/ 2 h 28"/>
                    <a:gd name="T78" fmla="*/ 17 w 29"/>
                    <a:gd name="T79" fmla="*/ 0 h 28"/>
                    <a:gd name="T80" fmla="*/ 15 w 29"/>
                    <a:gd name="T81" fmla="*/ 1 h 28"/>
                    <a:gd name="T82" fmla="*/ 13 w 29"/>
                    <a:gd name="T83" fmla="*/ 2 h 28"/>
                    <a:gd name="T84" fmla="*/ 12 w 29"/>
                    <a:gd name="T85" fmla="*/ 1 h 28"/>
                    <a:gd name="T86" fmla="*/ 10 w 29"/>
                    <a:gd name="T87" fmla="*/ 0 h 28"/>
                    <a:gd name="T88" fmla="*/ 9 w 29"/>
                    <a:gd name="T89" fmla="*/ 2 h 28"/>
                    <a:gd name="T90" fmla="*/ 8 w 29"/>
                    <a:gd name="T91" fmla="*/ 4 h 28"/>
                    <a:gd name="T92" fmla="*/ 6 w 29"/>
                    <a:gd name="T93" fmla="*/ 4 h 28"/>
                    <a:gd name="T94" fmla="*/ 4 w 29"/>
                    <a:gd name="T95" fmla="*/ 4 h 28"/>
                    <a:gd name="T96" fmla="*/ 3 w 29"/>
                    <a:gd name="T97" fmla="*/ 7 h 28"/>
                    <a:gd name="T98" fmla="*/ 12 w 29"/>
                    <a:gd name="T99" fmla="*/ 6 h 28"/>
                    <a:gd name="T100" fmla="*/ 22 w 29"/>
                    <a:gd name="T101" fmla="*/ 12 h 28"/>
                    <a:gd name="T102" fmla="*/ 17 w 29"/>
                    <a:gd name="T103" fmla="*/ 22 h 28"/>
                    <a:gd name="T104" fmla="*/ 6 w 29"/>
                    <a:gd name="T105" fmla="*/ 17 h 28"/>
                    <a:gd name="T106" fmla="*/ 12 w 29"/>
                    <a:gd name="T107" fmla="*/ 6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29" h="28">
                      <a:moveTo>
                        <a:pt x="3" y="7"/>
                      </a:moveTo>
                      <a:cubicBezTo>
                        <a:pt x="4" y="7"/>
                        <a:pt x="4" y="9"/>
                        <a:pt x="4" y="9"/>
                      </a:cubicBezTo>
                      <a:cubicBezTo>
                        <a:pt x="4" y="9"/>
                        <a:pt x="3" y="10"/>
                        <a:pt x="2" y="9"/>
                      </a:cubicBezTo>
                      <a:cubicBezTo>
                        <a:pt x="1" y="9"/>
                        <a:pt x="0" y="10"/>
                        <a:pt x="0" y="11"/>
                      </a:cubicBezTo>
                      <a:cubicBezTo>
                        <a:pt x="0" y="12"/>
                        <a:pt x="0" y="13"/>
                        <a:pt x="1" y="13"/>
                      </a:cubicBezTo>
                      <a:cubicBezTo>
                        <a:pt x="2" y="13"/>
                        <a:pt x="3" y="15"/>
                        <a:pt x="3" y="15"/>
                      </a:cubicBezTo>
                      <a:cubicBezTo>
                        <a:pt x="3" y="16"/>
                        <a:pt x="2" y="16"/>
                        <a:pt x="1" y="16"/>
                      </a:cubicBezTo>
                      <a:cubicBezTo>
                        <a:pt x="1" y="17"/>
                        <a:pt x="0" y="18"/>
                        <a:pt x="1" y="19"/>
                      </a:cubicBezTo>
                      <a:cubicBezTo>
                        <a:pt x="1" y="20"/>
                        <a:pt x="2" y="20"/>
                        <a:pt x="3" y="20"/>
                      </a:cubicBezTo>
                      <a:cubicBezTo>
                        <a:pt x="3" y="20"/>
                        <a:pt x="4" y="20"/>
                        <a:pt x="4" y="20"/>
                      </a:cubicBezTo>
                      <a:cubicBezTo>
                        <a:pt x="4" y="21"/>
                        <a:pt x="5" y="22"/>
                        <a:pt x="4" y="23"/>
                      </a:cubicBezTo>
                      <a:cubicBezTo>
                        <a:pt x="4" y="23"/>
                        <a:pt x="4" y="24"/>
                        <a:pt x="5" y="25"/>
                      </a:cubicBezTo>
                      <a:cubicBezTo>
                        <a:pt x="5" y="26"/>
                        <a:pt x="7" y="26"/>
                        <a:pt x="7" y="25"/>
                      </a:cubicBezTo>
                      <a:cubicBezTo>
                        <a:pt x="8" y="25"/>
                        <a:pt x="9" y="25"/>
                        <a:pt x="9" y="25"/>
                      </a:cubicBezTo>
                      <a:cubicBezTo>
                        <a:pt x="10" y="25"/>
                        <a:pt x="10" y="26"/>
                        <a:pt x="10" y="27"/>
                      </a:cubicBezTo>
                      <a:cubicBezTo>
                        <a:pt x="10" y="27"/>
                        <a:pt x="10" y="28"/>
                        <a:pt x="11" y="28"/>
                      </a:cubicBezTo>
                      <a:cubicBezTo>
                        <a:pt x="12" y="28"/>
                        <a:pt x="13" y="28"/>
                        <a:pt x="13" y="27"/>
                      </a:cubicBezTo>
                      <a:cubicBezTo>
                        <a:pt x="14" y="27"/>
                        <a:pt x="15" y="26"/>
                        <a:pt x="15" y="26"/>
                      </a:cubicBezTo>
                      <a:cubicBezTo>
                        <a:pt x="16" y="26"/>
                        <a:pt x="16" y="26"/>
                        <a:pt x="17" y="27"/>
                      </a:cubicBezTo>
                      <a:cubicBezTo>
                        <a:pt x="17" y="28"/>
                        <a:pt x="18" y="28"/>
                        <a:pt x="19" y="28"/>
                      </a:cubicBezTo>
                      <a:cubicBezTo>
                        <a:pt x="20" y="28"/>
                        <a:pt x="20" y="27"/>
                        <a:pt x="20" y="26"/>
                      </a:cubicBezTo>
                      <a:cubicBezTo>
                        <a:pt x="20" y="25"/>
                        <a:pt x="21" y="24"/>
                        <a:pt x="21" y="24"/>
                      </a:cubicBezTo>
                      <a:cubicBezTo>
                        <a:pt x="21" y="24"/>
                        <a:pt x="22" y="24"/>
                        <a:pt x="23" y="24"/>
                      </a:cubicBezTo>
                      <a:cubicBezTo>
                        <a:pt x="23" y="25"/>
                        <a:pt x="24" y="25"/>
                        <a:pt x="25" y="24"/>
                      </a:cubicBezTo>
                      <a:cubicBezTo>
                        <a:pt x="26" y="23"/>
                        <a:pt x="26" y="22"/>
                        <a:pt x="25" y="21"/>
                      </a:cubicBezTo>
                      <a:cubicBezTo>
                        <a:pt x="25" y="21"/>
                        <a:pt x="25" y="20"/>
                        <a:pt x="25" y="19"/>
                      </a:cubicBezTo>
                      <a:cubicBezTo>
                        <a:pt x="25" y="19"/>
                        <a:pt x="26" y="19"/>
                        <a:pt x="27" y="19"/>
                      </a:cubicBezTo>
                      <a:cubicBezTo>
                        <a:pt x="28" y="19"/>
                        <a:pt x="28" y="18"/>
                        <a:pt x="29" y="17"/>
                      </a:cubicBezTo>
                      <a:cubicBezTo>
                        <a:pt x="29" y="16"/>
                        <a:pt x="28" y="15"/>
                        <a:pt x="28" y="15"/>
                      </a:cubicBezTo>
                      <a:cubicBezTo>
                        <a:pt x="27" y="15"/>
                        <a:pt x="26" y="14"/>
                        <a:pt x="26" y="13"/>
                      </a:cubicBezTo>
                      <a:cubicBezTo>
                        <a:pt x="26" y="13"/>
                        <a:pt x="27" y="12"/>
                        <a:pt x="27" y="12"/>
                      </a:cubicBezTo>
                      <a:cubicBezTo>
                        <a:pt x="28" y="12"/>
                        <a:pt x="28" y="11"/>
                        <a:pt x="28" y="10"/>
                      </a:cubicBezTo>
                      <a:cubicBezTo>
                        <a:pt x="28" y="9"/>
                        <a:pt x="27" y="8"/>
                        <a:pt x="26" y="8"/>
                      </a:cubicBezTo>
                      <a:cubicBezTo>
                        <a:pt x="26" y="9"/>
                        <a:pt x="24" y="8"/>
                        <a:pt x="24" y="7"/>
                      </a:cubicBezTo>
                      <a:cubicBezTo>
                        <a:pt x="24" y="7"/>
                        <a:pt x="24" y="6"/>
                        <a:pt x="25" y="6"/>
                      </a:cubicBezTo>
                      <a:cubicBezTo>
                        <a:pt x="25" y="5"/>
                        <a:pt x="25" y="4"/>
                        <a:pt x="24" y="3"/>
                      </a:cubicBezTo>
                      <a:cubicBezTo>
                        <a:pt x="23" y="3"/>
                        <a:pt x="22" y="3"/>
                        <a:pt x="22" y="3"/>
                      </a:cubicBezTo>
                      <a:cubicBezTo>
                        <a:pt x="21" y="4"/>
                        <a:pt x="20" y="4"/>
                        <a:pt x="19" y="3"/>
                      </a:cubicBezTo>
                      <a:cubicBezTo>
                        <a:pt x="19" y="3"/>
                        <a:pt x="19" y="2"/>
                        <a:pt x="19" y="2"/>
                      </a:cubicBezTo>
                      <a:cubicBezTo>
                        <a:pt x="19" y="1"/>
                        <a:pt x="18" y="0"/>
                        <a:pt x="17" y="0"/>
                      </a:cubicBezTo>
                      <a:cubicBezTo>
                        <a:pt x="16" y="0"/>
                        <a:pt x="15" y="0"/>
                        <a:pt x="15" y="1"/>
                      </a:cubicBezTo>
                      <a:cubicBezTo>
                        <a:pt x="15" y="2"/>
                        <a:pt x="14" y="2"/>
                        <a:pt x="13" y="2"/>
                      </a:cubicBezTo>
                      <a:cubicBezTo>
                        <a:pt x="13" y="2"/>
                        <a:pt x="12" y="2"/>
                        <a:pt x="12" y="1"/>
                      </a:cubicBezTo>
                      <a:cubicBezTo>
                        <a:pt x="12" y="0"/>
                        <a:pt x="11" y="0"/>
                        <a:pt x="10" y="0"/>
                      </a:cubicBezTo>
                      <a:cubicBezTo>
                        <a:pt x="9" y="1"/>
                        <a:pt x="8" y="2"/>
                        <a:pt x="9" y="2"/>
                      </a:cubicBezTo>
                      <a:cubicBezTo>
                        <a:pt x="9" y="3"/>
                        <a:pt x="8" y="4"/>
                        <a:pt x="8" y="4"/>
                      </a:cubicBezTo>
                      <a:cubicBezTo>
                        <a:pt x="7" y="5"/>
                        <a:pt x="7" y="4"/>
                        <a:pt x="6" y="4"/>
                      </a:cubicBezTo>
                      <a:cubicBezTo>
                        <a:pt x="5" y="3"/>
                        <a:pt x="4" y="4"/>
                        <a:pt x="4" y="4"/>
                      </a:cubicBezTo>
                      <a:cubicBezTo>
                        <a:pt x="3" y="5"/>
                        <a:pt x="3" y="6"/>
                        <a:pt x="3" y="7"/>
                      </a:cubicBezTo>
                      <a:close/>
                      <a:moveTo>
                        <a:pt x="12" y="6"/>
                      </a:moveTo>
                      <a:cubicBezTo>
                        <a:pt x="16" y="5"/>
                        <a:pt x="21" y="7"/>
                        <a:pt x="22" y="12"/>
                      </a:cubicBezTo>
                      <a:cubicBezTo>
                        <a:pt x="24" y="16"/>
                        <a:pt x="21" y="21"/>
                        <a:pt x="17" y="22"/>
                      </a:cubicBezTo>
                      <a:cubicBezTo>
                        <a:pt x="13" y="23"/>
                        <a:pt x="8" y="21"/>
                        <a:pt x="6" y="17"/>
                      </a:cubicBezTo>
                      <a:cubicBezTo>
                        <a:pt x="5" y="12"/>
                        <a:pt x="7" y="8"/>
                        <a:pt x="12" y="6"/>
                      </a:cubicBezTo>
                      <a:close/>
                    </a:path>
                  </a:pathLst>
                </a:custGeom>
                <a:solidFill>
                  <a:srgbClr val="43C5A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5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423360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random/>
      </p:transition>
    </mc:Choice>
    <mc:Fallback xmlns="">
      <p:transition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/>
          <p:nvPr/>
        </p:nvGrpSpPr>
        <p:grpSpPr>
          <a:xfrm>
            <a:off x="550590" y="1988840"/>
            <a:ext cx="11017224" cy="3816424"/>
            <a:chOff x="478582" y="1700808"/>
            <a:chExt cx="11017224" cy="3816424"/>
          </a:xfrm>
        </p:grpSpPr>
        <p:sp>
          <p:nvSpPr>
            <p:cNvPr id="2" name="矩形 1"/>
            <p:cNvSpPr/>
            <p:nvPr/>
          </p:nvSpPr>
          <p:spPr>
            <a:xfrm>
              <a:off x="5126238" y="1700808"/>
              <a:ext cx="1728192" cy="648072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最终成绩</a:t>
              </a:r>
              <a:endPara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2206774" y="3068960"/>
              <a:ext cx="1728192" cy="648072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初赛</a:t>
              </a:r>
              <a:endPara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8039422" y="3068960"/>
              <a:ext cx="1728192" cy="648072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复赛</a:t>
              </a:r>
              <a:endPara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6" name="直接连接符 5"/>
            <p:cNvCxnSpPr>
              <a:stCxn id="3" idx="3"/>
              <a:endCxn id="4" idx="1"/>
            </p:cNvCxnSpPr>
            <p:nvPr/>
          </p:nvCxnSpPr>
          <p:spPr>
            <a:xfrm>
              <a:off x="3934966" y="3392996"/>
              <a:ext cx="4104456" cy="0"/>
            </a:xfrm>
            <a:prstGeom prst="line">
              <a:avLst/>
            </a:prstGeom>
            <a:ln>
              <a:prstDash val="lgDash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>
              <a:stCxn id="2" idx="2"/>
            </p:cNvCxnSpPr>
            <p:nvPr/>
          </p:nvCxnSpPr>
          <p:spPr>
            <a:xfrm flipH="1">
              <a:off x="5987194" y="2348880"/>
              <a:ext cx="3140" cy="1044116"/>
            </a:xfrm>
            <a:prstGeom prst="line">
              <a:avLst/>
            </a:prstGeom>
            <a:ln>
              <a:prstDash val="lgDash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矩形 8"/>
            <p:cNvSpPr/>
            <p:nvPr/>
          </p:nvSpPr>
          <p:spPr>
            <a:xfrm>
              <a:off x="478582" y="4869160"/>
              <a:ext cx="1728192" cy="648072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0.9395</a:t>
              </a:r>
              <a:endPara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3932836" y="4869160"/>
              <a:ext cx="1728192" cy="648072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rank4</a:t>
              </a:r>
              <a:endPara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6311230" y="4869160"/>
              <a:ext cx="1728192" cy="648072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0.9430</a:t>
              </a:r>
              <a:endPara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9767614" y="4869160"/>
              <a:ext cx="1728192" cy="648072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rank5</a:t>
              </a:r>
              <a:endPara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cxnSp>
          <p:nvCxnSpPr>
            <p:cNvPr id="14" name="直接连接符 13"/>
            <p:cNvCxnSpPr>
              <a:stCxn id="9" idx="3"/>
              <a:endCxn id="10" idx="1"/>
            </p:cNvCxnSpPr>
            <p:nvPr/>
          </p:nvCxnSpPr>
          <p:spPr>
            <a:xfrm>
              <a:off x="2206774" y="5193196"/>
              <a:ext cx="1726062" cy="0"/>
            </a:xfrm>
            <a:prstGeom prst="line">
              <a:avLst/>
            </a:prstGeom>
            <a:ln>
              <a:prstDash val="lgDash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>
              <a:stCxn id="11" idx="3"/>
              <a:endCxn id="12" idx="1"/>
            </p:cNvCxnSpPr>
            <p:nvPr/>
          </p:nvCxnSpPr>
          <p:spPr>
            <a:xfrm>
              <a:off x="8039422" y="5193196"/>
              <a:ext cx="1728192" cy="0"/>
            </a:xfrm>
            <a:prstGeom prst="line">
              <a:avLst/>
            </a:prstGeom>
            <a:ln>
              <a:prstDash val="lgDash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>
              <a:stCxn id="3" idx="2"/>
            </p:cNvCxnSpPr>
            <p:nvPr/>
          </p:nvCxnSpPr>
          <p:spPr>
            <a:xfrm flipH="1">
              <a:off x="3069805" y="3717032"/>
              <a:ext cx="1065" cy="1476163"/>
            </a:xfrm>
            <a:prstGeom prst="line">
              <a:avLst/>
            </a:prstGeom>
            <a:ln>
              <a:prstDash val="lgDash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>
              <a:stCxn id="4" idx="2"/>
            </p:cNvCxnSpPr>
            <p:nvPr/>
          </p:nvCxnSpPr>
          <p:spPr>
            <a:xfrm>
              <a:off x="8903518" y="3717032"/>
              <a:ext cx="0" cy="1476163"/>
            </a:xfrm>
            <a:prstGeom prst="line">
              <a:avLst/>
            </a:prstGeom>
            <a:ln>
              <a:prstDash val="lgDash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54397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random/>
      </p:transition>
    </mc:Choice>
    <mc:Fallback xmlns="">
      <p:transition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4799062" y="1772816"/>
            <a:ext cx="2645410" cy="4620895"/>
            <a:chOff x="4799062" y="1772816"/>
            <a:chExt cx="2645410" cy="4620895"/>
          </a:xfrm>
        </p:grpSpPr>
        <p:sp>
          <p:nvSpPr>
            <p:cNvPr id="36" name="Oval 5"/>
            <p:cNvSpPr>
              <a:spLocks noChangeArrowheads="1"/>
            </p:cNvSpPr>
            <p:nvPr/>
          </p:nvSpPr>
          <p:spPr bwMode="auto">
            <a:xfrm>
              <a:off x="5947777" y="2558946"/>
              <a:ext cx="594360" cy="59436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7" name="Freeform 6"/>
            <p:cNvSpPr/>
            <p:nvPr/>
          </p:nvSpPr>
          <p:spPr bwMode="auto">
            <a:xfrm>
              <a:off x="5435332" y="2176676"/>
              <a:ext cx="102870" cy="697865"/>
            </a:xfrm>
            <a:custGeom>
              <a:avLst/>
              <a:gdLst>
                <a:gd name="T0" fmla="*/ 62 w 90"/>
                <a:gd name="T1" fmla="*/ 612 h 612"/>
                <a:gd name="T2" fmla="*/ 0 w 90"/>
                <a:gd name="T3" fmla="*/ 4 h 612"/>
                <a:gd name="T4" fmla="*/ 26 w 90"/>
                <a:gd name="T5" fmla="*/ 0 h 612"/>
                <a:gd name="T6" fmla="*/ 90 w 90"/>
                <a:gd name="T7" fmla="*/ 610 h 612"/>
                <a:gd name="T8" fmla="*/ 62 w 90"/>
                <a:gd name="T9" fmla="*/ 612 h 6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612">
                  <a:moveTo>
                    <a:pt x="62" y="612"/>
                  </a:moveTo>
                  <a:lnTo>
                    <a:pt x="0" y="4"/>
                  </a:lnTo>
                  <a:lnTo>
                    <a:pt x="26" y="0"/>
                  </a:lnTo>
                  <a:lnTo>
                    <a:pt x="90" y="610"/>
                  </a:lnTo>
                  <a:lnTo>
                    <a:pt x="62" y="612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8" name="Freeform 7"/>
            <p:cNvSpPr/>
            <p:nvPr/>
          </p:nvSpPr>
          <p:spPr bwMode="auto">
            <a:xfrm>
              <a:off x="4932412" y="2858666"/>
              <a:ext cx="594995" cy="263525"/>
            </a:xfrm>
            <a:custGeom>
              <a:avLst/>
              <a:gdLst>
                <a:gd name="T0" fmla="*/ 522 w 522"/>
                <a:gd name="T1" fmla="*/ 26 h 231"/>
                <a:gd name="T2" fmla="*/ 10 w 522"/>
                <a:gd name="T3" fmla="*/ 231 h 231"/>
                <a:gd name="T4" fmla="*/ 0 w 522"/>
                <a:gd name="T5" fmla="*/ 206 h 231"/>
                <a:gd name="T6" fmla="*/ 512 w 522"/>
                <a:gd name="T7" fmla="*/ 0 h 231"/>
                <a:gd name="T8" fmla="*/ 522 w 522"/>
                <a:gd name="T9" fmla="*/ 26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2" h="231">
                  <a:moveTo>
                    <a:pt x="522" y="26"/>
                  </a:moveTo>
                  <a:lnTo>
                    <a:pt x="10" y="231"/>
                  </a:lnTo>
                  <a:lnTo>
                    <a:pt x="0" y="206"/>
                  </a:lnTo>
                  <a:lnTo>
                    <a:pt x="512" y="0"/>
                  </a:lnTo>
                  <a:lnTo>
                    <a:pt x="522" y="26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9" name="Freeform 8"/>
            <p:cNvSpPr/>
            <p:nvPr/>
          </p:nvSpPr>
          <p:spPr bwMode="auto">
            <a:xfrm>
              <a:off x="5508357" y="2867556"/>
              <a:ext cx="360045" cy="1018540"/>
            </a:xfrm>
            <a:custGeom>
              <a:avLst/>
              <a:gdLst>
                <a:gd name="T0" fmla="*/ 24 w 316"/>
                <a:gd name="T1" fmla="*/ 0 h 893"/>
                <a:gd name="T2" fmla="*/ 316 w 316"/>
                <a:gd name="T3" fmla="*/ 884 h 893"/>
                <a:gd name="T4" fmla="*/ 290 w 316"/>
                <a:gd name="T5" fmla="*/ 893 h 893"/>
                <a:gd name="T6" fmla="*/ 0 w 316"/>
                <a:gd name="T7" fmla="*/ 9 h 893"/>
                <a:gd name="T8" fmla="*/ 24 w 316"/>
                <a:gd name="T9" fmla="*/ 0 h 8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6" h="893">
                  <a:moveTo>
                    <a:pt x="24" y="0"/>
                  </a:moveTo>
                  <a:lnTo>
                    <a:pt x="316" y="884"/>
                  </a:lnTo>
                  <a:lnTo>
                    <a:pt x="290" y="893"/>
                  </a:lnTo>
                  <a:lnTo>
                    <a:pt x="0" y="9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0" name="Freeform 9"/>
            <p:cNvSpPr/>
            <p:nvPr/>
          </p:nvSpPr>
          <p:spPr bwMode="auto">
            <a:xfrm>
              <a:off x="5782677" y="3880381"/>
              <a:ext cx="85725" cy="832485"/>
            </a:xfrm>
            <a:custGeom>
              <a:avLst/>
              <a:gdLst>
                <a:gd name="T0" fmla="*/ 75 w 75"/>
                <a:gd name="T1" fmla="*/ 2 h 730"/>
                <a:gd name="T2" fmla="*/ 28 w 75"/>
                <a:gd name="T3" fmla="*/ 730 h 730"/>
                <a:gd name="T4" fmla="*/ 0 w 75"/>
                <a:gd name="T5" fmla="*/ 728 h 730"/>
                <a:gd name="T6" fmla="*/ 49 w 75"/>
                <a:gd name="T7" fmla="*/ 0 h 730"/>
                <a:gd name="T8" fmla="*/ 75 w 75"/>
                <a:gd name="T9" fmla="*/ 2 h 7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730">
                  <a:moveTo>
                    <a:pt x="75" y="2"/>
                  </a:moveTo>
                  <a:lnTo>
                    <a:pt x="28" y="730"/>
                  </a:lnTo>
                  <a:lnTo>
                    <a:pt x="0" y="728"/>
                  </a:lnTo>
                  <a:lnTo>
                    <a:pt x="49" y="0"/>
                  </a:lnTo>
                  <a:lnTo>
                    <a:pt x="75" y="2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1" name="Freeform 10"/>
            <p:cNvSpPr/>
            <p:nvPr/>
          </p:nvSpPr>
          <p:spPr bwMode="auto">
            <a:xfrm>
              <a:off x="6690727" y="3087901"/>
              <a:ext cx="556260" cy="558800"/>
            </a:xfrm>
            <a:custGeom>
              <a:avLst/>
              <a:gdLst>
                <a:gd name="T0" fmla="*/ 488 w 488"/>
                <a:gd name="T1" fmla="*/ 19 h 490"/>
                <a:gd name="T2" fmla="*/ 19 w 488"/>
                <a:gd name="T3" fmla="*/ 490 h 490"/>
                <a:gd name="T4" fmla="*/ 0 w 488"/>
                <a:gd name="T5" fmla="*/ 471 h 490"/>
                <a:gd name="T6" fmla="*/ 469 w 488"/>
                <a:gd name="T7" fmla="*/ 0 h 490"/>
                <a:gd name="T8" fmla="*/ 488 w 488"/>
                <a:gd name="T9" fmla="*/ 19 h 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8" h="490">
                  <a:moveTo>
                    <a:pt x="488" y="19"/>
                  </a:moveTo>
                  <a:lnTo>
                    <a:pt x="19" y="490"/>
                  </a:lnTo>
                  <a:lnTo>
                    <a:pt x="0" y="471"/>
                  </a:lnTo>
                  <a:lnTo>
                    <a:pt x="469" y="0"/>
                  </a:lnTo>
                  <a:lnTo>
                    <a:pt x="488" y="19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2" name="Freeform 11"/>
            <p:cNvSpPr/>
            <p:nvPr/>
          </p:nvSpPr>
          <p:spPr bwMode="auto">
            <a:xfrm>
              <a:off x="5841097" y="2713886"/>
              <a:ext cx="600075" cy="1174750"/>
            </a:xfrm>
            <a:custGeom>
              <a:avLst/>
              <a:gdLst>
                <a:gd name="T0" fmla="*/ 0 w 526"/>
                <a:gd name="T1" fmla="*/ 1018 h 1030"/>
                <a:gd name="T2" fmla="*/ 502 w 526"/>
                <a:gd name="T3" fmla="*/ 0 h 1030"/>
                <a:gd name="T4" fmla="*/ 526 w 526"/>
                <a:gd name="T5" fmla="*/ 10 h 1030"/>
                <a:gd name="T6" fmla="*/ 24 w 526"/>
                <a:gd name="T7" fmla="*/ 1030 h 1030"/>
                <a:gd name="T8" fmla="*/ 0 w 526"/>
                <a:gd name="T9" fmla="*/ 1018 h 10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6" h="1030">
                  <a:moveTo>
                    <a:pt x="0" y="1018"/>
                  </a:moveTo>
                  <a:lnTo>
                    <a:pt x="502" y="0"/>
                  </a:lnTo>
                  <a:lnTo>
                    <a:pt x="526" y="10"/>
                  </a:lnTo>
                  <a:lnTo>
                    <a:pt x="24" y="1030"/>
                  </a:lnTo>
                  <a:lnTo>
                    <a:pt x="0" y="1018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3" name="Freeform 12"/>
            <p:cNvSpPr/>
            <p:nvPr/>
          </p:nvSpPr>
          <p:spPr bwMode="auto">
            <a:xfrm>
              <a:off x="5849987" y="3620666"/>
              <a:ext cx="856615" cy="276225"/>
            </a:xfrm>
            <a:custGeom>
              <a:avLst/>
              <a:gdLst>
                <a:gd name="T0" fmla="*/ 0 w 751"/>
                <a:gd name="T1" fmla="*/ 216 h 242"/>
                <a:gd name="T2" fmla="*/ 742 w 751"/>
                <a:gd name="T3" fmla="*/ 0 h 242"/>
                <a:gd name="T4" fmla="*/ 751 w 751"/>
                <a:gd name="T5" fmla="*/ 26 h 242"/>
                <a:gd name="T6" fmla="*/ 7 w 751"/>
                <a:gd name="T7" fmla="*/ 242 h 242"/>
                <a:gd name="T8" fmla="*/ 0 w 751"/>
                <a:gd name="T9" fmla="*/ 216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1" h="242">
                  <a:moveTo>
                    <a:pt x="0" y="216"/>
                  </a:moveTo>
                  <a:lnTo>
                    <a:pt x="742" y="0"/>
                  </a:lnTo>
                  <a:lnTo>
                    <a:pt x="751" y="26"/>
                  </a:lnTo>
                  <a:lnTo>
                    <a:pt x="7" y="242"/>
                  </a:lnTo>
                  <a:lnTo>
                    <a:pt x="0" y="216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4" name="Freeform 13"/>
            <p:cNvSpPr/>
            <p:nvPr/>
          </p:nvSpPr>
          <p:spPr bwMode="auto">
            <a:xfrm>
              <a:off x="5510262" y="1901721"/>
              <a:ext cx="706755" cy="979805"/>
            </a:xfrm>
            <a:custGeom>
              <a:avLst/>
              <a:gdLst>
                <a:gd name="T0" fmla="*/ 620 w 620"/>
                <a:gd name="T1" fmla="*/ 15 h 859"/>
                <a:gd name="T2" fmla="*/ 21 w 620"/>
                <a:gd name="T3" fmla="*/ 859 h 859"/>
                <a:gd name="T4" fmla="*/ 0 w 620"/>
                <a:gd name="T5" fmla="*/ 844 h 859"/>
                <a:gd name="T6" fmla="*/ 597 w 620"/>
                <a:gd name="T7" fmla="*/ 0 h 859"/>
                <a:gd name="T8" fmla="*/ 620 w 620"/>
                <a:gd name="T9" fmla="*/ 15 h 8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0" h="859">
                  <a:moveTo>
                    <a:pt x="620" y="15"/>
                  </a:moveTo>
                  <a:lnTo>
                    <a:pt x="21" y="859"/>
                  </a:lnTo>
                  <a:lnTo>
                    <a:pt x="0" y="844"/>
                  </a:lnTo>
                  <a:lnTo>
                    <a:pt x="597" y="0"/>
                  </a:lnTo>
                  <a:lnTo>
                    <a:pt x="620" y="15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5" name="Freeform 14"/>
            <p:cNvSpPr/>
            <p:nvPr/>
          </p:nvSpPr>
          <p:spPr bwMode="auto">
            <a:xfrm>
              <a:off x="5844272" y="3870221"/>
              <a:ext cx="604520" cy="574675"/>
            </a:xfrm>
            <a:custGeom>
              <a:avLst/>
              <a:gdLst>
                <a:gd name="T0" fmla="*/ 513 w 530"/>
                <a:gd name="T1" fmla="*/ 504 h 504"/>
                <a:gd name="T2" fmla="*/ 0 w 530"/>
                <a:gd name="T3" fmla="*/ 19 h 504"/>
                <a:gd name="T4" fmla="*/ 18 w 530"/>
                <a:gd name="T5" fmla="*/ 0 h 504"/>
                <a:gd name="T6" fmla="*/ 530 w 530"/>
                <a:gd name="T7" fmla="*/ 485 h 504"/>
                <a:gd name="T8" fmla="*/ 513 w 530"/>
                <a:gd name="T9" fmla="*/ 504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0" h="504">
                  <a:moveTo>
                    <a:pt x="513" y="504"/>
                  </a:moveTo>
                  <a:lnTo>
                    <a:pt x="0" y="19"/>
                  </a:lnTo>
                  <a:lnTo>
                    <a:pt x="18" y="0"/>
                  </a:lnTo>
                  <a:lnTo>
                    <a:pt x="530" y="485"/>
                  </a:lnTo>
                  <a:lnTo>
                    <a:pt x="513" y="504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6" name="Freeform 15"/>
            <p:cNvSpPr/>
            <p:nvPr/>
          </p:nvSpPr>
          <p:spPr bwMode="auto">
            <a:xfrm>
              <a:off x="7021562" y="2341141"/>
              <a:ext cx="229235" cy="760730"/>
            </a:xfrm>
            <a:custGeom>
              <a:avLst/>
              <a:gdLst>
                <a:gd name="T0" fmla="*/ 26 w 201"/>
                <a:gd name="T1" fmla="*/ 0 h 667"/>
                <a:gd name="T2" fmla="*/ 201 w 201"/>
                <a:gd name="T3" fmla="*/ 660 h 667"/>
                <a:gd name="T4" fmla="*/ 175 w 201"/>
                <a:gd name="T5" fmla="*/ 667 h 667"/>
                <a:gd name="T6" fmla="*/ 0 w 201"/>
                <a:gd name="T7" fmla="*/ 7 h 667"/>
                <a:gd name="T8" fmla="*/ 26 w 201"/>
                <a:gd name="T9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1" h="667">
                  <a:moveTo>
                    <a:pt x="26" y="0"/>
                  </a:moveTo>
                  <a:lnTo>
                    <a:pt x="201" y="660"/>
                  </a:lnTo>
                  <a:lnTo>
                    <a:pt x="175" y="667"/>
                  </a:lnTo>
                  <a:lnTo>
                    <a:pt x="0" y="7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7" name="Freeform 16"/>
            <p:cNvSpPr/>
            <p:nvPr/>
          </p:nvSpPr>
          <p:spPr bwMode="auto">
            <a:xfrm>
              <a:off x="6427202" y="4425211"/>
              <a:ext cx="360045" cy="443865"/>
            </a:xfrm>
            <a:custGeom>
              <a:avLst/>
              <a:gdLst>
                <a:gd name="T0" fmla="*/ 295 w 316"/>
                <a:gd name="T1" fmla="*/ 389 h 389"/>
                <a:gd name="T2" fmla="*/ 0 w 316"/>
                <a:gd name="T3" fmla="*/ 15 h 389"/>
                <a:gd name="T4" fmla="*/ 21 w 316"/>
                <a:gd name="T5" fmla="*/ 0 h 389"/>
                <a:gd name="T6" fmla="*/ 316 w 316"/>
                <a:gd name="T7" fmla="*/ 373 h 389"/>
                <a:gd name="T8" fmla="*/ 295 w 316"/>
                <a:gd name="T9" fmla="*/ 389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6" h="389">
                  <a:moveTo>
                    <a:pt x="295" y="389"/>
                  </a:moveTo>
                  <a:lnTo>
                    <a:pt x="0" y="15"/>
                  </a:lnTo>
                  <a:lnTo>
                    <a:pt x="21" y="0"/>
                  </a:lnTo>
                  <a:lnTo>
                    <a:pt x="316" y="373"/>
                  </a:lnTo>
                  <a:lnTo>
                    <a:pt x="295" y="389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8" name="Freeform 17"/>
            <p:cNvSpPr/>
            <p:nvPr/>
          </p:nvSpPr>
          <p:spPr bwMode="auto">
            <a:xfrm>
              <a:off x="5128627" y="3787036"/>
              <a:ext cx="728980" cy="109220"/>
            </a:xfrm>
            <a:custGeom>
              <a:avLst/>
              <a:gdLst>
                <a:gd name="T0" fmla="*/ 1 w 639"/>
                <a:gd name="T1" fmla="*/ 0 h 96"/>
                <a:gd name="T2" fmla="*/ 639 w 639"/>
                <a:gd name="T3" fmla="*/ 70 h 96"/>
                <a:gd name="T4" fmla="*/ 635 w 639"/>
                <a:gd name="T5" fmla="*/ 96 h 96"/>
                <a:gd name="T6" fmla="*/ 0 w 639"/>
                <a:gd name="T7" fmla="*/ 26 h 96"/>
                <a:gd name="T8" fmla="*/ 1 w 639"/>
                <a:gd name="T9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9" h="96">
                  <a:moveTo>
                    <a:pt x="1" y="0"/>
                  </a:moveTo>
                  <a:lnTo>
                    <a:pt x="639" y="70"/>
                  </a:lnTo>
                  <a:lnTo>
                    <a:pt x="635" y="96"/>
                  </a:lnTo>
                  <a:lnTo>
                    <a:pt x="0" y="2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9" name="Freeform 18"/>
            <p:cNvSpPr/>
            <p:nvPr/>
          </p:nvSpPr>
          <p:spPr bwMode="auto">
            <a:xfrm>
              <a:off x="6413232" y="1994431"/>
              <a:ext cx="354330" cy="730885"/>
            </a:xfrm>
            <a:custGeom>
              <a:avLst/>
              <a:gdLst>
                <a:gd name="T0" fmla="*/ 311 w 311"/>
                <a:gd name="T1" fmla="*/ 12 h 641"/>
                <a:gd name="T2" fmla="*/ 24 w 311"/>
                <a:gd name="T3" fmla="*/ 641 h 641"/>
                <a:gd name="T4" fmla="*/ 0 w 311"/>
                <a:gd name="T5" fmla="*/ 631 h 641"/>
                <a:gd name="T6" fmla="*/ 286 w 311"/>
                <a:gd name="T7" fmla="*/ 0 h 641"/>
                <a:gd name="T8" fmla="*/ 311 w 311"/>
                <a:gd name="T9" fmla="*/ 12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1" h="641">
                  <a:moveTo>
                    <a:pt x="311" y="12"/>
                  </a:moveTo>
                  <a:lnTo>
                    <a:pt x="24" y="641"/>
                  </a:lnTo>
                  <a:lnTo>
                    <a:pt x="0" y="631"/>
                  </a:lnTo>
                  <a:lnTo>
                    <a:pt x="286" y="0"/>
                  </a:lnTo>
                  <a:lnTo>
                    <a:pt x="311" y="12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0" name="Freeform 19"/>
            <p:cNvSpPr/>
            <p:nvPr/>
          </p:nvSpPr>
          <p:spPr bwMode="auto">
            <a:xfrm>
              <a:off x="5838557" y="3122191"/>
              <a:ext cx="109220" cy="762000"/>
            </a:xfrm>
            <a:custGeom>
              <a:avLst/>
              <a:gdLst>
                <a:gd name="T0" fmla="*/ 96 w 96"/>
                <a:gd name="T1" fmla="*/ 1 h 668"/>
                <a:gd name="T2" fmla="*/ 26 w 96"/>
                <a:gd name="T3" fmla="*/ 668 h 668"/>
                <a:gd name="T4" fmla="*/ 0 w 96"/>
                <a:gd name="T5" fmla="*/ 665 h 668"/>
                <a:gd name="T6" fmla="*/ 70 w 96"/>
                <a:gd name="T7" fmla="*/ 0 h 668"/>
                <a:gd name="T8" fmla="*/ 96 w 96"/>
                <a:gd name="T9" fmla="*/ 1 h 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668">
                  <a:moveTo>
                    <a:pt x="96" y="1"/>
                  </a:moveTo>
                  <a:lnTo>
                    <a:pt x="26" y="668"/>
                  </a:lnTo>
                  <a:lnTo>
                    <a:pt x="0" y="665"/>
                  </a:lnTo>
                  <a:lnTo>
                    <a:pt x="70" y="0"/>
                  </a:lnTo>
                  <a:lnTo>
                    <a:pt x="96" y="1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1" name="Freeform 20"/>
            <p:cNvSpPr/>
            <p:nvPr/>
          </p:nvSpPr>
          <p:spPr bwMode="auto">
            <a:xfrm>
              <a:off x="5846812" y="1849651"/>
              <a:ext cx="358140" cy="75565"/>
            </a:xfrm>
            <a:custGeom>
              <a:avLst/>
              <a:gdLst>
                <a:gd name="T0" fmla="*/ 3 w 314"/>
                <a:gd name="T1" fmla="*/ 0 h 66"/>
                <a:gd name="T2" fmla="*/ 314 w 314"/>
                <a:gd name="T3" fmla="*/ 40 h 66"/>
                <a:gd name="T4" fmla="*/ 311 w 314"/>
                <a:gd name="T5" fmla="*/ 66 h 66"/>
                <a:gd name="T6" fmla="*/ 0 w 314"/>
                <a:gd name="T7" fmla="*/ 27 h 66"/>
                <a:gd name="T8" fmla="*/ 3 w 314"/>
                <a:gd name="T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4" h="66">
                  <a:moveTo>
                    <a:pt x="3" y="0"/>
                  </a:moveTo>
                  <a:lnTo>
                    <a:pt x="314" y="40"/>
                  </a:lnTo>
                  <a:lnTo>
                    <a:pt x="311" y="66"/>
                  </a:lnTo>
                  <a:lnTo>
                    <a:pt x="0" y="27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2" name="Freeform 21"/>
            <p:cNvSpPr/>
            <p:nvPr/>
          </p:nvSpPr>
          <p:spPr bwMode="auto">
            <a:xfrm>
              <a:off x="6623417" y="3635271"/>
              <a:ext cx="92075" cy="455295"/>
            </a:xfrm>
            <a:custGeom>
              <a:avLst/>
              <a:gdLst>
                <a:gd name="T0" fmla="*/ 0 w 81"/>
                <a:gd name="T1" fmla="*/ 396 h 399"/>
                <a:gd name="T2" fmla="*/ 55 w 81"/>
                <a:gd name="T3" fmla="*/ 0 h 399"/>
                <a:gd name="T4" fmla="*/ 81 w 81"/>
                <a:gd name="T5" fmla="*/ 3 h 399"/>
                <a:gd name="T6" fmla="*/ 26 w 81"/>
                <a:gd name="T7" fmla="*/ 399 h 399"/>
                <a:gd name="T8" fmla="*/ 0 w 81"/>
                <a:gd name="T9" fmla="*/ 396 h 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399">
                  <a:moveTo>
                    <a:pt x="0" y="396"/>
                  </a:moveTo>
                  <a:lnTo>
                    <a:pt x="55" y="0"/>
                  </a:lnTo>
                  <a:lnTo>
                    <a:pt x="81" y="3"/>
                  </a:lnTo>
                  <a:lnTo>
                    <a:pt x="26" y="399"/>
                  </a:lnTo>
                  <a:lnTo>
                    <a:pt x="0" y="396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3" name="Freeform 22"/>
            <p:cNvSpPr/>
            <p:nvPr/>
          </p:nvSpPr>
          <p:spPr bwMode="auto">
            <a:xfrm>
              <a:off x="6692632" y="3622571"/>
              <a:ext cx="487045" cy="325120"/>
            </a:xfrm>
            <a:custGeom>
              <a:avLst/>
              <a:gdLst>
                <a:gd name="T0" fmla="*/ 413 w 427"/>
                <a:gd name="T1" fmla="*/ 285 h 285"/>
                <a:gd name="T2" fmla="*/ 0 w 427"/>
                <a:gd name="T3" fmla="*/ 23 h 285"/>
                <a:gd name="T4" fmla="*/ 15 w 427"/>
                <a:gd name="T5" fmla="*/ 0 h 285"/>
                <a:gd name="T6" fmla="*/ 427 w 427"/>
                <a:gd name="T7" fmla="*/ 262 h 285"/>
                <a:gd name="T8" fmla="*/ 413 w 427"/>
                <a:gd name="T9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7" h="285">
                  <a:moveTo>
                    <a:pt x="413" y="285"/>
                  </a:moveTo>
                  <a:lnTo>
                    <a:pt x="0" y="23"/>
                  </a:lnTo>
                  <a:lnTo>
                    <a:pt x="15" y="0"/>
                  </a:lnTo>
                  <a:lnTo>
                    <a:pt x="427" y="262"/>
                  </a:lnTo>
                  <a:lnTo>
                    <a:pt x="413" y="285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4" name="Freeform 23"/>
            <p:cNvSpPr/>
            <p:nvPr/>
          </p:nvSpPr>
          <p:spPr bwMode="auto">
            <a:xfrm>
              <a:off x="4929872" y="3095521"/>
              <a:ext cx="438785" cy="306705"/>
            </a:xfrm>
            <a:custGeom>
              <a:avLst/>
              <a:gdLst>
                <a:gd name="T0" fmla="*/ 14 w 385"/>
                <a:gd name="T1" fmla="*/ 0 h 269"/>
                <a:gd name="T2" fmla="*/ 385 w 385"/>
                <a:gd name="T3" fmla="*/ 247 h 269"/>
                <a:gd name="T4" fmla="*/ 372 w 385"/>
                <a:gd name="T5" fmla="*/ 269 h 269"/>
                <a:gd name="T6" fmla="*/ 0 w 385"/>
                <a:gd name="T7" fmla="*/ 21 h 269"/>
                <a:gd name="T8" fmla="*/ 14 w 385"/>
                <a:gd name="T9" fmla="*/ 0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5" h="269">
                  <a:moveTo>
                    <a:pt x="14" y="0"/>
                  </a:moveTo>
                  <a:lnTo>
                    <a:pt x="385" y="247"/>
                  </a:lnTo>
                  <a:lnTo>
                    <a:pt x="372" y="269"/>
                  </a:lnTo>
                  <a:lnTo>
                    <a:pt x="0" y="21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5" name="Freeform 24"/>
            <p:cNvSpPr/>
            <p:nvPr/>
          </p:nvSpPr>
          <p:spPr bwMode="auto">
            <a:xfrm>
              <a:off x="4961622" y="2166516"/>
              <a:ext cx="497205" cy="388620"/>
            </a:xfrm>
            <a:custGeom>
              <a:avLst/>
              <a:gdLst>
                <a:gd name="T0" fmla="*/ 0 w 436"/>
                <a:gd name="T1" fmla="*/ 320 h 341"/>
                <a:gd name="T2" fmla="*/ 420 w 436"/>
                <a:gd name="T3" fmla="*/ 0 h 341"/>
                <a:gd name="T4" fmla="*/ 436 w 436"/>
                <a:gd name="T5" fmla="*/ 21 h 341"/>
                <a:gd name="T6" fmla="*/ 15 w 436"/>
                <a:gd name="T7" fmla="*/ 341 h 341"/>
                <a:gd name="T8" fmla="*/ 0 w 436"/>
                <a:gd name="T9" fmla="*/ 320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6" h="341">
                  <a:moveTo>
                    <a:pt x="0" y="320"/>
                  </a:moveTo>
                  <a:lnTo>
                    <a:pt x="420" y="0"/>
                  </a:lnTo>
                  <a:lnTo>
                    <a:pt x="436" y="21"/>
                  </a:lnTo>
                  <a:lnTo>
                    <a:pt x="15" y="341"/>
                  </a:lnTo>
                  <a:lnTo>
                    <a:pt x="0" y="320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6" name="Freeform 25"/>
            <p:cNvSpPr/>
            <p:nvPr/>
          </p:nvSpPr>
          <p:spPr bwMode="auto">
            <a:xfrm>
              <a:off x="4880977" y="3517796"/>
              <a:ext cx="259080" cy="293370"/>
            </a:xfrm>
            <a:custGeom>
              <a:avLst/>
              <a:gdLst>
                <a:gd name="T0" fmla="*/ 20 w 227"/>
                <a:gd name="T1" fmla="*/ 0 h 257"/>
                <a:gd name="T2" fmla="*/ 227 w 227"/>
                <a:gd name="T3" fmla="*/ 240 h 257"/>
                <a:gd name="T4" fmla="*/ 208 w 227"/>
                <a:gd name="T5" fmla="*/ 257 h 257"/>
                <a:gd name="T6" fmla="*/ 0 w 227"/>
                <a:gd name="T7" fmla="*/ 17 h 257"/>
                <a:gd name="T8" fmla="*/ 20 w 227"/>
                <a:gd name="T9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7" h="257">
                  <a:moveTo>
                    <a:pt x="20" y="0"/>
                  </a:moveTo>
                  <a:lnTo>
                    <a:pt x="227" y="240"/>
                  </a:lnTo>
                  <a:lnTo>
                    <a:pt x="208" y="257"/>
                  </a:lnTo>
                  <a:lnTo>
                    <a:pt x="0" y="17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7" name="Freeform 26"/>
            <p:cNvSpPr/>
            <p:nvPr/>
          </p:nvSpPr>
          <p:spPr bwMode="auto">
            <a:xfrm>
              <a:off x="6392912" y="4433466"/>
              <a:ext cx="61595" cy="683260"/>
            </a:xfrm>
            <a:custGeom>
              <a:avLst/>
              <a:gdLst>
                <a:gd name="T0" fmla="*/ 0 w 54"/>
                <a:gd name="T1" fmla="*/ 597 h 599"/>
                <a:gd name="T2" fmla="*/ 26 w 54"/>
                <a:gd name="T3" fmla="*/ 0 h 599"/>
                <a:gd name="T4" fmla="*/ 54 w 54"/>
                <a:gd name="T5" fmla="*/ 1 h 599"/>
                <a:gd name="T6" fmla="*/ 26 w 54"/>
                <a:gd name="T7" fmla="*/ 599 h 599"/>
                <a:gd name="T8" fmla="*/ 0 w 54"/>
                <a:gd name="T9" fmla="*/ 597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599">
                  <a:moveTo>
                    <a:pt x="0" y="597"/>
                  </a:moveTo>
                  <a:lnTo>
                    <a:pt x="26" y="0"/>
                  </a:lnTo>
                  <a:lnTo>
                    <a:pt x="54" y="1"/>
                  </a:lnTo>
                  <a:lnTo>
                    <a:pt x="26" y="599"/>
                  </a:lnTo>
                  <a:lnTo>
                    <a:pt x="0" y="597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8" name="Freeform 27"/>
            <p:cNvSpPr/>
            <p:nvPr/>
          </p:nvSpPr>
          <p:spPr bwMode="auto">
            <a:xfrm>
              <a:off x="5279757" y="3870221"/>
              <a:ext cx="584835" cy="523240"/>
            </a:xfrm>
            <a:custGeom>
              <a:avLst/>
              <a:gdLst>
                <a:gd name="T0" fmla="*/ 513 w 513"/>
                <a:gd name="T1" fmla="*/ 19 h 459"/>
                <a:gd name="T2" fmla="*/ 18 w 513"/>
                <a:gd name="T3" fmla="*/ 459 h 459"/>
                <a:gd name="T4" fmla="*/ 0 w 513"/>
                <a:gd name="T5" fmla="*/ 438 h 459"/>
                <a:gd name="T6" fmla="*/ 495 w 513"/>
                <a:gd name="T7" fmla="*/ 0 h 459"/>
                <a:gd name="T8" fmla="*/ 513 w 513"/>
                <a:gd name="T9" fmla="*/ 19 h 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459">
                  <a:moveTo>
                    <a:pt x="513" y="19"/>
                  </a:moveTo>
                  <a:lnTo>
                    <a:pt x="18" y="459"/>
                  </a:lnTo>
                  <a:lnTo>
                    <a:pt x="0" y="438"/>
                  </a:lnTo>
                  <a:lnTo>
                    <a:pt x="495" y="0"/>
                  </a:lnTo>
                  <a:lnTo>
                    <a:pt x="513" y="19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9" name="Freeform 28"/>
            <p:cNvSpPr/>
            <p:nvPr/>
          </p:nvSpPr>
          <p:spPr bwMode="auto">
            <a:xfrm>
              <a:off x="5567412" y="4704611"/>
              <a:ext cx="245110" cy="427355"/>
            </a:xfrm>
            <a:custGeom>
              <a:avLst/>
              <a:gdLst>
                <a:gd name="T0" fmla="*/ 215 w 215"/>
                <a:gd name="T1" fmla="*/ 12 h 375"/>
                <a:gd name="T2" fmla="*/ 24 w 215"/>
                <a:gd name="T3" fmla="*/ 375 h 375"/>
                <a:gd name="T4" fmla="*/ 0 w 215"/>
                <a:gd name="T5" fmla="*/ 363 h 375"/>
                <a:gd name="T6" fmla="*/ 191 w 215"/>
                <a:gd name="T7" fmla="*/ 0 h 375"/>
                <a:gd name="T8" fmla="*/ 215 w 215"/>
                <a:gd name="T9" fmla="*/ 12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5" h="375">
                  <a:moveTo>
                    <a:pt x="215" y="12"/>
                  </a:moveTo>
                  <a:lnTo>
                    <a:pt x="24" y="375"/>
                  </a:lnTo>
                  <a:lnTo>
                    <a:pt x="0" y="363"/>
                  </a:lnTo>
                  <a:lnTo>
                    <a:pt x="191" y="0"/>
                  </a:lnTo>
                  <a:lnTo>
                    <a:pt x="215" y="12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60" name="Freeform 29"/>
            <p:cNvSpPr/>
            <p:nvPr/>
          </p:nvSpPr>
          <p:spPr bwMode="auto">
            <a:xfrm>
              <a:off x="6540232" y="1885846"/>
              <a:ext cx="226060" cy="146050"/>
            </a:xfrm>
            <a:custGeom>
              <a:avLst/>
              <a:gdLst>
                <a:gd name="T0" fmla="*/ 186 w 198"/>
                <a:gd name="T1" fmla="*/ 128 h 128"/>
                <a:gd name="T2" fmla="*/ 0 w 198"/>
                <a:gd name="T3" fmla="*/ 24 h 128"/>
                <a:gd name="T4" fmla="*/ 14 w 198"/>
                <a:gd name="T5" fmla="*/ 0 h 128"/>
                <a:gd name="T6" fmla="*/ 198 w 198"/>
                <a:gd name="T7" fmla="*/ 106 h 128"/>
                <a:gd name="T8" fmla="*/ 186 w 198"/>
                <a:gd name="T9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8" h="128">
                  <a:moveTo>
                    <a:pt x="186" y="128"/>
                  </a:moveTo>
                  <a:lnTo>
                    <a:pt x="0" y="24"/>
                  </a:lnTo>
                  <a:lnTo>
                    <a:pt x="14" y="0"/>
                  </a:lnTo>
                  <a:lnTo>
                    <a:pt x="198" y="106"/>
                  </a:lnTo>
                  <a:lnTo>
                    <a:pt x="186" y="128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61" name="Freeform 30"/>
            <p:cNvSpPr/>
            <p:nvPr/>
          </p:nvSpPr>
          <p:spPr bwMode="auto">
            <a:xfrm>
              <a:off x="7220952" y="2648481"/>
              <a:ext cx="103505" cy="452755"/>
            </a:xfrm>
            <a:custGeom>
              <a:avLst/>
              <a:gdLst>
                <a:gd name="T0" fmla="*/ 91 w 91"/>
                <a:gd name="T1" fmla="*/ 5 h 397"/>
                <a:gd name="T2" fmla="*/ 26 w 91"/>
                <a:gd name="T3" fmla="*/ 397 h 397"/>
                <a:gd name="T4" fmla="*/ 0 w 91"/>
                <a:gd name="T5" fmla="*/ 392 h 397"/>
                <a:gd name="T6" fmla="*/ 64 w 91"/>
                <a:gd name="T7" fmla="*/ 0 h 397"/>
                <a:gd name="T8" fmla="*/ 91 w 91"/>
                <a:gd name="T9" fmla="*/ 5 h 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" h="397">
                  <a:moveTo>
                    <a:pt x="91" y="5"/>
                  </a:moveTo>
                  <a:lnTo>
                    <a:pt x="26" y="397"/>
                  </a:lnTo>
                  <a:lnTo>
                    <a:pt x="0" y="392"/>
                  </a:lnTo>
                  <a:lnTo>
                    <a:pt x="64" y="0"/>
                  </a:lnTo>
                  <a:lnTo>
                    <a:pt x="91" y="5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62" name="Freeform 31"/>
            <p:cNvSpPr/>
            <p:nvPr/>
          </p:nvSpPr>
          <p:spPr bwMode="auto">
            <a:xfrm>
              <a:off x="6680567" y="3171086"/>
              <a:ext cx="139065" cy="469900"/>
            </a:xfrm>
            <a:custGeom>
              <a:avLst/>
              <a:gdLst>
                <a:gd name="T0" fmla="*/ 122 w 122"/>
                <a:gd name="T1" fmla="*/ 5 h 412"/>
                <a:gd name="T2" fmla="*/ 26 w 122"/>
                <a:gd name="T3" fmla="*/ 412 h 412"/>
                <a:gd name="T4" fmla="*/ 0 w 122"/>
                <a:gd name="T5" fmla="*/ 407 h 412"/>
                <a:gd name="T6" fmla="*/ 96 w 122"/>
                <a:gd name="T7" fmla="*/ 0 h 412"/>
                <a:gd name="T8" fmla="*/ 122 w 122"/>
                <a:gd name="T9" fmla="*/ 5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" h="412">
                  <a:moveTo>
                    <a:pt x="122" y="5"/>
                  </a:moveTo>
                  <a:lnTo>
                    <a:pt x="26" y="412"/>
                  </a:lnTo>
                  <a:lnTo>
                    <a:pt x="0" y="407"/>
                  </a:lnTo>
                  <a:lnTo>
                    <a:pt x="96" y="0"/>
                  </a:lnTo>
                  <a:lnTo>
                    <a:pt x="122" y="5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63" name="Freeform 32"/>
            <p:cNvSpPr/>
            <p:nvPr/>
          </p:nvSpPr>
          <p:spPr bwMode="auto">
            <a:xfrm>
              <a:off x="6699617" y="3436516"/>
              <a:ext cx="655955" cy="215265"/>
            </a:xfrm>
            <a:custGeom>
              <a:avLst/>
              <a:gdLst>
                <a:gd name="T0" fmla="*/ 575 w 575"/>
                <a:gd name="T1" fmla="*/ 24 h 189"/>
                <a:gd name="T2" fmla="*/ 9 w 575"/>
                <a:gd name="T3" fmla="*/ 189 h 189"/>
                <a:gd name="T4" fmla="*/ 0 w 575"/>
                <a:gd name="T5" fmla="*/ 163 h 189"/>
                <a:gd name="T6" fmla="*/ 567 w 575"/>
                <a:gd name="T7" fmla="*/ 0 h 189"/>
                <a:gd name="T8" fmla="*/ 575 w 575"/>
                <a:gd name="T9" fmla="*/ 24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5" h="189">
                  <a:moveTo>
                    <a:pt x="575" y="24"/>
                  </a:moveTo>
                  <a:lnTo>
                    <a:pt x="9" y="189"/>
                  </a:lnTo>
                  <a:lnTo>
                    <a:pt x="0" y="163"/>
                  </a:lnTo>
                  <a:lnTo>
                    <a:pt x="567" y="0"/>
                  </a:lnTo>
                  <a:lnTo>
                    <a:pt x="575" y="24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64" name="Freeform 33"/>
            <p:cNvSpPr/>
            <p:nvPr/>
          </p:nvSpPr>
          <p:spPr bwMode="auto">
            <a:xfrm>
              <a:off x="6362432" y="2715791"/>
              <a:ext cx="81915" cy="554355"/>
            </a:xfrm>
            <a:custGeom>
              <a:avLst/>
              <a:gdLst>
                <a:gd name="T0" fmla="*/ 0 w 72"/>
                <a:gd name="T1" fmla="*/ 484 h 486"/>
                <a:gd name="T2" fmla="*/ 45 w 72"/>
                <a:gd name="T3" fmla="*/ 0 h 486"/>
                <a:gd name="T4" fmla="*/ 72 w 72"/>
                <a:gd name="T5" fmla="*/ 1 h 486"/>
                <a:gd name="T6" fmla="*/ 26 w 72"/>
                <a:gd name="T7" fmla="*/ 486 h 486"/>
                <a:gd name="T8" fmla="*/ 0 w 72"/>
                <a:gd name="T9" fmla="*/ 484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486">
                  <a:moveTo>
                    <a:pt x="0" y="484"/>
                  </a:moveTo>
                  <a:lnTo>
                    <a:pt x="45" y="0"/>
                  </a:lnTo>
                  <a:lnTo>
                    <a:pt x="72" y="1"/>
                  </a:lnTo>
                  <a:lnTo>
                    <a:pt x="26" y="486"/>
                  </a:lnTo>
                  <a:lnTo>
                    <a:pt x="0" y="484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65" name="Freeform 34"/>
            <p:cNvSpPr/>
            <p:nvPr/>
          </p:nvSpPr>
          <p:spPr bwMode="auto">
            <a:xfrm>
              <a:off x="5454382" y="2139211"/>
              <a:ext cx="319405" cy="57150"/>
            </a:xfrm>
            <a:custGeom>
              <a:avLst/>
              <a:gdLst>
                <a:gd name="T0" fmla="*/ 280 w 280"/>
                <a:gd name="T1" fmla="*/ 28 h 50"/>
                <a:gd name="T2" fmla="*/ 4 w 280"/>
                <a:gd name="T3" fmla="*/ 50 h 50"/>
                <a:gd name="T4" fmla="*/ 0 w 280"/>
                <a:gd name="T5" fmla="*/ 24 h 50"/>
                <a:gd name="T6" fmla="*/ 278 w 280"/>
                <a:gd name="T7" fmla="*/ 0 h 50"/>
                <a:gd name="T8" fmla="*/ 280 w 280"/>
                <a:gd name="T9" fmla="*/ 28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0" h="50">
                  <a:moveTo>
                    <a:pt x="280" y="28"/>
                  </a:moveTo>
                  <a:lnTo>
                    <a:pt x="4" y="50"/>
                  </a:lnTo>
                  <a:lnTo>
                    <a:pt x="0" y="24"/>
                  </a:lnTo>
                  <a:lnTo>
                    <a:pt x="278" y="0"/>
                  </a:lnTo>
                  <a:lnTo>
                    <a:pt x="280" y="28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66" name="Freeform 35"/>
            <p:cNvSpPr/>
            <p:nvPr/>
          </p:nvSpPr>
          <p:spPr bwMode="auto">
            <a:xfrm>
              <a:off x="4844147" y="2850411"/>
              <a:ext cx="85725" cy="272415"/>
            </a:xfrm>
            <a:custGeom>
              <a:avLst/>
              <a:gdLst>
                <a:gd name="T0" fmla="*/ 49 w 75"/>
                <a:gd name="T1" fmla="*/ 239 h 239"/>
                <a:gd name="T2" fmla="*/ 0 w 75"/>
                <a:gd name="T3" fmla="*/ 5 h 239"/>
                <a:gd name="T4" fmla="*/ 26 w 75"/>
                <a:gd name="T5" fmla="*/ 0 h 239"/>
                <a:gd name="T6" fmla="*/ 75 w 75"/>
                <a:gd name="T7" fmla="*/ 234 h 239"/>
                <a:gd name="T8" fmla="*/ 49 w 75"/>
                <a:gd name="T9" fmla="*/ 239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239">
                  <a:moveTo>
                    <a:pt x="49" y="239"/>
                  </a:moveTo>
                  <a:lnTo>
                    <a:pt x="0" y="5"/>
                  </a:lnTo>
                  <a:lnTo>
                    <a:pt x="26" y="0"/>
                  </a:lnTo>
                  <a:lnTo>
                    <a:pt x="75" y="234"/>
                  </a:lnTo>
                  <a:lnTo>
                    <a:pt x="49" y="239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67" name="Freeform 36"/>
            <p:cNvSpPr/>
            <p:nvPr/>
          </p:nvSpPr>
          <p:spPr bwMode="auto">
            <a:xfrm>
              <a:off x="6377037" y="4041036"/>
              <a:ext cx="77470" cy="355600"/>
            </a:xfrm>
            <a:custGeom>
              <a:avLst/>
              <a:gdLst>
                <a:gd name="T0" fmla="*/ 26 w 68"/>
                <a:gd name="T1" fmla="*/ 0 h 312"/>
                <a:gd name="T2" fmla="*/ 68 w 68"/>
                <a:gd name="T3" fmla="*/ 309 h 312"/>
                <a:gd name="T4" fmla="*/ 40 w 68"/>
                <a:gd name="T5" fmla="*/ 312 h 312"/>
                <a:gd name="T6" fmla="*/ 0 w 68"/>
                <a:gd name="T7" fmla="*/ 3 h 312"/>
                <a:gd name="T8" fmla="*/ 26 w 68"/>
                <a:gd name="T9" fmla="*/ 0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312">
                  <a:moveTo>
                    <a:pt x="26" y="0"/>
                  </a:moveTo>
                  <a:lnTo>
                    <a:pt x="68" y="309"/>
                  </a:lnTo>
                  <a:lnTo>
                    <a:pt x="40" y="312"/>
                  </a:lnTo>
                  <a:lnTo>
                    <a:pt x="0" y="3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68" name="Freeform 37"/>
            <p:cNvSpPr/>
            <p:nvPr/>
          </p:nvSpPr>
          <p:spPr bwMode="auto">
            <a:xfrm>
              <a:off x="5789662" y="4696991"/>
              <a:ext cx="253365" cy="339725"/>
            </a:xfrm>
            <a:custGeom>
              <a:avLst/>
              <a:gdLst>
                <a:gd name="T0" fmla="*/ 22 w 222"/>
                <a:gd name="T1" fmla="*/ 0 h 298"/>
                <a:gd name="T2" fmla="*/ 222 w 222"/>
                <a:gd name="T3" fmla="*/ 283 h 298"/>
                <a:gd name="T4" fmla="*/ 201 w 222"/>
                <a:gd name="T5" fmla="*/ 298 h 298"/>
                <a:gd name="T6" fmla="*/ 0 w 222"/>
                <a:gd name="T7" fmla="*/ 14 h 298"/>
                <a:gd name="T8" fmla="*/ 22 w 222"/>
                <a:gd name="T9" fmla="*/ 0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2" h="298">
                  <a:moveTo>
                    <a:pt x="22" y="0"/>
                  </a:moveTo>
                  <a:lnTo>
                    <a:pt x="222" y="283"/>
                  </a:lnTo>
                  <a:lnTo>
                    <a:pt x="201" y="298"/>
                  </a:lnTo>
                  <a:lnTo>
                    <a:pt x="0" y="14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69" name="Freeform 38"/>
            <p:cNvSpPr/>
            <p:nvPr/>
          </p:nvSpPr>
          <p:spPr bwMode="auto">
            <a:xfrm>
              <a:off x="5442952" y="4686831"/>
              <a:ext cx="349885" cy="41275"/>
            </a:xfrm>
            <a:custGeom>
              <a:avLst/>
              <a:gdLst>
                <a:gd name="T0" fmla="*/ 305 w 307"/>
                <a:gd name="T1" fmla="*/ 36 h 36"/>
                <a:gd name="T2" fmla="*/ 0 w 307"/>
                <a:gd name="T3" fmla="*/ 28 h 36"/>
                <a:gd name="T4" fmla="*/ 0 w 307"/>
                <a:gd name="T5" fmla="*/ 0 h 36"/>
                <a:gd name="T6" fmla="*/ 307 w 307"/>
                <a:gd name="T7" fmla="*/ 10 h 36"/>
                <a:gd name="T8" fmla="*/ 305 w 307"/>
                <a:gd name="T9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7" h="36">
                  <a:moveTo>
                    <a:pt x="305" y="36"/>
                  </a:moveTo>
                  <a:lnTo>
                    <a:pt x="0" y="28"/>
                  </a:lnTo>
                  <a:lnTo>
                    <a:pt x="0" y="0"/>
                  </a:lnTo>
                  <a:lnTo>
                    <a:pt x="307" y="10"/>
                  </a:lnTo>
                  <a:lnTo>
                    <a:pt x="305" y="36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70" name="Freeform 39"/>
            <p:cNvSpPr/>
            <p:nvPr/>
          </p:nvSpPr>
          <p:spPr bwMode="auto">
            <a:xfrm>
              <a:off x="5115927" y="3640986"/>
              <a:ext cx="246380" cy="180340"/>
            </a:xfrm>
            <a:custGeom>
              <a:avLst/>
              <a:gdLst>
                <a:gd name="T0" fmla="*/ 0 w 216"/>
                <a:gd name="T1" fmla="*/ 135 h 158"/>
                <a:gd name="T2" fmla="*/ 200 w 216"/>
                <a:gd name="T3" fmla="*/ 0 h 158"/>
                <a:gd name="T4" fmla="*/ 216 w 216"/>
                <a:gd name="T5" fmla="*/ 21 h 158"/>
                <a:gd name="T6" fmla="*/ 16 w 216"/>
                <a:gd name="T7" fmla="*/ 158 h 158"/>
                <a:gd name="T8" fmla="*/ 0 w 216"/>
                <a:gd name="T9" fmla="*/ 135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6" h="158">
                  <a:moveTo>
                    <a:pt x="0" y="135"/>
                  </a:moveTo>
                  <a:lnTo>
                    <a:pt x="200" y="0"/>
                  </a:lnTo>
                  <a:lnTo>
                    <a:pt x="216" y="21"/>
                  </a:lnTo>
                  <a:lnTo>
                    <a:pt x="16" y="158"/>
                  </a:lnTo>
                  <a:lnTo>
                    <a:pt x="0" y="135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71" name="Freeform 40"/>
            <p:cNvSpPr/>
            <p:nvPr/>
          </p:nvSpPr>
          <p:spPr bwMode="auto">
            <a:xfrm>
              <a:off x="6458952" y="4380761"/>
              <a:ext cx="471170" cy="50165"/>
            </a:xfrm>
            <a:custGeom>
              <a:avLst/>
              <a:gdLst>
                <a:gd name="T0" fmla="*/ 413 w 413"/>
                <a:gd name="T1" fmla="*/ 26 h 44"/>
                <a:gd name="T2" fmla="*/ 1 w 413"/>
                <a:gd name="T3" fmla="*/ 44 h 44"/>
                <a:gd name="T4" fmla="*/ 0 w 413"/>
                <a:gd name="T5" fmla="*/ 16 h 44"/>
                <a:gd name="T6" fmla="*/ 411 w 413"/>
                <a:gd name="T7" fmla="*/ 0 h 44"/>
                <a:gd name="T8" fmla="*/ 413 w 413"/>
                <a:gd name="T9" fmla="*/ 26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3" h="44">
                  <a:moveTo>
                    <a:pt x="413" y="26"/>
                  </a:moveTo>
                  <a:lnTo>
                    <a:pt x="1" y="44"/>
                  </a:lnTo>
                  <a:lnTo>
                    <a:pt x="0" y="16"/>
                  </a:lnTo>
                  <a:lnTo>
                    <a:pt x="411" y="0"/>
                  </a:lnTo>
                  <a:lnTo>
                    <a:pt x="413" y="26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72" name="Freeform 41"/>
            <p:cNvSpPr/>
            <p:nvPr/>
          </p:nvSpPr>
          <p:spPr bwMode="auto">
            <a:xfrm>
              <a:off x="5542647" y="5223406"/>
              <a:ext cx="1191895" cy="1059180"/>
            </a:xfrm>
            <a:custGeom>
              <a:avLst/>
              <a:gdLst>
                <a:gd name="T0" fmla="*/ 293 w 602"/>
                <a:gd name="T1" fmla="*/ 535 h 535"/>
                <a:gd name="T2" fmla="*/ 143 w 602"/>
                <a:gd name="T3" fmla="*/ 515 h 535"/>
                <a:gd name="T4" fmla="*/ 87 w 602"/>
                <a:gd name="T5" fmla="*/ 469 h 535"/>
                <a:gd name="T6" fmla="*/ 38 w 602"/>
                <a:gd name="T7" fmla="*/ 403 h 535"/>
                <a:gd name="T8" fmla="*/ 31 w 602"/>
                <a:gd name="T9" fmla="*/ 368 h 535"/>
                <a:gd name="T10" fmla="*/ 32 w 602"/>
                <a:gd name="T11" fmla="*/ 347 h 535"/>
                <a:gd name="T12" fmla="*/ 38 w 602"/>
                <a:gd name="T13" fmla="*/ 314 h 535"/>
                <a:gd name="T14" fmla="*/ 32 w 602"/>
                <a:gd name="T15" fmla="*/ 293 h 535"/>
                <a:gd name="T16" fmla="*/ 29 w 602"/>
                <a:gd name="T17" fmla="*/ 270 h 535"/>
                <a:gd name="T18" fmla="*/ 37 w 602"/>
                <a:gd name="T19" fmla="*/ 241 h 535"/>
                <a:gd name="T20" fmla="*/ 31 w 602"/>
                <a:gd name="T21" fmla="*/ 214 h 535"/>
                <a:gd name="T22" fmla="*/ 35 w 602"/>
                <a:gd name="T23" fmla="*/ 191 h 535"/>
                <a:gd name="T24" fmla="*/ 41 w 602"/>
                <a:gd name="T25" fmla="*/ 169 h 535"/>
                <a:gd name="T26" fmla="*/ 44 w 602"/>
                <a:gd name="T27" fmla="*/ 145 h 535"/>
                <a:gd name="T28" fmla="*/ 17 w 602"/>
                <a:gd name="T29" fmla="*/ 126 h 535"/>
                <a:gd name="T30" fmla="*/ 0 w 602"/>
                <a:gd name="T31" fmla="*/ 0 h 535"/>
                <a:gd name="T32" fmla="*/ 602 w 602"/>
                <a:gd name="T33" fmla="*/ 0 h 535"/>
                <a:gd name="T34" fmla="*/ 590 w 602"/>
                <a:gd name="T35" fmla="*/ 94 h 535"/>
                <a:gd name="T36" fmla="*/ 563 w 602"/>
                <a:gd name="T37" fmla="*/ 114 h 535"/>
                <a:gd name="T38" fmla="*/ 566 w 602"/>
                <a:gd name="T39" fmla="*/ 138 h 535"/>
                <a:gd name="T40" fmla="*/ 572 w 602"/>
                <a:gd name="T41" fmla="*/ 160 h 535"/>
                <a:gd name="T42" fmla="*/ 577 w 602"/>
                <a:gd name="T43" fmla="*/ 182 h 535"/>
                <a:gd name="T44" fmla="*/ 571 w 602"/>
                <a:gd name="T45" fmla="*/ 209 h 535"/>
                <a:gd name="T46" fmla="*/ 578 w 602"/>
                <a:gd name="T47" fmla="*/ 239 h 535"/>
                <a:gd name="T48" fmla="*/ 575 w 602"/>
                <a:gd name="T49" fmla="*/ 261 h 535"/>
                <a:gd name="T50" fmla="*/ 569 w 602"/>
                <a:gd name="T51" fmla="*/ 282 h 535"/>
                <a:gd name="T52" fmla="*/ 575 w 602"/>
                <a:gd name="T53" fmla="*/ 315 h 535"/>
                <a:gd name="T54" fmla="*/ 577 w 602"/>
                <a:gd name="T55" fmla="*/ 336 h 535"/>
                <a:gd name="T56" fmla="*/ 569 w 602"/>
                <a:gd name="T57" fmla="*/ 372 h 535"/>
                <a:gd name="T58" fmla="*/ 580 w 602"/>
                <a:gd name="T59" fmla="*/ 392 h 535"/>
                <a:gd name="T60" fmla="*/ 524 w 602"/>
                <a:gd name="T61" fmla="*/ 469 h 535"/>
                <a:gd name="T62" fmla="*/ 469 w 602"/>
                <a:gd name="T63" fmla="*/ 515 h 535"/>
                <a:gd name="T64" fmla="*/ 293 w 602"/>
                <a:gd name="T65" fmla="*/ 535 h 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02" h="535">
                  <a:moveTo>
                    <a:pt x="293" y="535"/>
                  </a:moveTo>
                  <a:cubicBezTo>
                    <a:pt x="246" y="535"/>
                    <a:pt x="146" y="530"/>
                    <a:pt x="143" y="515"/>
                  </a:cubicBezTo>
                  <a:cubicBezTo>
                    <a:pt x="140" y="500"/>
                    <a:pt x="125" y="491"/>
                    <a:pt x="87" y="469"/>
                  </a:cubicBezTo>
                  <a:cubicBezTo>
                    <a:pt x="50" y="447"/>
                    <a:pt x="38" y="420"/>
                    <a:pt x="38" y="403"/>
                  </a:cubicBezTo>
                  <a:cubicBezTo>
                    <a:pt x="38" y="387"/>
                    <a:pt x="50" y="375"/>
                    <a:pt x="31" y="368"/>
                  </a:cubicBezTo>
                  <a:cubicBezTo>
                    <a:pt x="11" y="360"/>
                    <a:pt x="16" y="353"/>
                    <a:pt x="32" y="347"/>
                  </a:cubicBezTo>
                  <a:cubicBezTo>
                    <a:pt x="48" y="341"/>
                    <a:pt x="38" y="330"/>
                    <a:pt x="38" y="314"/>
                  </a:cubicBezTo>
                  <a:cubicBezTo>
                    <a:pt x="38" y="297"/>
                    <a:pt x="56" y="294"/>
                    <a:pt x="32" y="293"/>
                  </a:cubicBezTo>
                  <a:cubicBezTo>
                    <a:pt x="8" y="291"/>
                    <a:pt x="11" y="276"/>
                    <a:pt x="29" y="270"/>
                  </a:cubicBezTo>
                  <a:cubicBezTo>
                    <a:pt x="47" y="264"/>
                    <a:pt x="37" y="254"/>
                    <a:pt x="37" y="241"/>
                  </a:cubicBezTo>
                  <a:cubicBezTo>
                    <a:pt x="37" y="227"/>
                    <a:pt x="47" y="218"/>
                    <a:pt x="31" y="214"/>
                  </a:cubicBezTo>
                  <a:cubicBezTo>
                    <a:pt x="14" y="209"/>
                    <a:pt x="16" y="196"/>
                    <a:pt x="35" y="191"/>
                  </a:cubicBezTo>
                  <a:cubicBezTo>
                    <a:pt x="54" y="187"/>
                    <a:pt x="43" y="179"/>
                    <a:pt x="41" y="169"/>
                  </a:cubicBezTo>
                  <a:cubicBezTo>
                    <a:pt x="40" y="158"/>
                    <a:pt x="54" y="145"/>
                    <a:pt x="44" y="145"/>
                  </a:cubicBezTo>
                  <a:cubicBezTo>
                    <a:pt x="34" y="145"/>
                    <a:pt x="19" y="137"/>
                    <a:pt x="17" y="12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02" y="0"/>
                    <a:pt x="602" y="0"/>
                    <a:pt x="602" y="0"/>
                  </a:cubicBezTo>
                  <a:cubicBezTo>
                    <a:pt x="590" y="94"/>
                    <a:pt x="590" y="94"/>
                    <a:pt x="590" y="94"/>
                  </a:cubicBezTo>
                  <a:cubicBezTo>
                    <a:pt x="589" y="106"/>
                    <a:pt x="574" y="114"/>
                    <a:pt x="563" y="114"/>
                  </a:cubicBezTo>
                  <a:cubicBezTo>
                    <a:pt x="553" y="114"/>
                    <a:pt x="568" y="127"/>
                    <a:pt x="566" y="138"/>
                  </a:cubicBezTo>
                  <a:cubicBezTo>
                    <a:pt x="565" y="148"/>
                    <a:pt x="553" y="155"/>
                    <a:pt x="572" y="160"/>
                  </a:cubicBezTo>
                  <a:cubicBezTo>
                    <a:pt x="592" y="164"/>
                    <a:pt x="593" y="178"/>
                    <a:pt x="577" y="182"/>
                  </a:cubicBezTo>
                  <a:cubicBezTo>
                    <a:pt x="560" y="187"/>
                    <a:pt x="571" y="196"/>
                    <a:pt x="571" y="209"/>
                  </a:cubicBezTo>
                  <a:cubicBezTo>
                    <a:pt x="571" y="223"/>
                    <a:pt x="560" y="233"/>
                    <a:pt x="578" y="239"/>
                  </a:cubicBezTo>
                  <a:cubicBezTo>
                    <a:pt x="596" y="245"/>
                    <a:pt x="599" y="260"/>
                    <a:pt x="575" y="261"/>
                  </a:cubicBezTo>
                  <a:cubicBezTo>
                    <a:pt x="551" y="263"/>
                    <a:pt x="569" y="266"/>
                    <a:pt x="569" y="282"/>
                  </a:cubicBezTo>
                  <a:cubicBezTo>
                    <a:pt x="569" y="299"/>
                    <a:pt x="559" y="309"/>
                    <a:pt x="575" y="315"/>
                  </a:cubicBezTo>
                  <a:cubicBezTo>
                    <a:pt x="592" y="321"/>
                    <a:pt x="596" y="329"/>
                    <a:pt x="577" y="336"/>
                  </a:cubicBezTo>
                  <a:cubicBezTo>
                    <a:pt x="557" y="344"/>
                    <a:pt x="569" y="356"/>
                    <a:pt x="569" y="372"/>
                  </a:cubicBezTo>
                  <a:cubicBezTo>
                    <a:pt x="569" y="377"/>
                    <a:pt x="582" y="382"/>
                    <a:pt x="580" y="392"/>
                  </a:cubicBezTo>
                  <a:cubicBezTo>
                    <a:pt x="576" y="416"/>
                    <a:pt x="553" y="445"/>
                    <a:pt x="524" y="469"/>
                  </a:cubicBezTo>
                  <a:cubicBezTo>
                    <a:pt x="496" y="493"/>
                    <a:pt x="472" y="500"/>
                    <a:pt x="469" y="515"/>
                  </a:cubicBezTo>
                  <a:cubicBezTo>
                    <a:pt x="466" y="530"/>
                    <a:pt x="341" y="535"/>
                    <a:pt x="293" y="535"/>
                  </a:cubicBezTo>
                  <a:close/>
                </a:path>
              </a:pathLst>
            </a:custGeom>
            <a:solidFill>
              <a:srgbClr val="9393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73" name="Freeform 42"/>
            <p:cNvSpPr/>
            <p:nvPr/>
          </p:nvSpPr>
          <p:spPr bwMode="auto">
            <a:xfrm>
              <a:off x="5797917" y="5223406"/>
              <a:ext cx="336550" cy="1059180"/>
            </a:xfrm>
            <a:custGeom>
              <a:avLst/>
              <a:gdLst>
                <a:gd name="T0" fmla="*/ 82 w 170"/>
                <a:gd name="T1" fmla="*/ 535 h 535"/>
                <a:gd name="T2" fmla="*/ 38 w 170"/>
                <a:gd name="T3" fmla="*/ 515 h 535"/>
                <a:gd name="T4" fmla="*/ 22 w 170"/>
                <a:gd name="T5" fmla="*/ 469 h 535"/>
                <a:gd name="T6" fmla="*/ 8 w 170"/>
                <a:gd name="T7" fmla="*/ 403 h 535"/>
                <a:gd name="T8" fmla="*/ 6 w 170"/>
                <a:gd name="T9" fmla="*/ 368 h 535"/>
                <a:gd name="T10" fmla="*/ 7 w 170"/>
                <a:gd name="T11" fmla="*/ 347 h 535"/>
                <a:gd name="T12" fmla="*/ 8 w 170"/>
                <a:gd name="T13" fmla="*/ 314 h 535"/>
                <a:gd name="T14" fmla="*/ 7 w 170"/>
                <a:gd name="T15" fmla="*/ 293 h 535"/>
                <a:gd name="T16" fmla="*/ 6 w 170"/>
                <a:gd name="T17" fmla="*/ 270 h 535"/>
                <a:gd name="T18" fmla="*/ 8 w 170"/>
                <a:gd name="T19" fmla="*/ 241 h 535"/>
                <a:gd name="T20" fmla="*/ 6 w 170"/>
                <a:gd name="T21" fmla="*/ 214 h 535"/>
                <a:gd name="T22" fmla="*/ 7 w 170"/>
                <a:gd name="T23" fmla="*/ 191 h 535"/>
                <a:gd name="T24" fmla="*/ 9 w 170"/>
                <a:gd name="T25" fmla="*/ 169 h 535"/>
                <a:gd name="T26" fmla="*/ 10 w 170"/>
                <a:gd name="T27" fmla="*/ 145 h 535"/>
                <a:gd name="T28" fmla="*/ 2 w 170"/>
                <a:gd name="T29" fmla="*/ 126 h 535"/>
                <a:gd name="T30" fmla="*/ 5 w 170"/>
                <a:gd name="T31" fmla="*/ 90 h 535"/>
                <a:gd name="T32" fmla="*/ 4 w 170"/>
                <a:gd name="T33" fmla="*/ 43 h 535"/>
                <a:gd name="T34" fmla="*/ 0 w 170"/>
                <a:gd name="T35" fmla="*/ 0 h 535"/>
                <a:gd name="T36" fmla="*/ 170 w 170"/>
                <a:gd name="T37" fmla="*/ 0 h 535"/>
                <a:gd name="T38" fmla="*/ 168 w 170"/>
                <a:gd name="T39" fmla="*/ 23 h 535"/>
                <a:gd name="T40" fmla="*/ 164 w 170"/>
                <a:gd name="T41" fmla="*/ 58 h 535"/>
                <a:gd name="T42" fmla="*/ 167 w 170"/>
                <a:gd name="T43" fmla="*/ 94 h 535"/>
                <a:gd name="T44" fmla="*/ 159 w 170"/>
                <a:gd name="T45" fmla="*/ 114 h 535"/>
                <a:gd name="T46" fmla="*/ 160 w 170"/>
                <a:gd name="T47" fmla="*/ 138 h 535"/>
                <a:gd name="T48" fmla="*/ 162 w 170"/>
                <a:gd name="T49" fmla="*/ 160 h 535"/>
                <a:gd name="T50" fmla="*/ 163 w 170"/>
                <a:gd name="T51" fmla="*/ 182 h 535"/>
                <a:gd name="T52" fmla="*/ 161 w 170"/>
                <a:gd name="T53" fmla="*/ 209 h 535"/>
                <a:gd name="T54" fmla="*/ 163 w 170"/>
                <a:gd name="T55" fmla="*/ 239 h 535"/>
                <a:gd name="T56" fmla="*/ 163 w 170"/>
                <a:gd name="T57" fmla="*/ 261 h 535"/>
                <a:gd name="T58" fmla="*/ 161 w 170"/>
                <a:gd name="T59" fmla="*/ 282 h 535"/>
                <a:gd name="T60" fmla="*/ 163 w 170"/>
                <a:gd name="T61" fmla="*/ 315 h 535"/>
                <a:gd name="T62" fmla="*/ 163 w 170"/>
                <a:gd name="T63" fmla="*/ 336 h 535"/>
                <a:gd name="T64" fmla="*/ 161 w 170"/>
                <a:gd name="T65" fmla="*/ 372 h 535"/>
                <a:gd name="T66" fmla="*/ 164 w 170"/>
                <a:gd name="T67" fmla="*/ 392 h 535"/>
                <a:gd name="T68" fmla="*/ 148 w 170"/>
                <a:gd name="T69" fmla="*/ 469 h 535"/>
                <a:gd name="T70" fmla="*/ 132 w 170"/>
                <a:gd name="T71" fmla="*/ 515 h 535"/>
                <a:gd name="T72" fmla="*/ 82 w 170"/>
                <a:gd name="T73" fmla="*/ 535 h 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70" h="535">
                  <a:moveTo>
                    <a:pt x="82" y="535"/>
                  </a:moveTo>
                  <a:cubicBezTo>
                    <a:pt x="68" y="535"/>
                    <a:pt x="39" y="530"/>
                    <a:pt x="38" y="515"/>
                  </a:cubicBezTo>
                  <a:cubicBezTo>
                    <a:pt x="37" y="500"/>
                    <a:pt x="33" y="491"/>
                    <a:pt x="22" y="469"/>
                  </a:cubicBezTo>
                  <a:cubicBezTo>
                    <a:pt x="12" y="447"/>
                    <a:pt x="8" y="420"/>
                    <a:pt x="8" y="403"/>
                  </a:cubicBezTo>
                  <a:cubicBezTo>
                    <a:pt x="8" y="387"/>
                    <a:pt x="12" y="375"/>
                    <a:pt x="6" y="368"/>
                  </a:cubicBezTo>
                  <a:cubicBezTo>
                    <a:pt x="1" y="360"/>
                    <a:pt x="2" y="353"/>
                    <a:pt x="7" y="347"/>
                  </a:cubicBezTo>
                  <a:cubicBezTo>
                    <a:pt x="11" y="341"/>
                    <a:pt x="8" y="330"/>
                    <a:pt x="8" y="314"/>
                  </a:cubicBezTo>
                  <a:cubicBezTo>
                    <a:pt x="8" y="297"/>
                    <a:pt x="13" y="294"/>
                    <a:pt x="7" y="293"/>
                  </a:cubicBezTo>
                  <a:cubicBezTo>
                    <a:pt x="0" y="291"/>
                    <a:pt x="1" y="276"/>
                    <a:pt x="6" y="270"/>
                  </a:cubicBezTo>
                  <a:cubicBezTo>
                    <a:pt x="11" y="264"/>
                    <a:pt x="8" y="254"/>
                    <a:pt x="8" y="241"/>
                  </a:cubicBezTo>
                  <a:cubicBezTo>
                    <a:pt x="8" y="227"/>
                    <a:pt x="11" y="218"/>
                    <a:pt x="6" y="214"/>
                  </a:cubicBezTo>
                  <a:cubicBezTo>
                    <a:pt x="1" y="209"/>
                    <a:pt x="2" y="196"/>
                    <a:pt x="7" y="191"/>
                  </a:cubicBezTo>
                  <a:cubicBezTo>
                    <a:pt x="13" y="187"/>
                    <a:pt x="10" y="179"/>
                    <a:pt x="9" y="169"/>
                  </a:cubicBezTo>
                  <a:cubicBezTo>
                    <a:pt x="9" y="158"/>
                    <a:pt x="13" y="145"/>
                    <a:pt x="10" y="145"/>
                  </a:cubicBezTo>
                  <a:cubicBezTo>
                    <a:pt x="7" y="145"/>
                    <a:pt x="2" y="138"/>
                    <a:pt x="2" y="126"/>
                  </a:cubicBezTo>
                  <a:cubicBezTo>
                    <a:pt x="2" y="114"/>
                    <a:pt x="5" y="106"/>
                    <a:pt x="5" y="90"/>
                  </a:cubicBezTo>
                  <a:cubicBezTo>
                    <a:pt x="5" y="73"/>
                    <a:pt x="6" y="55"/>
                    <a:pt x="4" y="43"/>
                  </a:cubicBezTo>
                  <a:cubicBezTo>
                    <a:pt x="3" y="33"/>
                    <a:pt x="1" y="13"/>
                    <a:pt x="0" y="0"/>
                  </a:cubicBezTo>
                  <a:cubicBezTo>
                    <a:pt x="170" y="0"/>
                    <a:pt x="170" y="0"/>
                    <a:pt x="170" y="0"/>
                  </a:cubicBezTo>
                  <a:cubicBezTo>
                    <a:pt x="170" y="9"/>
                    <a:pt x="170" y="18"/>
                    <a:pt x="168" y="23"/>
                  </a:cubicBezTo>
                  <a:cubicBezTo>
                    <a:pt x="164" y="35"/>
                    <a:pt x="164" y="42"/>
                    <a:pt x="164" y="58"/>
                  </a:cubicBezTo>
                  <a:cubicBezTo>
                    <a:pt x="164" y="75"/>
                    <a:pt x="167" y="82"/>
                    <a:pt x="167" y="94"/>
                  </a:cubicBezTo>
                  <a:cubicBezTo>
                    <a:pt x="167" y="106"/>
                    <a:pt x="162" y="114"/>
                    <a:pt x="159" y="114"/>
                  </a:cubicBezTo>
                  <a:cubicBezTo>
                    <a:pt x="156" y="114"/>
                    <a:pt x="160" y="127"/>
                    <a:pt x="160" y="138"/>
                  </a:cubicBezTo>
                  <a:cubicBezTo>
                    <a:pt x="160" y="148"/>
                    <a:pt x="156" y="155"/>
                    <a:pt x="162" y="160"/>
                  </a:cubicBezTo>
                  <a:cubicBezTo>
                    <a:pt x="167" y="164"/>
                    <a:pt x="168" y="178"/>
                    <a:pt x="163" y="182"/>
                  </a:cubicBezTo>
                  <a:cubicBezTo>
                    <a:pt x="158" y="187"/>
                    <a:pt x="161" y="196"/>
                    <a:pt x="161" y="209"/>
                  </a:cubicBezTo>
                  <a:cubicBezTo>
                    <a:pt x="161" y="223"/>
                    <a:pt x="158" y="233"/>
                    <a:pt x="163" y="239"/>
                  </a:cubicBezTo>
                  <a:cubicBezTo>
                    <a:pt x="169" y="245"/>
                    <a:pt x="169" y="260"/>
                    <a:pt x="163" y="261"/>
                  </a:cubicBezTo>
                  <a:cubicBezTo>
                    <a:pt x="156" y="263"/>
                    <a:pt x="161" y="266"/>
                    <a:pt x="161" y="282"/>
                  </a:cubicBezTo>
                  <a:cubicBezTo>
                    <a:pt x="161" y="299"/>
                    <a:pt x="158" y="309"/>
                    <a:pt x="163" y="315"/>
                  </a:cubicBezTo>
                  <a:cubicBezTo>
                    <a:pt x="167" y="321"/>
                    <a:pt x="169" y="329"/>
                    <a:pt x="163" y="336"/>
                  </a:cubicBezTo>
                  <a:cubicBezTo>
                    <a:pt x="157" y="344"/>
                    <a:pt x="161" y="356"/>
                    <a:pt x="161" y="372"/>
                  </a:cubicBezTo>
                  <a:cubicBezTo>
                    <a:pt x="161" y="377"/>
                    <a:pt x="165" y="382"/>
                    <a:pt x="164" y="392"/>
                  </a:cubicBezTo>
                  <a:cubicBezTo>
                    <a:pt x="163" y="416"/>
                    <a:pt x="156" y="445"/>
                    <a:pt x="148" y="469"/>
                  </a:cubicBezTo>
                  <a:cubicBezTo>
                    <a:pt x="140" y="493"/>
                    <a:pt x="133" y="500"/>
                    <a:pt x="132" y="515"/>
                  </a:cubicBezTo>
                  <a:cubicBezTo>
                    <a:pt x="131" y="530"/>
                    <a:pt x="95" y="535"/>
                    <a:pt x="82" y="535"/>
                  </a:cubicBezTo>
                  <a:close/>
                </a:path>
              </a:pathLst>
            </a:custGeom>
            <a:solidFill>
              <a:srgbClr val="B2B1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74" name="Oval 43"/>
            <p:cNvSpPr>
              <a:spLocks noChangeArrowheads="1"/>
            </p:cNvSpPr>
            <p:nvPr/>
          </p:nvSpPr>
          <p:spPr bwMode="auto">
            <a:xfrm>
              <a:off x="6011277" y="6273061"/>
              <a:ext cx="271145" cy="120650"/>
            </a:xfrm>
            <a:prstGeom prst="ellipse">
              <a:avLst/>
            </a:prstGeom>
            <a:solidFill>
              <a:srgbClr val="6C6C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75" name="Oval 44"/>
            <p:cNvSpPr>
              <a:spLocks noChangeArrowheads="1"/>
            </p:cNvSpPr>
            <p:nvPr/>
          </p:nvSpPr>
          <p:spPr bwMode="auto">
            <a:xfrm>
              <a:off x="5910947" y="6219086"/>
              <a:ext cx="473075" cy="131445"/>
            </a:xfrm>
            <a:prstGeom prst="ellipse">
              <a:avLst/>
            </a:prstGeom>
            <a:solidFill>
              <a:srgbClr val="5757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76" name="Freeform 45"/>
            <p:cNvSpPr/>
            <p:nvPr/>
          </p:nvSpPr>
          <p:spPr bwMode="auto">
            <a:xfrm>
              <a:off x="5846812" y="6257186"/>
              <a:ext cx="600075" cy="50165"/>
            </a:xfrm>
            <a:custGeom>
              <a:avLst/>
              <a:gdLst>
                <a:gd name="T0" fmla="*/ 140 w 303"/>
                <a:gd name="T1" fmla="*/ 25 h 25"/>
                <a:gd name="T2" fmla="*/ 2 w 303"/>
                <a:gd name="T3" fmla="*/ 7 h 25"/>
                <a:gd name="T4" fmla="*/ 0 w 303"/>
                <a:gd name="T5" fmla="*/ 1 h 25"/>
                <a:gd name="T6" fmla="*/ 139 w 303"/>
                <a:gd name="T7" fmla="*/ 13 h 25"/>
                <a:gd name="T8" fmla="*/ 303 w 303"/>
                <a:gd name="T9" fmla="*/ 0 h 25"/>
                <a:gd name="T10" fmla="*/ 301 w 303"/>
                <a:gd name="T11" fmla="*/ 7 h 25"/>
                <a:gd name="T12" fmla="*/ 140 w 303"/>
                <a:gd name="T13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25">
                  <a:moveTo>
                    <a:pt x="140" y="25"/>
                  </a:moveTo>
                  <a:cubicBezTo>
                    <a:pt x="96" y="25"/>
                    <a:pt x="4" y="21"/>
                    <a:pt x="2" y="7"/>
                  </a:cubicBezTo>
                  <a:cubicBezTo>
                    <a:pt x="1" y="6"/>
                    <a:pt x="1" y="3"/>
                    <a:pt x="0" y="1"/>
                  </a:cubicBezTo>
                  <a:cubicBezTo>
                    <a:pt x="28" y="10"/>
                    <a:pt x="101" y="13"/>
                    <a:pt x="139" y="13"/>
                  </a:cubicBezTo>
                  <a:cubicBezTo>
                    <a:pt x="179" y="13"/>
                    <a:pt x="271" y="10"/>
                    <a:pt x="303" y="0"/>
                  </a:cubicBezTo>
                  <a:cubicBezTo>
                    <a:pt x="302" y="3"/>
                    <a:pt x="302" y="5"/>
                    <a:pt x="301" y="7"/>
                  </a:cubicBezTo>
                  <a:cubicBezTo>
                    <a:pt x="299" y="21"/>
                    <a:pt x="184" y="25"/>
                    <a:pt x="140" y="25"/>
                  </a:cubicBezTo>
                  <a:close/>
                </a:path>
              </a:pathLst>
            </a:custGeom>
            <a:solidFill>
              <a:srgbClr val="4B4B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77" name="Freeform 46"/>
            <p:cNvSpPr/>
            <p:nvPr/>
          </p:nvSpPr>
          <p:spPr bwMode="auto">
            <a:xfrm>
              <a:off x="5601702" y="5525031"/>
              <a:ext cx="1100455" cy="81280"/>
            </a:xfrm>
            <a:custGeom>
              <a:avLst/>
              <a:gdLst>
                <a:gd name="T0" fmla="*/ 13 w 556"/>
                <a:gd name="T1" fmla="*/ 24 h 41"/>
                <a:gd name="T2" fmla="*/ 531 w 556"/>
                <a:gd name="T3" fmla="*/ 0 h 41"/>
                <a:gd name="T4" fmla="*/ 542 w 556"/>
                <a:gd name="T5" fmla="*/ 8 h 41"/>
                <a:gd name="T6" fmla="*/ 556 w 556"/>
                <a:gd name="T7" fmla="*/ 15 h 41"/>
                <a:gd name="T8" fmla="*/ 0 w 556"/>
                <a:gd name="T9" fmla="*/ 41 h 41"/>
                <a:gd name="T10" fmla="*/ 5 w 556"/>
                <a:gd name="T11" fmla="*/ 39 h 41"/>
                <a:gd name="T12" fmla="*/ 13 w 556"/>
                <a:gd name="T13" fmla="*/ 2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6" h="41">
                  <a:moveTo>
                    <a:pt x="13" y="24"/>
                  </a:moveTo>
                  <a:cubicBezTo>
                    <a:pt x="531" y="0"/>
                    <a:pt x="531" y="0"/>
                    <a:pt x="531" y="0"/>
                  </a:cubicBezTo>
                  <a:cubicBezTo>
                    <a:pt x="531" y="3"/>
                    <a:pt x="533" y="6"/>
                    <a:pt x="542" y="8"/>
                  </a:cubicBezTo>
                  <a:cubicBezTo>
                    <a:pt x="549" y="9"/>
                    <a:pt x="553" y="12"/>
                    <a:pt x="556" y="15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1" y="40"/>
                    <a:pt x="3" y="40"/>
                    <a:pt x="5" y="39"/>
                  </a:cubicBezTo>
                  <a:cubicBezTo>
                    <a:pt x="20" y="36"/>
                    <a:pt x="16" y="31"/>
                    <a:pt x="13" y="24"/>
                  </a:cubicBezTo>
                  <a:close/>
                </a:path>
              </a:pathLst>
            </a:custGeom>
            <a:solidFill>
              <a:srgbClr val="6C6C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78" name="Freeform 47"/>
            <p:cNvSpPr/>
            <p:nvPr/>
          </p:nvSpPr>
          <p:spPr bwMode="auto">
            <a:xfrm>
              <a:off x="5580112" y="5433591"/>
              <a:ext cx="1118870" cy="83185"/>
            </a:xfrm>
            <a:custGeom>
              <a:avLst/>
              <a:gdLst>
                <a:gd name="T0" fmla="*/ 0 w 565"/>
                <a:gd name="T1" fmla="*/ 27 h 42"/>
                <a:gd name="T2" fmla="*/ 565 w 565"/>
                <a:gd name="T3" fmla="*/ 0 h 42"/>
                <a:gd name="T4" fmla="*/ 544 w 565"/>
                <a:gd name="T5" fmla="*/ 8 h 42"/>
                <a:gd name="T6" fmla="*/ 543 w 565"/>
                <a:gd name="T7" fmla="*/ 17 h 42"/>
                <a:gd name="T8" fmla="*/ 29 w 565"/>
                <a:gd name="T9" fmla="*/ 42 h 42"/>
                <a:gd name="T10" fmla="*/ 25 w 565"/>
                <a:gd name="T11" fmla="*/ 39 h 42"/>
                <a:gd name="T12" fmla="*/ 0 w 565"/>
                <a:gd name="T13" fmla="*/ 27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5" h="42">
                  <a:moveTo>
                    <a:pt x="0" y="27"/>
                  </a:moveTo>
                  <a:cubicBezTo>
                    <a:pt x="565" y="0"/>
                    <a:pt x="565" y="0"/>
                    <a:pt x="565" y="0"/>
                  </a:cubicBezTo>
                  <a:cubicBezTo>
                    <a:pt x="559" y="5"/>
                    <a:pt x="551" y="8"/>
                    <a:pt x="544" y="8"/>
                  </a:cubicBezTo>
                  <a:cubicBezTo>
                    <a:pt x="538" y="8"/>
                    <a:pt x="540" y="12"/>
                    <a:pt x="543" y="17"/>
                  </a:cubicBezTo>
                  <a:cubicBezTo>
                    <a:pt x="29" y="42"/>
                    <a:pt x="29" y="42"/>
                    <a:pt x="29" y="42"/>
                  </a:cubicBezTo>
                  <a:cubicBezTo>
                    <a:pt x="29" y="40"/>
                    <a:pt x="28" y="39"/>
                    <a:pt x="25" y="39"/>
                  </a:cubicBezTo>
                  <a:cubicBezTo>
                    <a:pt x="17" y="39"/>
                    <a:pt x="5" y="34"/>
                    <a:pt x="0" y="27"/>
                  </a:cubicBezTo>
                  <a:close/>
                </a:path>
              </a:pathLst>
            </a:custGeom>
            <a:solidFill>
              <a:srgbClr val="6C6C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79" name="Freeform 48"/>
            <p:cNvSpPr/>
            <p:nvPr/>
          </p:nvSpPr>
          <p:spPr bwMode="auto">
            <a:xfrm>
              <a:off x="5604877" y="5598056"/>
              <a:ext cx="1064895" cy="81280"/>
            </a:xfrm>
            <a:custGeom>
              <a:avLst/>
              <a:gdLst>
                <a:gd name="T0" fmla="*/ 0 w 538"/>
                <a:gd name="T1" fmla="*/ 25 h 41"/>
                <a:gd name="T2" fmla="*/ 536 w 538"/>
                <a:gd name="T3" fmla="*/ 0 h 41"/>
                <a:gd name="T4" fmla="*/ 538 w 538"/>
                <a:gd name="T5" fmla="*/ 16 h 41"/>
                <a:gd name="T6" fmla="*/ 6 w 538"/>
                <a:gd name="T7" fmla="*/ 41 h 41"/>
                <a:gd name="T8" fmla="*/ 0 w 538"/>
                <a:gd name="T9" fmla="*/ 25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8" h="41">
                  <a:moveTo>
                    <a:pt x="0" y="25"/>
                  </a:moveTo>
                  <a:cubicBezTo>
                    <a:pt x="536" y="0"/>
                    <a:pt x="536" y="0"/>
                    <a:pt x="536" y="0"/>
                  </a:cubicBezTo>
                  <a:cubicBezTo>
                    <a:pt x="535" y="4"/>
                    <a:pt x="537" y="9"/>
                    <a:pt x="538" y="16"/>
                  </a:cubicBezTo>
                  <a:cubicBezTo>
                    <a:pt x="6" y="41"/>
                    <a:pt x="6" y="41"/>
                    <a:pt x="6" y="41"/>
                  </a:cubicBezTo>
                  <a:cubicBezTo>
                    <a:pt x="8" y="34"/>
                    <a:pt x="10" y="28"/>
                    <a:pt x="0" y="25"/>
                  </a:cubicBezTo>
                  <a:close/>
                </a:path>
              </a:pathLst>
            </a:custGeom>
            <a:solidFill>
              <a:srgbClr val="6C6C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80" name="Freeform 49"/>
            <p:cNvSpPr/>
            <p:nvPr/>
          </p:nvSpPr>
          <p:spPr bwMode="auto">
            <a:xfrm>
              <a:off x="5613132" y="5669811"/>
              <a:ext cx="1083310" cy="81915"/>
            </a:xfrm>
            <a:custGeom>
              <a:avLst/>
              <a:gdLst>
                <a:gd name="T0" fmla="*/ 2 w 547"/>
                <a:gd name="T1" fmla="*/ 25 h 42"/>
                <a:gd name="T2" fmla="*/ 532 w 547"/>
                <a:gd name="T3" fmla="*/ 0 h 42"/>
                <a:gd name="T4" fmla="*/ 542 w 547"/>
                <a:gd name="T5" fmla="*/ 14 h 42"/>
                <a:gd name="T6" fmla="*/ 547 w 547"/>
                <a:gd name="T7" fmla="*/ 16 h 42"/>
                <a:gd name="T8" fmla="*/ 0 w 547"/>
                <a:gd name="T9" fmla="*/ 42 h 42"/>
                <a:gd name="T10" fmla="*/ 2 w 547"/>
                <a:gd name="T11" fmla="*/ 25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7" h="42">
                  <a:moveTo>
                    <a:pt x="2" y="25"/>
                  </a:moveTo>
                  <a:cubicBezTo>
                    <a:pt x="532" y="0"/>
                    <a:pt x="532" y="0"/>
                    <a:pt x="532" y="0"/>
                  </a:cubicBezTo>
                  <a:cubicBezTo>
                    <a:pt x="531" y="6"/>
                    <a:pt x="532" y="11"/>
                    <a:pt x="542" y="14"/>
                  </a:cubicBezTo>
                  <a:cubicBezTo>
                    <a:pt x="544" y="15"/>
                    <a:pt x="545" y="15"/>
                    <a:pt x="547" y="16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5" y="38"/>
                    <a:pt x="4" y="32"/>
                    <a:pt x="2" y="25"/>
                  </a:cubicBezTo>
                  <a:close/>
                </a:path>
              </a:pathLst>
            </a:custGeom>
            <a:solidFill>
              <a:srgbClr val="6C6C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81" name="Freeform 50"/>
            <p:cNvSpPr/>
            <p:nvPr/>
          </p:nvSpPr>
          <p:spPr bwMode="auto">
            <a:xfrm>
              <a:off x="5604877" y="5754266"/>
              <a:ext cx="1063625" cy="81280"/>
            </a:xfrm>
            <a:custGeom>
              <a:avLst/>
              <a:gdLst>
                <a:gd name="T0" fmla="*/ 0 w 537"/>
                <a:gd name="T1" fmla="*/ 25 h 41"/>
                <a:gd name="T2" fmla="*/ 532 w 537"/>
                <a:gd name="T3" fmla="*/ 0 h 41"/>
                <a:gd name="T4" fmla="*/ 537 w 537"/>
                <a:gd name="T5" fmla="*/ 14 h 41"/>
                <a:gd name="T6" fmla="*/ 537 w 537"/>
                <a:gd name="T7" fmla="*/ 16 h 41"/>
                <a:gd name="T8" fmla="*/ 7 w 537"/>
                <a:gd name="T9" fmla="*/ 41 h 41"/>
                <a:gd name="T10" fmla="*/ 0 w 537"/>
                <a:gd name="T11" fmla="*/ 25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7" h="41">
                  <a:moveTo>
                    <a:pt x="0" y="25"/>
                  </a:moveTo>
                  <a:cubicBezTo>
                    <a:pt x="532" y="0"/>
                    <a:pt x="532" y="0"/>
                    <a:pt x="532" y="0"/>
                  </a:cubicBezTo>
                  <a:cubicBezTo>
                    <a:pt x="534" y="3"/>
                    <a:pt x="537" y="7"/>
                    <a:pt x="537" y="14"/>
                  </a:cubicBezTo>
                  <a:cubicBezTo>
                    <a:pt x="537" y="15"/>
                    <a:pt x="537" y="15"/>
                    <a:pt x="537" y="16"/>
                  </a:cubicBezTo>
                  <a:cubicBezTo>
                    <a:pt x="7" y="41"/>
                    <a:pt x="7" y="41"/>
                    <a:pt x="7" y="41"/>
                  </a:cubicBezTo>
                  <a:cubicBezTo>
                    <a:pt x="9" y="29"/>
                    <a:pt x="21" y="26"/>
                    <a:pt x="0" y="25"/>
                  </a:cubicBezTo>
                  <a:close/>
                </a:path>
              </a:pathLst>
            </a:custGeom>
            <a:solidFill>
              <a:srgbClr val="6C6C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82" name="Freeform 51"/>
            <p:cNvSpPr/>
            <p:nvPr/>
          </p:nvSpPr>
          <p:spPr bwMode="auto">
            <a:xfrm>
              <a:off x="5601702" y="5829196"/>
              <a:ext cx="1102995" cy="81280"/>
            </a:xfrm>
            <a:custGeom>
              <a:avLst/>
              <a:gdLst>
                <a:gd name="T0" fmla="*/ 11 w 557"/>
                <a:gd name="T1" fmla="*/ 25 h 41"/>
                <a:gd name="T2" fmla="*/ 536 w 557"/>
                <a:gd name="T3" fmla="*/ 0 h 41"/>
                <a:gd name="T4" fmla="*/ 545 w 557"/>
                <a:gd name="T5" fmla="*/ 9 h 41"/>
                <a:gd name="T6" fmla="*/ 557 w 557"/>
                <a:gd name="T7" fmla="*/ 15 h 41"/>
                <a:gd name="T8" fmla="*/ 0 w 557"/>
                <a:gd name="T9" fmla="*/ 41 h 41"/>
                <a:gd name="T10" fmla="*/ 2 w 557"/>
                <a:gd name="T11" fmla="*/ 41 h 41"/>
                <a:gd name="T12" fmla="*/ 11 w 557"/>
                <a:gd name="T13" fmla="*/ 25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7" h="41">
                  <a:moveTo>
                    <a:pt x="11" y="25"/>
                  </a:moveTo>
                  <a:cubicBezTo>
                    <a:pt x="536" y="0"/>
                    <a:pt x="536" y="0"/>
                    <a:pt x="536" y="0"/>
                  </a:cubicBezTo>
                  <a:cubicBezTo>
                    <a:pt x="536" y="4"/>
                    <a:pt x="539" y="7"/>
                    <a:pt x="545" y="9"/>
                  </a:cubicBezTo>
                  <a:cubicBezTo>
                    <a:pt x="550" y="11"/>
                    <a:pt x="554" y="13"/>
                    <a:pt x="557" y="15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1" y="41"/>
                    <a:pt x="1" y="41"/>
                    <a:pt x="2" y="41"/>
                  </a:cubicBezTo>
                  <a:cubicBezTo>
                    <a:pt x="12" y="37"/>
                    <a:pt x="12" y="32"/>
                    <a:pt x="11" y="25"/>
                  </a:cubicBezTo>
                  <a:close/>
                </a:path>
              </a:pathLst>
            </a:custGeom>
            <a:solidFill>
              <a:srgbClr val="6C6C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83" name="Freeform 52"/>
            <p:cNvSpPr/>
            <p:nvPr/>
          </p:nvSpPr>
          <p:spPr bwMode="auto">
            <a:xfrm>
              <a:off x="5613132" y="5906666"/>
              <a:ext cx="1053465" cy="81280"/>
            </a:xfrm>
            <a:custGeom>
              <a:avLst/>
              <a:gdLst>
                <a:gd name="T0" fmla="*/ 0 w 532"/>
                <a:gd name="T1" fmla="*/ 25 h 41"/>
                <a:gd name="T2" fmla="*/ 530 w 532"/>
                <a:gd name="T3" fmla="*/ 0 h 41"/>
                <a:gd name="T4" fmla="*/ 532 w 532"/>
                <a:gd name="T5" fmla="*/ 17 h 41"/>
                <a:gd name="T6" fmla="*/ 5 w 532"/>
                <a:gd name="T7" fmla="*/ 41 h 41"/>
                <a:gd name="T8" fmla="*/ 0 w 532"/>
                <a:gd name="T9" fmla="*/ 25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2" h="41">
                  <a:moveTo>
                    <a:pt x="0" y="25"/>
                  </a:moveTo>
                  <a:cubicBezTo>
                    <a:pt x="530" y="0"/>
                    <a:pt x="530" y="0"/>
                    <a:pt x="530" y="0"/>
                  </a:cubicBezTo>
                  <a:cubicBezTo>
                    <a:pt x="529" y="5"/>
                    <a:pt x="530" y="10"/>
                    <a:pt x="532" y="17"/>
                  </a:cubicBezTo>
                  <a:cubicBezTo>
                    <a:pt x="5" y="41"/>
                    <a:pt x="5" y="41"/>
                    <a:pt x="5" y="41"/>
                  </a:cubicBezTo>
                  <a:cubicBezTo>
                    <a:pt x="6" y="35"/>
                    <a:pt x="6" y="30"/>
                    <a:pt x="0" y="25"/>
                  </a:cubicBezTo>
                  <a:close/>
                </a:path>
              </a:pathLst>
            </a:custGeom>
            <a:solidFill>
              <a:srgbClr val="6C6C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84" name="Freeform 53"/>
            <p:cNvSpPr/>
            <p:nvPr/>
          </p:nvSpPr>
          <p:spPr bwMode="auto">
            <a:xfrm>
              <a:off x="5631547" y="6019696"/>
              <a:ext cx="1053465" cy="263525"/>
            </a:xfrm>
            <a:custGeom>
              <a:avLst/>
              <a:gdLst>
                <a:gd name="T0" fmla="*/ 248 w 532"/>
                <a:gd name="T1" fmla="*/ 133 h 133"/>
                <a:gd name="T2" fmla="*/ 98 w 532"/>
                <a:gd name="T3" fmla="*/ 113 h 133"/>
                <a:gd name="T4" fmla="*/ 42 w 532"/>
                <a:gd name="T5" fmla="*/ 67 h 133"/>
                <a:gd name="T6" fmla="*/ 0 w 532"/>
                <a:gd name="T7" fmla="*/ 25 h 133"/>
                <a:gd name="T8" fmla="*/ 532 w 532"/>
                <a:gd name="T9" fmla="*/ 0 h 133"/>
                <a:gd name="T10" fmla="*/ 479 w 532"/>
                <a:gd name="T11" fmla="*/ 67 h 133"/>
                <a:gd name="T12" fmla="*/ 424 w 532"/>
                <a:gd name="T13" fmla="*/ 113 h 133"/>
                <a:gd name="T14" fmla="*/ 248 w 532"/>
                <a:gd name="T15" fmla="*/ 13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32" h="133">
                  <a:moveTo>
                    <a:pt x="248" y="133"/>
                  </a:moveTo>
                  <a:cubicBezTo>
                    <a:pt x="201" y="133"/>
                    <a:pt x="101" y="128"/>
                    <a:pt x="98" y="113"/>
                  </a:cubicBezTo>
                  <a:cubicBezTo>
                    <a:pt x="95" y="98"/>
                    <a:pt x="80" y="89"/>
                    <a:pt x="42" y="67"/>
                  </a:cubicBezTo>
                  <a:cubicBezTo>
                    <a:pt x="20" y="54"/>
                    <a:pt x="7" y="38"/>
                    <a:pt x="0" y="25"/>
                  </a:cubicBezTo>
                  <a:cubicBezTo>
                    <a:pt x="532" y="0"/>
                    <a:pt x="532" y="0"/>
                    <a:pt x="532" y="0"/>
                  </a:cubicBezTo>
                  <a:cubicBezTo>
                    <a:pt x="525" y="22"/>
                    <a:pt x="504" y="46"/>
                    <a:pt x="479" y="67"/>
                  </a:cubicBezTo>
                  <a:cubicBezTo>
                    <a:pt x="451" y="91"/>
                    <a:pt x="427" y="98"/>
                    <a:pt x="424" y="113"/>
                  </a:cubicBezTo>
                  <a:cubicBezTo>
                    <a:pt x="421" y="128"/>
                    <a:pt x="296" y="133"/>
                    <a:pt x="248" y="133"/>
                  </a:cubicBezTo>
                  <a:close/>
                </a:path>
              </a:pathLst>
            </a:custGeom>
            <a:solidFill>
              <a:srgbClr val="6C6C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85" name="Freeform 54"/>
            <p:cNvSpPr/>
            <p:nvPr/>
          </p:nvSpPr>
          <p:spPr bwMode="auto">
            <a:xfrm>
              <a:off x="5816967" y="6045731"/>
              <a:ext cx="304165" cy="237490"/>
            </a:xfrm>
            <a:custGeom>
              <a:avLst/>
              <a:gdLst>
                <a:gd name="T0" fmla="*/ 55 w 154"/>
                <a:gd name="T1" fmla="*/ 115 h 120"/>
                <a:gd name="T2" fmla="*/ 24 w 154"/>
                <a:gd name="T3" fmla="*/ 55 h 120"/>
                <a:gd name="T4" fmla="*/ 0 w 154"/>
                <a:gd name="T5" fmla="*/ 8 h 120"/>
                <a:gd name="T6" fmla="*/ 152 w 154"/>
                <a:gd name="T7" fmla="*/ 0 h 120"/>
                <a:gd name="T8" fmla="*/ 154 w 154"/>
                <a:gd name="T9" fmla="*/ 55 h 120"/>
                <a:gd name="T10" fmla="*/ 153 w 154"/>
                <a:gd name="T11" fmla="*/ 117 h 120"/>
                <a:gd name="T12" fmla="*/ 153 w 154"/>
                <a:gd name="T13" fmla="*/ 120 h 120"/>
                <a:gd name="T14" fmla="*/ 55 w 154"/>
                <a:gd name="T15" fmla="*/ 115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4" h="120">
                  <a:moveTo>
                    <a:pt x="55" y="115"/>
                  </a:moveTo>
                  <a:cubicBezTo>
                    <a:pt x="49" y="96"/>
                    <a:pt x="41" y="84"/>
                    <a:pt x="24" y="55"/>
                  </a:cubicBezTo>
                  <a:cubicBezTo>
                    <a:pt x="14" y="40"/>
                    <a:pt x="6" y="23"/>
                    <a:pt x="0" y="8"/>
                  </a:cubicBezTo>
                  <a:cubicBezTo>
                    <a:pt x="152" y="0"/>
                    <a:pt x="152" y="0"/>
                    <a:pt x="152" y="0"/>
                  </a:cubicBezTo>
                  <a:cubicBezTo>
                    <a:pt x="154" y="19"/>
                    <a:pt x="154" y="38"/>
                    <a:pt x="154" y="55"/>
                  </a:cubicBezTo>
                  <a:cubicBezTo>
                    <a:pt x="153" y="87"/>
                    <a:pt x="149" y="97"/>
                    <a:pt x="153" y="117"/>
                  </a:cubicBezTo>
                  <a:cubicBezTo>
                    <a:pt x="153" y="118"/>
                    <a:pt x="153" y="119"/>
                    <a:pt x="153" y="120"/>
                  </a:cubicBezTo>
                  <a:cubicBezTo>
                    <a:pt x="127" y="120"/>
                    <a:pt x="87" y="118"/>
                    <a:pt x="55" y="115"/>
                  </a:cubicBezTo>
                  <a:close/>
                </a:path>
              </a:pathLst>
            </a:custGeom>
            <a:solidFill>
              <a:srgbClr val="9393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86" name="Oval 55"/>
            <p:cNvSpPr>
              <a:spLocks noChangeArrowheads="1"/>
            </p:cNvSpPr>
            <p:nvPr/>
          </p:nvSpPr>
          <p:spPr bwMode="auto">
            <a:xfrm>
              <a:off x="5540107" y="4450611"/>
              <a:ext cx="521335" cy="521335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87" name="Oval 56"/>
            <p:cNvSpPr>
              <a:spLocks noChangeArrowheads="1"/>
            </p:cNvSpPr>
            <p:nvPr/>
          </p:nvSpPr>
          <p:spPr bwMode="auto">
            <a:xfrm>
              <a:off x="6239242" y="4234711"/>
              <a:ext cx="398145" cy="398145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88" name="Oval 57"/>
            <p:cNvSpPr>
              <a:spLocks noChangeArrowheads="1"/>
            </p:cNvSpPr>
            <p:nvPr/>
          </p:nvSpPr>
          <p:spPr bwMode="auto">
            <a:xfrm>
              <a:off x="5491847" y="3520336"/>
              <a:ext cx="723265" cy="723265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89" name="Oval 58"/>
            <p:cNvSpPr>
              <a:spLocks noChangeArrowheads="1"/>
            </p:cNvSpPr>
            <p:nvPr/>
          </p:nvSpPr>
          <p:spPr bwMode="auto">
            <a:xfrm>
              <a:off x="6441172" y="3374921"/>
              <a:ext cx="521335" cy="521335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90" name="Oval 59"/>
            <p:cNvSpPr>
              <a:spLocks noChangeArrowheads="1"/>
            </p:cNvSpPr>
            <p:nvPr/>
          </p:nvSpPr>
          <p:spPr bwMode="auto">
            <a:xfrm>
              <a:off x="7037437" y="2899941"/>
              <a:ext cx="398145" cy="398145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91" name="Oval 60"/>
            <p:cNvSpPr>
              <a:spLocks noChangeArrowheads="1"/>
            </p:cNvSpPr>
            <p:nvPr/>
          </p:nvSpPr>
          <p:spPr bwMode="auto">
            <a:xfrm>
              <a:off x="6898372" y="2206521"/>
              <a:ext cx="276860" cy="27686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92" name="Oval 62"/>
            <p:cNvSpPr>
              <a:spLocks noChangeArrowheads="1"/>
            </p:cNvSpPr>
            <p:nvPr/>
          </p:nvSpPr>
          <p:spPr bwMode="auto">
            <a:xfrm>
              <a:off x="5263247" y="2612286"/>
              <a:ext cx="518795" cy="521335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93" name="Oval 63"/>
            <p:cNvSpPr>
              <a:spLocks noChangeArrowheads="1"/>
            </p:cNvSpPr>
            <p:nvPr/>
          </p:nvSpPr>
          <p:spPr bwMode="auto">
            <a:xfrm>
              <a:off x="5250547" y="1980461"/>
              <a:ext cx="398145" cy="398145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94" name="Oval 64"/>
            <p:cNvSpPr>
              <a:spLocks noChangeArrowheads="1"/>
            </p:cNvSpPr>
            <p:nvPr/>
          </p:nvSpPr>
          <p:spPr bwMode="auto">
            <a:xfrm>
              <a:off x="4989562" y="3662576"/>
              <a:ext cx="276860" cy="27686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95" name="Oval 65"/>
            <p:cNvSpPr>
              <a:spLocks noChangeArrowheads="1"/>
            </p:cNvSpPr>
            <p:nvPr/>
          </p:nvSpPr>
          <p:spPr bwMode="auto">
            <a:xfrm>
              <a:off x="6064617" y="1772816"/>
              <a:ext cx="276860" cy="27686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96" name="Oval 66"/>
            <p:cNvSpPr>
              <a:spLocks noChangeArrowheads="1"/>
            </p:cNvSpPr>
            <p:nvPr/>
          </p:nvSpPr>
          <p:spPr bwMode="auto">
            <a:xfrm>
              <a:off x="4799062" y="2969156"/>
              <a:ext cx="276860" cy="27686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97" name="Oval 67"/>
            <p:cNvSpPr>
              <a:spLocks noChangeArrowheads="1"/>
            </p:cNvSpPr>
            <p:nvPr/>
          </p:nvSpPr>
          <p:spPr bwMode="auto">
            <a:xfrm>
              <a:off x="6636752" y="4719851"/>
              <a:ext cx="276860" cy="27813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98" name="Oval 68"/>
            <p:cNvSpPr>
              <a:spLocks noChangeArrowheads="1"/>
            </p:cNvSpPr>
            <p:nvPr/>
          </p:nvSpPr>
          <p:spPr bwMode="auto">
            <a:xfrm>
              <a:off x="7102207" y="3866411"/>
              <a:ext cx="139065" cy="137795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99" name="Oval 69"/>
            <p:cNvSpPr>
              <a:spLocks noChangeArrowheads="1"/>
            </p:cNvSpPr>
            <p:nvPr/>
          </p:nvSpPr>
          <p:spPr bwMode="auto">
            <a:xfrm>
              <a:off x="5779502" y="1796946"/>
              <a:ext cx="139065" cy="137795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00" name="Oval 70"/>
            <p:cNvSpPr>
              <a:spLocks noChangeArrowheads="1"/>
            </p:cNvSpPr>
            <p:nvPr/>
          </p:nvSpPr>
          <p:spPr bwMode="auto">
            <a:xfrm>
              <a:off x="4822557" y="3458741"/>
              <a:ext cx="139065" cy="139065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01" name="Oval 71"/>
            <p:cNvSpPr>
              <a:spLocks noChangeArrowheads="1"/>
            </p:cNvSpPr>
            <p:nvPr/>
          </p:nvSpPr>
          <p:spPr bwMode="auto">
            <a:xfrm>
              <a:off x="4900027" y="2474491"/>
              <a:ext cx="137795" cy="137795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02" name="Oval 72"/>
            <p:cNvSpPr>
              <a:spLocks noChangeArrowheads="1"/>
            </p:cNvSpPr>
            <p:nvPr/>
          </p:nvSpPr>
          <p:spPr bwMode="auto">
            <a:xfrm>
              <a:off x="6685012" y="1931566"/>
              <a:ext cx="137795" cy="140335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03" name="Oval 73"/>
            <p:cNvSpPr>
              <a:spLocks noChangeArrowheads="1"/>
            </p:cNvSpPr>
            <p:nvPr/>
          </p:nvSpPr>
          <p:spPr bwMode="auto">
            <a:xfrm>
              <a:off x="5512802" y="5057036"/>
              <a:ext cx="137795" cy="137795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04" name="Oval 74"/>
            <p:cNvSpPr>
              <a:spLocks noChangeArrowheads="1"/>
            </p:cNvSpPr>
            <p:nvPr/>
          </p:nvSpPr>
          <p:spPr bwMode="auto">
            <a:xfrm>
              <a:off x="6338302" y="5044971"/>
              <a:ext cx="137795" cy="139065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05" name="Oval 75"/>
            <p:cNvSpPr>
              <a:spLocks noChangeArrowheads="1"/>
            </p:cNvSpPr>
            <p:nvPr/>
          </p:nvSpPr>
          <p:spPr bwMode="auto">
            <a:xfrm>
              <a:off x="5220702" y="4312816"/>
              <a:ext cx="139065" cy="137795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06" name="Oval 76"/>
            <p:cNvSpPr>
              <a:spLocks noChangeArrowheads="1"/>
            </p:cNvSpPr>
            <p:nvPr/>
          </p:nvSpPr>
          <p:spPr bwMode="auto">
            <a:xfrm>
              <a:off x="5862687" y="3052341"/>
              <a:ext cx="140335" cy="140335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07" name="Oval 77"/>
            <p:cNvSpPr>
              <a:spLocks noChangeArrowheads="1"/>
            </p:cNvSpPr>
            <p:nvPr/>
          </p:nvSpPr>
          <p:spPr bwMode="auto">
            <a:xfrm>
              <a:off x="6567537" y="4019446"/>
              <a:ext cx="140335" cy="137795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08" name="Oval 78"/>
            <p:cNvSpPr>
              <a:spLocks noChangeArrowheads="1"/>
            </p:cNvSpPr>
            <p:nvPr/>
          </p:nvSpPr>
          <p:spPr bwMode="auto">
            <a:xfrm>
              <a:off x="5292457" y="3319041"/>
              <a:ext cx="137795" cy="139065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09" name="Freeform 79"/>
            <p:cNvSpPr>
              <a:spLocks noEditPoints="1"/>
            </p:cNvSpPr>
            <p:nvPr/>
          </p:nvSpPr>
          <p:spPr bwMode="auto">
            <a:xfrm>
              <a:off x="6457047" y="1832506"/>
              <a:ext cx="100330" cy="102870"/>
            </a:xfrm>
            <a:custGeom>
              <a:avLst/>
              <a:gdLst>
                <a:gd name="T0" fmla="*/ 26 w 51"/>
                <a:gd name="T1" fmla="*/ 0 h 52"/>
                <a:gd name="T2" fmla="*/ 51 w 51"/>
                <a:gd name="T3" fmla="*/ 26 h 52"/>
                <a:gd name="T4" fmla="*/ 26 w 51"/>
                <a:gd name="T5" fmla="*/ 52 h 52"/>
                <a:gd name="T6" fmla="*/ 26 w 51"/>
                <a:gd name="T7" fmla="*/ 52 h 52"/>
                <a:gd name="T8" fmla="*/ 26 w 51"/>
                <a:gd name="T9" fmla="*/ 46 h 52"/>
                <a:gd name="T10" fmla="*/ 26 w 51"/>
                <a:gd name="T11" fmla="*/ 46 h 52"/>
                <a:gd name="T12" fmla="*/ 45 w 51"/>
                <a:gd name="T13" fmla="*/ 26 h 52"/>
                <a:gd name="T14" fmla="*/ 26 w 51"/>
                <a:gd name="T15" fmla="*/ 6 h 52"/>
                <a:gd name="T16" fmla="*/ 26 w 51"/>
                <a:gd name="T17" fmla="*/ 6 h 52"/>
                <a:gd name="T18" fmla="*/ 26 w 51"/>
                <a:gd name="T19" fmla="*/ 0 h 52"/>
                <a:gd name="T20" fmla="*/ 26 w 51"/>
                <a:gd name="T21" fmla="*/ 52 h 52"/>
                <a:gd name="T22" fmla="*/ 0 w 51"/>
                <a:gd name="T23" fmla="*/ 26 h 52"/>
                <a:gd name="T24" fmla="*/ 26 w 51"/>
                <a:gd name="T25" fmla="*/ 0 h 52"/>
                <a:gd name="T26" fmla="*/ 26 w 51"/>
                <a:gd name="T27" fmla="*/ 6 h 52"/>
                <a:gd name="T28" fmla="*/ 6 w 51"/>
                <a:gd name="T29" fmla="*/ 26 h 52"/>
                <a:gd name="T30" fmla="*/ 26 w 51"/>
                <a:gd name="T31" fmla="*/ 46 h 52"/>
                <a:gd name="T32" fmla="*/ 26 w 51"/>
                <a:gd name="T33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1" h="52">
                  <a:moveTo>
                    <a:pt x="26" y="0"/>
                  </a:moveTo>
                  <a:cubicBezTo>
                    <a:pt x="40" y="0"/>
                    <a:pt x="51" y="12"/>
                    <a:pt x="51" y="26"/>
                  </a:cubicBezTo>
                  <a:cubicBezTo>
                    <a:pt x="51" y="40"/>
                    <a:pt x="40" y="52"/>
                    <a:pt x="26" y="52"/>
                  </a:cubicBezTo>
                  <a:cubicBezTo>
                    <a:pt x="26" y="52"/>
                    <a:pt x="26" y="52"/>
                    <a:pt x="26" y="52"/>
                  </a:cubicBezTo>
                  <a:cubicBezTo>
                    <a:pt x="26" y="46"/>
                    <a:pt x="26" y="46"/>
                    <a:pt x="26" y="46"/>
                  </a:cubicBezTo>
                  <a:cubicBezTo>
                    <a:pt x="26" y="46"/>
                    <a:pt x="26" y="46"/>
                    <a:pt x="26" y="46"/>
                  </a:cubicBezTo>
                  <a:cubicBezTo>
                    <a:pt x="37" y="46"/>
                    <a:pt x="45" y="37"/>
                    <a:pt x="45" y="26"/>
                  </a:cubicBezTo>
                  <a:cubicBezTo>
                    <a:pt x="45" y="15"/>
                    <a:pt x="37" y="6"/>
                    <a:pt x="26" y="6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26" y="0"/>
                    <a:pt x="26" y="0"/>
                    <a:pt x="26" y="0"/>
                  </a:cubicBezTo>
                  <a:close/>
                  <a:moveTo>
                    <a:pt x="26" y="52"/>
                  </a:moveTo>
                  <a:cubicBezTo>
                    <a:pt x="12" y="52"/>
                    <a:pt x="0" y="40"/>
                    <a:pt x="0" y="26"/>
                  </a:cubicBezTo>
                  <a:cubicBezTo>
                    <a:pt x="0" y="12"/>
                    <a:pt x="12" y="0"/>
                    <a:pt x="26" y="0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15" y="6"/>
                    <a:pt x="6" y="15"/>
                    <a:pt x="6" y="26"/>
                  </a:cubicBezTo>
                  <a:cubicBezTo>
                    <a:pt x="6" y="37"/>
                    <a:pt x="15" y="46"/>
                    <a:pt x="26" y="46"/>
                  </a:cubicBezTo>
                  <a:lnTo>
                    <a:pt x="26" y="52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10" name="Freeform 80"/>
            <p:cNvSpPr>
              <a:spLocks noEditPoints="1"/>
            </p:cNvSpPr>
            <p:nvPr/>
          </p:nvSpPr>
          <p:spPr bwMode="auto">
            <a:xfrm>
              <a:off x="4800967" y="2757066"/>
              <a:ext cx="101600" cy="101600"/>
            </a:xfrm>
            <a:custGeom>
              <a:avLst/>
              <a:gdLst>
                <a:gd name="T0" fmla="*/ 26 w 51"/>
                <a:gd name="T1" fmla="*/ 0 h 51"/>
                <a:gd name="T2" fmla="*/ 51 w 51"/>
                <a:gd name="T3" fmla="*/ 26 h 51"/>
                <a:gd name="T4" fmla="*/ 26 w 51"/>
                <a:gd name="T5" fmla="*/ 51 h 51"/>
                <a:gd name="T6" fmla="*/ 26 w 51"/>
                <a:gd name="T7" fmla="*/ 45 h 51"/>
                <a:gd name="T8" fmla="*/ 45 w 51"/>
                <a:gd name="T9" fmla="*/ 26 h 51"/>
                <a:gd name="T10" fmla="*/ 26 w 51"/>
                <a:gd name="T11" fmla="*/ 6 h 51"/>
                <a:gd name="T12" fmla="*/ 26 w 51"/>
                <a:gd name="T13" fmla="*/ 0 h 51"/>
                <a:gd name="T14" fmla="*/ 26 w 51"/>
                <a:gd name="T15" fmla="*/ 51 h 51"/>
                <a:gd name="T16" fmla="*/ 0 w 51"/>
                <a:gd name="T17" fmla="*/ 26 h 51"/>
                <a:gd name="T18" fmla="*/ 26 w 51"/>
                <a:gd name="T19" fmla="*/ 0 h 51"/>
                <a:gd name="T20" fmla="*/ 26 w 51"/>
                <a:gd name="T21" fmla="*/ 6 h 51"/>
                <a:gd name="T22" fmla="*/ 6 w 51"/>
                <a:gd name="T23" fmla="*/ 26 h 51"/>
                <a:gd name="T24" fmla="*/ 26 w 51"/>
                <a:gd name="T25" fmla="*/ 45 h 51"/>
                <a:gd name="T26" fmla="*/ 26 w 51"/>
                <a:gd name="T27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1" h="51">
                  <a:moveTo>
                    <a:pt x="26" y="0"/>
                  </a:moveTo>
                  <a:cubicBezTo>
                    <a:pt x="40" y="0"/>
                    <a:pt x="51" y="11"/>
                    <a:pt x="51" y="26"/>
                  </a:cubicBezTo>
                  <a:cubicBezTo>
                    <a:pt x="51" y="40"/>
                    <a:pt x="40" y="51"/>
                    <a:pt x="26" y="51"/>
                  </a:cubicBezTo>
                  <a:cubicBezTo>
                    <a:pt x="26" y="45"/>
                    <a:pt x="26" y="45"/>
                    <a:pt x="26" y="45"/>
                  </a:cubicBezTo>
                  <a:cubicBezTo>
                    <a:pt x="37" y="45"/>
                    <a:pt x="45" y="36"/>
                    <a:pt x="45" y="26"/>
                  </a:cubicBezTo>
                  <a:cubicBezTo>
                    <a:pt x="45" y="15"/>
                    <a:pt x="37" y="6"/>
                    <a:pt x="26" y="6"/>
                  </a:cubicBezTo>
                  <a:lnTo>
                    <a:pt x="26" y="0"/>
                  </a:lnTo>
                  <a:close/>
                  <a:moveTo>
                    <a:pt x="26" y="51"/>
                  </a:moveTo>
                  <a:cubicBezTo>
                    <a:pt x="12" y="51"/>
                    <a:pt x="0" y="40"/>
                    <a:pt x="0" y="26"/>
                  </a:cubicBezTo>
                  <a:cubicBezTo>
                    <a:pt x="0" y="11"/>
                    <a:pt x="12" y="0"/>
                    <a:pt x="26" y="0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15" y="6"/>
                    <a:pt x="6" y="15"/>
                    <a:pt x="6" y="26"/>
                  </a:cubicBezTo>
                  <a:cubicBezTo>
                    <a:pt x="6" y="36"/>
                    <a:pt x="15" y="45"/>
                    <a:pt x="26" y="45"/>
                  </a:cubicBezTo>
                  <a:lnTo>
                    <a:pt x="26" y="51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11" name="Freeform 81"/>
            <p:cNvSpPr>
              <a:spLocks noEditPoints="1"/>
            </p:cNvSpPr>
            <p:nvPr/>
          </p:nvSpPr>
          <p:spPr bwMode="auto">
            <a:xfrm>
              <a:off x="5349607" y="4652541"/>
              <a:ext cx="101600" cy="101600"/>
            </a:xfrm>
            <a:custGeom>
              <a:avLst/>
              <a:gdLst>
                <a:gd name="T0" fmla="*/ 25 w 51"/>
                <a:gd name="T1" fmla="*/ 0 h 51"/>
                <a:gd name="T2" fmla="*/ 51 w 51"/>
                <a:gd name="T3" fmla="*/ 26 h 51"/>
                <a:gd name="T4" fmla="*/ 25 w 51"/>
                <a:gd name="T5" fmla="*/ 51 h 51"/>
                <a:gd name="T6" fmla="*/ 25 w 51"/>
                <a:gd name="T7" fmla="*/ 45 h 51"/>
                <a:gd name="T8" fmla="*/ 45 w 51"/>
                <a:gd name="T9" fmla="*/ 26 h 51"/>
                <a:gd name="T10" fmla="*/ 25 w 51"/>
                <a:gd name="T11" fmla="*/ 6 h 51"/>
                <a:gd name="T12" fmla="*/ 25 w 51"/>
                <a:gd name="T13" fmla="*/ 0 h 51"/>
                <a:gd name="T14" fmla="*/ 25 w 51"/>
                <a:gd name="T15" fmla="*/ 51 h 51"/>
                <a:gd name="T16" fmla="*/ 0 w 51"/>
                <a:gd name="T17" fmla="*/ 26 h 51"/>
                <a:gd name="T18" fmla="*/ 25 w 51"/>
                <a:gd name="T19" fmla="*/ 0 h 51"/>
                <a:gd name="T20" fmla="*/ 25 w 51"/>
                <a:gd name="T21" fmla="*/ 6 h 51"/>
                <a:gd name="T22" fmla="*/ 6 w 51"/>
                <a:gd name="T23" fmla="*/ 26 h 51"/>
                <a:gd name="T24" fmla="*/ 25 w 51"/>
                <a:gd name="T25" fmla="*/ 45 h 51"/>
                <a:gd name="T26" fmla="*/ 25 w 51"/>
                <a:gd name="T27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1" h="51">
                  <a:moveTo>
                    <a:pt x="25" y="0"/>
                  </a:moveTo>
                  <a:cubicBezTo>
                    <a:pt x="40" y="0"/>
                    <a:pt x="51" y="11"/>
                    <a:pt x="51" y="26"/>
                  </a:cubicBezTo>
                  <a:cubicBezTo>
                    <a:pt x="51" y="40"/>
                    <a:pt x="40" y="51"/>
                    <a:pt x="25" y="51"/>
                  </a:cubicBezTo>
                  <a:cubicBezTo>
                    <a:pt x="25" y="45"/>
                    <a:pt x="25" y="45"/>
                    <a:pt x="25" y="45"/>
                  </a:cubicBezTo>
                  <a:cubicBezTo>
                    <a:pt x="36" y="45"/>
                    <a:pt x="45" y="36"/>
                    <a:pt x="45" y="26"/>
                  </a:cubicBezTo>
                  <a:cubicBezTo>
                    <a:pt x="45" y="15"/>
                    <a:pt x="36" y="6"/>
                    <a:pt x="25" y="6"/>
                  </a:cubicBezTo>
                  <a:lnTo>
                    <a:pt x="25" y="0"/>
                  </a:lnTo>
                  <a:close/>
                  <a:moveTo>
                    <a:pt x="25" y="51"/>
                  </a:moveTo>
                  <a:cubicBezTo>
                    <a:pt x="11" y="51"/>
                    <a:pt x="0" y="40"/>
                    <a:pt x="0" y="26"/>
                  </a:cubicBezTo>
                  <a:cubicBezTo>
                    <a:pt x="0" y="11"/>
                    <a:pt x="11" y="0"/>
                    <a:pt x="25" y="0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15" y="6"/>
                    <a:pt x="6" y="15"/>
                    <a:pt x="6" y="26"/>
                  </a:cubicBezTo>
                  <a:cubicBezTo>
                    <a:pt x="6" y="36"/>
                    <a:pt x="15" y="45"/>
                    <a:pt x="25" y="45"/>
                  </a:cubicBezTo>
                  <a:lnTo>
                    <a:pt x="25" y="51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12" name="Freeform 82"/>
            <p:cNvSpPr>
              <a:spLocks noEditPoints="1"/>
            </p:cNvSpPr>
            <p:nvPr/>
          </p:nvSpPr>
          <p:spPr bwMode="auto">
            <a:xfrm>
              <a:off x="6000482" y="5009411"/>
              <a:ext cx="101600" cy="101600"/>
            </a:xfrm>
            <a:custGeom>
              <a:avLst/>
              <a:gdLst>
                <a:gd name="T0" fmla="*/ 26 w 51"/>
                <a:gd name="T1" fmla="*/ 0 h 51"/>
                <a:gd name="T2" fmla="*/ 51 w 51"/>
                <a:gd name="T3" fmla="*/ 25 h 51"/>
                <a:gd name="T4" fmla="*/ 26 w 51"/>
                <a:gd name="T5" fmla="*/ 51 h 51"/>
                <a:gd name="T6" fmla="*/ 26 w 51"/>
                <a:gd name="T7" fmla="*/ 45 h 51"/>
                <a:gd name="T8" fmla="*/ 45 w 51"/>
                <a:gd name="T9" fmla="*/ 25 h 51"/>
                <a:gd name="T10" fmla="*/ 26 w 51"/>
                <a:gd name="T11" fmla="*/ 6 h 51"/>
                <a:gd name="T12" fmla="*/ 26 w 51"/>
                <a:gd name="T13" fmla="*/ 0 h 51"/>
                <a:gd name="T14" fmla="*/ 26 w 51"/>
                <a:gd name="T15" fmla="*/ 51 h 51"/>
                <a:gd name="T16" fmla="*/ 0 w 51"/>
                <a:gd name="T17" fmla="*/ 25 h 51"/>
                <a:gd name="T18" fmla="*/ 26 w 51"/>
                <a:gd name="T19" fmla="*/ 0 h 51"/>
                <a:gd name="T20" fmla="*/ 26 w 51"/>
                <a:gd name="T21" fmla="*/ 6 h 51"/>
                <a:gd name="T22" fmla="*/ 6 w 51"/>
                <a:gd name="T23" fmla="*/ 25 h 51"/>
                <a:gd name="T24" fmla="*/ 26 w 51"/>
                <a:gd name="T25" fmla="*/ 45 h 51"/>
                <a:gd name="T26" fmla="*/ 26 w 51"/>
                <a:gd name="T27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1" h="51">
                  <a:moveTo>
                    <a:pt x="26" y="0"/>
                  </a:moveTo>
                  <a:cubicBezTo>
                    <a:pt x="40" y="0"/>
                    <a:pt x="51" y="11"/>
                    <a:pt x="51" y="25"/>
                  </a:cubicBezTo>
                  <a:cubicBezTo>
                    <a:pt x="51" y="40"/>
                    <a:pt x="40" y="51"/>
                    <a:pt x="26" y="51"/>
                  </a:cubicBezTo>
                  <a:cubicBezTo>
                    <a:pt x="26" y="45"/>
                    <a:pt x="26" y="45"/>
                    <a:pt x="26" y="45"/>
                  </a:cubicBezTo>
                  <a:cubicBezTo>
                    <a:pt x="36" y="45"/>
                    <a:pt x="45" y="36"/>
                    <a:pt x="45" y="25"/>
                  </a:cubicBezTo>
                  <a:cubicBezTo>
                    <a:pt x="45" y="14"/>
                    <a:pt x="36" y="6"/>
                    <a:pt x="26" y="6"/>
                  </a:cubicBezTo>
                  <a:lnTo>
                    <a:pt x="26" y="0"/>
                  </a:lnTo>
                  <a:close/>
                  <a:moveTo>
                    <a:pt x="26" y="51"/>
                  </a:moveTo>
                  <a:cubicBezTo>
                    <a:pt x="11" y="51"/>
                    <a:pt x="0" y="40"/>
                    <a:pt x="0" y="25"/>
                  </a:cubicBezTo>
                  <a:cubicBezTo>
                    <a:pt x="0" y="11"/>
                    <a:pt x="11" y="0"/>
                    <a:pt x="26" y="0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15" y="6"/>
                    <a:pt x="6" y="14"/>
                    <a:pt x="6" y="25"/>
                  </a:cubicBezTo>
                  <a:cubicBezTo>
                    <a:pt x="6" y="36"/>
                    <a:pt x="15" y="45"/>
                    <a:pt x="26" y="45"/>
                  </a:cubicBezTo>
                  <a:lnTo>
                    <a:pt x="26" y="51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13" name="Freeform 83"/>
            <p:cNvSpPr>
              <a:spLocks noEditPoints="1"/>
            </p:cNvSpPr>
            <p:nvPr/>
          </p:nvSpPr>
          <p:spPr bwMode="auto">
            <a:xfrm>
              <a:off x="6921867" y="4345836"/>
              <a:ext cx="101600" cy="101600"/>
            </a:xfrm>
            <a:custGeom>
              <a:avLst/>
              <a:gdLst>
                <a:gd name="T0" fmla="*/ 25 w 51"/>
                <a:gd name="T1" fmla="*/ 0 h 51"/>
                <a:gd name="T2" fmla="*/ 51 w 51"/>
                <a:gd name="T3" fmla="*/ 26 h 51"/>
                <a:gd name="T4" fmla="*/ 25 w 51"/>
                <a:gd name="T5" fmla="*/ 51 h 51"/>
                <a:gd name="T6" fmla="*/ 25 w 51"/>
                <a:gd name="T7" fmla="*/ 51 h 51"/>
                <a:gd name="T8" fmla="*/ 25 w 51"/>
                <a:gd name="T9" fmla="*/ 45 h 51"/>
                <a:gd name="T10" fmla="*/ 25 w 51"/>
                <a:gd name="T11" fmla="*/ 45 h 51"/>
                <a:gd name="T12" fmla="*/ 45 w 51"/>
                <a:gd name="T13" fmla="*/ 26 h 51"/>
                <a:gd name="T14" fmla="*/ 25 w 51"/>
                <a:gd name="T15" fmla="*/ 6 h 51"/>
                <a:gd name="T16" fmla="*/ 25 w 51"/>
                <a:gd name="T17" fmla="*/ 6 h 51"/>
                <a:gd name="T18" fmla="*/ 25 w 51"/>
                <a:gd name="T19" fmla="*/ 0 h 51"/>
                <a:gd name="T20" fmla="*/ 25 w 51"/>
                <a:gd name="T21" fmla="*/ 51 h 51"/>
                <a:gd name="T22" fmla="*/ 0 w 51"/>
                <a:gd name="T23" fmla="*/ 26 h 51"/>
                <a:gd name="T24" fmla="*/ 25 w 51"/>
                <a:gd name="T25" fmla="*/ 0 h 51"/>
                <a:gd name="T26" fmla="*/ 25 w 51"/>
                <a:gd name="T27" fmla="*/ 6 h 51"/>
                <a:gd name="T28" fmla="*/ 6 w 51"/>
                <a:gd name="T29" fmla="*/ 26 h 51"/>
                <a:gd name="T30" fmla="*/ 25 w 51"/>
                <a:gd name="T31" fmla="*/ 45 h 51"/>
                <a:gd name="T32" fmla="*/ 25 w 51"/>
                <a:gd name="T33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1" h="51">
                  <a:moveTo>
                    <a:pt x="25" y="0"/>
                  </a:moveTo>
                  <a:cubicBezTo>
                    <a:pt x="39" y="0"/>
                    <a:pt x="51" y="12"/>
                    <a:pt x="51" y="26"/>
                  </a:cubicBezTo>
                  <a:cubicBezTo>
                    <a:pt x="51" y="40"/>
                    <a:pt x="39" y="51"/>
                    <a:pt x="25" y="51"/>
                  </a:cubicBezTo>
                  <a:cubicBezTo>
                    <a:pt x="25" y="51"/>
                    <a:pt x="25" y="51"/>
                    <a:pt x="25" y="51"/>
                  </a:cubicBezTo>
                  <a:cubicBezTo>
                    <a:pt x="25" y="45"/>
                    <a:pt x="25" y="45"/>
                    <a:pt x="25" y="45"/>
                  </a:cubicBezTo>
                  <a:cubicBezTo>
                    <a:pt x="25" y="45"/>
                    <a:pt x="25" y="45"/>
                    <a:pt x="25" y="45"/>
                  </a:cubicBezTo>
                  <a:cubicBezTo>
                    <a:pt x="36" y="45"/>
                    <a:pt x="45" y="37"/>
                    <a:pt x="45" y="26"/>
                  </a:cubicBezTo>
                  <a:cubicBezTo>
                    <a:pt x="45" y="15"/>
                    <a:pt x="36" y="6"/>
                    <a:pt x="25" y="6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25" y="0"/>
                    <a:pt x="25" y="0"/>
                    <a:pt x="25" y="0"/>
                  </a:cubicBezTo>
                  <a:close/>
                  <a:moveTo>
                    <a:pt x="25" y="51"/>
                  </a:moveTo>
                  <a:cubicBezTo>
                    <a:pt x="11" y="51"/>
                    <a:pt x="0" y="40"/>
                    <a:pt x="0" y="26"/>
                  </a:cubicBezTo>
                  <a:cubicBezTo>
                    <a:pt x="0" y="12"/>
                    <a:pt x="11" y="0"/>
                    <a:pt x="25" y="0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14" y="6"/>
                    <a:pt x="6" y="15"/>
                    <a:pt x="6" y="26"/>
                  </a:cubicBezTo>
                  <a:cubicBezTo>
                    <a:pt x="6" y="37"/>
                    <a:pt x="14" y="45"/>
                    <a:pt x="25" y="45"/>
                  </a:cubicBezTo>
                  <a:lnTo>
                    <a:pt x="25" y="51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14" name="Freeform 84"/>
            <p:cNvSpPr>
              <a:spLocks noEditPoints="1"/>
            </p:cNvSpPr>
            <p:nvPr/>
          </p:nvSpPr>
          <p:spPr bwMode="auto">
            <a:xfrm>
              <a:off x="7344142" y="3386351"/>
              <a:ext cx="100330" cy="101600"/>
            </a:xfrm>
            <a:custGeom>
              <a:avLst/>
              <a:gdLst>
                <a:gd name="T0" fmla="*/ 25 w 51"/>
                <a:gd name="T1" fmla="*/ 0 h 51"/>
                <a:gd name="T2" fmla="*/ 51 w 51"/>
                <a:gd name="T3" fmla="*/ 26 h 51"/>
                <a:gd name="T4" fmla="*/ 25 w 51"/>
                <a:gd name="T5" fmla="*/ 51 h 51"/>
                <a:gd name="T6" fmla="*/ 25 w 51"/>
                <a:gd name="T7" fmla="*/ 51 h 51"/>
                <a:gd name="T8" fmla="*/ 25 w 51"/>
                <a:gd name="T9" fmla="*/ 45 h 51"/>
                <a:gd name="T10" fmla="*/ 25 w 51"/>
                <a:gd name="T11" fmla="*/ 45 h 51"/>
                <a:gd name="T12" fmla="*/ 45 w 51"/>
                <a:gd name="T13" fmla="*/ 26 h 51"/>
                <a:gd name="T14" fmla="*/ 25 w 51"/>
                <a:gd name="T15" fmla="*/ 6 h 51"/>
                <a:gd name="T16" fmla="*/ 25 w 51"/>
                <a:gd name="T17" fmla="*/ 6 h 51"/>
                <a:gd name="T18" fmla="*/ 25 w 51"/>
                <a:gd name="T19" fmla="*/ 0 h 51"/>
                <a:gd name="T20" fmla="*/ 25 w 51"/>
                <a:gd name="T21" fmla="*/ 51 h 51"/>
                <a:gd name="T22" fmla="*/ 0 w 51"/>
                <a:gd name="T23" fmla="*/ 26 h 51"/>
                <a:gd name="T24" fmla="*/ 25 w 51"/>
                <a:gd name="T25" fmla="*/ 0 h 51"/>
                <a:gd name="T26" fmla="*/ 25 w 51"/>
                <a:gd name="T27" fmla="*/ 6 h 51"/>
                <a:gd name="T28" fmla="*/ 6 w 51"/>
                <a:gd name="T29" fmla="*/ 26 h 51"/>
                <a:gd name="T30" fmla="*/ 25 w 51"/>
                <a:gd name="T31" fmla="*/ 45 h 51"/>
                <a:gd name="T32" fmla="*/ 25 w 51"/>
                <a:gd name="T33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1" h="51">
                  <a:moveTo>
                    <a:pt x="25" y="0"/>
                  </a:moveTo>
                  <a:cubicBezTo>
                    <a:pt x="39" y="0"/>
                    <a:pt x="51" y="11"/>
                    <a:pt x="51" y="26"/>
                  </a:cubicBezTo>
                  <a:cubicBezTo>
                    <a:pt x="51" y="40"/>
                    <a:pt x="39" y="51"/>
                    <a:pt x="25" y="51"/>
                  </a:cubicBezTo>
                  <a:cubicBezTo>
                    <a:pt x="25" y="51"/>
                    <a:pt x="25" y="51"/>
                    <a:pt x="25" y="51"/>
                  </a:cubicBezTo>
                  <a:cubicBezTo>
                    <a:pt x="25" y="45"/>
                    <a:pt x="25" y="45"/>
                    <a:pt x="25" y="45"/>
                  </a:cubicBezTo>
                  <a:cubicBezTo>
                    <a:pt x="25" y="45"/>
                    <a:pt x="25" y="45"/>
                    <a:pt x="25" y="45"/>
                  </a:cubicBezTo>
                  <a:cubicBezTo>
                    <a:pt x="36" y="45"/>
                    <a:pt x="45" y="36"/>
                    <a:pt x="45" y="26"/>
                  </a:cubicBezTo>
                  <a:cubicBezTo>
                    <a:pt x="45" y="15"/>
                    <a:pt x="36" y="6"/>
                    <a:pt x="25" y="6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25" y="0"/>
                    <a:pt x="25" y="0"/>
                    <a:pt x="25" y="0"/>
                  </a:cubicBezTo>
                  <a:close/>
                  <a:moveTo>
                    <a:pt x="25" y="51"/>
                  </a:moveTo>
                  <a:cubicBezTo>
                    <a:pt x="11" y="51"/>
                    <a:pt x="0" y="40"/>
                    <a:pt x="0" y="26"/>
                  </a:cubicBezTo>
                  <a:cubicBezTo>
                    <a:pt x="0" y="11"/>
                    <a:pt x="11" y="0"/>
                    <a:pt x="25" y="0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14" y="6"/>
                    <a:pt x="6" y="15"/>
                    <a:pt x="6" y="26"/>
                  </a:cubicBezTo>
                  <a:cubicBezTo>
                    <a:pt x="6" y="36"/>
                    <a:pt x="14" y="45"/>
                    <a:pt x="25" y="45"/>
                  </a:cubicBezTo>
                  <a:lnTo>
                    <a:pt x="25" y="51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15" name="Freeform 85"/>
            <p:cNvSpPr>
              <a:spLocks noEditPoints="1"/>
            </p:cNvSpPr>
            <p:nvPr/>
          </p:nvSpPr>
          <p:spPr bwMode="auto">
            <a:xfrm>
              <a:off x="7266672" y="2558946"/>
              <a:ext cx="101600" cy="103505"/>
            </a:xfrm>
            <a:custGeom>
              <a:avLst/>
              <a:gdLst>
                <a:gd name="T0" fmla="*/ 26 w 51"/>
                <a:gd name="T1" fmla="*/ 0 h 52"/>
                <a:gd name="T2" fmla="*/ 51 w 51"/>
                <a:gd name="T3" fmla="*/ 26 h 52"/>
                <a:gd name="T4" fmla="*/ 26 w 51"/>
                <a:gd name="T5" fmla="*/ 52 h 52"/>
                <a:gd name="T6" fmla="*/ 26 w 51"/>
                <a:gd name="T7" fmla="*/ 52 h 52"/>
                <a:gd name="T8" fmla="*/ 26 w 51"/>
                <a:gd name="T9" fmla="*/ 46 h 52"/>
                <a:gd name="T10" fmla="*/ 26 w 51"/>
                <a:gd name="T11" fmla="*/ 46 h 52"/>
                <a:gd name="T12" fmla="*/ 45 w 51"/>
                <a:gd name="T13" fmla="*/ 26 h 52"/>
                <a:gd name="T14" fmla="*/ 26 w 51"/>
                <a:gd name="T15" fmla="*/ 6 h 52"/>
                <a:gd name="T16" fmla="*/ 26 w 51"/>
                <a:gd name="T17" fmla="*/ 6 h 52"/>
                <a:gd name="T18" fmla="*/ 26 w 51"/>
                <a:gd name="T19" fmla="*/ 0 h 52"/>
                <a:gd name="T20" fmla="*/ 26 w 51"/>
                <a:gd name="T21" fmla="*/ 52 h 52"/>
                <a:gd name="T22" fmla="*/ 0 w 51"/>
                <a:gd name="T23" fmla="*/ 26 h 52"/>
                <a:gd name="T24" fmla="*/ 26 w 51"/>
                <a:gd name="T25" fmla="*/ 0 h 52"/>
                <a:gd name="T26" fmla="*/ 26 w 51"/>
                <a:gd name="T27" fmla="*/ 6 h 52"/>
                <a:gd name="T28" fmla="*/ 6 w 51"/>
                <a:gd name="T29" fmla="*/ 26 h 52"/>
                <a:gd name="T30" fmla="*/ 26 w 51"/>
                <a:gd name="T31" fmla="*/ 46 h 52"/>
                <a:gd name="T32" fmla="*/ 26 w 51"/>
                <a:gd name="T33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1" h="52">
                  <a:moveTo>
                    <a:pt x="26" y="0"/>
                  </a:moveTo>
                  <a:cubicBezTo>
                    <a:pt x="40" y="0"/>
                    <a:pt x="51" y="12"/>
                    <a:pt x="51" y="26"/>
                  </a:cubicBezTo>
                  <a:cubicBezTo>
                    <a:pt x="51" y="40"/>
                    <a:pt x="40" y="52"/>
                    <a:pt x="26" y="52"/>
                  </a:cubicBezTo>
                  <a:cubicBezTo>
                    <a:pt x="26" y="52"/>
                    <a:pt x="26" y="52"/>
                    <a:pt x="26" y="52"/>
                  </a:cubicBezTo>
                  <a:cubicBezTo>
                    <a:pt x="26" y="46"/>
                    <a:pt x="26" y="46"/>
                    <a:pt x="26" y="46"/>
                  </a:cubicBezTo>
                  <a:cubicBezTo>
                    <a:pt x="26" y="46"/>
                    <a:pt x="26" y="46"/>
                    <a:pt x="26" y="46"/>
                  </a:cubicBezTo>
                  <a:cubicBezTo>
                    <a:pt x="36" y="46"/>
                    <a:pt x="45" y="37"/>
                    <a:pt x="45" y="26"/>
                  </a:cubicBezTo>
                  <a:cubicBezTo>
                    <a:pt x="45" y="15"/>
                    <a:pt x="36" y="6"/>
                    <a:pt x="26" y="6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26" y="0"/>
                    <a:pt x="26" y="0"/>
                    <a:pt x="26" y="0"/>
                  </a:cubicBezTo>
                  <a:close/>
                  <a:moveTo>
                    <a:pt x="26" y="52"/>
                  </a:moveTo>
                  <a:cubicBezTo>
                    <a:pt x="11" y="52"/>
                    <a:pt x="0" y="40"/>
                    <a:pt x="0" y="26"/>
                  </a:cubicBezTo>
                  <a:cubicBezTo>
                    <a:pt x="0" y="12"/>
                    <a:pt x="11" y="0"/>
                    <a:pt x="26" y="0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15" y="6"/>
                    <a:pt x="6" y="15"/>
                    <a:pt x="6" y="26"/>
                  </a:cubicBezTo>
                  <a:cubicBezTo>
                    <a:pt x="6" y="37"/>
                    <a:pt x="15" y="46"/>
                    <a:pt x="26" y="46"/>
                  </a:cubicBezTo>
                  <a:lnTo>
                    <a:pt x="26" y="52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16" name="Freeform 86"/>
            <p:cNvSpPr>
              <a:spLocks noEditPoints="1"/>
            </p:cNvSpPr>
            <p:nvPr/>
          </p:nvSpPr>
          <p:spPr bwMode="auto">
            <a:xfrm>
              <a:off x="6322427" y="3259986"/>
              <a:ext cx="100330" cy="101600"/>
            </a:xfrm>
            <a:custGeom>
              <a:avLst/>
              <a:gdLst>
                <a:gd name="T0" fmla="*/ 25 w 51"/>
                <a:gd name="T1" fmla="*/ 0 h 51"/>
                <a:gd name="T2" fmla="*/ 51 w 51"/>
                <a:gd name="T3" fmla="*/ 26 h 51"/>
                <a:gd name="T4" fmla="*/ 25 w 51"/>
                <a:gd name="T5" fmla="*/ 51 h 51"/>
                <a:gd name="T6" fmla="*/ 25 w 51"/>
                <a:gd name="T7" fmla="*/ 51 h 51"/>
                <a:gd name="T8" fmla="*/ 25 w 51"/>
                <a:gd name="T9" fmla="*/ 45 h 51"/>
                <a:gd name="T10" fmla="*/ 25 w 51"/>
                <a:gd name="T11" fmla="*/ 45 h 51"/>
                <a:gd name="T12" fmla="*/ 45 w 51"/>
                <a:gd name="T13" fmla="*/ 26 h 51"/>
                <a:gd name="T14" fmla="*/ 25 w 51"/>
                <a:gd name="T15" fmla="*/ 6 h 51"/>
                <a:gd name="T16" fmla="*/ 25 w 51"/>
                <a:gd name="T17" fmla="*/ 6 h 51"/>
                <a:gd name="T18" fmla="*/ 25 w 51"/>
                <a:gd name="T19" fmla="*/ 0 h 51"/>
                <a:gd name="T20" fmla="*/ 25 w 51"/>
                <a:gd name="T21" fmla="*/ 51 h 51"/>
                <a:gd name="T22" fmla="*/ 0 w 51"/>
                <a:gd name="T23" fmla="*/ 26 h 51"/>
                <a:gd name="T24" fmla="*/ 25 w 51"/>
                <a:gd name="T25" fmla="*/ 0 h 51"/>
                <a:gd name="T26" fmla="*/ 25 w 51"/>
                <a:gd name="T27" fmla="*/ 6 h 51"/>
                <a:gd name="T28" fmla="*/ 6 w 51"/>
                <a:gd name="T29" fmla="*/ 26 h 51"/>
                <a:gd name="T30" fmla="*/ 25 w 51"/>
                <a:gd name="T31" fmla="*/ 45 h 51"/>
                <a:gd name="T32" fmla="*/ 25 w 51"/>
                <a:gd name="T33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1" h="51">
                  <a:moveTo>
                    <a:pt x="25" y="0"/>
                  </a:moveTo>
                  <a:cubicBezTo>
                    <a:pt x="39" y="0"/>
                    <a:pt x="51" y="11"/>
                    <a:pt x="51" y="26"/>
                  </a:cubicBezTo>
                  <a:cubicBezTo>
                    <a:pt x="51" y="40"/>
                    <a:pt x="39" y="51"/>
                    <a:pt x="25" y="51"/>
                  </a:cubicBezTo>
                  <a:cubicBezTo>
                    <a:pt x="25" y="51"/>
                    <a:pt x="25" y="51"/>
                    <a:pt x="25" y="51"/>
                  </a:cubicBezTo>
                  <a:cubicBezTo>
                    <a:pt x="25" y="45"/>
                    <a:pt x="25" y="45"/>
                    <a:pt x="25" y="45"/>
                  </a:cubicBezTo>
                  <a:cubicBezTo>
                    <a:pt x="25" y="45"/>
                    <a:pt x="25" y="45"/>
                    <a:pt x="25" y="45"/>
                  </a:cubicBezTo>
                  <a:cubicBezTo>
                    <a:pt x="36" y="45"/>
                    <a:pt x="45" y="36"/>
                    <a:pt x="45" y="26"/>
                  </a:cubicBezTo>
                  <a:cubicBezTo>
                    <a:pt x="45" y="15"/>
                    <a:pt x="36" y="6"/>
                    <a:pt x="25" y="6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25" y="0"/>
                    <a:pt x="25" y="0"/>
                    <a:pt x="25" y="0"/>
                  </a:cubicBezTo>
                  <a:close/>
                  <a:moveTo>
                    <a:pt x="25" y="51"/>
                  </a:moveTo>
                  <a:cubicBezTo>
                    <a:pt x="11" y="51"/>
                    <a:pt x="0" y="40"/>
                    <a:pt x="0" y="26"/>
                  </a:cubicBezTo>
                  <a:cubicBezTo>
                    <a:pt x="0" y="11"/>
                    <a:pt x="11" y="0"/>
                    <a:pt x="25" y="0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14" y="6"/>
                    <a:pt x="6" y="15"/>
                    <a:pt x="6" y="26"/>
                  </a:cubicBezTo>
                  <a:cubicBezTo>
                    <a:pt x="6" y="36"/>
                    <a:pt x="14" y="45"/>
                    <a:pt x="25" y="45"/>
                  </a:cubicBezTo>
                  <a:lnTo>
                    <a:pt x="25" y="51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17" name="Freeform 87"/>
            <p:cNvSpPr>
              <a:spLocks noEditPoints="1"/>
            </p:cNvSpPr>
            <p:nvPr/>
          </p:nvSpPr>
          <p:spPr bwMode="auto">
            <a:xfrm>
              <a:off x="5763627" y="2103651"/>
              <a:ext cx="101600" cy="102870"/>
            </a:xfrm>
            <a:custGeom>
              <a:avLst/>
              <a:gdLst>
                <a:gd name="T0" fmla="*/ 25 w 51"/>
                <a:gd name="T1" fmla="*/ 0 h 52"/>
                <a:gd name="T2" fmla="*/ 51 w 51"/>
                <a:gd name="T3" fmla="*/ 26 h 52"/>
                <a:gd name="T4" fmla="*/ 25 w 51"/>
                <a:gd name="T5" fmla="*/ 52 h 52"/>
                <a:gd name="T6" fmla="*/ 25 w 51"/>
                <a:gd name="T7" fmla="*/ 46 h 52"/>
                <a:gd name="T8" fmla="*/ 45 w 51"/>
                <a:gd name="T9" fmla="*/ 26 h 52"/>
                <a:gd name="T10" fmla="*/ 25 w 51"/>
                <a:gd name="T11" fmla="*/ 6 h 52"/>
                <a:gd name="T12" fmla="*/ 25 w 51"/>
                <a:gd name="T13" fmla="*/ 0 h 52"/>
                <a:gd name="T14" fmla="*/ 25 w 51"/>
                <a:gd name="T15" fmla="*/ 52 h 52"/>
                <a:gd name="T16" fmla="*/ 0 w 51"/>
                <a:gd name="T17" fmla="*/ 26 h 52"/>
                <a:gd name="T18" fmla="*/ 25 w 51"/>
                <a:gd name="T19" fmla="*/ 0 h 52"/>
                <a:gd name="T20" fmla="*/ 25 w 51"/>
                <a:gd name="T21" fmla="*/ 6 h 52"/>
                <a:gd name="T22" fmla="*/ 6 w 51"/>
                <a:gd name="T23" fmla="*/ 26 h 52"/>
                <a:gd name="T24" fmla="*/ 25 w 51"/>
                <a:gd name="T25" fmla="*/ 46 h 52"/>
                <a:gd name="T26" fmla="*/ 25 w 51"/>
                <a:gd name="T27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1" h="52">
                  <a:moveTo>
                    <a:pt x="25" y="0"/>
                  </a:moveTo>
                  <a:cubicBezTo>
                    <a:pt x="40" y="0"/>
                    <a:pt x="51" y="12"/>
                    <a:pt x="51" y="26"/>
                  </a:cubicBezTo>
                  <a:cubicBezTo>
                    <a:pt x="51" y="40"/>
                    <a:pt x="40" y="52"/>
                    <a:pt x="25" y="52"/>
                  </a:cubicBezTo>
                  <a:cubicBezTo>
                    <a:pt x="25" y="46"/>
                    <a:pt x="25" y="46"/>
                    <a:pt x="25" y="46"/>
                  </a:cubicBezTo>
                  <a:cubicBezTo>
                    <a:pt x="36" y="46"/>
                    <a:pt x="45" y="37"/>
                    <a:pt x="45" y="26"/>
                  </a:cubicBezTo>
                  <a:cubicBezTo>
                    <a:pt x="45" y="15"/>
                    <a:pt x="36" y="6"/>
                    <a:pt x="25" y="6"/>
                  </a:cubicBezTo>
                  <a:lnTo>
                    <a:pt x="25" y="0"/>
                  </a:lnTo>
                  <a:close/>
                  <a:moveTo>
                    <a:pt x="25" y="52"/>
                  </a:moveTo>
                  <a:cubicBezTo>
                    <a:pt x="11" y="52"/>
                    <a:pt x="0" y="40"/>
                    <a:pt x="0" y="26"/>
                  </a:cubicBezTo>
                  <a:cubicBezTo>
                    <a:pt x="0" y="12"/>
                    <a:pt x="11" y="0"/>
                    <a:pt x="25" y="0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15" y="6"/>
                    <a:pt x="6" y="15"/>
                    <a:pt x="6" y="26"/>
                  </a:cubicBezTo>
                  <a:cubicBezTo>
                    <a:pt x="6" y="37"/>
                    <a:pt x="15" y="46"/>
                    <a:pt x="25" y="46"/>
                  </a:cubicBezTo>
                  <a:lnTo>
                    <a:pt x="25" y="52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18" name="Freeform 88"/>
            <p:cNvSpPr>
              <a:spLocks noEditPoints="1"/>
            </p:cNvSpPr>
            <p:nvPr/>
          </p:nvSpPr>
          <p:spPr bwMode="auto">
            <a:xfrm>
              <a:off x="5331192" y="3582566"/>
              <a:ext cx="101600" cy="101600"/>
            </a:xfrm>
            <a:custGeom>
              <a:avLst/>
              <a:gdLst>
                <a:gd name="T0" fmla="*/ 26 w 51"/>
                <a:gd name="T1" fmla="*/ 0 h 51"/>
                <a:gd name="T2" fmla="*/ 51 w 51"/>
                <a:gd name="T3" fmla="*/ 26 h 51"/>
                <a:gd name="T4" fmla="*/ 26 w 51"/>
                <a:gd name="T5" fmla="*/ 51 h 51"/>
                <a:gd name="T6" fmla="*/ 26 w 51"/>
                <a:gd name="T7" fmla="*/ 45 h 51"/>
                <a:gd name="T8" fmla="*/ 46 w 51"/>
                <a:gd name="T9" fmla="*/ 26 h 51"/>
                <a:gd name="T10" fmla="*/ 26 w 51"/>
                <a:gd name="T11" fmla="*/ 6 h 51"/>
                <a:gd name="T12" fmla="*/ 26 w 51"/>
                <a:gd name="T13" fmla="*/ 0 h 51"/>
                <a:gd name="T14" fmla="*/ 26 w 51"/>
                <a:gd name="T15" fmla="*/ 51 h 51"/>
                <a:gd name="T16" fmla="*/ 0 w 51"/>
                <a:gd name="T17" fmla="*/ 26 h 51"/>
                <a:gd name="T18" fmla="*/ 26 w 51"/>
                <a:gd name="T19" fmla="*/ 0 h 51"/>
                <a:gd name="T20" fmla="*/ 26 w 51"/>
                <a:gd name="T21" fmla="*/ 6 h 51"/>
                <a:gd name="T22" fmla="*/ 6 w 51"/>
                <a:gd name="T23" fmla="*/ 26 h 51"/>
                <a:gd name="T24" fmla="*/ 26 w 51"/>
                <a:gd name="T25" fmla="*/ 45 h 51"/>
                <a:gd name="T26" fmla="*/ 26 w 51"/>
                <a:gd name="T27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1" h="51">
                  <a:moveTo>
                    <a:pt x="26" y="0"/>
                  </a:moveTo>
                  <a:cubicBezTo>
                    <a:pt x="40" y="0"/>
                    <a:pt x="51" y="12"/>
                    <a:pt x="51" y="26"/>
                  </a:cubicBezTo>
                  <a:cubicBezTo>
                    <a:pt x="51" y="40"/>
                    <a:pt x="40" y="51"/>
                    <a:pt x="26" y="51"/>
                  </a:cubicBezTo>
                  <a:cubicBezTo>
                    <a:pt x="26" y="45"/>
                    <a:pt x="26" y="45"/>
                    <a:pt x="26" y="45"/>
                  </a:cubicBezTo>
                  <a:cubicBezTo>
                    <a:pt x="37" y="45"/>
                    <a:pt x="46" y="37"/>
                    <a:pt x="46" y="26"/>
                  </a:cubicBezTo>
                  <a:cubicBezTo>
                    <a:pt x="46" y="15"/>
                    <a:pt x="37" y="6"/>
                    <a:pt x="26" y="6"/>
                  </a:cubicBezTo>
                  <a:lnTo>
                    <a:pt x="26" y="0"/>
                  </a:lnTo>
                  <a:close/>
                  <a:moveTo>
                    <a:pt x="26" y="51"/>
                  </a:moveTo>
                  <a:cubicBezTo>
                    <a:pt x="12" y="51"/>
                    <a:pt x="0" y="40"/>
                    <a:pt x="0" y="26"/>
                  </a:cubicBezTo>
                  <a:cubicBezTo>
                    <a:pt x="0" y="12"/>
                    <a:pt x="12" y="0"/>
                    <a:pt x="26" y="0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15" y="6"/>
                    <a:pt x="6" y="15"/>
                    <a:pt x="6" y="26"/>
                  </a:cubicBezTo>
                  <a:cubicBezTo>
                    <a:pt x="6" y="37"/>
                    <a:pt x="15" y="45"/>
                    <a:pt x="26" y="45"/>
                  </a:cubicBezTo>
                  <a:lnTo>
                    <a:pt x="26" y="51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19" name="Freeform 89"/>
            <p:cNvSpPr>
              <a:spLocks noEditPoints="1"/>
            </p:cNvSpPr>
            <p:nvPr/>
          </p:nvSpPr>
          <p:spPr bwMode="auto">
            <a:xfrm>
              <a:off x="6761212" y="3077741"/>
              <a:ext cx="103505" cy="103505"/>
            </a:xfrm>
            <a:custGeom>
              <a:avLst/>
              <a:gdLst>
                <a:gd name="T0" fmla="*/ 26 w 52"/>
                <a:gd name="T1" fmla="*/ 0 h 52"/>
                <a:gd name="T2" fmla="*/ 52 w 52"/>
                <a:gd name="T3" fmla="*/ 26 h 52"/>
                <a:gd name="T4" fmla="*/ 26 w 52"/>
                <a:gd name="T5" fmla="*/ 52 h 52"/>
                <a:gd name="T6" fmla="*/ 26 w 52"/>
                <a:gd name="T7" fmla="*/ 52 h 52"/>
                <a:gd name="T8" fmla="*/ 26 w 52"/>
                <a:gd name="T9" fmla="*/ 46 h 52"/>
                <a:gd name="T10" fmla="*/ 26 w 52"/>
                <a:gd name="T11" fmla="*/ 46 h 52"/>
                <a:gd name="T12" fmla="*/ 46 w 52"/>
                <a:gd name="T13" fmla="*/ 26 h 52"/>
                <a:gd name="T14" fmla="*/ 26 w 52"/>
                <a:gd name="T15" fmla="*/ 6 h 52"/>
                <a:gd name="T16" fmla="*/ 26 w 52"/>
                <a:gd name="T17" fmla="*/ 6 h 52"/>
                <a:gd name="T18" fmla="*/ 26 w 52"/>
                <a:gd name="T19" fmla="*/ 0 h 52"/>
                <a:gd name="T20" fmla="*/ 26 w 52"/>
                <a:gd name="T21" fmla="*/ 52 h 52"/>
                <a:gd name="T22" fmla="*/ 0 w 52"/>
                <a:gd name="T23" fmla="*/ 26 h 52"/>
                <a:gd name="T24" fmla="*/ 26 w 52"/>
                <a:gd name="T25" fmla="*/ 0 h 52"/>
                <a:gd name="T26" fmla="*/ 26 w 52"/>
                <a:gd name="T27" fmla="*/ 6 h 52"/>
                <a:gd name="T28" fmla="*/ 6 w 52"/>
                <a:gd name="T29" fmla="*/ 26 h 52"/>
                <a:gd name="T30" fmla="*/ 26 w 52"/>
                <a:gd name="T31" fmla="*/ 46 h 52"/>
                <a:gd name="T32" fmla="*/ 26 w 52"/>
                <a:gd name="T33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2" h="52">
                  <a:moveTo>
                    <a:pt x="26" y="0"/>
                  </a:moveTo>
                  <a:cubicBezTo>
                    <a:pt x="40" y="0"/>
                    <a:pt x="52" y="12"/>
                    <a:pt x="52" y="26"/>
                  </a:cubicBezTo>
                  <a:cubicBezTo>
                    <a:pt x="52" y="40"/>
                    <a:pt x="40" y="52"/>
                    <a:pt x="26" y="52"/>
                  </a:cubicBezTo>
                  <a:cubicBezTo>
                    <a:pt x="26" y="52"/>
                    <a:pt x="26" y="52"/>
                    <a:pt x="26" y="52"/>
                  </a:cubicBezTo>
                  <a:cubicBezTo>
                    <a:pt x="26" y="46"/>
                    <a:pt x="26" y="46"/>
                    <a:pt x="26" y="46"/>
                  </a:cubicBezTo>
                  <a:cubicBezTo>
                    <a:pt x="26" y="46"/>
                    <a:pt x="26" y="46"/>
                    <a:pt x="26" y="46"/>
                  </a:cubicBezTo>
                  <a:cubicBezTo>
                    <a:pt x="37" y="46"/>
                    <a:pt x="46" y="37"/>
                    <a:pt x="46" y="26"/>
                  </a:cubicBezTo>
                  <a:cubicBezTo>
                    <a:pt x="46" y="15"/>
                    <a:pt x="37" y="6"/>
                    <a:pt x="26" y="6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26" y="0"/>
                    <a:pt x="26" y="0"/>
                    <a:pt x="26" y="0"/>
                  </a:cubicBezTo>
                  <a:close/>
                  <a:moveTo>
                    <a:pt x="26" y="52"/>
                  </a:moveTo>
                  <a:cubicBezTo>
                    <a:pt x="12" y="52"/>
                    <a:pt x="0" y="40"/>
                    <a:pt x="0" y="26"/>
                  </a:cubicBezTo>
                  <a:cubicBezTo>
                    <a:pt x="0" y="12"/>
                    <a:pt x="12" y="0"/>
                    <a:pt x="26" y="0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15" y="6"/>
                    <a:pt x="6" y="15"/>
                    <a:pt x="6" y="26"/>
                  </a:cubicBezTo>
                  <a:cubicBezTo>
                    <a:pt x="6" y="37"/>
                    <a:pt x="15" y="46"/>
                    <a:pt x="26" y="46"/>
                  </a:cubicBezTo>
                  <a:lnTo>
                    <a:pt x="26" y="52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20" name="Freeform 90"/>
            <p:cNvSpPr>
              <a:spLocks noEditPoints="1"/>
            </p:cNvSpPr>
            <p:nvPr/>
          </p:nvSpPr>
          <p:spPr bwMode="auto">
            <a:xfrm>
              <a:off x="6331317" y="3950866"/>
              <a:ext cx="101600" cy="101600"/>
            </a:xfrm>
            <a:custGeom>
              <a:avLst/>
              <a:gdLst>
                <a:gd name="T0" fmla="*/ 25 w 51"/>
                <a:gd name="T1" fmla="*/ 0 h 51"/>
                <a:gd name="T2" fmla="*/ 51 w 51"/>
                <a:gd name="T3" fmla="*/ 25 h 51"/>
                <a:gd name="T4" fmla="*/ 25 w 51"/>
                <a:gd name="T5" fmla="*/ 51 h 51"/>
                <a:gd name="T6" fmla="*/ 25 w 51"/>
                <a:gd name="T7" fmla="*/ 51 h 51"/>
                <a:gd name="T8" fmla="*/ 25 w 51"/>
                <a:gd name="T9" fmla="*/ 45 h 51"/>
                <a:gd name="T10" fmla="*/ 25 w 51"/>
                <a:gd name="T11" fmla="*/ 45 h 51"/>
                <a:gd name="T12" fmla="*/ 45 w 51"/>
                <a:gd name="T13" fmla="*/ 25 h 51"/>
                <a:gd name="T14" fmla="*/ 25 w 51"/>
                <a:gd name="T15" fmla="*/ 5 h 51"/>
                <a:gd name="T16" fmla="*/ 25 w 51"/>
                <a:gd name="T17" fmla="*/ 5 h 51"/>
                <a:gd name="T18" fmla="*/ 25 w 51"/>
                <a:gd name="T19" fmla="*/ 0 h 51"/>
                <a:gd name="T20" fmla="*/ 25 w 51"/>
                <a:gd name="T21" fmla="*/ 51 h 51"/>
                <a:gd name="T22" fmla="*/ 0 w 51"/>
                <a:gd name="T23" fmla="*/ 25 h 51"/>
                <a:gd name="T24" fmla="*/ 25 w 51"/>
                <a:gd name="T25" fmla="*/ 0 h 51"/>
                <a:gd name="T26" fmla="*/ 25 w 51"/>
                <a:gd name="T27" fmla="*/ 5 h 51"/>
                <a:gd name="T28" fmla="*/ 6 w 51"/>
                <a:gd name="T29" fmla="*/ 25 h 51"/>
                <a:gd name="T30" fmla="*/ 25 w 51"/>
                <a:gd name="T31" fmla="*/ 45 h 51"/>
                <a:gd name="T32" fmla="*/ 25 w 51"/>
                <a:gd name="T33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1" h="51">
                  <a:moveTo>
                    <a:pt x="25" y="0"/>
                  </a:moveTo>
                  <a:cubicBezTo>
                    <a:pt x="39" y="0"/>
                    <a:pt x="51" y="11"/>
                    <a:pt x="51" y="25"/>
                  </a:cubicBezTo>
                  <a:cubicBezTo>
                    <a:pt x="51" y="39"/>
                    <a:pt x="39" y="51"/>
                    <a:pt x="25" y="51"/>
                  </a:cubicBezTo>
                  <a:cubicBezTo>
                    <a:pt x="25" y="51"/>
                    <a:pt x="25" y="51"/>
                    <a:pt x="25" y="51"/>
                  </a:cubicBezTo>
                  <a:cubicBezTo>
                    <a:pt x="25" y="45"/>
                    <a:pt x="25" y="45"/>
                    <a:pt x="25" y="45"/>
                  </a:cubicBezTo>
                  <a:cubicBezTo>
                    <a:pt x="25" y="45"/>
                    <a:pt x="25" y="45"/>
                    <a:pt x="25" y="45"/>
                  </a:cubicBezTo>
                  <a:cubicBezTo>
                    <a:pt x="36" y="45"/>
                    <a:pt x="45" y="36"/>
                    <a:pt x="45" y="25"/>
                  </a:cubicBezTo>
                  <a:cubicBezTo>
                    <a:pt x="45" y="14"/>
                    <a:pt x="36" y="5"/>
                    <a:pt x="25" y="5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5" y="0"/>
                    <a:pt x="25" y="0"/>
                    <a:pt x="25" y="0"/>
                  </a:cubicBezTo>
                  <a:close/>
                  <a:moveTo>
                    <a:pt x="25" y="51"/>
                  </a:moveTo>
                  <a:cubicBezTo>
                    <a:pt x="11" y="51"/>
                    <a:pt x="0" y="39"/>
                    <a:pt x="0" y="25"/>
                  </a:cubicBezTo>
                  <a:cubicBezTo>
                    <a:pt x="0" y="11"/>
                    <a:pt x="11" y="0"/>
                    <a:pt x="25" y="0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14" y="5"/>
                    <a:pt x="6" y="14"/>
                    <a:pt x="6" y="25"/>
                  </a:cubicBezTo>
                  <a:cubicBezTo>
                    <a:pt x="6" y="36"/>
                    <a:pt x="14" y="45"/>
                    <a:pt x="25" y="45"/>
                  </a:cubicBezTo>
                  <a:lnTo>
                    <a:pt x="25" y="51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21" name="Freeform 91"/>
            <p:cNvSpPr/>
            <p:nvPr/>
          </p:nvSpPr>
          <p:spPr bwMode="auto">
            <a:xfrm>
              <a:off x="5822682" y="2628161"/>
              <a:ext cx="168910" cy="126365"/>
            </a:xfrm>
            <a:custGeom>
              <a:avLst/>
              <a:gdLst>
                <a:gd name="T0" fmla="*/ 43 w 85"/>
                <a:gd name="T1" fmla="*/ 0 h 64"/>
                <a:gd name="T2" fmla="*/ 0 w 85"/>
                <a:gd name="T3" fmla="*/ 43 h 64"/>
                <a:gd name="T4" fmla="*/ 5 w 85"/>
                <a:gd name="T5" fmla="*/ 63 h 64"/>
                <a:gd name="T6" fmla="*/ 5 w 85"/>
                <a:gd name="T7" fmla="*/ 52 h 64"/>
                <a:gd name="T8" fmla="*/ 7 w 85"/>
                <a:gd name="T9" fmla="*/ 46 h 64"/>
                <a:gd name="T10" fmla="*/ 7 w 85"/>
                <a:gd name="T11" fmla="*/ 43 h 64"/>
                <a:gd name="T12" fmla="*/ 43 w 85"/>
                <a:gd name="T13" fmla="*/ 7 h 64"/>
                <a:gd name="T14" fmla="*/ 78 w 85"/>
                <a:gd name="T15" fmla="*/ 43 h 64"/>
                <a:gd name="T16" fmla="*/ 78 w 85"/>
                <a:gd name="T17" fmla="*/ 47 h 64"/>
                <a:gd name="T18" fmla="*/ 80 w 85"/>
                <a:gd name="T19" fmla="*/ 52 h 64"/>
                <a:gd name="T20" fmla="*/ 80 w 85"/>
                <a:gd name="T21" fmla="*/ 64 h 64"/>
                <a:gd name="T22" fmla="*/ 85 w 85"/>
                <a:gd name="T23" fmla="*/ 43 h 64"/>
                <a:gd name="T24" fmla="*/ 43 w 85"/>
                <a:gd name="T25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5" h="64">
                  <a:moveTo>
                    <a:pt x="43" y="0"/>
                  </a:moveTo>
                  <a:cubicBezTo>
                    <a:pt x="19" y="0"/>
                    <a:pt x="0" y="19"/>
                    <a:pt x="0" y="43"/>
                  </a:cubicBezTo>
                  <a:cubicBezTo>
                    <a:pt x="0" y="50"/>
                    <a:pt x="2" y="57"/>
                    <a:pt x="5" y="63"/>
                  </a:cubicBezTo>
                  <a:cubicBezTo>
                    <a:pt x="5" y="52"/>
                    <a:pt x="5" y="52"/>
                    <a:pt x="5" y="52"/>
                  </a:cubicBezTo>
                  <a:cubicBezTo>
                    <a:pt x="5" y="50"/>
                    <a:pt x="6" y="48"/>
                    <a:pt x="7" y="46"/>
                  </a:cubicBezTo>
                  <a:cubicBezTo>
                    <a:pt x="7" y="45"/>
                    <a:pt x="7" y="44"/>
                    <a:pt x="7" y="43"/>
                  </a:cubicBezTo>
                  <a:cubicBezTo>
                    <a:pt x="7" y="23"/>
                    <a:pt x="23" y="7"/>
                    <a:pt x="43" y="7"/>
                  </a:cubicBezTo>
                  <a:cubicBezTo>
                    <a:pt x="62" y="7"/>
                    <a:pt x="78" y="23"/>
                    <a:pt x="78" y="43"/>
                  </a:cubicBezTo>
                  <a:cubicBezTo>
                    <a:pt x="78" y="44"/>
                    <a:pt x="78" y="46"/>
                    <a:pt x="78" y="47"/>
                  </a:cubicBezTo>
                  <a:cubicBezTo>
                    <a:pt x="79" y="48"/>
                    <a:pt x="80" y="50"/>
                    <a:pt x="80" y="52"/>
                  </a:cubicBezTo>
                  <a:cubicBezTo>
                    <a:pt x="80" y="64"/>
                    <a:pt x="80" y="64"/>
                    <a:pt x="80" y="64"/>
                  </a:cubicBezTo>
                  <a:cubicBezTo>
                    <a:pt x="83" y="58"/>
                    <a:pt x="85" y="50"/>
                    <a:pt x="85" y="43"/>
                  </a:cubicBezTo>
                  <a:cubicBezTo>
                    <a:pt x="85" y="19"/>
                    <a:pt x="66" y="0"/>
                    <a:pt x="43" y="0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22" name="Freeform 92"/>
            <p:cNvSpPr/>
            <p:nvPr/>
          </p:nvSpPr>
          <p:spPr bwMode="auto">
            <a:xfrm>
              <a:off x="5836652" y="2713886"/>
              <a:ext cx="37465" cy="67310"/>
            </a:xfrm>
            <a:custGeom>
              <a:avLst/>
              <a:gdLst>
                <a:gd name="T0" fmla="*/ 1 w 19"/>
                <a:gd name="T1" fmla="*/ 7 h 34"/>
                <a:gd name="T2" fmla="*/ 0 w 19"/>
                <a:gd name="T3" fmla="*/ 9 h 34"/>
                <a:gd name="T4" fmla="*/ 0 w 19"/>
                <a:gd name="T5" fmla="*/ 20 h 34"/>
                <a:gd name="T6" fmla="*/ 0 w 19"/>
                <a:gd name="T7" fmla="*/ 25 h 34"/>
                <a:gd name="T8" fmla="*/ 14 w 19"/>
                <a:gd name="T9" fmla="*/ 34 h 34"/>
                <a:gd name="T10" fmla="*/ 19 w 19"/>
                <a:gd name="T11" fmla="*/ 34 h 34"/>
                <a:gd name="T12" fmla="*/ 19 w 19"/>
                <a:gd name="T13" fmla="*/ 0 h 34"/>
                <a:gd name="T14" fmla="*/ 14 w 19"/>
                <a:gd name="T15" fmla="*/ 0 h 34"/>
                <a:gd name="T16" fmla="*/ 1 w 19"/>
                <a:gd name="T17" fmla="*/ 7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34">
                  <a:moveTo>
                    <a:pt x="1" y="7"/>
                  </a:moveTo>
                  <a:cubicBezTo>
                    <a:pt x="1" y="8"/>
                    <a:pt x="0" y="8"/>
                    <a:pt x="0" y="9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30"/>
                    <a:pt x="6" y="34"/>
                    <a:pt x="14" y="34"/>
                  </a:cubicBezTo>
                  <a:cubicBezTo>
                    <a:pt x="19" y="34"/>
                    <a:pt x="19" y="34"/>
                    <a:pt x="19" y="34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7" y="0"/>
                    <a:pt x="2" y="3"/>
                    <a:pt x="1" y="7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23" name="Freeform 93"/>
            <p:cNvSpPr/>
            <p:nvPr/>
          </p:nvSpPr>
          <p:spPr bwMode="auto">
            <a:xfrm>
              <a:off x="5940157" y="2713886"/>
              <a:ext cx="35560" cy="67310"/>
            </a:xfrm>
            <a:custGeom>
              <a:avLst/>
              <a:gdLst>
                <a:gd name="T0" fmla="*/ 18 w 18"/>
                <a:gd name="T1" fmla="*/ 25 h 34"/>
                <a:gd name="T2" fmla="*/ 18 w 18"/>
                <a:gd name="T3" fmla="*/ 20 h 34"/>
                <a:gd name="T4" fmla="*/ 18 w 18"/>
                <a:gd name="T5" fmla="*/ 9 h 34"/>
                <a:gd name="T6" fmla="*/ 18 w 18"/>
                <a:gd name="T7" fmla="*/ 8 h 34"/>
                <a:gd name="T8" fmla="*/ 5 w 18"/>
                <a:gd name="T9" fmla="*/ 0 h 34"/>
                <a:gd name="T10" fmla="*/ 0 w 18"/>
                <a:gd name="T11" fmla="*/ 0 h 34"/>
                <a:gd name="T12" fmla="*/ 0 w 18"/>
                <a:gd name="T13" fmla="*/ 34 h 34"/>
                <a:gd name="T14" fmla="*/ 5 w 18"/>
                <a:gd name="T15" fmla="*/ 34 h 34"/>
                <a:gd name="T16" fmla="*/ 18 w 18"/>
                <a:gd name="T17" fmla="*/ 25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34">
                  <a:moveTo>
                    <a:pt x="18" y="25"/>
                  </a:moveTo>
                  <a:cubicBezTo>
                    <a:pt x="18" y="20"/>
                    <a:pt x="18" y="20"/>
                    <a:pt x="18" y="20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9"/>
                    <a:pt x="18" y="8"/>
                    <a:pt x="18" y="8"/>
                  </a:cubicBezTo>
                  <a:cubicBezTo>
                    <a:pt x="18" y="4"/>
                    <a:pt x="12" y="0"/>
                    <a:pt x="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5" y="34"/>
                    <a:pt x="5" y="34"/>
                    <a:pt x="5" y="34"/>
                  </a:cubicBezTo>
                  <a:cubicBezTo>
                    <a:pt x="13" y="34"/>
                    <a:pt x="18" y="30"/>
                    <a:pt x="18" y="25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24" name="Freeform 94"/>
            <p:cNvSpPr/>
            <p:nvPr/>
          </p:nvSpPr>
          <p:spPr bwMode="auto">
            <a:xfrm>
              <a:off x="6827252" y="4058181"/>
              <a:ext cx="43180" cy="88900"/>
            </a:xfrm>
            <a:custGeom>
              <a:avLst/>
              <a:gdLst>
                <a:gd name="T0" fmla="*/ 0 w 38"/>
                <a:gd name="T1" fmla="*/ 78 h 78"/>
                <a:gd name="T2" fmla="*/ 38 w 38"/>
                <a:gd name="T3" fmla="*/ 32 h 78"/>
                <a:gd name="T4" fmla="*/ 0 w 38"/>
                <a:gd name="T5" fmla="*/ 0 h 78"/>
                <a:gd name="T6" fmla="*/ 0 w 38"/>
                <a:gd name="T7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78">
                  <a:moveTo>
                    <a:pt x="0" y="78"/>
                  </a:moveTo>
                  <a:lnTo>
                    <a:pt x="38" y="32"/>
                  </a:lnTo>
                  <a:lnTo>
                    <a:pt x="0" y="0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25" name="Freeform 95"/>
            <p:cNvSpPr/>
            <p:nvPr/>
          </p:nvSpPr>
          <p:spPr bwMode="auto">
            <a:xfrm>
              <a:off x="6932662" y="4058181"/>
              <a:ext cx="45720" cy="88900"/>
            </a:xfrm>
            <a:custGeom>
              <a:avLst/>
              <a:gdLst>
                <a:gd name="T0" fmla="*/ 40 w 40"/>
                <a:gd name="T1" fmla="*/ 78 h 78"/>
                <a:gd name="T2" fmla="*/ 40 w 40"/>
                <a:gd name="T3" fmla="*/ 0 h 78"/>
                <a:gd name="T4" fmla="*/ 0 w 40"/>
                <a:gd name="T5" fmla="*/ 32 h 78"/>
                <a:gd name="T6" fmla="*/ 40 w 40"/>
                <a:gd name="T7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78">
                  <a:moveTo>
                    <a:pt x="40" y="78"/>
                  </a:moveTo>
                  <a:lnTo>
                    <a:pt x="40" y="0"/>
                  </a:lnTo>
                  <a:lnTo>
                    <a:pt x="0" y="32"/>
                  </a:lnTo>
                  <a:lnTo>
                    <a:pt x="40" y="78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26" name="Freeform 96"/>
            <p:cNvSpPr/>
            <p:nvPr/>
          </p:nvSpPr>
          <p:spPr bwMode="auto">
            <a:xfrm>
              <a:off x="6977747" y="4149621"/>
              <a:ext cx="0" cy="2540"/>
            </a:xfrm>
            <a:custGeom>
              <a:avLst/>
              <a:gdLst>
                <a:gd name="T0" fmla="*/ 2 h 2"/>
                <a:gd name="T1" fmla="*/ 2 h 2"/>
                <a:gd name="T2" fmla="*/ 0 h 2"/>
                <a:gd name="T3" fmla="*/ 2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2">
                  <a:moveTo>
                    <a:pt x="0" y="2"/>
                  </a:moveTo>
                  <a:lnTo>
                    <a:pt x="0" y="2"/>
                  </a:lnTo>
                  <a:lnTo>
                    <a:pt x="0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27" name="Freeform 97"/>
            <p:cNvSpPr/>
            <p:nvPr/>
          </p:nvSpPr>
          <p:spPr bwMode="auto">
            <a:xfrm>
              <a:off x="6827252" y="4149621"/>
              <a:ext cx="0" cy="2540"/>
            </a:xfrm>
            <a:custGeom>
              <a:avLst/>
              <a:gdLst>
                <a:gd name="T0" fmla="*/ 2 h 2"/>
                <a:gd name="T1" fmla="*/ 2 h 2"/>
                <a:gd name="T2" fmla="*/ 0 h 2"/>
                <a:gd name="T3" fmla="*/ 2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2">
                  <a:moveTo>
                    <a:pt x="0" y="2"/>
                  </a:moveTo>
                  <a:lnTo>
                    <a:pt x="0" y="2"/>
                  </a:lnTo>
                  <a:lnTo>
                    <a:pt x="0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28" name="Freeform 98"/>
            <p:cNvSpPr/>
            <p:nvPr/>
          </p:nvSpPr>
          <p:spPr bwMode="auto">
            <a:xfrm>
              <a:off x="6828522" y="4095646"/>
              <a:ext cx="144780" cy="55880"/>
            </a:xfrm>
            <a:custGeom>
              <a:avLst/>
              <a:gdLst>
                <a:gd name="T0" fmla="*/ 127 w 127"/>
                <a:gd name="T1" fmla="*/ 49 h 49"/>
                <a:gd name="T2" fmla="*/ 127 w 127"/>
                <a:gd name="T3" fmla="*/ 47 h 49"/>
                <a:gd name="T4" fmla="*/ 89 w 127"/>
                <a:gd name="T5" fmla="*/ 0 h 49"/>
                <a:gd name="T6" fmla="*/ 65 w 127"/>
                <a:gd name="T7" fmla="*/ 21 h 49"/>
                <a:gd name="T8" fmla="*/ 40 w 127"/>
                <a:gd name="T9" fmla="*/ 0 h 49"/>
                <a:gd name="T10" fmla="*/ 0 w 127"/>
                <a:gd name="T11" fmla="*/ 47 h 49"/>
                <a:gd name="T12" fmla="*/ 0 w 127"/>
                <a:gd name="T13" fmla="*/ 49 h 49"/>
                <a:gd name="T14" fmla="*/ 127 w 127"/>
                <a:gd name="T15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7" h="49">
                  <a:moveTo>
                    <a:pt x="127" y="49"/>
                  </a:moveTo>
                  <a:lnTo>
                    <a:pt x="127" y="47"/>
                  </a:lnTo>
                  <a:lnTo>
                    <a:pt x="89" y="0"/>
                  </a:lnTo>
                  <a:lnTo>
                    <a:pt x="65" y="21"/>
                  </a:lnTo>
                  <a:lnTo>
                    <a:pt x="40" y="0"/>
                  </a:lnTo>
                  <a:lnTo>
                    <a:pt x="0" y="47"/>
                  </a:lnTo>
                  <a:lnTo>
                    <a:pt x="0" y="49"/>
                  </a:lnTo>
                  <a:lnTo>
                    <a:pt x="127" y="49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29" name="Freeform 99"/>
            <p:cNvSpPr/>
            <p:nvPr/>
          </p:nvSpPr>
          <p:spPr bwMode="auto">
            <a:xfrm>
              <a:off x="6831062" y="4056911"/>
              <a:ext cx="142240" cy="57150"/>
            </a:xfrm>
            <a:custGeom>
              <a:avLst/>
              <a:gdLst>
                <a:gd name="T0" fmla="*/ 37 w 125"/>
                <a:gd name="T1" fmla="*/ 29 h 50"/>
                <a:gd name="T2" fmla="*/ 38 w 125"/>
                <a:gd name="T3" fmla="*/ 31 h 50"/>
                <a:gd name="T4" fmla="*/ 40 w 125"/>
                <a:gd name="T5" fmla="*/ 33 h 50"/>
                <a:gd name="T6" fmla="*/ 63 w 125"/>
                <a:gd name="T7" fmla="*/ 50 h 50"/>
                <a:gd name="T8" fmla="*/ 83 w 125"/>
                <a:gd name="T9" fmla="*/ 33 h 50"/>
                <a:gd name="T10" fmla="*/ 85 w 125"/>
                <a:gd name="T11" fmla="*/ 31 h 50"/>
                <a:gd name="T12" fmla="*/ 87 w 125"/>
                <a:gd name="T13" fmla="*/ 29 h 50"/>
                <a:gd name="T14" fmla="*/ 125 w 125"/>
                <a:gd name="T15" fmla="*/ 0 h 50"/>
                <a:gd name="T16" fmla="*/ 0 w 125"/>
                <a:gd name="T17" fmla="*/ 0 h 50"/>
                <a:gd name="T18" fmla="*/ 37 w 125"/>
                <a:gd name="T19" fmla="*/ 29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5" h="50">
                  <a:moveTo>
                    <a:pt x="37" y="29"/>
                  </a:moveTo>
                  <a:lnTo>
                    <a:pt x="38" y="31"/>
                  </a:lnTo>
                  <a:lnTo>
                    <a:pt x="40" y="33"/>
                  </a:lnTo>
                  <a:lnTo>
                    <a:pt x="63" y="50"/>
                  </a:lnTo>
                  <a:lnTo>
                    <a:pt x="83" y="33"/>
                  </a:lnTo>
                  <a:lnTo>
                    <a:pt x="85" y="31"/>
                  </a:lnTo>
                  <a:lnTo>
                    <a:pt x="87" y="29"/>
                  </a:lnTo>
                  <a:lnTo>
                    <a:pt x="125" y="0"/>
                  </a:lnTo>
                  <a:lnTo>
                    <a:pt x="0" y="0"/>
                  </a:lnTo>
                  <a:lnTo>
                    <a:pt x="37" y="29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30" name="Freeform 100"/>
            <p:cNvSpPr/>
            <p:nvPr/>
          </p:nvSpPr>
          <p:spPr bwMode="auto">
            <a:xfrm>
              <a:off x="5016867" y="2670706"/>
              <a:ext cx="154940" cy="146050"/>
            </a:xfrm>
            <a:custGeom>
              <a:avLst/>
              <a:gdLst>
                <a:gd name="T0" fmla="*/ 13 w 78"/>
                <a:gd name="T1" fmla="*/ 74 h 74"/>
                <a:gd name="T2" fmla="*/ 27 w 78"/>
                <a:gd name="T3" fmla="*/ 61 h 74"/>
                <a:gd name="T4" fmla="*/ 27 w 78"/>
                <a:gd name="T5" fmla="*/ 61 h 74"/>
                <a:gd name="T6" fmla="*/ 27 w 78"/>
                <a:gd name="T7" fmla="*/ 17 h 74"/>
                <a:gd name="T8" fmla="*/ 70 w 78"/>
                <a:gd name="T9" fmla="*/ 17 h 74"/>
                <a:gd name="T10" fmla="*/ 70 w 78"/>
                <a:gd name="T11" fmla="*/ 48 h 74"/>
                <a:gd name="T12" fmla="*/ 65 w 78"/>
                <a:gd name="T13" fmla="*/ 47 h 74"/>
                <a:gd name="T14" fmla="*/ 51 w 78"/>
                <a:gd name="T15" fmla="*/ 61 h 74"/>
                <a:gd name="T16" fmla="*/ 65 w 78"/>
                <a:gd name="T17" fmla="*/ 74 h 74"/>
                <a:gd name="T18" fmla="*/ 78 w 78"/>
                <a:gd name="T19" fmla="*/ 61 h 74"/>
                <a:gd name="T20" fmla="*/ 78 w 78"/>
                <a:gd name="T21" fmla="*/ 61 h 74"/>
                <a:gd name="T22" fmla="*/ 78 w 78"/>
                <a:gd name="T23" fmla="*/ 61 h 74"/>
                <a:gd name="T24" fmla="*/ 78 w 78"/>
                <a:gd name="T25" fmla="*/ 17 h 74"/>
                <a:gd name="T26" fmla="*/ 78 w 78"/>
                <a:gd name="T27" fmla="*/ 0 h 74"/>
                <a:gd name="T28" fmla="*/ 70 w 78"/>
                <a:gd name="T29" fmla="*/ 0 h 74"/>
                <a:gd name="T30" fmla="*/ 27 w 78"/>
                <a:gd name="T31" fmla="*/ 0 h 74"/>
                <a:gd name="T32" fmla="*/ 18 w 78"/>
                <a:gd name="T33" fmla="*/ 0 h 74"/>
                <a:gd name="T34" fmla="*/ 18 w 78"/>
                <a:gd name="T35" fmla="*/ 17 h 74"/>
                <a:gd name="T36" fmla="*/ 18 w 78"/>
                <a:gd name="T37" fmla="*/ 48 h 74"/>
                <a:gd name="T38" fmla="*/ 13 w 78"/>
                <a:gd name="T39" fmla="*/ 47 h 74"/>
                <a:gd name="T40" fmla="*/ 0 w 78"/>
                <a:gd name="T41" fmla="*/ 61 h 74"/>
                <a:gd name="T42" fmla="*/ 13 w 78"/>
                <a:gd name="T4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8" h="74">
                  <a:moveTo>
                    <a:pt x="13" y="74"/>
                  </a:moveTo>
                  <a:cubicBezTo>
                    <a:pt x="21" y="74"/>
                    <a:pt x="27" y="68"/>
                    <a:pt x="27" y="61"/>
                  </a:cubicBezTo>
                  <a:cubicBezTo>
                    <a:pt x="27" y="61"/>
                    <a:pt x="27" y="61"/>
                    <a:pt x="27" y="61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70" y="17"/>
                    <a:pt x="70" y="17"/>
                    <a:pt x="70" y="17"/>
                  </a:cubicBezTo>
                  <a:cubicBezTo>
                    <a:pt x="70" y="48"/>
                    <a:pt x="70" y="48"/>
                    <a:pt x="70" y="48"/>
                  </a:cubicBezTo>
                  <a:cubicBezTo>
                    <a:pt x="68" y="48"/>
                    <a:pt x="66" y="47"/>
                    <a:pt x="65" y="47"/>
                  </a:cubicBezTo>
                  <a:cubicBezTo>
                    <a:pt x="57" y="47"/>
                    <a:pt x="51" y="53"/>
                    <a:pt x="51" y="61"/>
                  </a:cubicBezTo>
                  <a:cubicBezTo>
                    <a:pt x="51" y="68"/>
                    <a:pt x="57" y="74"/>
                    <a:pt x="65" y="74"/>
                  </a:cubicBezTo>
                  <a:cubicBezTo>
                    <a:pt x="72" y="74"/>
                    <a:pt x="78" y="68"/>
                    <a:pt x="78" y="61"/>
                  </a:cubicBezTo>
                  <a:cubicBezTo>
                    <a:pt x="78" y="61"/>
                    <a:pt x="78" y="61"/>
                    <a:pt x="78" y="61"/>
                  </a:cubicBezTo>
                  <a:cubicBezTo>
                    <a:pt x="78" y="61"/>
                    <a:pt x="78" y="61"/>
                    <a:pt x="78" y="61"/>
                  </a:cubicBezTo>
                  <a:cubicBezTo>
                    <a:pt x="78" y="17"/>
                    <a:pt x="78" y="17"/>
                    <a:pt x="78" y="17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48"/>
                    <a:pt x="18" y="48"/>
                    <a:pt x="18" y="48"/>
                  </a:cubicBezTo>
                  <a:cubicBezTo>
                    <a:pt x="17" y="48"/>
                    <a:pt x="15" y="47"/>
                    <a:pt x="13" y="47"/>
                  </a:cubicBezTo>
                  <a:cubicBezTo>
                    <a:pt x="6" y="47"/>
                    <a:pt x="0" y="53"/>
                    <a:pt x="0" y="61"/>
                  </a:cubicBezTo>
                  <a:cubicBezTo>
                    <a:pt x="0" y="68"/>
                    <a:pt x="6" y="74"/>
                    <a:pt x="13" y="74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31" name="Freeform 101"/>
            <p:cNvSpPr/>
            <p:nvPr/>
          </p:nvSpPr>
          <p:spPr bwMode="auto">
            <a:xfrm>
              <a:off x="6510387" y="3143781"/>
              <a:ext cx="76200" cy="130175"/>
            </a:xfrm>
            <a:custGeom>
              <a:avLst/>
              <a:gdLst>
                <a:gd name="T0" fmla="*/ 0 w 39"/>
                <a:gd name="T1" fmla="*/ 46 h 66"/>
                <a:gd name="T2" fmla="*/ 0 w 39"/>
                <a:gd name="T3" fmla="*/ 55 h 66"/>
                <a:gd name="T4" fmla="*/ 11 w 39"/>
                <a:gd name="T5" fmla="*/ 66 h 66"/>
                <a:gd name="T6" fmla="*/ 27 w 39"/>
                <a:gd name="T7" fmla="*/ 66 h 66"/>
                <a:gd name="T8" fmla="*/ 39 w 39"/>
                <a:gd name="T9" fmla="*/ 55 h 66"/>
                <a:gd name="T10" fmla="*/ 39 w 39"/>
                <a:gd name="T11" fmla="*/ 46 h 66"/>
                <a:gd name="T12" fmla="*/ 25 w 39"/>
                <a:gd name="T13" fmla="*/ 46 h 66"/>
                <a:gd name="T14" fmla="*/ 25 w 39"/>
                <a:gd name="T15" fmla="*/ 38 h 66"/>
                <a:gd name="T16" fmla="*/ 39 w 39"/>
                <a:gd name="T17" fmla="*/ 38 h 66"/>
                <a:gd name="T18" fmla="*/ 39 w 39"/>
                <a:gd name="T19" fmla="*/ 25 h 66"/>
                <a:gd name="T20" fmla="*/ 25 w 39"/>
                <a:gd name="T21" fmla="*/ 25 h 66"/>
                <a:gd name="T22" fmla="*/ 25 w 39"/>
                <a:gd name="T23" fmla="*/ 17 h 66"/>
                <a:gd name="T24" fmla="*/ 39 w 39"/>
                <a:gd name="T25" fmla="*/ 17 h 66"/>
                <a:gd name="T26" fmla="*/ 39 w 39"/>
                <a:gd name="T27" fmla="*/ 11 h 66"/>
                <a:gd name="T28" fmla="*/ 27 w 39"/>
                <a:gd name="T29" fmla="*/ 0 h 66"/>
                <a:gd name="T30" fmla="*/ 11 w 39"/>
                <a:gd name="T31" fmla="*/ 0 h 66"/>
                <a:gd name="T32" fmla="*/ 0 w 39"/>
                <a:gd name="T33" fmla="*/ 11 h 66"/>
                <a:gd name="T34" fmla="*/ 0 w 39"/>
                <a:gd name="T35" fmla="*/ 17 h 66"/>
                <a:gd name="T36" fmla="*/ 14 w 39"/>
                <a:gd name="T37" fmla="*/ 17 h 66"/>
                <a:gd name="T38" fmla="*/ 14 w 39"/>
                <a:gd name="T39" fmla="*/ 25 h 66"/>
                <a:gd name="T40" fmla="*/ 0 w 39"/>
                <a:gd name="T41" fmla="*/ 25 h 66"/>
                <a:gd name="T42" fmla="*/ 0 w 39"/>
                <a:gd name="T43" fmla="*/ 38 h 66"/>
                <a:gd name="T44" fmla="*/ 14 w 39"/>
                <a:gd name="T45" fmla="*/ 38 h 66"/>
                <a:gd name="T46" fmla="*/ 14 w 39"/>
                <a:gd name="T47" fmla="*/ 46 h 66"/>
                <a:gd name="T48" fmla="*/ 0 w 39"/>
                <a:gd name="T49" fmla="*/ 4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9" h="66">
                  <a:moveTo>
                    <a:pt x="0" y="46"/>
                  </a:moveTo>
                  <a:cubicBezTo>
                    <a:pt x="0" y="55"/>
                    <a:pt x="0" y="55"/>
                    <a:pt x="0" y="55"/>
                  </a:cubicBezTo>
                  <a:cubicBezTo>
                    <a:pt x="0" y="61"/>
                    <a:pt x="5" y="66"/>
                    <a:pt x="11" y="66"/>
                  </a:cubicBezTo>
                  <a:cubicBezTo>
                    <a:pt x="27" y="66"/>
                    <a:pt x="27" y="66"/>
                    <a:pt x="27" y="66"/>
                  </a:cubicBezTo>
                  <a:cubicBezTo>
                    <a:pt x="34" y="66"/>
                    <a:pt x="39" y="61"/>
                    <a:pt x="39" y="55"/>
                  </a:cubicBezTo>
                  <a:cubicBezTo>
                    <a:pt x="39" y="46"/>
                    <a:pt x="39" y="46"/>
                    <a:pt x="39" y="46"/>
                  </a:cubicBezTo>
                  <a:cubicBezTo>
                    <a:pt x="25" y="46"/>
                    <a:pt x="25" y="46"/>
                    <a:pt x="25" y="46"/>
                  </a:cubicBezTo>
                  <a:cubicBezTo>
                    <a:pt x="25" y="38"/>
                    <a:pt x="25" y="38"/>
                    <a:pt x="25" y="38"/>
                  </a:cubicBezTo>
                  <a:cubicBezTo>
                    <a:pt x="39" y="38"/>
                    <a:pt x="39" y="38"/>
                    <a:pt x="39" y="38"/>
                  </a:cubicBezTo>
                  <a:cubicBezTo>
                    <a:pt x="39" y="25"/>
                    <a:pt x="39" y="25"/>
                    <a:pt x="39" y="25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39" y="17"/>
                    <a:pt x="39" y="17"/>
                    <a:pt x="39" y="17"/>
                  </a:cubicBezTo>
                  <a:cubicBezTo>
                    <a:pt x="39" y="11"/>
                    <a:pt x="39" y="11"/>
                    <a:pt x="39" y="11"/>
                  </a:cubicBezTo>
                  <a:cubicBezTo>
                    <a:pt x="39" y="5"/>
                    <a:pt x="34" y="0"/>
                    <a:pt x="27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4" y="25"/>
                    <a:pt x="14" y="25"/>
                    <a:pt x="14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4" y="46"/>
                    <a:pt x="14" y="46"/>
                    <a:pt x="14" y="46"/>
                  </a:cubicBezTo>
                  <a:lnTo>
                    <a:pt x="0" y="46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32" name="Freeform 102"/>
            <p:cNvSpPr/>
            <p:nvPr/>
          </p:nvSpPr>
          <p:spPr bwMode="auto">
            <a:xfrm>
              <a:off x="6486257" y="3259986"/>
              <a:ext cx="123190" cy="81280"/>
            </a:xfrm>
            <a:custGeom>
              <a:avLst/>
              <a:gdLst>
                <a:gd name="T0" fmla="*/ 0 w 62"/>
                <a:gd name="T1" fmla="*/ 2 h 41"/>
                <a:gd name="T2" fmla="*/ 20 w 62"/>
                <a:gd name="T3" fmla="*/ 19 h 41"/>
                <a:gd name="T4" fmla="*/ 27 w 62"/>
                <a:gd name="T5" fmla="*/ 19 h 41"/>
                <a:gd name="T6" fmla="*/ 27 w 62"/>
                <a:gd name="T7" fmla="*/ 32 h 41"/>
                <a:gd name="T8" fmla="*/ 19 w 62"/>
                <a:gd name="T9" fmla="*/ 32 h 41"/>
                <a:gd name="T10" fmla="*/ 19 w 62"/>
                <a:gd name="T11" fmla="*/ 41 h 41"/>
                <a:gd name="T12" fmla="*/ 43 w 62"/>
                <a:gd name="T13" fmla="*/ 41 h 41"/>
                <a:gd name="T14" fmla="*/ 43 w 62"/>
                <a:gd name="T15" fmla="*/ 32 h 41"/>
                <a:gd name="T16" fmla="*/ 35 w 62"/>
                <a:gd name="T17" fmla="*/ 32 h 41"/>
                <a:gd name="T18" fmla="*/ 35 w 62"/>
                <a:gd name="T19" fmla="*/ 19 h 41"/>
                <a:gd name="T20" fmla="*/ 42 w 62"/>
                <a:gd name="T21" fmla="*/ 19 h 41"/>
                <a:gd name="T22" fmla="*/ 62 w 62"/>
                <a:gd name="T23" fmla="*/ 2 h 41"/>
                <a:gd name="T24" fmla="*/ 54 w 62"/>
                <a:gd name="T25" fmla="*/ 0 h 41"/>
                <a:gd name="T26" fmla="*/ 42 w 62"/>
                <a:gd name="T27" fmla="*/ 11 h 41"/>
                <a:gd name="T28" fmla="*/ 20 w 62"/>
                <a:gd name="T29" fmla="*/ 11 h 41"/>
                <a:gd name="T30" fmla="*/ 8 w 62"/>
                <a:gd name="T31" fmla="*/ 0 h 41"/>
                <a:gd name="T32" fmla="*/ 0 w 62"/>
                <a:gd name="T33" fmla="*/ 2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2" h="41">
                  <a:moveTo>
                    <a:pt x="0" y="2"/>
                  </a:moveTo>
                  <a:cubicBezTo>
                    <a:pt x="2" y="12"/>
                    <a:pt x="11" y="19"/>
                    <a:pt x="20" y="19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27" y="32"/>
                    <a:pt x="27" y="32"/>
                    <a:pt x="27" y="32"/>
                  </a:cubicBezTo>
                  <a:cubicBezTo>
                    <a:pt x="19" y="32"/>
                    <a:pt x="19" y="32"/>
                    <a:pt x="19" y="32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43" y="32"/>
                    <a:pt x="43" y="32"/>
                    <a:pt x="43" y="32"/>
                  </a:cubicBezTo>
                  <a:cubicBezTo>
                    <a:pt x="35" y="32"/>
                    <a:pt x="35" y="32"/>
                    <a:pt x="35" y="32"/>
                  </a:cubicBezTo>
                  <a:cubicBezTo>
                    <a:pt x="35" y="19"/>
                    <a:pt x="35" y="19"/>
                    <a:pt x="35" y="19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2" y="19"/>
                    <a:pt x="60" y="10"/>
                    <a:pt x="62" y="2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3" y="5"/>
                    <a:pt x="48" y="11"/>
                    <a:pt x="42" y="11"/>
                  </a:cubicBezTo>
                  <a:cubicBezTo>
                    <a:pt x="20" y="11"/>
                    <a:pt x="20" y="11"/>
                    <a:pt x="20" y="11"/>
                  </a:cubicBezTo>
                  <a:cubicBezTo>
                    <a:pt x="15" y="11"/>
                    <a:pt x="9" y="6"/>
                    <a:pt x="8" y="0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33" name="Freeform 103"/>
            <p:cNvSpPr>
              <a:spLocks noEditPoints="1"/>
            </p:cNvSpPr>
            <p:nvPr/>
          </p:nvSpPr>
          <p:spPr bwMode="auto">
            <a:xfrm>
              <a:off x="5508357" y="4300116"/>
              <a:ext cx="147320" cy="136525"/>
            </a:xfrm>
            <a:custGeom>
              <a:avLst/>
              <a:gdLst>
                <a:gd name="T0" fmla="*/ 70 w 74"/>
                <a:gd name="T1" fmla="*/ 69 h 69"/>
                <a:gd name="T2" fmla="*/ 70 w 74"/>
                <a:gd name="T3" fmla="*/ 64 h 69"/>
                <a:gd name="T4" fmla="*/ 74 w 74"/>
                <a:gd name="T5" fmla="*/ 10 h 69"/>
                <a:gd name="T6" fmla="*/ 65 w 74"/>
                <a:gd name="T7" fmla="*/ 18 h 69"/>
                <a:gd name="T8" fmla="*/ 65 w 74"/>
                <a:gd name="T9" fmla="*/ 27 h 69"/>
                <a:gd name="T10" fmla="*/ 65 w 74"/>
                <a:gd name="T11" fmla="*/ 33 h 69"/>
                <a:gd name="T12" fmla="*/ 65 w 74"/>
                <a:gd name="T13" fmla="*/ 41 h 69"/>
                <a:gd name="T14" fmla="*/ 32 w 74"/>
                <a:gd name="T15" fmla="*/ 3 h 69"/>
                <a:gd name="T16" fmla="*/ 31 w 74"/>
                <a:gd name="T17" fmla="*/ 4 h 69"/>
                <a:gd name="T18" fmla="*/ 31 w 74"/>
                <a:gd name="T19" fmla="*/ 64 h 69"/>
                <a:gd name="T20" fmla="*/ 61 w 74"/>
                <a:gd name="T21" fmla="*/ 64 h 69"/>
                <a:gd name="T22" fmla="*/ 65 w 74"/>
                <a:gd name="T23" fmla="*/ 69 h 69"/>
                <a:gd name="T24" fmla="*/ 61 w 74"/>
                <a:gd name="T25" fmla="*/ 37 h 69"/>
                <a:gd name="T26" fmla="*/ 65 w 74"/>
                <a:gd name="T27" fmla="*/ 27 h 69"/>
                <a:gd name="T28" fmla="*/ 61 w 74"/>
                <a:gd name="T29" fmla="*/ 23 h 69"/>
                <a:gd name="T30" fmla="*/ 65 w 74"/>
                <a:gd name="T31" fmla="*/ 10 h 69"/>
                <a:gd name="T32" fmla="*/ 31 w 74"/>
                <a:gd name="T33" fmla="*/ 17 h 69"/>
                <a:gd name="T34" fmla="*/ 53 w 74"/>
                <a:gd name="T35" fmla="*/ 57 h 69"/>
                <a:gd name="T36" fmla="*/ 31 w 74"/>
                <a:gd name="T37" fmla="*/ 57 h 69"/>
                <a:gd name="T38" fmla="*/ 65 w 74"/>
                <a:gd name="T39" fmla="*/ 33 h 69"/>
                <a:gd name="T40" fmla="*/ 31 w 74"/>
                <a:gd name="T41" fmla="*/ 2 h 69"/>
                <a:gd name="T42" fmla="*/ 16 w 74"/>
                <a:gd name="T43" fmla="*/ 10 h 69"/>
                <a:gd name="T44" fmla="*/ 0 w 74"/>
                <a:gd name="T45" fmla="*/ 3 h 69"/>
                <a:gd name="T46" fmla="*/ 10 w 74"/>
                <a:gd name="T47" fmla="*/ 10 h 69"/>
                <a:gd name="T48" fmla="*/ 1 w 74"/>
                <a:gd name="T49" fmla="*/ 64 h 69"/>
                <a:gd name="T50" fmla="*/ 7 w 74"/>
                <a:gd name="T51" fmla="*/ 64 h 69"/>
                <a:gd name="T52" fmla="*/ 16 w 74"/>
                <a:gd name="T53" fmla="*/ 69 h 69"/>
                <a:gd name="T54" fmla="*/ 16 w 74"/>
                <a:gd name="T55" fmla="*/ 64 h 69"/>
                <a:gd name="T56" fmla="*/ 31 w 74"/>
                <a:gd name="T57" fmla="*/ 57 h 69"/>
                <a:gd name="T58" fmla="*/ 8 w 74"/>
                <a:gd name="T59" fmla="*/ 17 h 69"/>
                <a:gd name="T60" fmla="*/ 31 w 74"/>
                <a:gd name="T61" fmla="*/ 10 h 69"/>
                <a:gd name="T62" fmla="*/ 23 w 74"/>
                <a:gd name="T63" fmla="*/ 10 h 69"/>
                <a:gd name="T64" fmla="*/ 31 w 74"/>
                <a:gd name="T65" fmla="*/ 2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4" h="69">
                  <a:moveTo>
                    <a:pt x="65" y="69"/>
                  </a:moveTo>
                  <a:cubicBezTo>
                    <a:pt x="70" y="69"/>
                    <a:pt x="70" y="69"/>
                    <a:pt x="70" y="69"/>
                  </a:cubicBezTo>
                  <a:cubicBezTo>
                    <a:pt x="70" y="64"/>
                    <a:pt x="70" y="64"/>
                    <a:pt x="70" y="64"/>
                  </a:cubicBezTo>
                  <a:cubicBezTo>
                    <a:pt x="70" y="64"/>
                    <a:pt x="70" y="64"/>
                    <a:pt x="70" y="64"/>
                  </a:cubicBezTo>
                  <a:cubicBezTo>
                    <a:pt x="74" y="64"/>
                    <a:pt x="74" y="64"/>
                    <a:pt x="74" y="64"/>
                  </a:cubicBezTo>
                  <a:cubicBezTo>
                    <a:pt x="74" y="10"/>
                    <a:pt x="74" y="10"/>
                    <a:pt x="74" y="10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65" y="18"/>
                    <a:pt x="65" y="18"/>
                    <a:pt x="65" y="18"/>
                  </a:cubicBezTo>
                  <a:cubicBezTo>
                    <a:pt x="67" y="18"/>
                    <a:pt x="69" y="20"/>
                    <a:pt x="69" y="23"/>
                  </a:cubicBezTo>
                  <a:cubicBezTo>
                    <a:pt x="69" y="25"/>
                    <a:pt x="67" y="27"/>
                    <a:pt x="65" y="27"/>
                  </a:cubicBezTo>
                  <a:cubicBezTo>
                    <a:pt x="65" y="33"/>
                    <a:pt x="65" y="33"/>
                    <a:pt x="65" y="33"/>
                  </a:cubicBezTo>
                  <a:cubicBezTo>
                    <a:pt x="65" y="33"/>
                    <a:pt x="65" y="33"/>
                    <a:pt x="65" y="33"/>
                  </a:cubicBezTo>
                  <a:cubicBezTo>
                    <a:pt x="67" y="33"/>
                    <a:pt x="69" y="35"/>
                    <a:pt x="69" y="37"/>
                  </a:cubicBezTo>
                  <a:cubicBezTo>
                    <a:pt x="69" y="39"/>
                    <a:pt x="67" y="41"/>
                    <a:pt x="65" y="41"/>
                  </a:cubicBezTo>
                  <a:lnTo>
                    <a:pt x="65" y="69"/>
                  </a:lnTo>
                  <a:close/>
                  <a:moveTo>
                    <a:pt x="32" y="3"/>
                  </a:moveTo>
                  <a:cubicBezTo>
                    <a:pt x="31" y="2"/>
                    <a:pt x="31" y="2"/>
                    <a:pt x="31" y="2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32" y="3"/>
                    <a:pt x="32" y="3"/>
                    <a:pt x="32" y="3"/>
                  </a:cubicBezTo>
                  <a:close/>
                  <a:moveTo>
                    <a:pt x="31" y="64"/>
                  </a:moveTo>
                  <a:cubicBezTo>
                    <a:pt x="61" y="64"/>
                    <a:pt x="61" y="64"/>
                    <a:pt x="61" y="64"/>
                  </a:cubicBezTo>
                  <a:cubicBezTo>
                    <a:pt x="61" y="64"/>
                    <a:pt x="61" y="64"/>
                    <a:pt x="61" y="64"/>
                  </a:cubicBezTo>
                  <a:cubicBezTo>
                    <a:pt x="61" y="69"/>
                    <a:pt x="61" y="69"/>
                    <a:pt x="61" y="69"/>
                  </a:cubicBezTo>
                  <a:cubicBezTo>
                    <a:pt x="65" y="69"/>
                    <a:pt x="65" y="69"/>
                    <a:pt x="65" y="69"/>
                  </a:cubicBezTo>
                  <a:cubicBezTo>
                    <a:pt x="65" y="41"/>
                    <a:pt x="65" y="41"/>
                    <a:pt x="65" y="41"/>
                  </a:cubicBezTo>
                  <a:cubicBezTo>
                    <a:pt x="63" y="41"/>
                    <a:pt x="61" y="39"/>
                    <a:pt x="61" y="37"/>
                  </a:cubicBezTo>
                  <a:cubicBezTo>
                    <a:pt x="61" y="35"/>
                    <a:pt x="63" y="33"/>
                    <a:pt x="65" y="33"/>
                  </a:cubicBezTo>
                  <a:cubicBezTo>
                    <a:pt x="65" y="27"/>
                    <a:pt x="65" y="27"/>
                    <a:pt x="65" y="27"/>
                  </a:cubicBezTo>
                  <a:cubicBezTo>
                    <a:pt x="63" y="27"/>
                    <a:pt x="61" y="25"/>
                    <a:pt x="61" y="23"/>
                  </a:cubicBezTo>
                  <a:cubicBezTo>
                    <a:pt x="61" y="23"/>
                    <a:pt x="61" y="23"/>
                    <a:pt x="61" y="23"/>
                  </a:cubicBezTo>
                  <a:cubicBezTo>
                    <a:pt x="61" y="20"/>
                    <a:pt x="63" y="18"/>
                    <a:pt x="65" y="18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1" y="17"/>
                    <a:pt x="31" y="17"/>
                    <a:pt x="31" y="17"/>
                  </a:cubicBezTo>
                  <a:cubicBezTo>
                    <a:pt x="53" y="17"/>
                    <a:pt x="53" y="17"/>
                    <a:pt x="53" y="17"/>
                  </a:cubicBezTo>
                  <a:cubicBezTo>
                    <a:pt x="53" y="57"/>
                    <a:pt x="53" y="57"/>
                    <a:pt x="53" y="57"/>
                  </a:cubicBezTo>
                  <a:cubicBezTo>
                    <a:pt x="53" y="57"/>
                    <a:pt x="53" y="57"/>
                    <a:pt x="53" y="57"/>
                  </a:cubicBezTo>
                  <a:cubicBezTo>
                    <a:pt x="31" y="57"/>
                    <a:pt x="31" y="57"/>
                    <a:pt x="31" y="57"/>
                  </a:cubicBezTo>
                  <a:cubicBezTo>
                    <a:pt x="31" y="64"/>
                    <a:pt x="31" y="64"/>
                    <a:pt x="31" y="64"/>
                  </a:cubicBezTo>
                  <a:close/>
                  <a:moveTo>
                    <a:pt x="65" y="33"/>
                  </a:moveTo>
                  <a:cubicBezTo>
                    <a:pt x="65" y="33"/>
                    <a:pt x="65" y="33"/>
                    <a:pt x="65" y="33"/>
                  </a:cubicBezTo>
                  <a:moveTo>
                    <a:pt x="31" y="2"/>
                  </a:moveTo>
                  <a:cubicBezTo>
                    <a:pt x="29" y="0"/>
                    <a:pt x="29" y="0"/>
                    <a:pt x="29" y="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1" y="64"/>
                    <a:pt x="1" y="64"/>
                    <a:pt x="1" y="64"/>
                  </a:cubicBezTo>
                  <a:cubicBezTo>
                    <a:pt x="7" y="64"/>
                    <a:pt x="7" y="64"/>
                    <a:pt x="7" y="64"/>
                  </a:cubicBezTo>
                  <a:cubicBezTo>
                    <a:pt x="7" y="64"/>
                    <a:pt x="7" y="64"/>
                    <a:pt x="7" y="64"/>
                  </a:cubicBezTo>
                  <a:cubicBezTo>
                    <a:pt x="7" y="69"/>
                    <a:pt x="7" y="69"/>
                    <a:pt x="7" y="69"/>
                  </a:cubicBezTo>
                  <a:cubicBezTo>
                    <a:pt x="16" y="69"/>
                    <a:pt x="16" y="69"/>
                    <a:pt x="16" y="69"/>
                  </a:cubicBezTo>
                  <a:cubicBezTo>
                    <a:pt x="16" y="64"/>
                    <a:pt x="16" y="64"/>
                    <a:pt x="16" y="64"/>
                  </a:cubicBezTo>
                  <a:cubicBezTo>
                    <a:pt x="16" y="64"/>
                    <a:pt x="16" y="64"/>
                    <a:pt x="16" y="64"/>
                  </a:cubicBezTo>
                  <a:cubicBezTo>
                    <a:pt x="31" y="64"/>
                    <a:pt x="31" y="64"/>
                    <a:pt x="31" y="64"/>
                  </a:cubicBezTo>
                  <a:cubicBezTo>
                    <a:pt x="31" y="57"/>
                    <a:pt x="31" y="57"/>
                    <a:pt x="31" y="57"/>
                  </a:cubicBezTo>
                  <a:cubicBezTo>
                    <a:pt x="8" y="57"/>
                    <a:pt x="8" y="57"/>
                    <a:pt x="8" y="57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31" y="17"/>
                    <a:pt x="31" y="17"/>
                    <a:pt x="31" y="17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31" y="4"/>
                    <a:pt x="31" y="4"/>
                    <a:pt x="31" y="4"/>
                  </a:cubicBezTo>
                  <a:lnTo>
                    <a:pt x="31" y="2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34" name="Oval 104"/>
            <p:cNvSpPr>
              <a:spLocks noChangeArrowheads="1"/>
            </p:cNvSpPr>
            <p:nvPr/>
          </p:nvSpPr>
          <p:spPr bwMode="auto">
            <a:xfrm>
              <a:off x="6890117" y="2692296"/>
              <a:ext cx="40005" cy="38735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35" name="Freeform 105"/>
            <p:cNvSpPr/>
            <p:nvPr/>
          </p:nvSpPr>
          <p:spPr bwMode="auto">
            <a:xfrm>
              <a:off x="6862812" y="2738651"/>
              <a:ext cx="93345" cy="142240"/>
            </a:xfrm>
            <a:custGeom>
              <a:avLst/>
              <a:gdLst>
                <a:gd name="T0" fmla="*/ 14 w 82"/>
                <a:gd name="T1" fmla="*/ 23 h 125"/>
                <a:gd name="T2" fmla="*/ 19 w 82"/>
                <a:gd name="T3" fmla="*/ 23 h 125"/>
                <a:gd name="T4" fmla="*/ 19 w 82"/>
                <a:gd name="T5" fmla="*/ 65 h 125"/>
                <a:gd name="T6" fmla="*/ 19 w 82"/>
                <a:gd name="T7" fmla="*/ 65 h 125"/>
                <a:gd name="T8" fmla="*/ 19 w 82"/>
                <a:gd name="T9" fmla="*/ 125 h 125"/>
                <a:gd name="T10" fmla="*/ 38 w 82"/>
                <a:gd name="T11" fmla="*/ 125 h 125"/>
                <a:gd name="T12" fmla="*/ 38 w 82"/>
                <a:gd name="T13" fmla="*/ 59 h 125"/>
                <a:gd name="T14" fmla="*/ 45 w 82"/>
                <a:gd name="T15" fmla="*/ 59 h 125"/>
                <a:gd name="T16" fmla="*/ 45 w 82"/>
                <a:gd name="T17" fmla="*/ 125 h 125"/>
                <a:gd name="T18" fmla="*/ 64 w 82"/>
                <a:gd name="T19" fmla="*/ 125 h 125"/>
                <a:gd name="T20" fmla="*/ 64 w 82"/>
                <a:gd name="T21" fmla="*/ 59 h 125"/>
                <a:gd name="T22" fmla="*/ 64 w 82"/>
                <a:gd name="T23" fmla="*/ 59 h 125"/>
                <a:gd name="T24" fmla="*/ 64 w 82"/>
                <a:gd name="T25" fmla="*/ 23 h 125"/>
                <a:gd name="T26" fmla="*/ 69 w 82"/>
                <a:gd name="T27" fmla="*/ 23 h 125"/>
                <a:gd name="T28" fmla="*/ 69 w 82"/>
                <a:gd name="T29" fmla="*/ 59 h 125"/>
                <a:gd name="T30" fmla="*/ 82 w 82"/>
                <a:gd name="T31" fmla="*/ 59 h 125"/>
                <a:gd name="T32" fmla="*/ 82 w 82"/>
                <a:gd name="T33" fmla="*/ 0 h 125"/>
                <a:gd name="T34" fmla="*/ 0 w 82"/>
                <a:gd name="T35" fmla="*/ 0 h 125"/>
                <a:gd name="T36" fmla="*/ 0 w 82"/>
                <a:gd name="T37" fmla="*/ 59 h 125"/>
                <a:gd name="T38" fmla="*/ 14 w 82"/>
                <a:gd name="T39" fmla="*/ 59 h 125"/>
                <a:gd name="T40" fmla="*/ 14 w 82"/>
                <a:gd name="T41" fmla="*/ 23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2" h="125">
                  <a:moveTo>
                    <a:pt x="14" y="23"/>
                  </a:moveTo>
                  <a:lnTo>
                    <a:pt x="19" y="23"/>
                  </a:lnTo>
                  <a:lnTo>
                    <a:pt x="19" y="65"/>
                  </a:lnTo>
                  <a:lnTo>
                    <a:pt x="19" y="65"/>
                  </a:lnTo>
                  <a:lnTo>
                    <a:pt x="19" y="125"/>
                  </a:lnTo>
                  <a:lnTo>
                    <a:pt x="38" y="125"/>
                  </a:lnTo>
                  <a:lnTo>
                    <a:pt x="38" y="59"/>
                  </a:lnTo>
                  <a:lnTo>
                    <a:pt x="45" y="59"/>
                  </a:lnTo>
                  <a:lnTo>
                    <a:pt x="45" y="125"/>
                  </a:lnTo>
                  <a:lnTo>
                    <a:pt x="64" y="125"/>
                  </a:lnTo>
                  <a:lnTo>
                    <a:pt x="64" y="59"/>
                  </a:lnTo>
                  <a:lnTo>
                    <a:pt x="64" y="59"/>
                  </a:lnTo>
                  <a:lnTo>
                    <a:pt x="64" y="23"/>
                  </a:lnTo>
                  <a:lnTo>
                    <a:pt x="69" y="23"/>
                  </a:lnTo>
                  <a:lnTo>
                    <a:pt x="69" y="59"/>
                  </a:lnTo>
                  <a:lnTo>
                    <a:pt x="82" y="59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59"/>
                  </a:lnTo>
                  <a:lnTo>
                    <a:pt x="14" y="59"/>
                  </a:lnTo>
                  <a:lnTo>
                    <a:pt x="14" y="23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36" name="Oval 106"/>
            <p:cNvSpPr>
              <a:spLocks noChangeArrowheads="1"/>
            </p:cNvSpPr>
            <p:nvPr/>
          </p:nvSpPr>
          <p:spPr bwMode="auto">
            <a:xfrm>
              <a:off x="6997432" y="2692296"/>
              <a:ext cx="37465" cy="38735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37" name="Freeform 107"/>
            <p:cNvSpPr/>
            <p:nvPr/>
          </p:nvSpPr>
          <p:spPr bwMode="auto">
            <a:xfrm>
              <a:off x="6961872" y="2738651"/>
              <a:ext cx="106045" cy="142240"/>
            </a:xfrm>
            <a:custGeom>
              <a:avLst/>
              <a:gdLst>
                <a:gd name="T0" fmla="*/ 81 w 93"/>
                <a:gd name="T1" fmla="*/ 59 h 125"/>
                <a:gd name="T2" fmla="*/ 93 w 93"/>
                <a:gd name="T3" fmla="*/ 59 h 125"/>
                <a:gd name="T4" fmla="*/ 78 w 93"/>
                <a:gd name="T5" fmla="*/ 0 h 125"/>
                <a:gd name="T6" fmla="*/ 17 w 93"/>
                <a:gd name="T7" fmla="*/ 0 h 125"/>
                <a:gd name="T8" fmla="*/ 0 w 93"/>
                <a:gd name="T9" fmla="*/ 59 h 125"/>
                <a:gd name="T10" fmla="*/ 14 w 93"/>
                <a:gd name="T11" fmla="*/ 59 h 125"/>
                <a:gd name="T12" fmla="*/ 24 w 93"/>
                <a:gd name="T13" fmla="*/ 23 h 125"/>
                <a:gd name="T14" fmla="*/ 28 w 93"/>
                <a:gd name="T15" fmla="*/ 23 h 125"/>
                <a:gd name="T16" fmla="*/ 10 w 93"/>
                <a:gd name="T17" fmla="*/ 89 h 125"/>
                <a:gd name="T18" fmla="*/ 24 w 93"/>
                <a:gd name="T19" fmla="*/ 89 h 125"/>
                <a:gd name="T20" fmla="*/ 24 w 93"/>
                <a:gd name="T21" fmla="*/ 125 h 125"/>
                <a:gd name="T22" fmla="*/ 45 w 93"/>
                <a:gd name="T23" fmla="*/ 125 h 125"/>
                <a:gd name="T24" fmla="*/ 45 w 93"/>
                <a:gd name="T25" fmla="*/ 89 h 125"/>
                <a:gd name="T26" fmla="*/ 50 w 93"/>
                <a:gd name="T27" fmla="*/ 89 h 125"/>
                <a:gd name="T28" fmla="*/ 50 w 93"/>
                <a:gd name="T29" fmla="*/ 125 h 125"/>
                <a:gd name="T30" fmla="*/ 69 w 93"/>
                <a:gd name="T31" fmla="*/ 125 h 125"/>
                <a:gd name="T32" fmla="*/ 69 w 93"/>
                <a:gd name="T33" fmla="*/ 89 h 125"/>
                <a:gd name="T34" fmla="*/ 85 w 93"/>
                <a:gd name="T35" fmla="*/ 89 h 125"/>
                <a:gd name="T36" fmla="*/ 66 w 93"/>
                <a:gd name="T37" fmla="*/ 23 h 125"/>
                <a:gd name="T38" fmla="*/ 71 w 93"/>
                <a:gd name="T39" fmla="*/ 23 h 125"/>
                <a:gd name="T40" fmla="*/ 81 w 93"/>
                <a:gd name="T41" fmla="*/ 59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3" h="125">
                  <a:moveTo>
                    <a:pt x="81" y="59"/>
                  </a:moveTo>
                  <a:lnTo>
                    <a:pt x="93" y="59"/>
                  </a:lnTo>
                  <a:lnTo>
                    <a:pt x="78" y="0"/>
                  </a:lnTo>
                  <a:lnTo>
                    <a:pt x="17" y="0"/>
                  </a:lnTo>
                  <a:lnTo>
                    <a:pt x="0" y="59"/>
                  </a:lnTo>
                  <a:lnTo>
                    <a:pt x="14" y="59"/>
                  </a:lnTo>
                  <a:lnTo>
                    <a:pt x="24" y="23"/>
                  </a:lnTo>
                  <a:lnTo>
                    <a:pt x="28" y="23"/>
                  </a:lnTo>
                  <a:lnTo>
                    <a:pt x="10" y="89"/>
                  </a:lnTo>
                  <a:lnTo>
                    <a:pt x="24" y="89"/>
                  </a:lnTo>
                  <a:lnTo>
                    <a:pt x="24" y="125"/>
                  </a:lnTo>
                  <a:lnTo>
                    <a:pt x="45" y="125"/>
                  </a:lnTo>
                  <a:lnTo>
                    <a:pt x="45" y="89"/>
                  </a:lnTo>
                  <a:lnTo>
                    <a:pt x="50" y="89"/>
                  </a:lnTo>
                  <a:lnTo>
                    <a:pt x="50" y="125"/>
                  </a:lnTo>
                  <a:lnTo>
                    <a:pt x="69" y="125"/>
                  </a:lnTo>
                  <a:lnTo>
                    <a:pt x="69" y="89"/>
                  </a:lnTo>
                  <a:lnTo>
                    <a:pt x="85" y="89"/>
                  </a:lnTo>
                  <a:lnTo>
                    <a:pt x="66" y="23"/>
                  </a:lnTo>
                  <a:lnTo>
                    <a:pt x="71" y="23"/>
                  </a:lnTo>
                  <a:lnTo>
                    <a:pt x="81" y="59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38" name="Freeform 108"/>
            <p:cNvSpPr>
              <a:spLocks noEditPoints="1"/>
            </p:cNvSpPr>
            <p:nvPr/>
          </p:nvSpPr>
          <p:spPr bwMode="auto">
            <a:xfrm>
              <a:off x="6129387" y="4670321"/>
              <a:ext cx="149225" cy="182245"/>
            </a:xfrm>
            <a:custGeom>
              <a:avLst/>
              <a:gdLst>
                <a:gd name="T0" fmla="*/ 52 w 75"/>
                <a:gd name="T1" fmla="*/ 84 h 92"/>
                <a:gd name="T2" fmla="*/ 75 w 75"/>
                <a:gd name="T3" fmla="*/ 92 h 92"/>
                <a:gd name="T4" fmla="*/ 52 w 75"/>
                <a:gd name="T5" fmla="*/ 52 h 92"/>
                <a:gd name="T6" fmla="*/ 47 w 75"/>
                <a:gd name="T7" fmla="*/ 45 h 92"/>
                <a:gd name="T8" fmla="*/ 43 w 75"/>
                <a:gd name="T9" fmla="*/ 63 h 92"/>
                <a:gd name="T10" fmla="*/ 45 w 75"/>
                <a:gd name="T11" fmla="*/ 69 h 92"/>
                <a:gd name="T12" fmla="*/ 43 w 75"/>
                <a:gd name="T13" fmla="*/ 67 h 92"/>
                <a:gd name="T14" fmla="*/ 46 w 75"/>
                <a:gd name="T15" fmla="*/ 78 h 92"/>
                <a:gd name="T16" fmla="*/ 43 w 75"/>
                <a:gd name="T17" fmla="*/ 84 h 92"/>
                <a:gd name="T18" fmla="*/ 43 w 75"/>
                <a:gd name="T19" fmla="*/ 84 h 92"/>
                <a:gd name="T20" fmla="*/ 37 w 75"/>
                <a:gd name="T21" fmla="*/ 78 h 92"/>
                <a:gd name="T22" fmla="*/ 43 w 75"/>
                <a:gd name="T23" fmla="*/ 24 h 92"/>
                <a:gd name="T24" fmla="*/ 40 w 75"/>
                <a:gd name="T25" fmla="*/ 14 h 92"/>
                <a:gd name="T26" fmla="*/ 37 w 75"/>
                <a:gd name="T27" fmla="*/ 27 h 92"/>
                <a:gd name="T28" fmla="*/ 37 w 75"/>
                <a:gd name="T29" fmla="*/ 45 h 92"/>
                <a:gd name="T30" fmla="*/ 41 w 75"/>
                <a:gd name="T31" fmla="*/ 52 h 92"/>
                <a:gd name="T32" fmla="*/ 37 w 75"/>
                <a:gd name="T33" fmla="*/ 62 h 92"/>
                <a:gd name="T34" fmla="*/ 43 w 75"/>
                <a:gd name="T35" fmla="*/ 74 h 92"/>
                <a:gd name="T36" fmla="*/ 41 w 75"/>
                <a:gd name="T37" fmla="*/ 65 h 92"/>
                <a:gd name="T38" fmla="*/ 43 w 75"/>
                <a:gd name="T39" fmla="*/ 24 h 92"/>
                <a:gd name="T40" fmla="*/ 37 w 75"/>
                <a:gd name="T41" fmla="*/ 84 h 92"/>
                <a:gd name="T42" fmla="*/ 37 w 75"/>
                <a:gd name="T43" fmla="*/ 78 h 92"/>
                <a:gd name="T44" fmla="*/ 37 w 75"/>
                <a:gd name="T45" fmla="*/ 78 h 92"/>
                <a:gd name="T46" fmla="*/ 32 w 75"/>
                <a:gd name="T47" fmla="*/ 84 h 92"/>
                <a:gd name="T48" fmla="*/ 37 w 75"/>
                <a:gd name="T49" fmla="*/ 0 h 92"/>
                <a:gd name="T50" fmla="*/ 34 w 75"/>
                <a:gd name="T51" fmla="*/ 14 h 92"/>
                <a:gd name="T52" fmla="*/ 32 w 75"/>
                <a:gd name="T53" fmla="*/ 63 h 92"/>
                <a:gd name="T54" fmla="*/ 32 w 75"/>
                <a:gd name="T55" fmla="*/ 67 h 92"/>
                <a:gd name="T56" fmla="*/ 37 w 75"/>
                <a:gd name="T57" fmla="*/ 69 h 92"/>
                <a:gd name="T58" fmla="*/ 37 w 75"/>
                <a:gd name="T59" fmla="*/ 62 h 92"/>
                <a:gd name="T60" fmla="*/ 33 w 75"/>
                <a:gd name="T61" fmla="*/ 58 h 92"/>
                <a:gd name="T62" fmla="*/ 37 w 75"/>
                <a:gd name="T63" fmla="*/ 52 h 92"/>
                <a:gd name="T64" fmla="*/ 37 w 75"/>
                <a:gd name="T65" fmla="*/ 52 h 92"/>
                <a:gd name="T66" fmla="*/ 37 w 75"/>
                <a:gd name="T67" fmla="*/ 45 h 92"/>
                <a:gd name="T68" fmla="*/ 37 w 75"/>
                <a:gd name="T69" fmla="*/ 27 h 92"/>
                <a:gd name="T70" fmla="*/ 37 w 75"/>
                <a:gd name="T71" fmla="*/ 27 h 92"/>
                <a:gd name="T72" fmla="*/ 0 w 75"/>
                <a:gd name="T73" fmla="*/ 92 h 92"/>
                <a:gd name="T74" fmla="*/ 23 w 75"/>
                <a:gd name="T75" fmla="*/ 84 h 92"/>
                <a:gd name="T76" fmla="*/ 32 w 75"/>
                <a:gd name="T77" fmla="*/ 78 h 92"/>
                <a:gd name="T78" fmla="*/ 32 w 75"/>
                <a:gd name="T79" fmla="*/ 74 h 92"/>
                <a:gd name="T80" fmla="*/ 30 w 75"/>
                <a:gd name="T81" fmla="*/ 69 h 92"/>
                <a:gd name="T82" fmla="*/ 32 w 75"/>
                <a:gd name="T83" fmla="*/ 63 h 92"/>
                <a:gd name="T84" fmla="*/ 32 w 75"/>
                <a:gd name="T85" fmla="*/ 24 h 92"/>
                <a:gd name="T86" fmla="*/ 23 w 75"/>
                <a:gd name="T87" fmla="*/ 45 h 92"/>
                <a:gd name="T88" fmla="*/ 25 w 75"/>
                <a:gd name="T89" fmla="*/ 5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5" h="92">
                  <a:moveTo>
                    <a:pt x="43" y="84"/>
                  </a:moveTo>
                  <a:cubicBezTo>
                    <a:pt x="52" y="84"/>
                    <a:pt x="52" y="84"/>
                    <a:pt x="52" y="84"/>
                  </a:cubicBezTo>
                  <a:cubicBezTo>
                    <a:pt x="60" y="92"/>
                    <a:pt x="60" y="92"/>
                    <a:pt x="60" y="92"/>
                  </a:cubicBezTo>
                  <a:cubicBezTo>
                    <a:pt x="75" y="92"/>
                    <a:pt x="75" y="92"/>
                    <a:pt x="75" y="92"/>
                  </a:cubicBezTo>
                  <a:cubicBezTo>
                    <a:pt x="63" y="85"/>
                    <a:pt x="55" y="69"/>
                    <a:pt x="50" y="52"/>
                  </a:cubicBezTo>
                  <a:cubicBezTo>
                    <a:pt x="52" y="52"/>
                    <a:pt x="52" y="52"/>
                    <a:pt x="52" y="52"/>
                  </a:cubicBezTo>
                  <a:cubicBezTo>
                    <a:pt x="52" y="45"/>
                    <a:pt x="52" y="45"/>
                    <a:pt x="52" y="45"/>
                  </a:cubicBezTo>
                  <a:cubicBezTo>
                    <a:pt x="47" y="45"/>
                    <a:pt x="47" y="45"/>
                    <a:pt x="47" y="45"/>
                  </a:cubicBezTo>
                  <a:cubicBezTo>
                    <a:pt x="45" y="37"/>
                    <a:pt x="44" y="30"/>
                    <a:pt x="43" y="24"/>
                  </a:cubicBezTo>
                  <a:cubicBezTo>
                    <a:pt x="43" y="63"/>
                    <a:pt x="43" y="63"/>
                    <a:pt x="43" y="63"/>
                  </a:cubicBezTo>
                  <a:cubicBezTo>
                    <a:pt x="43" y="63"/>
                    <a:pt x="43" y="63"/>
                    <a:pt x="43" y="63"/>
                  </a:cubicBezTo>
                  <a:cubicBezTo>
                    <a:pt x="44" y="65"/>
                    <a:pt x="44" y="67"/>
                    <a:pt x="45" y="69"/>
                  </a:cubicBezTo>
                  <a:cubicBezTo>
                    <a:pt x="45" y="69"/>
                    <a:pt x="45" y="69"/>
                    <a:pt x="45" y="69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43" y="74"/>
                    <a:pt x="43" y="74"/>
                    <a:pt x="43" y="74"/>
                  </a:cubicBezTo>
                  <a:cubicBezTo>
                    <a:pt x="46" y="78"/>
                    <a:pt x="46" y="78"/>
                    <a:pt x="46" y="78"/>
                  </a:cubicBezTo>
                  <a:cubicBezTo>
                    <a:pt x="43" y="78"/>
                    <a:pt x="43" y="78"/>
                    <a:pt x="43" y="78"/>
                  </a:cubicBezTo>
                  <a:lnTo>
                    <a:pt x="43" y="84"/>
                  </a:lnTo>
                  <a:close/>
                  <a:moveTo>
                    <a:pt x="37" y="84"/>
                  </a:moveTo>
                  <a:cubicBezTo>
                    <a:pt x="43" y="84"/>
                    <a:pt x="43" y="84"/>
                    <a:pt x="43" y="84"/>
                  </a:cubicBezTo>
                  <a:cubicBezTo>
                    <a:pt x="43" y="78"/>
                    <a:pt x="43" y="78"/>
                    <a:pt x="43" y="78"/>
                  </a:cubicBezTo>
                  <a:cubicBezTo>
                    <a:pt x="37" y="78"/>
                    <a:pt x="37" y="78"/>
                    <a:pt x="37" y="78"/>
                  </a:cubicBezTo>
                  <a:cubicBezTo>
                    <a:pt x="37" y="84"/>
                    <a:pt x="37" y="84"/>
                    <a:pt x="37" y="84"/>
                  </a:cubicBezTo>
                  <a:close/>
                  <a:moveTo>
                    <a:pt x="43" y="24"/>
                  </a:moveTo>
                  <a:cubicBezTo>
                    <a:pt x="42" y="18"/>
                    <a:pt x="41" y="14"/>
                    <a:pt x="41" y="14"/>
                  </a:cubicBezTo>
                  <a:cubicBezTo>
                    <a:pt x="40" y="14"/>
                    <a:pt x="40" y="14"/>
                    <a:pt x="40" y="14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7" y="27"/>
                    <a:pt x="37" y="27"/>
                    <a:pt x="37" y="27"/>
                  </a:cubicBezTo>
                  <a:cubicBezTo>
                    <a:pt x="38" y="28"/>
                    <a:pt x="38" y="41"/>
                    <a:pt x="39" y="45"/>
                  </a:cubicBezTo>
                  <a:cubicBezTo>
                    <a:pt x="37" y="45"/>
                    <a:pt x="37" y="45"/>
                    <a:pt x="37" y="45"/>
                  </a:cubicBezTo>
                  <a:cubicBezTo>
                    <a:pt x="37" y="52"/>
                    <a:pt x="37" y="52"/>
                    <a:pt x="37" y="52"/>
                  </a:cubicBezTo>
                  <a:cubicBezTo>
                    <a:pt x="41" y="52"/>
                    <a:pt x="41" y="52"/>
                    <a:pt x="41" y="52"/>
                  </a:cubicBezTo>
                  <a:cubicBezTo>
                    <a:pt x="41" y="52"/>
                    <a:pt x="41" y="54"/>
                    <a:pt x="42" y="58"/>
                  </a:cubicBezTo>
                  <a:cubicBezTo>
                    <a:pt x="37" y="62"/>
                    <a:pt x="37" y="62"/>
                    <a:pt x="37" y="62"/>
                  </a:cubicBezTo>
                  <a:cubicBezTo>
                    <a:pt x="37" y="69"/>
                    <a:pt x="37" y="69"/>
                    <a:pt x="37" y="69"/>
                  </a:cubicBezTo>
                  <a:cubicBezTo>
                    <a:pt x="43" y="74"/>
                    <a:pt x="43" y="74"/>
                    <a:pt x="43" y="74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3" y="63"/>
                    <a:pt x="43" y="63"/>
                    <a:pt x="43" y="63"/>
                  </a:cubicBezTo>
                  <a:lnTo>
                    <a:pt x="43" y="24"/>
                  </a:lnTo>
                  <a:close/>
                  <a:moveTo>
                    <a:pt x="32" y="84"/>
                  </a:moveTo>
                  <a:cubicBezTo>
                    <a:pt x="37" y="84"/>
                    <a:pt x="37" y="84"/>
                    <a:pt x="37" y="84"/>
                  </a:cubicBezTo>
                  <a:cubicBezTo>
                    <a:pt x="37" y="84"/>
                    <a:pt x="37" y="84"/>
                    <a:pt x="37" y="84"/>
                  </a:cubicBezTo>
                  <a:cubicBezTo>
                    <a:pt x="37" y="78"/>
                    <a:pt x="37" y="78"/>
                    <a:pt x="37" y="78"/>
                  </a:cubicBezTo>
                  <a:cubicBezTo>
                    <a:pt x="37" y="78"/>
                    <a:pt x="37" y="78"/>
                    <a:pt x="37" y="78"/>
                  </a:cubicBezTo>
                  <a:cubicBezTo>
                    <a:pt x="37" y="78"/>
                    <a:pt x="37" y="78"/>
                    <a:pt x="37" y="78"/>
                  </a:cubicBezTo>
                  <a:cubicBezTo>
                    <a:pt x="32" y="78"/>
                    <a:pt x="32" y="78"/>
                    <a:pt x="32" y="78"/>
                  </a:cubicBezTo>
                  <a:cubicBezTo>
                    <a:pt x="32" y="84"/>
                    <a:pt x="32" y="84"/>
                    <a:pt x="32" y="84"/>
                  </a:cubicBezTo>
                  <a:close/>
                  <a:moveTo>
                    <a:pt x="37" y="0"/>
                  </a:moveTo>
                  <a:cubicBezTo>
                    <a:pt x="37" y="0"/>
                    <a:pt x="37" y="0"/>
                    <a:pt x="37" y="0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4" y="14"/>
                    <a:pt x="33" y="18"/>
                    <a:pt x="32" y="24"/>
                  </a:cubicBezTo>
                  <a:cubicBezTo>
                    <a:pt x="32" y="63"/>
                    <a:pt x="32" y="63"/>
                    <a:pt x="32" y="63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2" y="67"/>
                    <a:pt x="32" y="67"/>
                    <a:pt x="32" y="67"/>
                  </a:cubicBezTo>
                  <a:cubicBezTo>
                    <a:pt x="32" y="74"/>
                    <a:pt x="32" y="74"/>
                    <a:pt x="32" y="74"/>
                  </a:cubicBezTo>
                  <a:cubicBezTo>
                    <a:pt x="37" y="69"/>
                    <a:pt x="37" y="69"/>
                    <a:pt x="37" y="69"/>
                  </a:cubicBezTo>
                  <a:cubicBezTo>
                    <a:pt x="37" y="69"/>
                    <a:pt x="37" y="69"/>
                    <a:pt x="37" y="69"/>
                  </a:cubicBezTo>
                  <a:cubicBezTo>
                    <a:pt x="37" y="62"/>
                    <a:pt x="37" y="62"/>
                    <a:pt x="37" y="62"/>
                  </a:cubicBezTo>
                  <a:cubicBezTo>
                    <a:pt x="37" y="62"/>
                    <a:pt x="37" y="62"/>
                    <a:pt x="37" y="62"/>
                  </a:cubicBezTo>
                  <a:cubicBezTo>
                    <a:pt x="33" y="58"/>
                    <a:pt x="33" y="58"/>
                    <a:pt x="33" y="58"/>
                  </a:cubicBezTo>
                  <a:cubicBezTo>
                    <a:pt x="34" y="54"/>
                    <a:pt x="34" y="52"/>
                    <a:pt x="34" y="52"/>
                  </a:cubicBezTo>
                  <a:cubicBezTo>
                    <a:pt x="37" y="52"/>
                    <a:pt x="37" y="52"/>
                    <a:pt x="37" y="52"/>
                  </a:cubicBezTo>
                  <a:cubicBezTo>
                    <a:pt x="37" y="52"/>
                    <a:pt x="37" y="52"/>
                    <a:pt x="37" y="52"/>
                  </a:cubicBezTo>
                  <a:cubicBezTo>
                    <a:pt x="37" y="52"/>
                    <a:pt x="37" y="52"/>
                    <a:pt x="37" y="52"/>
                  </a:cubicBezTo>
                  <a:cubicBezTo>
                    <a:pt x="37" y="45"/>
                    <a:pt x="37" y="45"/>
                    <a:pt x="37" y="45"/>
                  </a:cubicBezTo>
                  <a:cubicBezTo>
                    <a:pt x="37" y="45"/>
                    <a:pt x="37" y="45"/>
                    <a:pt x="37" y="45"/>
                  </a:cubicBezTo>
                  <a:cubicBezTo>
                    <a:pt x="36" y="45"/>
                    <a:pt x="36" y="45"/>
                    <a:pt x="36" y="45"/>
                  </a:cubicBezTo>
                  <a:cubicBezTo>
                    <a:pt x="37" y="40"/>
                    <a:pt x="37" y="27"/>
                    <a:pt x="37" y="27"/>
                  </a:cubicBezTo>
                  <a:cubicBezTo>
                    <a:pt x="37" y="27"/>
                    <a:pt x="37" y="27"/>
                    <a:pt x="37" y="27"/>
                  </a:cubicBezTo>
                  <a:cubicBezTo>
                    <a:pt x="37" y="27"/>
                    <a:pt x="37" y="27"/>
                    <a:pt x="37" y="27"/>
                  </a:cubicBezTo>
                  <a:lnTo>
                    <a:pt x="37" y="0"/>
                  </a:lnTo>
                  <a:close/>
                  <a:moveTo>
                    <a:pt x="0" y="92"/>
                  </a:moveTo>
                  <a:cubicBezTo>
                    <a:pt x="15" y="92"/>
                    <a:pt x="15" y="92"/>
                    <a:pt x="15" y="92"/>
                  </a:cubicBezTo>
                  <a:cubicBezTo>
                    <a:pt x="23" y="84"/>
                    <a:pt x="23" y="84"/>
                    <a:pt x="23" y="84"/>
                  </a:cubicBezTo>
                  <a:cubicBezTo>
                    <a:pt x="32" y="84"/>
                    <a:pt x="32" y="84"/>
                    <a:pt x="32" y="84"/>
                  </a:cubicBezTo>
                  <a:cubicBezTo>
                    <a:pt x="32" y="78"/>
                    <a:pt x="32" y="78"/>
                    <a:pt x="32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32" y="74"/>
                    <a:pt x="32" y="74"/>
                    <a:pt x="32" y="74"/>
                  </a:cubicBezTo>
                  <a:cubicBezTo>
                    <a:pt x="32" y="67"/>
                    <a:pt x="32" y="67"/>
                    <a:pt x="32" y="67"/>
                  </a:cubicBezTo>
                  <a:cubicBezTo>
                    <a:pt x="30" y="69"/>
                    <a:pt x="30" y="69"/>
                    <a:pt x="30" y="69"/>
                  </a:cubicBezTo>
                  <a:cubicBezTo>
                    <a:pt x="31" y="67"/>
                    <a:pt x="31" y="65"/>
                    <a:pt x="32" y="63"/>
                  </a:cubicBezTo>
                  <a:cubicBezTo>
                    <a:pt x="32" y="63"/>
                    <a:pt x="32" y="63"/>
                    <a:pt x="32" y="63"/>
                  </a:cubicBezTo>
                  <a:cubicBezTo>
                    <a:pt x="32" y="63"/>
                    <a:pt x="32" y="63"/>
                    <a:pt x="32" y="63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1" y="30"/>
                    <a:pt x="30" y="37"/>
                    <a:pt x="28" y="45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23" y="52"/>
                    <a:pt x="23" y="52"/>
                    <a:pt x="23" y="52"/>
                  </a:cubicBezTo>
                  <a:cubicBezTo>
                    <a:pt x="25" y="52"/>
                    <a:pt x="25" y="52"/>
                    <a:pt x="25" y="52"/>
                  </a:cubicBezTo>
                  <a:cubicBezTo>
                    <a:pt x="20" y="69"/>
                    <a:pt x="12" y="85"/>
                    <a:pt x="0" y="92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39" name="Freeform 109"/>
            <p:cNvSpPr>
              <a:spLocks noEditPoints="1"/>
            </p:cNvSpPr>
            <p:nvPr/>
          </p:nvSpPr>
          <p:spPr bwMode="auto">
            <a:xfrm>
              <a:off x="5666472" y="2273831"/>
              <a:ext cx="114935" cy="71755"/>
            </a:xfrm>
            <a:custGeom>
              <a:avLst/>
              <a:gdLst>
                <a:gd name="T0" fmla="*/ 78 w 101"/>
                <a:gd name="T1" fmla="*/ 63 h 63"/>
                <a:gd name="T2" fmla="*/ 101 w 101"/>
                <a:gd name="T3" fmla="*/ 63 h 63"/>
                <a:gd name="T4" fmla="*/ 101 w 101"/>
                <a:gd name="T5" fmla="*/ 35 h 63"/>
                <a:gd name="T6" fmla="*/ 89 w 101"/>
                <a:gd name="T7" fmla="*/ 35 h 63"/>
                <a:gd name="T8" fmla="*/ 89 w 101"/>
                <a:gd name="T9" fmla="*/ 0 h 63"/>
                <a:gd name="T10" fmla="*/ 78 w 101"/>
                <a:gd name="T11" fmla="*/ 0 h 63"/>
                <a:gd name="T12" fmla="*/ 78 w 101"/>
                <a:gd name="T13" fmla="*/ 44 h 63"/>
                <a:gd name="T14" fmla="*/ 87 w 101"/>
                <a:gd name="T15" fmla="*/ 44 h 63"/>
                <a:gd name="T16" fmla="*/ 87 w 101"/>
                <a:gd name="T17" fmla="*/ 56 h 63"/>
                <a:gd name="T18" fmla="*/ 87 w 101"/>
                <a:gd name="T19" fmla="*/ 56 h 63"/>
                <a:gd name="T20" fmla="*/ 78 w 101"/>
                <a:gd name="T21" fmla="*/ 56 h 63"/>
                <a:gd name="T22" fmla="*/ 78 w 101"/>
                <a:gd name="T23" fmla="*/ 63 h 63"/>
                <a:gd name="T24" fmla="*/ 64 w 101"/>
                <a:gd name="T25" fmla="*/ 0 h 63"/>
                <a:gd name="T26" fmla="*/ 64 w 101"/>
                <a:gd name="T27" fmla="*/ 35 h 63"/>
                <a:gd name="T28" fmla="*/ 50 w 101"/>
                <a:gd name="T29" fmla="*/ 35 h 63"/>
                <a:gd name="T30" fmla="*/ 50 w 101"/>
                <a:gd name="T31" fmla="*/ 44 h 63"/>
                <a:gd name="T32" fmla="*/ 59 w 101"/>
                <a:gd name="T33" fmla="*/ 44 h 63"/>
                <a:gd name="T34" fmla="*/ 59 w 101"/>
                <a:gd name="T35" fmla="*/ 56 h 63"/>
                <a:gd name="T36" fmla="*/ 59 w 101"/>
                <a:gd name="T37" fmla="*/ 56 h 63"/>
                <a:gd name="T38" fmla="*/ 50 w 101"/>
                <a:gd name="T39" fmla="*/ 56 h 63"/>
                <a:gd name="T40" fmla="*/ 50 w 101"/>
                <a:gd name="T41" fmla="*/ 63 h 63"/>
                <a:gd name="T42" fmla="*/ 78 w 101"/>
                <a:gd name="T43" fmla="*/ 63 h 63"/>
                <a:gd name="T44" fmla="*/ 78 w 101"/>
                <a:gd name="T45" fmla="*/ 56 h 63"/>
                <a:gd name="T46" fmla="*/ 69 w 101"/>
                <a:gd name="T47" fmla="*/ 56 h 63"/>
                <a:gd name="T48" fmla="*/ 69 w 101"/>
                <a:gd name="T49" fmla="*/ 44 h 63"/>
                <a:gd name="T50" fmla="*/ 78 w 101"/>
                <a:gd name="T51" fmla="*/ 44 h 63"/>
                <a:gd name="T52" fmla="*/ 78 w 101"/>
                <a:gd name="T53" fmla="*/ 0 h 63"/>
                <a:gd name="T54" fmla="*/ 64 w 101"/>
                <a:gd name="T55" fmla="*/ 0 h 63"/>
                <a:gd name="T56" fmla="*/ 50 w 101"/>
                <a:gd name="T57" fmla="*/ 35 h 63"/>
                <a:gd name="T58" fmla="*/ 21 w 101"/>
                <a:gd name="T59" fmla="*/ 35 h 63"/>
                <a:gd name="T60" fmla="*/ 21 w 101"/>
                <a:gd name="T61" fmla="*/ 44 h 63"/>
                <a:gd name="T62" fmla="*/ 29 w 101"/>
                <a:gd name="T63" fmla="*/ 44 h 63"/>
                <a:gd name="T64" fmla="*/ 29 w 101"/>
                <a:gd name="T65" fmla="*/ 56 h 63"/>
                <a:gd name="T66" fmla="*/ 29 w 101"/>
                <a:gd name="T67" fmla="*/ 56 h 63"/>
                <a:gd name="T68" fmla="*/ 21 w 101"/>
                <a:gd name="T69" fmla="*/ 56 h 63"/>
                <a:gd name="T70" fmla="*/ 21 w 101"/>
                <a:gd name="T71" fmla="*/ 63 h 63"/>
                <a:gd name="T72" fmla="*/ 50 w 101"/>
                <a:gd name="T73" fmla="*/ 63 h 63"/>
                <a:gd name="T74" fmla="*/ 50 w 101"/>
                <a:gd name="T75" fmla="*/ 56 h 63"/>
                <a:gd name="T76" fmla="*/ 42 w 101"/>
                <a:gd name="T77" fmla="*/ 56 h 63"/>
                <a:gd name="T78" fmla="*/ 42 w 101"/>
                <a:gd name="T79" fmla="*/ 44 h 63"/>
                <a:gd name="T80" fmla="*/ 50 w 101"/>
                <a:gd name="T81" fmla="*/ 44 h 63"/>
                <a:gd name="T82" fmla="*/ 50 w 101"/>
                <a:gd name="T83" fmla="*/ 35 h 63"/>
                <a:gd name="T84" fmla="*/ 21 w 101"/>
                <a:gd name="T85" fmla="*/ 35 h 63"/>
                <a:gd name="T86" fmla="*/ 0 w 101"/>
                <a:gd name="T87" fmla="*/ 35 h 63"/>
                <a:gd name="T88" fmla="*/ 0 w 101"/>
                <a:gd name="T89" fmla="*/ 63 h 63"/>
                <a:gd name="T90" fmla="*/ 21 w 101"/>
                <a:gd name="T91" fmla="*/ 63 h 63"/>
                <a:gd name="T92" fmla="*/ 21 w 101"/>
                <a:gd name="T93" fmla="*/ 56 h 63"/>
                <a:gd name="T94" fmla="*/ 12 w 101"/>
                <a:gd name="T95" fmla="*/ 56 h 63"/>
                <a:gd name="T96" fmla="*/ 12 w 101"/>
                <a:gd name="T97" fmla="*/ 44 h 63"/>
                <a:gd name="T98" fmla="*/ 21 w 101"/>
                <a:gd name="T99" fmla="*/ 44 h 63"/>
                <a:gd name="T100" fmla="*/ 21 w 101"/>
                <a:gd name="T101" fmla="*/ 35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01" h="63">
                  <a:moveTo>
                    <a:pt x="78" y="63"/>
                  </a:moveTo>
                  <a:lnTo>
                    <a:pt x="101" y="63"/>
                  </a:lnTo>
                  <a:lnTo>
                    <a:pt x="101" y="35"/>
                  </a:lnTo>
                  <a:lnTo>
                    <a:pt x="89" y="35"/>
                  </a:lnTo>
                  <a:lnTo>
                    <a:pt x="89" y="0"/>
                  </a:lnTo>
                  <a:lnTo>
                    <a:pt x="78" y="0"/>
                  </a:lnTo>
                  <a:lnTo>
                    <a:pt x="78" y="44"/>
                  </a:lnTo>
                  <a:lnTo>
                    <a:pt x="87" y="44"/>
                  </a:lnTo>
                  <a:lnTo>
                    <a:pt x="87" y="56"/>
                  </a:lnTo>
                  <a:lnTo>
                    <a:pt x="87" y="56"/>
                  </a:lnTo>
                  <a:lnTo>
                    <a:pt x="78" y="56"/>
                  </a:lnTo>
                  <a:lnTo>
                    <a:pt x="78" y="63"/>
                  </a:lnTo>
                  <a:close/>
                  <a:moveTo>
                    <a:pt x="64" y="0"/>
                  </a:moveTo>
                  <a:lnTo>
                    <a:pt x="64" y="35"/>
                  </a:lnTo>
                  <a:lnTo>
                    <a:pt x="50" y="35"/>
                  </a:lnTo>
                  <a:lnTo>
                    <a:pt x="50" y="44"/>
                  </a:lnTo>
                  <a:lnTo>
                    <a:pt x="59" y="44"/>
                  </a:lnTo>
                  <a:lnTo>
                    <a:pt x="59" y="56"/>
                  </a:lnTo>
                  <a:lnTo>
                    <a:pt x="59" y="56"/>
                  </a:lnTo>
                  <a:lnTo>
                    <a:pt x="50" y="56"/>
                  </a:lnTo>
                  <a:lnTo>
                    <a:pt x="50" y="63"/>
                  </a:lnTo>
                  <a:lnTo>
                    <a:pt x="78" y="63"/>
                  </a:lnTo>
                  <a:lnTo>
                    <a:pt x="78" y="56"/>
                  </a:lnTo>
                  <a:lnTo>
                    <a:pt x="69" y="56"/>
                  </a:lnTo>
                  <a:lnTo>
                    <a:pt x="69" y="44"/>
                  </a:lnTo>
                  <a:lnTo>
                    <a:pt x="78" y="44"/>
                  </a:lnTo>
                  <a:lnTo>
                    <a:pt x="78" y="0"/>
                  </a:lnTo>
                  <a:lnTo>
                    <a:pt x="64" y="0"/>
                  </a:lnTo>
                  <a:close/>
                  <a:moveTo>
                    <a:pt x="50" y="35"/>
                  </a:moveTo>
                  <a:lnTo>
                    <a:pt x="21" y="35"/>
                  </a:lnTo>
                  <a:lnTo>
                    <a:pt x="21" y="44"/>
                  </a:lnTo>
                  <a:lnTo>
                    <a:pt x="29" y="44"/>
                  </a:lnTo>
                  <a:lnTo>
                    <a:pt x="29" y="56"/>
                  </a:lnTo>
                  <a:lnTo>
                    <a:pt x="29" y="56"/>
                  </a:lnTo>
                  <a:lnTo>
                    <a:pt x="21" y="56"/>
                  </a:lnTo>
                  <a:lnTo>
                    <a:pt x="21" y="63"/>
                  </a:lnTo>
                  <a:lnTo>
                    <a:pt x="50" y="63"/>
                  </a:lnTo>
                  <a:lnTo>
                    <a:pt x="50" y="56"/>
                  </a:lnTo>
                  <a:lnTo>
                    <a:pt x="42" y="56"/>
                  </a:lnTo>
                  <a:lnTo>
                    <a:pt x="42" y="44"/>
                  </a:lnTo>
                  <a:lnTo>
                    <a:pt x="50" y="44"/>
                  </a:lnTo>
                  <a:lnTo>
                    <a:pt x="50" y="35"/>
                  </a:lnTo>
                  <a:close/>
                  <a:moveTo>
                    <a:pt x="21" y="35"/>
                  </a:moveTo>
                  <a:lnTo>
                    <a:pt x="0" y="35"/>
                  </a:lnTo>
                  <a:lnTo>
                    <a:pt x="0" y="63"/>
                  </a:lnTo>
                  <a:lnTo>
                    <a:pt x="21" y="63"/>
                  </a:lnTo>
                  <a:lnTo>
                    <a:pt x="21" y="56"/>
                  </a:lnTo>
                  <a:lnTo>
                    <a:pt x="12" y="56"/>
                  </a:lnTo>
                  <a:lnTo>
                    <a:pt x="12" y="44"/>
                  </a:lnTo>
                  <a:lnTo>
                    <a:pt x="21" y="44"/>
                  </a:lnTo>
                  <a:lnTo>
                    <a:pt x="21" y="35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40" name="Freeform 110"/>
            <p:cNvSpPr/>
            <p:nvPr/>
          </p:nvSpPr>
          <p:spPr bwMode="auto">
            <a:xfrm>
              <a:off x="5639167" y="2348761"/>
              <a:ext cx="153670" cy="50165"/>
            </a:xfrm>
            <a:custGeom>
              <a:avLst/>
              <a:gdLst>
                <a:gd name="T0" fmla="*/ 130 w 135"/>
                <a:gd name="T1" fmla="*/ 44 h 44"/>
                <a:gd name="T2" fmla="*/ 135 w 135"/>
                <a:gd name="T3" fmla="*/ 0 h 44"/>
                <a:gd name="T4" fmla="*/ 0 w 135"/>
                <a:gd name="T5" fmla="*/ 0 h 44"/>
                <a:gd name="T6" fmla="*/ 15 w 135"/>
                <a:gd name="T7" fmla="*/ 44 h 44"/>
                <a:gd name="T8" fmla="*/ 130 w 135"/>
                <a:gd name="T9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" h="44">
                  <a:moveTo>
                    <a:pt x="130" y="44"/>
                  </a:moveTo>
                  <a:lnTo>
                    <a:pt x="135" y="0"/>
                  </a:lnTo>
                  <a:lnTo>
                    <a:pt x="0" y="0"/>
                  </a:lnTo>
                  <a:lnTo>
                    <a:pt x="15" y="44"/>
                  </a:lnTo>
                  <a:lnTo>
                    <a:pt x="130" y="44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41" name="Freeform 111"/>
            <p:cNvSpPr>
              <a:spLocks noEditPoints="1"/>
            </p:cNvSpPr>
            <p:nvPr/>
          </p:nvSpPr>
          <p:spPr bwMode="auto">
            <a:xfrm>
              <a:off x="5067667" y="3373016"/>
              <a:ext cx="144780" cy="114935"/>
            </a:xfrm>
            <a:custGeom>
              <a:avLst/>
              <a:gdLst>
                <a:gd name="T0" fmla="*/ 58 w 73"/>
                <a:gd name="T1" fmla="*/ 58 h 58"/>
                <a:gd name="T2" fmla="*/ 58 w 73"/>
                <a:gd name="T3" fmla="*/ 38 h 58"/>
                <a:gd name="T4" fmla="*/ 67 w 73"/>
                <a:gd name="T5" fmla="*/ 29 h 58"/>
                <a:gd name="T6" fmla="*/ 73 w 73"/>
                <a:gd name="T7" fmla="*/ 29 h 58"/>
                <a:gd name="T8" fmla="*/ 73 w 73"/>
                <a:gd name="T9" fmla="*/ 8 h 58"/>
                <a:gd name="T10" fmla="*/ 65 w 73"/>
                <a:gd name="T11" fmla="*/ 0 h 58"/>
                <a:gd name="T12" fmla="*/ 47 w 73"/>
                <a:gd name="T13" fmla="*/ 0 h 58"/>
                <a:gd name="T14" fmla="*/ 47 w 73"/>
                <a:gd name="T15" fmla="*/ 9 h 58"/>
                <a:gd name="T16" fmla="*/ 54 w 73"/>
                <a:gd name="T17" fmla="*/ 16 h 58"/>
                <a:gd name="T18" fmla="*/ 47 w 73"/>
                <a:gd name="T19" fmla="*/ 22 h 58"/>
                <a:gd name="T20" fmla="*/ 47 w 73"/>
                <a:gd name="T21" fmla="*/ 26 h 58"/>
                <a:gd name="T22" fmla="*/ 54 w 73"/>
                <a:gd name="T23" fmla="*/ 33 h 58"/>
                <a:gd name="T24" fmla="*/ 47 w 73"/>
                <a:gd name="T25" fmla="*/ 39 h 58"/>
                <a:gd name="T26" fmla="*/ 47 w 73"/>
                <a:gd name="T27" fmla="*/ 58 h 58"/>
                <a:gd name="T28" fmla="*/ 58 w 73"/>
                <a:gd name="T29" fmla="*/ 58 h 58"/>
                <a:gd name="T30" fmla="*/ 47 w 73"/>
                <a:gd name="T31" fmla="*/ 0 h 58"/>
                <a:gd name="T32" fmla="*/ 26 w 73"/>
                <a:gd name="T33" fmla="*/ 0 h 58"/>
                <a:gd name="T34" fmla="*/ 26 w 73"/>
                <a:gd name="T35" fmla="*/ 9 h 58"/>
                <a:gd name="T36" fmla="*/ 33 w 73"/>
                <a:gd name="T37" fmla="*/ 16 h 58"/>
                <a:gd name="T38" fmla="*/ 26 w 73"/>
                <a:gd name="T39" fmla="*/ 22 h 58"/>
                <a:gd name="T40" fmla="*/ 26 w 73"/>
                <a:gd name="T41" fmla="*/ 26 h 58"/>
                <a:gd name="T42" fmla="*/ 33 w 73"/>
                <a:gd name="T43" fmla="*/ 33 h 58"/>
                <a:gd name="T44" fmla="*/ 26 w 73"/>
                <a:gd name="T45" fmla="*/ 39 h 58"/>
                <a:gd name="T46" fmla="*/ 26 w 73"/>
                <a:gd name="T47" fmla="*/ 58 h 58"/>
                <a:gd name="T48" fmla="*/ 47 w 73"/>
                <a:gd name="T49" fmla="*/ 58 h 58"/>
                <a:gd name="T50" fmla="*/ 47 w 73"/>
                <a:gd name="T51" fmla="*/ 39 h 58"/>
                <a:gd name="T52" fmla="*/ 47 w 73"/>
                <a:gd name="T53" fmla="*/ 39 h 58"/>
                <a:gd name="T54" fmla="*/ 41 w 73"/>
                <a:gd name="T55" fmla="*/ 33 h 58"/>
                <a:gd name="T56" fmla="*/ 47 w 73"/>
                <a:gd name="T57" fmla="*/ 26 h 58"/>
                <a:gd name="T58" fmla="*/ 47 w 73"/>
                <a:gd name="T59" fmla="*/ 26 h 58"/>
                <a:gd name="T60" fmla="*/ 47 w 73"/>
                <a:gd name="T61" fmla="*/ 26 h 58"/>
                <a:gd name="T62" fmla="*/ 47 w 73"/>
                <a:gd name="T63" fmla="*/ 22 h 58"/>
                <a:gd name="T64" fmla="*/ 47 w 73"/>
                <a:gd name="T65" fmla="*/ 22 h 58"/>
                <a:gd name="T66" fmla="*/ 41 w 73"/>
                <a:gd name="T67" fmla="*/ 16 h 58"/>
                <a:gd name="T68" fmla="*/ 47 w 73"/>
                <a:gd name="T69" fmla="*/ 9 h 58"/>
                <a:gd name="T70" fmla="*/ 47 w 73"/>
                <a:gd name="T71" fmla="*/ 9 h 58"/>
                <a:gd name="T72" fmla="*/ 47 w 73"/>
                <a:gd name="T73" fmla="*/ 9 h 58"/>
                <a:gd name="T74" fmla="*/ 47 w 73"/>
                <a:gd name="T75" fmla="*/ 0 h 58"/>
                <a:gd name="T76" fmla="*/ 26 w 73"/>
                <a:gd name="T77" fmla="*/ 0 h 58"/>
                <a:gd name="T78" fmla="*/ 8 w 73"/>
                <a:gd name="T79" fmla="*/ 0 h 58"/>
                <a:gd name="T80" fmla="*/ 0 w 73"/>
                <a:gd name="T81" fmla="*/ 8 h 58"/>
                <a:gd name="T82" fmla="*/ 0 w 73"/>
                <a:gd name="T83" fmla="*/ 29 h 58"/>
                <a:gd name="T84" fmla="*/ 6 w 73"/>
                <a:gd name="T85" fmla="*/ 29 h 58"/>
                <a:gd name="T86" fmla="*/ 15 w 73"/>
                <a:gd name="T87" fmla="*/ 38 h 58"/>
                <a:gd name="T88" fmla="*/ 15 w 73"/>
                <a:gd name="T89" fmla="*/ 58 h 58"/>
                <a:gd name="T90" fmla="*/ 26 w 73"/>
                <a:gd name="T91" fmla="*/ 58 h 58"/>
                <a:gd name="T92" fmla="*/ 26 w 73"/>
                <a:gd name="T93" fmla="*/ 39 h 58"/>
                <a:gd name="T94" fmla="*/ 26 w 73"/>
                <a:gd name="T95" fmla="*/ 39 h 58"/>
                <a:gd name="T96" fmla="*/ 20 w 73"/>
                <a:gd name="T97" fmla="*/ 33 h 58"/>
                <a:gd name="T98" fmla="*/ 26 w 73"/>
                <a:gd name="T99" fmla="*/ 26 h 58"/>
                <a:gd name="T100" fmla="*/ 26 w 73"/>
                <a:gd name="T101" fmla="*/ 26 h 58"/>
                <a:gd name="T102" fmla="*/ 26 w 73"/>
                <a:gd name="T103" fmla="*/ 26 h 58"/>
                <a:gd name="T104" fmla="*/ 26 w 73"/>
                <a:gd name="T105" fmla="*/ 22 h 58"/>
                <a:gd name="T106" fmla="*/ 26 w 73"/>
                <a:gd name="T107" fmla="*/ 22 h 58"/>
                <a:gd name="T108" fmla="*/ 20 w 73"/>
                <a:gd name="T109" fmla="*/ 16 h 58"/>
                <a:gd name="T110" fmla="*/ 26 w 73"/>
                <a:gd name="T111" fmla="*/ 9 h 58"/>
                <a:gd name="T112" fmla="*/ 26 w 73"/>
                <a:gd name="T113" fmla="*/ 9 h 58"/>
                <a:gd name="T114" fmla="*/ 26 w 73"/>
                <a:gd name="T115" fmla="*/ 9 h 58"/>
                <a:gd name="T116" fmla="*/ 26 w 73"/>
                <a:gd name="T11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73" h="58">
                  <a:moveTo>
                    <a:pt x="58" y="58"/>
                  </a:moveTo>
                  <a:cubicBezTo>
                    <a:pt x="58" y="38"/>
                    <a:pt x="58" y="38"/>
                    <a:pt x="58" y="38"/>
                  </a:cubicBezTo>
                  <a:cubicBezTo>
                    <a:pt x="58" y="32"/>
                    <a:pt x="61" y="29"/>
                    <a:pt x="67" y="29"/>
                  </a:cubicBezTo>
                  <a:cubicBezTo>
                    <a:pt x="73" y="29"/>
                    <a:pt x="73" y="29"/>
                    <a:pt x="73" y="29"/>
                  </a:cubicBezTo>
                  <a:cubicBezTo>
                    <a:pt x="73" y="8"/>
                    <a:pt x="73" y="8"/>
                    <a:pt x="73" y="8"/>
                  </a:cubicBezTo>
                  <a:cubicBezTo>
                    <a:pt x="73" y="3"/>
                    <a:pt x="70" y="0"/>
                    <a:pt x="65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7" y="9"/>
                    <a:pt x="47" y="9"/>
                    <a:pt x="47" y="9"/>
                  </a:cubicBezTo>
                  <a:cubicBezTo>
                    <a:pt x="51" y="9"/>
                    <a:pt x="54" y="12"/>
                    <a:pt x="54" y="16"/>
                  </a:cubicBezTo>
                  <a:cubicBezTo>
                    <a:pt x="54" y="19"/>
                    <a:pt x="51" y="22"/>
                    <a:pt x="47" y="22"/>
                  </a:cubicBezTo>
                  <a:cubicBezTo>
                    <a:pt x="47" y="26"/>
                    <a:pt x="47" y="26"/>
                    <a:pt x="47" y="26"/>
                  </a:cubicBezTo>
                  <a:cubicBezTo>
                    <a:pt x="51" y="26"/>
                    <a:pt x="54" y="29"/>
                    <a:pt x="54" y="33"/>
                  </a:cubicBezTo>
                  <a:cubicBezTo>
                    <a:pt x="54" y="37"/>
                    <a:pt x="51" y="39"/>
                    <a:pt x="47" y="39"/>
                  </a:cubicBezTo>
                  <a:cubicBezTo>
                    <a:pt x="47" y="58"/>
                    <a:pt x="47" y="58"/>
                    <a:pt x="47" y="58"/>
                  </a:cubicBezTo>
                  <a:lnTo>
                    <a:pt x="58" y="58"/>
                  </a:lnTo>
                  <a:close/>
                  <a:moveTo>
                    <a:pt x="47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30" y="9"/>
                    <a:pt x="33" y="12"/>
                    <a:pt x="33" y="16"/>
                  </a:cubicBezTo>
                  <a:cubicBezTo>
                    <a:pt x="33" y="19"/>
                    <a:pt x="30" y="22"/>
                    <a:pt x="26" y="22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30" y="26"/>
                    <a:pt x="33" y="29"/>
                    <a:pt x="33" y="33"/>
                  </a:cubicBezTo>
                  <a:cubicBezTo>
                    <a:pt x="33" y="37"/>
                    <a:pt x="30" y="39"/>
                    <a:pt x="26" y="39"/>
                  </a:cubicBezTo>
                  <a:cubicBezTo>
                    <a:pt x="26" y="58"/>
                    <a:pt x="26" y="58"/>
                    <a:pt x="26" y="58"/>
                  </a:cubicBezTo>
                  <a:cubicBezTo>
                    <a:pt x="47" y="58"/>
                    <a:pt x="47" y="58"/>
                    <a:pt x="47" y="58"/>
                  </a:cubicBezTo>
                  <a:cubicBezTo>
                    <a:pt x="47" y="39"/>
                    <a:pt x="47" y="39"/>
                    <a:pt x="47" y="39"/>
                  </a:cubicBezTo>
                  <a:cubicBezTo>
                    <a:pt x="47" y="39"/>
                    <a:pt x="47" y="39"/>
                    <a:pt x="47" y="39"/>
                  </a:cubicBezTo>
                  <a:cubicBezTo>
                    <a:pt x="44" y="39"/>
                    <a:pt x="41" y="37"/>
                    <a:pt x="41" y="33"/>
                  </a:cubicBezTo>
                  <a:cubicBezTo>
                    <a:pt x="41" y="29"/>
                    <a:pt x="44" y="26"/>
                    <a:pt x="47" y="26"/>
                  </a:cubicBezTo>
                  <a:cubicBezTo>
                    <a:pt x="47" y="26"/>
                    <a:pt x="47" y="26"/>
                    <a:pt x="47" y="26"/>
                  </a:cubicBezTo>
                  <a:cubicBezTo>
                    <a:pt x="47" y="26"/>
                    <a:pt x="47" y="26"/>
                    <a:pt x="47" y="26"/>
                  </a:cubicBezTo>
                  <a:cubicBezTo>
                    <a:pt x="47" y="22"/>
                    <a:pt x="47" y="22"/>
                    <a:pt x="47" y="22"/>
                  </a:cubicBezTo>
                  <a:cubicBezTo>
                    <a:pt x="47" y="22"/>
                    <a:pt x="47" y="22"/>
                    <a:pt x="47" y="22"/>
                  </a:cubicBezTo>
                  <a:cubicBezTo>
                    <a:pt x="44" y="22"/>
                    <a:pt x="41" y="19"/>
                    <a:pt x="41" y="16"/>
                  </a:cubicBezTo>
                  <a:cubicBezTo>
                    <a:pt x="41" y="12"/>
                    <a:pt x="44" y="9"/>
                    <a:pt x="47" y="9"/>
                  </a:cubicBezTo>
                  <a:cubicBezTo>
                    <a:pt x="47" y="9"/>
                    <a:pt x="47" y="9"/>
                    <a:pt x="47" y="9"/>
                  </a:cubicBezTo>
                  <a:cubicBezTo>
                    <a:pt x="47" y="9"/>
                    <a:pt x="47" y="9"/>
                    <a:pt x="47" y="9"/>
                  </a:cubicBezTo>
                  <a:lnTo>
                    <a:pt x="47" y="0"/>
                  </a:lnTo>
                  <a:close/>
                  <a:moveTo>
                    <a:pt x="26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6" y="29"/>
                    <a:pt x="6" y="29"/>
                    <a:pt x="6" y="29"/>
                  </a:cubicBezTo>
                  <a:cubicBezTo>
                    <a:pt x="12" y="29"/>
                    <a:pt x="15" y="32"/>
                    <a:pt x="15" y="38"/>
                  </a:cubicBezTo>
                  <a:cubicBezTo>
                    <a:pt x="15" y="58"/>
                    <a:pt x="15" y="58"/>
                    <a:pt x="15" y="58"/>
                  </a:cubicBezTo>
                  <a:cubicBezTo>
                    <a:pt x="26" y="58"/>
                    <a:pt x="26" y="58"/>
                    <a:pt x="26" y="58"/>
                  </a:cubicBezTo>
                  <a:cubicBezTo>
                    <a:pt x="26" y="39"/>
                    <a:pt x="26" y="39"/>
                    <a:pt x="26" y="39"/>
                  </a:cubicBezTo>
                  <a:cubicBezTo>
                    <a:pt x="26" y="39"/>
                    <a:pt x="26" y="39"/>
                    <a:pt x="26" y="39"/>
                  </a:cubicBezTo>
                  <a:cubicBezTo>
                    <a:pt x="23" y="39"/>
                    <a:pt x="20" y="37"/>
                    <a:pt x="20" y="33"/>
                  </a:cubicBezTo>
                  <a:cubicBezTo>
                    <a:pt x="20" y="29"/>
                    <a:pt x="23" y="26"/>
                    <a:pt x="26" y="26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6" y="22"/>
                    <a:pt x="26" y="22"/>
                    <a:pt x="26" y="22"/>
                  </a:cubicBezTo>
                  <a:cubicBezTo>
                    <a:pt x="26" y="22"/>
                    <a:pt x="26" y="22"/>
                    <a:pt x="26" y="22"/>
                  </a:cubicBezTo>
                  <a:cubicBezTo>
                    <a:pt x="23" y="22"/>
                    <a:pt x="20" y="19"/>
                    <a:pt x="20" y="16"/>
                  </a:cubicBezTo>
                  <a:cubicBezTo>
                    <a:pt x="20" y="12"/>
                    <a:pt x="23" y="9"/>
                    <a:pt x="26" y="9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6" y="9"/>
                    <a:pt x="26" y="9"/>
                    <a:pt x="26" y="9"/>
                  </a:cubicBezTo>
                  <a:lnTo>
                    <a:pt x="26" y="0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42" name="Freeform 112"/>
            <p:cNvSpPr/>
            <p:nvPr/>
          </p:nvSpPr>
          <p:spPr bwMode="auto">
            <a:xfrm>
              <a:off x="5042902" y="3436516"/>
              <a:ext cx="196215" cy="104775"/>
            </a:xfrm>
            <a:custGeom>
              <a:avLst/>
              <a:gdLst>
                <a:gd name="T0" fmla="*/ 93 w 99"/>
                <a:gd name="T1" fmla="*/ 0 h 53"/>
                <a:gd name="T2" fmla="*/ 86 w 99"/>
                <a:gd name="T3" fmla="*/ 0 h 53"/>
                <a:gd name="T4" fmla="*/ 80 w 99"/>
                <a:gd name="T5" fmla="*/ 0 h 53"/>
                <a:gd name="T6" fmla="*/ 73 w 99"/>
                <a:gd name="T7" fmla="*/ 6 h 53"/>
                <a:gd name="T8" fmla="*/ 73 w 99"/>
                <a:gd name="T9" fmla="*/ 28 h 53"/>
                <a:gd name="T10" fmla="*/ 26 w 99"/>
                <a:gd name="T11" fmla="*/ 28 h 53"/>
                <a:gd name="T12" fmla="*/ 26 w 99"/>
                <a:gd name="T13" fmla="*/ 6 h 53"/>
                <a:gd name="T14" fmla="*/ 19 w 99"/>
                <a:gd name="T15" fmla="*/ 0 h 53"/>
                <a:gd name="T16" fmla="*/ 13 w 99"/>
                <a:gd name="T17" fmla="*/ 0 h 53"/>
                <a:gd name="T18" fmla="*/ 7 w 99"/>
                <a:gd name="T19" fmla="*/ 0 h 53"/>
                <a:gd name="T20" fmla="*/ 0 w 99"/>
                <a:gd name="T21" fmla="*/ 6 h 53"/>
                <a:gd name="T22" fmla="*/ 0 w 99"/>
                <a:gd name="T23" fmla="*/ 39 h 53"/>
                <a:gd name="T24" fmla="*/ 10 w 99"/>
                <a:gd name="T25" fmla="*/ 48 h 53"/>
                <a:gd name="T26" fmla="*/ 10 w 99"/>
                <a:gd name="T27" fmla="*/ 49 h 53"/>
                <a:gd name="T28" fmla="*/ 10 w 99"/>
                <a:gd name="T29" fmla="*/ 51 h 53"/>
                <a:gd name="T30" fmla="*/ 14 w 99"/>
                <a:gd name="T31" fmla="*/ 53 h 53"/>
                <a:gd name="T32" fmla="*/ 15 w 99"/>
                <a:gd name="T33" fmla="*/ 53 h 53"/>
                <a:gd name="T34" fmla="*/ 19 w 99"/>
                <a:gd name="T35" fmla="*/ 51 h 53"/>
                <a:gd name="T36" fmla="*/ 19 w 99"/>
                <a:gd name="T37" fmla="*/ 49 h 53"/>
                <a:gd name="T38" fmla="*/ 19 w 99"/>
                <a:gd name="T39" fmla="*/ 48 h 53"/>
                <a:gd name="T40" fmla="*/ 80 w 99"/>
                <a:gd name="T41" fmla="*/ 48 h 53"/>
                <a:gd name="T42" fmla="*/ 80 w 99"/>
                <a:gd name="T43" fmla="*/ 49 h 53"/>
                <a:gd name="T44" fmla="*/ 81 w 99"/>
                <a:gd name="T45" fmla="*/ 51 h 53"/>
                <a:gd name="T46" fmla="*/ 84 w 99"/>
                <a:gd name="T47" fmla="*/ 53 h 53"/>
                <a:gd name="T48" fmla="*/ 86 w 99"/>
                <a:gd name="T49" fmla="*/ 53 h 53"/>
                <a:gd name="T50" fmla="*/ 89 w 99"/>
                <a:gd name="T51" fmla="*/ 51 h 53"/>
                <a:gd name="T52" fmla="*/ 90 w 99"/>
                <a:gd name="T53" fmla="*/ 49 h 53"/>
                <a:gd name="T54" fmla="*/ 90 w 99"/>
                <a:gd name="T55" fmla="*/ 48 h 53"/>
                <a:gd name="T56" fmla="*/ 93 w 99"/>
                <a:gd name="T57" fmla="*/ 48 h 53"/>
                <a:gd name="T58" fmla="*/ 99 w 99"/>
                <a:gd name="T59" fmla="*/ 39 h 53"/>
                <a:gd name="T60" fmla="*/ 99 w 99"/>
                <a:gd name="T61" fmla="*/ 6 h 53"/>
                <a:gd name="T62" fmla="*/ 93 w 99"/>
                <a:gd name="T63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99" h="53">
                  <a:moveTo>
                    <a:pt x="93" y="0"/>
                  </a:moveTo>
                  <a:cubicBezTo>
                    <a:pt x="86" y="0"/>
                    <a:pt x="86" y="0"/>
                    <a:pt x="86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76" y="0"/>
                    <a:pt x="73" y="2"/>
                    <a:pt x="73" y="6"/>
                  </a:cubicBezTo>
                  <a:cubicBezTo>
                    <a:pt x="73" y="28"/>
                    <a:pt x="73" y="28"/>
                    <a:pt x="73" y="28"/>
                  </a:cubicBezTo>
                  <a:cubicBezTo>
                    <a:pt x="26" y="28"/>
                    <a:pt x="26" y="28"/>
                    <a:pt x="26" y="28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26" y="2"/>
                    <a:pt x="24" y="0"/>
                    <a:pt x="19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43"/>
                    <a:pt x="5" y="48"/>
                    <a:pt x="10" y="48"/>
                  </a:cubicBezTo>
                  <a:cubicBezTo>
                    <a:pt x="10" y="49"/>
                    <a:pt x="10" y="49"/>
                    <a:pt x="10" y="49"/>
                  </a:cubicBezTo>
                  <a:cubicBezTo>
                    <a:pt x="10" y="50"/>
                    <a:pt x="10" y="51"/>
                    <a:pt x="10" y="51"/>
                  </a:cubicBezTo>
                  <a:cubicBezTo>
                    <a:pt x="11" y="52"/>
                    <a:pt x="12" y="53"/>
                    <a:pt x="14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17" y="53"/>
                    <a:pt x="18" y="52"/>
                    <a:pt x="19" y="51"/>
                  </a:cubicBezTo>
                  <a:cubicBezTo>
                    <a:pt x="19" y="51"/>
                    <a:pt x="19" y="50"/>
                    <a:pt x="19" y="49"/>
                  </a:cubicBezTo>
                  <a:cubicBezTo>
                    <a:pt x="19" y="49"/>
                    <a:pt x="19" y="49"/>
                    <a:pt x="19" y="48"/>
                  </a:cubicBezTo>
                  <a:cubicBezTo>
                    <a:pt x="80" y="48"/>
                    <a:pt x="80" y="48"/>
                    <a:pt x="80" y="48"/>
                  </a:cubicBezTo>
                  <a:cubicBezTo>
                    <a:pt x="80" y="49"/>
                    <a:pt x="80" y="49"/>
                    <a:pt x="80" y="49"/>
                  </a:cubicBezTo>
                  <a:cubicBezTo>
                    <a:pt x="80" y="50"/>
                    <a:pt x="80" y="51"/>
                    <a:pt x="81" y="51"/>
                  </a:cubicBezTo>
                  <a:cubicBezTo>
                    <a:pt x="81" y="52"/>
                    <a:pt x="83" y="53"/>
                    <a:pt x="84" y="53"/>
                  </a:cubicBezTo>
                  <a:cubicBezTo>
                    <a:pt x="86" y="53"/>
                    <a:pt x="86" y="53"/>
                    <a:pt x="86" y="53"/>
                  </a:cubicBezTo>
                  <a:cubicBezTo>
                    <a:pt x="87" y="53"/>
                    <a:pt x="88" y="52"/>
                    <a:pt x="89" y="51"/>
                  </a:cubicBezTo>
                  <a:cubicBezTo>
                    <a:pt x="89" y="51"/>
                    <a:pt x="89" y="50"/>
                    <a:pt x="90" y="49"/>
                  </a:cubicBezTo>
                  <a:cubicBezTo>
                    <a:pt x="90" y="49"/>
                    <a:pt x="90" y="49"/>
                    <a:pt x="90" y="48"/>
                  </a:cubicBezTo>
                  <a:cubicBezTo>
                    <a:pt x="93" y="48"/>
                    <a:pt x="93" y="48"/>
                    <a:pt x="93" y="48"/>
                  </a:cubicBezTo>
                  <a:cubicBezTo>
                    <a:pt x="97" y="48"/>
                    <a:pt x="99" y="43"/>
                    <a:pt x="99" y="39"/>
                  </a:cubicBezTo>
                  <a:cubicBezTo>
                    <a:pt x="99" y="6"/>
                    <a:pt x="99" y="6"/>
                    <a:pt x="99" y="6"/>
                  </a:cubicBezTo>
                  <a:cubicBezTo>
                    <a:pt x="99" y="2"/>
                    <a:pt x="97" y="0"/>
                    <a:pt x="93" y="0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43" name="Oval 113"/>
            <p:cNvSpPr>
              <a:spLocks noChangeArrowheads="1"/>
            </p:cNvSpPr>
            <p:nvPr/>
          </p:nvSpPr>
          <p:spPr bwMode="auto">
            <a:xfrm>
              <a:off x="5112117" y="3397146"/>
              <a:ext cx="15875" cy="15875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44" name="Oval 114"/>
            <p:cNvSpPr>
              <a:spLocks noChangeArrowheads="1"/>
            </p:cNvSpPr>
            <p:nvPr/>
          </p:nvSpPr>
          <p:spPr bwMode="auto">
            <a:xfrm>
              <a:off x="5153392" y="3397146"/>
              <a:ext cx="15875" cy="15875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45" name="Oval 115"/>
            <p:cNvSpPr>
              <a:spLocks noChangeArrowheads="1"/>
            </p:cNvSpPr>
            <p:nvPr/>
          </p:nvSpPr>
          <p:spPr bwMode="auto">
            <a:xfrm>
              <a:off x="5112117" y="3430801"/>
              <a:ext cx="15875" cy="15875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46" name="Oval 116"/>
            <p:cNvSpPr>
              <a:spLocks noChangeArrowheads="1"/>
            </p:cNvSpPr>
            <p:nvPr/>
          </p:nvSpPr>
          <p:spPr bwMode="auto">
            <a:xfrm>
              <a:off x="5153392" y="3430801"/>
              <a:ext cx="15875" cy="15875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47" name="Freeform 117"/>
            <p:cNvSpPr/>
            <p:nvPr/>
          </p:nvSpPr>
          <p:spPr bwMode="auto">
            <a:xfrm>
              <a:off x="6317982" y="2056026"/>
              <a:ext cx="147320" cy="150495"/>
            </a:xfrm>
            <a:custGeom>
              <a:avLst/>
              <a:gdLst>
                <a:gd name="T0" fmla="*/ 72 w 74"/>
                <a:gd name="T1" fmla="*/ 54 h 76"/>
                <a:gd name="T2" fmla="*/ 58 w 74"/>
                <a:gd name="T3" fmla="*/ 39 h 76"/>
                <a:gd name="T4" fmla="*/ 55 w 74"/>
                <a:gd name="T5" fmla="*/ 36 h 76"/>
                <a:gd name="T6" fmla="*/ 41 w 74"/>
                <a:gd name="T7" fmla="*/ 19 h 76"/>
                <a:gd name="T8" fmla="*/ 34 w 74"/>
                <a:gd name="T9" fmla="*/ 5 h 76"/>
                <a:gd name="T10" fmla="*/ 26 w 74"/>
                <a:gd name="T11" fmla="*/ 4 h 76"/>
                <a:gd name="T12" fmla="*/ 24 w 74"/>
                <a:gd name="T13" fmla="*/ 11 h 76"/>
                <a:gd name="T14" fmla="*/ 28 w 74"/>
                <a:gd name="T15" fmla="*/ 22 h 76"/>
                <a:gd name="T16" fmla="*/ 29 w 74"/>
                <a:gd name="T17" fmla="*/ 29 h 76"/>
                <a:gd name="T18" fmla="*/ 6 w 74"/>
                <a:gd name="T19" fmla="*/ 29 h 76"/>
                <a:gd name="T20" fmla="*/ 1 w 74"/>
                <a:gd name="T21" fmla="*/ 37 h 76"/>
                <a:gd name="T22" fmla="*/ 12 w 74"/>
                <a:gd name="T23" fmla="*/ 68 h 76"/>
                <a:gd name="T24" fmla="*/ 17 w 74"/>
                <a:gd name="T25" fmla="*/ 71 h 76"/>
                <a:gd name="T26" fmla="*/ 44 w 74"/>
                <a:gd name="T27" fmla="*/ 71 h 76"/>
                <a:gd name="T28" fmla="*/ 50 w 74"/>
                <a:gd name="T29" fmla="*/ 74 h 76"/>
                <a:gd name="T30" fmla="*/ 51 w 74"/>
                <a:gd name="T31" fmla="*/ 75 h 76"/>
                <a:gd name="T32" fmla="*/ 56 w 74"/>
                <a:gd name="T33" fmla="*/ 75 h 76"/>
                <a:gd name="T34" fmla="*/ 72 w 74"/>
                <a:gd name="T35" fmla="*/ 58 h 76"/>
                <a:gd name="T36" fmla="*/ 72 w 74"/>
                <a:gd name="T37" fmla="*/ 54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4" h="76">
                  <a:moveTo>
                    <a:pt x="72" y="54"/>
                  </a:moveTo>
                  <a:cubicBezTo>
                    <a:pt x="58" y="39"/>
                    <a:pt x="58" y="39"/>
                    <a:pt x="58" y="39"/>
                  </a:cubicBezTo>
                  <a:cubicBezTo>
                    <a:pt x="56" y="38"/>
                    <a:pt x="55" y="36"/>
                    <a:pt x="55" y="36"/>
                  </a:cubicBezTo>
                  <a:cubicBezTo>
                    <a:pt x="55" y="36"/>
                    <a:pt x="49" y="25"/>
                    <a:pt x="41" y="19"/>
                  </a:cubicBezTo>
                  <a:cubicBezTo>
                    <a:pt x="32" y="14"/>
                    <a:pt x="34" y="10"/>
                    <a:pt x="34" y="5"/>
                  </a:cubicBezTo>
                  <a:cubicBezTo>
                    <a:pt x="34" y="1"/>
                    <a:pt x="30" y="0"/>
                    <a:pt x="26" y="4"/>
                  </a:cubicBezTo>
                  <a:cubicBezTo>
                    <a:pt x="25" y="6"/>
                    <a:pt x="24" y="9"/>
                    <a:pt x="24" y="11"/>
                  </a:cubicBezTo>
                  <a:cubicBezTo>
                    <a:pt x="23" y="16"/>
                    <a:pt x="27" y="20"/>
                    <a:pt x="28" y="22"/>
                  </a:cubicBezTo>
                  <a:cubicBezTo>
                    <a:pt x="29" y="23"/>
                    <a:pt x="30" y="26"/>
                    <a:pt x="29" y="29"/>
                  </a:cubicBezTo>
                  <a:cubicBezTo>
                    <a:pt x="6" y="29"/>
                    <a:pt x="6" y="29"/>
                    <a:pt x="6" y="29"/>
                  </a:cubicBezTo>
                  <a:cubicBezTo>
                    <a:pt x="2" y="29"/>
                    <a:pt x="0" y="33"/>
                    <a:pt x="1" y="37"/>
                  </a:cubicBezTo>
                  <a:cubicBezTo>
                    <a:pt x="12" y="68"/>
                    <a:pt x="12" y="68"/>
                    <a:pt x="12" y="68"/>
                  </a:cubicBezTo>
                  <a:cubicBezTo>
                    <a:pt x="13" y="70"/>
                    <a:pt x="15" y="71"/>
                    <a:pt x="17" y="71"/>
                  </a:cubicBezTo>
                  <a:cubicBezTo>
                    <a:pt x="44" y="71"/>
                    <a:pt x="44" y="71"/>
                    <a:pt x="44" y="71"/>
                  </a:cubicBezTo>
                  <a:cubicBezTo>
                    <a:pt x="46" y="71"/>
                    <a:pt x="48" y="73"/>
                    <a:pt x="50" y="74"/>
                  </a:cubicBezTo>
                  <a:cubicBezTo>
                    <a:pt x="51" y="75"/>
                    <a:pt x="51" y="75"/>
                    <a:pt x="51" y="75"/>
                  </a:cubicBezTo>
                  <a:cubicBezTo>
                    <a:pt x="52" y="76"/>
                    <a:pt x="54" y="76"/>
                    <a:pt x="56" y="75"/>
                  </a:cubicBezTo>
                  <a:cubicBezTo>
                    <a:pt x="72" y="58"/>
                    <a:pt x="72" y="58"/>
                    <a:pt x="72" y="58"/>
                  </a:cubicBezTo>
                  <a:cubicBezTo>
                    <a:pt x="74" y="57"/>
                    <a:pt x="74" y="55"/>
                    <a:pt x="72" y="54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48" name="Freeform 118"/>
            <p:cNvSpPr/>
            <p:nvPr/>
          </p:nvSpPr>
          <p:spPr bwMode="auto">
            <a:xfrm>
              <a:off x="6429742" y="2173501"/>
              <a:ext cx="48895" cy="48895"/>
            </a:xfrm>
            <a:custGeom>
              <a:avLst/>
              <a:gdLst>
                <a:gd name="T0" fmla="*/ 8 w 43"/>
                <a:gd name="T1" fmla="*/ 43 h 43"/>
                <a:gd name="T2" fmla="*/ 0 w 43"/>
                <a:gd name="T3" fmla="*/ 34 h 43"/>
                <a:gd name="T4" fmla="*/ 34 w 43"/>
                <a:gd name="T5" fmla="*/ 0 h 43"/>
                <a:gd name="T6" fmla="*/ 43 w 43"/>
                <a:gd name="T7" fmla="*/ 8 h 43"/>
                <a:gd name="T8" fmla="*/ 8 w 43"/>
                <a:gd name="T9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43">
                  <a:moveTo>
                    <a:pt x="8" y="43"/>
                  </a:moveTo>
                  <a:lnTo>
                    <a:pt x="0" y="34"/>
                  </a:lnTo>
                  <a:lnTo>
                    <a:pt x="34" y="0"/>
                  </a:lnTo>
                  <a:lnTo>
                    <a:pt x="43" y="8"/>
                  </a:lnTo>
                  <a:lnTo>
                    <a:pt x="8" y="43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49" name="Freeform 119"/>
            <p:cNvSpPr/>
            <p:nvPr/>
          </p:nvSpPr>
          <p:spPr bwMode="auto">
            <a:xfrm>
              <a:off x="6234797" y="3440326"/>
              <a:ext cx="44450" cy="77470"/>
            </a:xfrm>
            <a:custGeom>
              <a:avLst/>
              <a:gdLst>
                <a:gd name="T0" fmla="*/ 22 w 22"/>
                <a:gd name="T1" fmla="*/ 20 h 39"/>
                <a:gd name="T2" fmla="*/ 11 w 22"/>
                <a:gd name="T3" fmla="*/ 0 h 39"/>
                <a:gd name="T4" fmla="*/ 0 w 22"/>
                <a:gd name="T5" fmla="*/ 20 h 39"/>
                <a:gd name="T6" fmla="*/ 11 w 22"/>
                <a:gd name="T7" fmla="*/ 39 h 39"/>
                <a:gd name="T8" fmla="*/ 22 w 22"/>
                <a:gd name="T9" fmla="*/ 2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39">
                  <a:moveTo>
                    <a:pt x="22" y="20"/>
                  </a:moveTo>
                  <a:cubicBezTo>
                    <a:pt x="22" y="13"/>
                    <a:pt x="18" y="3"/>
                    <a:pt x="11" y="0"/>
                  </a:cubicBezTo>
                  <a:cubicBezTo>
                    <a:pt x="5" y="3"/>
                    <a:pt x="0" y="13"/>
                    <a:pt x="0" y="20"/>
                  </a:cubicBezTo>
                  <a:cubicBezTo>
                    <a:pt x="0" y="26"/>
                    <a:pt x="5" y="36"/>
                    <a:pt x="11" y="39"/>
                  </a:cubicBezTo>
                  <a:cubicBezTo>
                    <a:pt x="18" y="36"/>
                    <a:pt x="22" y="26"/>
                    <a:pt x="22" y="20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50" name="Freeform 120"/>
            <p:cNvSpPr/>
            <p:nvPr/>
          </p:nvSpPr>
          <p:spPr bwMode="auto">
            <a:xfrm>
              <a:off x="6266547" y="3490491"/>
              <a:ext cx="69850" cy="54610"/>
            </a:xfrm>
            <a:custGeom>
              <a:avLst/>
              <a:gdLst>
                <a:gd name="T0" fmla="*/ 1 w 35"/>
                <a:gd name="T1" fmla="*/ 23 h 28"/>
                <a:gd name="T2" fmla="*/ 23 w 35"/>
                <a:gd name="T3" fmla="*/ 24 h 28"/>
                <a:gd name="T4" fmla="*/ 34 w 35"/>
                <a:gd name="T5" fmla="*/ 4 h 28"/>
                <a:gd name="T6" fmla="*/ 12 w 35"/>
                <a:gd name="T7" fmla="*/ 4 h 28"/>
                <a:gd name="T8" fmla="*/ 1 w 35"/>
                <a:gd name="T9" fmla="*/ 23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8">
                  <a:moveTo>
                    <a:pt x="1" y="23"/>
                  </a:moveTo>
                  <a:cubicBezTo>
                    <a:pt x="6" y="28"/>
                    <a:pt x="17" y="27"/>
                    <a:pt x="23" y="24"/>
                  </a:cubicBezTo>
                  <a:cubicBezTo>
                    <a:pt x="29" y="20"/>
                    <a:pt x="35" y="12"/>
                    <a:pt x="34" y="4"/>
                  </a:cubicBezTo>
                  <a:cubicBezTo>
                    <a:pt x="29" y="0"/>
                    <a:pt x="18" y="1"/>
                    <a:pt x="12" y="4"/>
                  </a:cubicBezTo>
                  <a:cubicBezTo>
                    <a:pt x="6" y="8"/>
                    <a:pt x="0" y="16"/>
                    <a:pt x="1" y="23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51" name="Freeform 121"/>
            <p:cNvSpPr/>
            <p:nvPr/>
          </p:nvSpPr>
          <p:spPr bwMode="auto">
            <a:xfrm>
              <a:off x="6266547" y="3545101"/>
              <a:ext cx="69850" cy="55880"/>
            </a:xfrm>
            <a:custGeom>
              <a:avLst/>
              <a:gdLst>
                <a:gd name="T0" fmla="*/ 23 w 35"/>
                <a:gd name="T1" fmla="*/ 24 h 28"/>
                <a:gd name="T2" fmla="*/ 34 w 35"/>
                <a:gd name="T3" fmla="*/ 5 h 28"/>
                <a:gd name="T4" fmla="*/ 12 w 35"/>
                <a:gd name="T5" fmla="*/ 4 h 28"/>
                <a:gd name="T6" fmla="*/ 1 w 35"/>
                <a:gd name="T7" fmla="*/ 23 h 28"/>
                <a:gd name="T8" fmla="*/ 23 w 35"/>
                <a:gd name="T9" fmla="*/ 2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8">
                  <a:moveTo>
                    <a:pt x="23" y="24"/>
                  </a:moveTo>
                  <a:cubicBezTo>
                    <a:pt x="29" y="20"/>
                    <a:pt x="35" y="12"/>
                    <a:pt x="34" y="5"/>
                  </a:cubicBezTo>
                  <a:cubicBezTo>
                    <a:pt x="29" y="0"/>
                    <a:pt x="18" y="1"/>
                    <a:pt x="12" y="4"/>
                  </a:cubicBezTo>
                  <a:cubicBezTo>
                    <a:pt x="6" y="8"/>
                    <a:pt x="0" y="16"/>
                    <a:pt x="1" y="23"/>
                  </a:cubicBezTo>
                  <a:cubicBezTo>
                    <a:pt x="6" y="28"/>
                    <a:pt x="17" y="27"/>
                    <a:pt x="23" y="24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52" name="Freeform 122"/>
            <p:cNvSpPr/>
            <p:nvPr/>
          </p:nvSpPr>
          <p:spPr bwMode="auto">
            <a:xfrm>
              <a:off x="6177647" y="3490491"/>
              <a:ext cx="71755" cy="54610"/>
            </a:xfrm>
            <a:custGeom>
              <a:avLst/>
              <a:gdLst>
                <a:gd name="T0" fmla="*/ 13 w 36"/>
                <a:gd name="T1" fmla="*/ 24 h 28"/>
                <a:gd name="T2" fmla="*/ 35 w 36"/>
                <a:gd name="T3" fmla="*/ 23 h 28"/>
                <a:gd name="T4" fmla="*/ 24 w 36"/>
                <a:gd name="T5" fmla="*/ 4 h 28"/>
                <a:gd name="T6" fmla="*/ 1 w 36"/>
                <a:gd name="T7" fmla="*/ 4 h 28"/>
                <a:gd name="T8" fmla="*/ 13 w 36"/>
                <a:gd name="T9" fmla="*/ 2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8">
                  <a:moveTo>
                    <a:pt x="13" y="24"/>
                  </a:moveTo>
                  <a:cubicBezTo>
                    <a:pt x="19" y="27"/>
                    <a:pt x="29" y="28"/>
                    <a:pt x="35" y="23"/>
                  </a:cubicBezTo>
                  <a:cubicBezTo>
                    <a:pt x="36" y="16"/>
                    <a:pt x="30" y="8"/>
                    <a:pt x="24" y="4"/>
                  </a:cubicBezTo>
                  <a:cubicBezTo>
                    <a:pt x="18" y="1"/>
                    <a:pt x="7" y="0"/>
                    <a:pt x="1" y="4"/>
                  </a:cubicBezTo>
                  <a:cubicBezTo>
                    <a:pt x="0" y="12"/>
                    <a:pt x="7" y="20"/>
                    <a:pt x="13" y="24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53" name="Freeform 123"/>
            <p:cNvSpPr/>
            <p:nvPr/>
          </p:nvSpPr>
          <p:spPr bwMode="auto">
            <a:xfrm>
              <a:off x="6177647" y="3545101"/>
              <a:ext cx="71755" cy="55880"/>
            </a:xfrm>
            <a:custGeom>
              <a:avLst/>
              <a:gdLst>
                <a:gd name="T0" fmla="*/ 13 w 36"/>
                <a:gd name="T1" fmla="*/ 24 h 28"/>
                <a:gd name="T2" fmla="*/ 35 w 36"/>
                <a:gd name="T3" fmla="*/ 23 h 28"/>
                <a:gd name="T4" fmla="*/ 24 w 36"/>
                <a:gd name="T5" fmla="*/ 4 h 28"/>
                <a:gd name="T6" fmla="*/ 1 w 36"/>
                <a:gd name="T7" fmla="*/ 5 h 28"/>
                <a:gd name="T8" fmla="*/ 13 w 36"/>
                <a:gd name="T9" fmla="*/ 2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8">
                  <a:moveTo>
                    <a:pt x="13" y="24"/>
                  </a:moveTo>
                  <a:cubicBezTo>
                    <a:pt x="19" y="27"/>
                    <a:pt x="29" y="28"/>
                    <a:pt x="35" y="23"/>
                  </a:cubicBezTo>
                  <a:cubicBezTo>
                    <a:pt x="36" y="16"/>
                    <a:pt x="30" y="8"/>
                    <a:pt x="24" y="4"/>
                  </a:cubicBezTo>
                  <a:cubicBezTo>
                    <a:pt x="18" y="1"/>
                    <a:pt x="7" y="0"/>
                    <a:pt x="1" y="5"/>
                  </a:cubicBezTo>
                  <a:cubicBezTo>
                    <a:pt x="0" y="12"/>
                    <a:pt x="7" y="20"/>
                    <a:pt x="13" y="24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54" name="Freeform 124"/>
            <p:cNvSpPr/>
            <p:nvPr/>
          </p:nvSpPr>
          <p:spPr bwMode="auto">
            <a:xfrm>
              <a:off x="6252577" y="3525416"/>
              <a:ext cx="8255" cy="88900"/>
            </a:xfrm>
            <a:custGeom>
              <a:avLst/>
              <a:gdLst>
                <a:gd name="T0" fmla="*/ 0 w 4"/>
                <a:gd name="T1" fmla="*/ 1 h 45"/>
                <a:gd name="T2" fmla="*/ 0 w 4"/>
                <a:gd name="T3" fmla="*/ 44 h 45"/>
                <a:gd name="T4" fmla="*/ 2 w 4"/>
                <a:gd name="T5" fmla="*/ 45 h 45"/>
                <a:gd name="T6" fmla="*/ 4 w 4"/>
                <a:gd name="T7" fmla="*/ 44 h 45"/>
                <a:gd name="T8" fmla="*/ 4 w 4"/>
                <a:gd name="T9" fmla="*/ 1 h 45"/>
                <a:gd name="T10" fmla="*/ 2 w 4"/>
                <a:gd name="T11" fmla="*/ 0 h 45"/>
                <a:gd name="T12" fmla="*/ 0 w 4"/>
                <a:gd name="T13" fmla="*/ 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45">
                  <a:moveTo>
                    <a:pt x="0" y="1"/>
                  </a:moveTo>
                  <a:cubicBezTo>
                    <a:pt x="0" y="44"/>
                    <a:pt x="0" y="44"/>
                    <a:pt x="0" y="44"/>
                  </a:cubicBezTo>
                  <a:cubicBezTo>
                    <a:pt x="0" y="44"/>
                    <a:pt x="1" y="45"/>
                    <a:pt x="2" y="45"/>
                  </a:cubicBezTo>
                  <a:cubicBezTo>
                    <a:pt x="4" y="45"/>
                    <a:pt x="4" y="44"/>
                    <a:pt x="4" y="44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0"/>
                    <a:pt x="2" y="0"/>
                  </a:cubicBezTo>
                  <a:cubicBezTo>
                    <a:pt x="1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55" name="Freeform 125"/>
            <p:cNvSpPr/>
            <p:nvPr/>
          </p:nvSpPr>
          <p:spPr bwMode="auto">
            <a:xfrm>
              <a:off x="5268962" y="4034051"/>
              <a:ext cx="104775" cy="95885"/>
            </a:xfrm>
            <a:custGeom>
              <a:avLst/>
              <a:gdLst>
                <a:gd name="T0" fmla="*/ 6 w 53"/>
                <a:gd name="T1" fmla="*/ 5 h 48"/>
                <a:gd name="T2" fmla="*/ 1 w 53"/>
                <a:gd name="T3" fmla="*/ 14 h 48"/>
                <a:gd name="T4" fmla="*/ 0 w 53"/>
                <a:gd name="T5" fmla="*/ 17 h 48"/>
                <a:gd name="T6" fmla="*/ 0 w 53"/>
                <a:gd name="T7" fmla="*/ 17 h 48"/>
                <a:gd name="T8" fmla="*/ 0 w 53"/>
                <a:gd name="T9" fmla="*/ 20 h 48"/>
                <a:gd name="T10" fmla="*/ 0 w 53"/>
                <a:gd name="T11" fmla="*/ 22 h 48"/>
                <a:gd name="T12" fmla="*/ 2 w 53"/>
                <a:gd name="T13" fmla="*/ 31 h 48"/>
                <a:gd name="T14" fmla="*/ 8 w 53"/>
                <a:gd name="T15" fmla="*/ 42 h 48"/>
                <a:gd name="T16" fmla="*/ 8 w 53"/>
                <a:gd name="T17" fmla="*/ 42 h 48"/>
                <a:gd name="T18" fmla="*/ 12 w 53"/>
                <a:gd name="T19" fmla="*/ 46 h 48"/>
                <a:gd name="T20" fmla="*/ 13 w 53"/>
                <a:gd name="T21" fmla="*/ 46 h 48"/>
                <a:gd name="T22" fmla="*/ 19 w 53"/>
                <a:gd name="T23" fmla="*/ 47 h 48"/>
                <a:gd name="T24" fmla="*/ 19 w 53"/>
                <a:gd name="T25" fmla="*/ 47 h 48"/>
                <a:gd name="T26" fmla="*/ 22 w 53"/>
                <a:gd name="T27" fmla="*/ 46 h 48"/>
                <a:gd name="T28" fmla="*/ 23 w 53"/>
                <a:gd name="T29" fmla="*/ 45 h 48"/>
                <a:gd name="T30" fmla="*/ 27 w 53"/>
                <a:gd name="T31" fmla="*/ 45 h 48"/>
                <a:gd name="T32" fmla="*/ 27 w 53"/>
                <a:gd name="T33" fmla="*/ 45 h 48"/>
                <a:gd name="T34" fmla="*/ 30 w 53"/>
                <a:gd name="T35" fmla="*/ 45 h 48"/>
                <a:gd name="T36" fmla="*/ 32 w 53"/>
                <a:gd name="T37" fmla="*/ 46 h 48"/>
                <a:gd name="T38" fmla="*/ 35 w 53"/>
                <a:gd name="T39" fmla="*/ 47 h 48"/>
                <a:gd name="T40" fmla="*/ 35 w 53"/>
                <a:gd name="T41" fmla="*/ 47 h 48"/>
                <a:gd name="T42" fmla="*/ 41 w 53"/>
                <a:gd name="T43" fmla="*/ 46 h 48"/>
                <a:gd name="T44" fmla="*/ 42 w 53"/>
                <a:gd name="T45" fmla="*/ 46 h 48"/>
                <a:gd name="T46" fmla="*/ 45 w 53"/>
                <a:gd name="T47" fmla="*/ 42 h 48"/>
                <a:gd name="T48" fmla="*/ 46 w 53"/>
                <a:gd name="T49" fmla="*/ 42 h 48"/>
                <a:gd name="T50" fmla="*/ 51 w 53"/>
                <a:gd name="T51" fmla="*/ 31 h 48"/>
                <a:gd name="T52" fmla="*/ 53 w 53"/>
                <a:gd name="T53" fmla="*/ 22 h 48"/>
                <a:gd name="T54" fmla="*/ 53 w 53"/>
                <a:gd name="T55" fmla="*/ 20 h 48"/>
                <a:gd name="T56" fmla="*/ 53 w 53"/>
                <a:gd name="T57" fmla="*/ 17 h 48"/>
                <a:gd name="T58" fmla="*/ 53 w 53"/>
                <a:gd name="T59" fmla="*/ 17 h 48"/>
                <a:gd name="T60" fmla="*/ 53 w 53"/>
                <a:gd name="T61" fmla="*/ 14 h 48"/>
                <a:gd name="T62" fmla="*/ 48 w 53"/>
                <a:gd name="T63" fmla="*/ 5 h 48"/>
                <a:gd name="T64" fmla="*/ 47 w 53"/>
                <a:gd name="T65" fmla="*/ 3 h 48"/>
                <a:gd name="T66" fmla="*/ 39 w 53"/>
                <a:gd name="T67" fmla="*/ 0 h 48"/>
                <a:gd name="T68" fmla="*/ 31 w 53"/>
                <a:gd name="T69" fmla="*/ 1 h 48"/>
                <a:gd name="T70" fmla="*/ 27 w 53"/>
                <a:gd name="T71" fmla="*/ 3 h 48"/>
                <a:gd name="T72" fmla="*/ 23 w 53"/>
                <a:gd name="T73" fmla="*/ 1 h 48"/>
                <a:gd name="T74" fmla="*/ 14 w 53"/>
                <a:gd name="T75" fmla="*/ 0 h 48"/>
                <a:gd name="T76" fmla="*/ 7 w 53"/>
                <a:gd name="T77" fmla="*/ 3 h 48"/>
                <a:gd name="T78" fmla="*/ 6 w 53"/>
                <a:gd name="T79" fmla="*/ 5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3" h="48">
                  <a:moveTo>
                    <a:pt x="6" y="5"/>
                  </a:moveTo>
                  <a:cubicBezTo>
                    <a:pt x="3" y="7"/>
                    <a:pt x="1" y="11"/>
                    <a:pt x="1" y="14"/>
                  </a:cubicBezTo>
                  <a:cubicBezTo>
                    <a:pt x="0" y="15"/>
                    <a:pt x="0" y="16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8"/>
                    <a:pt x="0" y="19"/>
                    <a:pt x="0" y="20"/>
                  </a:cubicBezTo>
                  <a:cubicBezTo>
                    <a:pt x="0" y="21"/>
                    <a:pt x="0" y="22"/>
                    <a:pt x="0" y="22"/>
                  </a:cubicBezTo>
                  <a:cubicBezTo>
                    <a:pt x="1" y="25"/>
                    <a:pt x="1" y="28"/>
                    <a:pt x="2" y="31"/>
                  </a:cubicBezTo>
                  <a:cubicBezTo>
                    <a:pt x="4" y="35"/>
                    <a:pt x="6" y="38"/>
                    <a:pt x="8" y="42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9" y="43"/>
                    <a:pt x="11" y="45"/>
                    <a:pt x="12" y="46"/>
                  </a:cubicBezTo>
                  <a:cubicBezTo>
                    <a:pt x="12" y="46"/>
                    <a:pt x="13" y="46"/>
                    <a:pt x="13" y="46"/>
                  </a:cubicBezTo>
                  <a:cubicBezTo>
                    <a:pt x="15" y="48"/>
                    <a:pt x="17" y="48"/>
                    <a:pt x="19" y="47"/>
                  </a:cubicBezTo>
                  <a:cubicBezTo>
                    <a:pt x="19" y="47"/>
                    <a:pt x="19" y="47"/>
                    <a:pt x="19" y="47"/>
                  </a:cubicBezTo>
                  <a:cubicBezTo>
                    <a:pt x="20" y="47"/>
                    <a:pt x="21" y="46"/>
                    <a:pt x="22" y="46"/>
                  </a:cubicBezTo>
                  <a:cubicBezTo>
                    <a:pt x="22" y="46"/>
                    <a:pt x="23" y="46"/>
                    <a:pt x="23" y="45"/>
                  </a:cubicBezTo>
                  <a:cubicBezTo>
                    <a:pt x="25" y="45"/>
                    <a:pt x="27" y="45"/>
                    <a:pt x="27" y="45"/>
                  </a:cubicBezTo>
                  <a:cubicBezTo>
                    <a:pt x="27" y="45"/>
                    <a:pt x="27" y="45"/>
                    <a:pt x="27" y="45"/>
                  </a:cubicBezTo>
                  <a:cubicBezTo>
                    <a:pt x="28" y="45"/>
                    <a:pt x="29" y="45"/>
                    <a:pt x="30" y="45"/>
                  </a:cubicBezTo>
                  <a:cubicBezTo>
                    <a:pt x="31" y="46"/>
                    <a:pt x="31" y="46"/>
                    <a:pt x="32" y="46"/>
                  </a:cubicBezTo>
                  <a:cubicBezTo>
                    <a:pt x="33" y="46"/>
                    <a:pt x="34" y="47"/>
                    <a:pt x="35" y="47"/>
                  </a:cubicBezTo>
                  <a:cubicBezTo>
                    <a:pt x="35" y="47"/>
                    <a:pt x="35" y="47"/>
                    <a:pt x="35" y="47"/>
                  </a:cubicBezTo>
                  <a:cubicBezTo>
                    <a:pt x="37" y="48"/>
                    <a:pt x="39" y="48"/>
                    <a:pt x="41" y="46"/>
                  </a:cubicBezTo>
                  <a:cubicBezTo>
                    <a:pt x="41" y="46"/>
                    <a:pt x="41" y="46"/>
                    <a:pt x="42" y="46"/>
                  </a:cubicBezTo>
                  <a:cubicBezTo>
                    <a:pt x="43" y="45"/>
                    <a:pt x="44" y="43"/>
                    <a:pt x="45" y="42"/>
                  </a:cubicBezTo>
                  <a:cubicBezTo>
                    <a:pt x="45" y="42"/>
                    <a:pt x="45" y="42"/>
                    <a:pt x="46" y="42"/>
                  </a:cubicBezTo>
                  <a:cubicBezTo>
                    <a:pt x="48" y="38"/>
                    <a:pt x="50" y="35"/>
                    <a:pt x="51" y="31"/>
                  </a:cubicBezTo>
                  <a:cubicBezTo>
                    <a:pt x="52" y="28"/>
                    <a:pt x="53" y="25"/>
                    <a:pt x="53" y="22"/>
                  </a:cubicBezTo>
                  <a:cubicBezTo>
                    <a:pt x="53" y="22"/>
                    <a:pt x="53" y="21"/>
                    <a:pt x="53" y="20"/>
                  </a:cubicBezTo>
                  <a:cubicBezTo>
                    <a:pt x="53" y="19"/>
                    <a:pt x="53" y="18"/>
                    <a:pt x="53" y="17"/>
                  </a:cubicBezTo>
                  <a:cubicBezTo>
                    <a:pt x="53" y="17"/>
                    <a:pt x="53" y="17"/>
                    <a:pt x="53" y="17"/>
                  </a:cubicBezTo>
                  <a:cubicBezTo>
                    <a:pt x="53" y="16"/>
                    <a:pt x="53" y="15"/>
                    <a:pt x="53" y="14"/>
                  </a:cubicBezTo>
                  <a:cubicBezTo>
                    <a:pt x="52" y="11"/>
                    <a:pt x="51" y="7"/>
                    <a:pt x="48" y="5"/>
                  </a:cubicBezTo>
                  <a:cubicBezTo>
                    <a:pt x="48" y="4"/>
                    <a:pt x="47" y="4"/>
                    <a:pt x="47" y="3"/>
                  </a:cubicBezTo>
                  <a:cubicBezTo>
                    <a:pt x="45" y="2"/>
                    <a:pt x="42" y="1"/>
                    <a:pt x="39" y="0"/>
                  </a:cubicBezTo>
                  <a:cubicBezTo>
                    <a:pt x="36" y="0"/>
                    <a:pt x="34" y="0"/>
                    <a:pt x="31" y="1"/>
                  </a:cubicBezTo>
                  <a:cubicBezTo>
                    <a:pt x="30" y="2"/>
                    <a:pt x="27" y="3"/>
                    <a:pt x="27" y="3"/>
                  </a:cubicBezTo>
                  <a:cubicBezTo>
                    <a:pt x="27" y="3"/>
                    <a:pt x="24" y="2"/>
                    <a:pt x="23" y="1"/>
                  </a:cubicBezTo>
                  <a:cubicBezTo>
                    <a:pt x="20" y="0"/>
                    <a:pt x="17" y="0"/>
                    <a:pt x="14" y="0"/>
                  </a:cubicBezTo>
                  <a:cubicBezTo>
                    <a:pt x="11" y="1"/>
                    <a:pt x="9" y="2"/>
                    <a:pt x="7" y="3"/>
                  </a:cubicBezTo>
                  <a:cubicBezTo>
                    <a:pt x="6" y="4"/>
                    <a:pt x="6" y="4"/>
                    <a:pt x="6" y="5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56" name="Freeform 126"/>
            <p:cNvSpPr/>
            <p:nvPr/>
          </p:nvSpPr>
          <p:spPr bwMode="auto">
            <a:xfrm>
              <a:off x="5296267" y="4004841"/>
              <a:ext cx="26035" cy="29845"/>
            </a:xfrm>
            <a:custGeom>
              <a:avLst/>
              <a:gdLst>
                <a:gd name="T0" fmla="*/ 4 w 13"/>
                <a:gd name="T1" fmla="*/ 11 h 15"/>
                <a:gd name="T2" fmla="*/ 9 w 13"/>
                <a:gd name="T3" fmla="*/ 14 h 15"/>
                <a:gd name="T4" fmla="*/ 12 w 13"/>
                <a:gd name="T5" fmla="*/ 14 h 15"/>
                <a:gd name="T6" fmla="*/ 13 w 13"/>
                <a:gd name="T7" fmla="*/ 14 h 15"/>
                <a:gd name="T8" fmla="*/ 10 w 13"/>
                <a:gd name="T9" fmla="*/ 6 h 15"/>
                <a:gd name="T10" fmla="*/ 1 w 13"/>
                <a:gd name="T11" fmla="*/ 0 h 15"/>
                <a:gd name="T12" fmla="*/ 1 w 13"/>
                <a:gd name="T13" fmla="*/ 0 h 15"/>
                <a:gd name="T14" fmla="*/ 0 w 13"/>
                <a:gd name="T15" fmla="*/ 0 h 15"/>
                <a:gd name="T16" fmla="*/ 0 w 13"/>
                <a:gd name="T17" fmla="*/ 4 h 15"/>
                <a:gd name="T18" fmla="*/ 4 w 13"/>
                <a:gd name="T19" fmla="*/ 1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" h="15">
                  <a:moveTo>
                    <a:pt x="4" y="11"/>
                  </a:moveTo>
                  <a:cubicBezTo>
                    <a:pt x="6" y="12"/>
                    <a:pt x="7" y="14"/>
                    <a:pt x="9" y="14"/>
                  </a:cubicBezTo>
                  <a:cubicBezTo>
                    <a:pt x="10" y="14"/>
                    <a:pt x="11" y="15"/>
                    <a:pt x="12" y="14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11"/>
                    <a:pt x="12" y="8"/>
                    <a:pt x="10" y="6"/>
                  </a:cubicBezTo>
                  <a:cubicBezTo>
                    <a:pt x="8" y="3"/>
                    <a:pt x="5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1"/>
                    <a:pt x="0" y="2"/>
                    <a:pt x="0" y="4"/>
                  </a:cubicBezTo>
                  <a:cubicBezTo>
                    <a:pt x="1" y="6"/>
                    <a:pt x="2" y="9"/>
                    <a:pt x="4" y="11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cxnSp>
        <p:nvCxnSpPr>
          <p:cNvPr id="17" name="直接箭头连接符 16"/>
          <p:cNvCxnSpPr/>
          <p:nvPr/>
        </p:nvCxnSpPr>
        <p:spPr>
          <a:xfrm flipV="1">
            <a:off x="7724507" y="2710076"/>
            <a:ext cx="734060" cy="291465"/>
          </a:xfrm>
          <a:prstGeom prst="straightConnector1">
            <a:avLst/>
          </a:prstGeom>
          <a:ln w="12700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7724507" y="4382031"/>
            <a:ext cx="734060" cy="291465"/>
          </a:xfrm>
          <a:prstGeom prst="straightConnector1">
            <a:avLst/>
          </a:prstGeom>
          <a:ln w="12700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H="1" flipV="1">
            <a:off x="3606532" y="2710076"/>
            <a:ext cx="734060" cy="291465"/>
          </a:xfrm>
          <a:prstGeom prst="straightConnector1">
            <a:avLst/>
          </a:prstGeom>
          <a:ln w="12700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H="1">
            <a:off x="3606532" y="4382031"/>
            <a:ext cx="734060" cy="291465"/>
          </a:xfrm>
          <a:prstGeom prst="straightConnector1">
            <a:avLst/>
          </a:prstGeom>
          <a:ln w="12700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76"/>
          <p:cNvSpPr txBox="1"/>
          <p:nvPr/>
        </p:nvSpPr>
        <p:spPr>
          <a:xfrm>
            <a:off x="598820" y="1883791"/>
            <a:ext cx="279187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从五大要素出发，可以挖掘出覆盖面广、信息量丰富的特征。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7" name="TextBox 76"/>
          <p:cNvSpPr txBox="1"/>
          <p:nvPr/>
        </p:nvSpPr>
        <p:spPr>
          <a:xfrm>
            <a:off x="598820" y="4564345"/>
            <a:ext cx="27918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该特征提取的方法可适用于领域内任何数据集。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8" name="TextBox 76"/>
          <p:cNvSpPr txBox="1"/>
          <p:nvPr/>
        </p:nvSpPr>
        <p:spPr>
          <a:xfrm>
            <a:off x="8759502" y="2099980"/>
            <a:ext cx="27918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仍然有一些字段未能得到很好的利用。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9" name="TextBox 76"/>
          <p:cNvSpPr txBox="1"/>
          <p:nvPr/>
        </p:nvSpPr>
        <p:spPr>
          <a:xfrm>
            <a:off x="8759502" y="4564345"/>
            <a:ext cx="27918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表与表之间的关联信息未能很好的挖掘。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545106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random/>
      </p:transition>
    </mc:Choice>
    <mc:Fallback>
      <p:transition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2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"/>
                            </p:stCondLst>
                            <p:childTnLst>
                              <p:par>
                                <p:cTn id="1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2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2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"/>
                            </p:stCondLst>
                            <p:childTnLst>
                              <p:par>
                                <p:cTn id="2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2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2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157" grpId="0"/>
      <p:bldP spid="158" grpId="0"/>
      <p:bldP spid="15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985173" y="2636912"/>
            <a:ext cx="403187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2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微软雅黑" pitchFamily="34" charset="-122"/>
                <a:ea typeface="微软雅黑" pitchFamily="34" charset="-122"/>
              </a:rPr>
              <a:t>谢谢大家</a:t>
            </a:r>
            <a:endParaRPr lang="en-US" altLang="zh-CN" sz="7200" b="1" spc="300" dirty="0" smtClean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文本框 31"/>
          <p:cNvSpPr txBox="1">
            <a:spLocks noChangeArrowheads="1"/>
          </p:cNvSpPr>
          <p:nvPr/>
        </p:nvSpPr>
        <p:spPr bwMode="auto">
          <a:xfrm>
            <a:off x="4967188" y="4286256"/>
            <a:ext cx="2067844" cy="369332"/>
          </a:xfrm>
          <a:prstGeom prst="rect">
            <a:avLst/>
          </a:prstGeom>
          <a:noFill/>
          <a:ln w="9525">
            <a:solidFill>
              <a:schemeClr val="tx1">
                <a:lumMod val="95000"/>
                <a:lumOff val="5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汉仪细中圆简"/>
                <a:ea typeface="汉仪细中圆简"/>
                <a:cs typeface="汉仪细中圆简"/>
              </a:rPr>
              <a:t>答辩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汉仪细中圆简"/>
                <a:ea typeface="汉仪细中圆简"/>
                <a:cs typeface="汉仪细中圆简"/>
              </a:rPr>
              <a:t>人：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汉仪细中圆简"/>
                <a:ea typeface="汉仪细中圆简"/>
                <a:cs typeface="汉仪细中圆简"/>
              </a:rPr>
              <a:t>程唯</a:t>
            </a:r>
          </a:p>
        </p:txBody>
      </p:sp>
    </p:spTree>
    <p:extLst>
      <p:ext uri="{BB962C8B-B14F-4D97-AF65-F5344CB8AC3E}">
        <p14:creationId xmlns:p14="http://schemas.microsoft.com/office/powerpoint/2010/main" val="4165693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random/>
      </p:transition>
    </mc:Choice>
    <mc:Fallback xmlns="">
      <p:transition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50"/>
                            </p:stCondLst>
                            <p:childTnLst>
                              <p:par>
                                <p:cTn id="1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50"/>
                            </p:stCondLst>
                            <p:childTnLst>
                              <p:par>
                                <p:cTn id="17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" grpId="0" build="allAtOnce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val 22"/>
          <p:cNvSpPr>
            <a:spLocks noChangeArrowheads="1"/>
          </p:cNvSpPr>
          <p:nvPr/>
        </p:nvSpPr>
        <p:spPr bwMode="auto">
          <a:xfrm>
            <a:off x="4549168" y="1700808"/>
            <a:ext cx="1447847" cy="145133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txBody>
          <a:bodyPr vert="horz" wrap="square" lIns="0" tIns="41999" rIns="0" bIns="41999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合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规管理</a:t>
            </a:r>
            <a:endParaRPr lang="zh-CN" altLang="en-US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Line 23"/>
          <p:cNvSpPr>
            <a:spLocks noChangeShapeType="1"/>
          </p:cNvSpPr>
          <p:nvPr/>
        </p:nvSpPr>
        <p:spPr bwMode="auto">
          <a:xfrm flipH="1">
            <a:off x="1034567" y="2428312"/>
            <a:ext cx="3514601" cy="0"/>
          </a:xfrm>
          <a:prstGeom prst="line">
            <a:avLst/>
          </a:prstGeom>
          <a:noFill/>
          <a:ln w="5" cap="flat">
            <a:solidFill>
              <a:schemeClr val="tx1">
                <a:lumMod val="65000"/>
                <a:lumOff val="35000"/>
              </a:schemeClr>
            </a:solidFill>
            <a:prstDash val="dash"/>
            <a:miter lim="800000"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83999" tIns="41999" rIns="83999" bIns="41999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3" name="Freeform 24"/>
          <p:cNvSpPr>
            <a:spLocks noEditPoints="1"/>
          </p:cNvSpPr>
          <p:nvPr/>
        </p:nvSpPr>
        <p:spPr bwMode="auto">
          <a:xfrm>
            <a:off x="3487170" y="2229903"/>
            <a:ext cx="407896" cy="407843"/>
          </a:xfrm>
          <a:custGeom>
            <a:avLst/>
            <a:gdLst>
              <a:gd name="T0" fmla="*/ 23 w 47"/>
              <a:gd name="T1" fmla="*/ 0 h 47"/>
              <a:gd name="T2" fmla="*/ 47 w 47"/>
              <a:gd name="T3" fmla="*/ 24 h 47"/>
              <a:gd name="T4" fmla="*/ 23 w 47"/>
              <a:gd name="T5" fmla="*/ 47 h 47"/>
              <a:gd name="T6" fmla="*/ 0 w 47"/>
              <a:gd name="T7" fmla="*/ 24 h 47"/>
              <a:gd name="T8" fmla="*/ 23 w 47"/>
              <a:gd name="T9" fmla="*/ 0 h 47"/>
              <a:gd name="T10" fmla="*/ 23 w 47"/>
              <a:gd name="T11" fmla="*/ 15 h 47"/>
              <a:gd name="T12" fmla="*/ 15 w 47"/>
              <a:gd name="T13" fmla="*/ 24 h 47"/>
              <a:gd name="T14" fmla="*/ 23 w 47"/>
              <a:gd name="T15" fmla="*/ 32 h 47"/>
              <a:gd name="T16" fmla="*/ 32 w 47"/>
              <a:gd name="T17" fmla="*/ 24 h 47"/>
              <a:gd name="T18" fmla="*/ 23 w 47"/>
              <a:gd name="T19" fmla="*/ 15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7" h="47">
                <a:moveTo>
                  <a:pt x="23" y="0"/>
                </a:moveTo>
                <a:cubicBezTo>
                  <a:pt x="36" y="0"/>
                  <a:pt x="47" y="11"/>
                  <a:pt x="47" y="24"/>
                </a:cubicBezTo>
                <a:cubicBezTo>
                  <a:pt x="47" y="37"/>
                  <a:pt x="36" y="47"/>
                  <a:pt x="23" y="47"/>
                </a:cubicBezTo>
                <a:cubicBezTo>
                  <a:pt x="10" y="47"/>
                  <a:pt x="0" y="37"/>
                  <a:pt x="0" y="24"/>
                </a:cubicBezTo>
                <a:cubicBezTo>
                  <a:pt x="0" y="11"/>
                  <a:pt x="10" y="0"/>
                  <a:pt x="23" y="0"/>
                </a:cubicBezTo>
                <a:close/>
                <a:moveTo>
                  <a:pt x="23" y="15"/>
                </a:moveTo>
                <a:cubicBezTo>
                  <a:pt x="19" y="15"/>
                  <a:pt x="15" y="19"/>
                  <a:pt x="15" y="24"/>
                </a:cubicBezTo>
                <a:cubicBezTo>
                  <a:pt x="15" y="28"/>
                  <a:pt x="19" y="32"/>
                  <a:pt x="23" y="32"/>
                </a:cubicBezTo>
                <a:cubicBezTo>
                  <a:pt x="28" y="32"/>
                  <a:pt x="32" y="28"/>
                  <a:pt x="32" y="24"/>
                </a:cubicBezTo>
                <a:cubicBezTo>
                  <a:pt x="32" y="19"/>
                  <a:pt x="28" y="15"/>
                  <a:pt x="23" y="15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  <a:extLst/>
        </p:spPr>
        <p:txBody>
          <a:bodyPr vert="horz" wrap="square" lIns="83999" tIns="41999" rIns="83999" bIns="41999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4" name="Freeform 25"/>
          <p:cNvSpPr>
            <a:spLocks noEditPoints="1"/>
          </p:cNvSpPr>
          <p:nvPr/>
        </p:nvSpPr>
        <p:spPr bwMode="auto">
          <a:xfrm>
            <a:off x="2531736" y="2229903"/>
            <a:ext cx="411571" cy="407843"/>
          </a:xfrm>
          <a:custGeom>
            <a:avLst/>
            <a:gdLst>
              <a:gd name="T0" fmla="*/ 24 w 47"/>
              <a:gd name="T1" fmla="*/ 0 h 47"/>
              <a:gd name="T2" fmla="*/ 47 w 47"/>
              <a:gd name="T3" fmla="*/ 24 h 47"/>
              <a:gd name="T4" fmla="*/ 24 w 47"/>
              <a:gd name="T5" fmla="*/ 47 h 47"/>
              <a:gd name="T6" fmla="*/ 0 w 47"/>
              <a:gd name="T7" fmla="*/ 24 h 47"/>
              <a:gd name="T8" fmla="*/ 24 w 47"/>
              <a:gd name="T9" fmla="*/ 0 h 47"/>
              <a:gd name="T10" fmla="*/ 24 w 47"/>
              <a:gd name="T11" fmla="*/ 15 h 47"/>
              <a:gd name="T12" fmla="*/ 15 w 47"/>
              <a:gd name="T13" fmla="*/ 24 h 47"/>
              <a:gd name="T14" fmla="*/ 24 w 47"/>
              <a:gd name="T15" fmla="*/ 32 h 47"/>
              <a:gd name="T16" fmla="*/ 32 w 47"/>
              <a:gd name="T17" fmla="*/ 24 h 47"/>
              <a:gd name="T18" fmla="*/ 24 w 47"/>
              <a:gd name="T19" fmla="*/ 15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7" h="47">
                <a:moveTo>
                  <a:pt x="24" y="0"/>
                </a:moveTo>
                <a:cubicBezTo>
                  <a:pt x="37" y="0"/>
                  <a:pt x="47" y="11"/>
                  <a:pt x="47" y="24"/>
                </a:cubicBezTo>
                <a:cubicBezTo>
                  <a:pt x="47" y="37"/>
                  <a:pt x="37" y="47"/>
                  <a:pt x="24" y="47"/>
                </a:cubicBezTo>
                <a:cubicBezTo>
                  <a:pt x="11" y="47"/>
                  <a:pt x="0" y="37"/>
                  <a:pt x="0" y="24"/>
                </a:cubicBezTo>
                <a:cubicBezTo>
                  <a:pt x="0" y="11"/>
                  <a:pt x="11" y="0"/>
                  <a:pt x="24" y="0"/>
                </a:cubicBezTo>
                <a:close/>
                <a:moveTo>
                  <a:pt x="24" y="15"/>
                </a:moveTo>
                <a:cubicBezTo>
                  <a:pt x="19" y="15"/>
                  <a:pt x="15" y="19"/>
                  <a:pt x="15" y="24"/>
                </a:cubicBezTo>
                <a:cubicBezTo>
                  <a:pt x="15" y="28"/>
                  <a:pt x="19" y="32"/>
                  <a:pt x="24" y="32"/>
                </a:cubicBezTo>
                <a:cubicBezTo>
                  <a:pt x="28" y="32"/>
                  <a:pt x="32" y="28"/>
                  <a:pt x="32" y="24"/>
                </a:cubicBezTo>
                <a:cubicBezTo>
                  <a:pt x="32" y="19"/>
                  <a:pt x="28" y="15"/>
                  <a:pt x="24" y="15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  <a:extLst/>
        </p:spPr>
        <p:txBody>
          <a:bodyPr vert="horz" wrap="square" lIns="83999" tIns="41999" rIns="83999" bIns="41999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" name="Freeform 26"/>
          <p:cNvSpPr>
            <a:spLocks noEditPoints="1"/>
          </p:cNvSpPr>
          <p:nvPr/>
        </p:nvSpPr>
        <p:spPr bwMode="auto">
          <a:xfrm>
            <a:off x="1579981" y="2229903"/>
            <a:ext cx="415245" cy="407843"/>
          </a:xfrm>
          <a:custGeom>
            <a:avLst/>
            <a:gdLst>
              <a:gd name="T0" fmla="*/ 24 w 48"/>
              <a:gd name="T1" fmla="*/ 0 h 47"/>
              <a:gd name="T2" fmla="*/ 48 w 48"/>
              <a:gd name="T3" fmla="*/ 24 h 47"/>
              <a:gd name="T4" fmla="*/ 24 w 48"/>
              <a:gd name="T5" fmla="*/ 47 h 47"/>
              <a:gd name="T6" fmla="*/ 0 w 48"/>
              <a:gd name="T7" fmla="*/ 24 h 47"/>
              <a:gd name="T8" fmla="*/ 24 w 48"/>
              <a:gd name="T9" fmla="*/ 0 h 47"/>
              <a:gd name="T10" fmla="*/ 24 w 48"/>
              <a:gd name="T11" fmla="*/ 15 h 47"/>
              <a:gd name="T12" fmla="*/ 15 w 48"/>
              <a:gd name="T13" fmla="*/ 24 h 47"/>
              <a:gd name="T14" fmla="*/ 24 w 48"/>
              <a:gd name="T15" fmla="*/ 32 h 47"/>
              <a:gd name="T16" fmla="*/ 32 w 48"/>
              <a:gd name="T17" fmla="*/ 24 h 47"/>
              <a:gd name="T18" fmla="*/ 24 w 48"/>
              <a:gd name="T19" fmla="*/ 15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8" h="47">
                <a:moveTo>
                  <a:pt x="24" y="0"/>
                </a:moveTo>
                <a:cubicBezTo>
                  <a:pt x="37" y="0"/>
                  <a:pt x="48" y="11"/>
                  <a:pt x="48" y="24"/>
                </a:cubicBezTo>
                <a:cubicBezTo>
                  <a:pt x="48" y="37"/>
                  <a:pt x="37" y="47"/>
                  <a:pt x="24" y="47"/>
                </a:cubicBezTo>
                <a:cubicBezTo>
                  <a:pt x="11" y="47"/>
                  <a:pt x="0" y="37"/>
                  <a:pt x="0" y="24"/>
                </a:cubicBezTo>
                <a:cubicBezTo>
                  <a:pt x="0" y="11"/>
                  <a:pt x="11" y="0"/>
                  <a:pt x="24" y="0"/>
                </a:cubicBezTo>
                <a:close/>
                <a:moveTo>
                  <a:pt x="24" y="15"/>
                </a:moveTo>
                <a:cubicBezTo>
                  <a:pt x="19" y="15"/>
                  <a:pt x="15" y="19"/>
                  <a:pt x="15" y="24"/>
                </a:cubicBezTo>
                <a:cubicBezTo>
                  <a:pt x="15" y="28"/>
                  <a:pt x="19" y="32"/>
                  <a:pt x="24" y="32"/>
                </a:cubicBezTo>
                <a:cubicBezTo>
                  <a:pt x="29" y="32"/>
                  <a:pt x="32" y="28"/>
                  <a:pt x="32" y="24"/>
                </a:cubicBezTo>
                <a:cubicBezTo>
                  <a:pt x="32" y="19"/>
                  <a:pt x="29" y="15"/>
                  <a:pt x="24" y="15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  <a:extLst/>
        </p:spPr>
        <p:txBody>
          <a:bodyPr vert="horz" wrap="square" lIns="83999" tIns="41999" rIns="83999" bIns="41999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" name="Freeform 27"/>
          <p:cNvSpPr>
            <a:spLocks/>
          </p:cNvSpPr>
          <p:nvPr/>
        </p:nvSpPr>
        <p:spPr bwMode="auto">
          <a:xfrm>
            <a:off x="3608435" y="2542213"/>
            <a:ext cx="1936588" cy="1649743"/>
          </a:xfrm>
          <a:custGeom>
            <a:avLst/>
            <a:gdLst>
              <a:gd name="T0" fmla="*/ 172 w 223"/>
              <a:gd name="T1" fmla="*/ 172 h 190"/>
              <a:gd name="T2" fmla="*/ 50 w 223"/>
              <a:gd name="T3" fmla="*/ 122 h 190"/>
              <a:gd name="T4" fmla="*/ 0 w 223"/>
              <a:gd name="T5" fmla="*/ 0 h 190"/>
              <a:gd name="T6" fmla="*/ 22 w 223"/>
              <a:gd name="T7" fmla="*/ 0 h 190"/>
              <a:gd name="T8" fmla="*/ 66 w 223"/>
              <a:gd name="T9" fmla="*/ 106 h 190"/>
              <a:gd name="T10" fmla="*/ 172 w 223"/>
              <a:gd name="T11" fmla="*/ 150 h 190"/>
              <a:gd name="T12" fmla="*/ 172 w 223"/>
              <a:gd name="T13" fmla="*/ 132 h 190"/>
              <a:gd name="T14" fmla="*/ 223 w 223"/>
              <a:gd name="T15" fmla="*/ 163 h 190"/>
              <a:gd name="T16" fmla="*/ 172 w 223"/>
              <a:gd name="T17" fmla="*/ 190 h 190"/>
              <a:gd name="T18" fmla="*/ 172 w 223"/>
              <a:gd name="T19" fmla="*/ 172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23" h="190">
                <a:moveTo>
                  <a:pt x="172" y="172"/>
                </a:moveTo>
                <a:cubicBezTo>
                  <a:pt x="124" y="172"/>
                  <a:pt x="81" y="153"/>
                  <a:pt x="50" y="122"/>
                </a:cubicBezTo>
                <a:cubicBezTo>
                  <a:pt x="19" y="91"/>
                  <a:pt x="0" y="48"/>
                  <a:pt x="0" y="0"/>
                </a:cubicBezTo>
                <a:cubicBezTo>
                  <a:pt x="22" y="0"/>
                  <a:pt x="22" y="0"/>
                  <a:pt x="22" y="0"/>
                </a:cubicBezTo>
                <a:cubicBezTo>
                  <a:pt x="22" y="41"/>
                  <a:pt x="39" y="79"/>
                  <a:pt x="66" y="106"/>
                </a:cubicBezTo>
                <a:cubicBezTo>
                  <a:pt x="93" y="133"/>
                  <a:pt x="131" y="150"/>
                  <a:pt x="172" y="150"/>
                </a:cubicBezTo>
                <a:cubicBezTo>
                  <a:pt x="172" y="132"/>
                  <a:pt x="172" y="132"/>
                  <a:pt x="172" y="132"/>
                </a:cubicBezTo>
                <a:cubicBezTo>
                  <a:pt x="223" y="163"/>
                  <a:pt x="223" y="163"/>
                  <a:pt x="223" y="163"/>
                </a:cubicBezTo>
                <a:cubicBezTo>
                  <a:pt x="172" y="190"/>
                  <a:pt x="172" y="190"/>
                  <a:pt x="172" y="190"/>
                </a:cubicBezTo>
                <a:lnTo>
                  <a:pt x="172" y="172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  <a:extLst/>
        </p:spPr>
        <p:txBody>
          <a:bodyPr vert="horz" wrap="square" lIns="83999" tIns="41999" rIns="83999" bIns="41999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7" name="Freeform 28"/>
          <p:cNvSpPr>
            <a:spLocks/>
          </p:cNvSpPr>
          <p:nvPr/>
        </p:nvSpPr>
        <p:spPr bwMode="auto">
          <a:xfrm>
            <a:off x="2627279" y="2542214"/>
            <a:ext cx="2917743" cy="2630770"/>
          </a:xfrm>
          <a:custGeom>
            <a:avLst/>
            <a:gdLst>
              <a:gd name="T0" fmla="*/ 285 w 336"/>
              <a:gd name="T1" fmla="*/ 285 h 303"/>
              <a:gd name="T2" fmla="*/ 84 w 336"/>
              <a:gd name="T3" fmla="*/ 202 h 303"/>
              <a:gd name="T4" fmla="*/ 0 w 336"/>
              <a:gd name="T5" fmla="*/ 0 h 303"/>
              <a:gd name="T6" fmla="*/ 23 w 336"/>
              <a:gd name="T7" fmla="*/ 0 h 303"/>
              <a:gd name="T8" fmla="*/ 100 w 336"/>
              <a:gd name="T9" fmla="*/ 186 h 303"/>
              <a:gd name="T10" fmla="*/ 285 w 336"/>
              <a:gd name="T11" fmla="*/ 262 h 303"/>
              <a:gd name="T12" fmla="*/ 285 w 336"/>
              <a:gd name="T13" fmla="*/ 245 h 303"/>
              <a:gd name="T14" fmla="*/ 336 w 336"/>
              <a:gd name="T15" fmla="*/ 275 h 303"/>
              <a:gd name="T16" fmla="*/ 285 w 336"/>
              <a:gd name="T17" fmla="*/ 303 h 303"/>
              <a:gd name="T18" fmla="*/ 285 w 336"/>
              <a:gd name="T19" fmla="*/ 285 h 3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36" h="303">
                <a:moveTo>
                  <a:pt x="285" y="285"/>
                </a:moveTo>
                <a:cubicBezTo>
                  <a:pt x="206" y="285"/>
                  <a:pt x="135" y="253"/>
                  <a:pt x="84" y="202"/>
                </a:cubicBezTo>
                <a:cubicBezTo>
                  <a:pt x="32" y="150"/>
                  <a:pt x="0" y="79"/>
                  <a:pt x="0" y="0"/>
                </a:cubicBezTo>
                <a:cubicBezTo>
                  <a:pt x="23" y="0"/>
                  <a:pt x="23" y="0"/>
                  <a:pt x="23" y="0"/>
                </a:cubicBezTo>
                <a:cubicBezTo>
                  <a:pt x="23" y="72"/>
                  <a:pt x="52" y="138"/>
                  <a:pt x="100" y="186"/>
                </a:cubicBezTo>
                <a:cubicBezTo>
                  <a:pt x="147" y="233"/>
                  <a:pt x="213" y="262"/>
                  <a:pt x="285" y="262"/>
                </a:cubicBezTo>
                <a:cubicBezTo>
                  <a:pt x="285" y="245"/>
                  <a:pt x="285" y="245"/>
                  <a:pt x="285" y="245"/>
                </a:cubicBezTo>
                <a:cubicBezTo>
                  <a:pt x="336" y="275"/>
                  <a:pt x="336" y="275"/>
                  <a:pt x="336" y="275"/>
                </a:cubicBezTo>
                <a:cubicBezTo>
                  <a:pt x="285" y="303"/>
                  <a:pt x="285" y="303"/>
                  <a:pt x="285" y="303"/>
                </a:cubicBezTo>
                <a:lnTo>
                  <a:pt x="285" y="285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  <a:extLst/>
        </p:spPr>
        <p:txBody>
          <a:bodyPr vert="horz" wrap="square" lIns="83999" tIns="41999" rIns="83999" bIns="41999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8" name="Freeform 29"/>
          <p:cNvSpPr>
            <a:spLocks/>
          </p:cNvSpPr>
          <p:nvPr/>
        </p:nvSpPr>
        <p:spPr bwMode="auto">
          <a:xfrm>
            <a:off x="1675523" y="2542213"/>
            <a:ext cx="3869501" cy="3586078"/>
          </a:xfrm>
          <a:custGeom>
            <a:avLst/>
            <a:gdLst>
              <a:gd name="T0" fmla="*/ 395 w 446"/>
              <a:gd name="T1" fmla="*/ 395 h 413"/>
              <a:gd name="T2" fmla="*/ 116 w 446"/>
              <a:gd name="T3" fmla="*/ 279 h 413"/>
              <a:gd name="T4" fmla="*/ 0 w 446"/>
              <a:gd name="T5" fmla="*/ 0 h 413"/>
              <a:gd name="T6" fmla="*/ 23 w 446"/>
              <a:gd name="T7" fmla="*/ 0 h 413"/>
              <a:gd name="T8" fmla="*/ 132 w 446"/>
              <a:gd name="T9" fmla="*/ 263 h 413"/>
              <a:gd name="T10" fmla="*/ 395 w 446"/>
              <a:gd name="T11" fmla="*/ 373 h 413"/>
              <a:gd name="T12" fmla="*/ 395 w 446"/>
              <a:gd name="T13" fmla="*/ 355 h 413"/>
              <a:gd name="T14" fmla="*/ 446 w 446"/>
              <a:gd name="T15" fmla="*/ 385 h 413"/>
              <a:gd name="T16" fmla="*/ 395 w 446"/>
              <a:gd name="T17" fmla="*/ 413 h 413"/>
              <a:gd name="T18" fmla="*/ 395 w 446"/>
              <a:gd name="T19" fmla="*/ 395 h 4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46" h="413">
                <a:moveTo>
                  <a:pt x="395" y="395"/>
                </a:moveTo>
                <a:cubicBezTo>
                  <a:pt x="286" y="395"/>
                  <a:pt x="187" y="351"/>
                  <a:pt x="116" y="279"/>
                </a:cubicBezTo>
                <a:cubicBezTo>
                  <a:pt x="44" y="208"/>
                  <a:pt x="0" y="109"/>
                  <a:pt x="0" y="0"/>
                </a:cubicBezTo>
                <a:cubicBezTo>
                  <a:pt x="23" y="0"/>
                  <a:pt x="23" y="0"/>
                  <a:pt x="23" y="0"/>
                </a:cubicBezTo>
                <a:cubicBezTo>
                  <a:pt x="23" y="103"/>
                  <a:pt x="64" y="196"/>
                  <a:pt x="132" y="263"/>
                </a:cubicBezTo>
                <a:cubicBezTo>
                  <a:pt x="199" y="331"/>
                  <a:pt x="292" y="372"/>
                  <a:pt x="395" y="373"/>
                </a:cubicBezTo>
                <a:cubicBezTo>
                  <a:pt x="395" y="355"/>
                  <a:pt x="395" y="355"/>
                  <a:pt x="395" y="355"/>
                </a:cubicBezTo>
                <a:cubicBezTo>
                  <a:pt x="446" y="385"/>
                  <a:pt x="446" y="385"/>
                  <a:pt x="446" y="385"/>
                </a:cubicBezTo>
                <a:cubicBezTo>
                  <a:pt x="395" y="413"/>
                  <a:pt x="395" y="413"/>
                  <a:pt x="395" y="413"/>
                </a:cubicBezTo>
                <a:lnTo>
                  <a:pt x="395" y="395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  <a:extLst/>
        </p:spPr>
        <p:txBody>
          <a:bodyPr vert="horz" wrap="square" lIns="83999" tIns="41999" rIns="83999" bIns="41999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5560316" y="3601550"/>
            <a:ext cx="4591896" cy="590406"/>
          </a:xfrm>
          <a:prstGeom prst="rect">
            <a:avLst/>
          </a:prstGeom>
          <a:noFill/>
        </p:spPr>
        <p:txBody>
          <a:bodyPr wrap="square" lIns="83999" tIns="41999" rIns="83999" bIns="4199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稳健经营运行的内在要求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565537" y="4582578"/>
            <a:ext cx="4591896" cy="590406"/>
          </a:xfrm>
          <a:prstGeom prst="rect">
            <a:avLst/>
          </a:prstGeom>
          <a:noFill/>
        </p:spPr>
        <p:txBody>
          <a:bodyPr wrap="square" lIns="83999" tIns="41999" rIns="83999" bIns="4199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防范违规风险的基本前提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560316" y="5537885"/>
            <a:ext cx="4591896" cy="590406"/>
          </a:xfrm>
          <a:prstGeom prst="rect">
            <a:avLst/>
          </a:prstGeom>
          <a:noFill/>
        </p:spPr>
        <p:txBody>
          <a:bodyPr wrap="square" lIns="83999" tIns="41999" rIns="83999" bIns="4199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保障自身利益的有力武器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65013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random/>
      </p:transition>
    </mc:Choice>
    <mc:Fallback xmlns="">
      <p:transition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"/>
                            </p:stCondLst>
                            <p:childTnLst>
                              <p:par>
                                <p:cTn id="1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2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00"/>
                            </p:stCondLst>
                            <p:childTnLst>
                              <p:par>
                                <p:cTn id="1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2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9" presetClass="entr" presetSubtype="0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2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2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9" presetClass="entr" presetSubtype="0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2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2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2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2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4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2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2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32" grpId="0"/>
      <p:bldP spid="33" grpId="0"/>
      <p:bldP spid="3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4102317" y="3769751"/>
            <a:ext cx="1028477" cy="1041662"/>
            <a:chOff x="4102317" y="3769751"/>
            <a:chExt cx="1028477" cy="1041662"/>
          </a:xfrm>
        </p:grpSpPr>
        <p:sp>
          <p:nvSpPr>
            <p:cNvPr id="61" name="Freeform 19"/>
            <p:cNvSpPr>
              <a:spLocks/>
            </p:cNvSpPr>
            <p:nvPr/>
          </p:nvSpPr>
          <p:spPr bwMode="auto">
            <a:xfrm>
              <a:off x="4102317" y="3769751"/>
              <a:ext cx="1028477" cy="1041662"/>
            </a:xfrm>
            <a:custGeom>
              <a:avLst/>
              <a:gdLst>
                <a:gd name="T0" fmla="*/ 15 w 101"/>
                <a:gd name="T1" fmla="*/ 31 h 102"/>
                <a:gd name="T2" fmla="*/ 21 w 101"/>
                <a:gd name="T3" fmla="*/ 5 h 102"/>
                <a:gd name="T4" fmla="*/ 26 w 101"/>
                <a:gd name="T5" fmla="*/ 1 h 102"/>
                <a:gd name="T6" fmla="*/ 32 w 101"/>
                <a:gd name="T7" fmla="*/ 2 h 102"/>
                <a:gd name="T8" fmla="*/ 95 w 101"/>
                <a:gd name="T9" fmla="*/ 41 h 102"/>
                <a:gd name="T10" fmla="*/ 101 w 101"/>
                <a:gd name="T11" fmla="*/ 51 h 102"/>
                <a:gd name="T12" fmla="*/ 94 w 101"/>
                <a:gd name="T13" fmla="*/ 63 h 102"/>
                <a:gd name="T14" fmla="*/ 6 w 101"/>
                <a:gd name="T15" fmla="*/ 102 h 102"/>
                <a:gd name="T16" fmla="*/ 2 w 101"/>
                <a:gd name="T17" fmla="*/ 101 h 102"/>
                <a:gd name="T18" fmla="*/ 0 w 101"/>
                <a:gd name="T19" fmla="*/ 97 h 102"/>
                <a:gd name="T20" fmla="*/ 5 w 101"/>
                <a:gd name="T21" fmla="*/ 77 h 102"/>
                <a:gd name="T22" fmla="*/ 15 w 101"/>
                <a:gd name="T23" fmla="*/ 3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1" h="102">
                  <a:moveTo>
                    <a:pt x="15" y="31"/>
                  </a:moveTo>
                  <a:cubicBezTo>
                    <a:pt x="21" y="5"/>
                    <a:pt x="21" y="5"/>
                    <a:pt x="21" y="5"/>
                  </a:cubicBezTo>
                  <a:cubicBezTo>
                    <a:pt x="21" y="5"/>
                    <a:pt x="22" y="2"/>
                    <a:pt x="26" y="1"/>
                  </a:cubicBezTo>
                  <a:cubicBezTo>
                    <a:pt x="29" y="0"/>
                    <a:pt x="32" y="2"/>
                    <a:pt x="32" y="2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41"/>
                    <a:pt x="101" y="46"/>
                    <a:pt x="101" y="51"/>
                  </a:cubicBezTo>
                  <a:cubicBezTo>
                    <a:pt x="101" y="60"/>
                    <a:pt x="94" y="63"/>
                    <a:pt x="94" y="63"/>
                  </a:cubicBezTo>
                  <a:cubicBezTo>
                    <a:pt x="6" y="102"/>
                    <a:pt x="6" y="102"/>
                    <a:pt x="6" y="102"/>
                  </a:cubicBezTo>
                  <a:cubicBezTo>
                    <a:pt x="6" y="102"/>
                    <a:pt x="3" y="102"/>
                    <a:pt x="2" y="101"/>
                  </a:cubicBezTo>
                  <a:cubicBezTo>
                    <a:pt x="0" y="99"/>
                    <a:pt x="0" y="97"/>
                    <a:pt x="0" y="97"/>
                  </a:cubicBezTo>
                  <a:cubicBezTo>
                    <a:pt x="5" y="77"/>
                    <a:pt x="5" y="77"/>
                    <a:pt x="5" y="77"/>
                  </a:cubicBezTo>
                  <a:lnTo>
                    <a:pt x="15" y="31"/>
                  </a:lnTo>
                  <a:close/>
                </a:path>
              </a:pathLst>
            </a:custGeom>
            <a:solidFill>
              <a:srgbClr val="165799">
                <a:alpha val="30000"/>
              </a:srgbClr>
            </a:solidFill>
            <a:ln w="25400" cmpd="sng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fontAlgn="ctr">
                <a:buClr>
                  <a:srgbClr val="FF0000"/>
                </a:buClr>
                <a:buSzPct val="70000"/>
                <a:buFont typeface="Wingdings" panose="05000000000000000000" pitchFamily="2" charset="2"/>
                <a:buChar char="u"/>
                <a:tabLst>
                  <a:tab pos="723900" algn="l"/>
                  <a:tab pos="1447800" algn="l"/>
                </a:tabLst>
              </a:pPr>
              <a:endParaRPr lang="zh-CN" altLang="en-US" sz="16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6" name="Freeform 6"/>
            <p:cNvSpPr>
              <a:spLocks noChangeAspect="1" noEditPoints="1"/>
            </p:cNvSpPr>
            <p:nvPr/>
          </p:nvSpPr>
          <p:spPr bwMode="auto">
            <a:xfrm>
              <a:off x="4546218" y="4152686"/>
              <a:ext cx="226917" cy="241722"/>
            </a:xfrm>
            <a:custGeom>
              <a:avLst/>
              <a:gdLst>
                <a:gd name="T0" fmla="*/ 67 w 376"/>
                <a:gd name="T1" fmla="*/ 3 h 401"/>
                <a:gd name="T2" fmla="*/ 62 w 376"/>
                <a:gd name="T3" fmla="*/ 3 h 401"/>
                <a:gd name="T4" fmla="*/ 0 w 376"/>
                <a:gd name="T5" fmla="*/ 159 h 401"/>
                <a:gd name="T6" fmla="*/ 65 w 376"/>
                <a:gd name="T7" fmla="*/ 223 h 401"/>
                <a:gd name="T8" fmla="*/ 129 w 376"/>
                <a:gd name="T9" fmla="*/ 159 h 401"/>
                <a:gd name="T10" fmla="*/ 67 w 376"/>
                <a:gd name="T11" fmla="*/ 3 h 401"/>
                <a:gd name="T12" fmla="*/ 313 w 376"/>
                <a:gd name="T13" fmla="*/ 3 h 401"/>
                <a:gd name="T14" fmla="*/ 309 w 376"/>
                <a:gd name="T15" fmla="*/ 3 h 401"/>
                <a:gd name="T16" fmla="*/ 246 w 376"/>
                <a:gd name="T17" fmla="*/ 159 h 401"/>
                <a:gd name="T18" fmla="*/ 311 w 376"/>
                <a:gd name="T19" fmla="*/ 223 h 401"/>
                <a:gd name="T20" fmla="*/ 376 w 376"/>
                <a:gd name="T21" fmla="*/ 159 h 401"/>
                <a:gd name="T22" fmla="*/ 313 w 376"/>
                <a:gd name="T23" fmla="*/ 3 h 401"/>
                <a:gd name="T24" fmla="*/ 185 w 376"/>
                <a:gd name="T25" fmla="*/ 180 h 401"/>
                <a:gd name="T26" fmla="*/ 123 w 376"/>
                <a:gd name="T27" fmla="*/ 337 h 401"/>
                <a:gd name="T28" fmla="*/ 188 w 376"/>
                <a:gd name="T29" fmla="*/ 401 h 401"/>
                <a:gd name="T30" fmla="*/ 253 w 376"/>
                <a:gd name="T31" fmla="*/ 337 h 401"/>
                <a:gd name="T32" fmla="*/ 190 w 376"/>
                <a:gd name="T33" fmla="*/ 180 h 401"/>
                <a:gd name="T34" fmla="*/ 185 w 376"/>
                <a:gd name="T35" fmla="*/ 18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76" h="401">
                  <a:moveTo>
                    <a:pt x="67" y="3"/>
                  </a:moveTo>
                  <a:cubicBezTo>
                    <a:pt x="67" y="0"/>
                    <a:pt x="62" y="0"/>
                    <a:pt x="62" y="3"/>
                  </a:cubicBezTo>
                  <a:cubicBezTo>
                    <a:pt x="52" y="85"/>
                    <a:pt x="0" y="102"/>
                    <a:pt x="0" y="159"/>
                  </a:cubicBezTo>
                  <a:cubicBezTo>
                    <a:pt x="0" y="195"/>
                    <a:pt x="29" y="223"/>
                    <a:pt x="65" y="223"/>
                  </a:cubicBezTo>
                  <a:cubicBezTo>
                    <a:pt x="100" y="223"/>
                    <a:pt x="129" y="195"/>
                    <a:pt x="129" y="159"/>
                  </a:cubicBezTo>
                  <a:cubicBezTo>
                    <a:pt x="129" y="102"/>
                    <a:pt x="77" y="85"/>
                    <a:pt x="67" y="3"/>
                  </a:cubicBezTo>
                  <a:close/>
                  <a:moveTo>
                    <a:pt x="313" y="3"/>
                  </a:moveTo>
                  <a:cubicBezTo>
                    <a:pt x="313" y="0"/>
                    <a:pt x="309" y="0"/>
                    <a:pt x="309" y="3"/>
                  </a:cubicBezTo>
                  <a:cubicBezTo>
                    <a:pt x="298" y="85"/>
                    <a:pt x="246" y="102"/>
                    <a:pt x="246" y="159"/>
                  </a:cubicBezTo>
                  <a:cubicBezTo>
                    <a:pt x="246" y="195"/>
                    <a:pt x="276" y="223"/>
                    <a:pt x="311" y="223"/>
                  </a:cubicBezTo>
                  <a:cubicBezTo>
                    <a:pt x="346" y="223"/>
                    <a:pt x="376" y="195"/>
                    <a:pt x="376" y="159"/>
                  </a:cubicBezTo>
                  <a:cubicBezTo>
                    <a:pt x="376" y="102"/>
                    <a:pt x="324" y="85"/>
                    <a:pt x="313" y="3"/>
                  </a:cubicBezTo>
                  <a:close/>
                  <a:moveTo>
                    <a:pt x="185" y="180"/>
                  </a:moveTo>
                  <a:cubicBezTo>
                    <a:pt x="175" y="263"/>
                    <a:pt x="123" y="280"/>
                    <a:pt x="123" y="337"/>
                  </a:cubicBezTo>
                  <a:cubicBezTo>
                    <a:pt x="123" y="372"/>
                    <a:pt x="153" y="401"/>
                    <a:pt x="188" y="401"/>
                  </a:cubicBezTo>
                  <a:cubicBezTo>
                    <a:pt x="223" y="401"/>
                    <a:pt x="253" y="372"/>
                    <a:pt x="253" y="337"/>
                  </a:cubicBezTo>
                  <a:cubicBezTo>
                    <a:pt x="253" y="280"/>
                    <a:pt x="200" y="263"/>
                    <a:pt x="190" y="180"/>
                  </a:cubicBezTo>
                  <a:cubicBezTo>
                    <a:pt x="190" y="178"/>
                    <a:pt x="186" y="178"/>
                    <a:pt x="185" y="180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2000" kern="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6743278" y="3284984"/>
            <a:ext cx="1938186" cy="1908000"/>
            <a:chOff x="6743278" y="3284984"/>
            <a:chExt cx="1938186" cy="1908000"/>
          </a:xfrm>
        </p:grpSpPr>
        <p:sp>
          <p:nvSpPr>
            <p:cNvPr id="58" name="Freeform 17"/>
            <p:cNvSpPr>
              <a:spLocks noChangeAspect="1"/>
            </p:cNvSpPr>
            <p:nvPr/>
          </p:nvSpPr>
          <p:spPr bwMode="auto">
            <a:xfrm>
              <a:off x="6743278" y="3284984"/>
              <a:ext cx="1938186" cy="1908000"/>
            </a:xfrm>
            <a:custGeom>
              <a:avLst/>
              <a:gdLst>
                <a:gd name="T0" fmla="*/ 145 w 145"/>
                <a:gd name="T1" fmla="*/ 74 h 143"/>
                <a:gd name="T2" fmla="*/ 133 w 145"/>
                <a:gd name="T3" fmla="*/ 88 h 143"/>
                <a:gd name="T4" fmla="*/ 8 w 145"/>
                <a:gd name="T5" fmla="*/ 143 h 143"/>
                <a:gd name="T6" fmla="*/ 2 w 145"/>
                <a:gd name="T7" fmla="*/ 141 h 143"/>
                <a:gd name="T8" fmla="*/ 0 w 145"/>
                <a:gd name="T9" fmla="*/ 135 h 143"/>
                <a:gd name="T10" fmla="*/ 6 w 145"/>
                <a:gd name="T11" fmla="*/ 108 h 143"/>
                <a:gd name="T12" fmla="*/ 50 w 145"/>
                <a:gd name="T13" fmla="*/ 73 h 143"/>
                <a:gd name="T14" fmla="*/ 21 w 145"/>
                <a:gd name="T15" fmla="*/ 44 h 143"/>
                <a:gd name="T16" fmla="*/ 29 w 145"/>
                <a:gd name="T17" fmla="*/ 8 h 143"/>
                <a:gd name="T18" fmla="*/ 36 w 145"/>
                <a:gd name="T19" fmla="*/ 1 h 143"/>
                <a:gd name="T20" fmla="*/ 44 w 145"/>
                <a:gd name="T21" fmla="*/ 3 h 143"/>
                <a:gd name="T22" fmla="*/ 138 w 145"/>
                <a:gd name="T23" fmla="*/ 61 h 143"/>
                <a:gd name="T24" fmla="*/ 145 w 145"/>
                <a:gd name="T25" fmla="*/ 74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5" h="143">
                  <a:moveTo>
                    <a:pt x="145" y="74"/>
                  </a:moveTo>
                  <a:cubicBezTo>
                    <a:pt x="145" y="82"/>
                    <a:pt x="133" y="88"/>
                    <a:pt x="133" y="88"/>
                  </a:cubicBezTo>
                  <a:cubicBezTo>
                    <a:pt x="8" y="143"/>
                    <a:pt x="8" y="143"/>
                    <a:pt x="8" y="143"/>
                  </a:cubicBezTo>
                  <a:cubicBezTo>
                    <a:pt x="8" y="143"/>
                    <a:pt x="4" y="143"/>
                    <a:pt x="2" y="141"/>
                  </a:cubicBezTo>
                  <a:cubicBezTo>
                    <a:pt x="0" y="139"/>
                    <a:pt x="0" y="135"/>
                    <a:pt x="0" y="135"/>
                  </a:cubicBezTo>
                  <a:cubicBezTo>
                    <a:pt x="6" y="108"/>
                    <a:pt x="6" y="108"/>
                    <a:pt x="6" y="108"/>
                  </a:cubicBezTo>
                  <a:cubicBezTo>
                    <a:pt x="6" y="108"/>
                    <a:pt x="50" y="92"/>
                    <a:pt x="50" y="73"/>
                  </a:cubicBezTo>
                  <a:cubicBezTo>
                    <a:pt x="49" y="57"/>
                    <a:pt x="21" y="44"/>
                    <a:pt x="21" y="44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9" y="8"/>
                    <a:pt x="31" y="3"/>
                    <a:pt x="36" y="1"/>
                  </a:cubicBezTo>
                  <a:cubicBezTo>
                    <a:pt x="40" y="0"/>
                    <a:pt x="44" y="3"/>
                    <a:pt x="44" y="3"/>
                  </a:cubicBezTo>
                  <a:cubicBezTo>
                    <a:pt x="138" y="61"/>
                    <a:pt x="138" y="61"/>
                    <a:pt x="138" y="61"/>
                  </a:cubicBezTo>
                  <a:cubicBezTo>
                    <a:pt x="138" y="61"/>
                    <a:pt x="145" y="65"/>
                    <a:pt x="145" y="74"/>
                  </a:cubicBezTo>
                  <a:close/>
                </a:path>
              </a:pathLst>
            </a:custGeom>
            <a:solidFill>
              <a:srgbClr val="165799">
                <a:alpha val="30000"/>
              </a:srgbClr>
            </a:solidFill>
            <a:ln w="25400" cmpd="sng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fontAlgn="ctr">
                <a:buClr>
                  <a:srgbClr val="FF0000"/>
                </a:buClr>
                <a:buSzPct val="70000"/>
                <a:buFont typeface="Wingdings" panose="05000000000000000000" pitchFamily="2" charset="2"/>
                <a:buChar char="u"/>
                <a:tabLst>
                  <a:tab pos="723900" algn="l"/>
                  <a:tab pos="1447800" algn="l"/>
                </a:tabLst>
              </a:pPr>
              <a:endParaRPr lang="zh-CN" altLang="en-US" sz="16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7" name="Freeform 26"/>
            <p:cNvSpPr>
              <a:spLocks noChangeAspect="1"/>
            </p:cNvSpPr>
            <p:nvPr/>
          </p:nvSpPr>
          <p:spPr bwMode="auto">
            <a:xfrm>
              <a:off x="7740001" y="4153851"/>
              <a:ext cx="242986" cy="252000"/>
            </a:xfrm>
            <a:custGeom>
              <a:avLst/>
              <a:gdLst>
                <a:gd name="T0" fmla="*/ 103 w 274"/>
                <a:gd name="T1" fmla="*/ 284 h 284"/>
                <a:gd name="T2" fmla="*/ 80 w 274"/>
                <a:gd name="T3" fmla="*/ 273 h 284"/>
                <a:gd name="T4" fmla="*/ 9 w 274"/>
                <a:gd name="T5" fmla="*/ 178 h 284"/>
                <a:gd name="T6" fmla="*/ 14 w 274"/>
                <a:gd name="T7" fmla="*/ 139 h 284"/>
                <a:gd name="T8" fmla="*/ 53 w 274"/>
                <a:gd name="T9" fmla="*/ 145 h 284"/>
                <a:gd name="T10" fmla="*/ 100 w 274"/>
                <a:gd name="T11" fmla="*/ 207 h 284"/>
                <a:gd name="T12" fmla="*/ 219 w 274"/>
                <a:gd name="T13" fmla="*/ 17 h 284"/>
                <a:gd name="T14" fmla="*/ 257 w 274"/>
                <a:gd name="T15" fmla="*/ 8 h 284"/>
                <a:gd name="T16" fmla="*/ 266 w 274"/>
                <a:gd name="T17" fmla="*/ 47 h 284"/>
                <a:gd name="T18" fmla="*/ 126 w 274"/>
                <a:gd name="T19" fmla="*/ 271 h 284"/>
                <a:gd name="T20" fmla="*/ 104 w 274"/>
                <a:gd name="T21" fmla="*/ 284 h 284"/>
                <a:gd name="T22" fmla="*/ 103 w 274"/>
                <a:gd name="T23" fmla="*/ 28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4" h="284">
                  <a:moveTo>
                    <a:pt x="103" y="284"/>
                  </a:moveTo>
                  <a:cubicBezTo>
                    <a:pt x="94" y="284"/>
                    <a:pt x="86" y="280"/>
                    <a:pt x="80" y="273"/>
                  </a:cubicBezTo>
                  <a:cubicBezTo>
                    <a:pt x="9" y="178"/>
                    <a:pt x="9" y="178"/>
                    <a:pt x="9" y="178"/>
                  </a:cubicBezTo>
                  <a:cubicBezTo>
                    <a:pt x="0" y="166"/>
                    <a:pt x="2" y="149"/>
                    <a:pt x="14" y="139"/>
                  </a:cubicBezTo>
                  <a:cubicBezTo>
                    <a:pt x="27" y="130"/>
                    <a:pt x="44" y="133"/>
                    <a:pt x="53" y="145"/>
                  </a:cubicBezTo>
                  <a:cubicBezTo>
                    <a:pt x="100" y="207"/>
                    <a:pt x="100" y="207"/>
                    <a:pt x="100" y="207"/>
                  </a:cubicBezTo>
                  <a:cubicBezTo>
                    <a:pt x="219" y="17"/>
                    <a:pt x="219" y="17"/>
                    <a:pt x="219" y="17"/>
                  </a:cubicBezTo>
                  <a:cubicBezTo>
                    <a:pt x="227" y="4"/>
                    <a:pt x="244" y="0"/>
                    <a:pt x="257" y="8"/>
                  </a:cubicBezTo>
                  <a:cubicBezTo>
                    <a:pt x="270" y="16"/>
                    <a:pt x="274" y="33"/>
                    <a:pt x="266" y="47"/>
                  </a:cubicBezTo>
                  <a:cubicBezTo>
                    <a:pt x="126" y="271"/>
                    <a:pt x="126" y="271"/>
                    <a:pt x="126" y="271"/>
                  </a:cubicBezTo>
                  <a:cubicBezTo>
                    <a:pt x="121" y="279"/>
                    <a:pt x="113" y="283"/>
                    <a:pt x="104" y="284"/>
                  </a:cubicBezTo>
                  <a:cubicBezTo>
                    <a:pt x="104" y="284"/>
                    <a:pt x="103" y="284"/>
                    <a:pt x="103" y="284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2000" kern="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4824230" y="3643160"/>
            <a:ext cx="1295485" cy="1265818"/>
            <a:chOff x="4824230" y="3643160"/>
            <a:chExt cx="1295485" cy="1265818"/>
          </a:xfrm>
        </p:grpSpPr>
        <p:sp>
          <p:nvSpPr>
            <p:cNvPr id="60" name="Freeform 18"/>
            <p:cNvSpPr>
              <a:spLocks/>
            </p:cNvSpPr>
            <p:nvPr/>
          </p:nvSpPr>
          <p:spPr bwMode="auto">
            <a:xfrm>
              <a:off x="4824230" y="3643160"/>
              <a:ext cx="1295485" cy="1265818"/>
            </a:xfrm>
            <a:custGeom>
              <a:avLst/>
              <a:gdLst>
                <a:gd name="T0" fmla="*/ 127 w 127"/>
                <a:gd name="T1" fmla="*/ 64 h 124"/>
                <a:gd name="T2" fmla="*/ 117 w 127"/>
                <a:gd name="T3" fmla="*/ 76 h 124"/>
                <a:gd name="T4" fmla="*/ 8 w 127"/>
                <a:gd name="T5" fmla="*/ 124 h 124"/>
                <a:gd name="T6" fmla="*/ 2 w 127"/>
                <a:gd name="T7" fmla="*/ 123 h 124"/>
                <a:gd name="T8" fmla="*/ 1 w 127"/>
                <a:gd name="T9" fmla="*/ 118 h 124"/>
                <a:gd name="T10" fmla="*/ 6 w 127"/>
                <a:gd name="T11" fmla="*/ 94 h 124"/>
                <a:gd name="T12" fmla="*/ 39 w 127"/>
                <a:gd name="T13" fmla="*/ 62 h 124"/>
                <a:gd name="T14" fmla="*/ 19 w 127"/>
                <a:gd name="T15" fmla="*/ 38 h 124"/>
                <a:gd name="T16" fmla="*/ 26 w 127"/>
                <a:gd name="T17" fmla="*/ 6 h 124"/>
                <a:gd name="T18" fmla="*/ 32 w 127"/>
                <a:gd name="T19" fmla="*/ 1 h 124"/>
                <a:gd name="T20" fmla="*/ 39 w 127"/>
                <a:gd name="T21" fmla="*/ 2 h 124"/>
                <a:gd name="T22" fmla="*/ 121 w 127"/>
                <a:gd name="T23" fmla="*/ 52 h 124"/>
                <a:gd name="T24" fmla="*/ 127 w 127"/>
                <a:gd name="T25" fmla="*/ 6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7" h="124">
                  <a:moveTo>
                    <a:pt x="127" y="64"/>
                  </a:moveTo>
                  <a:cubicBezTo>
                    <a:pt x="127" y="71"/>
                    <a:pt x="117" y="76"/>
                    <a:pt x="117" y="76"/>
                  </a:cubicBezTo>
                  <a:cubicBezTo>
                    <a:pt x="8" y="124"/>
                    <a:pt x="8" y="124"/>
                    <a:pt x="8" y="124"/>
                  </a:cubicBezTo>
                  <a:cubicBezTo>
                    <a:pt x="8" y="124"/>
                    <a:pt x="4" y="124"/>
                    <a:pt x="2" y="123"/>
                  </a:cubicBezTo>
                  <a:cubicBezTo>
                    <a:pt x="0" y="121"/>
                    <a:pt x="1" y="118"/>
                    <a:pt x="1" y="118"/>
                  </a:cubicBezTo>
                  <a:cubicBezTo>
                    <a:pt x="6" y="94"/>
                    <a:pt x="6" y="94"/>
                    <a:pt x="6" y="94"/>
                  </a:cubicBezTo>
                  <a:cubicBezTo>
                    <a:pt x="6" y="94"/>
                    <a:pt x="39" y="81"/>
                    <a:pt x="39" y="62"/>
                  </a:cubicBezTo>
                  <a:cubicBezTo>
                    <a:pt x="40" y="48"/>
                    <a:pt x="19" y="38"/>
                    <a:pt x="19" y="38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26" y="6"/>
                    <a:pt x="28" y="2"/>
                    <a:pt x="32" y="1"/>
                  </a:cubicBezTo>
                  <a:cubicBezTo>
                    <a:pt x="36" y="0"/>
                    <a:pt x="39" y="2"/>
                    <a:pt x="39" y="2"/>
                  </a:cubicBezTo>
                  <a:cubicBezTo>
                    <a:pt x="121" y="52"/>
                    <a:pt x="121" y="52"/>
                    <a:pt x="121" y="52"/>
                  </a:cubicBezTo>
                  <a:cubicBezTo>
                    <a:pt x="121" y="52"/>
                    <a:pt x="127" y="57"/>
                    <a:pt x="127" y="64"/>
                  </a:cubicBezTo>
                  <a:close/>
                </a:path>
              </a:pathLst>
            </a:custGeom>
            <a:solidFill>
              <a:srgbClr val="165799">
                <a:alpha val="30000"/>
              </a:srgbClr>
            </a:solidFill>
            <a:ln w="25400" cmpd="sng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fontAlgn="ctr">
                <a:buClr>
                  <a:srgbClr val="FF0000"/>
                </a:buClr>
                <a:buSzPct val="70000"/>
                <a:buFont typeface="Wingdings" panose="05000000000000000000" pitchFamily="2" charset="2"/>
                <a:buChar char="u"/>
                <a:tabLst>
                  <a:tab pos="723900" algn="l"/>
                  <a:tab pos="1447800" algn="l"/>
                </a:tabLst>
              </a:pPr>
              <a:endParaRPr lang="zh-CN" altLang="en-US" sz="16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8" name="Freeform 442"/>
            <p:cNvSpPr>
              <a:spLocks noEditPoints="1"/>
            </p:cNvSpPr>
            <p:nvPr/>
          </p:nvSpPr>
          <p:spPr bwMode="auto">
            <a:xfrm>
              <a:off x="5395064" y="4171216"/>
              <a:ext cx="258763" cy="222250"/>
            </a:xfrm>
            <a:custGeom>
              <a:avLst/>
              <a:gdLst>
                <a:gd name="T0" fmla="*/ 278 w 288"/>
                <a:gd name="T1" fmla="*/ 0 h 246"/>
                <a:gd name="T2" fmla="*/ 52 w 288"/>
                <a:gd name="T3" fmla="*/ 0 h 246"/>
                <a:gd name="T4" fmla="*/ 42 w 288"/>
                <a:gd name="T5" fmla="*/ 10 h 246"/>
                <a:gd name="T6" fmla="*/ 42 w 288"/>
                <a:gd name="T7" fmla="*/ 43 h 246"/>
                <a:gd name="T8" fmla="*/ 10 w 288"/>
                <a:gd name="T9" fmla="*/ 43 h 246"/>
                <a:gd name="T10" fmla="*/ 0 w 288"/>
                <a:gd name="T11" fmla="*/ 53 h 246"/>
                <a:gd name="T12" fmla="*/ 0 w 288"/>
                <a:gd name="T13" fmla="*/ 219 h 246"/>
                <a:gd name="T14" fmla="*/ 27 w 288"/>
                <a:gd name="T15" fmla="*/ 246 h 246"/>
                <a:gd name="T16" fmla="*/ 52 w 288"/>
                <a:gd name="T17" fmla="*/ 246 h 246"/>
                <a:gd name="T18" fmla="*/ 241 w 288"/>
                <a:gd name="T19" fmla="*/ 246 h 246"/>
                <a:gd name="T20" fmla="*/ 278 w 288"/>
                <a:gd name="T21" fmla="*/ 246 h 246"/>
                <a:gd name="T22" fmla="*/ 288 w 288"/>
                <a:gd name="T23" fmla="*/ 236 h 246"/>
                <a:gd name="T24" fmla="*/ 288 w 288"/>
                <a:gd name="T25" fmla="*/ 10 h 246"/>
                <a:gd name="T26" fmla="*/ 278 w 288"/>
                <a:gd name="T27" fmla="*/ 0 h 246"/>
                <a:gd name="T28" fmla="*/ 271 w 288"/>
                <a:gd name="T29" fmla="*/ 229 h 246"/>
                <a:gd name="T30" fmla="*/ 241 w 288"/>
                <a:gd name="T31" fmla="*/ 229 h 246"/>
                <a:gd name="T32" fmla="*/ 52 w 288"/>
                <a:gd name="T33" fmla="*/ 229 h 246"/>
                <a:gd name="T34" fmla="*/ 27 w 288"/>
                <a:gd name="T35" fmla="*/ 229 h 246"/>
                <a:gd name="T36" fmla="*/ 17 w 288"/>
                <a:gd name="T37" fmla="*/ 219 h 246"/>
                <a:gd name="T38" fmla="*/ 17 w 288"/>
                <a:gd name="T39" fmla="*/ 60 h 246"/>
                <a:gd name="T40" fmla="*/ 42 w 288"/>
                <a:gd name="T41" fmla="*/ 60 h 246"/>
                <a:gd name="T42" fmla="*/ 42 w 288"/>
                <a:gd name="T43" fmla="*/ 214 h 246"/>
                <a:gd name="T44" fmla="*/ 59 w 288"/>
                <a:gd name="T45" fmla="*/ 214 h 246"/>
                <a:gd name="T46" fmla="*/ 59 w 288"/>
                <a:gd name="T47" fmla="*/ 60 h 246"/>
                <a:gd name="T48" fmla="*/ 59 w 288"/>
                <a:gd name="T49" fmla="*/ 60 h 246"/>
                <a:gd name="T50" fmla="*/ 59 w 288"/>
                <a:gd name="T51" fmla="*/ 43 h 246"/>
                <a:gd name="T52" fmla="*/ 59 w 288"/>
                <a:gd name="T53" fmla="*/ 17 h 246"/>
                <a:gd name="T54" fmla="*/ 271 w 288"/>
                <a:gd name="T55" fmla="*/ 17 h 246"/>
                <a:gd name="T56" fmla="*/ 271 w 288"/>
                <a:gd name="T57" fmla="*/ 229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8" h="246">
                  <a:moveTo>
                    <a:pt x="278" y="0"/>
                  </a:moveTo>
                  <a:cubicBezTo>
                    <a:pt x="52" y="0"/>
                    <a:pt x="52" y="0"/>
                    <a:pt x="52" y="0"/>
                  </a:cubicBezTo>
                  <a:cubicBezTo>
                    <a:pt x="44" y="0"/>
                    <a:pt x="42" y="2"/>
                    <a:pt x="42" y="10"/>
                  </a:cubicBezTo>
                  <a:cubicBezTo>
                    <a:pt x="42" y="43"/>
                    <a:pt x="42" y="43"/>
                    <a:pt x="42" y="43"/>
                  </a:cubicBezTo>
                  <a:cubicBezTo>
                    <a:pt x="10" y="43"/>
                    <a:pt x="10" y="43"/>
                    <a:pt x="10" y="43"/>
                  </a:cubicBezTo>
                  <a:cubicBezTo>
                    <a:pt x="2" y="43"/>
                    <a:pt x="0" y="45"/>
                    <a:pt x="0" y="53"/>
                  </a:cubicBezTo>
                  <a:cubicBezTo>
                    <a:pt x="0" y="219"/>
                    <a:pt x="0" y="219"/>
                    <a:pt x="0" y="219"/>
                  </a:cubicBezTo>
                  <a:cubicBezTo>
                    <a:pt x="0" y="231"/>
                    <a:pt x="14" y="246"/>
                    <a:pt x="27" y="246"/>
                  </a:cubicBezTo>
                  <a:cubicBezTo>
                    <a:pt x="52" y="246"/>
                    <a:pt x="52" y="246"/>
                    <a:pt x="52" y="246"/>
                  </a:cubicBezTo>
                  <a:cubicBezTo>
                    <a:pt x="241" y="246"/>
                    <a:pt x="241" y="246"/>
                    <a:pt x="241" y="246"/>
                  </a:cubicBezTo>
                  <a:cubicBezTo>
                    <a:pt x="278" y="246"/>
                    <a:pt x="278" y="246"/>
                    <a:pt x="278" y="246"/>
                  </a:cubicBezTo>
                  <a:cubicBezTo>
                    <a:pt x="286" y="246"/>
                    <a:pt x="288" y="244"/>
                    <a:pt x="288" y="236"/>
                  </a:cubicBezTo>
                  <a:cubicBezTo>
                    <a:pt x="288" y="10"/>
                    <a:pt x="288" y="10"/>
                    <a:pt x="288" y="10"/>
                  </a:cubicBezTo>
                  <a:cubicBezTo>
                    <a:pt x="288" y="2"/>
                    <a:pt x="286" y="0"/>
                    <a:pt x="278" y="0"/>
                  </a:cubicBezTo>
                  <a:close/>
                  <a:moveTo>
                    <a:pt x="271" y="229"/>
                  </a:moveTo>
                  <a:cubicBezTo>
                    <a:pt x="241" y="229"/>
                    <a:pt x="241" y="229"/>
                    <a:pt x="241" y="229"/>
                  </a:cubicBezTo>
                  <a:cubicBezTo>
                    <a:pt x="52" y="229"/>
                    <a:pt x="52" y="229"/>
                    <a:pt x="52" y="229"/>
                  </a:cubicBezTo>
                  <a:cubicBezTo>
                    <a:pt x="27" y="229"/>
                    <a:pt x="27" y="229"/>
                    <a:pt x="27" y="229"/>
                  </a:cubicBezTo>
                  <a:cubicBezTo>
                    <a:pt x="24" y="229"/>
                    <a:pt x="17" y="222"/>
                    <a:pt x="17" y="219"/>
                  </a:cubicBezTo>
                  <a:cubicBezTo>
                    <a:pt x="17" y="60"/>
                    <a:pt x="17" y="60"/>
                    <a:pt x="17" y="60"/>
                  </a:cubicBezTo>
                  <a:cubicBezTo>
                    <a:pt x="42" y="60"/>
                    <a:pt x="42" y="60"/>
                    <a:pt x="42" y="60"/>
                  </a:cubicBezTo>
                  <a:cubicBezTo>
                    <a:pt x="42" y="214"/>
                    <a:pt x="42" y="214"/>
                    <a:pt x="42" y="214"/>
                  </a:cubicBezTo>
                  <a:cubicBezTo>
                    <a:pt x="59" y="214"/>
                    <a:pt x="59" y="214"/>
                    <a:pt x="59" y="214"/>
                  </a:cubicBezTo>
                  <a:cubicBezTo>
                    <a:pt x="59" y="60"/>
                    <a:pt x="59" y="60"/>
                    <a:pt x="59" y="60"/>
                  </a:cubicBezTo>
                  <a:cubicBezTo>
                    <a:pt x="59" y="60"/>
                    <a:pt x="59" y="60"/>
                    <a:pt x="59" y="60"/>
                  </a:cubicBezTo>
                  <a:cubicBezTo>
                    <a:pt x="59" y="43"/>
                    <a:pt x="59" y="43"/>
                    <a:pt x="59" y="43"/>
                  </a:cubicBezTo>
                  <a:cubicBezTo>
                    <a:pt x="59" y="17"/>
                    <a:pt x="59" y="17"/>
                    <a:pt x="59" y="17"/>
                  </a:cubicBezTo>
                  <a:cubicBezTo>
                    <a:pt x="271" y="17"/>
                    <a:pt x="271" y="17"/>
                    <a:pt x="271" y="17"/>
                  </a:cubicBezTo>
                  <a:lnTo>
                    <a:pt x="271" y="22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69" name="Rectangle 443"/>
          <p:cNvSpPr>
            <a:spLocks noChangeArrowheads="1"/>
          </p:cNvSpPr>
          <p:nvPr/>
        </p:nvSpPr>
        <p:spPr bwMode="auto">
          <a:xfrm>
            <a:off x="5468089" y="4207728"/>
            <a:ext cx="68263" cy="682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0" name="Rectangle 444"/>
          <p:cNvSpPr>
            <a:spLocks noChangeArrowheads="1"/>
          </p:cNvSpPr>
          <p:nvPr/>
        </p:nvSpPr>
        <p:spPr bwMode="auto">
          <a:xfrm>
            <a:off x="5558576" y="4217253"/>
            <a:ext cx="57150" cy="111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1" name="Rectangle 445"/>
          <p:cNvSpPr>
            <a:spLocks noChangeArrowheads="1"/>
          </p:cNvSpPr>
          <p:nvPr/>
        </p:nvSpPr>
        <p:spPr bwMode="auto">
          <a:xfrm>
            <a:off x="5558576" y="4252178"/>
            <a:ext cx="57150" cy="111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2" name="Rectangle 446"/>
          <p:cNvSpPr>
            <a:spLocks noChangeArrowheads="1"/>
          </p:cNvSpPr>
          <p:nvPr/>
        </p:nvSpPr>
        <p:spPr bwMode="auto">
          <a:xfrm>
            <a:off x="5468089" y="4299803"/>
            <a:ext cx="147638" cy="111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3" name="Rectangle 447"/>
          <p:cNvSpPr>
            <a:spLocks noChangeArrowheads="1"/>
          </p:cNvSpPr>
          <p:nvPr/>
        </p:nvSpPr>
        <p:spPr bwMode="auto">
          <a:xfrm>
            <a:off x="5468089" y="4336316"/>
            <a:ext cx="147638" cy="111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5743924" y="3524170"/>
            <a:ext cx="1481733" cy="1458656"/>
            <a:chOff x="5743924" y="3524170"/>
            <a:chExt cx="1481733" cy="1458656"/>
          </a:xfrm>
        </p:grpSpPr>
        <p:sp>
          <p:nvSpPr>
            <p:cNvPr id="59" name="Freeform 17"/>
            <p:cNvSpPr>
              <a:spLocks/>
            </p:cNvSpPr>
            <p:nvPr/>
          </p:nvSpPr>
          <p:spPr bwMode="auto">
            <a:xfrm>
              <a:off x="5743924" y="3524170"/>
              <a:ext cx="1481733" cy="1458656"/>
            </a:xfrm>
            <a:custGeom>
              <a:avLst/>
              <a:gdLst>
                <a:gd name="T0" fmla="*/ 145 w 145"/>
                <a:gd name="T1" fmla="*/ 74 h 143"/>
                <a:gd name="T2" fmla="*/ 133 w 145"/>
                <a:gd name="T3" fmla="*/ 88 h 143"/>
                <a:gd name="T4" fmla="*/ 8 w 145"/>
                <a:gd name="T5" fmla="*/ 143 h 143"/>
                <a:gd name="T6" fmla="*/ 2 w 145"/>
                <a:gd name="T7" fmla="*/ 141 h 143"/>
                <a:gd name="T8" fmla="*/ 0 w 145"/>
                <a:gd name="T9" fmla="*/ 135 h 143"/>
                <a:gd name="T10" fmla="*/ 6 w 145"/>
                <a:gd name="T11" fmla="*/ 108 h 143"/>
                <a:gd name="T12" fmla="*/ 50 w 145"/>
                <a:gd name="T13" fmla="*/ 73 h 143"/>
                <a:gd name="T14" fmla="*/ 21 w 145"/>
                <a:gd name="T15" fmla="*/ 44 h 143"/>
                <a:gd name="T16" fmla="*/ 29 w 145"/>
                <a:gd name="T17" fmla="*/ 8 h 143"/>
                <a:gd name="T18" fmla="*/ 36 w 145"/>
                <a:gd name="T19" fmla="*/ 1 h 143"/>
                <a:gd name="T20" fmla="*/ 44 w 145"/>
                <a:gd name="T21" fmla="*/ 3 h 143"/>
                <a:gd name="T22" fmla="*/ 138 w 145"/>
                <a:gd name="T23" fmla="*/ 61 h 143"/>
                <a:gd name="T24" fmla="*/ 145 w 145"/>
                <a:gd name="T25" fmla="*/ 74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5" h="143">
                  <a:moveTo>
                    <a:pt x="145" y="74"/>
                  </a:moveTo>
                  <a:cubicBezTo>
                    <a:pt x="145" y="82"/>
                    <a:pt x="133" y="88"/>
                    <a:pt x="133" y="88"/>
                  </a:cubicBezTo>
                  <a:cubicBezTo>
                    <a:pt x="8" y="143"/>
                    <a:pt x="8" y="143"/>
                    <a:pt x="8" y="143"/>
                  </a:cubicBezTo>
                  <a:cubicBezTo>
                    <a:pt x="8" y="143"/>
                    <a:pt x="4" y="143"/>
                    <a:pt x="2" y="141"/>
                  </a:cubicBezTo>
                  <a:cubicBezTo>
                    <a:pt x="0" y="139"/>
                    <a:pt x="0" y="135"/>
                    <a:pt x="0" y="135"/>
                  </a:cubicBezTo>
                  <a:cubicBezTo>
                    <a:pt x="6" y="108"/>
                    <a:pt x="6" y="108"/>
                    <a:pt x="6" y="108"/>
                  </a:cubicBezTo>
                  <a:cubicBezTo>
                    <a:pt x="6" y="108"/>
                    <a:pt x="50" y="92"/>
                    <a:pt x="50" y="73"/>
                  </a:cubicBezTo>
                  <a:cubicBezTo>
                    <a:pt x="49" y="57"/>
                    <a:pt x="21" y="44"/>
                    <a:pt x="21" y="44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9" y="8"/>
                    <a:pt x="31" y="3"/>
                    <a:pt x="36" y="1"/>
                  </a:cubicBezTo>
                  <a:cubicBezTo>
                    <a:pt x="40" y="0"/>
                    <a:pt x="44" y="3"/>
                    <a:pt x="44" y="3"/>
                  </a:cubicBezTo>
                  <a:cubicBezTo>
                    <a:pt x="138" y="61"/>
                    <a:pt x="138" y="61"/>
                    <a:pt x="138" y="61"/>
                  </a:cubicBezTo>
                  <a:cubicBezTo>
                    <a:pt x="138" y="61"/>
                    <a:pt x="145" y="65"/>
                    <a:pt x="145" y="74"/>
                  </a:cubicBezTo>
                  <a:close/>
                </a:path>
              </a:pathLst>
            </a:custGeom>
            <a:solidFill>
              <a:srgbClr val="165799">
                <a:alpha val="30000"/>
              </a:srgbClr>
            </a:solidFill>
            <a:ln w="25400" cmpd="sng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fontAlgn="ctr">
                <a:buClr>
                  <a:srgbClr val="FF0000"/>
                </a:buClr>
                <a:buSzPct val="70000"/>
                <a:buFont typeface="Wingdings" panose="05000000000000000000" pitchFamily="2" charset="2"/>
                <a:buChar char="u"/>
                <a:tabLst>
                  <a:tab pos="723900" algn="l"/>
                  <a:tab pos="1447800" algn="l"/>
                </a:tabLst>
              </a:pPr>
              <a:endParaRPr lang="zh-CN" altLang="en-US" sz="160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4" name="Oval 56"/>
            <p:cNvSpPr>
              <a:spLocks noChangeArrowheads="1"/>
            </p:cNvSpPr>
            <p:nvPr/>
          </p:nvSpPr>
          <p:spPr bwMode="auto">
            <a:xfrm>
              <a:off x="6485614" y="4131802"/>
              <a:ext cx="301077" cy="301077"/>
            </a:xfrm>
            <a:prstGeom prst="ellipse">
              <a:avLst/>
            </a:prstGeom>
            <a:noFill/>
            <a:ln w="301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80296" tIns="40148" rIns="80296" bIns="40148"/>
            <a:lstStyle/>
            <a:p>
              <a:pPr>
                <a:defRPr/>
              </a:pPr>
              <a:endParaRPr lang="zh-CN" altLang="en-US" sz="1581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5" name="Freeform 57"/>
            <p:cNvSpPr>
              <a:spLocks/>
            </p:cNvSpPr>
            <p:nvPr/>
          </p:nvSpPr>
          <p:spPr bwMode="auto">
            <a:xfrm>
              <a:off x="6531756" y="4171023"/>
              <a:ext cx="155730" cy="141887"/>
            </a:xfrm>
            <a:custGeom>
              <a:avLst/>
              <a:gdLst>
                <a:gd name="T0" fmla="*/ 8 w 95"/>
                <a:gd name="T1" fmla="*/ 33 h 87"/>
                <a:gd name="T2" fmla="*/ 29 w 95"/>
                <a:gd name="T3" fmla="*/ 74 h 87"/>
                <a:gd name="T4" fmla="*/ 57 w 95"/>
                <a:gd name="T5" fmla="*/ 85 h 87"/>
                <a:gd name="T6" fmla="*/ 54 w 95"/>
                <a:gd name="T7" fmla="*/ 81 h 87"/>
                <a:gd name="T8" fmla="*/ 48 w 95"/>
                <a:gd name="T9" fmla="*/ 76 h 87"/>
                <a:gd name="T10" fmla="*/ 45 w 95"/>
                <a:gd name="T11" fmla="*/ 67 h 87"/>
                <a:gd name="T12" fmla="*/ 36 w 95"/>
                <a:gd name="T13" fmla="*/ 64 h 87"/>
                <a:gd name="T14" fmla="*/ 45 w 95"/>
                <a:gd name="T15" fmla="*/ 52 h 87"/>
                <a:gd name="T16" fmla="*/ 71 w 95"/>
                <a:gd name="T17" fmla="*/ 33 h 87"/>
                <a:gd name="T18" fmla="*/ 43 w 95"/>
                <a:gd name="T19" fmla="*/ 3 h 87"/>
                <a:gd name="T20" fmla="*/ 6 w 95"/>
                <a:gd name="T21" fmla="*/ 14 h 87"/>
                <a:gd name="T22" fmla="*/ 8 w 95"/>
                <a:gd name="T23" fmla="*/ 33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5" h="87">
                  <a:moveTo>
                    <a:pt x="8" y="33"/>
                  </a:moveTo>
                  <a:cubicBezTo>
                    <a:pt x="4" y="44"/>
                    <a:pt x="7" y="61"/>
                    <a:pt x="29" y="74"/>
                  </a:cubicBezTo>
                  <a:cubicBezTo>
                    <a:pt x="51" y="86"/>
                    <a:pt x="55" y="83"/>
                    <a:pt x="57" y="85"/>
                  </a:cubicBezTo>
                  <a:cubicBezTo>
                    <a:pt x="59" y="87"/>
                    <a:pt x="53" y="87"/>
                    <a:pt x="54" y="81"/>
                  </a:cubicBezTo>
                  <a:cubicBezTo>
                    <a:pt x="55" y="75"/>
                    <a:pt x="51" y="76"/>
                    <a:pt x="48" y="76"/>
                  </a:cubicBezTo>
                  <a:cubicBezTo>
                    <a:pt x="45" y="76"/>
                    <a:pt x="44" y="70"/>
                    <a:pt x="45" y="67"/>
                  </a:cubicBezTo>
                  <a:cubicBezTo>
                    <a:pt x="46" y="63"/>
                    <a:pt x="41" y="71"/>
                    <a:pt x="36" y="64"/>
                  </a:cubicBezTo>
                  <a:cubicBezTo>
                    <a:pt x="32" y="56"/>
                    <a:pt x="39" y="50"/>
                    <a:pt x="45" y="52"/>
                  </a:cubicBezTo>
                  <a:cubicBezTo>
                    <a:pt x="61" y="57"/>
                    <a:pt x="59" y="43"/>
                    <a:pt x="71" y="33"/>
                  </a:cubicBezTo>
                  <a:cubicBezTo>
                    <a:pt x="95" y="15"/>
                    <a:pt x="60" y="5"/>
                    <a:pt x="43" y="3"/>
                  </a:cubicBezTo>
                  <a:cubicBezTo>
                    <a:pt x="25" y="0"/>
                    <a:pt x="0" y="7"/>
                    <a:pt x="6" y="14"/>
                  </a:cubicBezTo>
                  <a:cubicBezTo>
                    <a:pt x="12" y="20"/>
                    <a:pt x="9" y="30"/>
                    <a:pt x="8" y="33"/>
                  </a:cubicBezTo>
                  <a:close/>
                </a:path>
              </a:pathLst>
            </a:custGeom>
            <a:noFill/>
            <a:ln w="301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80296" tIns="40148" rIns="80296" bIns="40148"/>
            <a:lstStyle/>
            <a:p>
              <a:pPr>
                <a:defRPr/>
              </a:pPr>
              <a:endParaRPr lang="zh-CN" altLang="en-US" sz="1581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6" name="Freeform 58"/>
            <p:cNvSpPr>
              <a:spLocks/>
            </p:cNvSpPr>
            <p:nvPr/>
          </p:nvSpPr>
          <p:spPr bwMode="auto">
            <a:xfrm>
              <a:off x="6614812" y="4280610"/>
              <a:ext cx="118816" cy="138426"/>
            </a:xfrm>
            <a:custGeom>
              <a:avLst/>
              <a:gdLst>
                <a:gd name="T0" fmla="*/ 12 w 73"/>
                <a:gd name="T1" fmla="*/ 32 h 85"/>
                <a:gd name="T2" fmla="*/ 12 w 73"/>
                <a:gd name="T3" fmla="*/ 45 h 85"/>
                <a:gd name="T4" fmla="*/ 25 w 73"/>
                <a:gd name="T5" fmla="*/ 58 h 85"/>
                <a:gd name="T6" fmla="*/ 19 w 73"/>
                <a:gd name="T7" fmla="*/ 80 h 85"/>
                <a:gd name="T8" fmla="*/ 45 w 73"/>
                <a:gd name="T9" fmla="*/ 66 h 85"/>
                <a:gd name="T10" fmla="*/ 66 w 73"/>
                <a:gd name="T11" fmla="*/ 37 h 85"/>
                <a:gd name="T12" fmla="*/ 54 w 73"/>
                <a:gd name="T13" fmla="*/ 24 h 85"/>
                <a:gd name="T14" fmla="*/ 24 w 73"/>
                <a:gd name="T15" fmla="*/ 11 h 85"/>
                <a:gd name="T16" fmla="*/ 12 w 73"/>
                <a:gd name="T17" fmla="*/ 32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3" h="85">
                  <a:moveTo>
                    <a:pt x="12" y="32"/>
                  </a:moveTo>
                  <a:cubicBezTo>
                    <a:pt x="10" y="43"/>
                    <a:pt x="0" y="34"/>
                    <a:pt x="12" y="45"/>
                  </a:cubicBezTo>
                  <a:cubicBezTo>
                    <a:pt x="23" y="56"/>
                    <a:pt x="26" y="33"/>
                    <a:pt x="25" y="58"/>
                  </a:cubicBezTo>
                  <a:cubicBezTo>
                    <a:pt x="23" y="83"/>
                    <a:pt x="2" y="85"/>
                    <a:pt x="19" y="80"/>
                  </a:cubicBezTo>
                  <a:cubicBezTo>
                    <a:pt x="36" y="74"/>
                    <a:pt x="33" y="79"/>
                    <a:pt x="45" y="66"/>
                  </a:cubicBezTo>
                  <a:cubicBezTo>
                    <a:pt x="58" y="54"/>
                    <a:pt x="60" y="47"/>
                    <a:pt x="66" y="37"/>
                  </a:cubicBezTo>
                  <a:cubicBezTo>
                    <a:pt x="73" y="27"/>
                    <a:pt x="62" y="31"/>
                    <a:pt x="54" y="24"/>
                  </a:cubicBezTo>
                  <a:cubicBezTo>
                    <a:pt x="47" y="17"/>
                    <a:pt x="34" y="0"/>
                    <a:pt x="24" y="11"/>
                  </a:cubicBezTo>
                  <a:cubicBezTo>
                    <a:pt x="14" y="21"/>
                    <a:pt x="12" y="32"/>
                    <a:pt x="12" y="32"/>
                  </a:cubicBezTo>
                  <a:close/>
                </a:path>
              </a:pathLst>
            </a:custGeom>
            <a:noFill/>
            <a:ln w="301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80296" tIns="40148" rIns="80296" bIns="40148"/>
            <a:lstStyle/>
            <a:p>
              <a:pPr>
                <a:defRPr/>
              </a:pPr>
              <a:endParaRPr lang="zh-CN" altLang="en-US" sz="1581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7" name="Freeform 59"/>
            <p:cNvSpPr>
              <a:spLocks/>
            </p:cNvSpPr>
            <p:nvPr/>
          </p:nvSpPr>
          <p:spPr bwMode="auto">
            <a:xfrm>
              <a:off x="6678257" y="4138723"/>
              <a:ext cx="103820" cy="193796"/>
            </a:xfrm>
            <a:custGeom>
              <a:avLst/>
              <a:gdLst>
                <a:gd name="T0" fmla="*/ 0 w 63"/>
                <a:gd name="T1" fmla="*/ 0 h 119"/>
                <a:gd name="T2" fmla="*/ 11 w 63"/>
                <a:gd name="T3" fmla="*/ 30 h 119"/>
                <a:gd name="T4" fmla="*/ 46 w 63"/>
                <a:gd name="T5" fmla="*/ 54 h 119"/>
                <a:gd name="T6" fmla="*/ 54 w 63"/>
                <a:gd name="T7" fmla="*/ 81 h 119"/>
                <a:gd name="T8" fmla="*/ 52 w 63"/>
                <a:gd name="T9" fmla="*/ 111 h 119"/>
                <a:gd name="T10" fmla="*/ 63 w 63"/>
                <a:gd name="T11" fmla="*/ 113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3" h="119">
                  <a:moveTo>
                    <a:pt x="0" y="0"/>
                  </a:moveTo>
                  <a:cubicBezTo>
                    <a:pt x="0" y="6"/>
                    <a:pt x="3" y="22"/>
                    <a:pt x="11" y="30"/>
                  </a:cubicBezTo>
                  <a:cubicBezTo>
                    <a:pt x="19" y="37"/>
                    <a:pt x="45" y="44"/>
                    <a:pt x="46" y="54"/>
                  </a:cubicBezTo>
                  <a:cubicBezTo>
                    <a:pt x="47" y="64"/>
                    <a:pt x="58" y="71"/>
                    <a:pt x="54" y="81"/>
                  </a:cubicBezTo>
                  <a:cubicBezTo>
                    <a:pt x="50" y="90"/>
                    <a:pt x="42" y="103"/>
                    <a:pt x="52" y="111"/>
                  </a:cubicBezTo>
                  <a:cubicBezTo>
                    <a:pt x="61" y="119"/>
                    <a:pt x="63" y="113"/>
                    <a:pt x="63" y="113"/>
                  </a:cubicBezTo>
                </a:path>
              </a:pathLst>
            </a:custGeom>
            <a:noFill/>
            <a:ln w="301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80296" tIns="40148" rIns="80296" bIns="40148"/>
            <a:lstStyle/>
            <a:p>
              <a:pPr>
                <a:defRPr/>
              </a:pPr>
              <a:endParaRPr lang="zh-CN" altLang="en-US" sz="1581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3286894" y="2245735"/>
            <a:ext cx="2992615" cy="1736635"/>
            <a:chOff x="3286894" y="2245735"/>
            <a:chExt cx="2992615" cy="1736635"/>
          </a:xfrm>
        </p:grpSpPr>
        <p:sp>
          <p:nvSpPr>
            <p:cNvPr id="65" name="任意多边形 113"/>
            <p:cNvSpPr/>
            <p:nvPr/>
          </p:nvSpPr>
          <p:spPr>
            <a:xfrm flipH="1">
              <a:off x="4773135" y="2980264"/>
              <a:ext cx="672466" cy="1002106"/>
            </a:xfrm>
            <a:custGeom>
              <a:avLst/>
              <a:gdLst>
                <a:gd name="connsiteX0" fmla="*/ 0 w 647700"/>
                <a:gd name="connsiteY0" fmla="*/ 965200 h 965200"/>
                <a:gd name="connsiteX1" fmla="*/ 152400 w 647700"/>
                <a:gd name="connsiteY1" fmla="*/ 508000 h 965200"/>
                <a:gd name="connsiteX2" fmla="*/ 647700 w 647700"/>
                <a:gd name="connsiteY2" fmla="*/ 0 h 965200"/>
                <a:gd name="connsiteX0" fmla="*/ 0 w 647700"/>
                <a:gd name="connsiteY0" fmla="*/ 965200 h 965200"/>
                <a:gd name="connsiteX1" fmla="*/ 101600 w 647700"/>
                <a:gd name="connsiteY1" fmla="*/ 520700 h 965200"/>
                <a:gd name="connsiteX2" fmla="*/ 647700 w 647700"/>
                <a:gd name="connsiteY2" fmla="*/ 0 h 965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7700" h="965200">
                  <a:moveTo>
                    <a:pt x="0" y="965200"/>
                  </a:moveTo>
                  <a:lnTo>
                    <a:pt x="101600" y="520700"/>
                  </a:lnTo>
                  <a:lnTo>
                    <a:pt x="647700" y="0"/>
                  </a:lnTo>
                </a:path>
              </a:pathLst>
            </a:custGeom>
            <a:noFill/>
            <a:ln w="12700" cap="flat" cmpd="sng" algn="ctr">
              <a:solidFill>
                <a:srgbClr val="165799">
                  <a:alpha val="50000"/>
                </a:srgbClr>
              </a:solidFill>
              <a:prstDash val="solid"/>
              <a:headEnd type="oval" w="med" len="med"/>
              <a:tailEnd type="stealth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zh-CN" altLang="en-US" sz="1000" ker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grpSp>
          <p:nvGrpSpPr>
            <p:cNvPr id="3" name="组合 2"/>
            <p:cNvGrpSpPr/>
            <p:nvPr/>
          </p:nvGrpSpPr>
          <p:grpSpPr>
            <a:xfrm>
              <a:off x="3286894" y="2245735"/>
              <a:ext cx="2992615" cy="593680"/>
              <a:chOff x="4003930" y="1697338"/>
              <a:chExt cx="2992615" cy="593680"/>
            </a:xfrm>
          </p:grpSpPr>
          <p:sp>
            <p:nvSpPr>
              <p:cNvPr id="78" name="TextBox 13"/>
              <p:cNvSpPr txBox="1"/>
              <p:nvPr/>
            </p:nvSpPr>
            <p:spPr>
              <a:xfrm>
                <a:off x="4003930" y="1697338"/>
                <a:ext cx="1472629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 anchorCtr="0">
                <a:spAutoFit/>
              </a:bodyPr>
              <a:lstStyle>
                <a:defPPr>
                  <a:defRPr lang="zh-CN"/>
                </a:defPPr>
                <a:lvl1pPr defTabSz="1216817">
                  <a:spcBef>
                    <a:spcPct val="20000"/>
                  </a:spcBef>
                  <a:defRPr sz="1600" b="1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</a:lstStyle>
              <a:p>
                <a:r>
                  <a:rPr lang="zh-CN" altLang="en-US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sym typeface="Arial" panose="020B0604020202020204" pitchFamily="34" charset="0"/>
                  </a:rPr>
                  <a:t>处理</a:t>
                </a:r>
                <a:endParaRPr 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sym typeface="Arial" panose="020B0604020202020204" pitchFamily="34" charset="0"/>
                </a:endParaRPr>
              </a:p>
            </p:txBody>
          </p:sp>
          <p:sp>
            <p:nvSpPr>
              <p:cNvPr id="79" name="TextBox 13"/>
              <p:cNvSpPr txBox="1"/>
              <p:nvPr/>
            </p:nvSpPr>
            <p:spPr>
              <a:xfrm>
                <a:off x="4006450" y="2044797"/>
                <a:ext cx="2990095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 anchorCtr="0">
                <a:spAutoFit/>
              </a:bodyPr>
              <a:lstStyle/>
              <a:p>
                <a:pPr defTabSz="1216817">
                  <a:spcBef>
                    <a:spcPct val="20000"/>
                  </a:spcBef>
                  <a:defRPr/>
                </a:pPr>
                <a:r>
                  <a:rPr lang="zh-CN" altLang="en-US" sz="1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  <a:sym typeface="Arial" panose="020B0604020202020204" pitchFamily="34" charset="0"/>
                  </a:rPr>
                  <a:t>从诸多数据表中提取有用的特征</a:t>
                </a:r>
                <a:endPara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8" name="组合 7"/>
          <p:cNvGrpSpPr/>
          <p:nvPr/>
        </p:nvGrpSpPr>
        <p:grpSpPr>
          <a:xfrm>
            <a:off x="6485614" y="2242414"/>
            <a:ext cx="2993968" cy="1746549"/>
            <a:chOff x="6485614" y="2242414"/>
            <a:chExt cx="2993968" cy="1746549"/>
          </a:xfrm>
        </p:grpSpPr>
        <p:sp>
          <p:nvSpPr>
            <p:cNvPr id="64" name="任意多边形 112"/>
            <p:cNvSpPr/>
            <p:nvPr/>
          </p:nvSpPr>
          <p:spPr>
            <a:xfrm>
              <a:off x="6485614" y="2986857"/>
              <a:ext cx="672466" cy="1002106"/>
            </a:xfrm>
            <a:custGeom>
              <a:avLst/>
              <a:gdLst>
                <a:gd name="connsiteX0" fmla="*/ 0 w 647700"/>
                <a:gd name="connsiteY0" fmla="*/ 965200 h 965200"/>
                <a:gd name="connsiteX1" fmla="*/ 152400 w 647700"/>
                <a:gd name="connsiteY1" fmla="*/ 508000 h 965200"/>
                <a:gd name="connsiteX2" fmla="*/ 647700 w 647700"/>
                <a:gd name="connsiteY2" fmla="*/ 0 h 965200"/>
                <a:gd name="connsiteX0" fmla="*/ 0 w 647700"/>
                <a:gd name="connsiteY0" fmla="*/ 965200 h 965200"/>
                <a:gd name="connsiteX1" fmla="*/ 101600 w 647700"/>
                <a:gd name="connsiteY1" fmla="*/ 520700 h 965200"/>
                <a:gd name="connsiteX2" fmla="*/ 647700 w 647700"/>
                <a:gd name="connsiteY2" fmla="*/ 0 h 965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7700" h="965200">
                  <a:moveTo>
                    <a:pt x="0" y="965200"/>
                  </a:moveTo>
                  <a:lnTo>
                    <a:pt x="101600" y="520700"/>
                  </a:lnTo>
                  <a:lnTo>
                    <a:pt x="647700" y="0"/>
                  </a:lnTo>
                </a:path>
              </a:pathLst>
            </a:custGeom>
            <a:noFill/>
            <a:ln w="12700" cap="flat" cmpd="sng" algn="ctr">
              <a:solidFill>
                <a:srgbClr val="165799">
                  <a:alpha val="50000"/>
                </a:srgbClr>
              </a:solidFill>
              <a:prstDash val="solid"/>
              <a:headEnd type="oval" w="med" len="med"/>
              <a:tailEnd type="stealth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zh-CN" altLang="en-US" sz="1000" ker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grpSp>
          <p:nvGrpSpPr>
            <p:cNvPr id="4" name="组合 3"/>
            <p:cNvGrpSpPr/>
            <p:nvPr/>
          </p:nvGrpSpPr>
          <p:grpSpPr>
            <a:xfrm>
              <a:off x="6605146" y="2242414"/>
              <a:ext cx="2874436" cy="597001"/>
              <a:chOff x="6642390" y="1694017"/>
              <a:chExt cx="2874436" cy="597001"/>
            </a:xfrm>
          </p:grpSpPr>
          <p:sp>
            <p:nvSpPr>
              <p:cNvPr id="80" name="TextBox 13"/>
              <p:cNvSpPr txBox="1"/>
              <p:nvPr/>
            </p:nvSpPr>
            <p:spPr>
              <a:xfrm>
                <a:off x="6642390" y="1694017"/>
                <a:ext cx="1472629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 anchorCtr="0">
                <a:spAutoFit/>
              </a:bodyPr>
              <a:lstStyle>
                <a:defPPr>
                  <a:defRPr lang="zh-CN"/>
                </a:defPPr>
                <a:lvl1pPr defTabSz="1216817">
                  <a:spcBef>
                    <a:spcPct val="20000"/>
                  </a:spcBef>
                  <a:defRPr sz="1600" b="1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</a:lstStyle>
              <a:p>
                <a:r>
                  <a:rPr lang="zh-CN" altLang="en-US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sym typeface="Arial" panose="020B0604020202020204" pitchFamily="34" charset="0"/>
                  </a:rPr>
                  <a:t>预测</a:t>
                </a:r>
                <a:endParaRPr 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sym typeface="Arial" panose="020B0604020202020204" pitchFamily="34" charset="0"/>
                </a:endParaRPr>
              </a:p>
            </p:txBody>
          </p:sp>
          <p:sp>
            <p:nvSpPr>
              <p:cNvPr id="81" name="TextBox 13"/>
              <p:cNvSpPr txBox="1"/>
              <p:nvPr/>
            </p:nvSpPr>
            <p:spPr>
              <a:xfrm>
                <a:off x="6646471" y="2044797"/>
                <a:ext cx="2870355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 anchorCtr="0">
                <a:spAutoFit/>
              </a:bodyPr>
              <a:lstStyle/>
              <a:p>
                <a:pPr defTabSz="1216817">
                  <a:spcBef>
                    <a:spcPct val="20000"/>
                  </a:spcBef>
                  <a:defRPr/>
                </a:pPr>
                <a:r>
                  <a:rPr lang="zh-CN" altLang="en-US" sz="1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  <a:sym typeface="Arial" panose="020B0604020202020204" pitchFamily="34" charset="0"/>
                  </a:rPr>
                  <a:t>失信、被行政处罚两种合规风险</a:t>
                </a:r>
                <a:endPara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9" name="组合 8"/>
          <p:cNvGrpSpPr/>
          <p:nvPr/>
        </p:nvGrpSpPr>
        <p:grpSpPr>
          <a:xfrm>
            <a:off x="8077775" y="3687340"/>
            <a:ext cx="3490039" cy="771317"/>
            <a:chOff x="8077775" y="3687340"/>
            <a:chExt cx="3490039" cy="771317"/>
          </a:xfrm>
        </p:grpSpPr>
        <p:sp>
          <p:nvSpPr>
            <p:cNvPr id="62" name="任意多边形 100"/>
            <p:cNvSpPr/>
            <p:nvPr/>
          </p:nvSpPr>
          <p:spPr bwMode="auto">
            <a:xfrm>
              <a:off x="8077775" y="3687340"/>
              <a:ext cx="2549766" cy="286787"/>
            </a:xfrm>
            <a:custGeom>
              <a:avLst/>
              <a:gdLst>
                <a:gd name="connsiteX0" fmla="*/ 0 w 1600200"/>
                <a:gd name="connsiteY0" fmla="*/ 552450 h 552450"/>
                <a:gd name="connsiteX1" fmla="*/ 171450 w 1600200"/>
                <a:gd name="connsiteY1" fmla="*/ 0 h 552450"/>
                <a:gd name="connsiteX2" fmla="*/ 1600200 w 1600200"/>
                <a:gd name="connsiteY2" fmla="*/ 0 h 552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00200" h="552450">
                  <a:moveTo>
                    <a:pt x="0" y="552450"/>
                  </a:moveTo>
                  <a:lnTo>
                    <a:pt x="171450" y="0"/>
                  </a:lnTo>
                  <a:lnTo>
                    <a:pt x="1600200" y="0"/>
                  </a:lnTo>
                </a:path>
              </a:pathLst>
            </a:custGeom>
            <a:noFill/>
            <a:ln w="12700" cap="flat" cmpd="sng" algn="ctr">
              <a:solidFill>
                <a:srgbClr val="165799">
                  <a:alpha val="50000"/>
                </a:srgbClr>
              </a:solidFill>
              <a:prstDash val="solid"/>
              <a:headEnd type="oval" w="med" len="med"/>
              <a:tailEnd type="stealth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zh-CN" altLang="en-US" sz="1000" ker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grpSp>
          <p:nvGrpSpPr>
            <p:cNvPr id="5" name="组合 4"/>
            <p:cNvGrpSpPr/>
            <p:nvPr/>
          </p:nvGrpSpPr>
          <p:grpSpPr>
            <a:xfrm>
              <a:off x="9305027" y="3863246"/>
              <a:ext cx="2262787" cy="595411"/>
              <a:chOff x="9342271" y="3314849"/>
              <a:chExt cx="2262787" cy="595411"/>
            </a:xfrm>
          </p:grpSpPr>
          <p:sp>
            <p:nvSpPr>
              <p:cNvPr id="82" name="TextBox 13"/>
              <p:cNvSpPr txBox="1"/>
              <p:nvPr/>
            </p:nvSpPr>
            <p:spPr>
              <a:xfrm>
                <a:off x="9342271" y="3314849"/>
                <a:ext cx="1472629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 anchorCtr="0">
                <a:spAutoFit/>
              </a:bodyPr>
              <a:lstStyle>
                <a:defPPr>
                  <a:defRPr lang="zh-CN"/>
                </a:defPPr>
                <a:lvl1pPr defTabSz="1216817">
                  <a:spcBef>
                    <a:spcPct val="20000"/>
                  </a:spcBef>
                  <a:defRPr sz="1600" b="1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</a:lstStyle>
              <a:p>
                <a:r>
                  <a:rPr lang="zh-CN" altLang="en-US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sym typeface="Arial" panose="020B0604020202020204" pitchFamily="34" charset="0"/>
                  </a:rPr>
                  <a:t>评价</a:t>
                </a:r>
                <a:endParaRPr 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sym typeface="Arial" panose="020B0604020202020204" pitchFamily="34" charset="0"/>
                </a:endParaRPr>
              </a:p>
            </p:txBody>
          </p:sp>
          <p:sp>
            <p:nvSpPr>
              <p:cNvPr id="83" name="TextBox 13"/>
              <p:cNvSpPr txBox="1"/>
              <p:nvPr/>
            </p:nvSpPr>
            <p:spPr>
              <a:xfrm>
                <a:off x="9346352" y="3664039"/>
                <a:ext cx="2258706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 anchorCtr="0">
                <a:spAutoFit/>
              </a:bodyPr>
              <a:lstStyle/>
              <a:p>
                <a:pPr defTabSz="1216817">
                  <a:spcBef>
                    <a:spcPct val="20000"/>
                  </a:spcBef>
                  <a:defRPr/>
                </a:pPr>
                <a:r>
                  <a:rPr lang="zh-CN" altLang="en-US" sz="1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  <a:sym typeface="Arial" panose="020B0604020202020204" pitchFamily="34" charset="0"/>
                  </a:rPr>
                  <a:t>两种风险概率的平均</a:t>
                </a:r>
                <a:r>
                  <a:rPr lang="en-US" altLang="zh-CN" sz="1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  <a:sym typeface="Arial" panose="020B0604020202020204" pitchFamily="34" charset="0"/>
                  </a:rPr>
                  <a:t>AUC</a:t>
                </a:r>
                <a:endPara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6" name="组合 5"/>
          <p:cNvGrpSpPr/>
          <p:nvPr/>
        </p:nvGrpSpPr>
        <p:grpSpPr>
          <a:xfrm>
            <a:off x="976316" y="3995554"/>
            <a:ext cx="3406195" cy="665637"/>
            <a:chOff x="976316" y="3995554"/>
            <a:chExt cx="3406195" cy="665637"/>
          </a:xfrm>
        </p:grpSpPr>
        <p:sp>
          <p:nvSpPr>
            <p:cNvPr id="63" name="任意多边形 108"/>
            <p:cNvSpPr/>
            <p:nvPr/>
          </p:nvSpPr>
          <p:spPr bwMode="auto">
            <a:xfrm flipH="1">
              <a:off x="1831098" y="3995554"/>
              <a:ext cx="2551413" cy="286787"/>
            </a:xfrm>
            <a:custGeom>
              <a:avLst/>
              <a:gdLst>
                <a:gd name="connsiteX0" fmla="*/ 0 w 1600200"/>
                <a:gd name="connsiteY0" fmla="*/ 552450 h 552450"/>
                <a:gd name="connsiteX1" fmla="*/ 171450 w 1600200"/>
                <a:gd name="connsiteY1" fmla="*/ 0 h 552450"/>
                <a:gd name="connsiteX2" fmla="*/ 1600200 w 1600200"/>
                <a:gd name="connsiteY2" fmla="*/ 0 h 552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00200" h="552450">
                  <a:moveTo>
                    <a:pt x="0" y="552450"/>
                  </a:moveTo>
                  <a:lnTo>
                    <a:pt x="171450" y="0"/>
                  </a:lnTo>
                  <a:lnTo>
                    <a:pt x="1600200" y="0"/>
                  </a:lnTo>
                </a:path>
              </a:pathLst>
            </a:custGeom>
            <a:noFill/>
            <a:ln w="12700" cap="flat" cmpd="sng" algn="ctr">
              <a:solidFill>
                <a:srgbClr val="165799">
                  <a:alpha val="50000"/>
                </a:srgbClr>
              </a:solidFill>
              <a:prstDash val="solid"/>
              <a:headEnd type="oval" w="med" len="med"/>
              <a:tailEnd type="stealth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zh-CN" altLang="en-US" sz="1000" kern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976316" y="4081732"/>
              <a:ext cx="1670194" cy="579459"/>
              <a:chOff x="1013560" y="3533335"/>
              <a:chExt cx="1670194" cy="579459"/>
            </a:xfrm>
          </p:grpSpPr>
          <p:sp>
            <p:nvSpPr>
              <p:cNvPr id="84" name="TextBox 13"/>
              <p:cNvSpPr txBox="1"/>
              <p:nvPr/>
            </p:nvSpPr>
            <p:spPr>
              <a:xfrm>
                <a:off x="1014552" y="3533335"/>
                <a:ext cx="1472629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 anchorCtr="0">
                <a:spAutoFit/>
              </a:bodyPr>
              <a:lstStyle>
                <a:defPPr>
                  <a:defRPr lang="zh-CN"/>
                </a:defPPr>
                <a:lvl1pPr defTabSz="1216817">
                  <a:spcBef>
                    <a:spcPct val="20000"/>
                  </a:spcBef>
                  <a:defRPr sz="1600" b="1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</a:lstStyle>
              <a:p>
                <a:r>
                  <a:rPr lang="zh-CN" altLang="en-US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sym typeface="Arial" panose="020B0604020202020204" pitchFamily="34" charset="0"/>
                  </a:rPr>
                  <a:t>数据</a:t>
                </a:r>
                <a:endParaRPr 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sym typeface="Arial" panose="020B0604020202020204" pitchFamily="34" charset="0"/>
                </a:endParaRPr>
              </a:p>
            </p:txBody>
          </p:sp>
          <p:sp>
            <p:nvSpPr>
              <p:cNvPr id="85" name="TextBox 13"/>
              <p:cNvSpPr txBox="1"/>
              <p:nvPr/>
            </p:nvSpPr>
            <p:spPr>
              <a:xfrm>
                <a:off x="1013560" y="3866573"/>
                <a:ext cx="1670194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 anchorCtr="0">
                <a:spAutoFit/>
              </a:bodyPr>
              <a:lstStyle/>
              <a:p>
                <a:pPr defTabSz="1216817">
                  <a:spcBef>
                    <a:spcPct val="20000"/>
                  </a:spcBef>
                  <a:defRPr/>
                </a:pPr>
                <a:r>
                  <a:rPr lang="zh-CN" altLang="en-US" sz="16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  <a:sym typeface="Arial" panose="020B0604020202020204" pitchFamily="34" charset="0"/>
                  </a:rPr>
                  <a:t>企业行为足迹信息</a:t>
                </a:r>
                <a:endPara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73818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random/>
      </p:transition>
    </mc:Choice>
    <mc:Fallback xmlns="">
      <p:transition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"/>
                            </p:stCondLst>
                            <p:childTnLst>
                              <p:par>
                                <p:cTn id="2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351171" y="2453716"/>
            <a:ext cx="1210588" cy="2523532"/>
            <a:chOff x="2351171" y="2453716"/>
            <a:chExt cx="1210588" cy="2523532"/>
          </a:xfrm>
        </p:grpSpPr>
        <p:sp>
          <p:nvSpPr>
            <p:cNvPr id="165" name="TextBox 164"/>
            <p:cNvSpPr txBox="1"/>
            <p:nvPr/>
          </p:nvSpPr>
          <p:spPr>
            <a:xfrm>
              <a:off x="2351171" y="4577138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题目简述</a:t>
              </a:r>
              <a:endPara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170" name="组合 169"/>
            <p:cNvGrpSpPr/>
            <p:nvPr/>
          </p:nvGrpSpPr>
          <p:grpSpPr>
            <a:xfrm>
              <a:off x="2506463" y="2453716"/>
              <a:ext cx="900000" cy="900000"/>
              <a:chOff x="6501056" y="1873013"/>
              <a:chExt cx="696763" cy="696763"/>
            </a:xfrm>
          </p:grpSpPr>
          <p:sp>
            <p:nvSpPr>
              <p:cNvPr id="171" name="椭圆 170"/>
              <p:cNvSpPr/>
              <p:nvPr/>
            </p:nvSpPr>
            <p:spPr>
              <a:xfrm>
                <a:off x="6501056" y="1873013"/>
                <a:ext cx="696763" cy="696763"/>
              </a:xfrm>
              <a:prstGeom prst="ellipse">
                <a:avLst/>
              </a:prstGeom>
              <a:solidFill>
                <a:srgbClr val="EEEEEE"/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grpSp>
            <p:nvGrpSpPr>
              <p:cNvPr id="172" name="组合 113"/>
              <p:cNvGrpSpPr>
                <a:grpSpLocks noChangeAspect="1"/>
              </p:cNvGrpSpPr>
              <p:nvPr/>
            </p:nvGrpSpPr>
            <p:grpSpPr>
              <a:xfrm>
                <a:off x="6616022" y="1996255"/>
                <a:ext cx="466830" cy="450242"/>
                <a:chOff x="7019925" y="5499100"/>
                <a:chExt cx="312738" cy="301626"/>
              </a:xfrm>
              <a:solidFill>
                <a:srgbClr val="BBBE2C"/>
              </a:solidFill>
            </p:grpSpPr>
            <p:sp>
              <p:nvSpPr>
                <p:cNvPr id="173" name="Freeform 252"/>
                <p:cNvSpPr>
                  <a:spLocks/>
                </p:cNvSpPr>
                <p:nvPr/>
              </p:nvSpPr>
              <p:spPr bwMode="auto">
                <a:xfrm>
                  <a:off x="7069138" y="5567363"/>
                  <a:ext cx="214313" cy="233363"/>
                </a:xfrm>
                <a:custGeom>
                  <a:avLst/>
                  <a:gdLst>
                    <a:gd name="T0" fmla="*/ 0 w 57"/>
                    <a:gd name="T1" fmla="*/ 26 h 62"/>
                    <a:gd name="T2" fmla="*/ 0 w 57"/>
                    <a:gd name="T3" fmla="*/ 59 h 62"/>
                    <a:gd name="T4" fmla="*/ 2 w 57"/>
                    <a:gd name="T5" fmla="*/ 62 h 62"/>
                    <a:gd name="T6" fmla="*/ 4 w 57"/>
                    <a:gd name="T7" fmla="*/ 62 h 62"/>
                    <a:gd name="T8" fmla="*/ 19 w 57"/>
                    <a:gd name="T9" fmla="*/ 62 h 62"/>
                    <a:gd name="T10" fmla="*/ 21 w 57"/>
                    <a:gd name="T11" fmla="*/ 62 h 62"/>
                    <a:gd name="T12" fmla="*/ 21 w 57"/>
                    <a:gd name="T13" fmla="*/ 61 h 62"/>
                    <a:gd name="T14" fmla="*/ 21 w 57"/>
                    <a:gd name="T15" fmla="*/ 45 h 62"/>
                    <a:gd name="T16" fmla="*/ 36 w 57"/>
                    <a:gd name="T17" fmla="*/ 45 h 62"/>
                    <a:gd name="T18" fmla="*/ 36 w 57"/>
                    <a:gd name="T19" fmla="*/ 61 h 62"/>
                    <a:gd name="T20" fmla="*/ 37 w 57"/>
                    <a:gd name="T21" fmla="*/ 62 h 62"/>
                    <a:gd name="T22" fmla="*/ 38 w 57"/>
                    <a:gd name="T23" fmla="*/ 62 h 62"/>
                    <a:gd name="T24" fmla="*/ 53 w 57"/>
                    <a:gd name="T25" fmla="*/ 62 h 62"/>
                    <a:gd name="T26" fmla="*/ 56 w 57"/>
                    <a:gd name="T27" fmla="*/ 62 h 62"/>
                    <a:gd name="T28" fmla="*/ 57 w 57"/>
                    <a:gd name="T29" fmla="*/ 59 h 62"/>
                    <a:gd name="T30" fmla="*/ 57 w 57"/>
                    <a:gd name="T31" fmla="*/ 26 h 62"/>
                    <a:gd name="T32" fmla="*/ 29 w 57"/>
                    <a:gd name="T33" fmla="*/ 0 h 62"/>
                    <a:gd name="T34" fmla="*/ 0 w 57"/>
                    <a:gd name="T35" fmla="*/ 26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57" h="62">
                      <a:moveTo>
                        <a:pt x="0" y="26"/>
                      </a:moveTo>
                      <a:cubicBezTo>
                        <a:pt x="0" y="59"/>
                        <a:pt x="0" y="59"/>
                        <a:pt x="0" y="59"/>
                      </a:cubicBezTo>
                      <a:cubicBezTo>
                        <a:pt x="0" y="61"/>
                        <a:pt x="1" y="62"/>
                        <a:pt x="2" y="62"/>
                      </a:cubicBezTo>
                      <a:cubicBezTo>
                        <a:pt x="3" y="62"/>
                        <a:pt x="3" y="62"/>
                        <a:pt x="4" y="62"/>
                      </a:cubicBezTo>
                      <a:cubicBezTo>
                        <a:pt x="19" y="62"/>
                        <a:pt x="19" y="62"/>
                        <a:pt x="19" y="62"/>
                      </a:cubicBezTo>
                      <a:cubicBezTo>
                        <a:pt x="20" y="62"/>
                        <a:pt x="20" y="62"/>
                        <a:pt x="21" y="62"/>
                      </a:cubicBezTo>
                      <a:cubicBezTo>
                        <a:pt x="21" y="62"/>
                        <a:pt x="21" y="61"/>
                        <a:pt x="21" y="61"/>
                      </a:cubicBezTo>
                      <a:cubicBezTo>
                        <a:pt x="21" y="45"/>
                        <a:pt x="21" y="45"/>
                        <a:pt x="21" y="45"/>
                      </a:cubicBezTo>
                      <a:cubicBezTo>
                        <a:pt x="36" y="45"/>
                        <a:pt x="36" y="45"/>
                        <a:pt x="36" y="45"/>
                      </a:cubicBezTo>
                      <a:cubicBezTo>
                        <a:pt x="36" y="61"/>
                        <a:pt x="36" y="61"/>
                        <a:pt x="36" y="61"/>
                      </a:cubicBezTo>
                      <a:cubicBezTo>
                        <a:pt x="36" y="61"/>
                        <a:pt x="37" y="62"/>
                        <a:pt x="37" y="62"/>
                      </a:cubicBezTo>
                      <a:cubicBezTo>
                        <a:pt x="37" y="62"/>
                        <a:pt x="38" y="62"/>
                        <a:pt x="38" y="62"/>
                      </a:cubicBezTo>
                      <a:cubicBezTo>
                        <a:pt x="53" y="62"/>
                        <a:pt x="53" y="62"/>
                        <a:pt x="53" y="62"/>
                      </a:cubicBezTo>
                      <a:cubicBezTo>
                        <a:pt x="54" y="62"/>
                        <a:pt x="55" y="62"/>
                        <a:pt x="56" y="62"/>
                      </a:cubicBezTo>
                      <a:cubicBezTo>
                        <a:pt x="56" y="62"/>
                        <a:pt x="57" y="61"/>
                        <a:pt x="57" y="59"/>
                      </a:cubicBezTo>
                      <a:cubicBezTo>
                        <a:pt x="57" y="26"/>
                        <a:pt x="57" y="26"/>
                        <a:pt x="57" y="26"/>
                      </a:cubicBezTo>
                      <a:cubicBezTo>
                        <a:pt x="29" y="0"/>
                        <a:pt x="29" y="0"/>
                        <a:pt x="29" y="0"/>
                      </a:cubicBezTo>
                      <a:lnTo>
                        <a:pt x="0" y="26"/>
                      </a:lnTo>
                      <a:close/>
                    </a:path>
                  </a:pathLst>
                </a:custGeom>
                <a:solidFill>
                  <a:srgbClr val="008BB6"/>
                </a:solidFill>
                <a:ln>
                  <a:noFill/>
                </a:ln>
                <a:ex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25"/>
                </a:p>
              </p:txBody>
            </p:sp>
            <p:sp>
              <p:nvSpPr>
                <p:cNvPr id="174" name="Freeform 253"/>
                <p:cNvSpPr>
                  <a:spLocks/>
                </p:cNvSpPr>
                <p:nvPr/>
              </p:nvSpPr>
              <p:spPr bwMode="auto">
                <a:xfrm>
                  <a:off x="7019925" y="5499100"/>
                  <a:ext cx="312738" cy="169863"/>
                </a:xfrm>
                <a:custGeom>
                  <a:avLst/>
                  <a:gdLst>
                    <a:gd name="T0" fmla="*/ 81 w 83"/>
                    <a:gd name="T1" fmla="*/ 35 h 45"/>
                    <a:gd name="T2" fmla="*/ 68 w 83"/>
                    <a:gd name="T3" fmla="*/ 23 h 45"/>
                    <a:gd name="T4" fmla="*/ 68 w 83"/>
                    <a:gd name="T5" fmla="*/ 4 h 45"/>
                    <a:gd name="T6" fmla="*/ 66 w 83"/>
                    <a:gd name="T7" fmla="*/ 2 h 45"/>
                    <a:gd name="T8" fmla="*/ 61 w 83"/>
                    <a:gd name="T9" fmla="*/ 2 h 45"/>
                    <a:gd name="T10" fmla="*/ 59 w 83"/>
                    <a:gd name="T11" fmla="*/ 4 h 45"/>
                    <a:gd name="T12" fmla="*/ 59 w 83"/>
                    <a:gd name="T13" fmla="*/ 15 h 45"/>
                    <a:gd name="T14" fmla="*/ 45 w 83"/>
                    <a:gd name="T15" fmla="*/ 2 h 45"/>
                    <a:gd name="T16" fmla="*/ 38 w 83"/>
                    <a:gd name="T17" fmla="*/ 2 h 45"/>
                    <a:gd name="T18" fmla="*/ 2 w 83"/>
                    <a:gd name="T19" fmla="*/ 35 h 45"/>
                    <a:gd name="T20" fmla="*/ 2 w 83"/>
                    <a:gd name="T21" fmla="*/ 43 h 45"/>
                    <a:gd name="T22" fmla="*/ 6 w 83"/>
                    <a:gd name="T23" fmla="*/ 44 h 45"/>
                    <a:gd name="T24" fmla="*/ 10 w 83"/>
                    <a:gd name="T25" fmla="*/ 43 h 45"/>
                    <a:gd name="T26" fmla="*/ 42 w 83"/>
                    <a:gd name="T27" fmla="*/ 13 h 45"/>
                    <a:gd name="T28" fmla="*/ 74 w 83"/>
                    <a:gd name="T29" fmla="*/ 43 h 45"/>
                    <a:gd name="T30" fmla="*/ 81 w 83"/>
                    <a:gd name="T31" fmla="*/ 43 h 45"/>
                    <a:gd name="T32" fmla="*/ 81 w 83"/>
                    <a:gd name="T33" fmla="*/ 35 h 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83" h="45">
                      <a:moveTo>
                        <a:pt x="81" y="35"/>
                      </a:moveTo>
                      <a:cubicBezTo>
                        <a:pt x="68" y="23"/>
                        <a:pt x="68" y="23"/>
                        <a:pt x="68" y="23"/>
                      </a:cubicBezTo>
                      <a:cubicBezTo>
                        <a:pt x="68" y="4"/>
                        <a:pt x="68" y="4"/>
                        <a:pt x="68" y="4"/>
                      </a:cubicBezTo>
                      <a:cubicBezTo>
                        <a:pt x="68" y="3"/>
                        <a:pt x="67" y="2"/>
                        <a:pt x="66" y="2"/>
                      </a:cubicBezTo>
                      <a:cubicBezTo>
                        <a:pt x="61" y="2"/>
                        <a:pt x="61" y="2"/>
                        <a:pt x="61" y="2"/>
                      </a:cubicBezTo>
                      <a:cubicBezTo>
                        <a:pt x="60" y="2"/>
                        <a:pt x="59" y="3"/>
                        <a:pt x="59" y="4"/>
                      </a:cubicBezTo>
                      <a:cubicBezTo>
                        <a:pt x="59" y="15"/>
                        <a:pt x="59" y="15"/>
                        <a:pt x="59" y="15"/>
                      </a:cubicBezTo>
                      <a:cubicBezTo>
                        <a:pt x="45" y="2"/>
                        <a:pt x="45" y="2"/>
                        <a:pt x="45" y="2"/>
                      </a:cubicBezTo>
                      <a:cubicBezTo>
                        <a:pt x="43" y="0"/>
                        <a:pt x="40" y="0"/>
                        <a:pt x="38" y="2"/>
                      </a:cubicBezTo>
                      <a:cubicBezTo>
                        <a:pt x="2" y="35"/>
                        <a:pt x="2" y="35"/>
                        <a:pt x="2" y="35"/>
                      </a:cubicBezTo>
                      <a:cubicBezTo>
                        <a:pt x="0" y="37"/>
                        <a:pt x="0" y="40"/>
                        <a:pt x="2" y="43"/>
                      </a:cubicBezTo>
                      <a:cubicBezTo>
                        <a:pt x="3" y="44"/>
                        <a:pt x="5" y="44"/>
                        <a:pt x="6" y="44"/>
                      </a:cubicBezTo>
                      <a:cubicBezTo>
                        <a:pt x="7" y="44"/>
                        <a:pt x="9" y="44"/>
                        <a:pt x="10" y="43"/>
                      </a:cubicBezTo>
                      <a:cubicBezTo>
                        <a:pt x="42" y="13"/>
                        <a:pt x="42" y="13"/>
                        <a:pt x="42" y="13"/>
                      </a:cubicBezTo>
                      <a:cubicBezTo>
                        <a:pt x="74" y="43"/>
                        <a:pt x="74" y="43"/>
                        <a:pt x="74" y="43"/>
                      </a:cubicBezTo>
                      <a:cubicBezTo>
                        <a:pt x="76" y="45"/>
                        <a:pt x="80" y="45"/>
                        <a:pt x="81" y="43"/>
                      </a:cubicBezTo>
                      <a:cubicBezTo>
                        <a:pt x="83" y="40"/>
                        <a:pt x="83" y="37"/>
                        <a:pt x="81" y="35"/>
                      </a:cubicBezTo>
                      <a:close/>
                    </a:path>
                  </a:pathLst>
                </a:custGeom>
                <a:solidFill>
                  <a:srgbClr val="008BB6"/>
                </a:solidFill>
                <a:ln>
                  <a:noFill/>
                </a:ln>
                <a:ex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25"/>
                </a:p>
              </p:txBody>
            </p:sp>
          </p:grpSp>
        </p:grpSp>
        <p:sp>
          <p:nvSpPr>
            <p:cNvPr id="194" name="矩形 193"/>
            <p:cNvSpPr/>
            <p:nvPr/>
          </p:nvSpPr>
          <p:spPr>
            <a:xfrm>
              <a:off x="2459372" y="4077072"/>
              <a:ext cx="99418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01</a:t>
              </a:r>
              <a:r>
                <a:rPr lang="zh-CN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dirty="0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4149479" y="2262603"/>
            <a:ext cx="2041328" cy="2714645"/>
            <a:chOff x="4149479" y="2262603"/>
            <a:chExt cx="2041328" cy="2714645"/>
          </a:xfrm>
        </p:grpSpPr>
        <p:sp>
          <p:nvSpPr>
            <p:cNvPr id="166" name="TextBox 165"/>
            <p:cNvSpPr txBox="1"/>
            <p:nvPr/>
          </p:nvSpPr>
          <p:spPr>
            <a:xfrm>
              <a:off x="4149479" y="4577138"/>
              <a:ext cx="204132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探索性数据分析</a:t>
              </a:r>
              <a:endPara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188" name="组合 187"/>
            <p:cNvGrpSpPr/>
            <p:nvPr/>
          </p:nvGrpSpPr>
          <p:grpSpPr>
            <a:xfrm>
              <a:off x="4526546" y="2262603"/>
              <a:ext cx="1287185" cy="1287185"/>
              <a:chOff x="6494501" y="4230044"/>
              <a:chExt cx="696763" cy="696763"/>
            </a:xfrm>
          </p:grpSpPr>
          <p:sp>
            <p:nvSpPr>
              <p:cNvPr id="189" name="椭圆 188"/>
              <p:cNvSpPr/>
              <p:nvPr/>
            </p:nvSpPr>
            <p:spPr>
              <a:xfrm>
                <a:off x="6494501" y="4230044"/>
                <a:ext cx="696763" cy="696763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sp>
            <p:nvSpPr>
              <p:cNvPr id="190" name="任意多边形 189"/>
              <p:cNvSpPr>
                <a:spLocks/>
              </p:cNvSpPr>
              <p:nvPr/>
            </p:nvSpPr>
            <p:spPr bwMode="auto">
              <a:xfrm>
                <a:off x="6609467" y="4389660"/>
                <a:ext cx="488930" cy="374848"/>
              </a:xfrm>
              <a:custGeom>
                <a:avLst/>
                <a:gdLst>
                  <a:gd name="connsiteX0" fmla="*/ 14829 w 563476"/>
                  <a:gd name="connsiteY0" fmla="*/ 416347 h 432000"/>
                  <a:gd name="connsiteX1" fmla="*/ 556062 w 563476"/>
                  <a:gd name="connsiteY1" fmla="*/ 416347 h 432000"/>
                  <a:gd name="connsiteX2" fmla="*/ 563476 w 563476"/>
                  <a:gd name="connsiteY2" fmla="*/ 424174 h 432000"/>
                  <a:gd name="connsiteX3" fmla="*/ 556062 w 563476"/>
                  <a:gd name="connsiteY3" fmla="*/ 432000 h 432000"/>
                  <a:gd name="connsiteX4" fmla="*/ 14829 w 563476"/>
                  <a:gd name="connsiteY4" fmla="*/ 432000 h 432000"/>
                  <a:gd name="connsiteX5" fmla="*/ 0 w 563476"/>
                  <a:gd name="connsiteY5" fmla="*/ 424174 h 432000"/>
                  <a:gd name="connsiteX6" fmla="*/ 14829 w 563476"/>
                  <a:gd name="connsiteY6" fmla="*/ 416347 h 432000"/>
                  <a:gd name="connsiteX7" fmla="*/ 428869 w 563476"/>
                  <a:gd name="connsiteY7" fmla="*/ 200347 h 432000"/>
                  <a:gd name="connsiteX8" fmla="*/ 510260 w 563476"/>
                  <a:gd name="connsiteY8" fmla="*/ 200347 h 432000"/>
                  <a:gd name="connsiteX9" fmla="*/ 510260 w 563476"/>
                  <a:gd name="connsiteY9" fmla="*/ 372521 h 432000"/>
                  <a:gd name="connsiteX10" fmla="*/ 428869 w 563476"/>
                  <a:gd name="connsiteY10" fmla="*/ 372521 h 432000"/>
                  <a:gd name="connsiteX11" fmla="*/ 303652 w 563476"/>
                  <a:gd name="connsiteY11" fmla="*/ 118956 h 432000"/>
                  <a:gd name="connsiteX12" fmla="*/ 385043 w 563476"/>
                  <a:gd name="connsiteY12" fmla="*/ 118956 h 432000"/>
                  <a:gd name="connsiteX13" fmla="*/ 385043 w 563476"/>
                  <a:gd name="connsiteY13" fmla="*/ 372521 h 432000"/>
                  <a:gd name="connsiteX14" fmla="*/ 303652 w 563476"/>
                  <a:gd name="connsiteY14" fmla="*/ 372521 h 432000"/>
                  <a:gd name="connsiteX15" fmla="*/ 72001 w 563476"/>
                  <a:gd name="connsiteY15" fmla="*/ 97044 h 432000"/>
                  <a:gd name="connsiteX16" fmla="*/ 153392 w 563476"/>
                  <a:gd name="connsiteY16" fmla="*/ 97044 h 432000"/>
                  <a:gd name="connsiteX17" fmla="*/ 153392 w 563476"/>
                  <a:gd name="connsiteY17" fmla="*/ 372521 h 432000"/>
                  <a:gd name="connsiteX18" fmla="*/ 72001 w 563476"/>
                  <a:gd name="connsiteY18" fmla="*/ 372521 h 432000"/>
                  <a:gd name="connsiteX19" fmla="*/ 190957 w 563476"/>
                  <a:gd name="connsiteY19" fmla="*/ 0 h 432000"/>
                  <a:gd name="connsiteX20" fmla="*/ 272348 w 563476"/>
                  <a:gd name="connsiteY20" fmla="*/ 0 h 432000"/>
                  <a:gd name="connsiteX21" fmla="*/ 272348 w 563476"/>
                  <a:gd name="connsiteY21" fmla="*/ 372521 h 432000"/>
                  <a:gd name="connsiteX22" fmla="*/ 190957 w 563476"/>
                  <a:gd name="connsiteY22" fmla="*/ 372521 h 43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563476" h="432000">
                    <a:moveTo>
                      <a:pt x="14829" y="416347"/>
                    </a:moveTo>
                    <a:cubicBezTo>
                      <a:pt x="556062" y="416347"/>
                      <a:pt x="556062" y="416347"/>
                      <a:pt x="556062" y="416347"/>
                    </a:cubicBezTo>
                    <a:cubicBezTo>
                      <a:pt x="556062" y="416347"/>
                      <a:pt x="563476" y="416347"/>
                      <a:pt x="563476" y="424174"/>
                    </a:cubicBezTo>
                    <a:cubicBezTo>
                      <a:pt x="563476" y="432000"/>
                      <a:pt x="556062" y="432000"/>
                      <a:pt x="556062" y="432000"/>
                    </a:cubicBezTo>
                    <a:lnTo>
                      <a:pt x="14829" y="432000"/>
                    </a:lnTo>
                    <a:cubicBezTo>
                      <a:pt x="7414" y="432000"/>
                      <a:pt x="0" y="432000"/>
                      <a:pt x="0" y="424174"/>
                    </a:cubicBezTo>
                    <a:cubicBezTo>
                      <a:pt x="0" y="416347"/>
                      <a:pt x="7414" y="416347"/>
                      <a:pt x="14829" y="416347"/>
                    </a:cubicBezTo>
                    <a:close/>
                    <a:moveTo>
                      <a:pt x="428869" y="200347"/>
                    </a:moveTo>
                    <a:lnTo>
                      <a:pt x="510260" y="200347"/>
                    </a:lnTo>
                    <a:lnTo>
                      <a:pt x="510260" y="372521"/>
                    </a:lnTo>
                    <a:lnTo>
                      <a:pt x="428869" y="372521"/>
                    </a:lnTo>
                    <a:close/>
                    <a:moveTo>
                      <a:pt x="303652" y="118956"/>
                    </a:moveTo>
                    <a:lnTo>
                      <a:pt x="385043" y="118956"/>
                    </a:lnTo>
                    <a:lnTo>
                      <a:pt x="385043" y="372521"/>
                    </a:lnTo>
                    <a:lnTo>
                      <a:pt x="303652" y="372521"/>
                    </a:lnTo>
                    <a:close/>
                    <a:moveTo>
                      <a:pt x="72001" y="97044"/>
                    </a:moveTo>
                    <a:lnTo>
                      <a:pt x="153392" y="97044"/>
                    </a:lnTo>
                    <a:lnTo>
                      <a:pt x="153392" y="372521"/>
                    </a:lnTo>
                    <a:lnTo>
                      <a:pt x="72001" y="372521"/>
                    </a:lnTo>
                    <a:close/>
                    <a:moveTo>
                      <a:pt x="190957" y="0"/>
                    </a:moveTo>
                    <a:lnTo>
                      <a:pt x="272348" y="0"/>
                    </a:lnTo>
                    <a:lnTo>
                      <a:pt x="272348" y="372521"/>
                    </a:lnTo>
                    <a:lnTo>
                      <a:pt x="190957" y="372521"/>
                    </a:lnTo>
                    <a:close/>
                  </a:path>
                </a:pathLst>
              </a:custGeom>
              <a:solidFill>
                <a:srgbClr val="C1D842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95" name="矩形 194"/>
            <p:cNvSpPr/>
            <p:nvPr/>
          </p:nvSpPr>
          <p:spPr>
            <a:xfrm>
              <a:off x="4673048" y="4077072"/>
              <a:ext cx="99418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02</a:t>
              </a:r>
              <a:r>
                <a:rPr lang="zh-CN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dirty="0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6520336" y="2453716"/>
            <a:ext cx="1584087" cy="2523532"/>
            <a:chOff x="6520336" y="2453716"/>
            <a:chExt cx="1584087" cy="2523532"/>
          </a:xfrm>
        </p:grpSpPr>
        <p:sp>
          <p:nvSpPr>
            <p:cNvPr id="167" name="TextBox 166"/>
            <p:cNvSpPr txBox="1"/>
            <p:nvPr/>
          </p:nvSpPr>
          <p:spPr>
            <a:xfrm>
              <a:off x="6520336" y="4577138"/>
              <a:ext cx="158408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特征 </a:t>
              </a:r>
              <a:r>
                <a:rPr lang="en-US" altLang="zh-CN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&amp; </a:t>
              </a:r>
              <a:r>
                <a:rPr lang="zh-CN" alt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模型</a:t>
              </a:r>
              <a:endPara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175" name="组合 174"/>
            <p:cNvGrpSpPr/>
            <p:nvPr/>
          </p:nvGrpSpPr>
          <p:grpSpPr>
            <a:xfrm>
              <a:off x="6862377" y="2453716"/>
              <a:ext cx="900000" cy="900000"/>
              <a:chOff x="6501056" y="2921024"/>
              <a:chExt cx="696763" cy="696763"/>
            </a:xfrm>
          </p:grpSpPr>
          <p:sp>
            <p:nvSpPr>
              <p:cNvPr id="176" name="椭圆 175"/>
              <p:cNvSpPr/>
              <p:nvPr/>
            </p:nvSpPr>
            <p:spPr>
              <a:xfrm>
                <a:off x="6501056" y="2921024"/>
                <a:ext cx="696763" cy="696763"/>
              </a:xfrm>
              <a:prstGeom prst="ellipse">
                <a:avLst/>
              </a:prstGeom>
              <a:solidFill>
                <a:srgbClr val="EEEEEE"/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grpSp>
            <p:nvGrpSpPr>
              <p:cNvPr id="177" name="组合 118"/>
              <p:cNvGrpSpPr>
                <a:grpSpLocks noChangeAspect="1"/>
              </p:cNvGrpSpPr>
              <p:nvPr/>
            </p:nvGrpSpPr>
            <p:grpSpPr>
              <a:xfrm>
                <a:off x="6636672" y="3066937"/>
                <a:ext cx="455384" cy="390650"/>
                <a:chOff x="5084763" y="971550"/>
                <a:chExt cx="323850" cy="277813"/>
              </a:xfrm>
              <a:solidFill>
                <a:srgbClr val="4ABAB5"/>
              </a:solidFill>
            </p:grpSpPr>
            <p:sp>
              <p:nvSpPr>
                <p:cNvPr id="178" name="Freeform 301"/>
                <p:cNvSpPr>
                  <a:spLocks noEditPoints="1"/>
                </p:cNvSpPr>
                <p:nvPr/>
              </p:nvSpPr>
              <p:spPr bwMode="auto">
                <a:xfrm>
                  <a:off x="5191125" y="1031875"/>
                  <a:ext cx="217488" cy="217488"/>
                </a:xfrm>
                <a:custGeom>
                  <a:avLst/>
                  <a:gdLst>
                    <a:gd name="T0" fmla="*/ 6 w 58"/>
                    <a:gd name="T1" fmla="*/ 14 h 58"/>
                    <a:gd name="T2" fmla="*/ 7 w 58"/>
                    <a:gd name="T3" fmla="*/ 19 h 58"/>
                    <a:gd name="T4" fmla="*/ 4 w 58"/>
                    <a:gd name="T5" fmla="*/ 20 h 58"/>
                    <a:gd name="T6" fmla="*/ 0 w 58"/>
                    <a:gd name="T7" fmla="*/ 23 h 58"/>
                    <a:gd name="T8" fmla="*/ 2 w 58"/>
                    <a:gd name="T9" fmla="*/ 27 h 58"/>
                    <a:gd name="T10" fmla="*/ 5 w 58"/>
                    <a:gd name="T11" fmla="*/ 31 h 58"/>
                    <a:gd name="T12" fmla="*/ 2 w 58"/>
                    <a:gd name="T13" fmla="*/ 34 h 58"/>
                    <a:gd name="T14" fmla="*/ 1 w 58"/>
                    <a:gd name="T15" fmla="*/ 38 h 58"/>
                    <a:gd name="T16" fmla="*/ 5 w 58"/>
                    <a:gd name="T17" fmla="*/ 41 h 58"/>
                    <a:gd name="T18" fmla="*/ 8 w 58"/>
                    <a:gd name="T19" fmla="*/ 42 h 58"/>
                    <a:gd name="T20" fmla="*/ 8 w 58"/>
                    <a:gd name="T21" fmla="*/ 46 h 58"/>
                    <a:gd name="T22" fmla="*/ 9 w 58"/>
                    <a:gd name="T23" fmla="*/ 51 h 58"/>
                    <a:gd name="T24" fmla="*/ 14 w 58"/>
                    <a:gd name="T25" fmla="*/ 51 h 58"/>
                    <a:gd name="T26" fmla="*/ 18 w 58"/>
                    <a:gd name="T27" fmla="*/ 51 h 58"/>
                    <a:gd name="T28" fmla="*/ 19 w 58"/>
                    <a:gd name="T29" fmla="*/ 54 h 58"/>
                    <a:gd name="T30" fmla="*/ 22 w 58"/>
                    <a:gd name="T31" fmla="*/ 58 h 58"/>
                    <a:gd name="T32" fmla="*/ 27 w 58"/>
                    <a:gd name="T33" fmla="*/ 56 h 58"/>
                    <a:gd name="T34" fmla="*/ 31 w 58"/>
                    <a:gd name="T35" fmla="*/ 53 h 58"/>
                    <a:gd name="T36" fmla="*/ 33 w 58"/>
                    <a:gd name="T37" fmla="*/ 56 h 58"/>
                    <a:gd name="T38" fmla="*/ 38 w 58"/>
                    <a:gd name="T39" fmla="*/ 57 h 58"/>
                    <a:gd name="T40" fmla="*/ 40 w 58"/>
                    <a:gd name="T41" fmla="*/ 53 h 58"/>
                    <a:gd name="T42" fmla="*/ 42 w 58"/>
                    <a:gd name="T43" fmla="*/ 49 h 58"/>
                    <a:gd name="T44" fmla="*/ 46 w 58"/>
                    <a:gd name="T45" fmla="*/ 50 h 58"/>
                    <a:gd name="T46" fmla="*/ 50 w 58"/>
                    <a:gd name="T47" fmla="*/ 49 h 58"/>
                    <a:gd name="T48" fmla="*/ 51 w 58"/>
                    <a:gd name="T49" fmla="*/ 44 h 58"/>
                    <a:gd name="T50" fmla="*/ 50 w 58"/>
                    <a:gd name="T51" fmla="*/ 40 h 58"/>
                    <a:gd name="T52" fmla="*/ 54 w 58"/>
                    <a:gd name="T53" fmla="*/ 39 h 58"/>
                    <a:gd name="T54" fmla="*/ 57 w 58"/>
                    <a:gd name="T55" fmla="*/ 35 h 58"/>
                    <a:gd name="T56" fmla="*/ 55 w 58"/>
                    <a:gd name="T57" fmla="*/ 31 h 58"/>
                    <a:gd name="T58" fmla="*/ 52 w 58"/>
                    <a:gd name="T59" fmla="*/ 27 h 58"/>
                    <a:gd name="T60" fmla="*/ 55 w 58"/>
                    <a:gd name="T61" fmla="*/ 25 h 58"/>
                    <a:gd name="T62" fmla="*/ 56 w 58"/>
                    <a:gd name="T63" fmla="*/ 20 h 58"/>
                    <a:gd name="T64" fmla="*/ 53 w 58"/>
                    <a:gd name="T65" fmla="*/ 18 h 58"/>
                    <a:gd name="T66" fmla="*/ 48 w 58"/>
                    <a:gd name="T67" fmla="*/ 16 h 58"/>
                    <a:gd name="T68" fmla="*/ 49 w 58"/>
                    <a:gd name="T69" fmla="*/ 12 h 58"/>
                    <a:gd name="T70" fmla="*/ 48 w 58"/>
                    <a:gd name="T71" fmla="*/ 8 h 58"/>
                    <a:gd name="T72" fmla="*/ 44 w 58"/>
                    <a:gd name="T73" fmla="*/ 7 h 58"/>
                    <a:gd name="T74" fmla="*/ 39 w 58"/>
                    <a:gd name="T75" fmla="*/ 8 h 58"/>
                    <a:gd name="T76" fmla="*/ 38 w 58"/>
                    <a:gd name="T77" fmla="*/ 4 h 58"/>
                    <a:gd name="T78" fmla="*/ 35 w 58"/>
                    <a:gd name="T79" fmla="*/ 1 h 58"/>
                    <a:gd name="T80" fmla="*/ 30 w 58"/>
                    <a:gd name="T81" fmla="*/ 3 h 58"/>
                    <a:gd name="T82" fmla="*/ 27 w 58"/>
                    <a:gd name="T83" fmla="*/ 5 h 58"/>
                    <a:gd name="T84" fmla="*/ 24 w 58"/>
                    <a:gd name="T85" fmla="*/ 3 h 58"/>
                    <a:gd name="T86" fmla="*/ 20 w 58"/>
                    <a:gd name="T87" fmla="*/ 1 h 58"/>
                    <a:gd name="T88" fmla="*/ 17 w 58"/>
                    <a:gd name="T89" fmla="*/ 5 h 58"/>
                    <a:gd name="T90" fmla="*/ 15 w 58"/>
                    <a:gd name="T91" fmla="*/ 10 h 58"/>
                    <a:gd name="T92" fmla="*/ 12 w 58"/>
                    <a:gd name="T93" fmla="*/ 9 h 58"/>
                    <a:gd name="T94" fmla="*/ 7 w 58"/>
                    <a:gd name="T95" fmla="*/ 10 h 58"/>
                    <a:gd name="T96" fmla="*/ 6 w 58"/>
                    <a:gd name="T97" fmla="*/ 14 h 58"/>
                    <a:gd name="T98" fmla="*/ 23 w 58"/>
                    <a:gd name="T99" fmla="*/ 13 h 58"/>
                    <a:gd name="T100" fmla="*/ 45 w 58"/>
                    <a:gd name="T101" fmla="*/ 24 h 58"/>
                    <a:gd name="T102" fmla="*/ 34 w 58"/>
                    <a:gd name="T103" fmla="*/ 45 h 58"/>
                    <a:gd name="T104" fmla="*/ 13 w 58"/>
                    <a:gd name="T105" fmla="*/ 34 h 58"/>
                    <a:gd name="T106" fmla="*/ 23 w 58"/>
                    <a:gd name="T107" fmla="*/ 13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58" h="58">
                      <a:moveTo>
                        <a:pt x="6" y="14"/>
                      </a:moveTo>
                      <a:cubicBezTo>
                        <a:pt x="8" y="15"/>
                        <a:pt x="7" y="18"/>
                        <a:pt x="7" y="19"/>
                      </a:cubicBezTo>
                      <a:cubicBezTo>
                        <a:pt x="7" y="20"/>
                        <a:pt x="5" y="20"/>
                        <a:pt x="4" y="20"/>
                      </a:cubicBezTo>
                      <a:cubicBezTo>
                        <a:pt x="2" y="20"/>
                        <a:pt x="0" y="21"/>
                        <a:pt x="0" y="23"/>
                      </a:cubicBezTo>
                      <a:cubicBezTo>
                        <a:pt x="0" y="25"/>
                        <a:pt x="0" y="27"/>
                        <a:pt x="2" y="27"/>
                      </a:cubicBezTo>
                      <a:cubicBezTo>
                        <a:pt x="3" y="28"/>
                        <a:pt x="5" y="30"/>
                        <a:pt x="5" y="31"/>
                      </a:cubicBezTo>
                      <a:cubicBezTo>
                        <a:pt x="5" y="32"/>
                        <a:pt x="4" y="33"/>
                        <a:pt x="2" y="34"/>
                      </a:cubicBezTo>
                      <a:cubicBezTo>
                        <a:pt x="1" y="34"/>
                        <a:pt x="0" y="36"/>
                        <a:pt x="1" y="38"/>
                      </a:cubicBezTo>
                      <a:cubicBezTo>
                        <a:pt x="1" y="40"/>
                        <a:pt x="3" y="42"/>
                        <a:pt x="5" y="41"/>
                      </a:cubicBezTo>
                      <a:cubicBezTo>
                        <a:pt x="6" y="41"/>
                        <a:pt x="8" y="41"/>
                        <a:pt x="8" y="42"/>
                      </a:cubicBezTo>
                      <a:cubicBezTo>
                        <a:pt x="9" y="42"/>
                        <a:pt x="9" y="45"/>
                        <a:pt x="8" y="46"/>
                      </a:cubicBezTo>
                      <a:cubicBezTo>
                        <a:pt x="7" y="47"/>
                        <a:pt x="7" y="50"/>
                        <a:pt x="9" y="51"/>
                      </a:cubicBezTo>
                      <a:cubicBezTo>
                        <a:pt x="11" y="52"/>
                        <a:pt x="13" y="53"/>
                        <a:pt x="14" y="51"/>
                      </a:cubicBezTo>
                      <a:cubicBezTo>
                        <a:pt x="15" y="50"/>
                        <a:pt x="18" y="51"/>
                        <a:pt x="18" y="51"/>
                      </a:cubicBezTo>
                      <a:cubicBezTo>
                        <a:pt x="19" y="51"/>
                        <a:pt x="20" y="53"/>
                        <a:pt x="19" y="54"/>
                      </a:cubicBezTo>
                      <a:cubicBezTo>
                        <a:pt x="19" y="56"/>
                        <a:pt x="20" y="57"/>
                        <a:pt x="22" y="58"/>
                      </a:cubicBezTo>
                      <a:cubicBezTo>
                        <a:pt x="25" y="58"/>
                        <a:pt x="26" y="57"/>
                        <a:pt x="27" y="56"/>
                      </a:cubicBezTo>
                      <a:cubicBezTo>
                        <a:pt x="27" y="54"/>
                        <a:pt x="30" y="53"/>
                        <a:pt x="31" y="53"/>
                      </a:cubicBezTo>
                      <a:cubicBezTo>
                        <a:pt x="31" y="53"/>
                        <a:pt x="33" y="54"/>
                        <a:pt x="33" y="56"/>
                      </a:cubicBezTo>
                      <a:cubicBezTo>
                        <a:pt x="34" y="57"/>
                        <a:pt x="36" y="58"/>
                        <a:pt x="38" y="57"/>
                      </a:cubicBezTo>
                      <a:cubicBezTo>
                        <a:pt x="40" y="57"/>
                        <a:pt x="41" y="55"/>
                        <a:pt x="40" y="53"/>
                      </a:cubicBezTo>
                      <a:cubicBezTo>
                        <a:pt x="40" y="52"/>
                        <a:pt x="42" y="49"/>
                        <a:pt x="42" y="49"/>
                      </a:cubicBezTo>
                      <a:cubicBezTo>
                        <a:pt x="43" y="48"/>
                        <a:pt x="44" y="49"/>
                        <a:pt x="46" y="50"/>
                      </a:cubicBezTo>
                      <a:cubicBezTo>
                        <a:pt x="47" y="51"/>
                        <a:pt x="49" y="51"/>
                        <a:pt x="50" y="49"/>
                      </a:cubicBezTo>
                      <a:cubicBezTo>
                        <a:pt x="52" y="47"/>
                        <a:pt x="52" y="45"/>
                        <a:pt x="51" y="44"/>
                      </a:cubicBezTo>
                      <a:cubicBezTo>
                        <a:pt x="50" y="43"/>
                        <a:pt x="50" y="40"/>
                        <a:pt x="50" y="40"/>
                      </a:cubicBezTo>
                      <a:cubicBezTo>
                        <a:pt x="51" y="39"/>
                        <a:pt x="52" y="38"/>
                        <a:pt x="54" y="39"/>
                      </a:cubicBezTo>
                      <a:cubicBezTo>
                        <a:pt x="55" y="39"/>
                        <a:pt x="57" y="38"/>
                        <a:pt x="57" y="35"/>
                      </a:cubicBezTo>
                      <a:cubicBezTo>
                        <a:pt x="58" y="33"/>
                        <a:pt x="57" y="31"/>
                        <a:pt x="55" y="31"/>
                      </a:cubicBezTo>
                      <a:cubicBezTo>
                        <a:pt x="54" y="31"/>
                        <a:pt x="53" y="28"/>
                        <a:pt x="52" y="27"/>
                      </a:cubicBezTo>
                      <a:cubicBezTo>
                        <a:pt x="52" y="26"/>
                        <a:pt x="54" y="25"/>
                        <a:pt x="55" y="25"/>
                      </a:cubicBezTo>
                      <a:cubicBezTo>
                        <a:pt x="56" y="24"/>
                        <a:pt x="57" y="22"/>
                        <a:pt x="56" y="20"/>
                      </a:cubicBezTo>
                      <a:cubicBezTo>
                        <a:pt x="56" y="18"/>
                        <a:pt x="54" y="17"/>
                        <a:pt x="53" y="18"/>
                      </a:cubicBezTo>
                      <a:cubicBezTo>
                        <a:pt x="51" y="18"/>
                        <a:pt x="49" y="16"/>
                        <a:pt x="48" y="16"/>
                      </a:cubicBezTo>
                      <a:cubicBezTo>
                        <a:pt x="48" y="15"/>
                        <a:pt x="48" y="13"/>
                        <a:pt x="49" y="12"/>
                      </a:cubicBezTo>
                      <a:cubicBezTo>
                        <a:pt x="50" y="11"/>
                        <a:pt x="50" y="9"/>
                        <a:pt x="48" y="8"/>
                      </a:cubicBezTo>
                      <a:cubicBezTo>
                        <a:pt x="47" y="6"/>
                        <a:pt x="45" y="6"/>
                        <a:pt x="44" y="7"/>
                      </a:cubicBezTo>
                      <a:cubicBezTo>
                        <a:pt x="42" y="8"/>
                        <a:pt x="40" y="8"/>
                        <a:pt x="39" y="8"/>
                      </a:cubicBezTo>
                      <a:cubicBezTo>
                        <a:pt x="38" y="7"/>
                        <a:pt x="38" y="6"/>
                        <a:pt x="38" y="4"/>
                      </a:cubicBezTo>
                      <a:cubicBezTo>
                        <a:pt x="38" y="3"/>
                        <a:pt x="37" y="1"/>
                        <a:pt x="35" y="1"/>
                      </a:cubicBezTo>
                      <a:cubicBezTo>
                        <a:pt x="33" y="0"/>
                        <a:pt x="31" y="1"/>
                        <a:pt x="30" y="3"/>
                      </a:cubicBezTo>
                      <a:cubicBezTo>
                        <a:pt x="30" y="4"/>
                        <a:pt x="28" y="5"/>
                        <a:pt x="27" y="5"/>
                      </a:cubicBezTo>
                      <a:cubicBezTo>
                        <a:pt x="26" y="6"/>
                        <a:pt x="25" y="4"/>
                        <a:pt x="24" y="3"/>
                      </a:cubicBezTo>
                      <a:cubicBezTo>
                        <a:pt x="24" y="1"/>
                        <a:pt x="22" y="1"/>
                        <a:pt x="20" y="1"/>
                      </a:cubicBezTo>
                      <a:cubicBezTo>
                        <a:pt x="18" y="2"/>
                        <a:pt x="16" y="4"/>
                        <a:pt x="17" y="5"/>
                      </a:cubicBezTo>
                      <a:cubicBezTo>
                        <a:pt x="17" y="7"/>
                        <a:pt x="16" y="9"/>
                        <a:pt x="15" y="10"/>
                      </a:cubicBezTo>
                      <a:cubicBezTo>
                        <a:pt x="14" y="10"/>
                        <a:pt x="13" y="10"/>
                        <a:pt x="12" y="9"/>
                      </a:cubicBezTo>
                      <a:cubicBezTo>
                        <a:pt x="10" y="8"/>
                        <a:pt x="8" y="8"/>
                        <a:pt x="7" y="10"/>
                      </a:cubicBezTo>
                      <a:cubicBezTo>
                        <a:pt x="6" y="11"/>
                        <a:pt x="5" y="13"/>
                        <a:pt x="6" y="14"/>
                      </a:cubicBezTo>
                      <a:close/>
                      <a:moveTo>
                        <a:pt x="23" y="13"/>
                      </a:moveTo>
                      <a:cubicBezTo>
                        <a:pt x="32" y="10"/>
                        <a:pt x="42" y="15"/>
                        <a:pt x="45" y="24"/>
                      </a:cubicBezTo>
                      <a:cubicBezTo>
                        <a:pt x="47" y="33"/>
                        <a:pt x="43" y="42"/>
                        <a:pt x="34" y="45"/>
                      </a:cubicBezTo>
                      <a:cubicBezTo>
                        <a:pt x="25" y="48"/>
                        <a:pt x="15" y="43"/>
                        <a:pt x="13" y="34"/>
                      </a:cubicBezTo>
                      <a:cubicBezTo>
                        <a:pt x="10" y="26"/>
                        <a:pt x="15" y="16"/>
                        <a:pt x="23" y="13"/>
                      </a:cubicBezTo>
                      <a:close/>
                    </a:path>
                  </a:pathLst>
                </a:custGeom>
                <a:solidFill>
                  <a:srgbClr val="43C5A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5"/>
                </a:p>
              </p:txBody>
            </p:sp>
            <p:sp>
              <p:nvSpPr>
                <p:cNvPr id="179" name="Freeform 302"/>
                <p:cNvSpPr>
                  <a:spLocks noEditPoints="1"/>
                </p:cNvSpPr>
                <p:nvPr/>
              </p:nvSpPr>
              <p:spPr bwMode="auto">
                <a:xfrm>
                  <a:off x="5084763" y="971550"/>
                  <a:ext cx="139700" cy="139700"/>
                </a:xfrm>
                <a:custGeom>
                  <a:avLst/>
                  <a:gdLst>
                    <a:gd name="T0" fmla="*/ 4 w 37"/>
                    <a:gd name="T1" fmla="*/ 9 h 37"/>
                    <a:gd name="T2" fmla="*/ 5 w 37"/>
                    <a:gd name="T3" fmla="*/ 12 h 37"/>
                    <a:gd name="T4" fmla="*/ 2 w 37"/>
                    <a:gd name="T5" fmla="*/ 12 h 37"/>
                    <a:gd name="T6" fmla="*/ 0 w 37"/>
                    <a:gd name="T7" fmla="*/ 14 h 37"/>
                    <a:gd name="T8" fmla="*/ 1 w 37"/>
                    <a:gd name="T9" fmla="*/ 17 h 37"/>
                    <a:gd name="T10" fmla="*/ 3 w 37"/>
                    <a:gd name="T11" fmla="*/ 20 h 37"/>
                    <a:gd name="T12" fmla="*/ 2 w 37"/>
                    <a:gd name="T13" fmla="*/ 21 h 37"/>
                    <a:gd name="T14" fmla="*/ 1 w 37"/>
                    <a:gd name="T15" fmla="*/ 24 h 37"/>
                    <a:gd name="T16" fmla="*/ 3 w 37"/>
                    <a:gd name="T17" fmla="*/ 26 h 37"/>
                    <a:gd name="T18" fmla="*/ 5 w 37"/>
                    <a:gd name="T19" fmla="*/ 26 h 37"/>
                    <a:gd name="T20" fmla="*/ 5 w 37"/>
                    <a:gd name="T21" fmla="*/ 29 h 37"/>
                    <a:gd name="T22" fmla="*/ 6 w 37"/>
                    <a:gd name="T23" fmla="*/ 32 h 37"/>
                    <a:gd name="T24" fmla="*/ 9 w 37"/>
                    <a:gd name="T25" fmla="*/ 33 h 37"/>
                    <a:gd name="T26" fmla="*/ 12 w 37"/>
                    <a:gd name="T27" fmla="*/ 32 h 37"/>
                    <a:gd name="T28" fmla="*/ 12 w 37"/>
                    <a:gd name="T29" fmla="*/ 34 h 37"/>
                    <a:gd name="T30" fmla="*/ 15 w 37"/>
                    <a:gd name="T31" fmla="*/ 37 h 37"/>
                    <a:gd name="T32" fmla="*/ 17 w 37"/>
                    <a:gd name="T33" fmla="*/ 35 h 37"/>
                    <a:gd name="T34" fmla="*/ 20 w 37"/>
                    <a:gd name="T35" fmla="*/ 34 h 37"/>
                    <a:gd name="T36" fmla="*/ 21 w 37"/>
                    <a:gd name="T37" fmla="*/ 35 h 37"/>
                    <a:gd name="T38" fmla="*/ 24 w 37"/>
                    <a:gd name="T39" fmla="*/ 36 h 37"/>
                    <a:gd name="T40" fmla="*/ 26 w 37"/>
                    <a:gd name="T41" fmla="*/ 34 h 37"/>
                    <a:gd name="T42" fmla="*/ 27 w 37"/>
                    <a:gd name="T43" fmla="*/ 31 h 37"/>
                    <a:gd name="T44" fmla="*/ 29 w 37"/>
                    <a:gd name="T45" fmla="*/ 32 h 37"/>
                    <a:gd name="T46" fmla="*/ 32 w 37"/>
                    <a:gd name="T47" fmla="*/ 31 h 37"/>
                    <a:gd name="T48" fmla="*/ 33 w 37"/>
                    <a:gd name="T49" fmla="*/ 28 h 37"/>
                    <a:gd name="T50" fmla="*/ 32 w 37"/>
                    <a:gd name="T51" fmla="*/ 25 h 37"/>
                    <a:gd name="T52" fmla="*/ 35 w 37"/>
                    <a:gd name="T53" fmla="*/ 24 h 37"/>
                    <a:gd name="T54" fmla="*/ 37 w 37"/>
                    <a:gd name="T55" fmla="*/ 22 h 37"/>
                    <a:gd name="T56" fmla="*/ 36 w 37"/>
                    <a:gd name="T57" fmla="*/ 19 h 37"/>
                    <a:gd name="T58" fmla="*/ 34 w 37"/>
                    <a:gd name="T59" fmla="*/ 17 h 37"/>
                    <a:gd name="T60" fmla="*/ 35 w 37"/>
                    <a:gd name="T61" fmla="*/ 15 h 37"/>
                    <a:gd name="T62" fmla="*/ 36 w 37"/>
                    <a:gd name="T63" fmla="*/ 12 h 37"/>
                    <a:gd name="T64" fmla="*/ 34 w 37"/>
                    <a:gd name="T65" fmla="*/ 11 h 37"/>
                    <a:gd name="T66" fmla="*/ 31 w 37"/>
                    <a:gd name="T67" fmla="*/ 9 h 37"/>
                    <a:gd name="T68" fmla="*/ 32 w 37"/>
                    <a:gd name="T69" fmla="*/ 7 h 37"/>
                    <a:gd name="T70" fmla="*/ 31 w 37"/>
                    <a:gd name="T71" fmla="*/ 4 h 37"/>
                    <a:gd name="T72" fmla="*/ 28 w 37"/>
                    <a:gd name="T73" fmla="*/ 4 h 37"/>
                    <a:gd name="T74" fmla="*/ 25 w 37"/>
                    <a:gd name="T75" fmla="*/ 4 h 37"/>
                    <a:gd name="T76" fmla="*/ 25 w 37"/>
                    <a:gd name="T77" fmla="*/ 2 h 37"/>
                    <a:gd name="T78" fmla="*/ 22 w 37"/>
                    <a:gd name="T79" fmla="*/ 0 h 37"/>
                    <a:gd name="T80" fmla="*/ 20 w 37"/>
                    <a:gd name="T81" fmla="*/ 1 h 37"/>
                    <a:gd name="T82" fmla="*/ 17 w 37"/>
                    <a:gd name="T83" fmla="*/ 3 h 37"/>
                    <a:gd name="T84" fmla="*/ 16 w 37"/>
                    <a:gd name="T85" fmla="*/ 1 h 37"/>
                    <a:gd name="T86" fmla="*/ 13 w 37"/>
                    <a:gd name="T87" fmla="*/ 0 h 37"/>
                    <a:gd name="T88" fmla="*/ 11 w 37"/>
                    <a:gd name="T89" fmla="*/ 3 h 37"/>
                    <a:gd name="T90" fmla="*/ 10 w 37"/>
                    <a:gd name="T91" fmla="*/ 6 h 37"/>
                    <a:gd name="T92" fmla="*/ 8 w 37"/>
                    <a:gd name="T93" fmla="*/ 5 h 37"/>
                    <a:gd name="T94" fmla="*/ 5 w 37"/>
                    <a:gd name="T95" fmla="*/ 6 h 37"/>
                    <a:gd name="T96" fmla="*/ 4 w 37"/>
                    <a:gd name="T97" fmla="*/ 9 h 37"/>
                    <a:gd name="T98" fmla="*/ 15 w 37"/>
                    <a:gd name="T99" fmla="*/ 8 h 37"/>
                    <a:gd name="T100" fmla="*/ 29 w 37"/>
                    <a:gd name="T101" fmla="*/ 15 h 37"/>
                    <a:gd name="T102" fmla="*/ 22 w 37"/>
                    <a:gd name="T103" fmla="*/ 29 h 37"/>
                    <a:gd name="T104" fmla="*/ 8 w 37"/>
                    <a:gd name="T105" fmla="*/ 22 h 37"/>
                    <a:gd name="T106" fmla="*/ 15 w 37"/>
                    <a:gd name="T107" fmla="*/ 8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37" h="37">
                      <a:moveTo>
                        <a:pt x="4" y="9"/>
                      </a:moveTo>
                      <a:cubicBezTo>
                        <a:pt x="5" y="9"/>
                        <a:pt x="5" y="11"/>
                        <a:pt x="5" y="12"/>
                      </a:cubicBezTo>
                      <a:cubicBezTo>
                        <a:pt x="4" y="12"/>
                        <a:pt x="3" y="12"/>
                        <a:pt x="2" y="12"/>
                      </a:cubicBezTo>
                      <a:cubicBezTo>
                        <a:pt x="1" y="12"/>
                        <a:pt x="0" y="13"/>
                        <a:pt x="0" y="14"/>
                      </a:cubicBezTo>
                      <a:cubicBezTo>
                        <a:pt x="0" y="16"/>
                        <a:pt x="0" y="17"/>
                        <a:pt x="1" y="17"/>
                      </a:cubicBezTo>
                      <a:cubicBezTo>
                        <a:pt x="2" y="17"/>
                        <a:pt x="3" y="19"/>
                        <a:pt x="3" y="20"/>
                      </a:cubicBezTo>
                      <a:cubicBezTo>
                        <a:pt x="3" y="20"/>
                        <a:pt x="2" y="21"/>
                        <a:pt x="2" y="21"/>
                      </a:cubicBezTo>
                      <a:cubicBezTo>
                        <a:pt x="1" y="21"/>
                        <a:pt x="0" y="23"/>
                        <a:pt x="1" y="24"/>
                      </a:cubicBezTo>
                      <a:cubicBezTo>
                        <a:pt x="1" y="25"/>
                        <a:pt x="2" y="26"/>
                        <a:pt x="3" y="26"/>
                      </a:cubicBezTo>
                      <a:cubicBezTo>
                        <a:pt x="4" y="26"/>
                        <a:pt x="5" y="26"/>
                        <a:pt x="5" y="26"/>
                      </a:cubicBezTo>
                      <a:cubicBezTo>
                        <a:pt x="6" y="27"/>
                        <a:pt x="6" y="28"/>
                        <a:pt x="5" y="29"/>
                      </a:cubicBezTo>
                      <a:cubicBezTo>
                        <a:pt x="5" y="30"/>
                        <a:pt x="5" y="31"/>
                        <a:pt x="6" y="32"/>
                      </a:cubicBezTo>
                      <a:cubicBezTo>
                        <a:pt x="7" y="33"/>
                        <a:pt x="8" y="33"/>
                        <a:pt x="9" y="33"/>
                      </a:cubicBezTo>
                      <a:cubicBezTo>
                        <a:pt x="10" y="32"/>
                        <a:pt x="11" y="32"/>
                        <a:pt x="12" y="32"/>
                      </a:cubicBezTo>
                      <a:cubicBezTo>
                        <a:pt x="12" y="32"/>
                        <a:pt x="13" y="33"/>
                        <a:pt x="12" y="34"/>
                      </a:cubicBezTo>
                      <a:cubicBezTo>
                        <a:pt x="12" y="35"/>
                        <a:pt x="13" y="36"/>
                        <a:pt x="15" y="37"/>
                      </a:cubicBezTo>
                      <a:cubicBezTo>
                        <a:pt x="16" y="37"/>
                        <a:pt x="17" y="36"/>
                        <a:pt x="17" y="35"/>
                      </a:cubicBezTo>
                      <a:cubicBezTo>
                        <a:pt x="18" y="34"/>
                        <a:pt x="19" y="34"/>
                        <a:pt x="20" y="34"/>
                      </a:cubicBezTo>
                      <a:cubicBezTo>
                        <a:pt x="20" y="34"/>
                        <a:pt x="21" y="34"/>
                        <a:pt x="21" y="35"/>
                      </a:cubicBezTo>
                      <a:cubicBezTo>
                        <a:pt x="22" y="36"/>
                        <a:pt x="23" y="37"/>
                        <a:pt x="24" y="36"/>
                      </a:cubicBezTo>
                      <a:cubicBezTo>
                        <a:pt x="26" y="36"/>
                        <a:pt x="26" y="35"/>
                        <a:pt x="26" y="34"/>
                      </a:cubicBezTo>
                      <a:cubicBezTo>
                        <a:pt x="26" y="33"/>
                        <a:pt x="27" y="31"/>
                        <a:pt x="27" y="31"/>
                      </a:cubicBezTo>
                      <a:cubicBezTo>
                        <a:pt x="28" y="31"/>
                        <a:pt x="29" y="31"/>
                        <a:pt x="29" y="32"/>
                      </a:cubicBezTo>
                      <a:cubicBezTo>
                        <a:pt x="30" y="32"/>
                        <a:pt x="32" y="32"/>
                        <a:pt x="32" y="31"/>
                      </a:cubicBezTo>
                      <a:cubicBezTo>
                        <a:pt x="33" y="30"/>
                        <a:pt x="34" y="28"/>
                        <a:pt x="33" y="28"/>
                      </a:cubicBezTo>
                      <a:cubicBezTo>
                        <a:pt x="32" y="27"/>
                        <a:pt x="32" y="25"/>
                        <a:pt x="32" y="25"/>
                      </a:cubicBezTo>
                      <a:cubicBezTo>
                        <a:pt x="33" y="24"/>
                        <a:pt x="34" y="24"/>
                        <a:pt x="35" y="24"/>
                      </a:cubicBezTo>
                      <a:cubicBezTo>
                        <a:pt x="36" y="24"/>
                        <a:pt x="37" y="24"/>
                        <a:pt x="37" y="22"/>
                      </a:cubicBezTo>
                      <a:cubicBezTo>
                        <a:pt x="37" y="21"/>
                        <a:pt x="37" y="20"/>
                        <a:pt x="36" y="19"/>
                      </a:cubicBezTo>
                      <a:cubicBezTo>
                        <a:pt x="35" y="19"/>
                        <a:pt x="34" y="18"/>
                        <a:pt x="34" y="17"/>
                      </a:cubicBezTo>
                      <a:cubicBezTo>
                        <a:pt x="34" y="16"/>
                        <a:pt x="35" y="16"/>
                        <a:pt x="35" y="15"/>
                      </a:cubicBezTo>
                      <a:cubicBezTo>
                        <a:pt x="36" y="15"/>
                        <a:pt x="37" y="14"/>
                        <a:pt x="36" y="12"/>
                      </a:cubicBezTo>
                      <a:cubicBezTo>
                        <a:pt x="36" y="11"/>
                        <a:pt x="35" y="10"/>
                        <a:pt x="34" y="11"/>
                      </a:cubicBezTo>
                      <a:cubicBezTo>
                        <a:pt x="33" y="11"/>
                        <a:pt x="31" y="10"/>
                        <a:pt x="31" y="9"/>
                      </a:cubicBezTo>
                      <a:cubicBezTo>
                        <a:pt x="31" y="9"/>
                        <a:pt x="31" y="8"/>
                        <a:pt x="32" y="7"/>
                      </a:cubicBezTo>
                      <a:cubicBezTo>
                        <a:pt x="32" y="7"/>
                        <a:pt x="32" y="5"/>
                        <a:pt x="31" y="4"/>
                      </a:cubicBezTo>
                      <a:cubicBezTo>
                        <a:pt x="30" y="3"/>
                        <a:pt x="29" y="3"/>
                        <a:pt x="28" y="4"/>
                      </a:cubicBezTo>
                      <a:cubicBezTo>
                        <a:pt x="27" y="5"/>
                        <a:pt x="26" y="5"/>
                        <a:pt x="25" y="4"/>
                      </a:cubicBezTo>
                      <a:cubicBezTo>
                        <a:pt x="25" y="4"/>
                        <a:pt x="24" y="3"/>
                        <a:pt x="25" y="2"/>
                      </a:cubicBezTo>
                      <a:cubicBezTo>
                        <a:pt x="25" y="1"/>
                        <a:pt x="24" y="0"/>
                        <a:pt x="22" y="0"/>
                      </a:cubicBezTo>
                      <a:cubicBezTo>
                        <a:pt x="21" y="0"/>
                        <a:pt x="20" y="0"/>
                        <a:pt x="20" y="1"/>
                      </a:cubicBezTo>
                      <a:cubicBezTo>
                        <a:pt x="19" y="2"/>
                        <a:pt x="18" y="3"/>
                        <a:pt x="17" y="3"/>
                      </a:cubicBezTo>
                      <a:cubicBezTo>
                        <a:pt x="17" y="3"/>
                        <a:pt x="16" y="2"/>
                        <a:pt x="16" y="1"/>
                      </a:cubicBezTo>
                      <a:cubicBezTo>
                        <a:pt x="15" y="0"/>
                        <a:pt x="14" y="0"/>
                        <a:pt x="13" y="0"/>
                      </a:cubicBezTo>
                      <a:cubicBezTo>
                        <a:pt x="11" y="1"/>
                        <a:pt x="11" y="2"/>
                        <a:pt x="11" y="3"/>
                      </a:cubicBezTo>
                      <a:cubicBezTo>
                        <a:pt x="11" y="4"/>
                        <a:pt x="10" y="5"/>
                        <a:pt x="10" y="6"/>
                      </a:cubicBezTo>
                      <a:cubicBezTo>
                        <a:pt x="9" y="6"/>
                        <a:pt x="8" y="6"/>
                        <a:pt x="8" y="5"/>
                      </a:cubicBezTo>
                      <a:cubicBezTo>
                        <a:pt x="7" y="4"/>
                        <a:pt x="5" y="5"/>
                        <a:pt x="5" y="6"/>
                      </a:cubicBezTo>
                      <a:cubicBezTo>
                        <a:pt x="4" y="7"/>
                        <a:pt x="3" y="8"/>
                        <a:pt x="4" y="9"/>
                      </a:cubicBezTo>
                      <a:close/>
                      <a:moveTo>
                        <a:pt x="15" y="8"/>
                      </a:moveTo>
                      <a:cubicBezTo>
                        <a:pt x="21" y="6"/>
                        <a:pt x="27" y="9"/>
                        <a:pt x="29" y="15"/>
                      </a:cubicBezTo>
                      <a:cubicBezTo>
                        <a:pt x="31" y="21"/>
                        <a:pt x="27" y="27"/>
                        <a:pt x="22" y="29"/>
                      </a:cubicBezTo>
                      <a:cubicBezTo>
                        <a:pt x="16" y="30"/>
                        <a:pt x="10" y="27"/>
                        <a:pt x="8" y="22"/>
                      </a:cubicBezTo>
                      <a:cubicBezTo>
                        <a:pt x="6" y="16"/>
                        <a:pt x="10" y="10"/>
                        <a:pt x="15" y="8"/>
                      </a:cubicBezTo>
                      <a:close/>
                    </a:path>
                  </a:pathLst>
                </a:custGeom>
                <a:solidFill>
                  <a:srgbClr val="43C5A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5"/>
                </a:p>
              </p:txBody>
            </p:sp>
            <p:sp>
              <p:nvSpPr>
                <p:cNvPr id="180" name="Freeform 303"/>
                <p:cNvSpPr>
                  <a:spLocks noEditPoints="1"/>
                </p:cNvSpPr>
                <p:nvPr/>
              </p:nvSpPr>
              <p:spPr bwMode="auto">
                <a:xfrm>
                  <a:off x="5084763" y="1111250"/>
                  <a:ext cx="109538" cy="104775"/>
                </a:xfrm>
                <a:custGeom>
                  <a:avLst/>
                  <a:gdLst>
                    <a:gd name="T0" fmla="*/ 3 w 29"/>
                    <a:gd name="T1" fmla="*/ 7 h 28"/>
                    <a:gd name="T2" fmla="*/ 4 w 29"/>
                    <a:gd name="T3" fmla="*/ 9 h 28"/>
                    <a:gd name="T4" fmla="*/ 2 w 29"/>
                    <a:gd name="T5" fmla="*/ 9 h 28"/>
                    <a:gd name="T6" fmla="*/ 0 w 29"/>
                    <a:gd name="T7" fmla="*/ 11 h 28"/>
                    <a:gd name="T8" fmla="*/ 1 w 29"/>
                    <a:gd name="T9" fmla="*/ 13 h 28"/>
                    <a:gd name="T10" fmla="*/ 3 w 29"/>
                    <a:gd name="T11" fmla="*/ 15 h 28"/>
                    <a:gd name="T12" fmla="*/ 1 w 29"/>
                    <a:gd name="T13" fmla="*/ 16 h 28"/>
                    <a:gd name="T14" fmla="*/ 1 w 29"/>
                    <a:gd name="T15" fmla="*/ 19 h 28"/>
                    <a:gd name="T16" fmla="*/ 3 w 29"/>
                    <a:gd name="T17" fmla="*/ 20 h 28"/>
                    <a:gd name="T18" fmla="*/ 4 w 29"/>
                    <a:gd name="T19" fmla="*/ 20 h 28"/>
                    <a:gd name="T20" fmla="*/ 4 w 29"/>
                    <a:gd name="T21" fmla="*/ 23 h 28"/>
                    <a:gd name="T22" fmla="*/ 5 w 29"/>
                    <a:gd name="T23" fmla="*/ 25 h 28"/>
                    <a:gd name="T24" fmla="*/ 7 w 29"/>
                    <a:gd name="T25" fmla="*/ 25 h 28"/>
                    <a:gd name="T26" fmla="*/ 9 w 29"/>
                    <a:gd name="T27" fmla="*/ 25 h 28"/>
                    <a:gd name="T28" fmla="*/ 10 w 29"/>
                    <a:gd name="T29" fmla="*/ 27 h 28"/>
                    <a:gd name="T30" fmla="*/ 11 w 29"/>
                    <a:gd name="T31" fmla="*/ 28 h 28"/>
                    <a:gd name="T32" fmla="*/ 13 w 29"/>
                    <a:gd name="T33" fmla="*/ 27 h 28"/>
                    <a:gd name="T34" fmla="*/ 15 w 29"/>
                    <a:gd name="T35" fmla="*/ 26 h 28"/>
                    <a:gd name="T36" fmla="*/ 17 w 29"/>
                    <a:gd name="T37" fmla="*/ 27 h 28"/>
                    <a:gd name="T38" fmla="*/ 19 w 29"/>
                    <a:gd name="T39" fmla="*/ 28 h 28"/>
                    <a:gd name="T40" fmla="*/ 20 w 29"/>
                    <a:gd name="T41" fmla="*/ 26 h 28"/>
                    <a:gd name="T42" fmla="*/ 21 w 29"/>
                    <a:gd name="T43" fmla="*/ 24 h 28"/>
                    <a:gd name="T44" fmla="*/ 23 w 29"/>
                    <a:gd name="T45" fmla="*/ 24 h 28"/>
                    <a:gd name="T46" fmla="*/ 25 w 29"/>
                    <a:gd name="T47" fmla="*/ 24 h 28"/>
                    <a:gd name="T48" fmla="*/ 25 w 29"/>
                    <a:gd name="T49" fmla="*/ 21 h 28"/>
                    <a:gd name="T50" fmla="*/ 25 w 29"/>
                    <a:gd name="T51" fmla="*/ 19 h 28"/>
                    <a:gd name="T52" fmla="*/ 27 w 29"/>
                    <a:gd name="T53" fmla="*/ 19 h 28"/>
                    <a:gd name="T54" fmla="*/ 29 w 29"/>
                    <a:gd name="T55" fmla="*/ 17 h 28"/>
                    <a:gd name="T56" fmla="*/ 28 w 29"/>
                    <a:gd name="T57" fmla="*/ 15 h 28"/>
                    <a:gd name="T58" fmla="*/ 26 w 29"/>
                    <a:gd name="T59" fmla="*/ 13 h 28"/>
                    <a:gd name="T60" fmla="*/ 27 w 29"/>
                    <a:gd name="T61" fmla="*/ 12 h 28"/>
                    <a:gd name="T62" fmla="*/ 28 w 29"/>
                    <a:gd name="T63" fmla="*/ 10 h 28"/>
                    <a:gd name="T64" fmla="*/ 26 w 29"/>
                    <a:gd name="T65" fmla="*/ 8 h 28"/>
                    <a:gd name="T66" fmla="*/ 24 w 29"/>
                    <a:gd name="T67" fmla="*/ 7 h 28"/>
                    <a:gd name="T68" fmla="*/ 25 w 29"/>
                    <a:gd name="T69" fmla="*/ 6 h 28"/>
                    <a:gd name="T70" fmla="*/ 24 w 29"/>
                    <a:gd name="T71" fmla="*/ 3 h 28"/>
                    <a:gd name="T72" fmla="*/ 22 w 29"/>
                    <a:gd name="T73" fmla="*/ 3 h 28"/>
                    <a:gd name="T74" fmla="*/ 19 w 29"/>
                    <a:gd name="T75" fmla="*/ 3 h 28"/>
                    <a:gd name="T76" fmla="*/ 19 w 29"/>
                    <a:gd name="T77" fmla="*/ 2 h 28"/>
                    <a:gd name="T78" fmla="*/ 17 w 29"/>
                    <a:gd name="T79" fmla="*/ 0 h 28"/>
                    <a:gd name="T80" fmla="*/ 15 w 29"/>
                    <a:gd name="T81" fmla="*/ 1 h 28"/>
                    <a:gd name="T82" fmla="*/ 13 w 29"/>
                    <a:gd name="T83" fmla="*/ 2 h 28"/>
                    <a:gd name="T84" fmla="*/ 12 w 29"/>
                    <a:gd name="T85" fmla="*/ 1 h 28"/>
                    <a:gd name="T86" fmla="*/ 10 w 29"/>
                    <a:gd name="T87" fmla="*/ 0 h 28"/>
                    <a:gd name="T88" fmla="*/ 9 w 29"/>
                    <a:gd name="T89" fmla="*/ 2 h 28"/>
                    <a:gd name="T90" fmla="*/ 8 w 29"/>
                    <a:gd name="T91" fmla="*/ 4 h 28"/>
                    <a:gd name="T92" fmla="*/ 6 w 29"/>
                    <a:gd name="T93" fmla="*/ 4 h 28"/>
                    <a:gd name="T94" fmla="*/ 4 w 29"/>
                    <a:gd name="T95" fmla="*/ 4 h 28"/>
                    <a:gd name="T96" fmla="*/ 3 w 29"/>
                    <a:gd name="T97" fmla="*/ 7 h 28"/>
                    <a:gd name="T98" fmla="*/ 12 w 29"/>
                    <a:gd name="T99" fmla="*/ 6 h 28"/>
                    <a:gd name="T100" fmla="*/ 22 w 29"/>
                    <a:gd name="T101" fmla="*/ 12 h 28"/>
                    <a:gd name="T102" fmla="*/ 17 w 29"/>
                    <a:gd name="T103" fmla="*/ 22 h 28"/>
                    <a:gd name="T104" fmla="*/ 6 w 29"/>
                    <a:gd name="T105" fmla="*/ 17 h 28"/>
                    <a:gd name="T106" fmla="*/ 12 w 29"/>
                    <a:gd name="T107" fmla="*/ 6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29" h="28">
                      <a:moveTo>
                        <a:pt x="3" y="7"/>
                      </a:moveTo>
                      <a:cubicBezTo>
                        <a:pt x="4" y="7"/>
                        <a:pt x="4" y="9"/>
                        <a:pt x="4" y="9"/>
                      </a:cubicBezTo>
                      <a:cubicBezTo>
                        <a:pt x="4" y="9"/>
                        <a:pt x="3" y="10"/>
                        <a:pt x="2" y="9"/>
                      </a:cubicBezTo>
                      <a:cubicBezTo>
                        <a:pt x="1" y="9"/>
                        <a:pt x="0" y="10"/>
                        <a:pt x="0" y="11"/>
                      </a:cubicBezTo>
                      <a:cubicBezTo>
                        <a:pt x="0" y="12"/>
                        <a:pt x="0" y="13"/>
                        <a:pt x="1" y="13"/>
                      </a:cubicBezTo>
                      <a:cubicBezTo>
                        <a:pt x="2" y="13"/>
                        <a:pt x="3" y="15"/>
                        <a:pt x="3" y="15"/>
                      </a:cubicBezTo>
                      <a:cubicBezTo>
                        <a:pt x="3" y="16"/>
                        <a:pt x="2" y="16"/>
                        <a:pt x="1" y="16"/>
                      </a:cubicBezTo>
                      <a:cubicBezTo>
                        <a:pt x="1" y="17"/>
                        <a:pt x="0" y="18"/>
                        <a:pt x="1" y="19"/>
                      </a:cubicBezTo>
                      <a:cubicBezTo>
                        <a:pt x="1" y="20"/>
                        <a:pt x="2" y="20"/>
                        <a:pt x="3" y="20"/>
                      </a:cubicBezTo>
                      <a:cubicBezTo>
                        <a:pt x="3" y="20"/>
                        <a:pt x="4" y="20"/>
                        <a:pt x="4" y="20"/>
                      </a:cubicBezTo>
                      <a:cubicBezTo>
                        <a:pt x="4" y="21"/>
                        <a:pt x="5" y="22"/>
                        <a:pt x="4" y="23"/>
                      </a:cubicBezTo>
                      <a:cubicBezTo>
                        <a:pt x="4" y="23"/>
                        <a:pt x="4" y="24"/>
                        <a:pt x="5" y="25"/>
                      </a:cubicBezTo>
                      <a:cubicBezTo>
                        <a:pt x="5" y="26"/>
                        <a:pt x="7" y="26"/>
                        <a:pt x="7" y="25"/>
                      </a:cubicBezTo>
                      <a:cubicBezTo>
                        <a:pt x="8" y="25"/>
                        <a:pt x="9" y="25"/>
                        <a:pt x="9" y="25"/>
                      </a:cubicBezTo>
                      <a:cubicBezTo>
                        <a:pt x="10" y="25"/>
                        <a:pt x="10" y="26"/>
                        <a:pt x="10" y="27"/>
                      </a:cubicBezTo>
                      <a:cubicBezTo>
                        <a:pt x="10" y="27"/>
                        <a:pt x="10" y="28"/>
                        <a:pt x="11" y="28"/>
                      </a:cubicBezTo>
                      <a:cubicBezTo>
                        <a:pt x="12" y="28"/>
                        <a:pt x="13" y="28"/>
                        <a:pt x="13" y="27"/>
                      </a:cubicBezTo>
                      <a:cubicBezTo>
                        <a:pt x="14" y="27"/>
                        <a:pt x="15" y="26"/>
                        <a:pt x="15" y="26"/>
                      </a:cubicBezTo>
                      <a:cubicBezTo>
                        <a:pt x="16" y="26"/>
                        <a:pt x="16" y="26"/>
                        <a:pt x="17" y="27"/>
                      </a:cubicBezTo>
                      <a:cubicBezTo>
                        <a:pt x="17" y="28"/>
                        <a:pt x="18" y="28"/>
                        <a:pt x="19" y="28"/>
                      </a:cubicBezTo>
                      <a:cubicBezTo>
                        <a:pt x="20" y="28"/>
                        <a:pt x="20" y="27"/>
                        <a:pt x="20" y="26"/>
                      </a:cubicBezTo>
                      <a:cubicBezTo>
                        <a:pt x="20" y="25"/>
                        <a:pt x="21" y="24"/>
                        <a:pt x="21" y="24"/>
                      </a:cubicBezTo>
                      <a:cubicBezTo>
                        <a:pt x="21" y="24"/>
                        <a:pt x="22" y="24"/>
                        <a:pt x="23" y="24"/>
                      </a:cubicBezTo>
                      <a:cubicBezTo>
                        <a:pt x="23" y="25"/>
                        <a:pt x="24" y="25"/>
                        <a:pt x="25" y="24"/>
                      </a:cubicBezTo>
                      <a:cubicBezTo>
                        <a:pt x="26" y="23"/>
                        <a:pt x="26" y="22"/>
                        <a:pt x="25" y="21"/>
                      </a:cubicBezTo>
                      <a:cubicBezTo>
                        <a:pt x="25" y="21"/>
                        <a:pt x="25" y="20"/>
                        <a:pt x="25" y="19"/>
                      </a:cubicBezTo>
                      <a:cubicBezTo>
                        <a:pt x="25" y="19"/>
                        <a:pt x="26" y="19"/>
                        <a:pt x="27" y="19"/>
                      </a:cubicBezTo>
                      <a:cubicBezTo>
                        <a:pt x="28" y="19"/>
                        <a:pt x="28" y="18"/>
                        <a:pt x="29" y="17"/>
                      </a:cubicBezTo>
                      <a:cubicBezTo>
                        <a:pt x="29" y="16"/>
                        <a:pt x="28" y="15"/>
                        <a:pt x="28" y="15"/>
                      </a:cubicBezTo>
                      <a:cubicBezTo>
                        <a:pt x="27" y="15"/>
                        <a:pt x="26" y="14"/>
                        <a:pt x="26" y="13"/>
                      </a:cubicBezTo>
                      <a:cubicBezTo>
                        <a:pt x="26" y="13"/>
                        <a:pt x="27" y="12"/>
                        <a:pt x="27" y="12"/>
                      </a:cubicBezTo>
                      <a:cubicBezTo>
                        <a:pt x="28" y="12"/>
                        <a:pt x="28" y="11"/>
                        <a:pt x="28" y="10"/>
                      </a:cubicBezTo>
                      <a:cubicBezTo>
                        <a:pt x="28" y="9"/>
                        <a:pt x="27" y="8"/>
                        <a:pt x="26" y="8"/>
                      </a:cubicBezTo>
                      <a:cubicBezTo>
                        <a:pt x="26" y="9"/>
                        <a:pt x="24" y="8"/>
                        <a:pt x="24" y="7"/>
                      </a:cubicBezTo>
                      <a:cubicBezTo>
                        <a:pt x="24" y="7"/>
                        <a:pt x="24" y="6"/>
                        <a:pt x="25" y="6"/>
                      </a:cubicBezTo>
                      <a:cubicBezTo>
                        <a:pt x="25" y="5"/>
                        <a:pt x="25" y="4"/>
                        <a:pt x="24" y="3"/>
                      </a:cubicBezTo>
                      <a:cubicBezTo>
                        <a:pt x="23" y="3"/>
                        <a:pt x="22" y="3"/>
                        <a:pt x="22" y="3"/>
                      </a:cubicBezTo>
                      <a:cubicBezTo>
                        <a:pt x="21" y="4"/>
                        <a:pt x="20" y="4"/>
                        <a:pt x="19" y="3"/>
                      </a:cubicBezTo>
                      <a:cubicBezTo>
                        <a:pt x="19" y="3"/>
                        <a:pt x="19" y="2"/>
                        <a:pt x="19" y="2"/>
                      </a:cubicBezTo>
                      <a:cubicBezTo>
                        <a:pt x="19" y="1"/>
                        <a:pt x="18" y="0"/>
                        <a:pt x="17" y="0"/>
                      </a:cubicBezTo>
                      <a:cubicBezTo>
                        <a:pt x="16" y="0"/>
                        <a:pt x="15" y="0"/>
                        <a:pt x="15" y="1"/>
                      </a:cubicBezTo>
                      <a:cubicBezTo>
                        <a:pt x="15" y="2"/>
                        <a:pt x="14" y="2"/>
                        <a:pt x="13" y="2"/>
                      </a:cubicBezTo>
                      <a:cubicBezTo>
                        <a:pt x="13" y="2"/>
                        <a:pt x="12" y="2"/>
                        <a:pt x="12" y="1"/>
                      </a:cubicBezTo>
                      <a:cubicBezTo>
                        <a:pt x="12" y="0"/>
                        <a:pt x="11" y="0"/>
                        <a:pt x="10" y="0"/>
                      </a:cubicBezTo>
                      <a:cubicBezTo>
                        <a:pt x="9" y="1"/>
                        <a:pt x="8" y="2"/>
                        <a:pt x="9" y="2"/>
                      </a:cubicBezTo>
                      <a:cubicBezTo>
                        <a:pt x="9" y="3"/>
                        <a:pt x="8" y="4"/>
                        <a:pt x="8" y="4"/>
                      </a:cubicBezTo>
                      <a:cubicBezTo>
                        <a:pt x="7" y="5"/>
                        <a:pt x="7" y="4"/>
                        <a:pt x="6" y="4"/>
                      </a:cubicBezTo>
                      <a:cubicBezTo>
                        <a:pt x="5" y="3"/>
                        <a:pt x="4" y="4"/>
                        <a:pt x="4" y="4"/>
                      </a:cubicBezTo>
                      <a:cubicBezTo>
                        <a:pt x="3" y="5"/>
                        <a:pt x="3" y="6"/>
                        <a:pt x="3" y="7"/>
                      </a:cubicBezTo>
                      <a:close/>
                      <a:moveTo>
                        <a:pt x="12" y="6"/>
                      </a:moveTo>
                      <a:cubicBezTo>
                        <a:pt x="16" y="5"/>
                        <a:pt x="21" y="7"/>
                        <a:pt x="22" y="12"/>
                      </a:cubicBezTo>
                      <a:cubicBezTo>
                        <a:pt x="24" y="16"/>
                        <a:pt x="21" y="21"/>
                        <a:pt x="17" y="22"/>
                      </a:cubicBezTo>
                      <a:cubicBezTo>
                        <a:pt x="13" y="23"/>
                        <a:pt x="8" y="21"/>
                        <a:pt x="6" y="17"/>
                      </a:cubicBezTo>
                      <a:cubicBezTo>
                        <a:pt x="5" y="12"/>
                        <a:pt x="7" y="8"/>
                        <a:pt x="12" y="6"/>
                      </a:cubicBezTo>
                      <a:close/>
                    </a:path>
                  </a:pathLst>
                </a:custGeom>
                <a:solidFill>
                  <a:srgbClr val="43C5A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25"/>
                </a:p>
              </p:txBody>
            </p:sp>
          </p:grpSp>
        </p:grpSp>
        <p:sp>
          <p:nvSpPr>
            <p:cNvPr id="196" name="矩形 195"/>
            <p:cNvSpPr/>
            <p:nvPr/>
          </p:nvSpPr>
          <p:spPr>
            <a:xfrm>
              <a:off x="6815286" y="4077072"/>
              <a:ext cx="99418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03</a:t>
              </a:r>
              <a:r>
                <a:rPr lang="zh-CN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dirty="0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8849322" y="2453716"/>
            <a:ext cx="1210588" cy="2523532"/>
            <a:chOff x="8849322" y="2453716"/>
            <a:chExt cx="1210588" cy="2523532"/>
          </a:xfrm>
        </p:grpSpPr>
        <p:sp>
          <p:nvSpPr>
            <p:cNvPr id="168" name="TextBox 167"/>
            <p:cNvSpPr txBox="1"/>
            <p:nvPr/>
          </p:nvSpPr>
          <p:spPr>
            <a:xfrm>
              <a:off x="8849322" y="4577138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总结展望</a:t>
              </a:r>
              <a:endPara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181" name="组合 180"/>
            <p:cNvGrpSpPr/>
            <p:nvPr/>
          </p:nvGrpSpPr>
          <p:grpSpPr>
            <a:xfrm>
              <a:off x="9004615" y="2453716"/>
              <a:ext cx="900000" cy="900000"/>
              <a:chOff x="4840168" y="3971584"/>
              <a:chExt cx="522572" cy="522572"/>
            </a:xfrm>
          </p:grpSpPr>
          <p:sp>
            <p:nvSpPr>
              <p:cNvPr id="182" name="椭圆 181"/>
              <p:cNvSpPr/>
              <p:nvPr/>
            </p:nvSpPr>
            <p:spPr>
              <a:xfrm>
                <a:off x="4840168" y="3971584"/>
                <a:ext cx="522572" cy="522572"/>
              </a:xfrm>
              <a:prstGeom prst="ellipse">
                <a:avLst/>
              </a:prstGeom>
              <a:solidFill>
                <a:srgbClr val="EEEEEE"/>
              </a:solidFill>
              <a:ln>
                <a:solidFill>
                  <a:schemeClr val="bg1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25"/>
              </a:p>
            </p:txBody>
          </p:sp>
          <p:grpSp>
            <p:nvGrpSpPr>
              <p:cNvPr id="183" name="组合 137"/>
              <p:cNvGrpSpPr/>
              <p:nvPr/>
            </p:nvGrpSpPr>
            <p:grpSpPr>
              <a:xfrm>
                <a:off x="4981489" y="4078661"/>
                <a:ext cx="239931" cy="308418"/>
                <a:chOff x="731016" y="1671338"/>
                <a:chExt cx="366231" cy="470769"/>
              </a:xfrm>
              <a:solidFill>
                <a:srgbClr val="B91F38"/>
              </a:solidFill>
            </p:grpSpPr>
            <p:sp>
              <p:nvSpPr>
                <p:cNvPr id="184" name="Freeform 108"/>
                <p:cNvSpPr>
                  <a:spLocks/>
                </p:cNvSpPr>
                <p:nvPr/>
              </p:nvSpPr>
              <p:spPr bwMode="auto">
                <a:xfrm flipH="1">
                  <a:off x="731016" y="2089492"/>
                  <a:ext cx="51922" cy="52615"/>
                </a:xfrm>
                <a:custGeom>
                  <a:avLst/>
                  <a:gdLst>
                    <a:gd name="T0" fmla="*/ 0 w 32"/>
                    <a:gd name="T1" fmla="*/ 32 h 32"/>
                    <a:gd name="T2" fmla="*/ 16 w 32"/>
                    <a:gd name="T3" fmla="*/ 32 h 32"/>
                    <a:gd name="T4" fmla="*/ 32 w 32"/>
                    <a:gd name="T5" fmla="*/ 16 h 32"/>
                    <a:gd name="T6" fmla="*/ 32 w 32"/>
                    <a:gd name="T7" fmla="*/ 0 h 32"/>
                    <a:gd name="T8" fmla="*/ 0 w 32"/>
                    <a:gd name="T9" fmla="*/ 0 h 32"/>
                    <a:gd name="T10" fmla="*/ 0 w 32"/>
                    <a:gd name="T11" fmla="*/ 32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2" h="32">
                      <a:moveTo>
                        <a:pt x="0" y="32"/>
                      </a:moveTo>
                      <a:cubicBezTo>
                        <a:pt x="16" y="32"/>
                        <a:pt x="16" y="32"/>
                        <a:pt x="16" y="32"/>
                      </a:cubicBezTo>
                      <a:cubicBezTo>
                        <a:pt x="25" y="32"/>
                        <a:pt x="32" y="25"/>
                        <a:pt x="32" y="16"/>
                      </a:cubicBezTo>
                      <a:cubicBezTo>
                        <a:pt x="32" y="0"/>
                        <a:pt x="32" y="0"/>
                        <a:pt x="32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FA81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1219170">
                    <a:defRPr/>
                  </a:pPr>
                  <a:endParaRPr lang="zh-CN" altLang="en-US" sz="2400">
                    <a:solidFill>
                      <a:sysClr val="windowText" lastClr="000000"/>
                    </a:solidFill>
                    <a:latin typeface="Calibri"/>
                    <a:ea typeface="宋体"/>
                  </a:endParaRPr>
                </a:p>
              </p:txBody>
            </p:sp>
            <p:sp>
              <p:nvSpPr>
                <p:cNvPr id="185" name="Freeform 109"/>
                <p:cNvSpPr>
                  <a:spLocks noEditPoints="1"/>
                </p:cNvSpPr>
                <p:nvPr/>
              </p:nvSpPr>
              <p:spPr bwMode="auto">
                <a:xfrm flipH="1">
                  <a:off x="731016" y="1671338"/>
                  <a:ext cx="366231" cy="470769"/>
                </a:xfrm>
                <a:custGeom>
                  <a:avLst/>
                  <a:gdLst>
                    <a:gd name="T0" fmla="*/ 208 w 224"/>
                    <a:gd name="T1" fmla="*/ 0 h 288"/>
                    <a:gd name="T2" fmla="*/ 16 w 224"/>
                    <a:gd name="T3" fmla="*/ 0 h 288"/>
                    <a:gd name="T4" fmla="*/ 0 w 224"/>
                    <a:gd name="T5" fmla="*/ 16 h 288"/>
                    <a:gd name="T6" fmla="*/ 0 w 224"/>
                    <a:gd name="T7" fmla="*/ 272 h 288"/>
                    <a:gd name="T8" fmla="*/ 16 w 224"/>
                    <a:gd name="T9" fmla="*/ 288 h 288"/>
                    <a:gd name="T10" fmla="*/ 176 w 224"/>
                    <a:gd name="T11" fmla="*/ 288 h 288"/>
                    <a:gd name="T12" fmla="*/ 176 w 224"/>
                    <a:gd name="T13" fmla="*/ 144 h 288"/>
                    <a:gd name="T14" fmla="*/ 224 w 224"/>
                    <a:gd name="T15" fmla="*/ 144 h 288"/>
                    <a:gd name="T16" fmla="*/ 224 w 224"/>
                    <a:gd name="T17" fmla="*/ 16 h 288"/>
                    <a:gd name="T18" fmla="*/ 208 w 224"/>
                    <a:gd name="T19" fmla="*/ 0 h 288"/>
                    <a:gd name="T20" fmla="*/ 168 w 224"/>
                    <a:gd name="T21" fmla="*/ 104 h 288"/>
                    <a:gd name="T22" fmla="*/ 56 w 224"/>
                    <a:gd name="T23" fmla="*/ 104 h 288"/>
                    <a:gd name="T24" fmla="*/ 56 w 224"/>
                    <a:gd name="T25" fmla="*/ 88 h 288"/>
                    <a:gd name="T26" fmla="*/ 168 w 224"/>
                    <a:gd name="T27" fmla="*/ 88 h 288"/>
                    <a:gd name="T28" fmla="*/ 168 w 224"/>
                    <a:gd name="T29" fmla="*/ 104 h 288"/>
                    <a:gd name="T30" fmla="*/ 168 w 224"/>
                    <a:gd name="T31" fmla="*/ 72 h 288"/>
                    <a:gd name="T32" fmla="*/ 56 w 224"/>
                    <a:gd name="T33" fmla="*/ 72 h 288"/>
                    <a:gd name="T34" fmla="*/ 56 w 224"/>
                    <a:gd name="T35" fmla="*/ 56 h 288"/>
                    <a:gd name="T36" fmla="*/ 168 w 224"/>
                    <a:gd name="T37" fmla="*/ 56 h 288"/>
                    <a:gd name="T38" fmla="*/ 168 w 224"/>
                    <a:gd name="T39" fmla="*/ 72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224" h="288">
                      <a:moveTo>
                        <a:pt x="208" y="0"/>
                      </a:move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7" y="0"/>
                        <a:pt x="0" y="7"/>
                        <a:pt x="0" y="16"/>
                      </a:cubicBezTo>
                      <a:cubicBezTo>
                        <a:pt x="0" y="272"/>
                        <a:pt x="0" y="272"/>
                        <a:pt x="0" y="272"/>
                      </a:cubicBezTo>
                      <a:cubicBezTo>
                        <a:pt x="0" y="281"/>
                        <a:pt x="7" y="288"/>
                        <a:pt x="16" y="288"/>
                      </a:cubicBezTo>
                      <a:cubicBezTo>
                        <a:pt x="176" y="288"/>
                        <a:pt x="176" y="288"/>
                        <a:pt x="176" y="288"/>
                      </a:cubicBezTo>
                      <a:cubicBezTo>
                        <a:pt x="176" y="144"/>
                        <a:pt x="176" y="144"/>
                        <a:pt x="176" y="144"/>
                      </a:cubicBezTo>
                      <a:cubicBezTo>
                        <a:pt x="224" y="144"/>
                        <a:pt x="224" y="144"/>
                        <a:pt x="224" y="144"/>
                      </a:cubicBezTo>
                      <a:cubicBezTo>
                        <a:pt x="224" y="16"/>
                        <a:pt x="224" y="16"/>
                        <a:pt x="224" y="16"/>
                      </a:cubicBezTo>
                      <a:cubicBezTo>
                        <a:pt x="224" y="7"/>
                        <a:pt x="217" y="0"/>
                        <a:pt x="208" y="0"/>
                      </a:cubicBezTo>
                      <a:close/>
                      <a:moveTo>
                        <a:pt x="168" y="104"/>
                      </a:moveTo>
                      <a:cubicBezTo>
                        <a:pt x="56" y="104"/>
                        <a:pt x="56" y="104"/>
                        <a:pt x="56" y="104"/>
                      </a:cubicBezTo>
                      <a:cubicBezTo>
                        <a:pt x="56" y="88"/>
                        <a:pt x="56" y="88"/>
                        <a:pt x="56" y="88"/>
                      </a:cubicBezTo>
                      <a:cubicBezTo>
                        <a:pt x="168" y="88"/>
                        <a:pt x="168" y="88"/>
                        <a:pt x="168" y="88"/>
                      </a:cubicBezTo>
                      <a:lnTo>
                        <a:pt x="168" y="104"/>
                      </a:lnTo>
                      <a:close/>
                      <a:moveTo>
                        <a:pt x="168" y="72"/>
                      </a:moveTo>
                      <a:cubicBezTo>
                        <a:pt x="56" y="72"/>
                        <a:pt x="56" y="72"/>
                        <a:pt x="56" y="72"/>
                      </a:cubicBezTo>
                      <a:cubicBezTo>
                        <a:pt x="56" y="56"/>
                        <a:pt x="56" y="56"/>
                        <a:pt x="56" y="56"/>
                      </a:cubicBezTo>
                      <a:cubicBezTo>
                        <a:pt x="168" y="56"/>
                        <a:pt x="168" y="56"/>
                        <a:pt x="168" y="56"/>
                      </a:cubicBezTo>
                      <a:lnTo>
                        <a:pt x="168" y="72"/>
                      </a:lnTo>
                      <a:close/>
                    </a:path>
                  </a:pathLst>
                </a:custGeom>
                <a:solidFill>
                  <a:srgbClr val="FA81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1219170">
                    <a:defRPr/>
                  </a:pPr>
                  <a:endParaRPr lang="zh-CN" altLang="en-US" sz="2400">
                    <a:solidFill>
                      <a:sysClr val="windowText" lastClr="000000"/>
                    </a:solidFill>
                    <a:latin typeface="Calibri"/>
                    <a:ea typeface="宋体"/>
                  </a:endParaRPr>
                </a:p>
              </p:txBody>
            </p:sp>
            <p:sp>
              <p:nvSpPr>
                <p:cNvPr id="186" name="Rectangle 110"/>
                <p:cNvSpPr>
                  <a:spLocks noChangeArrowheads="1"/>
                </p:cNvSpPr>
                <p:nvPr/>
              </p:nvSpPr>
              <p:spPr bwMode="auto">
                <a:xfrm flipH="1">
                  <a:off x="731016" y="1937200"/>
                  <a:ext cx="51922" cy="51924"/>
                </a:xfrm>
                <a:prstGeom prst="rect">
                  <a:avLst/>
                </a:prstGeom>
                <a:solidFill>
                  <a:srgbClr val="FA81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1219170">
                    <a:defRPr/>
                  </a:pPr>
                  <a:endParaRPr lang="zh-CN" altLang="en-US" sz="2400">
                    <a:solidFill>
                      <a:sysClr val="windowText" lastClr="000000"/>
                    </a:solidFill>
                    <a:latin typeface="Calibri"/>
                    <a:ea typeface="宋体"/>
                  </a:endParaRPr>
                </a:p>
              </p:txBody>
            </p:sp>
            <p:sp>
              <p:nvSpPr>
                <p:cNvPr id="187" name="Rectangle 111"/>
                <p:cNvSpPr>
                  <a:spLocks noChangeArrowheads="1"/>
                </p:cNvSpPr>
                <p:nvPr/>
              </p:nvSpPr>
              <p:spPr bwMode="auto">
                <a:xfrm flipH="1">
                  <a:off x="731016" y="2013001"/>
                  <a:ext cx="51922" cy="52615"/>
                </a:xfrm>
                <a:prstGeom prst="rect">
                  <a:avLst/>
                </a:prstGeom>
                <a:solidFill>
                  <a:srgbClr val="FA81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1219170">
                    <a:defRPr/>
                  </a:pPr>
                  <a:endParaRPr lang="zh-CN" altLang="en-US" sz="2400">
                    <a:solidFill>
                      <a:sysClr val="windowText" lastClr="000000"/>
                    </a:solidFill>
                    <a:latin typeface="Calibri"/>
                    <a:ea typeface="宋体"/>
                  </a:endParaRPr>
                </a:p>
              </p:txBody>
            </p:sp>
          </p:grpSp>
        </p:grpSp>
        <p:sp>
          <p:nvSpPr>
            <p:cNvPr id="197" name="矩形 196"/>
            <p:cNvSpPr/>
            <p:nvPr/>
          </p:nvSpPr>
          <p:spPr>
            <a:xfrm>
              <a:off x="8957524" y="4077072"/>
              <a:ext cx="99418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PART 04</a:t>
              </a:r>
              <a:r>
                <a:rPr lang="zh-CN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86433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random/>
      </p:transition>
    </mc:Choice>
    <mc:Fallback xmlns="">
      <p:transition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六边形 49"/>
          <p:cNvSpPr/>
          <p:nvPr/>
        </p:nvSpPr>
        <p:spPr>
          <a:xfrm>
            <a:off x="190550" y="1495356"/>
            <a:ext cx="1368152" cy="1152128"/>
          </a:xfrm>
          <a:prstGeom prst="hexagon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企业基本信息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&amp;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高管信息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&amp;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投资信息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" name="六边形 52"/>
          <p:cNvSpPr/>
          <p:nvPr/>
        </p:nvSpPr>
        <p:spPr>
          <a:xfrm>
            <a:off x="1342678" y="3335871"/>
            <a:ext cx="1368152" cy="1152128"/>
          </a:xfrm>
          <a:prstGeom prst="hexagon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企业非正常户认定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六边形 53"/>
          <p:cNvSpPr/>
          <p:nvPr/>
        </p:nvSpPr>
        <p:spPr>
          <a:xfrm>
            <a:off x="2494806" y="1495356"/>
            <a:ext cx="1368152" cy="1152128"/>
          </a:xfrm>
          <a:prstGeom prst="hexagon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机构设计（变更）登记信息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5" name="六边形 54"/>
          <p:cNvSpPr/>
          <p:nvPr/>
        </p:nvSpPr>
        <p:spPr>
          <a:xfrm>
            <a:off x="190550" y="2726192"/>
            <a:ext cx="1368152" cy="1152128"/>
          </a:xfrm>
          <a:prstGeom prst="hexagon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双公示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法人行政许可信息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6" name="六边形 55"/>
          <p:cNvSpPr/>
          <p:nvPr/>
        </p:nvSpPr>
        <p:spPr>
          <a:xfrm>
            <a:off x="3646934" y="4546605"/>
            <a:ext cx="1368152" cy="1152128"/>
          </a:xfrm>
          <a:prstGeom prst="hexagon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法人行政许可注（撤、吊）销信息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7" name="六边形 56"/>
          <p:cNvSpPr/>
          <p:nvPr/>
        </p:nvSpPr>
        <p:spPr>
          <a:xfrm>
            <a:off x="190550" y="3957028"/>
            <a:ext cx="1368152" cy="1152128"/>
          </a:xfrm>
          <a:prstGeom prst="hexagon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许可资质年检信息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8" name="六边形 57"/>
          <p:cNvSpPr/>
          <p:nvPr/>
        </p:nvSpPr>
        <p:spPr>
          <a:xfrm>
            <a:off x="190550" y="5187864"/>
            <a:ext cx="1368152" cy="1152128"/>
          </a:xfrm>
          <a:prstGeom prst="hexagon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失信被执行人名单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9" name="六边形 58"/>
          <p:cNvSpPr/>
          <p:nvPr/>
        </p:nvSpPr>
        <p:spPr>
          <a:xfrm>
            <a:off x="1342678" y="2108271"/>
            <a:ext cx="1368152" cy="1152128"/>
          </a:xfrm>
          <a:prstGeom prst="hexagon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招聘数据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0" name="六边形 59"/>
          <p:cNvSpPr/>
          <p:nvPr/>
        </p:nvSpPr>
        <p:spPr>
          <a:xfrm>
            <a:off x="2494806" y="5157000"/>
            <a:ext cx="1368152" cy="1152128"/>
          </a:xfrm>
          <a:prstGeom prst="hexagon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双公示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法人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行政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处罚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信息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1" name="六边形 60"/>
          <p:cNvSpPr/>
          <p:nvPr/>
        </p:nvSpPr>
        <p:spPr>
          <a:xfrm>
            <a:off x="1329593" y="4572446"/>
            <a:ext cx="1368152" cy="1152128"/>
          </a:xfrm>
          <a:prstGeom prst="hexagon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分支机构信息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2" name="六边形 61"/>
          <p:cNvSpPr/>
          <p:nvPr/>
        </p:nvSpPr>
        <p:spPr>
          <a:xfrm>
            <a:off x="3653233" y="2108271"/>
            <a:ext cx="1368152" cy="1152128"/>
          </a:xfrm>
          <a:prstGeom prst="hexagon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企业表彰荣誉信息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3" name="六边形 62"/>
          <p:cNvSpPr/>
          <p:nvPr/>
        </p:nvSpPr>
        <p:spPr>
          <a:xfrm>
            <a:off x="2494806" y="3937292"/>
            <a:ext cx="1368152" cy="1152128"/>
          </a:xfrm>
          <a:prstGeom prst="hexagon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资质登记（变更）信息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4" name="六边形 63"/>
          <p:cNvSpPr/>
          <p:nvPr/>
        </p:nvSpPr>
        <p:spPr>
          <a:xfrm>
            <a:off x="3653233" y="3327438"/>
            <a:ext cx="1368152" cy="1152128"/>
          </a:xfrm>
          <a:prstGeom prst="hexagon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双打办打击侵权假冒处罚案件信息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5" name="六边形 64"/>
          <p:cNvSpPr/>
          <p:nvPr/>
        </p:nvSpPr>
        <p:spPr>
          <a:xfrm>
            <a:off x="2494806" y="2717584"/>
            <a:ext cx="1368152" cy="1152128"/>
          </a:xfrm>
          <a:prstGeom prst="hexagon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企业税务登记信息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82" name="直接连接符 81"/>
          <p:cNvCxnSpPr/>
          <p:nvPr/>
        </p:nvCxnSpPr>
        <p:spPr>
          <a:xfrm>
            <a:off x="1774726" y="1340768"/>
            <a:ext cx="3744416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/>
          <p:nvPr/>
        </p:nvCxnSpPr>
        <p:spPr>
          <a:xfrm>
            <a:off x="5519142" y="1340768"/>
            <a:ext cx="0" cy="115820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连接符 88"/>
          <p:cNvCxnSpPr/>
          <p:nvPr/>
        </p:nvCxnSpPr>
        <p:spPr>
          <a:xfrm>
            <a:off x="5519142" y="2498974"/>
            <a:ext cx="504056" cy="0"/>
          </a:xfrm>
          <a:prstGeom prst="line">
            <a:avLst/>
          </a:prstGeom>
          <a:ln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/>
          <p:cNvCxnSpPr/>
          <p:nvPr/>
        </p:nvCxnSpPr>
        <p:spPr>
          <a:xfrm flipH="1" flipV="1">
            <a:off x="6023198" y="1919871"/>
            <a:ext cx="965" cy="56758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矩形 94"/>
          <p:cNvSpPr/>
          <p:nvPr/>
        </p:nvSpPr>
        <p:spPr>
          <a:xfrm>
            <a:off x="6491251" y="1743699"/>
            <a:ext cx="1368151" cy="39070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企业基本信息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8505852" y="1743699"/>
            <a:ext cx="3312367" cy="39070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注册资金、企业类型、成立日期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6491251" y="2301289"/>
            <a:ext cx="1368151" cy="39070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管信息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8505127" y="2297704"/>
            <a:ext cx="3312367" cy="39070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姓名、职务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6491251" y="2858879"/>
            <a:ext cx="1368151" cy="39070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投资信息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8505127" y="2851709"/>
            <a:ext cx="3312367" cy="39070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投资人、出资比例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4" name="直接连接符 103"/>
          <p:cNvCxnSpPr/>
          <p:nvPr/>
        </p:nvCxnSpPr>
        <p:spPr>
          <a:xfrm>
            <a:off x="6023198" y="1939051"/>
            <a:ext cx="432048" cy="0"/>
          </a:xfrm>
          <a:prstGeom prst="line">
            <a:avLst/>
          </a:prstGeom>
          <a:ln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连接符 106"/>
          <p:cNvCxnSpPr/>
          <p:nvPr/>
        </p:nvCxnSpPr>
        <p:spPr>
          <a:xfrm>
            <a:off x="6023198" y="2498974"/>
            <a:ext cx="432048" cy="0"/>
          </a:xfrm>
          <a:prstGeom prst="line">
            <a:avLst/>
          </a:prstGeom>
          <a:ln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连接符 108"/>
          <p:cNvCxnSpPr/>
          <p:nvPr/>
        </p:nvCxnSpPr>
        <p:spPr>
          <a:xfrm flipH="1" flipV="1">
            <a:off x="6022233" y="2506640"/>
            <a:ext cx="965" cy="56758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连接符 109"/>
          <p:cNvCxnSpPr/>
          <p:nvPr/>
        </p:nvCxnSpPr>
        <p:spPr>
          <a:xfrm>
            <a:off x="6023198" y="3074229"/>
            <a:ext cx="432048" cy="0"/>
          </a:xfrm>
          <a:prstGeom prst="line">
            <a:avLst/>
          </a:prstGeom>
          <a:ln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连接符 111"/>
          <p:cNvCxnSpPr>
            <a:stCxn id="95" idx="3"/>
          </p:cNvCxnSpPr>
          <p:nvPr/>
        </p:nvCxnSpPr>
        <p:spPr>
          <a:xfrm flipV="1">
            <a:off x="7859402" y="1939050"/>
            <a:ext cx="612068" cy="1"/>
          </a:xfrm>
          <a:prstGeom prst="line">
            <a:avLst/>
          </a:prstGeom>
          <a:ln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连接符 120"/>
          <p:cNvCxnSpPr/>
          <p:nvPr/>
        </p:nvCxnSpPr>
        <p:spPr>
          <a:xfrm flipV="1">
            <a:off x="7859402" y="2506640"/>
            <a:ext cx="612068" cy="1"/>
          </a:xfrm>
          <a:prstGeom prst="line">
            <a:avLst/>
          </a:prstGeom>
          <a:ln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连接符 121"/>
          <p:cNvCxnSpPr/>
          <p:nvPr/>
        </p:nvCxnSpPr>
        <p:spPr>
          <a:xfrm flipV="1">
            <a:off x="7859402" y="3054229"/>
            <a:ext cx="612068" cy="1"/>
          </a:xfrm>
          <a:prstGeom prst="line">
            <a:avLst/>
          </a:prstGeom>
          <a:ln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连接符 123"/>
          <p:cNvCxnSpPr>
            <a:stCxn id="50" idx="5"/>
          </p:cNvCxnSpPr>
          <p:nvPr/>
        </p:nvCxnSpPr>
        <p:spPr>
          <a:xfrm flipV="1">
            <a:off x="1270670" y="1340768"/>
            <a:ext cx="504056" cy="154588"/>
          </a:xfrm>
          <a:prstGeom prst="line">
            <a:avLst/>
          </a:prstGeom>
          <a:ln>
            <a:prstDash val="dash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连接符 139"/>
          <p:cNvCxnSpPr>
            <a:stCxn id="58" idx="1"/>
          </p:cNvCxnSpPr>
          <p:nvPr/>
        </p:nvCxnSpPr>
        <p:spPr>
          <a:xfrm>
            <a:off x="1270670" y="6339992"/>
            <a:ext cx="288032" cy="257360"/>
          </a:xfrm>
          <a:prstGeom prst="line">
            <a:avLst/>
          </a:prstGeom>
          <a:ln>
            <a:prstDash val="dash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连接符 141"/>
          <p:cNvCxnSpPr/>
          <p:nvPr/>
        </p:nvCxnSpPr>
        <p:spPr>
          <a:xfrm>
            <a:off x="1558702" y="6597352"/>
            <a:ext cx="4932548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连接符 143"/>
          <p:cNvCxnSpPr/>
          <p:nvPr/>
        </p:nvCxnSpPr>
        <p:spPr>
          <a:xfrm flipV="1">
            <a:off x="6491250" y="5453906"/>
            <a:ext cx="0" cy="114344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连接符 145"/>
          <p:cNvCxnSpPr/>
          <p:nvPr/>
        </p:nvCxnSpPr>
        <p:spPr>
          <a:xfrm flipV="1">
            <a:off x="6491250" y="5453905"/>
            <a:ext cx="1548295" cy="1"/>
          </a:xfrm>
          <a:prstGeom prst="line">
            <a:avLst/>
          </a:prstGeom>
          <a:ln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矩形 146"/>
          <p:cNvSpPr/>
          <p:nvPr/>
        </p:nvSpPr>
        <p:spPr>
          <a:xfrm>
            <a:off x="8070698" y="4437112"/>
            <a:ext cx="2104115" cy="39070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被行政处罚的企业名单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8" name="矩形 147"/>
          <p:cNvSpPr/>
          <p:nvPr/>
        </p:nvSpPr>
        <p:spPr>
          <a:xfrm>
            <a:off x="8067485" y="5258554"/>
            <a:ext cx="2104115" cy="39070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失信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的企业名单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2" name="直接连接符 151"/>
          <p:cNvCxnSpPr>
            <a:stCxn id="60" idx="1"/>
          </p:cNvCxnSpPr>
          <p:nvPr/>
        </p:nvCxnSpPr>
        <p:spPr>
          <a:xfrm>
            <a:off x="3574926" y="6309128"/>
            <a:ext cx="2268252" cy="0"/>
          </a:xfrm>
          <a:prstGeom prst="line">
            <a:avLst/>
          </a:prstGeom>
          <a:ln>
            <a:prstDash val="dash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接连接符 153"/>
          <p:cNvCxnSpPr/>
          <p:nvPr/>
        </p:nvCxnSpPr>
        <p:spPr>
          <a:xfrm flipV="1">
            <a:off x="5843178" y="4632464"/>
            <a:ext cx="0" cy="167666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接连接符 160"/>
          <p:cNvCxnSpPr/>
          <p:nvPr/>
        </p:nvCxnSpPr>
        <p:spPr>
          <a:xfrm>
            <a:off x="5843178" y="4632463"/>
            <a:ext cx="2196367" cy="0"/>
          </a:xfrm>
          <a:prstGeom prst="line">
            <a:avLst/>
          </a:prstGeom>
          <a:ln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7539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random/>
      </p:transition>
    </mc:Choice>
    <mc:Fallback xmlns="">
      <p:transition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3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3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3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3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"/>
                            </p:stCondLst>
                            <p:childTnLst>
                              <p:par>
                                <p:cTn id="18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3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3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3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600"/>
                            </p:stCondLst>
                            <p:childTnLst>
                              <p:par>
                                <p:cTn id="28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" dur="3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" dur="3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6" dur="3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9" dur="3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00"/>
                            </p:stCondLst>
                            <p:childTnLst>
                              <p:par>
                                <p:cTn id="41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3" dur="3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6" dur="3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9" dur="3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1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00"/>
                            </p:stCondLst>
                            <p:childTnLst>
                              <p:par>
                                <p:cTn id="6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1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4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1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"/>
                            </p:stCondLst>
                            <p:childTnLst>
                              <p:par>
                                <p:cTn id="7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1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00"/>
                            </p:stCondLst>
                            <p:childTnLst>
                              <p:par>
                                <p:cTn id="8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1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30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1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1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00"/>
                            </p:stCondLst>
                            <p:childTnLst>
                              <p:par>
                                <p:cTn id="9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1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200"/>
                            </p:stCondLst>
                            <p:childTnLst>
                              <p:par>
                                <p:cTn id="9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1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300"/>
                            </p:stCondLst>
                            <p:childTnLst>
                              <p:par>
                                <p:cTn id="10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1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400"/>
                            </p:stCondLst>
                            <p:childTnLst>
                              <p:par>
                                <p:cTn id="10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1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1" dur="1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00"/>
                            </p:stCondLst>
                            <p:childTnLst>
                              <p:par>
                                <p:cTn id="1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1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1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1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600"/>
                            </p:stCondLst>
                            <p:childTnLst>
                              <p:par>
                                <p:cTn id="1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1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1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1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700"/>
                            </p:stCondLst>
                            <p:childTnLst>
                              <p:par>
                                <p:cTn id="1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1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1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1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800"/>
                            </p:stCondLst>
                            <p:childTnLst>
                              <p:par>
                                <p:cTn id="1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1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1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1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47" grpId="0" animBg="1"/>
      <p:bldP spid="14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9262" y="2204864"/>
            <a:ext cx="5294116" cy="36000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574" y="2204864"/>
            <a:ext cx="5294116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8641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random/>
      </p:transition>
    </mc:Choice>
    <mc:Fallback>
      <p:transition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Freeform 23"/>
          <p:cNvSpPr>
            <a:spLocks/>
          </p:cNvSpPr>
          <p:nvPr/>
        </p:nvSpPr>
        <p:spPr bwMode="auto">
          <a:xfrm>
            <a:off x="5188121" y="3449570"/>
            <a:ext cx="1381670" cy="1387740"/>
          </a:xfrm>
          <a:custGeom>
            <a:avLst/>
            <a:gdLst>
              <a:gd name="T0" fmla="*/ 14 w 187"/>
              <a:gd name="T1" fmla="*/ 0 h 188"/>
              <a:gd name="T2" fmla="*/ 173 w 187"/>
              <a:gd name="T3" fmla="*/ 0 h 188"/>
              <a:gd name="T4" fmla="*/ 187 w 187"/>
              <a:gd name="T5" fmla="*/ 14 h 188"/>
              <a:gd name="T6" fmla="*/ 187 w 187"/>
              <a:gd name="T7" fmla="*/ 174 h 188"/>
              <a:gd name="T8" fmla="*/ 173 w 187"/>
              <a:gd name="T9" fmla="*/ 188 h 188"/>
              <a:gd name="T10" fmla="*/ 14 w 187"/>
              <a:gd name="T11" fmla="*/ 188 h 188"/>
              <a:gd name="T12" fmla="*/ 0 w 187"/>
              <a:gd name="T13" fmla="*/ 174 h 188"/>
              <a:gd name="T14" fmla="*/ 0 w 187"/>
              <a:gd name="T15" fmla="*/ 14 h 188"/>
              <a:gd name="T16" fmla="*/ 14 w 187"/>
              <a:gd name="T17" fmla="*/ 0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7" h="188">
                <a:moveTo>
                  <a:pt x="14" y="0"/>
                </a:moveTo>
                <a:cubicBezTo>
                  <a:pt x="173" y="0"/>
                  <a:pt x="173" y="0"/>
                  <a:pt x="173" y="0"/>
                </a:cubicBezTo>
                <a:cubicBezTo>
                  <a:pt x="181" y="0"/>
                  <a:pt x="187" y="6"/>
                  <a:pt x="187" y="14"/>
                </a:cubicBezTo>
                <a:cubicBezTo>
                  <a:pt x="187" y="174"/>
                  <a:pt x="187" y="174"/>
                  <a:pt x="187" y="174"/>
                </a:cubicBezTo>
                <a:cubicBezTo>
                  <a:pt x="187" y="181"/>
                  <a:pt x="181" y="188"/>
                  <a:pt x="173" y="188"/>
                </a:cubicBezTo>
                <a:cubicBezTo>
                  <a:pt x="14" y="188"/>
                  <a:pt x="14" y="188"/>
                  <a:pt x="14" y="188"/>
                </a:cubicBezTo>
                <a:cubicBezTo>
                  <a:pt x="6" y="188"/>
                  <a:pt x="0" y="181"/>
                  <a:pt x="0" y="174"/>
                </a:cubicBezTo>
                <a:cubicBezTo>
                  <a:pt x="0" y="14"/>
                  <a:pt x="0" y="14"/>
                  <a:pt x="0" y="14"/>
                </a:cubicBezTo>
                <a:cubicBezTo>
                  <a:pt x="0" y="6"/>
                  <a:pt x="6" y="0"/>
                  <a:pt x="14" y="0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83993" tIns="41997" rIns="83993" bIns="41997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29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</a:t>
            </a:r>
            <a:endParaRPr lang="en-US" altLang="zh-CN" sz="29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" name="Freeform 24"/>
          <p:cNvSpPr>
            <a:spLocks/>
          </p:cNvSpPr>
          <p:nvPr/>
        </p:nvSpPr>
        <p:spPr bwMode="auto">
          <a:xfrm>
            <a:off x="7031310" y="2595304"/>
            <a:ext cx="511200" cy="511200"/>
          </a:xfrm>
          <a:custGeom>
            <a:avLst/>
            <a:gdLst>
              <a:gd name="T0" fmla="*/ 9 w 119"/>
              <a:gd name="T1" fmla="*/ 0 h 119"/>
              <a:gd name="T2" fmla="*/ 110 w 119"/>
              <a:gd name="T3" fmla="*/ 0 h 119"/>
              <a:gd name="T4" fmla="*/ 119 w 119"/>
              <a:gd name="T5" fmla="*/ 9 h 119"/>
              <a:gd name="T6" fmla="*/ 119 w 119"/>
              <a:gd name="T7" fmla="*/ 110 h 119"/>
              <a:gd name="T8" fmla="*/ 110 w 119"/>
              <a:gd name="T9" fmla="*/ 119 h 119"/>
              <a:gd name="T10" fmla="*/ 9 w 119"/>
              <a:gd name="T11" fmla="*/ 119 h 119"/>
              <a:gd name="T12" fmla="*/ 0 w 119"/>
              <a:gd name="T13" fmla="*/ 110 h 119"/>
              <a:gd name="T14" fmla="*/ 0 w 119"/>
              <a:gd name="T15" fmla="*/ 9 h 119"/>
              <a:gd name="T16" fmla="*/ 9 w 119"/>
              <a:gd name="T17" fmla="*/ 0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9" h="119">
                <a:moveTo>
                  <a:pt x="9" y="0"/>
                </a:moveTo>
                <a:cubicBezTo>
                  <a:pt x="110" y="0"/>
                  <a:pt x="110" y="0"/>
                  <a:pt x="110" y="0"/>
                </a:cubicBezTo>
                <a:cubicBezTo>
                  <a:pt x="115" y="0"/>
                  <a:pt x="119" y="4"/>
                  <a:pt x="119" y="9"/>
                </a:cubicBezTo>
                <a:cubicBezTo>
                  <a:pt x="119" y="110"/>
                  <a:pt x="119" y="110"/>
                  <a:pt x="119" y="110"/>
                </a:cubicBezTo>
                <a:cubicBezTo>
                  <a:pt x="119" y="115"/>
                  <a:pt x="115" y="119"/>
                  <a:pt x="110" y="119"/>
                </a:cubicBezTo>
                <a:cubicBezTo>
                  <a:pt x="9" y="119"/>
                  <a:pt x="9" y="119"/>
                  <a:pt x="9" y="119"/>
                </a:cubicBezTo>
                <a:cubicBezTo>
                  <a:pt x="4" y="119"/>
                  <a:pt x="0" y="115"/>
                  <a:pt x="0" y="110"/>
                </a:cubicBezTo>
                <a:cubicBezTo>
                  <a:pt x="0" y="9"/>
                  <a:pt x="0" y="9"/>
                  <a:pt x="0" y="9"/>
                </a:cubicBezTo>
                <a:cubicBezTo>
                  <a:pt x="0" y="4"/>
                  <a:pt x="4" y="0"/>
                  <a:pt x="9" y="0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3993" tIns="41997" rIns="83993" bIns="4199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200" dirty="0">
                <a:latin typeface="Bebas" pitchFamily="2" charset="0"/>
              </a:rPr>
              <a:t>02</a:t>
            </a:r>
            <a:endParaRPr lang="zh-CN" altLang="en-US" sz="2200" dirty="0">
              <a:latin typeface="Bebas" pitchFamily="2" charset="0"/>
            </a:endParaRPr>
          </a:p>
        </p:txBody>
      </p:sp>
      <p:sp>
        <p:nvSpPr>
          <p:cNvPr id="52" name="Freeform 25"/>
          <p:cNvSpPr>
            <a:spLocks/>
          </p:cNvSpPr>
          <p:nvPr/>
        </p:nvSpPr>
        <p:spPr bwMode="auto">
          <a:xfrm>
            <a:off x="4306389" y="2046297"/>
            <a:ext cx="511200" cy="511200"/>
          </a:xfrm>
          <a:custGeom>
            <a:avLst/>
            <a:gdLst>
              <a:gd name="T0" fmla="*/ 10 w 138"/>
              <a:gd name="T1" fmla="*/ 0 h 138"/>
              <a:gd name="T2" fmla="*/ 128 w 138"/>
              <a:gd name="T3" fmla="*/ 0 h 138"/>
              <a:gd name="T4" fmla="*/ 138 w 138"/>
              <a:gd name="T5" fmla="*/ 10 h 138"/>
              <a:gd name="T6" fmla="*/ 138 w 138"/>
              <a:gd name="T7" fmla="*/ 128 h 138"/>
              <a:gd name="T8" fmla="*/ 128 w 138"/>
              <a:gd name="T9" fmla="*/ 138 h 138"/>
              <a:gd name="T10" fmla="*/ 10 w 138"/>
              <a:gd name="T11" fmla="*/ 138 h 138"/>
              <a:gd name="T12" fmla="*/ 0 w 138"/>
              <a:gd name="T13" fmla="*/ 128 h 138"/>
              <a:gd name="T14" fmla="*/ 0 w 138"/>
              <a:gd name="T15" fmla="*/ 10 h 138"/>
              <a:gd name="T16" fmla="*/ 10 w 138"/>
              <a:gd name="T17" fmla="*/ 0 h 1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8" h="138">
                <a:moveTo>
                  <a:pt x="10" y="0"/>
                </a:moveTo>
                <a:cubicBezTo>
                  <a:pt x="128" y="0"/>
                  <a:pt x="128" y="0"/>
                  <a:pt x="128" y="0"/>
                </a:cubicBezTo>
                <a:cubicBezTo>
                  <a:pt x="133" y="0"/>
                  <a:pt x="138" y="5"/>
                  <a:pt x="138" y="10"/>
                </a:cubicBezTo>
                <a:cubicBezTo>
                  <a:pt x="138" y="128"/>
                  <a:pt x="138" y="128"/>
                  <a:pt x="138" y="128"/>
                </a:cubicBezTo>
                <a:cubicBezTo>
                  <a:pt x="138" y="133"/>
                  <a:pt x="133" y="138"/>
                  <a:pt x="128" y="138"/>
                </a:cubicBezTo>
                <a:cubicBezTo>
                  <a:pt x="10" y="138"/>
                  <a:pt x="10" y="138"/>
                  <a:pt x="10" y="138"/>
                </a:cubicBezTo>
                <a:cubicBezTo>
                  <a:pt x="5" y="138"/>
                  <a:pt x="0" y="133"/>
                  <a:pt x="0" y="128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5"/>
                  <a:pt x="5" y="0"/>
                  <a:pt x="10" y="0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3993" tIns="41997" rIns="83993" bIns="4199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200" dirty="0">
                <a:latin typeface="Bebas" pitchFamily="2" charset="0"/>
              </a:rPr>
              <a:t>01</a:t>
            </a:r>
            <a:endParaRPr lang="zh-CN" altLang="en-US" sz="2200" dirty="0">
              <a:latin typeface="Bebas" pitchFamily="2" charset="0"/>
            </a:endParaRPr>
          </a:p>
        </p:txBody>
      </p:sp>
      <p:sp>
        <p:nvSpPr>
          <p:cNvPr id="66" name="Freeform 26"/>
          <p:cNvSpPr>
            <a:spLocks/>
          </p:cNvSpPr>
          <p:nvPr/>
        </p:nvSpPr>
        <p:spPr bwMode="auto">
          <a:xfrm>
            <a:off x="3773380" y="4365708"/>
            <a:ext cx="509530" cy="509463"/>
          </a:xfrm>
          <a:custGeom>
            <a:avLst/>
            <a:gdLst>
              <a:gd name="T0" fmla="*/ 5 w 69"/>
              <a:gd name="T1" fmla="*/ 0 h 69"/>
              <a:gd name="T2" fmla="*/ 64 w 69"/>
              <a:gd name="T3" fmla="*/ 0 h 69"/>
              <a:gd name="T4" fmla="*/ 69 w 69"/>
              <a:gd name="T5" fmla="*/ 5 h 69"/>
              <a:gd name="T6" fmla="*/ 69 w 69"/>
              <a:gd name="T7" fmla="*/ 63 h 69"/>
              <a:gd name="T8" fmla="*/ 64 w 69"/>
              <a:gd name="T9" fmla="*/ 69 h 69"/>
              <a:gd name="T10" fmla="*/ 5 w 69"/>
              <a:gd name="T11" fmla="*/ 69 h 69"/>
              <a:gd name="T12" fmla="*/ 0 w 69"/>
              <a:gd name="T13" fmla="*/ 63 h 69"/>
              <a:gd name="T14" fmla="*/ 0 w 69"/>
              <a:gd name="T15" fmla="*/ 5 h 69"/>
              <a:gd name="T16" fmla="*/ 5 w 69"/>
              <a:gd name="T17" fmla="*/ 0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9" h="69">
                <a:moveTo>
                  <a:pt x="5" y="0"/>
                </a:moveTo>
                <a:cubicBezTo>
                  <a:pt x="64" y="0"/>
                  <a:pt x="64" y="0"/>
                  <a:pt x="64" y="0"/>
                </a:cubicBezTo>
                <a:cubicBezTo>
                  <a:pt x="66" y="0"/>
                  <a:pt x="69" y="2"/>
                  <a:pt x="69" y="5"/>
                </a:cubicBezTo>
                <a:cubicBezTo>
                  <a:pt x="69" y="63"/>
                  <a:pt x="69" y="63"/>
                  <a:pt x="69" y="63"/>
                </a:cubicBezTo>
                <a:cubicBezTo>
                  <a:pt x="69" y="66"/>
                  <a:pt x="66" y="69"/>
                  <a:pt x="64" y="69"/>
                </a:cubicBezTo>
                <a:cubicBezTo>
                  <a:pt x="5" y="69"/>
                  <a:pt x="5" y="69"/>
                  <a:pt x="5" y="69"/>
                </a:cubicBezTo>
                <a:cubicBezTo>
                  <a:pt x="2" y="69"/>
                  <a:pt x="0" y="66"/>
                  <a:pt x="0" y="63"/>
                </a:cubicBezTo>
                <a:cubicBezTo>
                  <a:pt x="0" y="5"/>
                  <a:pt x="0" y="5"/>
                  <a:pt x="0" y="5"/>
                </a:cubicBezTo>
                <a:cubicBezTo>
                  <a:pt x="0" y="2"/>
                  <a:pt x="2" y="0"/>
                  <a:pt x="5" y="0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3993" tIns="41997" rIns="83993" bIns="4199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200" dirty="0">
                <a:latin typeface="Bebas" pitchFamily="2" charset="0"/>
              </a:rPr>
              <a:t>03</a:t>
            </a:r>
            <a:endParaRPr lang="zh-CN" altLang="en-US" sz="2200" dirty="0">
              <a:latin typeface="Bebas" pitchFamily="2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16948" y="1763539"/>
            <a:ext cx="3660664" cy="1278988"/>
            <a:chOff x="4941980" y="1903300"/>
            <a:chExt cx="3660664" cy="1278988"/>
          </a:xfrm>
        </p:grpSpPr>
        <p:sp>
          <p:nvSpPr>
            <p:cNvPr id="70" name="TextBox 13"/>
            <p:cNvSpPr txBox="1"/>
            <p:nvPr/>
          </p:nvSpPr>
          <p:spPr>
            <a:xfrm>
              <a:off x="4941980" y="2457298"/>
              <a:ext cx="3659270" cy="724990"/>
            </a:xfrm>
            <a:prstGeom prst="rect">
              <a:avLst/>
            </a:prstGeom>
            <a:noFill/>
          </p:spPr>
          <p:txBody>
            <a:bodyPr wrap="square" lIns="83993" tIns="41997" rIns="83993" bIns="41997" rtlCol="0">
              <a:spAutoFit/>
            </a:bodyPr>
            <a:lstStyle/>
            <a:p>
              <a:pPr algn="r">
                <a:lnSpc>
                  <a:spcPct val="130000"/>
                </a:lnSpc>
              </a:pPr>
              <a:r>
                <a:rPr lang="zh-CN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该企业成立至今的一些重要时间节点的信息，如成立日期、年检日期等。</a:t>
              </a:r>
              <a:endPara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1" name="TextBox 14"/>
            <p:cNvSpPr txBox="1"/>
            <p:nvPr/>
          </p:nvSpPr>
          <p:spPr>
            <a:xfrm>
              <a:off x="7799214" y="1903300"/>
              <a:ext cx="803430" cy="553998"/>
            </a:xfrm>
            <a:prstGeom prst="rect">
              <a:avLst/>
            </a:prstGeom>
            <a:noFill/>
          </p:spPr>
          <p:txBody>
            <a:bodyPr wrap="square" lIns="83993" tIns="0" rIns="83993" bIns="0" rtlCol="0" anchor="t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cs typeface="华文黑体" pitchFamily="2" charset="-122"/>
                </a:rPr>
                <a:t>时间</a:t>
              </a: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7889667" y="2121570"/>
            <a:ext cx="2952720" cy="1277053"/>
            <a:chOff x="8648489" y="3275878"/>
            <a:chExt cx="2952720" cy="1277053"/>
          </a:xfrm>
        </p:grpSpPr>
        <p:sp>
          <p:nvSpPr>
            <p:cNvPr id="72" name="TextBox 15"/>
            <p:cNvSpPr txBox="1"/>
            <p:nvPr/>
          </p:nvSpPr>
          <p:spPr>
            <a:xfrm>
              <a:off x="8648489" y="3827941"/>
              <a:ext cx="2952720" cy="724990"/>
            </a:xfrm>
            <a:prstGeom prst="rect">
              <a:avLst/>
            </a:prstGeom>
            <a:noFill/>
          </p:spPr>
          <p:txBody>
            <a:bodyPr wrap="square" lIns="83993" tIns="41997" rIns="83993" bIns="41997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该企业所在的地理位置，如省份、城镇等。</a:t>
              </a:r>
              <a:endPara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3" name="TextBox 16"/>
            <p:cNvSpPr txBox="1"/>
            <p:nvPr/>
          </p:nvSpPr>
          <p:spPr>
            <a:xfrm>
              <a:off x="8648489" y="3275878"/>
              <a:ext cx="848114" cy="553998"/>
            </a:xfrm>
            <a:prstGeom prst="rect">
              <a:avLst/>
            </a:prstGeom>
            <a:noFill/>
          </p:spPr>
          <p:txBody>
            <a:bodyPr wrap="square" lIns="83993" tIns="0" rIns="83993" bIns="0" rtlCol="0" anchor="t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cs typeface="华文黑体" pitchFamily="2" charset="-122"/>
                </a:rPr>
                <a:t>地点</a:t>
              </a: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309007" y="3979025"/>
            <a:ext cx="3148381" cy="1282827"/>
            <a:chOff x="1946331" y="5152146"/>
            <a:chExt cx="3148381" cy="1282827"/>
          </a:xfrm>
        </p:grpSpPr>
        <p:sp>
          <p:nvSpPr>
            <p:cNvPr id="74" name="TextBox 17"/>
            <p:cNvSpPr txBox="1"/>
            <p:nvPr/>
          </p:nvSpPr>
          <p:spPr>
            <a:xfrm>
              <a:off x="1946331" y="5709983"/>
              <a:ext cx="3148381" cy="724990"/>
            </a:xfrm>
            <a:prstGeom prst="rect">
              <a:avLst/>
            </a:prstGeom>
            <a:noFill/>
          </p:spPr>
          <p:txBody>
            <a:bodyPr wrap="square" lIns="83993" tIns="41997" rIns="83993" bIns="41997" rtlCol="0">
              <a:spAutoFit/>
            </a:bodyPr>
            <a:lstStyle/>
            <a:p>
              <a:pPr algn="r">
                <a:lnSpc>
                  <a:spcPct val="130000"/>
                </a:lnSpc>
              </a:pPr>
              <a:r>
                <a:rPr lang="zh-CN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与该企业相关的人物，如企业的高管、企业的投资人等。</a:t>
              </a:r>
              <a:endPara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5" name="TextBox 18"/>
            <p:cNvSpPr txBox="1"/>
            <p:nvPr/>
          </p:nvSpPr>
          <p:spPr>
            <a:xfrm>
              <a:off x="4285420" y="5152146"/>
              <a:ext cx="809292" cy="553998"/>
            </a:xfrm>
            <a:prstGeom prst="rect">
              <a:avLst/>
            </a:prstGeom>
            <a:noFill/>
          </p:spPr>
          <p:txBody>
            <a:bodyPr wrap="square" lIns="83993" tIns="0" rIns="83993" bIns="0" rtlCol="0" anchor="t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cs typeface="华文黑体" pitchFamily="2" charset="-122"/>
                </a:rPr>
                <a:t>人物</a:t>
              </a:r>
            </a:p>
          </p:txBody>
        </p:sp>
      </p:grpSp>
      <p:cxnSp>
        <p:nvCxnSpPr>
          <p:cNvPr id="6" name="肘形连接符 5"/>
          <p:cNvCxnSpPr/>
          <p:nvPr/>
        </p:nvCxnSpPr>
        <p:spPr>
          <a:xfrm rot="16200000" flipV="1">
            <a:off x="4706028" y="2413492"/>
            <a:ext cx="1151861" cy="928739"/>
          </a:xfrm>
          <a:prstGeom prst="bentConnector3">
            <a:avLst>
              <a:gd name="adj1" fmla="val 100138"/>
            </a:avLst>
          </a:prstGeom>
          <a:ln w="28575">
            <a:solidFill>
              <a:schemeClr val="bg1">
                <a:lumMod val="50000"/>
              </a:schemeClr>
            </a:solidFill>
            <a:prstDash val="dash"/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Freeform 26"/>
          <p:cNvSpPr>
            <a:spLocks/>
          </p:cNvSpPr>
          <p:nvPr/>
        </p:nvSpPr>
        <p:spPr bwMode="auto">
          <a:xfrm>
            <a:off x="7648855" y="4229220"/>
            <a:ext cx="509530" cy="509463"/>
          </a:xfrm>
          <a:custGeom>
            <a:avLst/>
            <a:gdLst>
              <a:gd name="T0" fmla="*/ 5 w 69"/>
              <a:gd name="T1" fmla="*/ 0 h 69"/>
              <a:gd name="T2" fmla="*/ 64 w 69"/>
              <a:gd name="T3" fmla="*/ 0 h 69"/>
              <a:gd name="T4" fmla="*/ 69 w 69"/>
              <a:gd name="T5" fmla="*/ 5 h 69"/>
              <a:gd name="T6" fmla="*/ 69 w 69"/>
              <a:gd name="T7" fmla="*/ 63 h 69"/>
              <a:gd name="T8" fmla="*/ 64 w 69"/>
              <a:gd name="T9" fmla="*/ 69 h 69"/>
              <a:gd name="T10" fmla="*/ 5 w 69"/>
              <a:gd name="T11" fmla="*/ 69 h 69"/>
              <a:gd name="T12" fmla="*/ 0 w 69"/>
              <a:gd name="T13" fmla="*/ 63 h 69"/>
              <a:gd name="T14" fmla="*/ 0 w 69"/>
              <a:gd name="T15" fmla="*/ 5 h 69"/>
              <a:gd name="T16" fmla="*/ 5 w 69"/>
              <a:gd name="T17" fmla="*/ 0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9" h="69">
                <a:moveTo>
                  <a:pt x="5" y="0"/>
                </a:moveTo>
                <a:cubicBezTo>
                  <a:pt x="64" y="0"/>
                  <a:pt x="64" y="0"/>
                  <a:pt x="64" y="0"/>
                </a:cubicBezTo>
                <a:cubicBezTo>
                  <a:pt x="66" y="0"/>
                  <a:pt x="69" y="2"/>
                  <a:pt x="69" y="5"/>
                </a:cubicBezTo>
                <a:cubicBezTo>
                  <a:pt x="69" y="63"/>
                  <a:pt x="69" y="63"/>
                  <a:pt x="69" y="63"/>
                </a:cubicBezTo>
                <a:cubicBezTo>
                  <a:pt x="69" y="66"/>
                  <a:pt x="66" y="69"/>
                  <a:pt x="64" y="69"/>
                </a:cubicBezTo>
                <a:cubicBezTo>
                  <a:pt x="5" y="69"/>
                  <a:pt x="5" y="69"/>
                  <a:pt x="5" y="69"/>
                </a:cubicBezTo>
                <a:cubicBezTo>
                  <a:pt x="2" y="69"/>
                  <a:pt x="0" y="66"/>
                  <a:pt x="0" y="63"/>
                </a:cubicBezTo>
                <a:cubicBezTo>
                  <a:pt x="0" y="5"/>
                  <a:pt x="0" y="5"/>
                  <a:pt x="0" y="5"/>
                </a:cubicBezTo>
                <a:cubicBezTo>
                  <a:pt x="0" y="2"/>
                  <a:pt x="2" y="0"/>
                  <a:pt x="5" y="0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3993" tIns="41997" rIns="83993" bIns="4199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200" dirty="0" smtClean="0">
                <a:latin typeface="Bebas" pitchFamily="2" charset="0"/>
              </a:rPr>
              <a:t>04</a:t>
            </a:r>
            <a:endParaRPr lang="zh-CN" altLang="en-US" sz="2200" dirty="0">
              <a:latin typeface="Bebas" pitchFamily="2" charset="0"/>
            </a:endParaRPr>
          </a:p>
        </p:txBody>
      </p:sp>
      <p:grpSp>
        <p:nvGrpSpPr>
          <p:cNvPr id="103" name="组合 102"/>
          <p:cNvGrpSpPr/>
          <p:nvPr/>
        </p:nvGrpSpPr>
        <p:grpSpPr>
          <a:xfrm>
            <a:off x="8471470" y="3836906"/>
            <a:ext cx="3325962" cy="1288896"/>
            <a:chOff x="1691454" y="5032563"/>
            <a:chExt cx="3325962" cy="1288896"/>
          </a:xfrm>
        </p:grpSpPr>
        <p:sp>
          <p:nvSpPr>
            <p:cNvPr id="105" name="TextBox 17"/>
            <p:cNvSpPr txBox="1"/>
            <p:nvPr/>
          </p:nvSpPr>
          <p:spPr>
            <a:xfrm>
              <a:off x="1691454" y="5596469"/>
              <a:ext cx="3325962" cy="724990"/>
            </a:xfrm>
            <a:prstGeom prst="rect">
              <a:avLst/>
            </a:prstGeom>
            <a:noFill/>
          </p:spPr>
          <p:txBody>
            <a:bodyPr wrap="square" lIns="83993" tIns="41997" rIns="83993" bIns="41997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与该企业相关的一些事件，如招聘、被表彰等。</a:t>
              </a:r>
              <a:endPara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6" name="TextBox 18"/>
            <p:cNvSpPr txBox="1"/>
            <p:nvPr/>
          </p:nvSpPr>
          <p:spPr>
            <a:xfrm>
              <a:off x="1691454" y="5032563"/>
              <a:ext cx="793878" cy="553998"/>
            </a:xfrm>
            <a:prstGeom prst="rect">
              <a:avLst/>
            </a:prstGeom>
            <a:noFill/>
          </p:spPr>
          <p:txBody>
            <a:bodyPr wrap="square" lIns="83993" tIns="0" rIns="83993" bIns="0" rtlCol="0" anchor="t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cs typeface="华文黑体" pitchFamily="2" charset="-122"/>
                </a:rPr>
                <a:t>事件</a:t>
              </a:r>
            </a:p>
          </p:txBody>
        </p:sp>
      </p:grpSp>
      <p:sp>
        <p:nvSpPr>
          <p:cNvPr id="108" name="Freeform 26"/>
          <p:cNvSpPr>
            <a:spLocks/>
          </p:cNvSpPr>
          <p:nvPr/>
        </p:nvSpPr>
        <p:spPr bwMode="auto">
          <a:xfrm>
            <a:off x="5557745" y="5775673"/>
            <a:ext cx="509530" cy="509463"/>
          </a:xfrm>
          <a:custGeom>
            <a:avLst/>
            <a:gdLst>
              <a:gd name="T0" fmla="*/ 5 w 69"/>
              <a:gd name="T1" fmla="*/ 0 h 69"/>
              <a:gd name="T2" fmla="*/ 64 w 69"/>
              <a:gd name="T3" fmla="*/ 0 h 69"/>
              <a:gd name="T4" fmla="*/ 69 w 69"/>
              <a:gd name="T5" fmla="*/ 5 h 69"/>
              <a:gd name="T6" fmla="*/ 69 w 69"/>
              <a:gd name="T7" fmla="*/ 63 h 69"/>
              <a:gd name="T8" fmla="*/ 64 w 69"/>
              <a:gd name="T9" fmla="*/ 69 h 69"/>
              <a:gd name="T10" fmla="*/ 5 w 69"/>
              <a:gd name="T11" fmla="*/ 69 h 69"/>
              <a:gd name="T12" fmla="*/ 0 w 69"/>
              <a:gd name="T13" fmla="*/ 63 h 69"/>
              <a:gd name="T14" fmla="*/ 0 w 69"/>
              <a:gd name="T15" fmla="*/ 5 h 69"/>
              <a:gd name="T16" fmla="*/ 5 w 69"/>
              <a:gd name="T17" fmla="*/ 0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9" h="69">
                <a:moveTo>
                  <a:pt x="5" y="0"/>
                </a:moveTo>
                <a:cubicBezTo>
                  <a:pt x="64" y="0"/>
                  <a:pt x="64" y="0"/>
                  <a:pt x="64" y="0"/>
                </a:cubicBezTo>
                <a:cubicBezTo>
                  <a:pt x="66" y="0"/>
                  <a:pt x="69" y="2"/>
                  <a:pt x="69" y="5"/>
                </a:cubicBezTo>
                <a:cubicBezTo>
                  <a:pt x="69" y="63"/>
                  <a:pt x="69" y="63"/>
                  <a:pt x="69" y="63"/>
                </a:cubicBezTo>
                <a:cubicBezTo>
                  <a:pt x="69" y="66"/>
                  <a:pt x="66" y="69"/>
                  <a:pt x="64" y="69"/>
                </a:cubicBezTo>
                <a:cubicBezTo>
                  <a:pt x="5" y="69"/>
                  <a:pt x="5" y="69"/>
                  <a:pt x="5" y="69"/>
                </a:cubicBezTo>
                <a:cubicBezTo>
                  <a:pt x="2" y="69"/>
                  <a:pt x="0" y="66"/>
                  <a:pt x="0" y="63"/>
                </a:cubicBezTo>
                <a:cubicBezTo>
                  <a:pt x="0" y="5"/>
                  <a:pt x="0" y="5"/>
                  <a:pt x="0" y="5"/>
                </a:cubicBezTo>
                <a:cubicBezTo>
                  <a:pt x="0" y="2"/>
                  <a:pt x="2" y="0"/>
                  <a:pt x="5" y="0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3993" tIns="41997" rIns="83993" bIns="4199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200" dirty="0" smtClean="0">
                <a:latin typeface="Bebas" pitchFamily="2" charset="0"/>
              </a:rPr>
              <a:t>05</a:t>
            </a:r>
            <a:endParaRPr lang="zh-CN" altLang="en-US" sz="2200" dirty="0">
              <a:latin typeface="Bebas" pitchFamily="2" charset="0"/>
            </a:endParaRPr>
          </a:p>
        </p:txBody>
      </p:sp>
      <p:grpSp>
        <p:nvGrpSpPr>
          <p:cNvPr id="111" name="组合 110"/>
          <p:cNvGrpSpPr/>
          <p:nvPr/>
        </p:nvGrpSpPr>
        <p:grpSpPr>
          <a:xfrm>
            <a:off x="6451173" y="5388590"/>
            <a:ext cx="3659270" cy="1283627"/>
            <a:chOff x="1515447" y="4940576"/>
            <a:chExt cx="3659270" cy="1283627"/>
          </a:xfrm>
        </p:grpSpPr>
        <p:sp>
          <p:nvSpPr>
            <p:cNvPr id="113" name="TextBox 17"/>
            <p:cNvSpPr txBox="1"/>
            <p:nvPr/>
          </p:nvSpPr>
          <p:spPr>
            <a:xfrm>
              <a:off x="1515447" y="5499213"/>
              <a:ext cx="3659270" cy="724990"/>
            </a:xfrm>
            <a:prstGeom prst="rect">
              <a:avLst/>
            </a:prstGeom>
            <a:noFill/>
          </p:spPr>
          <p:txBody>
            <a:bodyPr wrap="square" lIns="83993" tIns="41997" rIns="83993" bIns="41997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企业的属性，如企业的类型、所在的行业等。</a:t>
              </a:r>
              <a:endPara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4" name="TextBox 18"/>
            <p:cNvSpPr txBox="1"/>
            <p:nvPr/>
          </p:nvSpPr>
          <p:spPr>
            <a:xfrm>
              <a:off x="1515447" y="4940576"/>
              <a:ext cx="818330" cy="553998"/>
            </a:xfrm>
            <a:prstGeom prst="rect">
              <a:avLst/>
            </a:prstGeom>
            <a:noFill/>
          </p:spPr>
          <p:txBody>
            <a:bodyPr wrap="square" lIns="83993" tIns="0" rIns="83993" bIns="0" rtlCol="0" anchor="t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cs typeface="华文黑体" pitchFamily="2" charset="-122"/>
                </a:rPr>
                <a:t>属性</a:t>
              </a:r>
            </a:p>
          </p:txBody>
        </p:sp>
      </p:grpSp>
      <p:cxnSp>
        <p:nvCxnSpPr>
          <p:cNvPr id="35" name="肘形连接符 34"/>
          <p:cNvCxnSpPr>
            <a:stCxn id="49" idx="2"/>
          </p:cNvCxnSpPr>
          <p:nvPr/>
        </p:nvCxnSpPr>
        <p:spPr>
          <a:xfrm flipV="1">
            <a:off x="6569791" y="3106504"/>
            <a:ext cx="717119" cy="446408"/>
          </a:xfrm>
          <a:prstGeom prst="bentConnector3">
            <a:avLst>
              <a:gd name="adj1" fmla="val 99662"/>
            </a:avLst>
          </a:prstGeom>
          <a:ln w="28575">
            <a:solidFill>
              <a:schemeClr val="bg1">
                <a:lumMod val="50000"/>
              </a:schemeClr>
            </a:solidFill>
            <a:prstDash val="lgDash"/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肘形连接符 114"/>
          <p:cNvCxnSpPr/>
          <p:nvPr/>
        </p:nvCxnSpPr>
        <p:spPr>
          <a:xfrm>
            <a:off x="6569791" y="4044083"/>
            <a:ext cx="1079064" cy="437271"/>
          </a:xfrm>
          <a:prstGeom prst="bentConnector3">
            <a:avLst>
              <a:gd name="adj1" fmla="val 50000"/>
            </a:avLst>
          </a:prstGeom>
          <a:ln w="28575">
            <a:solidFill>
              <a:schemeClr val="bg1">
                <a:lumMod val="50000"/>
              </a:schemeClr>
            </a:solidFill>
            <a:prstDash val="lgDash"/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肘形连接符 126"/>
          <p:cNvCxnSpPr/>
          <p:nvPr/>
        </p:nvCxnSpPr>
        <p:spPr>
          <a:xfrm rot="5400000">
            <a:off x="5369272" y="5318411"/>
            <a:ext cx="886478" cy="3"/>
          </a:xfrm>
          <a:prstGeom prst="bentConnector3">
            <a:avLst>
              <a:gd name="adj1" fmla="val 50000"/>
            </a:avLst>
          </a:prstGeom>
          <a:ln w="28575">
            <a:solidFill>
              <a:schemeClr val="bg1">
                <a:lumMod val="50000"/>
              </a:schemeClr>
            </a:solidFill>
            <a:prstDash val="lgDash"/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肘形连接符 138"/>
          <p:cNvCxnSpPr/>
          <p:nvPr/>
        </p:nvCxnSpPr>
        <p:spPr>
          <a:xfrm rot="10800000" flipV="1">
            <a:off x="4269030" y="3866005"/>
            <a:ext cx="919094" cy="771298"/>
          </a:xfrm>
          <a:prstGeom prst="bentConnector3">
            <a:avLst>
              <a:gd name="adj1" fmla="val 50000"/>
            </a:avLst>
          </a:prstGeom>
          <a:ln w="28575">
            <a:solidFill>
              <a:schemeClr val="bg1">
                <a:lumMod val="50000"/>
              </a:schemeClr>
            </a:solidFill>
            <a:prstDash val="lgDash"/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326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random/>
      </p:transition>
    </mc:Choice>
    <mc:Fallback xmlns="">
      <p:transition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1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"/>
                            </p:stCondLst>
                            <p:childTnLst>
                              <p:par>
                                <p:cTn id="1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1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"/>
                            </p:stCondLst>
                            <p:childTnLst>
                              <p:par>
                                <p:cTn id="1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1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1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"/>
                            </p:stCondLst>
                            <p:childTnLst>
                              <p:par>
                                <p:cTn id="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1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1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"/>
                            </p:stCondLst>
                            <p:childTnLst>
                              <p:par>
                                <p:cTn id="4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1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"/>
                            </p:stCondLst>
                            <p:childTnLst>
                              <p:par>
                                <p:cTn id="4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1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1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"/>
                            </p:stCondLst>
                            <p:childTnLst>
                              <p:par>
                                <p:cTn id="6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1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00"/>
                            </p:stCondLst>
                            <p:childTnLst>
                              <p:par>
                                <p:cTn id="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1" grpId="0" animBg="1"/>
      <p:bldP spid="52" grpId="0" animBg="1"/>
      <p:bldP spid="66" grpId="0" animBg="1"/>
      <p:bldP spid="101" grpId="0" animBg="1"/>
      <p:bldP spid="10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590" y="2564904"/>
            <a:ext cx="4912940" cy="2880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7294" y="2564904"/>
            <a:ext cx="4912940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5042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random/>
      </p:transition>
    </mc:Choice>
    <mc:Fallback>
      <p:transition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2221</TotalTime>
  <Words>742</Words>
  <Application>Microsoft Office PowerPoint</Application>
  <PresentationFormat>自定义</PresentationFormat>
  <Paragraphs>208</Paragraphs>
  <Slides>25</Slides>
  <Notes>23</Notes>
  <HiddenSlides>0</HiddenSlides>
  <MMClips>1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40" baseType="lpstr">
      <vt:lpstr>Bebas</vt:lpstr>
      <vt:lpstr>맑은 고딕</vt:lpstr>
      <vt:lpstr>Open Sans</vt:lpstr>
      <vt:lpstr>方正兰亭粗黑_GBK</vt:lpstr>
      <vt:lpstr>方正正纤黑简体</vt:lpstr>
      <vt:lpstr>汉仪细中圆简</vt:lpstr>
      <vt:lpstr>华文黑体</vt:lpstr>
      <vt:lpstr>宋体</vt:lpstr>
      <vt:lpstr>Microsoft YaHei</vt:lpstr>
      <vt:lpstr>Microsoft YaHei</vt:lpstr>
      <vt:lpstr>幼圆</vt:lpstr>
      <vt:lpstr>Arial</vt:lpstr>
      <vt:lpstr>Calibri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/>
  <dc:description>http://www.ypppt.com/</dc:description>
  <cp:lastModifiedBy>213v</cp:lastModifiedBy>
  <cp:revision>218</cp:revision>
  <dcterms:created xsi:type="dcterms:W3CDTF">2014-12-25T08:17:45Z</dcterms:created>
  <dcterms:modified xsi:type="dcterms:W3CDTF">2018-12-27T17:40:43Z</dcterms:modified>
  <cp:category/>
</cp:coreProperties>
</file>