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4"/>
  </p:notesMasterIdLst>
  <p:sldIdLst>
    <p:sldId id="256" r:id="rId2"/>
    <p:sldId id="257" r:id="rId3"/>
    <p:sldId id="258" r:id="rId4"/>
    <p:sldId id="268" r:id="rId5"/>
    <p:sldId id="259" r:id="rId6"/>
    <p:sldId id="260" r:id="rId7"/>
    <p:sldId id="261" r:id="rId8"/>
    <p:sldId id="269" r:id="rId9"/>
    <p:sldId id="270" r:id="rId10"/>
    <p:sldId id="271" r:id="rId11"/>
    <p:sldId id="278" r:id="rId12"/>
    <p:sldId id="263" r:id="rId13"/>
    <p:sldId id="266" r:id="rId14"/>
    <p:sldId id="272" r:id="rId15"/>
    <p:sldId id="264" r:id="rId16"/>
    <p:sldId id="273" r:id="rId17"/>
    <p:sldId id="274" r:id="rId18"/>
    <p:sldId id="275" r:id="rId19"/>
    <p:sldId id="276" r:id="rId20"/>
    <p:sldId id="277" r:id="rId21"/>
    <p:sldId id="267" r:id="rId22"/>
    <p:sldId id="265"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68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2.fntdata"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1.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notesMaster" Target="notesMasters/notesMaster1.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font" Target="fonts/font4.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font" Target="fonts/font3.fntdata" /><Relationship Id="rId30"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29c9da6c5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9c9da6c5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808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29c9da6c5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29c9da6c5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29c9da6c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29c9da6c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29c9da6c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29c9da6c5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29c9da6c5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29c9da6c5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29c9da6c5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29c9da6c5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29c9da6c5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29c9da6c5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29c9da6c5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2069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29c9da6c5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9c9da6c5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A96CE1-E051-472A-ACD4-5D861ACB4CC8}"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A96CE1-E051-472A-ACD4-5D861ACB4CC8}"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A96CE1-E051-472A-ACD4-5D861ACB4CC8}"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A96CE1-E051-472A-ACD4-5D861ACB4CC8}"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A96CE1-E051-472A-ACD4-5D861ACB4CC8}" type="datetimeFigureOut">
              <a:rPr lang="en-US" smtClean="0"/>
              <a:t>10/19/2025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A96CE1-E051-472A-ACD4-5D861ACB4CC8}" type="datetimeFigureOut">
              <a:rPr lang="en-US" smtClean="0"/>
              <a:t>10/19/2025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A96CE1-E051-472A-ACD4-5D861ACB4CC8}" type="datetimeFigureOut">
              <a:rPr lang="en-US" smtClean="0"/>
              <a:t>10/19/2025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A96CE1-E051-472A-ACD4-5D861ACB4CC8}" type="datetimeFigureOut">
              <a:rPr lang="en-US" smtClean="0"/>
              <a:t>10/19/2025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A96CE1-E051-472A-ACD4-5D861ACB4CC8}" type="datetimeFigureOut">
              <a:rPr lang="en-US" smtClean="0"/>
              <a:t>10/19/2025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A96CE1-E051-472A-ACD4-5D861ACB4CC8}" type="datetimeFigureOut">
              <a:rPr lang="en-US" smtClean="0"/>
              <a:t>10/19/2025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A96CE1-E051-472A-ACD4-5D861ACB4CC8}" type="datetimeFigureOut">
              <a:rPr lang="en-US" smtClean="0"/>
              <a:t>10/19/2025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0A96CE1-E051-472A-ACD4-5D861ACB4CC8}" type="datetimeFigureOut">
              <a:rPr lang="en-US" smtClean="0"/>
              <a:t>10/19/2025</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8.xml" /><Relationship Id="rId1" Type="http://schemas.openxmlformats.org/officeDocument/2006/relationships/slideLayout" Target="../slideLayouts/slideLayout1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_rels/slide1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2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6.xml"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1057400" y="806335"/>
            <a:ext cx="7763100" cy="2552007"/>
          </a:xfrm>
          <a:prstGeom prst="rect">
            <a:avLst/>
          </a:prstGeom>
        </p:spPr>
        <p:txBody>
          <a:bodyPr spcFirstLastPara="1" wrap="square" lIns="91425" tIns="91425" rIns="91425" bIns="91425" anchor="b" anchorCtr="0">
            <a:normAutofit/>
          </a:bodyPr>
          <a:lstStyle/>
          <a:p>
            <a:pPr marL="0" marR="0" algn="ctr">
              <a:lnSpc>
                <a:spcPct val="107000"/>
              </a:lnSpc>
              <a:spcBef>
                <a:spcPts val="0"/>
              </a:spcBef>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DESIGN OF A STOCK PRICE PREDICTION SOFTWARE BASED ON 6 MONTHS DATA</a:t>
            </a:r>
            <a:br>
              <a:rPr lang="en-US" sz="1800" b="1" dirty="0">
                <a:effectLst/>
                <a:latin typeface="Times New Roman" panose="02020603050405020304" pitchFamily="18" charset="0"/>
                <a:ea typeface="Calibri" panose="020F0502020204030204" pitchFamily="34" charset="0"/>
                <a:cs typeface="Times New Roman" panose="02020603050405020304" pitchFamily="18" charset="0"/>
              </a:rPr>
            </a:br>
            <a:br>
              <a:rPr lang="en-US" sz="1800" b="1" dirty="0">
                <a:latin typeface="Times New Roman" panose="02020603050405020304" pitchFamily="18" charset="0"/>
                <a:ea typeface="Calibri" panose="020F0502020204030204" pitchFamily="34" charset="0"/>
                <a:cs typeface="Times New Roman" panose="02020603050405020304" pitchFamily="18" charset="0"/>
              </a:rPr>
            </a:br>
            <a:r>
              <a:rPr lang="en-US" sz="1800" b="1" dirty="0">
                <a:latin typeface="Times New Roman" panose="02020603050405020304" pitchFamily="18" charset="0"/>
                <a:ea typeface="Calibri" panose="020F0502020204030204" pitchFamily="34" charset="0"/>
                <a:cs typeface="Times New Roman" panose="02020603050405020304" pitchFamily="18" charset="0"/>
              </a:rPr>
              <a:t>BY</a:t>
            </a:r>
            <a:br>
              <a:rPr lang="en-US" sz="1800" b="1" dirty="0">
                <a:latin typeface="Times New Roman" panose="02020603050405020304" pitchFamily="18" charset="0"/>
                <a:ea typeface="Calibri" panose="020F0502020204030204" pitchFamily="34" charset="0"/>
                <a:cs typeface="Times New Roman" panose="02020603050405020304" pitchFamily="18" charset="0"/>
              </a:rPr>
            </a:br>
            <a:br>
              <a:rPr lang="en-US" sz="1800" b="1" dirty="0">
                <a:latin typeface="Times New Roman" panose="02020603050405020304" pitchFamily="18" charset="0"/>
                <a:ea typeface="Calibri" panose="020F0502020204030204" pitchFamily="34" charset="0"/>
                <a:cs typeface="Times New Roman" panose="02020603050405020304" pitchFamily="18" charset="0"/>
              </a:rPr>
            </a:br>
            <a:r>
              <a:rPr lang="en-US" sz="1300" b="1" dirty="0">
                <a:latin typeface="Times New Roman" panose="02020603050405020304" pitchFamily="18" charset="0"/>
                <a:ea typeface="Calibri" panose="020F0502020204030204" pitchFamily="34" charset="0"/>
                <a:cs typeface="Times New Roman" panose="02020603050405020304" pitchFamily="18" charset="0"/>
              </a:rPr>
              <a:t>OBIECHINA EMMANUEL IKENNA     -     2017/243977</a:t>
            </a:r>
            <a:br>
              <a:rPr lang="en-US" sz="1300" b="1" dirty="0">
                <a:latin typeface="Times New Roman" panose="02020603050405020304" pitchFamily="18" charset="0"/>
                <a:ea typeface="Calibri" panose="020F0502020204030204" pitchFamily="34" charset="0"/>
                <a:cs typeface="Times New Roman" panose="02020603050405020304" pitchFamily="18" charset="0"/>
              </a:rPr>
            </a:br>
            <a:r>
              <a:rPr lang="en-US" sz="1300" b="1" dirty="0">
                <a:latin typeface="Times New Roman" panose="02020603050405020304" pitchFamily="18" charset="0"/>
                <a:ea typeface="Calibri" panose="020F0502020204030204" pitchFamily="34" charset="0"/>
                <a:cs typeface="Times New Roman" panose="02020603050405020304" pitchFamily="18" charset="0"/>
              </a:rPr>
              <a:t>NWEZE MATTHEW UDOCHUKWU    -    2017/247495</a:t>
            </a:r>
            <a:br>
              <a:rPr lang="en-US" sz="1300" b="1" dirty="0">
                <a:latin typeface="Times New Roman" panose="02020603050405020304" pitchFamily="18" charset="0"/>
                <a:ea typeface="Calibri" panose="020F0502020204030204" pitchFamily="34" charset="0"/>
                <a:cs typeface="Times New Roman" panose="02020603050405020304" pitchFamily="18" charset="0"/>
              </a:rPr>
            </a:br>
            <a:r>
              <a:rPr lang="en-US" sz="1300" b="1" dirty="0">
                <a:latin typeface="Times New Roman" panose="02020603050405020304" pitchFamily="18" charset="0"/>
                <a:ea typeface="Calibri" panose="020F0502020204030204" pitchFamily="34" charset="0"/>
                <a:cs typeface="Times New Roman" panose="02020603050405020304" pitchFamily="18" charset="0"/>
              </a:rPr>
              <a:t>OZOR GIFT </a:t>
            </a:r>
            <a:r>
              <a:rPr lang="en-US" sz="1300" b="1">
                <a:latin typeface="Times New Roman" panose="02020603050405020304" pitchFamily="18" charset="0"/>
                <a:ea typeface="Calibri" panose="020F0502020204030204" pitchFamily="34" charset="0"/>
                <a:cs typeface="Times New Roman" panose="02020603050405020304" pitchFamily="18" charset="0"/>
              </a:rPr>
              <a:t>TOCHUKWU          -                </a:t>
            </a:r>
            <a:r>
              <a:rPr lang="en-US" sz="1300" b="1" dirty="0">
                <a:latin typeface="Times New Roman" panose="02020603050405020304" pitchFamily="18" charset="0"/>
                <a:ea typeface="Calibri" panose="020F0502020204030204" pitchFamily="34" charset="0"/>
                <a:cs typeface="Times New Roman" panose="02020603050405020304" pitchFamily="18" charset="0"/>
              </a:rPr>
              <a:t>2017/247631</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000" b="1" dirty="0">
                <a:latin typeface="Times New Roman" pitchFamily="18" charset="0"/>
                <a:cs typeface="Times New Roman" pitchFamily="18" charset="0"/>
              </a:rPr>
              <a:t>PROGRAMING LANGUAGES USED IN MACHINE LEARNING</a:t>
            </a:r>
            <a:endParaRPr lang="en-US" sz="2000" dirty="0">
              <a:latin typeface="Times New Roman" pitchFamily="18" charset="0"/>
              <a:cs typeface="Times New Roman" pitchFamily="18" charset="0"/>
            </a:endParaRPr>
          </a:p>
        </p:txBody>
      </p:sp>
      <p:sp>
        <p:nvSpPr>
          <p:cNvPr id="3" name="Text Placeholder 2"/>
          <p:cNvSpPr>
            <a:spLocks noGrp="1"/>
          </p:cNvSpPr>
          <p:nvPr>
            <p:ph type="subTitle" idx="1"/>
          </p:nvPr>
        </p:nvSpPr>
        <p:spPr/>
        <p:txBody>
          <a:bodyPr>
            <a:normAutofit fontScale="40000" lnSpcReduction="20000"/>
          </a:bodyPr>
          <a:lstStyle/>
          <a:p>
            <a:pPr lvl="0" algn="just">
              <a:lnSpc>
                <a:spcPct val="150000"/>
              </a:lnSpc>
            </a:pPr>
            <a:r>
              <a:rPr lang="en-US" sz="1600" b="1" dirty="0">
                <a:latin typeface="Times New Roman" pitchFamily="18" charset="0"/>
                <a:cs typeface="Times New Roman" pitchFamily="18" charset="0"/>
              </a:rPr>
              <a:t>Python:</a:t>
            </a:r>
            <a:r>
              <a:rPr lang="en-US" sz="1600" dirty="0">
                <a:latin typeface="Times New Roman" pitchFamily="18" charset="0"/>
                <a:cs typeface="Times New Roman" pitchFamily="18" charset="0"/>
              </a:rPr>
              <a:t> Python is the most popular programming language for machine learning due to its simplicity, readability, and a vast ecosystem of libraries and frameworks such as </a:t>
            </a:r>
            <a:r>
              <a:rPr lang="en-US" sz="1600" dirty="0" err="1">
                <a:latin typeface="Times New Roman" pitchFamily="18" charset="0"/>
                <a:cs typeface="Times New Roman" pitchFamily="18" charset="0"/>
              </a:rPr>
              <a:t>TensorFlow</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PyTorch</a:t>
            </a:r>
            <a:r>
              <a:rPr lang="en-US" sz="1600" dirty="0">
                <a:latin typeface="Times New Roman" pitchFamily="18" charset="0"/>
                <a:cs typeface="Times New Roman" pitchFamily="18" charset="0"/>
              </a:rPr>
              <a:t>, and </a:t>
            </a:r>
            <a:r>
              <a:rPr lang="en-US" sz="1600" dirty="0" err="1">
                <a:latin typeface="Times New Roman" pitchFamily="18" charset="0"/>
                <a:cs typeface="Times New Roman" pitchFamily="18" charset="0"/>
              </a:rPr>
              <a:t>scikit</a:t>
            </a:r>
            <a:r>
              <a:rPr lang="en-US" sz="1600" dirty="0">
                <a:latin typeface="Times New Roman" pitchFamily="18" charset="0"/>
                <a:cs typeface="Times New Roman" pitchFamily="18" charset="0"/>
              </a:rPr>
              <a:t>-learn. Python's versatility, combined with its rich set of data manipulation and visualization tools, makes it an excellent choice for beginners and experts alike.</a:t>
            </a:r>
          </a:p>
          <a:p>
            <a:pPr lvl="0" algn="just">
              <a:lnSpc>
                <a:spcPct val="150000"/>
              </a:lnSpc>
              <a:buNone/>
            </a:pPr>
            <a:r>
              <a:rPr lang="en-US" sz="1600" dirty="0">
                <a:latin typeface="Times New Roman" pitchFamily="18" charset="0"/>
                <a:cs typeface="Times New Roman" pitchFamily="18" charset="0"/>
              </a:rPr>
              <a:t>	Others include:</a:t>
            </a:r>
          </a:p>
          <a:p>
            <a:pPr lvl="0" algn="just">
              <a:lnSpc>
                <a:spcPct val="150000"/>
              </a:lnSpc>
              <a:buFont typeface="Arial" pitchFamily="34" charset="0"/>
              <a:buChar char="•"/>
            </a:pPr>
            <a:r>
              <a:rPr lang="en-US" sz="1600" b="1" dirty="0">
                <a:latin typeface="Times New Roman" pitchFamily="18" charset="0"/>
                <a:cs typeface="Times New Roman" pitchFamily="18" charset="0"/>
              </a:rPr>
              <a:t>R</a:t>
            </a:r>
          </a:p>
          <a:p>
            <a:pPr lvl="0" algn="just">
              <a:lnSpc>
                <a:spcPct val="150000"/>
              </a:lnSpc>
              <a:buFont typeface="Arial" pitchFamily="34" charset="0"/>
              <a:buChar char="•"/>
            </a:pPr>
            <a:r>
              <a:rPr lang="en-US" sz="1600" b="1" dirty="0">
                <a:latin typeface="Times New Roman" pitchFamily="18" charset="0"/>
                <a:cs typeface="Times New Roman" pitchFamily="18" charset="0"/>
              </a:rPr>
              <a:t>Java</a:t>
            </a:r>
          </a:p>
          <a:p>
            <a:pPr lvl="0" algn="just">
              <a:lnSpc>
                <a:spcPct val="150000"/>
              </a:lnSpc>
              <a:buFont typeface="Arial" pitchFamily="34" charset="0"/>
              <a:buChar char="•"/>
            </a:pPr>
            <a:r>
              <a:rPr lang="en-US" sz="1600" b="1" dirty="0">
                <a:latin typeface="Times New Roman" pitchFamily="18" charset="0"/>
                <a:cs typeface="Times New Roman" pitchFamily="18" charset="0"/>
              </a:rPr>
              <a:t>Julia</a:t>
            </a:r>
          </a:p>
          <a:p>
            <a:pPr lvl="0" algn="just">
              <a:lnSpc>
                <a:spcPct val="150000"/>
              </a:lnSpc>
              <a:buFont typeface="Arial" pitchFamily="34" charset="0"/>
              <a:buChar char="•"/>
            </a:pPr>
            <a:r>
              <a:rPr lang="en-US" sz="1600" b="1" dirty="0">
                <a:latin typeface="Times New Roman" pitchFamily="18" charset="0"/>
                <a:cs typeface="Times New Roman" pitchFamily="18" charset="0"/>
              </a:rPr>
              <a:t>C++</a:t>
            </a:r>
            <a:endParaRPr lang="en-US" sz="1600" dirty="0">
              <a:latin typeface="Times New Roman" pitchFamily="18" charset="0"/>
              <a:cs typeface="Times New Roman" pitchFamily="18" charset="0"/>
            </a:endParaRPr>
          </a:p>
          <a:p>
            <a:pPr lvl="0" algn="just">
              <a:lnSpc>
                <a:spcPct val="150000"/>
              </a:lnSpc>
            </a:pPr>
            <a:endParaRPr lang="en-US" sz="1600" dirty="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p:txBody>
      </p:sp>
      <p:graphicFrame>
        <p:nvGraphicFramePr>
          <p:cNvPr id="4" name="Table 4">
            <a:extLst>
              <a:ext uri="{FF2B5EF4-FFF2-40B4-BE49-F238E27FC236}">
                <a16:creationId xmlns:a16="http://schemas.microsoft.com/office/drawing/2014/main" id="{FC9572DF-1271-0245-BA58-B174EFBA4A24}"/>
              </a:ext>
            </a:extLst>
          </p:cNvPr>
          <p:cNvGraphicFramePr>
            <a:graphicFrameLocks noGrp="1"/>
          </p:cNvGraphicFramePr>
          <p:nvPr/>
        </p:nvGraphicFramePr>
        <p:xfrm>
          <a:off x="1524000" y="539750"/>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23568701"/>
                    </a:ext>
                  </a:extLst>
                </a:gridCol>
                <a:gridCol w="2032000">
                  <a:extLst>
                    <a:ext uri="{9D8B030D-6E8A-4147-A177-3AD203B41FA5}">
                      <a16:colId xmlns:a16="http://schemas.microsoft.com/office/drawing/2014/main" val="2452200943"/>
                    </a:ext>
                  </a:extLst>
                </a:gridCol>
                <a:gridCol w="2032000">
                  <a:extLst>
                    <a:ext uri="{9D8B030D-6E8A-4147-A177-3AD203B41FA5}">
                      <a16:colId xmlns:a16="http://schemas.microsoft.com/office/drawing/2014/main" val="2768901092"/>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32910839"/>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86220430"/>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20743941"/>
                  </a:ext>
                </a:extLst>
              </a:tr>
            </a:tbl>
          </a:graphicData>
        </a:graphic>
      </p:graphicFrame>
      <p:sp>
        <p:nvSpPr>
          <p:cNvPr id="8" name="Subtitle 7">
            <a:extLst>
              <a:ext uri="{FF2B5EF4-FFF2-40B4-BE49-F238E27FC236}">
                <a16:creationId xmlns:a16="http://schemas.microsoft.com/office/drawing/2014/main" id="{FA5661A1-9494-8644-AF9B-7F071F9D8C3F}"/>
              </a:ext>
            </a:extLst>
          </p:cNvPr>
          <p:cNvSpPr>
            <a:spLocks noGrp="1"/>
          </p:cNvSpPr>
          <p:nvPr>
            <p:ph type="subTitle"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000" b="1" dirty="0">
                <a:latin typeface="Times New Roman" pitchFamily="18" charset="0"/>
                <a:cs typeface="Times New Roman" pitchFamily="18" charset="0"/>
              </a:rPr>
              <a:t>PREDICTING THE STOCK PRICE OF GOOGLE</a:t>
            </a:r>
            <a:br>
              <a:rPr lang="en-US" sz="2000" b="1" dirty="0">
                <a:latin typeface="Times New Roman" pitchFamily="18" charset="0"/>
                <a:cs typeface="Times New Roman" pitchFamily="18" charset="0"/>
              </a:rPr>
            </a:br>
            <a:endParaRPr lang="en-US" sz="2000" b="1"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normAutofit/>
          </a:bodyPr>
          <a:lstStyle/>
          <a:p>
            <a:pPr algn="just">
              <a:lnSpc>
                <a:spcPct val="150000"/>
              </a:lnSpc>
              <a:buNone/>
            </a:pPr>
            <a:r>
              <a:rPr lang="en-US" sz="1600" b="1" dirty="0">
                <a:latin typeface="Times New Roman" pitchFamily="18" charset="0"/>
                <a:cs typeface="Times New Roman" pitchFamily="18" charset="0"/>
              </a:rPr>
              <a:t>GOOGLE STOCK PRICE DATASET</a:t>
            </a:r>
            <a:endParaRPr lang="en-US" sz="1600" dirty="0">
              <a:latin typeface="Times New Roman" pitchFamily="18" charset="0"/>
              <a:cs typeface="Times New Roman" pitchFamily="18" charset="0"/>
            </a:endParaRPr>
          </a:p>
          <a:p>
            <a:pPr algn="just">
              <a:lnSpc>
                <a:spcPct val="150000"/>
              </a:lnSpc>
              <a:buNone/>
            </a:pPr>
            <a:r>
              <a:rPr lang="en-US" sz="1600" dirty="0">
                <a:latin typeface="Times New Roman" pitchFamily="18" charset="0"/>
                <a:cs typeface="Times New Roman" pitchFamily="18" charset="0"/>
              </a:rPr>
              <a:t>	Google LLC is an American multinational technology company that specializes in Internet-related services and products, which include online advertising technologies, a search engine, cloud computing, software, and hardware. It is considered one of the big four Internet stocks along with Amazon, </a:t>
            </a:r>
            <a:r>
              <a:rPr lang="en-US" sz="1600" dirty="0" err="1">
                <a:latin typeface="Times New Roman" pitchFamily="18" charset="0"/>
                <a:cs typeface="Times New Roman" pitchFamily="18" charset="0"/>
              </a:rPr>
              <a:t>Facebook</a:t>
            </a:r>
            <a:r>
              <a:rPr lang="en-US" sz="1600" dirty="0">
                <a:latin typeface="Times New Roman" pitchFamily="18" charset="0"/>
                <a:cs typeface="Times New Roman" pitchFamily="18" charset="0"/>
              </a:rPr>
              <a:t>, and Apple.</a:t>
            </a:r>
          </a:p>
          <a:p>
            <a:pPr algn="just">
              <a:lnSpc>
                <a:spcPct val="150000"/>
              </a:lnSpc>
              <a:buNone/>
            </a:pPr>
            <a:r>
              <a:rPr lang="en-US" sz="1600" dirty="0">
                <a:latin typeface="Times New Roman" pitchFamily="18" charset="0"/>
                <a:cs typeface="Times New Roman" pitchFamily="18" charset="0"/>
              </a:rPr>
              <a:t>	The company is listed on the NASDAQ stock exchange under the ticker symbol GOOG.</a:t>
            </a:r>
          </a:p>
          <a:p>
            <a:pPr algn="just">
              <a:lnSpc>
                <a:spcPct val="150000"/>
              </a:lnSpc>
              <a:buNone/>
            </a:pPr>
            <a:r>
              <a:rPr lang="en-US" sz="1600" dirty="0">
                <a:latin typeface="Times New Roman" pitchFamily="18" charset="0"/>
                <a:cs typeface="Times New Roman" pitchFamily="18" charset="0"/>
              </a:rPr>
              <a:t>	We have included 6 months Stock Price of Google for this Project.</a:t>
            </a:r>
          </a:p>
          <a:p>
            <a:pPr algn="just">
              <a:lnSpc>
                <a:spcPct val="150000"/>
              </a:lnSpc>
            </a:pPr>
            <a:endParaRPr lang="en-US" sz="1600" dirty="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b="1" dirty="0">
                <a:latin typeface="Times New Roman" pitchFamily="18" charset="0"/>
                <a:cs typeface="Times New Roman" pitchFamily="18" charset="0"/>
              </a:rPr>
              <a:t>ALGORITHM</a:t>
            </a:r>
            <a:endParaRPr sz="2000" b="1">
              <a:latin typeface="Times New Roman" pitchFamily="18" charset="0"/>
              <a:cs typeface="Times New Roman" pitchFamily="18" charset="0"/>
            </a:endParaRPr>
          </a:p>
        </p:txBody>
      </p:sp>
      <p:sp>
        <p:nvSpPr>
          <p:cNvPr id="127" name="Google Shape;127;p20"/>
          <p:cNvSpPr txBox="1">
            <a:spLocks noGrp="1"/>
          </p:cNvSpPr>
          <p:nvPr>
            <p:ph type="body" idx="1"/>
          </p:nvPr>
        </p:nvSpPr>
        <p:spPr>
          <a:prstGeom prst="rect">
            <a:avLst/>
          </a:prstGeom>
        </p:spPr>
        <p:txBody>
          <a:bodyPr spcFirstLastPara="1" wrap="square" lIns="91425" tIns="91425" rIns="91425" bIns="91425" anchor="t" anchorCtr="0">
            <a:noAutofit/>
          </a:bodyPr>
          <a:lstStyle/>
          <a:p>
            <a:pPr marL="114300" indent="0" algn="just">
              <a:buNone/>
            </a:pPr>
            <a:r>
              <a:rPr lang="en-GB" sz="1600" dirty="0">
                <a:latin typeface="Times New Roman" pitchFamily="18" charset="0"/>
                <a:cs typeface="Times New Roman" pitchFamily="18" charset="0"/>
              </a:rPr>
              <a:t>The algorithm used for this project is the Long-Short Term Memory (LSTM). </a:t>
            </a:r>
            <a:r>
              <a:rPr lang="en-US" sz="1600" dirty="0">
                <a:effectLst/>
                <a:latin typeface="Times New Roman" pitchFamily="18" charset="0"/>
                <a:ea typeface="Calibri" panose="020F0502020204030204" pitchFamily="34" charset="0"/>
                <a:cs typeface="Times New Roman" pitchFamily="18" charset="0"/>
              </a:rPr>
              <a:t>LSTM is a type of Recurrent Neural Network (RNN) that is specifically designed to handle sequential data. Or simply put, it is a variety of recurrent neural networks (RNN) that is capable of learning long-term dependencies, especially in sequence prediction problems. It is a technique of deep learning and was invented to tackle the issue of vanishing gradients that we face in long sequences. The LSTM RNN model addresses the issue of vanishing gradients in traditional Recurrent Neural Networks by introducing memory cells and gates to control the flow of information and a unique architecture. Gradient vanishing refers to the loss of information in a neural network as connections recur over a longer period. In simple words, LSTM tackles gradient vanishing by ignoring useless data/information in the network. LSTM is made up of three gates: the forget gate, the input gate, and the output gate. These gates learn their weights and determine how much of the current data sample should be remembered and how much of the past learned content should be forgotten. </a:t>
            </a:r>
          </a:p>
          <a:p>
            <a:pPr marL="114300" lvl="0" indent="0" algn="just" rtl="0">
              <a:spcBef>
                <a:spcPts val="0"/>
              </a:spcBef>
              <a:spcAft>
                <a:spcPts val="0"/>
              </a:spcAft>
              <a:buSzPts val="1800"/>
              <a:buNone/>
            </a:pPr>
            <a:r>
              <a:rPr lang="en-GB" sz="1600" dirty="0">
                <a:latin typeface="Times New Roman" pitchFamily="18" charset="0"/>
                <a:cs typeface="Times New Roman" pitchFamily="18" charset="0"/>
              </a:rPr>
              <a:t> </a:t>
            </a:r>
            <a:endParaRPr sz="16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dirty="0">
                <a:latin typeface="Times New Roman" pitchFamily="18" charset="0"/>
                <a:cs typeface="Times New Roman" pitchFamily="18" charset="0"/>
              </a:rPr>
              <a:t>LSTM ARCHITECTURE</a:t>
            </a:r>
            <a:endParaRPr sz="1400" dirty="0">
              <a:latin typeface="Times New Roman" pitchFamily="18" charset="0"/>
              <a:cs typeface="Times New Roman" pitchFamily="18" charset="0"/>
            </a:endParaRPr>
          </a:p>
        </p:txBody>
      </p:sp>
      <p:sp>
        <p:nvSpPr>
          <p:cNvPr id="127" name="Google Shape;127;p20"/>
          <p:cNvSpPr txBox="1">
            <a:spLocks noGrp="1"/>
          </p:cNvSpPr>
          <p:nvPr>
            <p:ph type="body" idx="1"/>
          </p:nvPr>
        </p:nvSpPr>
        <p:spPr>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GB" dirty="0"/>
              <a:t> </a:t>
            </a:r>
            <a:endParaRPr dirty="0"/>
          </a:p>
        </p:txBody>
      </p:sp>
      <p:pic>
        <p:nvPicPr>
          <p:cNvPr id="4" name="Picture 3">
            <a:extLst>
              <a:ext uri="{FF2B5EF4-FFF2-40B4-BE49-F238E27FC236}">
                <a16:creationId xmlns:a16="http://schemas.microsoft.com/office/drawing/2014/main" id="{17F7525E-9AD6-4AB9-BC20-B834EF1B5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2237" y="1276350"/>
            <a:ext cx="3819525" cy="2590800"/>
          </a:xfrm>
          <a:prstGeom prst="rect">
            <a:avLst/>
          </a:prstGeom>
        </p:spPr>
      </p:pic>
    </p:spTree>
    <p:extLst>
      <p:ext uri="{BB962C8B-B14F-4D97-AF65-F5344CB8AC3E}">
        <p14:creationId xmlns:p14="http://schemas.microsoft.com/office/powerpoint/2010/main" val="2240839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689956"/>
            <a:ext cx="8520600" cy="3878919"/>
          </a:xfrm>
        </p:spPr>
        <p:txBody>
          <a:bodyPr>
            <a:normAutofit/>
          </a:bodyPr>
          <a:lstStyle/>
          <a:p>
            <a:pPr algn="just">
              <a:lnSpc>
                <a:spcPct val="150000"/>
              </a:lnSpc>
              <a:buNone/>
            </a:pPr>
            <a:r>
              <a:rPr lang="en-US" sz="1600" dirty="0">
                <a:latin typeface="Times New Roman" pitchFamily="18" charset="0"/>
                <a:cs typeface="Times New Roman" pitchFamily="18" charset="0"/>
              </a:rPr>
              <a:t>	By using the forget, input, and output gates, an LSTM model can effectively capture long-term dependencies in sequential data. The gates enable the model to selectively retain important information, forget irrelevant information, and output relevant information at the appropriate time step. In summary, the forget gate decides what information and how much of it can be erased from the current cell state, while the input gate decides what will be added to the current cell state. The output gate, controls the magnitude of output computed by the first two gates. </a:t>
            </a:r>
          </a:p>
          <a:p>
            <a:pPr algn="just">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b="1" dirty="0">
                <a:latin typeface="Times New Roman" pitchFamily="18" charset="0"/>
                <a:cs typeface="Times New Roman" pitchFamily="18" charset="0"/>
              </a:rPr>
              <a:t>IMPLEMENTATION</a:t>
            </a:r>
            <a:endParaRPr sz="2000" b="1" dirty="0">
              <a:latin typeface="Times New Roman" pitchFamily="18" charset="0"/>
              <a:cs typeface="Times New Roman" pitchFamily="18" charset="0"/>
            </a:endParaRPr>
          </a:p>
        </p:txBody>
      </p:sp>
      <p:sp>
        <p:nvSpPr>
          <p:cNvPr id="133" name="Google Shape;133;p21"/>
          <p:cNvSpPr txBox="1">
            <a:spLocks noGrp="1"/>
          </p:cNvSpPr>
          <p:nvPr>
            <p:ph type="body" idx="1"/>
          </p:nvPr>
        </p:nvSpPr>
        <p:spPr>
          <a:prstGeom prst="rect">
            <a:avLst/>
          </a:prstGeom>
        </p:spPr>
        <p:txBody>
          <a:bodyPr spcFirstLastPara="1" wrap="square" lIns="91425" tIns="91425" rIns="91425" bIns="91425" anchor="t" anchorCtr="0">
            <a:normAutofit fontScale="77500" lnSpcReduction="20000"/>
          </a:bodyPr>
          <a:lstStyle/>
          <a:p>
            <a:pPr indent="-457200" algn="just">
              <a:lnSpc>
                <a:spcPct val="150000"/>
              </a:lnSpc>
              <a:buFont typeface="+mj-lt"/>
              <a:buAutoNum type="alphaUcPeriod"/>
            </a:pPr>
            <a:r>
              <a:rPr lang="en-US" sz="2100" b="1" dirty="0">
                <a:latin typeface="Times New Roman" pitchFamily="18" charset="0"/>
                <a:cs typeface="Times New Roman" pitchFamily="18" charset="0"/>
              </a:rPr>
              <a:t>DATASET COLLECTION AND DESCRIPTION</a:t>
            </a:r>
          </a:p>
          <a:p>
            <a:pPr marL="457200" lvl="1" indent="0" algn="just">
              <a:lnSpc>
                <a:spcPct val="150000"/>
              </a:lnSpc>
              <a:buNone/>
            </a:pPr>
            <a:r>
              <a:rPr lang="en-US" sz="1700" dirty="0">
                <a:latin typeface="Times New Roman" pitchFamily="18" charset="0"/>
                <a:cs typeface="Times New Roman" pitchFamily="18" charset="0"/>
              </a:rPr>
              <a:t>We used a Google stock dataset downloaded from finance.yahoo.com. The dataset has historical stock data collected over 6 months. It contains 127 valid records or data points, gathered between July 1, to December 31, 2022. The attributes are as follows:</a:t>
            </a:r>
          </a:p>
          <a:p>
            <a:pPr marL="457200" lvl="1" indent="0" algn="just">
              <a:lnSpc>
                <a:spcPct val="150000"/>
              </a:lnSpc>
              <a:buNone/>
            </a:pPr>
            <a:r>
              <a:rPr lang="en-US" sz="1700" b="1" dirty="0">
                <a:latin typeface="Times New Roman" pitchFamily="18" charset="0"/>
                <a:cs typeface="Times New Roman" pitchFamily="18" charset="0"/>
              </a:rPr>
              <a:t>Date: </a:t>
            </a:r>
            <a:r>
              <a:rPr lang="en-US" sz="1700" dirty="0">
                <a:latin typeface="Times New Roman" pitchFamily="18" charset="0"/>
                <a:cs typeface="Times New Roman" pitchFamily="18" charset="0"/>
              </a:rPr>
              <a:t>The corresponding date of the event.</a:t>
            </a:r>
          </a:p>
          <a:p>
            <a:pPr marL="457200" lvl="1" indent="0" algn="just">
              <a:lnSpc>
                <a:spcPct val="150000"/>
              </a:lnSpc>
              <a:buNone/>
            </a:pPr>
            <a:r>
              <a:rPr lang="en-US" sz="1700" b="1" dirty="0">
                <a:latin typeface="Times New Roman" pitchFamily="18" charset="0"/>
                <a:cs typeface="Times New Roman" pitchFamily="18" charset="0"/>
              </a:rPr>
              <a:t>Opening price: </a:t>
            </a:r>
            <a:r>
              <a:rPr lang="en-US" sz="1700" dirty="0">
                <a:latin typeface="Times New Roman" pitchFamily="18" charset="0"/>
                <a:cs typeface="Times New Roman" pitchFamily="18" charset="0"/>
              </a:rPr>
              <a:t>The price at which a stock first trades upon on a trading day.</a:t>
            </a:r>
          </a:p>
          <a:p>
            <a:pPr marL="457200" lvl="1" indent="0" algn="just">
              <a:lnSpc>
                <a:spcPct val="150000"/>
              </a:lnSpc>
              <a:buNone/>
            </a:pPr>
            <a:r>
              <a:rPr lang="en-US" sz="1700" b="1" dirty="0">
                <a:latin typeface="Times New Roman" pitchFamily="18" charset="0"/>
                <a:cs typeface="Times New Roman" pitchFamily="18" charset="0"/>
              </a:rPr>
              <a:t>High: </a:t>
            </a:r>
            <a:r>
              <a:rPr lang="en-US" sz="1700" dirty="0">
                <a:latin typeface="Times New Roman" pitchFamily="18" charset="0"/>
                <a:cs typeface="Times New Roman" pitchFamily="18" charset="0"/>
              </a:rPr>
              <a:t>This is the highest value of a stock in a trading day</a:t>
            </a:r>
          </a:p>
          <a:p>
            <a:pPr marL="457200" lvl="1" indent="0" algn="just">
              <a:lnSpc>
                <a:spcPct val="150000"/>
              </a:lnSpc>
              <a:buNone/>
            </a:pPr>
            <a:r>
              <a:rPr lang="en-US" sz="1700" b="1" dirty="0">
                <a:latin typeface="Times New Roman" pitchFamily="18" charset="0"/>
                <a:cs typeface="Times New Roman" pitchFamily="18" charset="0"/>
              </a:rPr>
              <a:t>Low: </a:t>
            </a:r>
            <a:r>
              <a:rPr lang="en-US" sz="1700" dirty="0">
                <a:latin typeface="Times New Roman" pitchFamily="18" charset="0"/>
                <a:cs typeface="Times New Roman" pitchFamily="18" charset="0"/>
              </a:rPr>
              <a:t>It refers to the lowest value of a stock in a trading day</a:t>
            </a:r>
          </a:p>
          <a:p>
            <a:pPr marL="457200" lvl="1" indent="0" algn="just">
              <a:lnSpc>
                <a:spcPct val="150000"/>
              </a:lnSpc>
              <a:buNone/>
            </a:pPr>
            <a:r>
              <a:rPr lang="en-US" sz="1700" b="1" dirty="0">
                <a:latin typeface="Times New Roman" pitchFamily="18" charset="0"/>
                <a:cs typeface="Times New Roman" pitchFamily="18" charset="0"/>
              </a:rPr>
              <a:t>Closing Price: </a:t>
            </a:r>
            <a:r>
              <a:rPr lang="en-US" sz="1700" dirty="0">
                <a:latin typeface="Times New Roman" pitchFamily="18" charset="0"/>
                <a:cs typeface="Times New Roman" pitchFamily="18" charset="0"/>
              </a:rPr>
              <a:t>A stock’s closing price is the final price at the end of a trading day.</a:t>
            </a:r>
          </a:p>
          <a:p>
            <a:pPr marL="457200" lvl="1" indent="0" algn="just">
              <a:lnSpc>
                <a:spcPct val="150000"/>
              </a:lnSpc>
              <a:buNone/>
            </a:pPr>
            <a:r>
              <a:rPr lang="en-US" sz="1700" b="1" dirty="0">
                <a:latin typeface="Times New Roman" pitchFamily="18" charset="0"/>
                <a:cs typeface="Times New Roman" pitchFamily="18" charset="0"/>
              </a:rPr>
              <a:t>Adjacent close: </a:t>
            </a:r>
            <a:r>
              <a:rPr lang="en-US" sz="1700" dirty="0">
                <a:latin typeface="Times New Roman" pitchFamily="18" charset="0"/>
                <a:cs typeface="Times New Roman" pitchFamily="18" charset="0"/>
              </a:rPr>
              <a:t>It is the value of the stock after a dividend is posted, where a stock dividend is a dividend paid to shareholders rather than as cash in the form of additional shares in the company.</a:t>
            </a:r>
          </a:p>
          <a:p>
            <a:pPr marL="457200" lvl="1" indent="0" algn="just">
              <a:lnSpc>
                <a:spcPct val="150000"/>
              </a:lnSpc>
              <a:buNone/>
            </a:pPr>
            <a:r>
              <a:rPr lang="en-US" sz="1700" b="1" dirty="0">
                <a:latin typeface="Times New Roman" pitchFamily="18" charset="0"/>
                <a:cs typeface="Times New Roman" pitchFamily="18" charset="0"/>
              </a:rPr>
              <a:t>Volume: </a:t>
            </a:r>
            <a:r>
              <a:rPr lang="en-US" sz="1700" dirty="0">
                <a:latin typeface="Times New Roman" pitchFamily="18" charset="0"/>
                <a:cs typeface="Times New Roman" pitchFamily="18" charset="0"/>
              </a:rPr>
              <a:t>This refers to the volume of stocks traded in a trading day.</a:t>
            </a:r>
            <a:endParaRPr sz="17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10000"/>
            <a:ext cx="8520600" cy="454524"/>
          </a:xfrm>
        </p:spPr>
        <p:txBody>
          <a:bodyPr>
            <a:noAutofit/>
          </a:bodyPr>
          <a:lstStyle/>
          <a:p>
            <a:pPr algn="ctr"/>
            <a:r>
              <a:rPr lang="en-US" sz="1400" i="1" dirty="0"/>
              <a:t>Figure of Google stock price from July 1</a:t>
            </a:r>
            <a:r>
              <a:rPr lang="en-US" sz="1400" i="1" baseline="30000" dirty="0"/>
              <a:t>st</a:t>
            </a:r>
            <a:r>
              <a:rPr lang="en-US" sz="1400" i="1" dirty="0"/>
              <a:t> to December 31</a:t>
            </a:r>
            <a:r>
              <a:rPr lang="en-US" sz="1400" i="1" baseline="30000" dirty="0"/>
              <a:t>st</a:t>
            </a:r>
            <a:r>
              <a:rPr lang="en-US" sz="1400" i="1" dirty="0"/>
              <a:t> 2022</a:t>
            </a:r>
            <a:br>
              <a:rPr lang="en-US" sz="1400" b="1" dirty="0"/>
            </a:br>
            <a:endParaRPr lang="en-US" sz="1400" dirty="0"/>
          </a:p>
        </p:txBody>
      </p:sp>
      <p:sp>
        <p:nvSpPr>
          <p:cNvPr id="3" name="Text Placeholder 2"/>
          <p:cNvSpPr>
            <a:spLocks noGrp="1"/>
          </p:cNvSpPr>
          <p:nvPr>
            <p:ph type="body" idx="1"/>
          </p:nvPr>
        </p:nvSpPr>
        <p:spPr/>
        <p:txBody>
          <a:bodyPr/>
          <a:lstStyle/>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438"/>
          <a:stretch/>
        </p:blipFill>
        <p:spPr bwMode="auto">
          <a:xfrm>
            <a:off x="1039091" y="889462"/>
            <a:ext cx="7190509" cy="3458094"/>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315884"/>
            <a:ext cx="8520600" cy="4252991"/>
          </a:xfrm>
        </p:spPr>
        <p:txBody>
          <a:bodyPr>
            <a:normAutofit fontScale="92500" lnSpcReduction="10000"/>
          </a:bodyPr>
          <a:lstStyle/>
          <a:p>
            <a:pPr>
              <a:buFont typeface="+mj-lt"/>
              <a:buAutoNum type="alphaUcPeriod" startAt="2"/>
            </a:pPr>
            <a:r>
              <a:rPr lang="en-US" sz="1800" b="1" dirty="0">
                <a:latin typeface="Times New Roman" pitchFamily="18" charset="0"/>
                <a:cs typeface="Times New Roman" pitchFamily="18" charset="0"/>
              </a:rPr>
              <a:t>DATA PROCESSING</a:t>
            </a:r>
          </a:p>
          <a:p>
            <a:pPr algn="just">
              <a:lnSpc>
                <a:spcPct val="150000"/>
              </a:lnSpc>
              <a:spcAft>
                <a:spcPts val="800"/>
              </a:spcAft>
              <a:buNone/>
            </a:pPr>
            <a:r>
              <a:rPr lang="en-US" dirty="0">
                <a:latin typeface="Times New Roman"/>
                <a:ea typeface="Calibri"/>
                <a:cs typeface="Times New Roman"/>
              </a:rPr>
              <a:t>	</a:t>
            </a:r>
            <a:r>
              <a:rPr lang="en-US" sz="1600" dirty="0">
                <a:latin typeface="Times New Roman" pitchFamily="18" charset="0"/>
                <a:ea typeface="Calibri"/>
                <a:cs typeface="Times New Roman" pitchFamily="18" charset="0"/>
              </a:rPr>
              <a:t>Predicting complex data such as Google stock price is one of the various difficult tasks in ML. This is due to the complexity, irregularity and non-linear nature of the data; hence, the need to convert the data into a structured format. In order to convert the dataset into a structured manner, we performed several data processing techniques such as data split, data normalizing, and dimensional conversion over training and testing sets. We also need to normalize our data so that all the values are ranged from 0 to 1. In our case, we used </a:t>
            </a:r>
            <a:r>
              <a:rPr lang="en-US" sz="1600" dirty="0" err="1">
                <a:latin typeface="Times New Roman" pitchFamily="18" charset="0"/>
                <a:ea typeface="Calibri"/>
                <a:cs typeface="Times New Roman" pitchFamily="18" charset="0"/>
              </a:rPr>
              <a:t>Scikit</a:t>
            </a:r>
            <a:r>
              <a:rPr lang="en-US" sz="1600" dirty="0">
                <a:latin typeface="Times New Roman" pitchFamily="18" charset="0"/>
                <a:ea typeface="Calibri"/>
                <a:cs typeface="Times New Roman" pitchFamily="18" charset="0"/>
              </a:rPr>
              <a:t>- </a:t>
            </a:r>
            <a:r>
              <a:rPr lang="en-US" sz="1600" dirty="0" err="1">
                <a:latin typeface="Times New Roman" pitchFamily="18" charset="0"/>
                <a:ea typeface="Calibri"/>
                <a:cs typeface="Times New Roman" pitchFamily="18" charset="0"/>
              </a:rPr>
              <a:t>learn’s</a:t>
            </a:r>
            <a:r>
              <a:rPr lang="en-US" sz="1600" dirty="0">
                <a:latin typeface="Times New Roman" pitchFamily="18" charset="0"/>
                <a:ea typeface="Calibri"/>
                <a:cs typeface="Times New Roman" pitchFamily="18" charset="0"/>
              </a:rPr>
              <a:t> </a:t>
            </a:r>
            <a:r>
              <a:rPr lang="en-US" sz="1600" dirty="0" err="1">
                <a:latin typeface="Times New Roman" pitchFamily="18" charset="0"/>
                <a:ea typeface="Calibri"/>
                <a:cs typeface="Times New Roman" pitchFamily="18" charset="0"/>
              </a:rPr>
              <a:t>MinMaxScaler</a:t>
            </a:r>
            <a:r>
              <a:rPr lang="en-US" sz="1600" dirty="0">
                <a:latin typeface="Times New Roman" pitchFamily="18" charset="0"/>
                <a:ea typeface="Calibri"/>
                <a:cs typeface="Times New Roman" pitchFamily="18" charset="0"/>
              </a:rPr>
              <a:t> to scale our dataset to numbers between 0 and 1.</a:t>
            </a:r>
            <a:endParaRPr lang="en-US" sz="1600" dirty="0">
              <a:solidFill>
                <a:schemeClr val="bg2">
                  <a:lumMod val="75000"/>
                </a:schemeClr>
              </a:solidFill>
              <a:latin typeface="Times New Roman" pitchFamily="18" charset="0"/>
              <a:ea typeface="Calibri"/>
              <a:cs typeface="Times New Roman" pitchFamily="18" charset="0"/>
            </a:endParaRPr>
          </a:p>
          <a:p>
            <a:pPr algn="just">
              <a:lnSpc>
                <a:spcPct val="150000"/>
              </a:lnSpc>
              <a:buNone/>
            </a:pPr>
            <a:r>
              <a:rPr lang="en-US" sz="1600" b="1" dirty="0">
                <a:latin typeface="Times New Roman" pitchFamily="18" charset="0"/>
                <a:ea typeface="Calibri"/>
                <a:cs typeface="Times New Roman" pitchFamily="18" charset="0"/>
              </a:rPr>
              <a:t>	Training and Testing split: </a:t>
            </a:r>
            <a:r>
              <a:rPr lang="en-US" sz="1600" dirty="0">
                <a:latin typeface="Times New Roman" pitchFamily="18" charset="0"/>
                <a:ea typeface="Calibri"/>
                <a:cs typeface="Times New Roman" pitchFamily="18" charset="0"/>
              </a:rPr>
              <a:t>For evaluation purpose, we divided the dataset into two segments: training and testing. 80% of the data would be used to train the model while the remaining 20% would be kept to test the model. </a:t>
            </a:r>
          </a:p>
          <a:p>
            <a:pPr algn="just">
              <a:lnSpc>
                <a:spcPct val="100000"/>
              </a:lnSpc>
              <a:buNone/>
            </a:pPr>
            <a:r>
              <a:rPr lang="en-US" dirty="0">
                <a:latin typeface="Times New Roman"/>
                <a:ea typeface="Calibri"/>
                <a:cs typeface="Times New Roman"/>
              </a:rPr>
              <a:t>	</a:t>
            </a: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357447"/>
            <a:ext cx="8520600" cy="4211428"/>
          </a:xfrm>
        </p:spPr>
        <p:txBody>
          <a:bodyPr>
            <a:normAutofit lnSpcReduction="10000"/>
          </a:bodyPr>
          <a:lstStyle/>
          <a:p>
            <a:pPr lvl="0">
              <a:buFont typeface="+mj-lt"/>
              <a:buAutoNum type="alphaUcPeriod" startAt="3"/>
            </a:pPr>
            <a:r>
              <a:rPr lang="en-US" sz="1600" b="1" dirty="0">
                <a:latin typeface="Times New Roman" pitchFamily="18" charset="0"/>
                <a:cs typeface="Times New Roman" pitchFamily="18" charset="0"/>
              </a:rPr>
              <a:t>TRAINING THE LSTM MODEL</a:t>
            </a:r>
            <a:endParaRPr lang="en-US" sz="1600" dirty="0">
              <a:latin typeface="Times New Roman" pitchFamily="18" charset="0"/>
              <a:cs typeface="Times New Roman" pitchFamily="18" charset="0"/>
            </a:endParaRPr>
          </a:p>
          <a:p>
            <a:pPr>
              <a:lnSpc>
                <a:spcPct val="150000"/>
              </a:lnSpc>
              <a:buNone/>
            </a:pPr>
            <a:r>
              <a:rPr lang="en-US" sz="1400" dirty="0"/>
              <a:t>	</a:t>
            </a:r>
            <a:r>
              <a:rPr lang="en-US" sz="1600" dirty="0">
                <a:latin typeface="Times New Roman" pitchFamily="18" charset="0"/>
                <a:cs typeface="Times New Roman" pitchFamily="18" charset="0"/>
              </a:rPr>
              <a:t>To train the model, we need to work with Python libraries. Some of the libraries we used include </a:t>
            </a:r>
            <a:r>
              <a:rPr lang="en-US" sz="1600" dirty="0" err="1">
                <a:latin typeface="Times New Roman" pitchFamily="18" charset="0"/>
                <a:cs typeface="Times New Roman" pitchFamily="18" charset="0"/>
              </a:rPr>
              <a:t>NumPy</a:t>
            </a:r>
            <a:r>
              <a:rPr lang="en-US" sz="1600" dirty="0">
                <a:latin typeface="Times New Roman" pitchFamily="18" charset="0"/>
                <a:cs typeface="Times New Roman" pitchFamily="18" charset="0"/>
              </a:rPr>
              <a:t> for scientific computation, </a:t>
            </a:r>
            <a:r>
              <a:rPr lang="en-US" sz="1600" dirty="0" err="1">
                <a:latin typeface="Times New Roman" pitchFamily="18" charset="0"/>
                <a:cs typeface="Times New Roman" pitchFamily="18" charset="0"/>
              </a:rPr>
              <a:t>Matplotlib</a:t>
            </a:r>
            <a:r>
              <a:rPr lang="en-US" sz="1600" dirty="0">
                <a:latin typeface="Times New Roman" pitchFamily="18" charset="0"/>
                <a:cs typeface="Times New Roman" pitchFamily="18" charset="0"/>
              </a:rPr>
              <a:t> for plotting graphs, and Pandas to aide in loading and manipulating our datasets. Like most other Python packages, these libraries can be installed using </a:t>
            </a:r>
            <a:r>
              <a:rPr lang="en-US" sz="1600" i="1" dirty="0">
                <a:latin typeface="Times New Roman" pitchFamily="18" charset="0"/>
                <a:cs typeface="Times New Roman" pitchFamily="18" charset="0"/>
              </a:rPr>
              <a:t>pip</a:t>
            </a:r>
            <a:r>
              <a:rPr lang="en-US" sz="1600" dirty="0">
                <a:latin typeface="Times New Roman" pitchFamily="18" charset="0"/>
                <a:cs typeface="Times New Roman" pitchFamily="18" charset="0"/>
              </a:rPr>
              <a:t>, like: </a:t>
            </a:r>
            <a:r>
              <a:rPr lang="en-US" sz="1600" i="1" dirty="0">
                <a:latin typeface="Times New Roman" pitchFamily="18" charset="0"/>
                <a:cs typeface="Times New Roman" pitchFamily="18" charset="0"/>
              </a:rPr>
              <a:t>pip install pandas </a:t>
            </a:r>
            <a:r>
              <a:rPr lang="en-US" sz="1600" i="1" dirty="0" err="1">
                <a:latin typeface="Times New Roman" pitchFamily="18" charset="0"/>
                <a:cs typeface="Times New Roman" pitchFamily="18" charset="0"/>
              </a:rPr>
              <a:t>numpy</a:t>
            </a:r>
            <a:r>
              <a:rPr lang="en-US" sz="1600" i="1" dirty="0">
                <a:latin typeface="Times New Roman" pitchFamily="18" charset="0"/>
                <a:cs typeface="Times New Roman" pitchFamily="18" charset="0"/>
              </a:rPr>
              <a:t> </a:t>
            </a:r>
            <a:r>
              <a:rPr lang="en-US" sz="1600" i="1" dirty="0" err="1">
                <a:latin typeface="Times New Roman" pitchFamily="18" charset="0"/>
                <a:cs typeface="Times New Roman" pitchFamily="18" charset="0"/>
              </a:rPr>
              <a:t>matplotlib</a:t>
            </a:r>
            <a:r>
              <a:rPr lang="en-US" sz="1600" i="1" dirty="0">
                <a:latin typeface="Times New Roman" pitchFamily="18" charset="0"/>
                <a:cs typeface="Times New Roman" pitchFamily="18" charset="0"/>
              </a:rPr>
              <a:t> </a:t>
            </a:r>
            <a:r>
              <a:rPr lang="en-US" sz="1600" i="1" dirty="0" err="1">
                <a:latin typeface="Times New Roman" pitchFamily="18" charset="0"/>
                <a:cs typeface="Times New Roman" pitchFamily="18" charset="0"/>
              </a:rPr>
              <a:t>tensorflow</a:t>
            </a:r>
            <a:r>
              <a:rPr lang="en-US" sz="1600" dirty="0">
                <a:latin typeface="Times New Roman" pitchFamily="18" charset="0"/>
                <a:cs typeface="Times New Roman" pitchFamily="18" charset="0"/>
              </a:rPr>
              <a:t>. The LSTM model was trained using </a:t>
            </a:r>
            <a:r>
              <a:rPr lang="en-US" sz="1600" dirty="0" err="1">
                <a:latin typeface="Times New Roman" pitchFamily="18" charset="0"/>
                <a:cs typeface="Times New Roman" pitchFamily="18" charset="0"/>
              </a:rPr>
              <a:t>Tensorflow</a:t>
            </a:r>
            <a:r>
              <a:rPr lang="en-US" sz="1600" dirty="0">
                <a:latin typeface="Times New Roman" pitchFamily="18" charset="0"/>
                <a:cs typeface="Times New Roman" pitchFamily="18" charset="0"/>
              </a:rPr>
              <a:t> </a:t>
            </a:r>
            <a:r>
              <a:rPr lang="en-US" sz="1600" i="1" dirty="0" err="1">
                <a:latin typeface="Times New Roman" pitchFamily="18" charset="0"/>
                <a:cs typeface="Times New Roman" pitchFamily="18" charset="0"/>
              </a:rPr>
              <a:t>Keras</a:t>
            </a:r>
            <a:r>
              <a:rPr lang="en-US" sz="1600" dirty="0">
                <a:latin typeface="Times New Roman" pitchFamily="18" charset="0"/>
                <a:cs typeface="Times New Roman" pitchFamily="18" charset="0"/>
              </a:rPr>
              <a:t> library.  </a:t>
            </a:r>
          </a:p>
          <a:p>
            <a:pPr>
              <a:lnSpc>
                <a:spcPct val="150000"/>
              </a:lnSpc>
              <a:buNone/>
            </a:pPr>
            <a:r>
              <a:rPr lang="en-US" sz="1600" dirty="0">
                <a:latin typeface="Times New Roman" pitchFamily="18" charset="0"/>
                <a:cs typeface="Times New Roman" pitchFamily="18" charset="0"/>
              </a:rPr>
              <a:t>	A couple of modules was imported from the </a:t>
            </a:r>
            <a:r>
              <a:rPr lang="en-US" sz="1600" dirty="0" err="1">
                <a:latin typeface="Times New Roman" pitchFamily="18" charset="0"/>
                <a:cs typeface="Times New Roman" pitchFamily="18" charset="0"/>
              </a:rPr>
              <a:t>Keras</a:t>
            </a:r>
            <a:r>
              <a:rPr lang="en-US" sz="1600" dirty="0">
                <a:latin typeface="Times New Roman" pitchFamily="18" charset="0"/>
                <a:cs typeface="Times New Roman" pitchFamily="18" charset="0"/>
              </a:rPr>
              <a:t> library, which was used in training the model. Some of which includes: </a:t>
            </a:r>
            <a:r>
              <a:rPr lang="en-US" sz="1600" i="1" dirty="0">
                <a:latin typeface="Times New Roman" pitchFamily="18" charset="0"/>
                <a:cs typeface="Times New Roman" pitchFamily="18" charset="0"/>
              </a:rPr>
              <a:t>Sequential</a:t>
            </a:r>
            <a:r>
              <a:rPr lang="en-US" sz="1600" dirty="0">
                <a:latin typeface="Times New Roman" pitchFamily="18" charset="0"/>
                <a:cs typeface="Times New Roman" pitchFamily="18" charset="0"/>
              </a:rPr>
              <a:t> for initializing the neural network, </a:t>
            </a:r>
            <a:r>
              <a:rPr lang="en-US" sz="1600" i="1" dirty="0">
                <a:latin typeface="Times New Roman" pitchFamily="18" charset="0"/>
                <a:cs typeface="Times New Roman" pitchFamily="18" charset="0"/>
              </a:rPr>
              <a:t>LSTM</a:t>
            </a:r>
            <a:r>
              <a:rPr lang="en-US" sz="1600" dirty="0">
                <a:latin typeface="Times New Roman" pitchFamily="18" charset="0"/>
                <a:cs typeface="Times New Roman" pitchFamily="18" charset="0"/>
              </a:rPr>
              <a:t> for adding the Long Short-Term Memory layer, </a:t>
            </a:r>
            <a:r>
              <a:rPr lang="en-US" sz="1600" i="1" dirty="0">
                <a:latin typeface="Times New Roman" pitchFamily="18" charset="0"/>
                <a:cs typeface="Times New Roman" pitchFamily="18" charset="0"/>
              </a:rPr>
              <a:t>Dense</a:t>
            </a:r>
            <a:r>
              <a:rPr lang="en-US" sz="1600" dirty="0">
                <a:latin typeface="Times New Roman" pitchFamily="18" charset="0"/>
                <a:cs typeface="Times New Roman" pitchFamily="18" charset="0"/>
              </a:rPr>
              <a:t> for adding a densely connected neural network layer. </a:t>
            </a:r>
          </a:p>
          <a:p>
            <a:pPr>
              <a:lnSpc>
                <a:spcPct val="150000"/>
              </a:lnSpc>
              <a:buNone/>
            </a:pPr>
            <a:r>
              <a:rPr lang="en-US" sz="1600" dirty="0">
                <a:latin typeface="Times New Roman" pitchFamily="18" charset="0"/>
                <a:cs typeface="Times New Roman" pitchFamily="18" charset="0"/>
              </a:rPr>
              <a:t>	The model was then trained by fitting it with the training set. We used a </a:t>
            </a:r>
            <a:r>
              <a:rPr lang="en-US" sz="1600" dirty="0" err="1">
                <a:latin typeface="Times New Roman" pitchFamily="18" charset="0"/>
                <a:cs typeface="Times New Roman" pitchFamily="18" charset="0"/>
              </a:rPr>
              <a:t>batch_size</a:t>
            </a:r>
            <a:r>
              <a:rPr lang="en-US" sz="1600" dirty="0">
                <a:latin typeface="Times New Roman" pitchFamily="18" charset="0"/>
                <a:cs typeface="Times New Roman" pitchFamily="18" charset="0"/>
              </a:rPr>
              <a:t> of 1 and allowed it to run for 15 epochs.</a:t>
            </a:r>
          </a:p>
          <a:p>
            <a:pPr>
              <a:buNone/>
            </a:pPr>
            <a:endParaRPr lang="en-US" sz="1400" dirty="0"/>
          </a:p>
          <a:p>
            <a:pPr>
              <a:buNone/>
            </a:pPr>
            <a:endParaRPr lang="en-US" sz="1400" dirty="0"/>
          </a:p>
          <a:p>
            <a:pPr lvl="0">
              <a:buNone/>
            </a:pPr>
            <a:endParaRPr lang="en-US" sz="1400" dirty="0"/>
          </a:p>
          <a:p>
            <a:pPr>
              <a:buNone/>
            </a:pPr>
            <a:endParaRPr lang="en-US" sz="1400" dirty="0"/>
          </a:p>
          <a:p>
            <a:pPr>
              <a:buNone/>
            </a:pPr>
            <a:endParaRPr lang="en-US" sz="1400" dirty="0"/>
          </a:p>
          <a:p>
            <a:pPr>
              <a:buNone/>
            </a:pPr>
            <a:endParaRPr lang="en-US" dirty="0"/>
          </a:p>
          <a:p>
            <a:pPr>
              <a:buNone/>
            </a:pPr>
            <a:endParaRPr lang="en-US" dirty="0"/>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000" b="1" dirty="0">
                <a:latin typeface="Times New Roman" pitchFamily="18" charset="0"/>
                <a:cs typeface="Times New Roman" pitchFamily="18" charset="0"/>
              </a:rPr>
              <a:t>RESULT</a:t>
            </a:r>
          </a:p>
        </p:txBody>
      </p:sp>
      <p:sp>
        <p:nvSpPr>
          <p:cNvPr id="3" name="Text Placeholder 2"/>
          <p:cNvSpPr>
            <a:spLocks noGrp="1"/>
          </p:cNvSpPr>
          <p:nvPr>
            <p:ph type="body" idx="1"/>
          </p:nvPr>
        </p:nvSpPr>
        <p:spPr/>
        <p:txBody>
          <a:bodyPr>
            <a:normAutofit lnSpcReduction="10000"/>
          </a:bodyPr>
          <a:lstStyle/>
          <a:p>
            <a:pPr algn="just">
              <a:lnSpc>
                <a:spcPct val="150000"/>
              </a:lnSpc>
              <a:buNone/>
            </a:pPr>
            <a:r>
              <a:rPr lang="en-US" sz="1600" dirty="0">
                <a:latin typeface="Times New Roman" pitchFamily="18" charset="0"/>
                <a:cs typeface="Times New Roman" pitchFamily="18" charset="0"/>
              </a:rPr>
              <a:t>	The value of Google stock was initially scaled using the min-max </a:t>
            </a:r>
            <a:r>
              <a:rPr lang="en-US" sz="1600" dirty="0" err="1">
                <a:latin typeface="Times New Roman" pitchFamily="18" charset="0"/>
                <a:cs typeface="Times New Roman" pitchFamily="18" charset="0"/>
              </a:rPr>
              <a:t>scaler</a:t>
            </a:r>
            <a:r>
              <a:rPr lang="en-US" sz="1600" dirty="0">
                <a:latin typeface="Times New Roman" pitchFamily="18" charset="0"/>
                <a:cs typeface="Times New Roman" pitchFamily="18" charset="0"/>
              </a:rPr>
              <a:t>. For this data to be meaningful to the user, the values need to be scaled back to its original prices; hence, the </a:t>
            </a:r>
            <a:r>
              <a:rPr lang="en-US" sz="1600" i="1" dirty="0">
                <a:latin typeface="Times New Roman" pitchFamily="18" charset="0"/>
                <a:cs typeface="Times New Roman" pitchFamily="18" charset="0"/>
              </a:rPr>
              <a:t>inverse-transform</a:t>
            </a:r>
            <a:r>
              <a:rPr lang="en-US" sz="1600" dirty="0">
                <a:latin typeface="Times New Roman" pitchFamily="18" charset="0"/>
                <a:cs typeface="Times New Roman" pitchFamily="18" charset="0"/>
              </a:rPr>
              <a:t> function was used to scale back the values of the Google stock to its original prices. </a:t>
            </a:r>
          </a:p>
          <a:p>
            <a:pPr algn="just">
              <a:lnSpc>
                <a:spcPct val="150000"/>
              </a:lnSpc>
              <a:buNone/>
            </a:pPr>
            <a:r>
              <a:rPr lang="en-US" sz="1600" dirty="0">
                <a:latin typeface="Times New Roman" pitchFamily="18" charset="0"/>
                <a:cs typeface="Times New Roman" pitchFamily="18" charset="0"/>
              </a:rPr>
              <a:t>	The Root Mean Square Error (RMSE) was calculated to check the accuracy of the model. . RMSE is calculated by taking the square root of the average, specifically the mean, of errors squared between the predicted and actual values of a parameter of a model. This calculation was performed on both the train dataset and the test dataset as well. The RMSE for the Test set was gotten as 0.83 while that of the Training set was 1.28. </a:t>
            </a:r>
          </a:p>
          <a:p>
            <a:pPr algn="just">
              <a:lnSpc>
                <a:spcPct val="150000"/>
              </a:lnSpc>
              <a:buNone/>
            </a:pPr>
            <a:endParaRPr lang="en-US" sz="1600" dirty="0">
              <a:latin typeface="Times New Roman" pitchFamily="18" charset="0"/>
              <a:cs typeface="Times New Roman" pitchFamily="18" charset="0"/>
            </a:endParaRPr>
          </a:p>
          <a:p>
            <a:pPr algn="just">
              <a:lnSpc>
                <a:spcPct val="150000"/>
              </a:lnSpc>
              <a:buNone/>
            </a:pPr>
            <a:endParaRPr lang="en-US" sz="1600" dirty="0">
              <a:latin typeface="Times New Roman" pitchFamily="18" charset="0"/>
              <a:cs typeface="Times New Roman" pitchFamily="18" charset="0"/>
            </a:endParaRPr>
          </a:p>
          <a:p>
            <a:pPr algn="just">
              <a:lnSpc>
                <a:spcPct val="150000"/>
              </a:lnSpc>
              <a:buNone/>
            </a:pPr>
            <a:endParaRPr lang="en-US" sz="16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b="1" dirty="0">
                <a:latin typeface="Times New Roman" pitchFamily="18" charset="0"/>
                <a:cs typeface="Times New Roman" pitchFamily="18" charset="0"/>
              </a:rPr>
              <a:t>CONTENT</a:t>
            </a:r>
            <a:endParaRPr sz="2000" b="1">
              <a:latin typeface="Times New Roman" pitchFamily="18" charset="0"/>
              <a:cs typeface="Times New Roman" pitchFamily="18" charset="0"/>
            </a:endParaRPr>
          </a:p>
        </p:txBody>
      </p:sp>
      <p:sp>
        <p:nvSpPr>
          <p:cNvPr id="91" name="Google Shape;91;p14"/>
          <p:cNvSpPr txBox="1">
            <a:spLocks noGrp="1"/>
          </p:cNvSpPr>
          <p:nvPr>
            <p:ph type="body" idx="1"/>
          </p:nvPr>
        </p:nvSpPr>
        <p:spPr>
          <a:prstGeom prst="rect">
            <a:avLst/>
          </a:prstGeom>
        </p:spPr>
        <p:txBody>
          <a:bodyPr spcFirstLastPara="1" wrap="square" lIns="91425" tIns="91425" rIns="91425" bIns="91425" anchor="t" anchorCtr="0">
            <a:normAutofit fontScale="70000" lnSpcReduction="20000"/>
          </a:bodyPr>
          <a:lstStyle/>
          <a:p>
            <a:pPr marL="457200" lvl="0" indent="-342900" algn="l" rtl="0">
              <a:spcBef>
                <a:spcPts val="0"/>
              </a:spcBef>
              <a:spcAft>
                <a:spcPts val="0"/>
              </a:spcAft>
              <a:buSzPts val="1800"/>
              <a:buAutoNum type="arabicPeriod"/>
            </a:pPr>
            <a:r>
              <a:rPr lang="en-US" dirty="0">
                <a:latin typeface="Times New Roman" pitchFamily="18" charset="0"/>
                <a:cs typeface="Times New Roman" pitchFamily="18" charset="0"/>
              </a:rPr>
              <a:t>The Stock Market</a:t>
            </a:r>
            <a:endParaRPr>
              <a:latin typeface="Times New Roman" pitchFamily="18" charset="0"/>
              <a:cs typeface="Times New Roman" pitchFamily="18" charset="0"/>
            </a:endParaRPr>
          </a:p>
          <a:p>
            <a:pPr marL="457200" lvl="0" indent="-342900" algn="l" rtl="0">
              <a:spcBef>
                <a:spcPts val="0"/>
              </a:spcBef>
              <a:spcAft>
                <a:spcPts val="0"/>
              </a:spcAft>
              <a:buSzPts val="1800"/>
              <a:buAutoNum type="arabicPeriod"/>
            </a:pPr>
            <a:r>
              <a:rPr lang="en-US" dirty="0">
                <a:latin typeface="Times New Roman" pitchFamily="18" charset="0"/>
                <a:cs typeface="Times New Roman" pitchFamily="18" charset="0"/>
              </a:rPr>
              <a:t>Importance of Stock Market</a:t>
            </a:r>
            <a:endParaRPr>
              <a:latin typeface="Times New Roman" pitchFamily="18" charset="0"/>
              <a:cs typeface="Times New Roman" pitchFamily="18" charset="0"/>
            </a:endParaRPr>
          </a:p>
          <a:p>
            <a:pPr marL="457200" lvl="0" indent="-342900" algn="l" rtl="0">
              <a:spcBef>
                <a:spcPts val="0"/>
              </a:spcBef>
              <a:spcAft>
                <a:spcPts val="0"/>
              </a:spcAft>
              <a:buSzPts val="1800"/>
              <a:buAutoNum type="arabicPeriod"/>
            </a:pPr>
            <a:r>
              <a:rPr lang="en-US" dirty="0">
                <a:latin typeface="Times New Roman" pitchFamily="18" charset="0"/>
                <a:cs typeface="Times New Roman" pitchFamily="18" charset="0"/>
              </a:rPr>
              <a:t>Understanding Machine Learning</a:t>
            </a:r>
            <a:endParaRPr>
              <a:latin typeface="Times New Roman" pitchFamily="18" charset="0"/>
              <a:cs typeface="Times New Roman" pitchFamily="18" charset="0"/>
            </a:endParaRPr>
          </a:p>
          <a:p>
            <a:pPr marL="457200" lvl="0" indent="-342900" algn="l" rtl="0">
              <a:spcBef>
                <a:spcPts val="0"/>
              </a:spcBef>
              <a:spcAft>
                <a:spcPts val="0"/>
              </a:spcAft>
              <a:buSzPts val="1800"/>
              <a:buAutoNum type="arabicPeriod"/>
            </a:pPr>
            <a:r>
              <a:rPr lang="en-US" dirty="0">
                <a:latin typeface="Times New Roman" pitchFamily="18" charset="0"/>
                <a:cs typeface="Times New Roman" pitchFamily="18" charset="0"/>
              </a:rPr>
              <a:t>Types of Machine Learning</a:t>
            </a:r>
            <a:endParaRPr>
              <a:latin typeface="Times New Roman" pitchFamily="18" charset="0"/>
              <a:cs typeface="Times New Roman" pitchFamily="18" charset="0"/>
            </a:endParaRPr>
          </a:p>
          <a:p>
            <a:pPr marL="457200" lvl="0" indent="-342900" algn="l" rtl="0">
              <a:spcBef>
                <a:spcPts val="0"/>
              </a:spcBef>
              <a:spcAft>
                <a:spcPts val="0"/>
              </a:spcAft>
              <a:buSzPts val="1800"/>
              <a:buAutoNum type="arabicPeriod"/>
            </a:pPr>
            <a:r>
              <a:rPr lang="en-GB" dirty="0">
                <a:latin typeface="Times New Roman" pitchFamily="18" charset="0"/>
                <a:cs typeface="Times New Roman" pitchFamily="18" charset="0"/>
              </a:rPr>
              <a:t>Programming Languages used in Machine Learning</a:t>
            </a:r>
            <a:endParaRPr>
              <a:latin typeface="Times New Roman" pitchFamily="18" charset="0"/>
              <a:cs typeface="Times New Roman" pitchFamily="18" charset="0"/>
            </a:endParaRPr>
          </a:p>
          <a:p>
            <a:pPr marL="457200" lvl="0" indent="-342900" algn="l" rtl="0">
              <a:spcBef>
                <a:spcPts val="0"/>
              </a:spcBef>
              <a:spcAft>
                <a:spcPts val="0"/>
              </a:spcAft>
              <a:buSzPts val="1800"/>
              <a:buAutoNum type="arabicPeriod"/>
            </a:pPr>
            <a:r>
              <a:rPr lang="en-GB" dirty="0">
                <a:latin typeface="Times New Roman" pitchFamily="18" charset="0"/>
                <a:cs typeface="Times New Roman" pitchFamily="18" charset="0"/>
              </a:rPr>
              <a:t>Predicting the Stock Price of Google</a:t>
            </a:r>
            <a:endParaRPr>
              <a:latin typeface="Times New Roman" pitchFamily="18" charset="0"/>
              <a:cs typeface="Times New Roman" pitchFamily="18" charset="0"/>
            </a:endParaRPr>
          </a:p>
          <a:p>
            <a:pPr marL="457200" lvl="0" indent="-342900" algn="l" rtl="0">
              <a:spcBef>
                <a:spcPts val="0"/>
              </a:spcBef>
              <a:spcAft>
                <a:spcPts val="0"/>
              </a:spcAft>
              <a:buSzPts val="1800"/>
              <a:buAutoNum type="arabicPeriod"/>
            </a:pPr>
            <a:r>
              <a:rPr lang="en-GB" dirty="0">
                <a:latin typeface="Times New Roman" pitchFamily="18" charset="0"/>
                <a:cs typeface="Times New Roman" pitchFamily="18" charset="0"/>
              </a:rPr>
              <a:t>Algorithm</a:t>
            </a:r>
          </a:p>
          <a:p>
            <a:pPr marL="457200" lvl="0" indent="-342900" algn="l" rtl="0">
              <a:spcBef>
                <a:spcPts val="0"/>
              </a:spcBef>
              <a:spcAft>
                <a:spcPts val="0"/>
              </a:spcAft>
              <a:buSzPts val="1800"/>
              <a:buAutoNum type="arabicPeriod"/>
            </a:pPr>
            <a:r>
              <a:rPr lang="en-GB" dirty="0">
                <a:latin typeface="Times New Roman" pitchFamily="18" charset="0"/>
                <a:cs typeface="Times New Roman" pitchFamily="18" charset="0"/>
              </a:rPr>
              <a:t>Implementation</a:t>
            </a:r>
          </a:p>
          <a:p>
            <a:pPr marL="457200" lvl="0" indent="-342900" algn="l" rtl="0">
              <a:spcBef>
                <a:spcPts val="0"/>
              </a:spcBef>
              <a:spcAft>
                <a:spcPts val="0"/>
              </a:spcAft>
              <a:buSzPts val="1800"/>
              <a:buAutoNum type="arabicPeriod"/>
            </a:pPr>
            <a:r>
              <a:rPr lang="en-GB" dirty="0">
                <a:latin typeface="Times New Roman" pitchFamily="18" charset="0"/>
                <a:cs typeface="Times New Roman" pitchFamily="18" charset="0"/>
              </a:rPr>
              <a:t>Result</a:t>
            </a:r>
          </a:p>
          <a:p>
            <a:pPr marL="457200" lvl="0" indent="-342900" algn="l" rtl="0">
              <a:spcBef>
                <a:spcPts val="0"/>
              </a:spcBef>
              <a:spcAft>
                <a:spcPts val="0"/>
              </a:spcAft>
              <a:buSzPts val="1800"/>
              <a:buAutoNum type="arabicPeriod"/>
            </a:pPr>
            <a:r>
              <a:rPr lang="en-GB" dirty="0">
                <a:latin typeface="Times New Roman" pitchFamily="18" charset="0"/>
                <a:cs typeface="Times New Roman" pitchFamily="18" charset="0"/>
              </a:rPr>
              <a:t>Conclusion</a:t>
            </a:r>
          </a:p>
          <a:p>
            <a:pPr marL="457200" lvl="0" indent="-342900" algn="l" rtl="0">
              <a:spcBef>
                <a:spcPts val="0"/>
              </a:spcBef>
              <a:spcAft>
                <a:spcPts val="0"/>
              </a:spcAft>
              <a:buSzPts val="1800"/>
              <a:buAutoNum type="arabicPeriod"/>
            </a:pPr>
            <a:r>
              <a:rPr lang="en-GB" dirty="0">
                <a:latin typeface="Times New Roman" pitchFamily="18" charset="0"/>
                <a:cs typeface="Times New Roman" pitchFamily="18" charset="0"/>
              </a:rPr>
              <a:t>References</a:t>
            </a:r>
          </a:p>
          <a:p>
            <a:pPr marL="457200" lvl="0" indent="-342900" algn="l" rtl="0">
              <a:spcBef>
                <a:spcPts val="0"/>
              </a:spcBef>
              <a:spcAft>
                <a:spcPts val="0"/>
              </a:spcAft>
              <a:buSzPts val="1800"/>
              <a:buAutoNum type="arabicPeriod"/>
            </a:pPr>
            <a:endParaRPr>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1400" dirty="0">
                <a:latin typeface="Times New Roman" pitchFamily="18" charset="0"/>
                <a:cs typeface="Times New Roman" pitchFamily="18" charset="0"/>
              </a:rPr>
              <a:t>Actual and Predicted price of Google stock using LSTM</a:t>
            </a:r>
          </a:p>
        </p:txBody>
      </p:sp>
      <p:sp>
        <p:nvSpPr>
          <p:cNvPr id="3" name="Text Placeholder 2"/>
          <p:cNvSpPr>
            <a:spLocks noGrp="1"/>
          </p:cNvSpPr>
          <p:nvPr>
            <p:ph type="body" idx="1"/>
          </p:nvPr>
        </p:nvSpPr>
        <p:spPr>
          <a:xfrm>
            <a:off x="311700" y="1014153"/>
            <a:ext cx="8520600" cy="3554722"/>
          </a:xfrm>
        </p:spPr>
        <p:txBody>
          <a:bodyPr/>
          <a:lstStyle/>
          <a:p>
            <a:pPr>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4458"/>
          <a:stretch/>
        </p:blipFill>
        <p:spPr bwMode="auto">
          <a:xfrm>
            <a:off x="1230284" y="1147155"/>
            <a:ext cx="6683432" cy="3225339"/>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b="1" dirty="0">
                <a:latin typeface="Times New Roman" pitchFamily="18" charset="0"/>
                <a:cs typeface="Times New Roman" pitchFamily="18" charset="0"/>
              </a:rPr>
              <a:t>CONCLUSION </a:t>
            </a:r>
            <a:endParaRPr sz="2000" b="1">
              <a:latin typeface="Times New Roman" pitchFamily="18" charset="0"/>
              <a:cs typeface="Times New Roman" pitchFamily="18" charset="0"/>
            </a:endParaRPr>
          </a:p>
        </p:txBody>
      </p:sp>
      <p:sp>
        <p:nvSpPr>
          <p:cNvPr id="133" name="Google Shape;133;p21"/>
          <p:cNvSpPr txBox="1">
            <a:spLocks noGrp="1"/>
          </p:cNvSpPr>
          <p:nvPr>
            <p:ph type="body" idx="1"/>
          </p:nvPr>
        </p:nvSpPr>
        <p:spPr>
          <a:prstGeom prst="rect">
            <a:avLst/>
          </a:prstGeom>
        </p:spPr>
        <p:txBody>
          <a:bodyPr spcFirstLastPara="1" wrap="square" lIns="91425" tIns="91425" rIns="91425" bIns="91425" anchor="t" anchorCtr="0">
            <a:normAutofit fontScale="92500" lnSpcReduction="20000"/>
          </a:bodyPr>
          <a:lstStyle/>
          <a:p>
            <a:pPr marL="0" lvl="0" indent="0" algn="just">
              <a:lnSpc>
                <a:spcPct val="150000"/>
              </a:lnSpc>
              <a:buNone/>
            </a:pPr>
            <a:r>
              <a:rPr lang="en-US" sz="1600" dirty="0">
                <a:latin typeface="Times New Roman" pitchFamily="18" charset="0"/>
                <a:cs typeface="Times New Roman" pitchFamily="18" charset="0"/>
              </a:rPr>
              <a:t>From the figure above, it can be clearly observed that the predicted stock prices follow the trend of the real stock prices closely. This shows the effectiveness of the LSTM to work with time series or sequential data like the stock prices.</a:t>
            </a:r>
          </a:p>
          <a:p>
            <a:pPr marL="0" indent="0" algn="just">
              <a:lnSpc>
                <a:spcPct val="150000"/>
              </a:lnSpc>
              <a:buNone/>
            </a:pPr>
            <a:r>
              <a:rPr lang="en-US" sz="1600" dirty="0">
                <a:latin typeface="Times New Roman" pitchFamily="18" charset="0"/>
                <a:cs typeface="Times New Roman" pitchFamily="18" charset="0"/>
              </a:rPr>
              <a:t>However, the dataset used for this project is relatively small in the field of ML, hence, it was unable to properly harness the advantages of ML in its ability to scale big data in this setting.</a:t>
            </a:r>
          </a:p>
          <a:p>
            <a:pPr marL="0" indent="0" algn="just">
              <a:lnSpc>
                <a:spcPct val="150000"/>
              </a:lnSpc>
              <a:buNone/>
            </a:pPr>
            <a:r>
              <a:rPr lang="en-US" sz="1600" dirty="0">
                <a:latin typeface="Times New Roman" pitchFamily="18" charset="0"/>
                <a:cs typeface="Times New Roman" pitchFamily="18" charset="0"/>
              </a:rPr>
              <a:t>It is important to note that stock price prediction using LSTM models is not without challenges. The financial markets are influenced by numerous factors, including economic indicators, news events, and geopolitical developments, which can significantly impact stock prices. LSTM models primarily rely on historical price patterns and do not incorporate real-time information, making them susceptible to sudden market shifts and unforeseen events.</a:t>
            </a:r>
          </a:p>
          <a:p>
            <a:pPr marL="0" lvl="0" indent="0" algn="just">
              <a:lnSpc>
                <a:spcPct val="150000"/>
              </a:lnSpc>
              <a:buNone/>
            </a:pPr>
            <a:endParaRPr sz="1600">
              <a:latin typeface="Times New Roman" pitchFamily="18" charset="0"/>
              <a:cs typeface="Times New Roman" pitchFamily="18" charset="0"/>
            </a:endParaRPr>
          </a:p>
        </p:txBody>
      </p:sp>
    </p:spTree>
    <p:extLst>
      <p:ext uri="{BB962C8B-B14F-4D97-AF65-F5344CB8AC3E}">
        <p14:creationId xmlns:p14="http://schemas.microsoft.com/office/powerpoint/2010/main" val="382090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311700" y="410000"/>
            <a:ext cx="8520600" cy="52102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b="1" dirty="0">
                <a:latin typeface="Times New Roman" pitchFamily="18" charset="0"/>
                <a:cs typeface="Times New Roman" pitchFamily="18" charset="0"/>
              </a:rPr>
              <a:t>REFRENCES </a:t>
            </a:r>
            <a:endParaRPr sz="2000" b="1">
              <a:latin typeface="Times New Roman" pitchFamily="18" charset="0"/>
              <a:cs typeface="Times New Roman" pitchFamily="18" charset="0"/>
            </a:endParaRPr>
          </a:p>
        </p:txBody>
      </p:sp>
      <p:sp>
        <p:nvSpPr>
          <p:cNvPr id="139" name="Google Shape;139;p22"/>
          <p:cNvSpPr txBox="1">
            <a:spLocks noGrp="1"/>
          </p:cNvSpPr>
          <p:nvPr>
            <p:ph type="body" idx="1"/>
          </p:nvPr>
        </p:nvSpPr>
        <p:spPr>
          <a:xfrm>
            <a:off x="311700" y="972590"/>
            <a:ext cx="8520600" cy="4015046"/>
          </a:xfrm>
          <a:prstGeom prst="rect">
            <a:avLst/>
          </a:prstGeom>
        </p:spPr>
        <p:txBody>
          <a:bodyPr spcFirstLastPara="1" wrap="square" lIns="91425" tIns="91425" rIns="91425" bIns="91425" anchor="t" anchorCtr="0">
            <a:noAutofit/>
          </a:bodyPr>
          <a:lstStyle/>
          <a:p>
            <a:pPr>
              <a:lnSpc>
                <a:spcPct val="150000"/>
              </a:lnSpc>
              <a:buFont typeface="Arial" pitchFamily="34" charset="0"/>
              <a:buAutoNum type="arabicPeriod"/>
            </a:pPr>
            <a:r>
              <a:rPr lang="en-US" sz="1200" dirty="0">
                <a:latin typeface="Times New Roman" pitchFamily="18" charset="0"/>
                <a:ea typeface="Times New Roman"/>
                <a:cs typeface="Times New Roman" pitchFamily="18" charset="0"/>
              </a:rPr>
              <a:t>“What Is the Stock Market, What Does It Do, and How Does It Work?” https://www.investopedia.com/terms/s/stockmarket.asp (accessed Feb. 20, 2023).</a:t>
            </a:r>
            <a:endParaRPr sz="1200">
              <a:latin typeface="Times New Roman" pitchFamily="18" charset="0"/>
              <a:cs typeface="Times New Roman" pitchFamily="18" charset="0"/>
            </a:endParaRPr>
          </a:p>
          <a:p>
            <a:pPr lvl="0">
              <a:lnSpc>
                <a:spcPct val="150000"/>
              </a:lnSpc>
              <a:buAutoNum type="arabicPeriod"/>
            </a:pPr>
            <a:r>
              <a:rPr lang="en-US" sz="1200" dirty="0">
                <a:latin typeface="Times New Roman" pitchFamily="18" charset="0"/>
                <a:cs typeface="Times New Roman" pitchFamily="18" charset="0"/>
              </a:rPr>
              <a:t>“Stock Market: Definition and How It Works - </a:t>
            </a:r>
            <a:r>
              <a:rPr lang="en-US" sz="1200" dirty="0" err="1">
                <a:latin typeface="Times New Roman" pitchFamily="18" charset="0"/>
                <a:cs typeface="Times New Roman" pitchFamily="18" charset="0"/>
              </a:rPr>
              <a:t>NerdWallet</a:t>
            </a:r>
            <a:r>
              <a:rPr lang="en-US" sz="1200" dirty="0">
                <a:latin typeface="Times New Roman" pitchFamily="18" charset="0"/>
                <a:cs typeface="Times New Roman" pitchFamily="18" charset="0"/>
              </a:rPr>
              <a:t>.” https://www.nerdwallet.com/article/investing/what-is-the-stock-market (accessed Aug. 06, 2023). </a:t>
            </a:r>
            <a:endParaRPr sz="1200">
              <a:latin typeface="Times New Roman" pitchFamily="18" charset="0"/>
              <a:cs typeface="Times New Roman" pitchFamily="18" charset="0"/>
            </a:endParaRPr>
          </a:p>
          <a:p>
            <a:pPr lvl="0">
              <a:lnSpc>
                <a:spcPct val="150000"/>
              </a:lnSpc>
              <a:buAutoNum type="arabicPeriod"/>
            </a:pPr>
            <a:r>
              <a:rPr lang="en-US" sz="1200" dirty="0">
                <a:latin typeface="Times New Roman" pitchFamily="18" charset="0"/>
                <a:cs typeface="Times New Roman" pitchFamily="18" charset="0"/>
              </a:rPr>
              <a:t>“Stock market prediction - Wikipedia.” https://en.wikipedia.org/wiki/Stock_market_prediction (accessed Feb. 20, 2023). </a:t>
            </a:r>
          </a:p>
          <a:p>
            <a:pPr lvl="0">
              <a:lnSpc>
                <a:spcPct val="150000"/>
              </a:lnSpc>
              <a:buAutoNum type="arabicPeriod"/>
            </a:pPr>
            <a:r>
              <a:rPr lang="en-US" sz="1200" dirty="0">
                <a:latin typeface="Times New Roman" pitchFamily="18" charset="0"/>
                <a:cs typeface="Times New Roman" pitchFamily="18" charset="0"/>
              </a:rPr>
              <a:t>“What is Machine Learning? | Oracle Nigeria.” https://www.oracle.com/ng/artificial-intelligence/machine-learning/what-is-machine-learning/ (accessed Aug. 06, 2023).</a:t>
            </a:r>
          </a:p>
          <a:p>
            <a:pPr lvl="0">
              <a:lnSpc>
                <a:spcPct val="150000"/>
              </a:lnSpc>
              <a:buAutoNum type="arabicPeriod"/>
            </a:pPr>
            <a:r>
              <a:rPr lang="en-US" sz="1200" dirty="0">
                <a:latin typeface="Times New Roman" pitchFamily="18" charset="0"/>
                <a:cs typeface="Times New Roman" pitchFamily="18" charset="0"/>
              </a:rPr>
              <a:t> “AI vs. Machine Learning vs. Deep Learning vs. Neural Networks: What’s the difference?” https://www.ibm.com/blog/ai-vs-machine-learning-vs-deep-learning-vs-neural-networks/ (accessed Aug. 06, 2023).</a:t>
            </a:r>
          </a:p>
          <a:p>
            <a:pPr lvl="0">
              <a:lnSpc>
                <a:spcPct val="150000"/>
              </a:lnSpc>
              <a:buAutoNum type="arabicPeriod"/>
            </a:pPr>
            <a:r>
              <a:rPr lang="en-US" sz="1200" dirty="0">
                <a:latin typeface="Times New Roman" pitchFamily="18" charset="0"/>
                <a:cs typeface="Times New Roman" pitchFamily="18" charset="0"/>
              </a:rPr>
              <a:t>“Recurrent Neural Networks and LSTM: Overview and Uses | Turing.” https://www.turing.com/kb/recurrent-neural-networks-and-lstm (accessed Aug. 06, 2023).</a:t>
            </a:r>
          </a:p>
          <a:p>
            <a:pPr lvl="0">
              <a:lnSpc>
                <a:spcPct val="150000"/>
              </a:lnSpc>
              <a:buAutoNum type="arabicPeriod"/>
            </a:pPr>
            <a:r>
              <a:rPr lang="en-US" sz="1200" dirty="0">
                <a:latin typeface="Times New Roman" pitchFamily="18" charset="0"/>
                <a:cs typeface="Times New Roman" pitchFamily="18" charset="0"/>
              </a:rPr>
              <a:t>S. </a:t>
            </a:r>
            <a:r>
              <a:rPr lang="en-US" sz="1200" dirty="0" err="1">
                <a:latin typeface="Times New Roman" pitchFamily="18" charset="0"/>
                <a:cs typeface="Times New Roman" pitchFamily="18" charset="0"/>
              </a:rPr>
              <a:t>Hochreiter</a:t>
            </a:r>
            <a:r>
              <a:rPr lang="en-US" sz="1200" dirty="0">
                <a:latin typeface="Times New Roman" pitchFamily="18" charset="0"/>
                <a:cs typeface="Times New Roman" pitchFamily="18" charset="0"/>
              </a:rPr>
              <a:t> and J. </a:t>
            </a:r>
            <a:r>
              <a:rPr lang="en-US" sz="1200" dirty="0" err="1">
                <a:latin typeface="Times New Roman" pitchFamily="18" charset="0"/>
                <a:cs typeface="Times New Roman" pitchFamily="18" charset="0"/>
              </a:rPr>
              <a:t>Schmidhuber</a:t>
            </a:r>
            <a:r>
              <a:rPr lang="en-US" sz="1200" dirty="0">
                <a:latin typeface="Times New Roman" pitchFamily="18" charset="0"/>
                <a:cs typeface="Times New Roman" pitchFamily="18" charset="0"/>
              </a:rPr>
              <a:t>, “Long Short-Term Memory,” </a:t>
            </a:r>
            <a:r>
              <a:rPr lang="en-US" sz="1200" i="1" dirty="0">
                <a:latin typeface="Times New Roman" pitchFamily="18" charset="0"/>
                <a:cs typeface="Times New Roman" pitchFamily="18" charset="0"/>
              </a:rPr>
              <a:t>Neural </a:t>
            </a:r>
            <a:r>
              <a:rPr lang="en-US" sz="1200" i="1" dirty="0" err="1">
                <a:latin typeface="Times New Roman" pitchFamily="18" charset="0"/>
                <a:cs typeface="Times New Roman" pitchFamily="18" charset="0"/>
              </a:rPr>
              <a:t>Comput</a:t>
            </a:r>
            <a:r>
              <a:rPr lang="en-US" sz="1200" dirty="0">
                <a:latin typeface="Times New Roman" pitchFamily="18" charset="0"/>
                <a:cs typeface="Times New Roman" pitchFamily="18" charset="0"/>
              </a:rPr>
              <a:t>, vol. 9, no. 8, pp. 1735–1780, Nov. 1997, </a:t>
            </a:r>
            <a:r>
              <a:rPr lang="en-US" sz="1200" dirty="0" err="1">
                <a:latin typeface="Times New Roman" pitchFamily="18" charset="0"/>
                <a:cs typeface="Times New Roman" pitchFamily="18" charset="0"/>
              </a:rPr>
              <a:t>doi</a:t>
            </a:r>
            <a:r>
              <a:rPr lang="en-US" sz="1200" dirty="0">
                <a:latin typeface="Times New Roman" pitchFamily="18" charset="0"/>
                <a:cs typeface="Times New Roman" pitchFamily="18" charset="0"/>
              </a:rPr>
              <a:t>: 10.1162/NECO.1997.9.8.1735.</a:t>
            </a:r>
            <a:endParaRPr sz="1200">
              <a:latin typeface="Times New Roman" pitchFamily="18" charset="0"/>
              <a:cs typeface="Times New Roman" pitchFamily="18" charset="0"/>
            </a:endParaRPr>
          </a:p>
          <a:p>
            <a:pPr marL="0" lvl="0" indent="0" algn="l" rtl="0">
              <a:lnSpc>
                <a:spcPct val="150000"/>
              </a:lnSpc>
              <a:spcBef>
                <a:spcPts val="1200"/>
              </a:spcBef>
              <a:spcAft>
                <a:spcPts val="1200"/>
              </a:spcAft>
              <a:buNone/>
            </a:pPr>
            <a:endParaRPr sz="120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en-US" sz="2000" b="1" dirty="0">
                <a:latin typeface="Times New Roman" pitchFamily="18" charset="0"/>
                <a:cs typeface="Times New Roman" pitchFamily="18" charset="0"/>
              </a:rPr>
              <a:t>THE STOCK MARKET</a:t>
            </a:r>
            <a:br>
              <a:rPr lang="en-US" sz="2000" b="1" dirty="0">
                <a:solidFill>
                  <a:srgbClr val="000000"/>
                </a:solidFill>
                <a:latin typeface="Times New Roman" pitchFamily="18" charset="0"/>
                <a:ea typeface="Times New Roman" panose="02020603050405020304" pitchFamily="18" charset="0"/>
                <a:cs typeface="Times New Roman" pitchFamily="18" charset="0"/>
              </a:rPr>
            </a:br>
            <a:endParaRPr sz="2000" b="1" dirty="0">
              <a:latin typeface="Times New Roman" pitchFamily="18" charset="0"/>
              <a:cs typeface="Times New Roman" pitchFamily="18" charset="0"/>
            </a:endParaRPr>
          </a:p>
        </p:txBody>
      </p:sp>
      <p:sp>
        <p:nvSpPr>
          <p:cNvPr id="97" name="Google Shape;97;p15"/>
          <p:cNvSpPr txBox="1">
            <a:spLocks noGrp="1"/>
          </p:cNvSpPr>
          <p:nvPr>
            <p:ph type="body" idx="1"/>
          </p:nvPr>
        </p:nvSpPr>
        <p:spPr>
          <a:prstGeom prst="rect">
            <a:avLst/>
          </a:prstGeom>
        </p:spPr>
        <p:txBody>
          <a:bodyPr spcFirstLastPara="1" wrap="square" lIns="91425" tIns="91425" rIns="91425" bIns="91425" anchor="t" anchorCtr="0">
            <a:normAutofit fontScale="92500" lnSpcReduction="10000"/>
          </a:bodyPr>
          <a:lstStyle/>
          <a:p>
            <a:pPr marL="0" lvl="0" indent="0" algn="just" rtl="0">
              <a:lnSpc>
                <a:spcPct val="150000"/>
              </a:lnSpc>
              <a:spcBef>
                <a:spcPts val="0"/>
              </a:spcBef>
              <a:spcAft>
                <a:spcPts val="1200"/>
              </a:spcAft>
              <a:buNone/>
            </a:pPr>
            <a:r>
              <a:rPr lang="en-US" sz="1600" dirty="0">
                <a:solidFill>
                  <a:srgbClr val="000000"/>
                </a:solidFill>
                <a:effectLst/>
                <a:latin typeface="Times New Roman" panose="02020603050405020304" pitchFamily="18" charset="0"/>
                <a:ea typeface="Times New Roman" panose="02020603050405020304" pitchFamily="18" charset="0"/>
              </a:rPr>
              <a:t>A stock market, equity market, or share market is the aggregation of buyers and sellers of stocks (also called shares), which represent ownership claims on businesses; these may include securities listed on a public stock exchange, as well as stock that is only traded privately, such as shares of private companies which are sold to investors through equity crowdfunding platforms. . The stock market allows buyers and sellers of securities to meet, interact, and transact. When a company wants to raise capital to finance its operations, expansion, or other initiatives, it may choose to go public by issuing shares. These shares represent ownership in the company and are typically divided into smaller units known as stocks. The company's shares are then listed on a stock exchange, which can be a physical location or an electronic platform where trading occurs. </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a:latin typeface="Times New Roman" pitchFamily="18" charset="0"/>
                <a:cs typeface="Times New Roman" pitchFamily="18" charset="0"/>
              </a:rPr>
              <a:t>IMPORTANCE OF STOCK MARKET</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normAutofit lnSpcReduction="10000"/>
          </a:bodyPr>
          <a:lstStyle/>
          <a:p>
            <a:pPr lvl="0" algn="just">
              <a:lnSpc>
                <a:spcPct val="150000"/>
              </a:lnSpc>
            </a:pPr>
            <a:r>
              <a:rPr lang="en-US" sz="1600" b="1" dirty="0">
                <a:latin typeface="Times New Roman" pitchFamily="18" charset="0"/>
                <a:cs typeface="Times New Roman" pitchFamily="18" charset="0"/>
              </a:rPr>
              <a:t>Stock markets help companies to raise capital: </a:t>
            </a:r>
            <a:r>
              <a:rPr lang="en-US" sz="1600" dirty="0">
                <a:latin typeface="Times New Roman" pitchFamily="18" charset="0"/>
                <a:cs typeface="Times New Roman" pitchFamily="18" charset="0"/>
              </a:rPr>
              <a:t>Stock markets play a crucial role for companies, as they can raise capital through initial public offerings without the need for loans from banks. This allows companies to access significant funds without the burden of repayment and interest.</a:t>
            </a:r>
          </a:p>
          <a:p>
            <a:pPr lvl="0" algn="just">
              <a:lnSpc>
                <a:spcPct val="150000"/>
              </a:lnSpc>
            </a:pPr>
            <a:r>
              <a:rPr lang="en-US" sz="1600" b="1" dirty="0">
                <a:latin typeface="Times New Roman" pitchFamily="18" charset="0"/>
                <a:cs typeface="Times New Roman" pitchFamily="18" charset="0"/>
              </a:rPr>
              <a:t>It helps generate personal wealth: </a:t>
            </a:r>
            <a:r>
              <a:rPr lang="en-US" sz="1600" dirty="0">
                <a:latin typeface="Times New Roman" pitchFamily="18" charset="0"/>
                <a:cs typeface="Times New Roman" pitchFamily="18" charset="0"/>
              </a:rPr>
              <a:t>For an individual investor, the Stock Market provides a platform to invest your income and own a share of the company’s profit.</a:t>
            </a:r>
          </a:p>
          <a:p>
            <a:pPr lvl="0" algn="just">
              <a:lnSpc>
                <a:spcPct val="150000"/>
              </a:lnSpc>
            </a:pPr>
            <a:r>
              <a:rPr lang="en-US" sz="1600" b="1" dirty="0">
                <a:latin typeface="Times New Roman" pitchFamily="18" charset="0"/>
                <a:cs typeface="Times New Roman" pitchFamily="18" charset="0"/>
              </a:rPr>
              <a:t>Stock markets serve as an indicator of the state of the economy: </a:t>
            </a:r>
            <a:r>
              <a:rPr lang="en-US" sz="1600" dirty="0">
                <a:latin typeface="Times New Roman" pitchFamily="18" charset="0"/>
                <a:cs typeface="Times New Roman" pitchFamily="18" charset="0"/>
              </a:rPr>
              <a:t>This means that the stock market serves as barometer for the economy; the rise or fall in the price of shares indicates what cycle the economy is in, such as a recession or a boom etc. </a:t>
            </a:r>
            <a:r>
              <a:rPr lang="en-US" sz="1600" b="1" dirty="0">
                <a:latin typeface="Times New Roman" pitchFamily="18" charset="0"/>
                <a:cs typeface="Times New Roman" pitchFamily="18" charset="0"/>
              </a:rPr>
              <a:t>  </a:t>
            </a:r>
            <a:endParaRPr lang="en-US" sz="1600" dirty="0">
              <a:latin typeface="Times New Roman" pitchFamily="18" charset="0"/>
              <a:cs typeface="Times New Roman" pitchFamily="18" charset="0"/>
            </a:endParaRPr>
          </a:p>
          <a:p>
            <a:pPr algn="just">
              <a:lnSpc>
                <a:spcPct val="150000"/>
              </a:lnSpc>
            </a:pPr>
            <a:endParaRPr lang="en-US" sz="16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000" b="1" dirty="0">
                <a:latin typeface="Times New Roman" pitchFamily="18" charset="0"/>
                <a:cs typeface="Times New Roman" pitchFamily="18" charset="0"/>
              </a:rPr>
              <a:t>UNDERSTANDING MACHINE LEARNING</a:t>
            </a:r>
            <a:endParaRPr sz="2000" b="1">
              <a:latin typeface="Times New Roman" pitchFamily="18" charset="0"/>
              <a:cs typeface="Times New Roman" pitchFamily="18" charset="0"/>
            </a:endParaRPr>
          </a:p>
        </p:txBody>
      </p:sp>
      <p:sp>
        <p:nvSpPr>
          <p:cNvPr id="103" name="Google Shape;103;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US" sz="1600" dirty="0">
                <a:effectLst/>
                <a:latin typeface="Times New Roman" panose="02020603050405020304" pitchFamily="18" charset="0"/>
                <a:ea typeface="Calibri" panose="020F0502020204030204" pitchFamily="34" charset="0"/>
              </a:rPr>
              <a:t>Machine learning (ML) is the subset of Artificial Intelligence (AI) that focuses on building systems that learn—or improve performance—based on the data they consume.</a:t>
            </a:r>
            <a:r>
              <a:rPr lang="en-US" sz="1600" dirty="0">
                <a:solidFill>
                  <a:srgbClr val="374151"/>
                </a:solidFill>
                <a:effectLst/>
                <a:latin typeface="Times New Roman" panose="02020603050405020304" pitchFamily="18" charset="0"/>
                <a:ea typeface="Calibri" panose="020F0502020204030204" pitchFamily="34" charset="0"/>
              </a:rPr>
              <a:t> </a:t>
            </a:r>
            <a:r>
              <a:rPr lang="en-US" sz="1600" dirty="0">
                <a:effectLst/>
                <a:latin typeface="Times New Roman" panose="02020603050405020304" pitchFamily="18" charset="0"/>
                <a:ea typeface="Calibri" panose="020F0502020204030204" pitchFamily="34" charset="0"/>
              </a:rPr>
              <a:t>It is based on the idea that computers can analyze and interpret large amounts of data to discover patterns, extract insights, and improve their performance over time. AI is a broad term that refers to systems or machines that mimic human intelligence. ML and AI are often discussed together, and the terms are sometimes used interchangeably, but they don’t mean the same thing. An important distinction is that although all ML is AI, not all AI is ML.</a:t>
            </a:r>
            <a:endParaRPr sz="1600" dirty="0">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prstGeom prst="rect">
            <a:avLst/>
          </a:prstGeom>
        </p:spPr>
        <p:txBody>
          <a:bodyPr spcFirstLastPara="1" wrap="square" lIns="91425" tIns="91425" rIns="91425" bIns="91425" anchor="t" anchorCtr="0">
            <a:normAutofit/>
          </a:bodyPr>
          <a:lstStyle/>
          <a:p>
            <a:pPr marL="0" marR="0" algn="just" fontAlgn="base">
              <a:lnSpc>
                <a:spcPct val="150000"/>
              </a:lnSpc>
              <a:spcBef>
                <a:spcPts val="0"/>
              </a:spcBef>
              <a:spcAft>
                <a:spcPts val="0"/>
              </a:spcAft>
            </a:pPr>
            <a:r>
              <a:rPr lang="en-US" sz="1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VS. DEEP LEARNING VS. NEURAL NETWORKS</a:t>
            </a:r>
            <a:endParaRPr lang="en-US"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9" name="Google Shape;109;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nSpc>
                <a:spcPct val="150000"/>
              </a:lnSpc>
              <a:buNone/>
            </a:pPr>
            <a:r>
              <a:rPr lang="en-US" sz="1600" dirty="0">
                <a:latin typeface="Times New Roman" pitchFamily="18" charset="0"/>
                <a:cs typeface="Times New Roman" pitchFamily="18" charset="0"/>
              </a:rPr>
              <a:t>Since Deep Learning and ML tend to be used interchangeably, it’s worth noting the nuances between the two. ML, Deep Learning and Neural Networks are all sub-fields of AI. However, Neural Networks is actually a sub-field of ML, and Deep Learning is a sub-field of Neural Networks. The next slide shows the relationship between the three.</a:t>
            </a:r>
          </a:p>
          <a:p>
            <a:pPr marL="0" lvl="0" indent="0">
              <a:lnSpc>
                <a:spcPct val="150000"/>
              </a:lnSpc>
              <a:buNone/>
            </a:pPr>
            <a:endParaRPr sz="1600" dirty="0">
              <a:solidFill>
                <a:srgbClr val="111111"/>
              </a:solidFill>
              <a:highlight>
                <a:srgbClr val="FFFFFF"/>
              </a:highlight>
              <a:latin typeface="Times New Roman" pitchFamily="18" charset="0"/>
              <a:ea typeface="Times New Roman"/>
              <a:cs typeface="Times New Roman" pitchFamily="18" charset="0"/>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3" name="Title 2">
            <a:extLst>
              <a:ext uri="{FF2B5EF4-FFF2-40B4-BE49-F238E27FC236}">
                <a16:creationId xmlns:a16="http://schemas.microsoft.com/office/drawing/2014/main" id="{BCAA84DD-63AD-447A-8D1D-A71B79E99A9B}"/>
              </a:ext>
            </a:extLst>
          </p:cNvPr>
          <p:cNvSpPr>
            <a:spLocks noGrp="1"/>
          </p:cNvSpPr>
          <p:nvPr>
            <p:ph type="title"/>
          </p:nvPr>
        </p:nvSpPr>
        <p:spPr/>
        <p:txBody>
          <a:bodyPr>
            <a:noAutofit/>
          </a:bodyPr>
          <a:lstStyle/>
          <a:p>
            <a:r>
              <a:rPr lang="en-US" sz="1200" b="1" dirty="0">
                <a:latin typeface="Times New Roman" pitchFamily="18" charset="0"/>
                <a:cs typeface="Times New Roman" pitchFamily="18" charset="0"/>
              </a:rPr>
              <a:t>RELATIONSHIP BETWEEN </a:t>
            </a:r>
            <a:r>
              <a:rPr lang="en-US" sz="1200" b="1" dirty="0">
                <a:solidFill>
                  <a:schemeClr val="tx1"/>
                </a:solidFill>
                <a:effectLst/>
                <a:latin typeface="Times New Roman" pitchFamily="18" charset="0"/>
                <a:ea typeface="Times New Roman" panose="02020603050405020304" pitchFamily="18" charset="0"/>
                <a:cs typeface="Times New Roman" pitchFamily="18" charset="0"/>
              </a:rPr>
              <a:t>MACHINE LEARNING VS. DEEP LEARNING VS. NEURAL NETWORKS</a:t>
            </a:r>
            <a:endParaRPr lang="en-US" sz="1200" b="1" dirty="0">
              <a:latin typeface="Times New Roman" pitchFamily="18" charset="0"/>
              <a:cs typeface="Times New Roman" pitchFamily="18" charset="0"/>
            </a:endParaRPr>
          </a:p>
        </p:txBody>
      </p:sp>
      <p:sp>
        <p:nvSpPr>
          <p:cNvPr id="115" name="Google Shape;115;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lang="en-US" sz="1400" dirty="0">
              <a:solidFill>
                <a:srgbClr val="111111"/>
              </a:solidFill>
              <a:highlight>
                <a:srgbClr val="FFFFFF"/>
              </a:highlight>
              <a:latin typeface="Arial"/>
              <a:ea typeface="Arial"/>
              <a:cs typeface="Arial"/>
              <a:sym typeface="Arial"/>
            </a:endParaRPr>
          </a:p>
        </p:txBody>
      </p:sp>
      <p:pic>
        <p:nvPicPr>
          <p:cNvPr id="7" name="Picture 6">
            <a:extLst>
              <a:ext uri="{FF2B5EF4-FFF2-40B4-BE49-F238E27FC236}">
                <a16:creationId xmlns:a16="http://schemas.microsoft.com/office/drawing/2014/main" id="{79974447-0FD2-48BF-B20D-8B59DD4691B7}"/>
              </a:ext>
            </a:extLst>
          </p:cNvPr>
          <p:cNvPicPr>
            <a:picLocks noChangeAspect="1"/>
          </p:cNvPicPr>
          <p:nvPr/>
        </p:nvPicPr>
        <p:blipFill rotWithShape="1">
          <a:blip r:embed="rId3">
            <a:extLst>
              <a:ext uri="{28A0092B-C50C-407E-A947-70E740481C1C}">
                <a14:useLocalDpi xmlns:a14="http://schemas.microsoft.com/office/drawing/2010/main" val="0"/>
              </a:ext>
            </a:extLst>
          </a:blip>
          <a:srcRect b="1745"/>
          <a:stretch/>
        </p:blipFill>
        <p:spPr bwMode="auto">
          <a:xfrm>
            <a:off x="2710543" y="1229875"/>
            <a:ext cx="3636917" cy="3138607"/>
          </a:xfrm>
          <a:prstGeom prst="rect">
            <a:avLst/>
          </a:prstGeom>
          <a:ln>
            <a:noFill/>
          </a:ln>
          <a:extLst>
            <a:ext uri="{53640926-AAD7-44D8-BBD7-CCE9431645EC}">
              <a14:shadowObscured xmlns:a14="http://schemas.microsoft.com/office/drawing/2010/main"/>
            </a:ext>
          </a:extLst>
        </p:spPr>
      </p:pic>
      <p:graphicFrame>
        <p:nvGraphicFramePr>
          <p:cNvPr id="2" name="Table 3">
            <a:extLst>
              <a:ext uri="{FF2B5EF4-FFF2-40B4-BE49-F238E27FC236}">
                <a16:creationId xmlns:a16="http://schemas.microsoft.com/office/drawing/2014/main" id="{474FCA2D-57E5-CC4E-979F-3BDAC7DD1021}"/>
              </a:ext>
            </a:extLst>
          </p:cNvPr>
          <p:cNvGraphicFramePr>
            <a:graphicFrameLocks noGrp="1"/>
          </p:cNvGraphicFramePr>
          <p:nvPr/>
        </p:nvGraphicFramePr>
        <p:xfrm>
          <a:off x="1524000" y="539750"/>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584372122"/>
                    </a:ext>
                  </a:extLst>
                </a:gridCol>
                <a:gridCol w="2032000">
                  <a:extLst>
                    <a:ext uri="{9D8B030D-6E8A-4147-A177-3AD203B41FA5}">
                      <a16:colId xmlns:a16="http://schemas.microsoft.com/office/drawing/2014/main" val="392313373"/>
                    </a:ext>
                  </a:extLst>
                </a:gridCol>
                <a:gridCol w="2032000">
                  <a:extLst>
                    <a:ext uri="{9D8B030D-6E8A-4147-A177-3AD203B41FA5}">
                      <a16:colId xmlns:a16="http://schemas.microsoft.com/office/drawing/2014/main" val="2817316849"/>
                    </a:ext>
                  </a:extLst>
                </a:gridCol>
              </a:tblGrid>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71871920"/>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412326363"/>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1821218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MACHINE LEARNING</a:t>
            </a:r>
            <a:br>
              <a:rPr lang="en-US" dirty="0"/>
            </a:br>
            <a:endParaRPr lang="en-US" dirty="0"/>
          </a:p>
        </p:txBody>
      </p:sp>
      <p:sp>
        <p:nvSpPr>
          <p:cNvPr id="3" name="Text Placeholder 2"/>
          <p:cNvSpPr>
            <a:spLocks noGrp="1"/>
          </p:cNvSpPr>
          <p:nvPr>
            <p:ph type="body" idx="1"/>
          </p:nvPr>
        </p:nvSpPr>
        <p:spPr>
          <a:xfrm>
            <a:off x="311700" y="1229875"/>
            <a:ext cx="8520600" cy="3533318"/>
          </a:xfrm>
        </p:spPr>
        <p:txBody>
          <a:bodyPr>
            <a:noAutofit/>
          </a:bodyPr>
          <a:lstStyle/>
          <a:p>
            <a:pPr algn="just"/>
            <a:r>
              <a:rPr lang="en-US" sz="1600" b="1" dirty="0">
                <a:latin typeface="Times New Roman" pitchFamily="18" charset="0"/>
                <a:cs typeface="Times New Roman" pitchFamily="18" charset="0"/>
              </a:rPr>
              <a:t>Supervised Machine Learning:</a:t>
            </a:r>
            <a:r>
              <a:rPr lang="en-US" sz="1600" dirty="0">
                <a:latin typeface="Times New Roman" pitchFamily="18" charset="0"/>
                <a:cs typeface="Times New Roman" pitchFamily="18" charset="0"/>
              </a:rPr>
              <a:t> Supervised machine learning models are trained with labeled data sets, which allow the models to learn and grow more accurate over time. For example, an algorithm would be trained with pictures of dogs and other things, all labeled by humans, and the machine would learn ways to identify pictures of dogs on its own.</a:t>
            </a:r>
          </a:p>
          <a:p>
            <a:pPr algn="just"/>
            <a:r>
              <a:rPr lang="en-US" sz="1600" b="1" dirty="0">
                <a:latin typeface="Times New Roman" pitchFamily="18" charset="0"/>
                <a:cs typeface="Times New Roman" pitchFamily="18" charset="0"/>
              </a:rPr>
              <a:t>Unsupervised Machine Learning: </a:t>
            </a:r>
            <a:r>
              <a:rPr lang="en-US" sz="1600" dirty="0">
                <a:latin typeface="Times New Roman" pitchFamily="18" charset="0"/>
                <a:cs typeface="Times New Roman" pitchFamily="18" charset="0"/>
              </a:rPr>
              <a:t>Unsupervised machine learning involves training based on data that does not have labels or a specific, defined output. For example, an unsupervised machine learning program could look through online sales data and identify different types of clients making purchases.</a:t>
            </a:r>
          </a:p>
          <a:p>
            <a:pPr algn="just"/>
            <a:r>
              <a:rPr lang="en-US" sz="1600" b="1" dirty="0">
                <a:latin typeface="Times New Roman" pitchFamily="18" charset="0"/>
                <a:cs typeface="Times New Roman" pitchFamily="18" charset="0"/>
              </a:rPr>
              <a:t>Reinforcement machine learning: </a:t>
            </a:r>
            <a:r>
              <a:rPr lang="en-US" sz="1600" dirty="0">
                <a:latin typeface="Times New Roman" pitchFamily="18" charset="0"/>
                <a:cs typeface="Times New Roman" pitchFamily="18" charset="0"/>
              </a:rPr>
              <a:t>Reinforcement machine learning trains machines through trial and error to take the best action by establishing a reward system. An example of reinforcement learning occurs when computers learn to play video games by themselves. The algorithm keeps on interacting with the game environment through series of actions and the environment in turn, gives punishment or a reward based on the nature of action taken.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731520"/>
            <a:ext cx="8520600" cy="3837355"/>
          </a:xfrm>
        </p:spPr>
        <p:txBody>
          <a:bodyPr/>
          <a:lstStyle/>
          <a:p>
            <a:pPr>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975" y="972589"/>
            <a:ext cx="6184669" cy="3183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TotalTime>
  <Words>1569</Words>
  <Application>Microsoft Office PowerPoint</Application>
  <PresentationFormat>On-screen Show (16:9)</PresentationFormat>
  <Paragraphs>92</Paragraphs>
  <Slides>22</Slides>
  <Notes>11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DESIGN OF A STOCK PRICE PREDICTION SOFTWARE BASED ON 6 MONTHS DATA  BY  OBIECHINA EMMANUEL IKENNA     -     2017/243977 NWEZE MATTHEW UDOCHUKWU    -    2017/247495 OZOR GIFT TOCHUKWU          -                2017/247631</vt:lpstr>
      <vt:lpstr>CONTENT</vt:lpstr>
      <vt:lpstr>THE STOCK MARKET </vt:lpstr>
      <vt:lpstr>IMPORTANCE OF STOCK MARKET </vt:lpstr>
      <vt:lpstr>UNDERSTANDING MACHINE LEARNING</vt:lpstr>
      <vt:lpstr>MACHINE LEARNING VS. DEEP LEARNING VS. NEURAL NETWORKS</vt:lpstr>
      <vt:lpstr>RELATIONSHIP BETWEEN MACHINE LEARNING VS. DEEP LEARNING VS. NEURAL NETWORKS</vt:lpstr>
      <vt:lpstr>TYPES OF MACHINE LEARNING </vt:lpstr>
      <vt:lpstr>PowerPoint Presentation</vt:lpstr>
      <vt:lpstr>PROGRAMING LANGUAGES USED IN MACHINE LEARNING</vt:lpstr>
      <vt:lpstr>PREDICTING THE STOCK PRICE OF GOOGLE </vt:lpstr>
      <vt:lpstr>ALGORITHM</vt:lpstr>
      <vt:lpstr>LSTM ARCHITECTURE</vt:lpstr>
      <vt:lpstr>PowerPoint Presentation</vt:lpstr>
      <vt:lpstr>IMPLEMENTATION</vt:lpstr>
      <vt:lpstr>Figure of Google stock price from July 1st to December 31st 2022 </vt:lpstr>
      <vt:lpstr>PowerPoint Presentation</vt:lpstr>
      <vt:lpstr>PowerPoint Presentation</vt:lpstr>
      <vt:lpstr>RESULT</vt:lpstr>
      <vt:lpstr>Actual and Predicted price of Google stock using LSTM</vt:lpstr>
      <vt:lpstr>CONCLUSION </vt:lpstr>
      <vt:lpstr>REFRENCES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STOCK PRICE PREDICTION SOFTWARE BASED ON 6 MONTHS DATA</dc:title>
  <cp:lastModifiedBy>Unknown User</cp:lastModifiedBy>
  <cp:revision>11</cp:revision>
  <dcterms:modified xsi:type="dcterms:W3CDTF">2025-10-19T01:32:58Z</dcterms:modified>
</cp:coreProperties>
</file>