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128" r:id="rId1"/>
  </p:sldMasterIdLst>
  <p:notesMasterIdLst>
    <p:notesMasterId r:id="rId14"/>
  </p:notesMasterIdLst>
  <p:sldIdLst>
    <p:sldId id="274" r:id="rId2"/>
    <p:sldId id="351" r:id="rId3"/>
    <p:sldId id="367" r:id="rId4"/>
    <p:sldId id="346" r:id="rId5"/>
    <p:sldId id="347" r:id="rId6"/>
    <p:sldId id="368" r:id="rId7"/>
    <p:sldId id="348" r:id="rId8"/>
    <p:sldId id="345" r:id="rId9"/>
    <p:sldId id="350" r:id="rId10"/>
    <p:sldId id="273" r:id="rId11"/>
    <p:sldId id="342" r:id="rId12"/>
    <p:sldId id="369" r:id="rId13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5050"/>
    <a:srgbClr val="80E278"/>
    <a:srgbClr val="6DED73"/>
    <a:srgbClr val="20E069"/>
    <a:srgbClr val="6FEB9E"/>
    <a:srgbClr val="2CD4B4"/>
    <a:srgbClr val="F2CE00"/>
    <a:srgbClr val="79B51C"/>
    <a:srgbClr val="2D3235"/>
    <a:srgbClr val="DDA50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86918" autoAdjust="0"/>
  </p:normalViewPr>
  <p:slideViewPr>
    <p:cSldViewPr>
      <p:cViewPr>
        <p:scale>
          <a:sx n="66" d="100"/>
          <a:sy n="66" d="100"/>
        </p:scale>
        <p:origin x="-750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D4FE1D87-9EA2-4139-AACB-FA5A9EBCA935}" type="datetime1">
              <a:rPr lang="fr-FR"/>
              <a:pPr>
                <a:defRPr/>
              </a:pPr>
              <a:t>07/08/2017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BE" noProof="0" smtClean="0"/>
              <a:t>Cliquez pour modifier les styles du texte du masque</a:t>
            </a:r>
          </a:p>
          <a:p>
            <a:pPr lvl="1"/>
            <a:r>
              <a:rPr lang="nl-BE" noProof="0" smtClean="0"/>
              <a:t>Deuxième niveau</a:t>
            </a:r>
          </a:p>
          <a:p>
            <a:pPr lvl="2"/>
            <a:r>
              <a:rPr lang="nl-BE" noProof="0" smtClean="0"/>
              <a:t>Troisième niveau</a:t>
            </a:r>
          </a:p>
          <a:p>
            <a:pPr lvl="3"/>
            <a:r>
              <a:rPr lang="nl-BE" noProof="0" smtClean="0"/>
              <a:t>Quatrième niveau</a:t>
            </a:r>
          </a:p>
          <a:p>
            <a:pPr lvl="4"/>
            <a:r>
              <a:rPr lang="nl-BE" noProof="0" smtClean="0"/>
              <a:t>Cinquième niveau</a:t>
            </a:r>
            <a:endParaRPr lang="fr-FR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BF0BD9D-D309-4964-B38A-0E42A4B3EE63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188351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0BD9D-D309-4964-B38A-0E42A4B3EE63}" type="slidenum">
              <a:rPr lang="fr-FR" altLang="fr-FR" smtClean="0"/>
              <a:pPr/>
              <a:t>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128396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0BD9D-D309-4964-B38A-0E42A4B3EE63}" type="slidenum">
              <a:rPr lang="fr-FR" altLang="fr-FR" smtClean="0"/>
              <a:pPr/>
              <a:t>10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1929631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0BD9D-D309-4964-B38A-0E42A4B3EE63}" type="slidenum">
              <a:rPr lang="fr-FR" altLang="fr-FR" smtClean="0"/>
              <a:pPr/>
              <a:t>11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1283961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fr-FR" smtClean="0">
              <a:ea typeface="ＭＳ Ｐゴシック" panose="020B0600070205080204" pitchFamily="34" charset="-128"/>
            </a:endParaRPr>
          </a:p>
        </p:txBody>
      </p:sp>
      <p:sp>
        <p:nvSpPr>
          <p:cNvPr id="1536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E17350-D48D-45F5-9410-78A052B51663}" type="slidenum">
              <a:rPr lang="fr-FR" altLang="fr-FR"/>
              <a:pPr eaLnBrk="1" hangingPunct="1"/>
              <a:t>12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297430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fr-FR" smtClean="0">
              <a:ea typeface="ＭＳ Ｐゴシック" panose="020B0600070205080204" pitchFamily="34" charset="-128"/>
            </a:endParaRPr>
          </a:p>
        </p:txBody>
      </p:sp>
      <p:sp>
        <p:nvSpPr>
          <p:cNvPr id="1536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E17350-D48D-45F5-9410-78A052B51663}" type="slidenum">
              <a:rPr lang="fr-FR" altLang="fr-FR"/>
              <a:pPr eaLnBrk="1" hangingPunct="1"/>
              <a:t>2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2974306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fr-FR" smtClean="0">
              <a:ea typeface="ＭＳ Ｐゴシック" panose="020B0600070205080204" pitchFamily="34" charset="-128"/>
            </a:endParaRPr>
          </a:p>
        </p:txBody>
      </p:sp>
      <p:sp>
        <p:nvSpPr>
          <p:cNvPr id="1536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E17350-D48D-45F5-9410-78A052B51663}" type="slidenum">
              <a:rPr lang="fr-FR" altLang="fr-FR"/>
              <a:pPr eaLnBrk="1" hangingPunct="1"/>
              <a:t>3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297430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fr-FR" smtClean="0">
              <a:ea typeface="ＭＳ Ｐゴシック" panose="020B0600070205080204" pitchFamily="34" charset="-128"/>
            </a:endParaRPr>
          </a:p>
        </p:txBody>
      </p:sp>
      <p:sp>
        <p:nvSpPr>
          <p:cNvPr id="1536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E17350-D48D-45F5-9410-78A052B51663}" type="slidenum">
              <a:rPr lang="fr-FR" altLang="fr-FR"/>
              <a:pPr eaLnBrk="1" hangingPunct="1"/>
              <a:t>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2974306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fr-FR" smtClean="0">
              <a:ea typeface="ＭＳ Ｐゴシック" panose="020B0600070205080204" pitchFamily="34" charset="-128"/>
            </a:endParaRPr>
          </a:p>
        </p:txBody>
      </p:sp>
      <p:sp>
        <p:nvSpPr>
          <p:cNvPr id="1536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E17350-D48D-45F5-9410-78A052B51663}" type="slidenum">
              <a:rPr lang="fr-FR" altLang="fr-FR"/>
              <a:pPr eaLnBrk="1" hangingPunct="1"/>
              <a:t>5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2974306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fr-FR" smtClean="0">
              <a:ea typeface="ＭＳ Ｐゴシック" panose="020B0600070205080204" pitchFamily="34" charset="-128"/>
            </a:endParaRPr>
          </a:p>
        </p:txBody>
      </p:sp>
      <p:sp>
        <p:nvSpPr>
          <p:cNvPr id="1536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E17350-D48D-45F5-9410-78A052B51663}" type="slidenum">
              <a:rPr lang="fr-FR" altLang="fr-FR"/>
              <a:pPr eaLnBrk="1" hangingPunct="1"/>
              <a:t>6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2974306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fr-FR" smtClean="0">
              <a:ea typeface="ＭＳ Ｐゴシック" panose="020B0600070205080204" pitchFamily="34" charset="-128"/>
            </a:endParaRPr>
          </a:p>
        </p:txBody>
      </p:sp>
      <p:sp>
        <p:nvSpPr>
          <p:cNvPr id="1536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E17350-D48D-45F5-9410-78A052B51663}" type="slidenum">
              <a:rPr lang="fr-FR" altLang="fr-FR"/>
              <a:pPr eaLnBrk="1" hangingPunct="1"/>
              <a:t>7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2974306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fr-FR" smtClean="0">
              <a:ea typeface="ＭＳ Ｐゴシック" panose="020B0600070205080204" pitchFamily="34" charset="-128"/>
            </a:endParaRPr>
          </a:p>
        </p:txBody>
      </p:sp>
      <p:sp>
        <p:nvSpPr>
          <p:cNvPr id="1536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E17350-D48D-45F5-9410-78A052B51663}" type="slidenum">
              <a:rPr lang="fr-FR" altLang="fr-FR"/>
              <a:pPr eaLnBrk="1" hangingPunct="1"/>
              <a:t>8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2974306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fr-FR" smtClean="0">
              <a:ea typeface="ＭＳ Ｐゴシック" panose="020B0600070205080204" pitchFamily="34" charset="-128"/>
            </a:endParaRPr>
          </a:p>
        </p:txBody>
      </p:sp>
      <p:sp>
        <p:nvSpPr>
          <p:cNvPr id="1536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E17350-D48D-45F5-9410-78A052B51663}" type="slidenum">
              <a:rPr lang="fr-FR" altLang="fr-FR"/>
              <a:pPr eaLnBrk="1" hangingPunct="1"/>
              <a:t>9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2974306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4753"/>
              </a:solidFill>
              <a:ea typeface="ＭＳ Ｐゴシック" pitchFamily="-65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4753"/>
              </a:solidFill>
              <a:ea typeface="ＭＳ Ｐゴシック" pitchFamily="-65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4753"/>
              </a:solidFill>
              <a:ea typeface="ＭＳ Ｐゴシック" pitchFamily="-65" charset="-128"/>
            </a:endParaRPr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D310494-8DB6-4322-B784-30E329114FE4}" type="datetime1">
              <a:rPr lang="fr-FR" smtClean="0"/>
              <a:pPr>
                <a:defRPr/>
              </a:pPr>
              <a:t>07/08/2017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462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8CA25-4B0C-4614-BCF4-AA84EF2689B6}" type="datetime1">
              <a:rPr lang="fr-FR" smtClean="0"/>
              <a:pPr>
                <a:defRPr/>
              </a:pPr>
              <a:t>07/08/2017</a:t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30563-85A0-4B57-864B-58D2948942D0}" type="slidenum">
              <a:rPr lang="fr-FR" altLang="fr-FR" smtClean="0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44352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4753"/>
              </a:solidFill>
              <a:ea typeface="ＭＳ Ｐゴシック" pitchFamily="-65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4753"/>
              </a:solidFill>
              <a:ea typeface="ＭＳ Ｐゴシック" pitchFamily="-65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4753"/>
              </a:solidFill>
              <a:ea typeface="ＭＳ Ｐゴシック" pitchFamily="-65" charset="-128"/>
            </a:endParaRPr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86C38-1FA9-4625-B7D4-03844EC00C13}" type="datetime1">
              <a:rPr lang="fr-FR" smtClean="0"/>
              <a:pPr>
                <a:defRPr/>
              </a:pPr>
              <a:t>07/08/2017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EA930563-85A0-4B57-864B-58D2948942D0}" type="slidenum">
              <a:rPr lang="fr-FR" altLang="fr-FR" smtClean="0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449155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4753"/>
              </a:solidFill>
              <a:ea typeface="ＭＳ Ｐゴシック" pitchFamily="-65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4753"/>
              </a:solidFill>
              <a:ea typeface="ＭＳ Ｐゴシック" pitchFamily="-65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4753"/>
              </a:solidFill>
              <a:ea typeface="ＭＳ Ｐゴシック" pitchFamily="-65" charset="-128"/>
            </a:endParaRPr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6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C4ED801-52E2-4F1B-ABFB-6AB636265031}" type="datetime1">
              <a:rPr lang="fr-FR" smtClean="0"/>
              <a:pPr>
                <a:defRPr/>
              </a:pPr>
              <a:t>07/08/2017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2464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4414" y="285728"/>
            <a:ext cx="7572428" cy="928694"/>
          </a:xfrm>
        </p:spPr>
        <p:txBody>
          <a:bodyPr/>
          <a:lstStyle>
            <a:lvl1pPr>
              <a:defRPr sz="3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1E01E-94C2-487E-84CF-CE186C33847B}" type="datetime1">
              <a:rPr lang="fr-FR" smtClean="0"/>
              <a:pPr>
                <a:defRPr/>
              </a:pPr>
              <a:t>07/08/2017</a:t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30563-85A0-4B57-864B-58D2948942D0}" type="slidenum">
              <a:rPr lang="fr-FR" altLang="fr-FR" smtClean="0"/>
              <a:pPr/>
              <a:t>‹#›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xmlns="" val="87305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4753"/>
              </a:solidFill>
              <a:ea typeface="ＭＳ Ｐゴシック" pitchFamily="-65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4753"/>
              </a:solidFill>
              <a:ea typeface="ＭＳ Ｐゴシック" pitchFamily="-65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4753"/>
              </a:solidFill>
              <a:ea typeface="ＭＳ Ｐゴシック" pitchFamily="-65" charset="-128"/>
            </a:endParaRPr>
          </a:p>
        </p:txBody>
      </p:sp>
      <p:pic>
        <p:nvPicPr>
          <p:cNvPr id="7" name="Image 14" descr="GIGA_logo_new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0063"/>
            <a:ext cx="12985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28728" y="1571612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3600" b="0" cap="none">
                <a:solidFill>
                  <a:srgbClr val="79B51C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1BF53-AD2F-40A6-9366-722B700D88C9}" type="datetime1">
              <a:rPr lang="fr-FR" smtClean="0"/>
              <a:pPr>
                <a:defRPr/>
              </a:pPr>
              <a:t>07/08/2017</a:t>
            </a:fld>
            <a:endParaRPr lang="fr-FR"/>
          </a:p>
        </p:txBody>
      </p:sp>
      <p:sp>
        <p:nvSpPr>
          <p:cNvPr id="9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EA930563-85A0-4B57-864B-58D2948942D0}" type="slidenum">
              <a:rPr lang="fr-FR" altLang="fr-FR" smtClean="0"/>
              <a:pPr/>
              <a:t>‹#›</a:t>
            </a:fld>
            <a:endParaRPr lang="fr-FR" altLang="fr-FR"/>
          </a:p>
        </p:txBody>
      </p:sp>
      <p:sp>
        <p:nvSpPr>
          <p:cNvPr id="10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001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E16A9-5813-4553-BF0C-0DA3511A59B5}" type="datetime1">
              <a:rPr lang="fr-FR" smtClean="0"/>
              <a:pPr>
                <a:defRPr/>
              </a:pPr>
              <a:t>07/08/2017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30563-85A0-4B57-864B-58D2948942D0}" type="slidenum">
              <a:rPr lang="fr-FR" altLang="fr-FR" smtClean="0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12551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5852" y="357166"/>
            <a:ext cx="7400948" cy="78583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45813-3705-40C0-A287-588FAC0FBD4B}" type="datetime1">
              <a:rPr lang="fr-FR" smtClean="0"/>
              <a:pPr>
                <a:defRPr/>
              </a:pPr>
              <a:t>07/08/2017</a:t>
            </a:fld>
            <a:endParaRPr lang="fr-FR"/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30563-85A0-4B57-864B-58D2948942D0}" type="slidenum">
              <a:rPr lang="fr-FR" altLang="fr-FR" smtClean="0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77926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CCE40-B7B8-4C0F-A5EB-90EB8A3E1998}" type="datetime1">
              <a:rPr lang="fr-FR" smtClean="0"/>
              <a:pPr>
                <a:defRPr/>
              </a:pPr>
              <a:t>07/08/2017</a:t>
            </a:fld>
            <a:endParaRPr lang="fr-FR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30563-85A0-4B57-864B-58D2948942D0}" type="slidenum">
              <a:rPr lang="fr-FR" altLang="fr-FR" smtClean="0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169384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10A76-97B7-4FE8-B898-6A29F44A9B54}" type="datetime1">
              <a:rPr lang="fr-FR" smtClean="0"/>
              <a:pPr>
                <a:defRPr/>
              </a:pPr>
              <a:t>07/08/2017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930563-85A0-4B57-864B-58D2948942D0}" type="slidenum">
              <a:rPr lang="fr-FR" altLang="fr-FR" smtClean="0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138530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5852" y="285728"/>
            <a:ext cx="7572428" cy="857256"/>
          </a:xfrm>
        </p:spPr>
        <p:txBody>
          <a:bodyPr/>
          <a:lstStyle>
            <a:lvl1pPr algn="l">
              <a:buNone/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600">
                <a:latin typeface="Century Gothic" pitchFamily="34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2130C-03E8-453D-9433-1520FF8B9471}" type="datetime1">
              <a:rPr lang="fr-FR" smtClean="0"/>
              <a:pPr>
                <a:defRPr/>
              </a:pPr>
              <a:t>07/08/2017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30563-85A0-4B57-864B-58D2948942D0}" type="slidenum">
              <a:rPr lang="fr-FR" altLang="fr-FR" smtClean="0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192421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4753"/>
              </a:solidFill>
              <a:ea typeface="ＭＳ Ｐゴシック" pitchFamily="-65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4753"/>
              </a:solidFill>
              <a:ea typeface="ＭＳ Ｐゴシック" pitchFamily="-65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4753"/>
              </a:solidFill>
              <a:ea typeface="ＭＳ Ｐゴシック" pitchFamily="-65" charset="-128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4753"/>
              </a:solidFill>
              <a:ea typeface="ＭＳ Ｐゴシック" pitchFamily="-65" charset="-128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3E8DF-5638-4852-BA5A-4A6971612D11}" type="datetime1">
              <a:rPr lang="fr-FR" smtClean="0"/>
              <a:pPr>
                <a:defRPr/>
              </a:pPr>
              <a:t>07/08/2017</a:t>
            </a:fld>
            <a:endParaRPr lang="fr-FR"/>
          </a:p>
        </p:txBody>
      </p:sp>
      <p:sp>
        <p:nvSpPr>
          <p:cNvPr id="10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EA930563-85A0-4B57-864B-58D2948942D0}" type="slidenum">
              <a:rPr lang="fr-FR" altLang="fr-FR" smtClean="0"/>
              <a:pPr/>
              <a:t>‹#›</a:t>
            </a:fld>
            <a:endParaRPr lang="fr-FR" altLang="fr-FR"/>
          </a:p>
        </p:txBody>
      </p:sp>
      <p:sp>
        <p:nvSpPr>
          <p:cNvPr id="11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728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21"/>
          <p:cNvSpPr>
            <a:spLocks noGrp="1"/>
          </p:cNvSpPr>
          <p:nvPr>
            <p:ph type="title"/>
          </p:nvPr>
        </p:nvSpPr>
        <p:spPr bwMode="auto">
          <a:xfrm>
            <a:off x="1092994" y="222250"/>
            <a:ext cx="7548562" cy="10048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1027" name="Espace réservé du texte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Century Gothic" charset="0"/>
              </a:defRPr>
            </a:lvl1pPr>
          </a:lstStyle>
          <a:p>
            <a:pPr>
              <a:defRPr/>
            </a:pPr>
            <a:fld id="{6E5F8BBC-150D-4858-B2D9-EED13B80D549}" type="datetime1">
              <a:rPr lang="fr-FR" smtClean="0"/>
              <a:pPr>
                <a:defRPr/>
              </a:pPr>
              <a:t>07/08/2017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Century Gothic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4753"/>
              </a:solidFill>
              <a:ea typeface="ＭＳ Ｐゴシック" pitchFamily="-65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4753"/>
              </a:solidFill>
              <a:ea typeface="ＭＳ Ｐゴシック" pitchFamily="-65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4753"/>
              </a:solidFill>
              <a:ea typeface="ＭＳ Ｐゴシック" pitchFamily="-65" charset="-128"/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charset="0"/>
              </a:defRPr>
            </a:lvl1pPr>
          </a:lstStyle>
          <a:p>
            <a:fld id="{EA930563-85A0-4B57-864B-58D2948942D0}" type="slidenum">
              <a:rPr lang="fr-FR" altLang="fr-FR" smtClean="0"/>
              <a:pPr/>
              <a:t>‹#›</a:t>
            </a:fld>
            <a:endParaRPr lang="fr-FR" altLang="fr-FR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828800" y="1295400"/>
            <a:ext cx="228600" cy="228600"/>
          </a:xfrm>
          <a:prstGeom prst="rect">
            <a:avLst/>
          </a:prstGeom>
          <a:solidFill>
            <a:srgbClr val="E2007A"/>
          </a:solidFill>
          <a:ln w="10000">
            <a:solidFill>
              <a:srgbClr val="E2007A"/>
            </a:solidFill>
            <a:miter lim="800000"/>
            <a:headEnd/>
            <a:tailE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90800" y="1295400"/>
            <a:ext cx="228600" cy="228600"/>
          </a:xfrm>
          <a:prstGeom prst="rect">
            <a:avLst/>
          </a:prstGeom>
          <a:solidFill>
            <a:srgbClr val="3C4694"/>
          </a:solidFill>
          <a:ln w="10000">
            <a:solidFill>
              <a:srgbClr val="3C4694"/>
            </a:solidFill>
            <a:miter lim="800000"/>
            <a:headEnd/>
            <a:tailE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  <a:cs typeface="+mn-cs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66800" y="1295400"/>
            <a:ext cx="228600" cy="228600"/>
          </a:xfrm>
          <a:prstGeom prst="rect">
            <a:avLst/>
          </a:prstGeom>
          <a:solidFill>
            <a:srgbClr val="79B51C"/>
          </a:solidFill>
          <a:ln w="10000">
            <a:solidFill>
              <a:srgbClr val="79B51C"/>
            </a:solidFill>
            <a:miter lim="800000"/>
            <a:headEnd/>
            <a:tailE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0" y="1295400"/>
            <a:ext cx="228600" cy="228600"/>
          </a:xfrm>
          <a:prstGeom prst="rect">
            <a:avLst/>
          </a:prstGeom>
          <a:solidFill>
            <a:srgbClr val="008BCF"/>
          </a:solidFill>
          <a:ln w="10000">
            <a:solidFill>
              <a:srgbClr val="008BCF"/>
            </a:solidFill>
            <a:miter lim="800000"/>
            <a:headEnd/>
            <a:tailE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  <a:cs typeface="+mn-cs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209800" y="1295400"/>
            <a:ext cx="228600" cy="228600"/>
          </a:xfrm>
          <a:prstGeom prst="rect">
            <a:avLst/>
          </a:prstGeom>
          <a:solidFill>
            <a:srgbClr val="EB6909"/>
          </a:solidFill>
          <a:ln w="10000">
            <a:solidFill>
              <a:srgbClr val="EB6909"/>
            </a:solidFill>
            <a:miter lim="800000"/>
            <a:headEnd/>
            <a:tailE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  <a:cs typeface="+mn-cs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5800" y="1295400"/>
            <a:ext cx="228600" cy="228600"/>
          </a:xfrm>
          <a:prstGeom prst="rect">
            <a:avLst/>
          </a:prstGeom>
          <a:solidFill>
            <a:srgbClr val="004857"/>
          </a:solidFill>
          <a:ln w="10000">
            <a:solidFill>
              <a:srgbClr val="004857"/>
            </a:solidFill>
            <a:miter lim="800000"/>
            <a:headEnd/>
            <a:tailE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  <a:cs typeface="+mn-cs"/>
            </a:endParaRPr>
          </a:p>
        </p:txBody>
      </p:sp>
      <p:pic>
        <p:nvPicPr>
          <p:cNvPr id="18" name="Image 9" descr="GIGA_logo_new.GIF"/>
          <p:cNvPicPr>
            <a:picLocks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03" y="656760"/>
            <a:ext cx="720000" cy="6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1828800" y="1295400"/>
            <a:ext cx="228600" cy="228600"/>
          </a:xfrm>
          <a:prstGeom prst="rect">
            <a:avLst/>
          </a:prstGeom>
          <a:solidFill>
            <a:srgbClr val="E2007A"/>
          </a:solidFill>
          <a:ln w="10000">
            <a:solidFill>
              <a:srgbClr val="E2007A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2590800" y="1295400"/>
            <a:ext cx="228600" cy="228600"/>
          </a:xfrm>
          <a:prstGeom prst="rect">
            <a:avLst/>
          </a:prstGeom>
          <a:solidFill>
            <a:srgbClr val="3C4694"/>
          </a:solidFill>
          <a:ln w="10000">
            <a:solidFill>
              <a:srgbClr val="3C4694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1066800" y="1295400"/>
            <a:ext cx="228600" cy="228600"/>
          </a:xfrm>
          <a:prstGeom prst="rect">
            <a:avLst/>
          </a:prstGeom>
          <a:solidFill>
            <a:srgbClr val="79B51C"/>
          </a:solidFill>
          <a:ln w="10000">
            <a:solidFill>
              <a:srgbClr val="79B51C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22" name="Rectangle 21"/>
          <p:cNvSpPr>
            <a:spLocks noChangeArrowheads="1"/>
          </p:cNvSpPr>
          <p:nvPr userDrawn="1"/>
        </p:nvSpPr>
        <p:spPr bwMode="auto">
          <a:xfrm>
            <a:off x="1447800" y="1295400"/>
            <a:ext cx="228600" cy="228600"/>
          </a:xfrm>
          <a:prstGeom prst="rect">
            <a:avLst/>
          </a:prstGeom>
          <a:solidFill>
            <a:srgbClr val="008BCF"/>
          </a:solidFill>
          <a:ln w="10000">
            <a:solidFill>
              <a:srgbClr val="008BCF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24" name="Rectangle 23"/>
          <p:cNvSpPr>
            <a:spLocks noChangeArrowheads="1"/>
          </p:cNvSpPr>
          <p:nvPr userDrawn="1"/>
        </p:nvSpPr>
        <p:spPr bwMode="auto">
          <a:xfrm>
            <a:off x="2209800" y="1295400"/>
            <a:ext cx="228600" cy="228600"/>
          </a:xfrm>
          <a:prstGeom prst="rect">
            <a:avLst/>
          </a:prstGeom>
          <a:solidFill>
            <a:srgbClr val="EB6909"/>
          </a:solidFill>
          <a:ln w="10000">
            <a:solidFill>
              <a:srgbClr val="EB6909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 userDrawn="1"/>
        </p:nvSpPr>
        <p:spPr bwMode="auto">
          <a:xfrm>
            <a:off x="685800" y="1295400"/>
            <a:ext cx="228600" cy="228600"/>
          </a:xfrm>
          <a:prstGeom prst="rect">
            <a:avLst/>
          </a:prstGeom>
          <a:solidFill>
            <a:srgbClr val="004857"/>
          </a:solidFill>
          <a:ln w="10000">
            <a:solidFill>
              <a:srgbClr val="004857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pic>
        <p:nvPicPr>
          <p:cNvPr id="26" name="Picture 11" descr="logowhite"/>
          <p:cNvPicPr>
            <a:picLocks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03" y="-1255"/>
            <a:ext cx="720000" cy="6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931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049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2"/>
          </a:solidFill>
          <a:latin typeface="Century Gothic" pitchFamily="34" charset="0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entury Gothic" pitchFamily="34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entury Gothic" pitchFamily="34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entury Gothic" pitchFamily="34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entury Gothic" pitchFamily="34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"/>
        <a:defRPr sz="2000" kern="1200">
          <a:solidFill>
            <a:schemeClr val="bg2"/>
          </a:solidFill>
          <a:latin typeface="Century Gothic" pitchFamily="34" charset="0"/>
          <a:ea typeface="ＭＳ Ｐゴシック" pitchFamily="-65" charset="-128"/>
          <a:cs typeface="ＭＳ Ｐゴシック" pitchFamily="-65" charset="-128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Arial" charset="0"/>
        <a:buChar char="•"/>
        <a:defRPr sz="2800" kern="1200">
          <a:solidFill>
            <a:schemeClr val="bg2"/>
          </a:solidFill>
          <a:latin typeface="Century Gothic" pitchFamily="34" charset="0"/>
          <a:ea typeface="ＭＳ Ｐゴシック" pitchFamily="-65" charset="-128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Arial" charset="0"/>
        <a:buChar char="•"/>
        <a:defRPr sz="1600" kern="1200">
          <a:solidFill>
            <a:schemeClr val="bg2"/>
          </a:solidFill>
          <a:latin typeface="Century Gothic" pitchFamily="34" charset="0"/>
          <a:ea typeface="ＭＳ Ｐゴシック" pitchFamily="-65" charset="-128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2007A"/>
        </a:buClr>
        <a:buSzPct val="75000"/>
        <a:buFont typeface="Arial" charset="0"/>
        <a:buChar char="•"/>
        <a:defRPr sz="1400" kern="1200">
          <a:solidFill>
            <a:schemeClr val="bg2"/>
          </a:solidFill>
          <a:latin typeface="Century Gothic" pitchFamily="34" charset="0"/>
          <a:ea typeface="ＭＳ Ｐゴシック" pitchFamily="-65" charset="-128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79B51C"/>
        </a:buClr>
        <a:buSzPct val="65000"/>
        <a:buFont typeface="Arial" charset="0"/>
        <a:buChar char="•"/>
        <a:defRPr sz="1200" kern="1200">
          <a:solidFill>
            <a:schemeClr val="bg2"/>
          </a:solidFill>
          <a:latin typeface="Century Gothic" pitchFamily="34" charset="0"/>
          <a:ea typeface="ＭＳ Ｐゴシック" pitchFamily="-65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5.jpeg"/><Relationship Id="rId5" Type="http://schemas.openxmlformats.org/officeDocument/2006/relationships/image" Target="../media/image13.jpeg"/><Relationship Id="rId10" Type="http://schemas.openxmlformats.org/officeDocument/2006/relationships/image" Target="../media/image6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1610224"/>
            <a:ext cx="9144000" cy="2088454"/>
          </a:xfrm>
          <a:prstGeom prst="rect">
            <a:avLst/>
          </a:prstGeom>
          <a:solidFill>
            <a:schemeClr val="accent1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881464" y="5689206"/>
            <a:ext cx="381000" cy="381000"/>
          </a:xfrm>
          <a:prstGeom prst="rect">
            <a:avLst/>
          </a:prstGeom>
          <a:solidFill>
            <a:srgbClr val="004857"/>
          </a:solidFill>
          <a:ln w="10000">
            <a:solidFill>
              <a:srgbClr val="004857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14864" y="5689206"/>
            <a:ext cx="381000" cy="381000"/>
          </a:xfrm>
          <a:prstGeom prst="rect">
            <a:avLst/>
          </a:prstGeom>
          <a:solidFill>
            <a:srgbClr val="79B51C"/>
          </a:solidFill>
          <a:ln w="10000">
            <a:solidFill>
              <a:srgbClr val="79B51C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48264" y="5689206"/>
            <a:ext cx="381000" cy="381000"/>
          </a:xfrm>
          <a:prstGeom prst="rect">
            <a:avLst/>
          </a:prstGeom>
          <a:solidFill>
            <a:srgbClr val="008BCF"/>
          </a:solidFill>
          <a:ln w="10000">
            <a:solidFill>
              <a:srgbClr val="008BCF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1664" y="5689206"/>
            <a:ext cx="381000" cy="381000"/>
          </a:xfrm>
          <a:prstGeom prst="rect">
            <a:avLst/>
          </a:prstGeom>
          <a:solidFill>
            <a:srgbClr val="E2007A"/>
          </a:solidFill>
          <a:ln w="10000">
            <a:solidFill>
              <a:srgbClr val="E2007A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15064" y="5689206"/>
            <a:ext cx="381000" cy="381000"/>
          </a:xfrm>
          <a:prstGeom prst="rect">
            <a:avLst/>
          </a:prstGeom>
          <a:solidFill>
            <a:srgbClr val="EB6909"/>
          </a:solidFill>
          <a:ln w="10000">
            <a:solidFill>
              <a:srgbClr val="EB6909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48464" y="5689206"/>
            <a:ext cx="381000" cy="381000"/>
          </a:xfrm>
          <a:prstGeom prst="rect">
            <a:avLst/>
          </a:prstGeom>
          <a:solidFill>
            <a:srgbClr val="3C4694"/>
          </a:solidFill>
          <a:ln w="10000">
            <a:solidFill>
              <a:srgbClr val="3C4694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9" name="ZoneTexte 32"/>
          <p:cNvSpPr txBox="1">
            <a:spLocks noChangeArrowheads="1"/>
          </p:cNvSpPr>
          <p:nvPr/>
        </p:nvSpPr>
        <p:spPr bwMode="auto">
          <a:xfrm>
            <a:off x="0" y="234888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2800" b="1" dirty="0" smtClean="0">
                <a:solidFill>
                  <a:schemeClr val="accent2"/>
                </a:solidFill>
                <a:latin typeface="Century Gothic" charset="0"/>
              </a:rPr>
              <a:t>CSG </a:t>
            </a:r>
            <a:r>
              <a:rPr lang="en-US" sz="2800" b="1" dirty="0" err="1" smtClean="0">
                <a:solidFill>
                  <a:schemeClr val="accent2"/>
                </a:solidFill>
                <a:latin typeface="Century Gothic" charset="0"/>
              </a:rPr>
              <a:t>Dicoms</a:t>
            </a:r>
            <a:r>
              <a:rPr lang="en-US" sz="2800" b="1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sz="2800" b="1" dirty="0" err="1" smtClean="0">
                <a:solidFill>
                  <a:schemeClr val="accent2"/>
                </a:solidFill>
                <a:latin typeface="Century Gothic" charset="0"/>
              </a:rPr>
              <a:t>Anonymizer</a:t>
            </a:r>
            <a:endParaRPr lang="en-US" sz="2800" b="1" dirty="0" smtClean="0">
              <a:solidFill>
                <a:schemeClr val="accent2"/>
              </a:solidFill>
              <a:latin typeface="Century Gothic" charset="0"/>
            </a:endParaRPr>
          </a:p>
        </p:txBody>
      </p:sp>
      <p:pic>
        <p:nvPicPr>
          <p:cNvPr id="12" name="Image 5" descr="GIGA_logo_new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99633" y="6044405"/>
            <a:ext cx="867841" cy="705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 descr="logo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338" y="4224947"/>
            <a:ext cx="1806462" cy="161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021428" y="4365104"/>
            <a:ext cx="62229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>
                <a:solidFill>
                  <a:schemeClr val="tx2"/>
                </a:solidFill>
              </a:rPr>
              <a:t>Stephen Larroque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Coma Science Group, GIGA research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University of Liège</a:t>
            </a:r>
          </a:p>
        </p:txBody>
      </p:sp>
      <p:pic>
        <p:nvPicPr>
          <p:cNvPr id="15" name="Image 10" descr="ULg_logo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33707" y="6036245"/>
            <a:ext cx="1013526" cy="739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83568" y="62373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07/04/2017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147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-16369" y="5564326"/>
            <a:ext cx="9144000" cy="1293674"/>
          </a:xfrm>
          <a:prstGeom prst="rect">
            <a:avLst/>
          </a:prstGeom>
          <a:solidFill>
            <a:schemeClr val="accent1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2568" y="5564326"/>
            <a:ext cx="1368661" cy="1465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547595" y="5348712"/>
            <a:ext cx="381000" cy="381000"/>
          </a:xfrm>
          <a:prstGeom prst="rect">
            <a:avLst/>
          </a:prstGeom>
          <a:solidFill>
            <a:srgbClr val="004857"/>
          </a:solidFill>
          <a:ln w="10000">
            <a:solidFill>
              <a:srgbClr val="004857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080995" y="5348712"/>
            <a:ext cx="381000" cy="381000"/>
          </a:xfrm>
          <a:prstGeom prst="rect">
            <a:avLst/>
          </a:prstGeom>
          <a:solidFill>
            <a:srgbClr val="79B51C"/>
          </a:solidFill>
          <a:ln w="10000">
            <a:solidFill>
              <a:srgbClr val="79B51C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614395" y="5348712"/>
            <a:ext cx="381000" cy="381000"/>
          </a:xfrm>
          <a:prstGeom prst="rect">
            <a:avLst/>
          </a:prstGeom>
          <a:solidFill>
            <a:srgbClr val="008BCF"/>
          </a:solidFill>
          <a:ln w="10000">
            <a:solidFill>
              <a:srgbClr val="008BCF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147795" y="5348712"/>
            <a:ext cx="381000" cy="381000"/>
          </a:xfrm>
          <a:prstGeom prst="rect">
            <a:avLst/>
          </a:prstGeom>
          <a:solidFill>
            <a:srgbClr val="E2007A"/>
          </a:solidFill>
          <a:ln w="10000">
            <a:solidFill>
              <a:srgbClr val="E2007A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7681195" y="5348712"/>
            <a:ext cx="381000" cy="381000"/>
          </a:xfrm>
          <a:prstGeom prst="rect">
            <a:avLst/>
          </a:prstGeom>
          <a:solidFill>
            <a:srgbClr val="EB6909"/>
          </a:solidFill>
          <a:ln w="10000">
            <a:solidFill>
              <a:srgbClr val="EB6909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8214595" y="5348712"/>
            <a:ext cx="381000" cy="381000"/>
          </a:xfrm>
          <a:prstGeom prst="rect">
            <a:avLst/>
          </a:prstGeom>
          <a:solidFill>
            <a:srgbClr val="3C4694"/>
          </a:solidFill>
          <a:ln w="10000">
            <a:solidFill>
              <a:srgbClr val="3C4694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7180" name="ZoneTexte 32"/>
          <p:cNvSpPr txBox="1">
            <a:spLocks noChangeArrowheads="1"/>
          </p:cNvSpPr>
          <p:nvPr/>
        </p:nvSpPr>
        <p:spPr bwMode="auto">
          <a:xfrm>
            <a:off x="-22567" y="0"/>
            <a:ext cx="905149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fr-FR" sz="5400" dirty="0" smtClean="0">
                <a:solidFill>
                  <a:srgbClr val="79B51C"/>
                </a:solidFill>
                <a:latin typeface="Century Gothic" panose="020B0502020202020204" pitchFamily="34" charset="0"/>
              </a:rPr>
              <a:t>Thank you for your attention</a:t>
            </a:r>
            <a:endParaRPr lang="fr-FR" altLang="fr-FR" sz="5400" dirty="0">
              <a:solidFill>
                <a:srgbClr val="79B51C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5867" y="5923875"/>
            <a:ext cx="897731" cy="79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9" descr="Europe_drapeau,0_4_2596_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7754" y="5859636"/>
            <a:ext cx="707231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8" descr="JMC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7634" y="6455379"/>
            <a:ext cx="1754981" cy="29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38412" y="5957049"/>
            <a:ext cx="1184408" cy="74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546"/>
          <a:stretch>
            <a:fillRect/>
          </a:stretch>
        </p:blipFill>
        <p:spPr bwMode="auto">
          <a:xfrm>
            <a:off x="4999850" y="5958898"/>
            <a:ext cx="520304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1" descr="MS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6997" y="6317266"/>
            <a:ext cx="650081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1461" y="6331124"/>
            <a:ext cx="904875" cy="44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3" descr="logo_coul_texte_blason_cadre_30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0344" y="5845371"/>
            <a:ext cx="1300981" cy="94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1" descr="logowhit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419" y="5694745"/>
            <a:ext cx="1197769" cy="106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-58288" y="1701318"/>
            <a:ext cx="9238800" cy="287522"/>
          </a:xfrm>
          <a:prstGeom prst="rect">
            <a:avLst/>
          </a:prstGeom>
          <a:solidFill>
            <a:schemeClr val="accent1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544" y="1969670"/>
            <a:ext cx="86764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800" dirty="0" smtClean="0">
              <a:solidFill>
                <a:srgbClr val="79B51C"/>
              </a:solidFill>
            </a:endParaRPr>
          </a:p>
          <a:p>
            <a:pPr>
              <a:buFont typeface="Arial" pitchFamily="34" charset="0"/>
              <a:buChar char="•"/>
            </a:pPr>
            <a:endParaRPr lang="fr-FR" sz="1200" dirty="0" smtClean="0">
              <a:solidFill>
                <a:srgbClr val="79B51C"/>
              </a:solidFill>
            </a:endParaRPr>
          </a:p>
          <a:p>
            <a:endParaRPr lang="fr-FR" dirty="0">
              <a:solidFill>
                <a:srgbClr val="79B51C"/>
              </a:solidFill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0563-85A0-4B57-864B-58D2948942D0}" type="slidenum">
              <a:rPr lang="fr-FR" altLang="fr-FR" smtClean="0"/>
              <a:pPr/>
              <a:t>10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xmlns="" val="20001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1610224"/>
            <a:ext cx="9144000" cy="2088454"/>
          </a:xfrm>
          <a:prstGeom prst="rect">
            <a:avLst/>
          </a:prstGeom>
          <a:solidFill>
            <a:schemeClr val="accent1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881464" y="5689206"/>
            <a:ext cx="381000" cy="381000"/>
          </a:xfrm>
          <a:prstGeom prst="rect">
            <a:avLst/>
          </a:prstGeom>
          <a:solidFill>
            <a:srgbClr val="004857"/>
          </a:solidFill>
          <a:ln w="10000">
            <a:solidFill>
              <a:srgbClr val="004857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14864" y="5689206"/>
            <a:ext cx="381000" cy="381000"/>
          </a:xfrm>
          <a:prstGeom prst="rect">
            <a:avLst/>
          </a:prstGeom>
          <a:solidFill>
            <a:srgbClr val="79B51C"/>
          </a:solidFill>
          <a:ln w="10000">
            <a:solidFill>
              <a:srgbClr val="79B51C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48264" y="5689206"/>
            <a:ext cx="381000" cy="381000"/>
          </a:xfrm>
          <a:prstGeom prst="rect">
            <a:avLst/>
          </a:prstGeom>
          <a:solidFill>
            <a:srgbClr val="008BCF"/>
          </a:solidFill>
          <a:ln w="10000">
            <a:solidFill>
              <a:srgbClr val="008BCF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1664" y="5689206"/>
            <a:ext cx="381000" cy="381000"/>
          </a:xfrm>
          <a:prstGeom prst="rect">
            <a:avLst/>
          </a:prstGeom>
          <a:solidFill>
            <a:srgbClr val="E2007A"/>
          </a:solidFill>
          <a:ln w="10000">
            <a:solidFill>
              <a:srgbClr val="E2007A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15064" y="5689206"/>
            <a:ext cx="381000" cy="381000"/>
          </a:xfrm>
          <a:prstGeom prst="rect">
            <a:avLst/>
          </a:prstGeom>
          <a:solidFill>
            <a:srgbClr val="EB6909"/>
          </a:solidFill>
          <a:ln w="10000">
            <a:solidFill>
              <a:srgbClr val="EB6909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48464" y="5689206"/>
            <a:ext cx="381000" cy="381000"/>
          </a:xfrm>
          <a:prstGeom prst="rect">
            <a:avLst/>
          </a:prstGeom>
          <a:solidFill>
            <a:srgbClr val="3C4694"/>
          </a:solidFill>
          <a:ln w="10000">
            <a:solidFill>
              <a:srgbClr val="3C4694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9" name="ZoneTexte 32"/>
          <p:cNvSpPr txBox="1">
            <a:spLocks noChangeArrowheads="1"/>
          </p:cNvSpPr>
          <p:nvPr/>
        </p:nvSpPr>
        <p:spPr bwMode="auto">
          <a:xfrm>
            <a:off x="0" y="2276872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3600" b="1" dirty="0" smtClean="0">
                <a:solidFill>
                  <a:schemeClr val="accent2"/>
                </a:solidFill>
                <a:latin typeface="Century Gothic" charset="0"/>
              </a:rPr>
              <a:t>BONUS SLIDES</a:t>
            </a:r>
            <a:endParaRPr lang="fr-FR" sz="3600" b="1" dirty="0">
              <a:solidFill>
                <a:schemeClr val="accent2"/>
              </a:solidFill>
              <a:latin typeface="Century Gothic" charset="0"/>
            </a:endParaRPr>
          </a:p>
        </p:txBody>
      </p:sp>
      <p:pic>
        <p:nvPicPr>
          <p:cNvPr id="12" name="Image 5" descr="GIGA_logo_new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99633" y="6044405"/>
            <a:ext cx="867841" cy="705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 10" descr="ULg_logo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33707" y="6036245"/>
            <a:ext cx="1013526" cy="739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7147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>
          <a:xfrm>
            <a:off x="1214414" y="285728"/>
            <a:ext cx="7929586" cy="928694"/>
          </a:xfrm>
        </p:spPr>
        <p:txBody>
          <a:bodyPr/>
          <a:lstStyle/>
          <a:p>
            <a:r>
              <a:rPr lang="fr-FR" altLang="fr-FR" dirty="0" err="1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Dicoms</a:t>
            </a:r>
            <a:r>
              <a:rPr lang="fr-FR" altLang="fr-FR" dirty="0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 </a:t>
            </a:r>
            <a:r>
              <a:rPr lang="fr-FR" altLang="fr-FR" dirty="0" err="1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Anonymizer</a:t>
            </a:r>
            <a:r>
              <a:rPr lang="fr-FR" altLang="fr-FR" dirty="0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 – </a:t>
            </a:r>
            <a:r>
              <a:rPr lang="fr-FR" altLang="fr-FR" dirty="0" err="1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Old</a:t>
            </a:r>
            <a:r>
              <a:rPr lang="fr-FR" altLang="fr-FR" dirty="0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 </a:t>
            </a:r>
            <a:r>
              <a:rPr lang="fr-FR" altLang="fr-FR" dirty="0" err="1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Algorithm</a:t>
            </a:r>
            <a:endParaRPr lang="fr-FR" altLang="fr-FR" dirty="0" smtClean="0">
              <a:solidFill>
                <a:srgbClr val="79B51C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24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67544" y="1512168"/>
            <a:ext cx="8676456" cy="537321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Generate list of patient names from </a:t>
            </a:r>
            <a:r>
              <a:rPr lang="en-US" dirty="0" err="1" smtClean="0"/>
              <a:t>dicoms</a:t>
            </a:r>
            <a:r>
              <a:rPr lang="en-US" dirty="0" smtClean="0"/>
              <a:t> (folders and zips)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Generate unique list of names (disambiguate similar names)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dicom_names.csv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Generate MD5 hash from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Reorder names by MD5 hash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New order = </a:t>
            </a:r>
            <a:r>
              <a:rPr lang="en-US" dirty="0" err="1" smtClean="0"/>
              <a:t>anonymized</a:t>
            </a:r>
            <a:r>
              <a:rPr lang="en-US" dirty="0" smtClean="0"/>
              <a:t> id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idtonames.csv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demographics: merge with </a:t>
            </a:r>
            <a:r>
              <a:rPr lang="en-US" dirty="0" err="1" smtClean="0"/>
              <a:t>dicoms</a:t>
            </a:r>
            <a:r>
              <a:rPr lang="en-US" dirty="0" smtClean="0"/>
              <a:t> names (compute distance matrix using disambiguation based on letters + words normalized </a:t>
            </a:r>
            <a:r>
              <a:rPr lang="en-US" dirty="0" err="1" smtClean="0"/>
              <a:t>levenshtein</a:t>
            </a:r>
            <a:r>
              <a:rPr lang="en-US" dirty="0" smtClean="0"/>
              <a:t> distance)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 err="1" smtClean="0"/>
              <a:t>anonymized</a:t>
            </a:r>
            <a:r>
              <a:rPr lang="en-US" dirty="0" smtClean="0"/>
              <a:t> id to </a:t>
            </a:r>
            <a:r>
              <a:rPr lang="en-US" dirty="0" err="1" smtClean="0"/>
              <a:t>dicoms</a:t>
            </a:r>
            <a:r>
              <a:rPr lang="en-US" dirty="0" smtClean="0"/>
              <a:t> files, folders names and demographics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anonymized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dicoms</a:t>
            </a:r>
            <a:r>
              <a:rPr lang="en-US" dirty="0" smtClean="0">
                <a:sym typeface="Wingdings" pitchFamily="2" charset="2"/>
              </a:rPr>
              <a:t> &amp; demographics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Delete non </a:t>
            </a:r>
            <a:r>
              <a:rPr lang="en-US" dirty="0" err="1" smtClean="0"/>
              <a:t>dicom</a:t>
            </a:r>
            <a:r>
              <a:rPr lang="en-US" dirty="0" smtClean="0"/>
              <a:t> files (</a:t>
            </a:r>
            <a:r>
              <a:rPr lang="en-US" dirty="0" err="1" smtClean="0"/>
              <a:t>pdf</a:t>
            </a:r>
            <a:r>
              <a:rPr lang="en-US" dirty="0" smtClean="0"/>
              <a:t>, doc, </a:t>
            </a:r>
            <a:r>
              <a:rPr lang="en-US" dirty="0" err="1" smtClean="0"/>
              <a:t>docx</a:t>
            </a:r>
            <a:r>
              <a:rPr lang="en-US" dirty="0" smtClean="0"/>
              <a:t>, txt, etc.)</a:t>
            </a:r>
          </a:p>
          <a:p>
            <a:pPr marL="457200" indent="-457200"/>
            <a:r>
              <a:rPr lang="en-US" dirty="0" smtClean="0"/>
              <a:t>Future: add salt for </a:t>
            </a:r>
            <a:r>
              <a:rPr lang="en-US" dirty="0" err="1" smtClean="0"/>
              <a:t>anonymized</a:t>
            </a:r>
            <a:r>
              <a:rPr lang="en-US" dirty="0" smtClean="0"/>
              <a:t> id (so that each lab can generate its own unique deterministic ids)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28800" y="1295400"/>
            <a:ext cx="228600" cy="228600"/>
          </a:xfrm>
          <a:prstGeom prst="rect">
            <a:avLst/>
          </a:prstGeom>
          <a:solidFill>
            <a:srgbClr val="E2007A"/>
          </a:solidFill>
          <a:ln w="10000">
            <a:solidFill>
              <a:srgbClr val="E2007A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90800" y="1295400"/>
            <a:ext cx="228600" cy="228600"/>
          </a:xfrm>
          <a:prstGeom prst="rect">
            <a:avLst/>
          </a:prstGeom>
          <a:solidFill>
            <a:srgbClr val="3C4694"/>
          </a:solidFill>
          <a:ln w="10000">
            <a:solidFill>
              <a:srgbClr val="3C4694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6800" y="1295400"/>
            <a:ext cx="228600" cy="228600"/>
          </a:xfrm>
          <a:prstGeom prst="rect">
            <a:avLst/>
          </a:prstGeom>
          <a:solidFill>
            <a:srgbClr val="79B51C"/>
          </a:solidFill>
          <a:ln w="10000">
            <a:solidFill>
              <a:srgbClr val="79B51C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47800" y="1295400"/>
            <a:ext cx="228600" cy="228600"/>
          </a:xfrm>
          <a:prstGeom prst="rect">
            <a:avLst/>
          </a:prstGeom>
          <a:solidFill>
            <a:srgbClr val="008BCF"/>
          </a:solidFill>
          <a:ln w="10000">
            <a:solidFill>
              <a:srgbClr val="008BCF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209800" y="1295400"/>
            <a:ext cx="228600" cy="228600"/>
          </a:xfrm>
          <a:prstGeom prst="rect">
            <a:avLst/>
          </a:prstGeom>
          <a:solidFill>
            <a:srgbClr val="EB6909"/>
          </a:solidFill>
          <a:ln w="10000">
            <a:solidFill>
              <a:srgbClr val="EB6909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5800" y="1295400"/>
            <a:ext cx="228600" cy="228600"/>
          </a:xfrm>
          <a:prstGeom prst="rect">
            <a:avLst/>
          </a:prstGeom>
          <a:solidFill>
            <a:srgbClr val="004857"/>
          </a:solidFill>
          <a:ln w="10000">
            <a:solidFill>
              <a:srgbClr val="004857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930563-85A0-4B57-864B-58D2948942D0}" type="slidenum">
              <a:rPr lang="fr-FR" altLang="fr-FR" smtClean="0"/>
              <a:pPr/>
              <a:t>12</a:t>
            </a:fld>
            <a:endParaRPr lang="fr-FR" alt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>
          <a:xfrm>
            <a:off x="971600" y="285728"/>
            <a:ext cx="8172400" cy="928694"/>
          </a:xfrm>
        </p:spPr>
        <p:txBody>
          <a:bodyPr/>
          <a:lstStyle/>
          <a:p>
            <a:r>
              <a:rPr lang="fr-FR" altLang="fr-FR" dirty="0" err="1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Advantages</a:t>
            </a:r>
            <a:r>
              <a:rPr lang="fr-FR" altLang="fr-FR" dirty="0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 of CSG </a:t>
            </a:r>
            <a:r>
              <a:rPr lang="fr-FR" altLang="fr-FR" dirty="0" err="1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Dicoms</a:t>
            </a:r>
            <a:r>
              <a:rPr lang="fr-FR" altLang="fr-FR" dirty="0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 </a:t>
            </a:r>
            <a:r>
              <a:rPr lang="fr-FR" altLang="fr-FR" dirty="0" err="1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Anonymizer</a:t>
            </a:r>
            <a:endParaRPr lang="fr-FR" altLang="fr-FR" dirty="0" smtClean="0">
              <a:solidFill>
                <a:srgbClr val="79B51C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24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676456" cy="5257800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Automatically </a:t>
            </a:r>
            <a:r>
              <a:rPr lang="en-US" dirty="0" smtClean="0"/>
              <a:t>detect name and </a:t>
            </a:r>
            <a:r>
              <a:rPr lang="en-US" b="1" dirty="0" smtClean="0">
                <a:solidFill>
                  <a:srgbClr val="FFC000"/>
                </a:solidFill>
              </a:rPr>
              <a:t>remove</a:t>
            </a:r>
            <a:r>
              <a:rPr lang="en-US" dirty="0" smtClean="0"/>
              <a:t> it from any field, even </a:t>
            </a:r>
            <a:r>
              <a:rPr lang="en-US" b="1" dirty="0" smtClean="0">
                <a:solidFill>
                  <a:srgbClr val="FFC000"/>
                </a:solidFill>
              </a:rPr>
              <a:t>hidden ones</a:t>
            </a:r>
          </a:p>
          <a:p>
            <a:r>
              <a:rPr lang="en-US" b="1" dirty="0" err="1" smtClean="0">
                <a:solidFill>
                  <a:srgbClr val="FFC000"/>
                </a:solidFill>
              </a:rPr>
              <a:t>Uniformize</a:t>
            </a:r>
            <a:r>
              <a:rPr lang="en-US" b="1" dirty="0" smtClean="0">
                <a:solidFill>
                  <a:srgbClr val="FFC000"/>
                </a:solidFill>
              </a:rPr>
              <a:t> names </a:t>
            </a:r>
            <a:r>
              <a:rPr lang="en-US" dirty="0" smtClean="0">
                <a:solidFill>
                  <a:schemeClr val="accent1"/>
                </a:solidFill>
              </a:rPr>
              <a:t>(invariant to typos &amp; words switching)</a:t>
            </a:r>
          </a:p>
          <a:p>
            <a:r>
              <a:rPr lang="en-US" dirty="0" smtClean="0"/>
              <a:t>Can </a:t>
            </a:r>
            <a:r>
              <a:rPr lang="en-US" dirty="0" err="1" smtClean="0"/>
              <a:t>anonymize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C000"/>
                </a:solidFill>
              </a:rPr>
              <a:t>demographics</a:t>
            </a:r>
            <a:r>
              <a:rPr lang="en-US" dirty="0" smtClean="0"/>
              <a:t> along (same anon ids)</a:t>
            </a:r>
          </a:p>
          <a:p>
            <a:r>
              <a:rPr lang="en-US" dirty="0" smtClean="0"/>
              <a:t>Can use same demographics file for any set of </a:t>
            </a:r>
            <a:r>
              <a:rPr lang="en-US" dirty="0" err="1" smtClean="0"/>
              <a:t>dicom</a:t>
            </a:r>
            <a:r>
              <a:rPr lang="en-US" dirty="0" smtClean="0"/>
              <a:t> –&gt; </a:t>
            </a:r>
            <a:r>
              <a:rPr lang="en-US" dirty="0" err="1" smtClean="0"/>
              <a:t>anonymization</a:t>
            </a:r>
            <a:r>
              <a:rPr lang="en-US" dirty="0" smtClean="0"/>
              <a:t> will shorten to pertinent subjects</a:t>
            </a:r>
          </a:p>
          <a:p>
            <a:r>
              <a:rPr lang="en-US" dirty="0" smtClean="0"/>
              <a:t>Can continue a partial </a:t>
            </a:r>
            <a:r>
              <a:rPr lang="en-US" dirty="0" err="1" smtClean="0"/>
              <a:t>anonymization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eg</a:t>
            </a:r>
            <a:r>
              <a:rPr lang="en-US" sz="1800" dirty="0" smtClean="0"/>
              <a:t>, bug, access denied, …)</a:t>
            </a:r>
            <a:endParaRPr lang="en-US" sz="2800" dirty="0" smtClean="0"/>
          </a:p>
          <a:p>
            <a:r>
              <a:rPr lang="en-US" dirty="0" smtClean="0"/>
              <a:t>Deterministic </a:t>
            </a:r>
            <a:r>
              <a:rPr lang="en-US" dirty="0" err="1" smtClean="0"/>
              <a:t>anonymization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Can </a:t>
            </a:r>
            <a:r>
              <a:rPr lang="en-US" b="1" dirty="0" smtClean="0">
                <a:solidFill>
                  <a:srgbClr val="FFC000"/>
                </a:solidFill>
                <a:sym typeface="Wingdings" pitchFamily="2" charset="2"/>
              </a:rPr>
              <a:t>update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anonymized</a:t>
            </a:r>
            <a:r>
              <a:rPr lang="en-US" dirty="0" smtClean="0">
                <a:sym typeface="Wingdings" pitchFamily="2" charset="2"/>
              </a:rPr>
              <a:t> demographics</a:t>
            </a:r>
          </a:p>
          <a:p>
            <a:r>
              <a:rPr lang="en-US" dirty="0" smtClean="0"/>
              <a:t>Generate list of </a:t>
            </a:r>
            <a:r>
              <a:rPr lang="en-US" b="1" dirty="0" smtClean="0">
                <a:solidFill>
                  <a:srgbClr val="FFC000"/>
                </a:solidFill>
              </a:rPr>
              <a:t>missing</a:t>
            </a:r>
            <a:r>
              <a:rPr lang="en-US" dirty="0" smtClean="0"/>
              <a:t> demographics (</a:t>
            </a:r>
            <a:r>
              <a:rPr lang="en-US" dirty="0" err="1" smtClean="0"/>
              <a:t>ie</a:t>
            </a:r>
            <a:r>
              <a:rPr lang="en-US" dirty="0" smtClean="0"/>
              <a:t>, </a:t>
            </a:r>
            <a:r>
              <a:rPr lang="en-US" dirty="0" err="1" smtClean="0"/>
              <a:t>dicom</a:t>
            </a:r>
            <a:r>
              <a:rPr lang="en-US" dirty="0" smtClean="0"/>
              <a:t> files are present but no demographics for them).</a:t>
            </a:r>
          </a:p>
          <a:p>
            <a:r>
              <a:rPr lang="en-US" dirty="0" smtClean="0"/>
              <a:t>Generate a set of </a:t>
            </a:r>
            <a:r>
              <a:rPr lang="en-US" dirty="0" err="1" smtClean="0"/>
              <a:t>csv</a:t>
            </a:r>
            <a:r>
              <a:rPr lang="en-US" dirty="0" smtClean="0"/>
              <a:t> files to </a:t>
            </a:r>
            <a:r>
              <a:rPr lang="en-US" b="1" dirty="0" err="1" smtClean="0">
                <a:solidFill>
                  <a:srgbClr val="FFC000"/>
                </a:solidFill>
              </a:rPr>
              <a:t>deanonymize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Tip: These files can be encrypted in a 7z (not zip) archive with password and sent to the collaborator, he’ll send it back if need more </a:t>
            </a:r>
            <a:r>
              <a:rPr lang="en-US" dirty="0" err="1" smtClean="0"/>
              <a:t>infos</a:t>
            </a:r>
            <a:r>
              <a:rPr lang="en-US" dirty="0" smtClean="0"/>
              <a:t> (</a:t>
            </a:r>
            <a:r>
              <a:rPr lang="en-US" dirty="0" err="1" smtClean="0"/>
              <a:t>ie</a:t>
            </a:r>
            <a:r>
              <a:rPr lang="en-US" dirty="0" smtClean="0"/>
              <a:t>, less work and files storage for us).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28800" y="1295400"/>
            <a:ext cx="228600" cy="228600"/>
          </a:xfrm>
          <a:prstGeom prst="rect">
            <a:avLst/>
          </a:prstGeom>
          <a:solidFill>
            <a:srgbClr val="E2007A"/>
          </a:solidFill>
          <a:ln w="10000">
            <a:solidFill>
              <a:srgbClr val="E2007A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90800" y="1295400"/>
            <a:ext cx="228600" cy="228600"/>
          </a:xfrm>
          <a:prstGeom prst="rect">
            <a:avLst/>
          </a:prstGeom>
          <a:solidFill>
            <a:srgbClr val="3C4694"/>
          </a:solidFill>
          <a:ln w="10000">
            <a:solidFill>
              <a:srgbClr val="3C4694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6800" y="1295400"/>
            <a:ext cx="228600" cy="228600"/>
          </a:xfrm>
          <a:prstGeom prst="rect">
            <a:avLst/>
          </a:prstGeom>
          <a:solidFill>
            <a:srgbClr val="79B51C"/>
          </a:solidFill>
          <a:ln w="10000">
            <a:solidFill>
              <a:srgbClr val="79B51C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47800" y="1295400"/>
            <a:ext cx="228600" cy="228600"/>
          </a:xfrm>
          <a:prstGeom prst="rect">
            <a:avLst/>
          </a:prstGeom>
          <a:solidFill>
            <a:srgbClr val="008BCF"/>
          </a:solidFill>
          <a:ln w="10000">
            <a:solidFill>
              <a:srgbClr val="008BCF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209800" y="1295400"/>
            <a:ext cx="228600" cy="228600"/>
          </a:xfrm>
          <a:prstGeom prst="rect">
            <a:avLst/>
          </a:prstGeom>
          <a:solidFill>
            <a:srgbClr val="EB6909"/>
          </a:solidFill>
          <a:ln w="10000">
            <a:solidFill>
              <a:srgbClr val="EB6909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5800" y="1295400"/>
            <a:ext cx="228600" cy="228600"/>
          </a:xfrm>
          <a:prstGeom prst="rect">
            <a:avLst/>
          </a:prstGeom>
          <a:solidFill>
            <a:srgbClr val="004857"/>
          </a:solidFill>
          <a:ln w="10000">
            <a:solidFill>
              <a:srgbClr val="004857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930563-85A0-4B57-864B-58D2948942D0}" type="slidenum">
              <a:rPr lang="fr-FR" altLang="fr-FR" smtClean="0"/>
              <a:pPr/>
              <a:t>2</a:t>
            </a:fld>
            <a:endParaRPr lang="fr-FR" alt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>
          <a:xfrm>
            <a:off x="1214414" y="285728"/>
            <a:ext cx="7929586" cy="928694"/>
          </a:xfrm>
        </p:spPr>
        <p:txBody>
          <a:bodyPr/>
          <a:lstStyle/>
          <a:p>
            <a:r>
              <a:rPr lang="fr-FR" altLang="fr-FR" dirty="0" err="1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Dicoms</a:t>
            </a:r>
            <a:r>
              <a:rPr lang="fr-FR" altLang="fr-FR" dirty="0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 </a:t>
            </a:r>
            <a:r>
              <a:rPr lang="fr-FR" altLang="fr-FR" dirty="0" err="1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Anonymizer</a:t>
            </a:r>
            <a:r>
              <a:rPr lang="fr-FR" altLang="fr-FR" dirty="0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 – </a:t>
            </a:r>
            <a:r>
              <a:rPr lang="fr-FR" altLang="fr-FR" dirty="0" err="1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Algorithm</a:t>
            </a:r>
            <a:endParaRPr lang="fr-FR" altLang="fr-FR" dirty="0" smtClean="0">
              <a:solidFill>
                <a:srgbClr val="79B51C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24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67544" y="1512168"/>
            <a:ext cx="8676456" cy="537321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Generate list of patient names from </a:t>
            </a:r>
            <a:r>
              <a:rPr lang="en-US" dirty="0" err="1" smtClean="0"/>
              <a:t>dicoms</a:t>
            </a:r>
            <a:r>
              <a:rPr lang="en-US" dirty="0" smtClean="0"/>
              <a:t> (folders and zips)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Generate unique list of names (disambiguate similar names)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dicom_names.csv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Generate MD5 hash from names (with salt if provided </a:t>
            </a:r>
            <a:r>
              <a:rPr lang="en-US" dirty="0" smtClean="0">
                <a:sym typeface="Wingdings" pitchFamily="2" charset="2"/>
              </a:rPr>
              <a:t> each lab can generate unique deterministic ids by tweaking the salt)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anonymized</a:t>
            </a:r>
            <a:r>
              <a:rPr lang="en-US" dirty="0" smtClean="0"/>
              <a:t> id = Shortened MD5 hash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idtonames.csv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demographics: merge with </a:t>
            </a:r>
            <a:r>
              <a:rPr lang="en-US" dirty="0" err="1" smtClean="0"/>
              <a:t>dicoms</a:t>
            </a:r>
            <a:r>
              <a:rPr lang="en-US" dirty="0" smtClean="0"/>
              <a:t> names (compute distance matrix using disambiguation based on letters + words normalized </a:t>
            </a:r>
            <a:r>
              <a:rPr lang="en-US" dirty="0" err="1" smtClean="0"/>
              <a:t>levenshtein</a:t>
            </a:r>
            <a:r>
              <a:rPr lang="en-US" dirty="0" smtClean="0"/>
              <a:t> distance)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 err="1" smtClean="0"/>
              <a:t>anonymized</a:t>
            </a:r>
            <a:r>
              <a:rPr lang="en-US" dirty="0" smtClean="0"/>
              <a:t> id to </a:t>
            </a:r>
            <a:r>
              <a:rPr lang="en-US" dirty="0" err="1" smtClean="0"/>
              <a:t>dicoms</a:t>
            </a:r>
            <a:r>
              <a:rPr lang="en-US" dirty="0" smtClean="0"/>
              <a:t> files, folders names and demographics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anonymized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dicoms</a:t>
            </a:r>
            <a:r>
              <a:rPr lang="en-US" dirty="0" smtClean="0">
                <a:sym typeface="Wingdings" pitchFamily="2" charset="2"/>
              </a:rPr>
              <a:t> &amp; demographics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Delete non </a:t>
            </a:r>
            <a:r>
              <a:rPr lang="en-US" dirty="0" err="1" smtClean="0"/>
              <a:t>dicom</a:t>
            </a:r>
            <a:r>
              <a:rPr lang="en-US" dirty="0" smtClean="0"/>
              <a:t> files (</a:t>
            </a:r>
            <a:r>
              <a:rPr lang="en-US" dirty="0" err="1" smtClean="0"/>
              <a:t>pdf</a:t>
            </a:r>
            <a:r>
              <a:rPr lang="en-US" dirty="0" smtClean="0"/>
              <a:t>, doc, </a:t>
            </a:r>
            <a:r>
              <a:rPr lang="en-US" dirty="0" err="1" smtClean="0"/>
              <a:t>docx</a:t>
            </a:r>
            <a:r>
              <a:rPr lang="en-US" dirty="0" smtClean="0"/>
              <a:t>, txt, etc.)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28800" y="1295400"/>
            <a:ext cx="228600" cy="228600"/>
          </a:xfrm>
          <a:prstGeom prst="rect">
            <a:avLst/>
          </a:prstGeom>
          <a:solidFill>
            <a:srgbClr val="E2007A"/>
          </a:solidFill>
          <a:ln w="10000">
            <a:solidFill>
              <a:srgbClr val="E2007A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90800" y="1295400"/>
            <a:ext cx="228600" cy="228600"/>
          </a:xfrm>
          <a:prstGeom prst="rect">
            <a:avLst/>
          </a:prstGeom>
          <a:solidFill>
            <a:srgbClr val="3C4694"/>
          </a:solidFill>
          <a:ln w="10000">
            <a:solidFill>
              <a:srgbClr val="3C4694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6800" y="1295400"/>
            <a:ext cx="228600" cy="228600"/>
          </a:xfrm>
          <a:prstGeom prst="rect">
            <a:avLst/>
          </a:prstGeom>
          <a:solidFill>
            <a:srgbClr val="79B51C"/>
          </a:solidFill>
          <a:ln w="10000">
            <a:solidFill>
              <a:srgbClr val="79B51C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47800" y="1295400"/>
            <a:ext cx="228600" cy="228600"/>
          </a:xfrm>
          <a:prstGeom prst="rect">
            <a:avLst/>
          </a:prstGeom>
          <a:solidFill>
            <a:srgbClr val="008BCF"/>
          </a:solidFill>
          <a:ln w="10000">
            <a:solidFill>
              <a:srgbClr val="008BCF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209800" y="1295400"/>
            <a:ext cx="228600" cy="228600"/>
          </a:xfrm>
          <a:prstGeom prst="rect">
            <a:avLst/>
          </a:prstGeom>
          <a:solidFill>
            <a:srgbClr val="EB6909"/>
          </a:solidFill>
          <a:ln w="10000">
            <a:solidFill>
              <a:srgbClr val="EB6909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5800" y="1295400"/>
            <a:ext cx="228600" cy="228600"/>
          </a:xfrm>
          <a:prstGeom prst="rect">
            <a:avLst/>
          </a:prstGeom>
          <a:solidFill>
            <a:srgbClr val="004857"/>
          </a:solidFill>
          <a:ln w="10000">
            <a:solidFill>
              <a:srgbClr val="004857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930563-85A0-4B57-864B-58D2948942D0}" type="slidenum">
              <a:rPr lang="fr-FR" altLang="fr-FR" smtClean="0"/>
              <a:pPr/>
              <a:t>3</a:t>
            </a:fld>
            <a:endParaRPr lang="fr-FR" alt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Dicoms</a:t>
            </a:r>
            <a:r>
              <a:rPr lang="fr-FR" altLang="fr-FR" dirty="0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 </a:t>
            </a:r>
            <a:r>
              <a:rPr lang="fr-FR" altLang="fr-FR" dirty="0" err="1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Anonymizer</a:t>
            </a:r>
            <a:r>
              <a:rPr lang="fr-FR" altLang="fr-FR" dirty="0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 – Usage</a:t>
            </a:r>
          </a:p>
        </p:txBody>
      </p:sp>
      <p:sp>
        <p:nvSpPr>
          <p:cNvPr id="1024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676456" cy="50691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1"/>
                </a:solidFill>
              </a:rPr>
              <a:t>Copy </a:t>
            </a:r>
            <a:r>
              <a:rPr lang="en-US" sz="2800" b="1" dirty="0" smtClean="0">
                <a:solidFill>
                  <a:srgbClr val="FFC000"/>
                </a:solidFill>
              </a:rPr>
              <a:t>all </a:t>
            </a:r>
            <a:r>
              <a:rPr lang="en-US" sz="2800" b="1" dirty="0" err="1" smtClean="0">
                <a:solidFill>
                  <a:srgbClr val="FFC000"/>
                </a:solidFill>
              </a:rPr>
              <a:t>dicom</a:t>
            </a:r>
            <a:r>
              <a:rPr lang="en-US" sz="2800" dirty="0" smtClean="0">
                <a:solidFill>
                  <a:schemeClr val="accent1"/>
                </a:solidFill>
              </a:rPr>
              <a:t> folders/zips in one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1"/>
                </a:solidFill>
              </a:rPr>
              <a:t>Get </a:t>
            </a:r>
            <a:r>
              <a:rPr lang="en-US" sz="2800" b="1" dirty="0" smtClean="0">
                <a:solidFill>
                  <a:srgbClr val="FFC000"/>
                </a:solidFill>
              </a:rPr>
              <a:t>demographics</a:t>
            </a:r>
            <a:r>
              <a:rPr lang="en-US" sz="2800" dirty="0" smtClean="0">
                <a:solidFill>
                  <a:schemeClr val="accent1"/>
                </a:solidFill>
              </a:rPr>
              <a:t> file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1"/>
                </a:solidFill>
              </a:rPr>
              <a:t>Open </a:t>
            </a:r>
            <a:r>
              <a:rPr lang="en-US" sz="2800" b="1" dirty="0" err="1" smtClean="0">
                <a:solidFill>
                  <a:srgbClr val="FFC000"/>
                </a:solidFill>
              </a:rPr>
              <a:t>csg-fileutil</a:t>
            </a:r>
            <a:r>
              <a:rPr lang="en-US" sz="2800" b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</a:rPr>
              <a:t>dicoms</a:t>
            </a:r>
            <a:r>
              <a:rPr lang="en-US" sz="2800" b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</a:rPr>
              <a:t>anonymizer</a:t>
            </a:r>
            <a:r>
              <a:rPr lang="en-US" sz="2800" dirty="0" smtClean="0">
                <a:solidFill>
                  <a:schemeClr val="accent1"/>
                </a:solidFill>
              </a:rPr>
              <a:t> (using </a:t>
            </a:r>
            <a:r>
              <a:rPr lang="en-US" sz="2800" dirty="0" err="1" smtClean="0">
                <a:solidFill>
                  <a:schemeClr val="accent1"/>
                </a:solidFill>
              </a:rPr>
              <a:t>Jupyter</a:t>
            </a:r>
            <a:r>
              <a:rPr lang="en-US" sz="2800" dirty="0" smtClean="0">
                <a:solidFill>
                  <a:schemeClr val="accent1"/>
                </a:solidFill>
              </a:rPr>
              <a:t> Notebook).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FFC000"/>
                </a:solidFill>
              </a:rPr>
              <a:t>Replace parameters </a:t>
            </a:r>
            <a:r>
              <a:rPr lang="en-US" sz="2800" dirty="0" smtClean="0">
                <a:solidFill>
                  <a:schemeClr val="accent1"/>
                </a:solidFill>
              </a:rPr>
              <a:t>(</a:t>
            </a:r>
            <a:r>
              <a:rPr lang="en-US" sz="2800" dirty="0" err="1" smtClean="0">
                <a:solidFill>
                  <a:schemeClr val="accent1"/>
                </a:solidFill>
              </a:rPr>
              <a:t>dicom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rootpath</a:t>
            </a:r>
            <a:r>
              <a:rPr lang="en-US" sz="2800" dirty="0" smtClean="0">
                <a:solidFill>
                  <a:schemeClr val="accent1"/>
                </a:solidFill>
              </a:rPr>
              <a:t>, demographics file path) </a:t>
            </a:r>
            <a:r>
              <a:rPr lang="en-US" sz="2800" b="1" dirty="0" smtClean="0">
                <a:solidFill>
                  <a:srgbClr val="FFC000"/>
                </a:solidFill>
              </a:rPr>
              <a:t>under each Part x</a:t>
            </a:r>
            <a:r>
              <a:rPr lang="en-US" sz="2800" dirty="0" smtClean="0">
                <a:solidFill>
                  <a:schemeClr val="accent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1"/>
                </a:solidFill>
              </a:rPr>
              <a:t>Click </a:t>
            </a:r>
            <a:r>
              <a:rPr lang="en-US" sz="2800" b="1" dirty="0" smtClean="0">
                <a:solidFill>
                  <a:srgbClr val="FFC000"/>
                </a:solidFill>
              </a:rPr>
              <a:t>Kernel &gt; Restart &amp; Run All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solidFill>
                <a:schemeClr val="accent1"/>
              </a:solidFill>
            </a:endParaRP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accent1"/>
                </a:solidFill>
                <a:sym typeface="Wingdings" pitchFamily="2" charset="2"/>
              </a:rPr>
              <a:t> Result: </a:t>
            </a:r>
            <a:r>
              <a:rPr lang="en-US" sz="2800" dirty="0" err="1" smtClean="0">
                <a:solidFill>
                  <a:schemeClr val="accent1"/>
                </a:solidFill>
                <a:sym typeface="Wingdings" pitchFamily="2" charset="2"/>
              </a:rPr>
              <a:t>anonymized</a:t>
            </a:r>
            <a:r>
              <a:rPr lang="en-US" sz="2800" dirty="0" smtClean="0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  <a:sym typeface="Wingdings" pitchFamily="2" charset="2"/>
              </a:rPr>
              <a:t>dicoms</a:t>
            </a:r>
            <a:r>
              <a:rPr lang="en-US" sz="2800" dirty="0" smtClean="0">
                <a:solidFill>
                  <a:schemeClr val="accent1"/>
                </a:solidFill>
                <a:sym typeface="Wingdings" pitchFamily="2" charset="2"/>
              </a:rPr>
              <a:t> &amp; demographics</a:t>
            </a:r>
            <a:endParaRPr lang="en-US" sz="2600" dirty="0" smtClean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28800" y="1295400"/>
            <a:ext cx="228600" cy="228600"/>
          </a:xfrm>
          <a:prstGeom prst="rect">
            <a:avLst/>
          </a:prstGeom>
          <a:solidFill>
            <a:srgbClr val="E2007A"/>
          </a:solidFill>
          <a:ln w="10000">
            <a:solidFill>
              <a:srgbClr val="E2007A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90800" y="1295400"/>
            <a:ext cx="228600" cy="228600"/>
          </a:xfrm>
          <a:prstGeom prst="rect">
            <a:avLst/>
          </a:prstGeom>
          <a:solidFill>
            <a:srgbClr val="3C4694"/>
          </a:solidFill>
          <a:ln w="10000">
            <a:solidFill>
              <a:srgbClr val="3C4694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6800" y="1295400"/>
            <a:ext cx="228600" cy="228600"/>
          </a:xfrm>
          <a:prstGeom prst="rect">
            <a:avLst/>
          </a:prstGeom>
          <a:solidFill>
            <a:srgbClr val="79B51C"/>
          </a:solidFill>
          <a:ln w="10000">
            <a:solidFill>
              <a:srgbClr val="79B51C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47800" y="1295400"/>
            <a:ext cx="228600" cy="228600"/>
          </a:xfrm>
          <a:prstGeom prst="rect">
            <a:avLst/>
          </a:prstGeom>
          <a:solidFill>
            <a:srgbClr val="008BCF"/>
          </a:solidFill>
          <a:ln w="10000">
            <a:solidFill>
              <a:srgbClr val="008BCF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209800" y="1295400"/>
            <a:ext cx="228600" cy="228600"/>
          </a:xfrm>
          <a:prstGeom prst="rect">
            <a:avLst/>
          </a:prstGeom>
          <a:solidFill>
            <a:srgbClr val="EB6909"/>
          </a:solidFill>
          <a:ln w="10000">
            <a:solidFill>
              <a:srgbClr val="EB6909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5800" y="1295400"/>
            <a:ext cx="228600" cy="228600"/>
          </a:xfrm>
          <a:prstGeom prst="rect">
            <a:avLst/>
          </a:prstGeom>
          <a:solidFill>
            <a:srgbClr val="004857"/>
          </a:solidFill>
          <a:ln w="10000">
            <a:solidFill>
              <a:srgbClr val="004857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930563-85A0-4B57-864B-58D2948942D0}" type="slidenum">
              <a:rPr lang="fr-FR" altLang="fr-FR" smtClean="0"/>
              <a:pPr/>
              <a:t>4</a:t>
            </a:fld>
            <a:endParaRPr lang="fr-FR" alt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Dicoms</a:t>
            </a:r>
            <a:r>
              <a:rPr lang="fr-FR" altLang="fr-FR" dirty="0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 </a:t>
            </a:r>
            <a:r>
              <a:rPr lang="fr-FR" altLang="fr-FR" dirty="0" err="1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Anonymization</a:t>
            </a:r>
            <a:r>
              <a:rPr lang="fr-FR" altLang="fr-FR" dirty="0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 – GUI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28800" y="1295400"/>
            <a:ext cx="228600" cy="228600"/>
          </a:xfrm>
          <a:prstGeom prst="rect">
            <a:avLst/>
          </a:prstGeom>
          <a:solidFill>
            <a:srgbClr val="E2007A"/>
          </a:solidFill>
          <a:ln w="10000">
            <a:solidFill>
              <a:srgbClr val="E2007A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90800" y="1295400"/>
            <a:ext cx="228600" cy="228600"/>
          </a:xfrm>
          <a:prstGeom prst="rect">
            <a:avLst/>
          </a:prstGeom>
          <a:solidFill>
            <a:srgbClr val="3C4694"/>
          </a:solidFill>
          <a:ln w="10000">
            <a:solidFill>
              <a:srgbClr val="3C4694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6800" y="1295400"/>
            <a:ext cx="228600" cy="228600"/>
          </a:xfrm>
          <a:prstGeom prst="rect">
            <a:avLst/>
          </a:prstGeom>
          <a:solidFill>
            <a:srgbClr val="79B51C"/>
          </a:solidFill>
          <a:ln w="10000">
            <a:solidFill>
              <a:srgbClr val="79B51C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47800" y="1295400"/>
            <a:ext cx="228600" cy="228600"/>
          </a:xfrm>
          <a:prstGeom prst="rect">
            <a:avLst/>
          </a:prstGeom>
          <a:solidFill>
            <a:srgbClr val="008BCF"/>
          </a:solidFill>
          <a:ln w="10000">
            <a:solidFill>
              <a:srgbClr val="008BCF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209800" y="1295400"/>
            <a:ext cx="228600" cy="228600"/>
          </a:xfrm>
          <a:prstGeom prst="rect">
            <a:avLst/>
          </a:prstGeom>
          <a:solidFill>
            <a:srgbClr val="EB6909"/>
          </a:solidFill>
          <a:ln w="10000">
            <a:solidFill>
              <a:srgbClr val="EB6909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5800" y="1295400"/>
            <a:ext cx="228600" cy="228600"/>
          </a:xfrm>
          <a:prstGeom prst="rect">
            <a:avLst/>
          </a:prstGeom>
          <a:solidFill>
            <a:srgbClr val="004857"/>
          </a:solidFill>
          <a:ln w="10000">
            <a:solidFill>
              <a:srgbClr val="004857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930563-85A0-4B57-864B-58D2948942D0}" type="slidenum">
              <a:rPr lang="fr-FR" altLang="fr-FR" smtClean="0"/>
              <a:pPr/>
              <a:t>5</a:t>
            </a:fld>
            <a:endParaRPr lang="fr-FR" altLang="fr-FR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C:\Users\AI\Downloads\dicoms_anonymizer_gu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628800"/>
            <a:ext cx="5811838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Dicoms</a:t>
            </a:r>
            <a:r>
              <a:rPr lang="fr-FR" altLang="fr-FR" dirty="0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 </a:t>
            </a:r>
            <a:r>
              <a:rPr lang="fr-FR" altLang="fr-FR" dirty="0" err="1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Anonymization</a:t>
            </a:r>
            <a:r>
              <a:rPr lang="fr-FR" altLang="fr-FR" dirty="0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 – </a:t>
            </a:r>
            <a:r>
              <a:rPr lang="fr-FR" altLang="fr-FR" dirty="0" err="1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Jupyter</a:t>
            </a:r>
            <a:r>
              <a:rPr lang="fr-FR" altLang="fr-FR" dirty="0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 Notebook (</a:t>
            </a:r>
            <a:r>
              <a:rPr lang="fr-FR" altLang="fr-FR" dirty="0" err="1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old</a:t>
            </a:r>
            <a:r>
              <a:rPr lang="fr-FR" altLang="fr-FR" dirty="0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, </a:t>
            </a:r>
            <a:r>
              <a:rPr lang="fr-FR" altLang="fr-FR" dirty="0" err="1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please</a:t>
            </a:r>
            <a:r>
              <a:rPr lang="fr-FR" altLang="fr-FR" dirty="0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 use GUI </a:t>
            </a:r>
            <a:r>
              <a:rPr lang="fr-FR" altLang="fr-FR" dirty="0" err="1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now</a:t>
            </a:r>
            <a:r>
              <a:rPr lang="fr-FR" altLang="fr-FR" dirty="0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28800" y="1295400"/>
            <a:ext cx="228600" cy="228600"/>
          </a:xfrm>
          <a:prstGeom prst="rect">
            <a:avLst/>
          </a:prstGeom>
          <a:solidFill>
            <a:srgbClr val="E2007A"/>
          </a:solidFill>
          <a:ln w="10000">
            <a:solidFill>
              <a:srgbClr val="E2007A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90800" y="1295400"/>
            <a:ext cx="228600" cy="228600"/>
          </a:xfrm>
          <a:prstGeom prst="rect">
            <a:avLst/>
          </a:prstGeom>
          <a:solidFill>
            <a:srgbClr val="3C4694"/>
          </a:solidFill>
          <a:ln w="10000">
            <a:solidFill>
              <a:srgbClr val="3C4694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6800" y="1295400"/>
            <a:ext cx="228600" cy="228600"/>
          </a:xfrm>
          <a:prstGeom prst="rect">
            <a:avLst/>
          </a:prstGeom>
          <a:solidFill>
            <a:srgbClr val="79B51C"/>
          </a:solidFill>
          <a:ln w="10000">
            <a:solidFill>
              <a:srgbClr val="79B51C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47800" y="1295400"/>
            <a:ext cx="228600" cy="228600"/>
          </a:xfrm>
          <a:prstGeom prst="rect">
            <a:avLst/>
          </a:prstGeom>
          <a:solidFill>
            <a:srgbClr val="008BCF"/>
          </a:solidFill>
          <a:ln w="10000">
            <a:solidFill>
              <a:srgbClr val="008BCF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209800" y="1295400"/>
            <a:ext cx="228600" cy="228600"/>
          </a:xfrm>
          <a:prstGeom prst="rect">
            <a:avLst/>
          </a:prstGeom>
          <a:solidFill>
            <a:srgbClr val="EB6909"/>
          </a:solidFill>
          <a:ln w="10000">
            <a:solidFill>
              <a:srgbClr val="EB6909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5800" y="1295400"/>
            <a:ext cx="228600" cy="228600"/>
          </a:xfrm>
          <a:prstGeom prst="rect">
            <a:avLst/>
          </a:prstGeom>
          <a:solidFill>
            <a:srgbClr val="004857"/>
          </a:solidFill>
          <a:ln w="10000">
            <a:solidFill>
              <a:srgbClr val="004857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930563-85A0-4B57-864B-58D2948942D0}" type="slidenum">
              <a:rPr lang="fr-FR" altLang="fr-FR" smtClean="0"/>
              <a:pPr/>
              <a:t>6</a:t>
            </a:fld>
            <a:endParaRPr lang="fr-FR" altLang="fr-FR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 descr="C:\Users\LRQ\Desktop\Cours UPMC\PhD\MyLectures\Sharing-data\resources\dicom-anon-scre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556792"/>
            <a:ext cx="8837511" cy="52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Anonymized</a:t>
            </a:r>
            <a:r>
              <a:rPr lang="fr-FR" altLang="fr-FR" dirty="0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 </a:t>
            </a:r>
            <a:r>
              <a:rPr lang="fr-FR" altLang="fr-FR" dirty="0" err="1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demographics</a:t>
            </a:r>
            <a:endParaRPr lang="fr-FR" altLang="fr-FR" dirty="0" smtClean="0">
              <a:solidFill>
                <a:srgbClr val="79B51C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28800" y="1295400"/>
            <a:ext cx="228600" cy="228600"/>
          </a:xfrm>
          <a:prstGeom prst="rect">
            <a:avLst/>
          </a:prstGeom>
          <a:solidFill>
            <a:srgbClr val="E2007A"/>
          </a:solidFill>
          <a:ln w="10000">
            <a:solidFill>
              <a:srgbClr val="E2007A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90800" y="1295400"/>
            <a:ext cx="228600" cy="228600"/>
          </a:xfrm>
          <a:prstGeom prst="rect">
            <a:avLst/>
          </a:prstGeom>
          <a:solidFill>
            <a:srgbClr val="3C4694"/>
          </a:solidFill>
          <a:ln w="10000">
            <a:solidFill>
              <a:srgbClr val="3C4694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6800" y="1295400"/>
            <a:ext cx="228600" cy="228600"/>
          </a:xfrm>
          <a:prstGeom prst="rect">
            <a:avLst/>
          </a:prstGeom>
          <a:solidFill>
            <a:srgbClr val="79B51C"/>
          </a:solidFill>
          <a:ln w="10000">
            <a:solidFill>
              <a:srgbClr val="79B51C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47800" y="1295400"/>
            <a:ext cx="228600" cy="228600"/>
          </a:xfrm>
          <a:prstGeom prst="rect">
            <a:avLst/>
          </a:prstGeom>
          <a:solidFill>
            <a:srgbClr val="008BCF"/>
          </a:solidFill>
          <a:ln w="10000">
            <a:solidFill>
              <a:srgbClr val="008BCF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209800" y="1295400"/>
            <a:ext cx="228600" cy="228600"/>
          </a:xfrm>
          <a:prstGeom prst="rect">
            <a:avLst/>
          </a:prstGeom>
          <a:solidFill>
            <a:srgbClr val="EB6909"/>
          </a:solidFill>
          <a:ln w="10000">
            <a:solidFill>
              <a:srgbClr val="EB6909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5800" y="1295400"/>
            <a:ext cx="228600" cy="228600"/>
          </a:xfrm>
          <a:prstGeom prst="rect">
            <a:avLst/>
          </a:prstGeom>
          <a:solidFill>
            <a:srgbClr val="004857"/>
          </a:solidFill>
          <a:ln w="10000">
            <a:solidFill>
              <a:srgbClr val="004857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930563-85A0-4B57-864B-58D2948942D0}" type="slidenum">
              <a:rPr lang="fr-FR" altLang="fr-FR" smtClean="0"/>
              <a:pPr/>
              <a:t>7</a:t>
            </a:fld>
            <a:endParaRPr lang="fr-FR" altLang="fr-FR" dirty="0"/>
          </a:p>
        </p:txBody>
      </p:sp>
      <p:pic>
        <p:nvPicPr>
          <p:cNvPr id="2050" name="Picture 2" descr="C:\Users\LRQ\Desktop\Cours UPMC\PhD\MyLectures\Sharing-data\resources\new-db-screenshot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916112" y="1700808"/>
            <a:ext cx="7023743" cy="1805789"/>
          </a:xfrm>
          <a:prstGeom prst="rect">
            <a:avLst/>
          </a:prstGeom>
          <a:noFill/>
        </p:spPr>
      </p:pic>
      <p:pic>
        <p:nvPicPr>
          <p:cNvPr id="2051" name="Picture 3" descr="C:\Users\LRQ\Desktop\Cours UPMC\PhD\MyLectures\Sharing-data\resources\anonymized-db-screensh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4509120"/>
            <a:ext cx="6298330" cy="1944216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/>
          <p:nvPr/>
        </p:nvCxnSpPr>
        <p:spPr>
          <a:xfrm>
            <a:off x="4355976" y="3573016"/>
            <a:ext cx="0" cy="86409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115616" y="1700808"/>
            <a:ext cx="1296144" cy="1800200"/>
          </a:xfrm>
          <a:prstGeom prst="round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ounded Rectangle 19"/>
          <p:cNvSpPr/>
          <p:nvPr/>
        </p:nvSpPr>
        <p:spPr>
          <a:xfrm>
            <a:off x="1547664" y="4509120"/>
            <a:ext cx="792088" cy="1944216"/>
          </a:xfrm>
          <a:prstGeom prst="round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Resulting</a:t>
            </a:r>
            <a:r>
              <a:rPr lang="fr-FR" altLang="fr-FR" dirty="0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 files</a:t>
            </a:r>
          </a:p>
        </p:txBody>
      </p:sp>
      <p:sp>
        <p:nvSpPr>
          <p:cNvPr id="1024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964488" cy="5645224"/>
          </a:xfrm>
        </p:spPr>
        <p:txBody>
          <a:bodyPr/>
          <a:lstStyle/>
          <a:p>
            <a:pPr marL="514350" indent="-51435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What you can </a:t>
            </a:r>
            <a:r>
              <a:rPr lang="en-US" sz="2400" b="1" dirty="0" smtClean="0">
                <a:solidFill>
                  <a:srgbClr val="FFC000"/>
                </a:solidFill>
              </a:rPr>
              <a:t>send</a:t>
            </a:r>
            <a:r>
              <a:rPr lang="en-US" sz="2400" b="1" dirty="0" smtClean="0">
                <a:solidFill>
                  <a:schemeClr val="accent1"/>
                </a:solidFill>
              </a:rPr>
              <a:t>:</a:t>
            </a:r>
          </a:p>
          <a:p>
            <a:pPr marL="514350" indent="-514350"/>
            <a:r>
              <a:rPr lang="en-US" sz="2400" dirty="0" err="1" smtClean="0">
                <a:solidFill>
                  <a:schemeClr val="accent1"/>
                </a:solidFill>
              </a:rPr>
              <a:t>Anonymized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dicoms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514350" indent="-514350"/>
            <a:r>
              <a:rPr lang="en-US" sz="2400" dirty="0" err="1" smtClean="0">
                <a:solidFill>
                  <a:schemeClr val="accent1"/>
                </a:solidFill>
              </a:rPr>
              <a:t>Anonymized</a:t>
            </a:r>
            <a:r>
              <a:rPr lang="en-US" sz="2400" dirty="0" smtClean="0">
                <a:solidFill>
                  <a:schemeClr val="accent1"/>
                </a:solidFill>
              </a:rPr>
              <a:t> demographics (</a:t>
            </a:r>
            <a:r>
              <a:rPr lang="en-US" sz="2400" dirty="0" smtClean="0">
                <a:solidFill>
                  <a:schemeClr val="accent1"/>
                </a:solidFill>
              </a:rPr>
              <a:t>demographics_anonymized_shortened.csv)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514350" indent="-514350"/>
            <a:r>
              <a:rPr lang="en-US" sz="2400" dirty="0" smtClean="0">
                <a:solidFill>
                  <a:schemeClr val="accent1"/>
                </a:solidFill>
              </a:rPr>
              <a:t>Missing demographics </a:t>
            </a:r>
            <a:r>
              <a:rPr lang="en-US" sz="2400" dirty="0" err="1" smtClean="0">
                <a:solidFill>
                  <a:schemeClr val="accent1"/>
                </a:solidFill>
              </a:rPr>
              <a:t>anonymized</a:t>
            </a:r>
            <a:r>
              <a:rPr lang="en-US" sz="2400" dirty="0" smtClean="0">
                <a:solidFill>
                  <a:schemeClr val="accent1"/>
                </a:solidFill>
              </a:rPr>
              <a:t> (missing_demo_anonymized.csv)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What you need to </a:t>
            </a:r>
            <a:r>
              <a:rPr lang="en-US" sz="2400" b="1" dirty="0" smtClean="0">
                <a:solidFill>
                  <a:srgbClr val="FFC000"/>
                </a:solidFill>
              </a:rPr>
              <a:t>keep</a:t>
            </a:r>
            <a:r>
              <a:rPr lang="en-US" sz="2400" dirty="0" smtClean="0">
                <a:solidFill>
                  <a:schemeClr val="accent1"/>
                </a:solidFill>
              </a:rPr>
              <a:t> (but not send)</a:t>
            </a:r>
            <a:r>
              <a:rPr lang="en-US" sz="2400" b="1" dirty="0" smtClean="0">
                <a:solidFill>
                  <a:schemeClr val="accent1"/>
                </a:solidFill>
              </a:rPr>
              <a:t>:</a:t>
            </a:r>
          </a:p>
          <a:p>
            <a:pPr marL="514350" indent="-514350"/>
            <a:r>
              <a:rPr lang="en-US" sz="2400" b="1" dirty="0" smtClean="0">
                <a:solidFill>
                  <a:srgbClr val="FFC000"/>
                </a:solidFill>
              </a:rPr>
              <a:t>idtoname.csv  </a:t>
            </a:r>
            <a:r>
              <a:rPr lang="en-US" sz="2400" b="1" dirty="0" smtClean="0">
                <a:solidFill>
                  <a:srgbClr val="FFC000"/>
                </a:solidFill>
                <a:sym typeface="Wingdings" pitchFamily="2" charset="2"/>
              </a:rPr>
              <a:t> </a:t>
            </a:r>
            <a:r>
              <a:rPr lang="en-US" sz="2400" b="1" dirty="0" err="1" smtClean="0">
                <a:solidFill>
                  <a:srgbClr val="FFC000"/>
                </a:solidFill>
                <a:sym typeface="Wingdings" pitchFamily="2" charset="2"/>
              </a:rPr>
              <a:t>anonymization</a:t>
            </a:r>
            <a:r>
              <a:rPr lang="en-US" sz="2400" b="1" dirty="0" smtClean="0">
                <a:solidFill>
                  <a:srgbClr val="FFC000"/>
                </a:solidFill>
                <a:sym typeface="Wingdings" pitchFamily="2" charset="2"/>
              </a:rPr>
              <a:t> mapping</a:t>
            </a:r>
            <a:r>
              <a:rPr lang="en-US" sz="2400" dirty="0" smtClean="0">
                <a:solidFill>
                  <a:schemeClr val="accent1"/>
                </a:solidFill>
                <a:sym typeface="Wingdings" pitchFamily="2" charset="2"/>
              </a:rPr>
              <a:t>, if collaborator might need more info about 1 subject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514350" indent="-514350"/>
            <a:r>
              <a:rPr lang="en-US" sz="2400" dirty="0" smtClean="0">
                <a:solidFill>
                  <a:schemeClr val="accent1"/>
                </a:solidFill>
              </a:rPr>
              <a:t>dicom_names.csv  </a:t>
            </a:r>
            <a:r>
              <a:rPr lang="en-US" sz="2400" dirty="0" smtClean="0">
                <a:solidFill>
                  <a:schemeClr val="accent1"/>
                </a:solidFill>
                <a:sym typeface="Wingdings" pitchFamily="2" charset="2"/>
              </a:rPr>
              <a:t> to </a:t>
            </a:r>
            <a:r>
              <a:rPr lang="en-US" sz="2400" dirty="0" err="1" smtClean="0">
                <a:solidFill>
                  <a:schemeClr val="accent1"/>
                </a:solidFill>
                <a:sym typeface="Wingdings" pitchFamily="2" charset="2"/>
              </a:rPr>
              <a:t>regen</a:t>
            </a:r>
            <a:r>
              <a:rPr lang="en-US" sz="2400" dirty="0" smtClean="0">
                <a:solidFill>
                  <a:schemeClr val="accent1"/>
                </a:solidFill>
                <a:sym typeface="Wingdings" pitchFamily="2" charset="2"/>
              </a:rPr>
              <a:t> anon 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(</a:t>
            </a:r>
            <a:r>
              <a:rPr lang="en-US" sz="1800" dirty="0" err="1" smtClean="0">
                <a:solidFill>
                  <a:schemeClr val="accent1"/>
                </a:solidFill>
                <a:sym typeface="Wingdings" pitchFamily="2" charset="2"/>
              </a:rPr>
              <a:t>eg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, to update demo)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514350" indent="-514350"/>
            <a:r>
              <a:rPr lang="en-US" sz="2400" dirty="0" smtClean="0">
                <a:solidFill>
                  <a:schemeClr val="accent1"/>
                </a:solidFill>
              </a:rPr>
              <a:t>missing_demo.csv </a:t>
            </a:r>
            <a:r>
              <a:rPr lang="en-US" sz="2400" dirty="0" smtClean="0">
                <a:solidFill>
                  <a:schemeClr val="accent1"/>
                </a:solidFill>
                <a:sym typeface="Wingdings" pitchFamily="2" charset="2"/>
              </a:rPr>
              <a:t> missing demographics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514350" indent="-514350"/>
            <a:r>
              <a:rPr lang="en-US" sz="2400" dirty="0" smtClean="0">
                <a:solidFill>
                  <a:schemeClr val="accent1"/>
                </a:solidFill>
              </a:rPr>
              <a:t>demographics_shortened.csv (optional)</a:t>
            </a:r>
          </a:p>
          <a:p>
            <a:pPr marL="514350" indent="-514350"/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28800" y="1295400"/>
            <a:ext cx="228600" cy="228600"/>
          </a:xfrm>
          <a:prstGeom prst="rect">
            <a:avLst/>
          </a:prstGeom>
          <a:solidFill>
            <a:srgbClr val="E2007A"/>
          </a:solidFill>
          <a:ln w="10000">
            <a:solidFill>
              <a:srgbClr val="E2007A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90800" y="1295400"/>
            <a:ext cx="228600" cy="228600"/>
          </a:xfrm>
          <a:prstGeom prst="rect">
            <a:avLst/>
          </a:prstGeom>
          <a:solidFill>
            <a:srgbClr val="3C4694"/>
          </a:solidFill>
          <a:ln w="10000">
            <a:solidFill>
              <a:srgbClr val="3C4694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6800" y="1295400"/>
            <a:ext cx="228600" cy="228600"/>
          </a:xfrm>
          <a:prstGeom prst="rect">
            <a:avLst/>
          </a:prstGeom>
          <a:solidFill>
            <a:srgbClr val="79B51C"/>
          </a:solidFill>
          <a:ln w="10000">
            <a:solidFill>
              <a:srgbClr val="79B51C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47800" y="1295400"/>
            <a:ext cx="228600" cy="228600"/>
          </a:xfrm>
          <a:prstGeom prst="rect">
            <a:avLst/>
          </a:prstGeom>
          <a:solidFill>
            <a:srgbClr val="008BCF"/>
          </a:solidFill>
          <a:ln w="10000">
            <a:solidFill>
              <a:srgbClr val="008BCF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209800" y="1295400"/>
            <a:ext cx="228600" cy="228600"/>
          </a:xfrm>
          <a:prstGeom prst="rect">
            <a:avLst/>
          </a:prstGeom>
          <a:solidFill>
            <a:srgbClr val="EB6909"/>
          </a:solidFill>
          <a:ln w="10000">
            <a:solidFill>
              <a:srgbClr val="EB6909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5800" y="1295400"/>
            <a:ext cx="228600" cy="228600"/>
          </a:xfrm>
          <a:prstGeom prst="rect">
            <a:avLst/>
          </a:prstGeom>
          <a:solidFill>
            <a:srgbClr val="004857"/>
          </a:solidFill>
          <a:ln w="10000">
            <a:solidFill>
              <a:srgbClr val="004857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930563-85A0-4B57-864B-58D2948942D0}" type="slidenum">
              <a:rPr lang="fr-FR" altLang="fr-FR" smtClean="0"/>
              <a:pPr/>
              <a:t>8</a:t>
            </a:fld>
            <a:endParaRPr lang="fr-FR" alt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Dicom</a:t>
            </a:r>
            <a:r>
              <a:rPr lang="fr-FR" altLang="fr-FR" dirty="0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 </a:t>
            </a:r>
            <a:r>
              <a:rPr lang="fr-FR" altLang="fr-FR" dirty="0" err="1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Anonymization</a:t>
            </a:r>
            <a:r>
              <a:rPr lang="fr-FR" altLang="fr-FR" dirty="0" smtClean="0">
                <a:solidFill>
                  <a:srgbClr val="79B51C"/>
                </a:solidFill>
                <a:ea typeface="ＭＳ Ｐゴシック" panose="020B0600070205080204" pitchFamily="34" charset="-128"/>
              </a:rPr>
              <a:t> – Tips &amp; tricks</a:t>
            </a:r>
          </a:p>
        </p:txBody>
      </p:sp>
      <p:sp>
        <p:nvSpPr>
          <p:cNvPr id="1024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676456" cy="5069160"/>
          </a:xfrm>
        </p:spPr>
        <p:txBody>
          <a:bodyPr/>
          <a:lstStyle/>
          <a:p>
            <a:pPr marL="514350" indent="-514350"/>
            <a:r>
              <a:rPr lang="en-US" sz="2600" b="1" dirty="0" err="1" smtClean="0">
                <a:solidFill>
                  <a:srgbClr val="FFC000"/>
                </a:solidFill>
              </a:rPr>
              <a:t>Dicoms</a:t>
            </a:r>
            <a:r>
              <a:rPr lang="en-US" sz="2600" b="1" dirty="0" smtClean="0">
                <a:solidFill>
                  <a:srgbClr val="FFC000"/>
                </a:solidFill>
              </a:rPr>
              <a:t> will be replaced</a:t>
            </a:r>
            <a:r>
              <a:rPr lang="en-US" sz="2600" dirty="0" smtClean="0">
                <a:solidFill>
                  <a:schemeClr val="accent1"/>
                </a:solidFill>
              </a:rPr>
              <a:t>, advised to </a:t>
            </a:r>
            <a:r>
              <a:rPr lang="en-US" sz="2600" b="1" dirty="0" smtClean="0">
                <a:solidFill>
                  <a:srgbClr val="FFC000"/>
                </a:solidFill>
              </a:rPr>
              <a:t>backup (zip) </a:t>
            </a:r>
            <a:r>
              <a:rPr lang="en-US" sz="2600" dirty="0" smtClean="0">
                <a:solidFill>
                  <a:schemeClr val="accent1"/>
                </a:solidFill>
              </a:rPr>
              <a:t>before </a:t>
            </a:r>
            <a:r>
              <a:rPr lang="en-US" sz="2600" dirty="0" err="1" smtClean="0">
                <a:solidFill>
                  <a:schemeClr val="accent1"/>
                </a:solidFill>
              </a:rPr>
              <a:t>anonymization</a:t>
            </a:r>
            <a:r>
              <a:rPr lang="en-US" sz="2600" dirty="0" smtClean="0">
                <a:solidFill>
                  <a:schemeClr val="accent1"/>
                </a:solidFill>
              </a:rPr>
              <a:t> (in case something went wrong and you need to restart)</a:t>
            </a:r>
          </a:p>
          <a:p>
            <a:pPr marL="514350" indent="-514350"/>
            <a:r>
              <a:rPr lang="en-US" sz="2600" dirty="0" err="1" smtClean="0">
                <a:solidFill>
                  <a:schemeClr val="accent1"/>
                </a:solidFill>
              </a:rPr>
              <a:t>Anonymization</a:t>
            </a:r>
            <a:r>
              <a:rPr lang="en-US" sz="2600" dirty="0" smtClean="0">
                <a:solidFill>
                  <a:schemeClr val="accent1"/>
                </a:solidFill>
              </a:rPr>
              <a:t> can be continued if error or stopped (but </a:t>
            </a:r>
            <a:r>
              <a:rPr lang="en-US" sz="2600" dirty="0" err="1" smtClean="0">
                <a:solidFill>
                  <a:schemeClr val="accent1"/>
                </a:solidFill>
              </a:rPr>
              <a:t>disadvised</a:t>
            </a:r>
            <a:r>
              <a:rPr lang="en-US" sz="2600" dirty="0" smtClean="0">
                <a:solidFill>
                  <a:schemeClr val="accent1"/>
                </a:solidFill>
              </a:rPr>
              <a:t>)</a:t>
            </a:r>
          </a:p>
          <a:p>
            <a:pPr marL="514350" indent="-514350"/>
            <a:r>
              <a:rPr lang="en-US" sz="2600" dirty="0" smtClean="0">
                <a:solidFill>
                  <a:schemeClr val="accent1"/>
                </a:solidFill>
              </a:rPr>
              <a:t>Demographics automatically </a:t>
            </a:r>
            <a:r>
              <a:rPr lang="en-US" sz="2600" b="1" dirty="0" smtClean="0">
                <a:solidFill>
                  <a:srgbClr val="FFC000"/>
                </a:solidFill>
              </a:rPr>
              <a:t>shortened</a:t>
            </a:r>
            <a:r>
              <a:rPr lang="en-US" sz="2600" dirty="0" smtClean="0">
                <a:solidFill>
                  <a:schemeClr val="accent1"/>
                </a:solidFill>
              </a:rPr>
              <a:t> to subjects present in </a:t>
            </a:r>
            <a:r>
              <a:rPr lang="en-US" sz="2600" dirty="0" err="1" smtClean="0">
                <a:solidFill>
                  <a:schemeClr val="accent1"/>
                </a:solidFill>
              </a:rPr>
              <a:t>dicoms</a:t>
            </a:r>
            <a:r>
              <a:rPr lang="en-US" sz="2600" dirty="0" smtClean="0">
                <a:solidFill>
                  <a:schemeClr val="accent1"/>
                </a:solidFill>
              </a:rPr>
              <a:t> </a:t>
            </a:r>
            <a:r>
              <a:rPr lang="en-US" sz="2600" dirty="0" smtClean="0">
                <a:solidFill>
                  <a:schemeClr val="accent1"/>
                </a:solidFill>
                <a:sym typeface="Wingdings" pitchFamily="2" charset="2"/>
              </a:rPr>
              <a:t> can use the same demographics for all </a:t>
            </a:r>
            <a:r>
              <a:rPr lang="en-US" sz="2600" dirty="0" err="1" smtClean="0">
                <a:solidFill>
                  <a:schemeClr val="accent1"/>
                </a:solidFill>
                <a:sym typeface="Wingdings" pitchFamily="2" charset="2"/>
              </a:rPr>
              <a:t>anonymizations</a:t>
            </a:r>
            <a:endParaRPr lang="en-US" sz="2600" dirty="0" smtClean="0">
              <a:solidFill>
                <a:schemeClr val="accent1"/>
              </a:solidFill>
              <a:sym typeface="Wingdings" pitchFamily="2" charset="2"/>
            </a:endParaRPr>
          </a:p>
          <a:p>
            <a:pPr marL="514350" indent="-514350"/>
            <a:r>
              <a:rPr lang="en-US" sz="2600" dirty="0" smtClean="0">
                <a:solidFill>
                  <a:schemeClr val="accent1"/>
                </a:solidFill>
              </a:rPr>
              <a:t>Script divided in </a:t>
            </a:r>
            <a:r>
              <a:rPr lang="en-US" sz="2600" b="1" dirty="0" smtClean="0">
                <a:solidFill>
                  <a:srgbClr val="FFC000"/>
                </a:solidFill>
              </a:rPr>
              <a:t>3 independent parts</a:t>
            </a:r>
            <a:r>
              <a:rPr lang="en-US" sz="2600" dirty="0" smtClean="0">
                <a:solidFill>
                  <a:schemeClr val="accent1"/>
                </a:solidFill>
              </a:rPr>
              <a:t>: 1. extract </a:t>
            </a:r>
            <a:r>
              <a:rPr lang="en-US" sz="2600" dirty="0" err="1" smtClean="0">
                <a:solidFill>
                  <a:schemeClr val="accent1"/>
                </a:solidFill>
              </a:rPr>
              <a:t>dicom</a:t>
            </a:r>
            <a:r>
              <a:rPr lang="en-US" sz="2600" dirty="0" smtClean="0">
                <a:solidFill>
                  <a:schemeClr val="accent1"/>
                </a:solidFill>
              </a:rPr>
              <a:t> names, 2. generate </a:t>
            </a:r>
            <a:r>
              <a:rPr lang="en-US" sz="2600" dirty="0" err="1" smtClean="0">
                <a:solidFill>
                  <a:schemeClr val="accent1"/>
                </a:solidFill>
              </a:rPr>
              <a:t>anonymization</a:t>
            </a:r>
            <a:r>
              <a:rPr lang="en-US" sz="2600" dirty="0" smtClean="0">
                <a:solidFill>
                  <a:schemeClr val="accent1"/>
                </a:solidFill>
              </a:rPr>
              <a:t> mapping, 3. </a:t>
            </a:r>
            <a:r>
              <a:rPr lang="en-US" sz="2600" dirty="0" err="1" smtClean="0">
                <a:solidFill>
                  <a:schemeClr val="accent1"/>
                </a:solidFill>
              </a:rPr>
              <a:t>anonymize</a:t>
            </a:r>
            <a:r>
              <a:rPr lang="en-US" sz="2600" dirty="0" smtClean="0">
                <a:solidFill>
                  <a:schemeClr val="accent1"/>
                </a:solidFill>
              </a:rPr>
              <a:t> </a:t>
            </a:r>
            <a:r>
              <a:rPr lang="en-US" sz="2600" dirty="0" err="1" smtClean="0">
                <a:solidFill>
                  <a:schemeClr val="accent1"/>
                </a:solidFill>
              </a:rPr>
              <a:t>dicoms</a:t>
            </a:r>
            <a:r>
              <a:rPr lang="en-US" sz="2600" dirty="0" smtClean="0">
                <a:solidFill>
                  <a:schemeClr val="accent1"/>
                </a:solidFill>
              </a:rPr>
              <a:t> &amp; demographics.</a:t>
            </a:r>
            <a:br>
              <a:rPr lang="en-US" sz="2600" dirty="0" smtClean="0">
                <a:solidFill>
                  <a:schemeClr val="accent1"/>
                </a:solidFill>
              </a:rPr>
            </a:br>
            <a:r>
              <a:rPr lang="en-US" sz="2600" b="1" dirty="0" smtClean="0">
                <a:solidFill>
                  <a:srgbClr val="FFC000"/>
                </a:solidFill>
                <a:sym typeface="Wingdings" pitchFamily="2" charset="2"/>
              </a:rPr>
              <a:t> Can restart at any part (</a:t>
            </a:r>
            <a:r>
              <a:rPr lang="en-US" sz="2600" b="1" dirty="0" err="1" smtClean="0">
                <a:solidFill>
                  <a:srgbClr val="FFC000"/>
                </a:solidFill>
                <a:sym typeface="Wingdings" pitchFamily="2" charset="2"/>
              </a:rPr>
              <a:t>eg</a:t>
            </a:r>
            <a:r>
              <a:rPr lang="en-US" sz="2600" b="1" dirty="0" smtClean="0">
                <a:solidFill>
                  <a:srgbClr val="FFC000"/>
                </a:solidFill>
                <a:sym typeface="Wingdings" pitchFamily="2" charset="2"/>
              </a:rPr>
              <a:t>, to update demo)</a:t>
            </a:r>
            <a:endParaRPr lang="en-US" sz="2600" b="1" dirty="0" smtClean="0">
              <a:solidFill>
                <a:srgbClr val="FFC000"/>
              </a:solidFill>
            </a:endParaRPr>
          </a:p>
          <a:p>
            <a:pPr marL="514350" indent="-514350"/>
            <a:endParaRPr lang="en-US" sz="2600" dirty="0" smtClean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28800" y="1295400"/>
            <a:ext cx="228600" cy="228600"/>
          </a:xfrm>
          <a:prstGeom prst="rect">
            <a:avLst/>
          </a:prstGeom>
          <a:solidFill>
            <a:srgbClr val="E2007A"/>
          </a:solidFill>
          <a:ln w="10000">
            <a:solidFill>
              <a:srgbClr val="E2007A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90800" y="1295400"/>
            <a:ext cx="228600" cy="228600"/>
          </a:xfrm>
          <a:prstGeom prst="rect">
            <a:avLst/>
          </a:prstGeom>
          <a:solidFill>
            <a:srgbClr val="3C4694"/>
          </a:solidFill>
          <a:ln w="10000">
            <a:solidFill>
              <a:srgbClr val="3C4694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6800" y="1295400"/>
            <a:ext cx="228600" cy="228600"/>
          </a:xfrm>
          <a:prstGeom prst="rect">
            <a:avLst/>
          </a:prstGeom>
          <a:solidFill>
            <a:srgbClr val="79B51C"/>
          </a:solidFill>
          <a:ln w="10000">
            <a:solidFill>
              <a:srgbClr val="79B51C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47800" y="1295400"/>
            <a:ext cx="228600" cy="228600"/>
          </a:xfrm>
          <a:prstGeom prst="rect">
            <a:avLst/>
          </a:prstGeom>
          <a:solidFill>
            <a:srgbClr val="008BCF"/>
          </a:solidFill>
          <a:ln w="10000">
            <a:solidFill>
              <a:srgbClr val="008BCF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209800" y="1295400"/>
            <a:ext cx="228600" cy="228600"/>
          </a:xfrm>
          <a:prstGeom prst="rect">
            <a:avLst/>
          </a:prstGeom>
          <a:solidFill>
            <a:srgbClr val="EB6909"/>
          </a:solidFill>
          <a:ln w="10000">
            <a:solidFill>
              <a:srgbClr val="EB6909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5800" y="1295400"/>
            <a:ext cx="228600" cy="228600"/>
          </a:xfrm>
          <a:prstGeom prst="rect">
            <a:avLst/>
          </a:prstGeom>
          <a:solidFill>
            <a:srgbClr val="004857"/>
          </a:solidFill>
          <a:ln w="10000">
            <a:solidFill>
              <a:srgbClr val="004857"/>
            </a:solidFill>
            <a:miter lim="800000"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2D3235"/>
              </a:solidFill>
              <a:latin typeface="Tw Cen MT" pitchFamily="-65" charset="-18"/>
              <a:ea typeface="ＭＳ Ｐゴシック" pitchFamily="-65" charset="-128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930563-85A0-4B57-864B-58D2948942D0}" type="slidenum">
              <a:rPr lang="fr-FR" altLang="fr-FR" smtClean="0"/>
              <a:pPr/>
              <a:t>9</a:t>
            </a:fld>
            <a:endParaRPr lang="fr-FR" alt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IGA_ppt">
  <a:themeElements>
    <a:clrScheme name="Personnalisée 15">
      <a:dk1>
        <a:srgbClr val="2D3235"/>
      </a:dk1>
      <a:lt1>
        <a:srgbClr val="2D3235"/>
      </a:lt1>
      <a:dk2>
        <a:srgbClr val="FFFFFF"/>
      </a:dk2>
      <a:lt2>
        <a:srgbClr val="FFFFFF"/>
      </a:lt2>
      <a:accent1>
        <a:srgbClr val="FFFFFF"/>
      </a:accent1>
      <a:accent2>
        <a:srgbClr val="78B41D"/>
      </a:accent2>
      <a:accent3>
        <a:srgbClr val="E2007A"/>
      </a:accent3>
      <a:accent4>
        <a:srgbClr val="79B51C"/>
      </a:accent4>
      <a:accent5>
        <a:srgbClr val="F9F60E"/>
      </a:accent5>
      <a:accent6>
        <a:srgbClr val="7030A0"/>
      </a:accent6>
      <a:hlink>
        <a:srgbClr val="00A3D6"/>
      </a:hlink>
      <a:folHlink>
        <a:srgbClr val="694F07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On-screen Show (4:3)</PresentationFormat>
  <Paragraphs>83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GIGA_ppt</vt:lpstr>
      <vt:lpstr>Slide 1</vt:lpstr>
      <vt:lpstr>Advantages of CSG Dicoms Anonymizer</vt:lpstr>
      <vt:lpstr>Dicoms Anonymizer – Algorithm</vt:lpstr>
      <vt:lpstr>Dicoms Anonymizer – Usage</vt:lpstr>
      <vt:lpstr>Dicoms Anonymization – GUI</vt:lpstr>
      <vt:lpstr>Dicoms Anonymization – Jupyter Notebook (old, please use GUI now)</vt:lpstr>
      <vt:lpstr>Anonymized demographics</vt:lpstr>
      <vt:lpstr>Resulting files</vt:lpstr>
      <vt:lpstr>Dicom Anonymization – Tips &amp; tricks</vt:lpstr>
      <vt:lpstr>Slide 10</vt:lpstr>
      <vt:lpstr>Slide 11</vt:lpstr>
      <vt:lpstr>Dicoms Anonymizer – Old 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cp:lastModifiedBy/>
  <cp:revision>1</cp:revision>
  <dcterms:created xsi:type="dcterms:W3CDTF">2017-08-07T01:37:16Z</dcterms:created>
  <dcterms:modified xsi:type="dcterms:W3CDTF">2017-08-07T01:42:38Z</dcterms:modified>
</cp:coreProperties>
</file>