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64" r:id="rId6"/>
    <p:sldId id="276" r:id="rId7"/>
    <p:sldId id="270" r:id="rId8"/>
    <p:sldId id="275" r:id="rId9"/>
    <p:sldId id="271" r:id="rId10"/>
    <p:sldId id="272" r:id="rId11"/>
    <p:sldId id="273" r:id="rId12"/>
    <p:sldId id="274" r:id="rId13"/>
    <p:sldId id="262" r:id="rId14"/>
    <p:sldId id="265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l.ion.ucl.ac.uk/spm/software/spm1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CSG – EEG Toolbox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2016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57982" r="1848"/>
          <a:stretch>
            <a:fillRect/>
          </a:stretch>
        </p:blipFill>
        <p:spPr bwMode="auto">
          <a:xfrm>
            <a:off x="2433425" y="2100810"/>
            <a:ext cx="4277149" cy="352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76600" y="35814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Channels selection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3429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5791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410200" y="5105400"/>
            <a:ext cx="1219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9400" y="4876800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go on specific channels (in red): either by selecting the channel or clicking on the map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2590800"/>
            <a:ext cx="1676400" cy="64633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To compute the spectrogram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3800" y="2971800"/>
            <a:ext cx="2057400" cy="1524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To display events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2819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To change the filtering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4600" y="1143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To choose: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rgbClr val="FF0000"/>
                </a:solidFill>
              </a:rPr>
              <a:t>the time window length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rgbClr val="FF0000"/>
                </a:solidFill>
              </a:rPr>
              <a:t> the number of channels to display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rgbClr val="FF0000"/>
                </a:solidFill>
              </a:rPr>
              <a:t> the scale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6096000" y="1752600"/>
            <a:ext cx="152400" cy="6858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Brace 21"/>
          <p:cNvSpPr/>
          <p:nvPr/>
        </p:nvSpPr>
        <p:spPr>
          <a:xfrm>
            <a:off x="6096000" y="2590800"/>
            <a:ext cx="152400" cy="685800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Brace 22"/>
          <p:cNvSpPr/>
          <p:nvPr/>
        </p:nvSpPr>
        <p:spPr>
          <a:xfrm>
            <a:off x="6096000" y="3429000"/>
            <a:ext cx="152400" cy="685800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581400" y="4191000"/>
            <a:ext cx="13716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0200" y="3962400"/>
            <a:ext cx="213360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Save the current window for the next opening of this file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86000" y="4495800"/>
            <a:ext cx="5334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76400" y="43434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57200" y="1752600"/>
            <a:ext cx="4419600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9" idx="0"/>
          </p:cNvCxnSpPr>
          <p:nvPr/>
        </p:nvCxnSpPr>
        <p:spPr>
          <a:xfrm flipV="1">
            <a:off x="2895600" y="2362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638800" y="4724400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EEG </a:t>
            </a:r>
            <a:r>
              <a:rPr lang="en-GB" b="1" dirty="0" err="1" smtClean="0"/>
              <a:t>preprocessing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Manual </a:t>
            </a:r>
            <a:r>
              <a:rPr lang="en-GB" dirty="0" err="1" smtClean="0"/>
              <a:t>Preprocessing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Refine the </a:t>
            </a:r>
            <a:r>
              <a:rPr lang="en-GB" dirty="0" err="1" smtClean="0"/>
              <a:t>preprocessed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GB" sz="2000" dirty="0" smtClean="0"/>
              <a:t>Display the EEG </a:t>
            </a:r>
            <a:r>
              <a:rPr lang="en-GB" sz="2000" dirty="0" err="1" smtClean="0"/>
              <a:t>datafile</a:t>
            </a:r>
            <a:r>
              <a:rPr lang="en-GB" sz="2000" dirty="0" smtClean="0"/>
              <a:t> </a:t>
            </a:r>
            <a:r>
              <a:rPr lang="en-GB" sz="2000" dirty="0" err="1" smtClean="0"/>
              <a:t>preprocessed</a:t>
            </a:r>
            <a:r>
              <a:rPr lang="en-GB" sz="2000" dirty="0" smtClean="0"/>
              <a:t>.</a:t>
            </a:r>
          </a:p>
          <a:p>
            <a:pPr marL="514350" indent="-514350">
              <a:buAutoNum type="arabicParenR"/>
            </a:pPr>
            <a:r>
              <a:rPr lang="en-GB" sz="2000" dirty="0" smtClean="0"/>
              <a:t>Click right on the EEG channel (s) you want to consider as cleaned or </a:t>
            </a:r>
            <a:r>
              <a:rPr lang="en-GB" sz="2000" dirty="0" err="1" smtClean="0"/>
              <a:t>artefacted</a:t>
            </a:r>
            <a:r>
              <a:rPr lang="en-GB" sz="2000" dirty="0" smtClean="0"/>
              <a:t>. 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43200"/>
            <a:ext cx="7467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have questions, you can ask to </a:t>
            </a:r>
            <a:r>
              <a:rPr lang="en-GB" dirty="0" err="1" smtClean="0"/>
              <a:t>Jitka</a:t>
            </a:r>
            <a:r>
              <a:rPr lang="en-GB" dirty="0" smtClean="0"/>
              <a:t> or me (by email)</a:t>
            </a:r>
          </a:p>
          <a:p>
            <a:r>
              <a:rPr lang="en-GB" dirty="0" smtClean="0"/>
              <a:t>Could you take notes of error messages or suggestions you have in order to improve the following beta version ;) </a:t>
            </a:r>
          </a:p>
          <a:p>
            <a:pPr algn="ctr">
              <a:buNone/>
            </a:pPr>
            <a:endParaRPr lang="en-GB" sz="3600" b="1" smtClean="0"/>
          </a:p>
          <a:p>
            <a:pPr algn="ctr">
              <a:buNone/>
            </a:pPr>
            <a:r>
              <a:rPr lang="en-GB" sz="3600" b="1" smtClean="0"/>
              <a:t>Thanks</a:t>
            </a:r>
            <a:endParaRPr lang="en-GB" sz="36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GB" dirty="0" smtClean="0"/>
              <a:t>Installer SPM: </a:t>
            </a:r>
            <a:r>
              <a:rPr lang="en-GB" dirty="0" smtClean="0">
                <a:hlinkClick r:id="rId2"/>
              </a:rPr>
              <a:t>http://www.fil.ion.ucl.ac.uk/spm/software/spm12/</a:t>
            </a: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2) ‘</a:t>
            </a:r>
            <a:r>
              <a:rPr lang="en-GB" dirty="0" err="1" smtClean="0"/>
              <a:t>Fasst</a:t>
            </a:r>
            <a:r>
              <a:rPr lang="en-GB" dirty="0" smtClean="0"/>
              <a:t>’ toolbox (see in the </a:t>
            </a:r>
            <a:r>
              <a:rPr lang="en-GB" dirty="0" err="1" smtClean="0"/>
              <a:t>CSGtoolbox</a:t>
            </a:r>
            <a:r>
              <a:rPr lang="en-GB" dirty="0" smtClean="0"/>
              <a:t> zip)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3) ‘CSG’ toolbox (see in the </a:t>
            </a:r>
            <a:r>
              <a:rPr lang="en-GB" dirty="0" err="1" smtClean="0"/>
              <a:t>CSGtoolbox</a:t>
            </a:r>
            <a:r>
              <a:rPr lang="en-GB" dirty="0" smtClean="0"/>
              <a:t> zip</a:t>
            </a:r>
            <a:r>
              <a:rPr lang="en-GB" dirty="0" smtClean="0"/>
              <a:t>): has to be put on the top in the </a:t>
            </a:r>
            <a:r>
              <a:rPr lang="en-GB" dirty="0" err="1" smtClean="0"/>
              <a:t>matlab</a:t>
            </a:r>
            <a:r>
              <a:rPr lang="en-GB" dirty="0" smtClean="0"/>
              <a:t> set path.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EEG </a:t>
            </a:r>
            <a:r>
              <a:rPr lang="en-GB" b="1" dirty="0" err="1" smtClean="0"/>
              <a:t>preprocessing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Automatic </a:t>
            </a:r>
            <a:r>
              <a:rPr lang="en-GB" b="1" dirty="0" err="1" smtClean="0"/>
              <a:t>preprocessing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</a:t>
            </a:r>
            <a:r>
              <a:rPr lang="en-GB" dirty="0" err="1" smtClean="0"/>
              <a:t>CSG_preprocessing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Preprocess</a:t>
            </a:r>
            <a:r>
              <a:rPr lang="en-GB" dirty="0" smtClean="0"/>
              <a:t> your raw data via the ‘</a:t>
            </a:r>
            <a:r>
              <a:rPr lang="en-GB" dirty="0" err="1" smtClean="0"/>
              <a:t>CSG_preprocessing</a:t>
            </a:r>
            <a:r>
              <a:rPr lang="en-GB" dirty="0" smtClean="0"/>
              <a:t>’ function</a:t>
            </a:r>
          </a:p>
          <a:p>
            <a:pPr>
              <a:buNone/>
            </a:pPr>
            <a:r>
              <a:rPr lang="en-GB" dirty="0" smtClean="0"/>
              <a:t>New files are created:</a:t>
            </a:r>
          </a:p>
          <a:p>
            <a:pPr>
              <a:buNone/>
            </a:pPr>
            <a:r>
              <a:rPr lang="en-GB" dirty="0" smtClean="0"/>
              <a:t>1) the header and data files: .mat and .</a:t>
            </a:r>
            <a:r>
              <a:rPr lang="en-GB" dirty="0" err="1" smtClean="0"/>
              <a:t>dat</a:t>
            </a:r>
            <a:r>
              <a:rPr lang="en-GB" dirty="0" smtClean="0"/>
              <a:t> respectively </a:t>
            </a:r>
          </a:p>
          <a:p>
            <a:pPr>
              <a:buNone/>
            </a:pPr>
            <a:r>
              <a:rPr lang="en-GB" dirty="0" smtClean="0"/>
              <a:t>2) The filtered data: </a:t>
            </a:r>
            <a:r>
              <a:rPr lang="en-GB" dirty="0" err="1" smtClean="0"/>
              <a:t>P_</a:t>
            </a:r>
            <a:r>
              <a:rPr lang="en-GB" i="1" dirty="0" err="1" smtClean="0"/>
              <a:t>filename</a:t>
            </a:r>
            <a:r>
              <a:rPr lang="en-GB" i="1" dirty="0" smtClean="0"/>
              <a:t> </a:t>
            </a:r>
          </a:p>
          <a:p>
            <a:pPr>
              <a:buNone/>
            </a:pPr>
            <a:r>
              <a:rPr lang="en-GB" dirty="0" smtClean="0"/>
              <a:t>3) Bad channels interpolated and detected: </a:t>
            </a:r>
            <a:r>
              <a:rPr lang="en-GB" dirty="0" err="1" smtClean="0"/>
              <a:t>IP_</a:t>
            </a:r>
            <a:r>
              <a:rPr lang="en-GB" i="1" dirty="0" err="1" smtClean="0"/>
              <a:t>filename</a:t>
            </a:r>
            <a:r>
              <a:rPr lang="en-GB" i="1" dirty="0" smtClean="0"/>
              <a:t> </a:t>
            </a:r>
            <a:endParaRPr lang="en-GB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‘</a:t>
            </a:r>
            <a:r>
              <a:rPr lang="en-GB" dirty="0" err="1" smtClean="0"/>
              <a:t>CSG_preprocessing</a:t>
            </a:r>
            <a:r>
              <a:rPr lang="en-GB" dirty="0" smtClean="0"/>
              <a:t>’ Pipeline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686800" cy="4983163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en-GB" sz="2000" b="1" dirty="0" smtClean="0"/>
              <a:t>Convert data to the SPM format</a:t>
            </a:r>
          </a:p>
          <a:p>
            <a:pPr marL="514350" indent="-514350">
              <a:buAutoNum type="arabicParenR"/>
            </a:pPr>
            <a:r>
              <a:rPr lang="en-GB" sz="2000" b="1" dirty="0" smtClean="0"/>
              <a:t>Clone data:  </a:t>
            </a:r>
            <a:r>
              <a:rPr lang="en-GB" sz="2000" dirty="0" err="1" smtClean="0"/>
              <a:t>Preprocessed</a:t>
            </a:r>
            <a:r>
              <a:rPr lang="en-GB" sz="2000" dirty="0" smtClean="0"/>
              <a:t> data are saved under the name ‘</a:t>
            </a:r>
            <a:r>
              <a:rPr lang="en-GB" sz="2000" dirty="0" err="1" smtClean="0"/>
              <a:t>P_</a:t>
            </a:r>
            <a:r>
              <a:rPr lang="en-GB" sz="2000" i="1" dirty="0" err="1" smtClean="0"/>
              <a:t>initialdataname</a:t>
            </a:r>
            <a:r>
              <a:rPr lang="en-GB" sz="2000" dirty="0" smtClean="0"/>
              <a:t>’</a:t>
            </a:r>
          </a:p>
          <a:p>
            <a:pPr marL="514350" indent="-514350">
              <a:buAutoNum type="arabicParenR"/>
            </a:pPr>
            <a:r>
              <a:rPr lang="en-GB" sz="2000" b="1" dirty="0" smtClean="0"/>
              <a:t>Filter data: </a:t>
            </a:r>
            <a:r>
              <a:rPr lang="en-GB" sz="2000" dirty="0" smtClean="0"/>
              <a:t>EEG and other channels: [0.1-30]Hz, EOG channels: [0.1-5]Hz,  EMG channels: [10-125]Hz. </a:t>
            </a:r>
          </a:p>
          <a:p>
            <a:pPr marL="514350" indent="-514350">
              <a:buAutoNum type="arabicParenR"/>
            </a:pPr>
            <a:r>
              <a:rPr lang="en-GB" sz="2000" b="1" dirty="0" smtClean="0"/>
              <a:t>Bad channels detection over large time-windows</a:t>
            </a:r>
            <a:r>
              <a:rPr lang="en-GB" sz="2000" dirty="0" smtClean="0"/>
              <a:t>(‘</a:t>
            </a:r>
            <a:r>
              <a:rPr lang="en-GB" sz="2000" dirty="0" err="1" smtClean="0"/>
              <a:t>CSG_badchannels</a:t>
            </a:r>
            <a:r>
              <a:rPr lang="en-GB" sz="2000" dirty="0" smtClean="0"/>
              <a:t>’)</a:t>
            </a:r>
          </a:p>
          <a:p>
            <a:pPr marL="514350" indent="-514350">
              <a:buFont typeface="+mj-lt"/>
              <a:buAutoNum type="arabicParenR"/>
            </a:pPr>
            <a:r>
              <a:rPr lang="en-GB" sz="2000" b="1" dirty="0" smtClean="0"/>
              <a:t>Interpolation of bad channels</a:t>
            </a:r>
            <a:r>
              <a:rPr lang="en-GB" sz="2000" dirty="0" smtClean="0"/>
              <a:t>  (‘</a:t>
            </a:r>
            <a:r>
              <a:rPr lang="en-GB" sz="2000" dirty="0" err="1" smtClean="0"/>
              <a:t>CSG_interpol</a:t>
            </a:r>
            <a:r>
              <a:rPr lang="en-GB" sz="2000" dirty="0" smtClean="0"/>
              <a:t>’) </a:t>
            </a:r>
          </a:p>
          <a:p>
            <a:pPr marL="514350" indent="-514350">
              <a:buFont typeface="+mj-lt"/>
              <a:buAutoNum type="arabicParenR"/>
            </a:pPr>
            <a:r>
              <a:rPr lang="en-GB" sz="2000" b="1" dirty="0" smtClean="0"/>
              <a:t>Bad channels detected over small epochs</a:t>
            </a:r>
            <a:r>
              <a:rPr lang="en-GB" sz="2000" dirty="0" smtClean="0"/>
              <a:t>  (‘</a:t>
            </a:r>
            <a:r>
              <a:rPr lang="en-GB" sz="2000" dirty="0" err="1" smtClean="0"/>
              <a:t>CSG_artefact</a:t>
            </a:r>
            <a:r>
              <a:rPr lang="en-GB" sz="2000" dirty="0" smtClean="0"/>
              <a:t>’). </a:t>
            </a:r>
          </a:p>
          <a:p>
            <a:pPr marL="514350" indent="-514350">
              <a:buNone/>
            </a:pPr>
            <a:r>
              <a:rPr lang="en-GB" sz="2000" dirty="0" smtClean="0"/>
              <a:t>   	Three </a:t>
            </a:r>
            <a:r>
              <a:rPr lang="en-GB" sz="2000" dirty="0" err="1" smtClean="0"/>
              <a:t>submethods</a:t>
            </a:r>
            <a:r>
              <a:rPr lang="en-GB" sz="2000" dirty="0" smtClean="0"/>
              <a:t> are used to detect bad channels to check coherence:</a:t>
            </a:r>
          </a:p>
          <a:p>
            <a:pPr marL="1076325">
              <a:buFont typeface="+mj-lt"/>
              <a:buAutoNum type="arabicPeriod"/>
            </a:pPr>
            <a:r>
              <a:rPr lang="en-GB" sz="2000" dirty="0" smtClean="0"/>
              <a:t>between closed channels,</a:t>
            </a:r>
          </a:p>
          <a:p>
            <a:pPr marL="1076325">
              <a:buFont typeface="+mj-lt"/>
              <a:buAutoNum type="arabicPeriod"/>
            </a:pPr>
            <a:r>
              <a:rPr lang="en-GB" sz="2000" dirty="0" smtClean="0"/>
              <a:t>over small time-windows</a:t>
            </a:r>
          </a:p>
          <a:p>
            <a:pPr marL="1076325">
              <a:buFont typeface="+mj-lt"/>
              <a:buAutoNum type="arabicPeriod"/>
            </a:pPr>
            <a:r>
              <a:rPr lang="en-GB" sz="2000" dirty="0" smtClean="0"/>
              <a:t>over the whole recording</a:t>
            </a:r>
          </a:p>
          <a:p>
            <a:pPr marL="542925" indent="-542925">
              <a:buNone/>
            </a:pPr>
            <a:r>
              <a:rPr lang="en-GB" sz="2000" b="1" dirty="0" smtClean="0"/>
              <a:t>7</a:t>
            </a:r>
            <a:r>
              <a:rPr lang="en-GB" sz="2000" b="1" smtClean="0"/>
              <a:t>)     Rereferencing</a:t>
            </a:r>
            <a:r>
              <a:rPr lang="en-GB" sz="2000" b="1" dirty="0" smtClean="0"/>
              <a:t> to the average of all 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EEG </a:t>
            </a:r>
            <a:r>
              <a:rPr lang="en-GB" b="1" dirty="0" err="1" smtClean="0"/>
              <a:t>rereferencing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CSG toolbox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</a:t>
            </a:r>
            <a:r>
              <a:rPr lang="en-GB" dirty="0" err="1" smtClean="0"/>
              <a:t>CSG_reref</a:t>
            </a:r>
            <a:r>
              <a:rPr lang="en-GB" dirty="0" smtClean="0"/>
              <a:t>’ (256 channels)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You can </a:t>
            </a:r>
            <a:r>
              <a:rPr lang="en-GB" dirty="0" err="1" smtClean="0"/>
              <a:t>rereference</a:t>
            </a:r>
            <a:r>
              <a:rPr lang="en-GB" dirty="0" smtClean="0"/>
              <a:t> data to the average of the 256 channels:</a:t>
            </a:r>
          </a:p>
          <a:p>
            <a:pPr>
              <a:buNone/>
            </a:pPr>
            <a:r>
              <a:rPr lang="en-GB" dirty="0" smtClean="0"/>
              <a:t>	- use the ‘</a:t>
            </a:r>
            <a:r>
              <a:rPr lang="en-GB" dirty="0" err="1" smtClean="0"/>
              <a:t>CSG_reref</a:t>
            </a:r>
            <a:r>
              <a:rPr lang="en-GB" dirty="0" smtClean="0"/>
              <a:t>’ function located in CSG/</a:t>
            </a:r>
            <a:r>
              <a:rPr lang="en-GB" dirty="0" err="1" smtClean="0"/>
              <a:t>subfunction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- give in ‘</a:t>
            </a:r>
            <a:r>
              <a:rPr lang="en-GB" dirty="0" err="1" smtClean="0"/>
              <a:t>origdir</a:t>
            </a:r>
            <a:r>
              <a:rPr lang="en-GB" dirty="0" smtClean="0"/>
              <a:t>’ the path related to the toolbox ‘CSG’</a:t>
            </a:r>
          </a:p>
          <a:p>
            <a:pPr>
              <a:buNone/>
            </a:pPr>
            <a:r>
              <a:rPr lang="en-GB" dirty="0" smtClean="0"/>
              <a:t>   - launch the function and select the ‘</a:t>
            </a:r>
            <a:r>
              <a:rPr lang="en-GB" dirty="0" err="1" smtClean="0"/>
              <a:t>IP_</a:t>
            </a:r>
            <a:r>
              <a:rPr lang="en-GB" i="1" dirty="0" err="1" smtClean="0"/>
              <a:t>filename</a:t>
            </a:r>
            <a:r>
              <a:rPr lang="en-GB" dirty="0" smtClean="0"/>
              <a:t>’ file. It will return the file ‘</a:t>
            </a:r>
            <a:r>
              <a:rPr lang="en-GB" dirty="0" err="1" smtClean="0"/>
              <a:t>MIP_</a:t>
            </a:r>
            <a:r>
              <a:rPr lang="en-GB" i="1" dirty="0" err="1" smtClean="0"/>
              <a:t>filename</a:t>
            </a:r>
            <a:r>
              <a:rPr lang="en-GB" dirty="0" smtClean="0"/>
              <a:t>’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EEG display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CSG toolbox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‘CSG’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01036"/>
            <a:ext cx="8229600" cy="272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22860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338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CSG – EEG Toolbox</vt:lpstr>
      <vt:lpstr>Installation</vt:lpstr>
      <vt:lpstr>EEG preprocessing</vt:lpstr>
      <vt:lpstr>‘CSG_preprocessing’</vt:lpstr>
      <vt:lpstr>‘CSG_preprocessing’ Pipeline </vt:lpstr>
      <vt:lpstr>EEG rereferencing</vt:lpstr>
      <vt:lpstr>‘CSG_reref’ (256 channels)</vt:lpstr>
      <vt:lpstr>EEG display</vt:lpstr>
      <vt:lpstr>‘CSG’</vt:lpstr>
      <vt:lpstr>Display</vt:lpstr>
      <vt:lpstr>Channels selection</vt:lpstr>
      <vt:lpstr>Interface</vt:lpstr>
      <vt:lpstr>EEG preprocessing</vt:lpstr>
      <vt:lpstr>Refine the preprocessed data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 – EEG Toolbox</dc:title>
  <dc:creator>Doro</dc:creator>
  <cp:lastModifiedBy>Doro</cp:lastModifiedBy>
  <cp:revision>10</cp:revision>
  <dcterms:created xsi:type="dcterms:W3CDTF">2006-08-16T00:00:00Z</dcterms:created>
  <dcterms:modified xsi:type="dcterms:W3CDTF">2017-01-13T12:48:51Z</dcterms:modified>
</cp:coreProperties>
</file>