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8" r:id="rId3"/>
    <p:sldId id="287" r:id="rId4"/>
    <p:sldId id="259" r:id="rId5"/>
    <p:sldId id="261" r:id="rId6"/>
    <p:sldId id="265" r:id="rId7"/>
    <p:sldId id="262" r:id="rId8"/>
    <p:sldId id="288" r:id="rId9"/>
    <p:sldId id="264" r:id="rId10"/>
    <p:sldId id="270" r:id="rId11"/>
    <p:sldId id="271" r:id="rId12"/>
    <p:sldId id="272" r:id="rId13"/>
    <p:sldId id="276" r:id="rId14"/>
    <p:sldId id="273" r:id="rId15"/>
    <p:sldId id="274" r:id="rId16"/>
    <p:sldId id="275" r:id="rId17"/>
    <p:sldId id="283" r:id="rId18"/>
    <p:sldId id="280" r:id="rId19"/>
    <p:sldId id="284" r:id="rId20"/>
    <p:sldId id="285" r:id="rId21"/>
    <p:sldId id="277" r:id="rId22"/>
    <p:sldId id="286" r:id="rId23"/>
    <p:sldId id="279" r:id="rId24"/>
    <p:sldId id="278" r:id="rId2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CC00"/>
    <a:srgbClr val="FF0000"/>
    <a:srgbClr val="0000FF"/>
    <a:srgbClr val="FFFF00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94660"/>
  </p:normalViewPr>
  <p:slideViewPr>
    <p:cSldViewPr snapToGrid="0">
      <p:cViewPr>
        <p:scale>
          <a:sx n="70" d="100"/>
          <a:sy n="70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9D99-F5B7-41B8-985C-94E9E8B70952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7E-15CF-4D23-9B52-C56EB37BAB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986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672A-F8C2-4A03-A696-FCAF9EDFE3E7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4CD4-A88D-464E-B140-435E064679F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864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4480" cy="365125"/>
          </a:xfrm>
        </p:spPr>
        <p:txBody>
          <a:bodyPr/>
          <a:lstStyle/>
          <a:p>
            <a:fld id="{4BE233A9-609B-4DD3-AC3D-1EF3FA7FDB6C}" type="datetime1">
              <a:rPr lang="de-DE" smtClean="0"/>
              <a:pPr/>
              <a:t>28.09.2014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4320480" cy="3651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356350"/>
            <a:ext cx="946448" cy="365125"/>
          </a:xfrm>
        </p:spPr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108-079A-4E3D-98FD-1A8BC5D3CD07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8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6DA-E782-42B8-8CD0-0A553CAE773D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8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3771900" y="152400"/>
            <a:ext cx="5241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noProof="0" dirty="0" smtClean="0"/>
              <a:t>A high-quality physics Q&amp;A site and open public peer-review system</a:t>
            </a:r>
            <a:endParaRPr lang="en-US" sz="1400" b="1" noProof="0" dirty="0"/>
          </a:p>
        </p:txBody>
      </p:sp>
      <p:pic>
        <p:nvPicPr>
          <p:cNvPr id="9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9F7-AF94-4608-A5B7-537B55144856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8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076E-CCB4-4581-BBF5-A5530E50958A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9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91A-D192-49E1-8801-D5AFC69B8ADD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11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4D56-4D56-49A7-A7E3-7C4088A5EDE3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7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FABF-6690-41B8-8FF1-248C2A55DA18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6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13B2-0201-4709-AD47-BBE346980AB2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9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C304-51F9-4772-AF5C-1372BC3D92F8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3771900" y="152400"/>
            <a:ext cx="4932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</a:t>
            </a:r>
            <a:r>
              <a:rPr lang="de-DE" sz="1400" dirty="0" err="1" smtClean="0"/>
              <a:t>high-level</a:t>
            </a:r>
            <a:r>
              <a:rPr lang="de-DE" sz="1400" dirty="0" smtClean="0"/>
              <a:t> </a:t>
            </a:r>
            <a:r>
              <a:rPr lang="de-DE" sz="1400" dirty="0" err="1" smtClean="0"/>
              <a:t>physics</a:t>
            </a:r>
            <a:r>
              <a:rPr lang="de-DE" sz="1400" dirty="0" smtClean="0"/>
              <a:t> Q&amp;A </a:t>
            </a:r>
            <a:r>
              <a:rPr lang="de-DE" sz="1400" dirty="0" err="1" smtClean="0"/>
              <a:t>site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open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peer-review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/>
          </a:p>
        </p:txBody>
      </p:sp>
      <p:pic>
        <p:nvPicPr>
          <p:cNvPr id="9" name="Picture 2" descr="E:\Documents\PhysicsOverflow\Offtopicarioum\20140405084313!Physics_Overflow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1" y="122239"/>
            <a:ext cx="3270250" cy="41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16C5-9DCF-4EC6-BFC6-6DDA84F4E19E}" type="datetime1">
              <a:rPr lang="de-DE" smtClean="0"/>
              <a:pPr/>
              <a:t>28.09.2014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6C0-1059-4DF3-8C0E-0847A7CAA65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502348" y="6381328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5th </a:t>
            </a:r>
            <a:r>
              <a:rPr lang="de-DE" sz="1200" dirty="0" err="1" smtClean="0"/>
              <a:t>Offtopicarium</a:t>
            </a:r>
            <a:r>
              <a:rPr lang="de-DE" sz="1200" dirty="0" smtClean="0"/>
              <a:t> (25-29.09.2014, </a:t>
            </a:r>
            <a:r>
              <a:rPr lang="de-DE" sz="1200" dirty="0" err="1" smtClean="0"/>
              <a:t>Węgierska</a:t>
            </a:r>
            <a:r>
              <a:rPr lang="de-DE" sz="1200" dirty="0" smtClean="0"/>
              <a:t> </a:t>
            </a:r>
            <a:r>
              <a:rPr lang="de-DE" sz="1200" dirty="0" err="1" smtClean="0"/>
              <a:t>Górka</a:t>
            </a:r>
            <a:r>
              <a:rPr lang="de-DE" sz="1200" dirty="0" smtClean="0"/>
              <a:t>, </a:t>
            </a:r>
            <a:r>
              <a:rPr lang="de-DE" sz="1200" dirty="0" err="1" smtClean="0"/>
              <a:t>Poland</a:t>
            </a:r>
            <a:r>
              <a:rPr lang="de-DE" sz="1400" dirty="0" smtClean="0"/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7029-ABE5-4006-8E16-E461B6FB1B96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03F3-5989-4C1E-AED0-A456D6BA591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overflow.org/22824/historical-examples-where-journal-reviewing-blatantly-failed?show=22827" TargetMode="External"/><Relationship Id="rId2" Type="http://schemas.openxmlformats.org/officeDocument/2006/relationships/hyperlink" Target="http://arxi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tls.blogspot.de/2014/05/claims-universe-is-not-expand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hysicsoverflow.org/1802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i.stack.imgur.com/GW57S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physicsoverflow.org/22720/infrared-gluon-and-ghost-propagat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overflow.org/19955/renormalization-group-analysis-turbulent-hydrodynamic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overflow.org/17130/a-beginners-complementation-to-physicsoverflow?show=17130" TargetMode="External"/><Relationship Id="rId2" Type="http://schemas.openxmlformats.org/officeDocument/2006/relationships/hyperlink" Target="http://www.physicsoverflow.org/1546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hysicsoverflow.org/re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www.physicsoverflow.org/fa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ysicsoverflow.org/834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ea51.stackexchange.com/proposals/23848/theoretical-phys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overflow.net/" TargetMode="External"/><Relationship Id="rId2" Type="http://schemas.openxmlformats.org/officeDocument/2006/relationships/hyperlink" Target="http://area51.stackexchange.com/proposals/23848/theoretical-phy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ysics.stackexchange.com/questions/74912/accidental-unplanned-breakthroughs-in-physics" TargetMode="External"/><Relationship Id="rId5" Type="http://schemas.openxmlformats.org/officeDocument/2006/relationships/hyperlink" Target="http://www.physicsforums.com/forumdisplay.php?f=9" TargetMode="External"/><Relationship Id="rId4" Type="http://schemas.openxmlformats.org/officeDocument/2006/relationships/hyperlink" Target="http://www.quor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overflow.org/questions/meta" TargetMode="External"/><Relationship Id="rId7" Type="http://schemas.openxmlformats.org/officeDocument/2006/relationships/hyperlink" Target="http://physicsoverflow.org/faq" TargetMode="External"/><Relationship Id="rId2" Type="http://schemas.openxmlformats.org/officeDocument/2006/relationships/hyperlink" Target="http://www.physicsoverflow.org/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dmin@physicsoverflow.org" TargetMode="External"/><Relationship Id="rId5" Type="http://schemas.openxmlformats.org/officeDocument/2006/relationships/hyperlink" Target="http://www.physicsoverflow.org/faq" TargetMode="External"/><Relationship Id="rId4" Type="http://schemas.openxmlformats.org/officeDocument/2006/relationships/hyperlink" Target="http://tpproposal.wordpres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overflow.org/23473/weak-or-holographic-vielbein-framings" TargetMode="External"/><Relationship Id="rId2" Type="http://schemas.openxmlformats.org/officeDocument/2006/relationships/hyperlink" Target="http://www.physicsoverflow.org/a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hysicsoverflow.org/regain-account-page" TargetMode="External"/><Relationship Id="rId4" Type="http://schemas.openxmlformats.org/officeDocument/2006/relationships/hyperlink" Target="http://www.physicsoverflow.org/register?to=activity/m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hysicsoverflow.org/23447/how-algebraic-geometry-and-motives-appears-in-phy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high-quality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r>
              <a:rPr lang="de-DE" dirty="0" smtClean="0"/>
              <a:t> Q&amp;A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/>
              <a:t>o</a:t>
            </a:r>
            <a:r>
              <a:rPr lang="de-DE" dirty="0" smtClean="0"/>
              <a:t>pen peer-review </a:t>
            </a:r>
            <a:r>
              <a:rPr lang="de-DE" dirty="0" err="1" smtClean="0"/>
              <a:t>system</a:t>
            </a:r>
            <a:endParaRPr lang="de-DE" dirty="0"/>
          </a:p>
        </p:txBody>
      </p:sp>
      <p:pic>
        <p:nvPicPr>
          <p:cNvPr id="1026" name="Picture 2" descr="E:\Documents\PhysicsOverflow\Offtopicarioum\20140405084313!Physics_Overflow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2" y="2500602"/>
            <a:ext cx="5649913" cy="72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053" y="1648862"/>
            <a:ext cx="8534400" cy="4710994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00FF"/>
                </a:solidFill>
              </a:rPr>
              <a:t>Reviews section </a:t>
            </a:r>
            <a:r>
              <a:rPr lang="en-US" sz="2600" dirty="0" smtClean="0"/>
              <a:t>is intended to facilitate open and efficient public peer reviewing of papers. It is meant to nicely complement and continue what </a:t>
            </a:r>
            <a:r>
              <a:rPr lang="en-US" sz="2600" dirty="0" smtClean="0">
                <a:solidFill>
                  <a:srgbClr val="0000FF"/>
                </a:solidFill>
              </a:rPr>
              <a:t>Paul </a:t>
            </a:r>
            <a:r>
              <a:rPr lang="en-US" sz="2600" dirty="0" err="1" smtClean="0">
                <a:solidFill>
                  <a:srgbClr val="0000FF"/>
                </a:solidFill>
              </a:rPr>
              <a:t>Ginsparg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smtClean="0"/>
              <a:t>has already achieved by launching the </a:t>
            </a:r>
            <a:r>
              <a:rPr lang="en-US" sz="2600" dirty="0" err="1" smtClean="0">
                <a:hlinkClick r:id="rId2"/>
              </a:rPr>
              <a:t>ArXiv</a:t>
            </a:r>
            <a:r>
              <a:rPr lang="en-US" sz="2600" dirty="0" smtClean="0"/>
              <a:t>.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The trouble with conventional journal peer-reviewing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/>
            <a:r>
              <a:rPr lang="en-US" sz="2600" dirty="0" err="1" smtClean="0"/>
              <a:t>Paywalls</a:t>
            </a:r>
            <a:endParaRPr lang="en-US" sz="2600" dirty="0" smtClean="0"/>
          </a:p>
          <a:p>
            <a:pPr marL="0"/>
            <a:r>
              <a:rPr lang="en-US" sz="2600" dirty="0" smtClean="0"/>
              <a:t>Journal peer-reviewing is way to slow and inefficient</a:t>
            </a:r>
          </a:p>
          <a:p>
            <a:pPr marL="0"/>
            <a:r>
              <a:rPr lang="en-US" sz="2600" dirty="0" smtClean="0"/>
              <a:t>“Sampling effect”: Only the editor + 2-3 referees judge the</a:t>
            </a:r>
            <a:br>
              <a:rPr lang="en-US" sz="2600" dirty="0" smtClean="0"/>
            </a:br>
            <a:r>
              <a:rPr lang="en-US" sz="2600" dirty="0" smtClean="0"/>
              <a:t>      paper: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600" dirty="0" smtClean="0"/>
              <a:t>-&gt; </a:t>
            </a:r>
            <a:r>
              <a:rPr lang="en-US" sz="2600" dirty="0" smtClean="0">
                <a:solidFill>
                  <a:srgbClr val="00CC00"/>
                </a:solidFill>
                <a:hlinkClick r:id="rId3"/>
              </a:rPr>
              <a:t>Good papers </a:t>
            </a:r>
            <a:r>
              <a:rPr lang="en-US" sz="2600" dirty="0" smtClean="0"/>
              <a:t>can get wrongly </a:t>
            </a:r>
            <a:r>
              <a:rPr lang="en-US" sz="2600" dirty="0" smtClean="0">
                <a:solidFill>
                  <a:srgbClr val="FF0000"/>
                </a:solidFill>
              </a:rPr>
              <a:t>rejected</a:t>
            </a:r>
            <a:r>
              <a:rPr lang="en-US" sz="2600" dirty="0" smtClean="0"/>
              <a:t> (Higgs’s paper, string </a:t>
            </a:r>
            <a:br>
              <a:rPr lang="en-US" sz="2600" dirty="0" smtClean="0"/>
            </a:br>
            <a:r>
              <a:rPr lang="en-US" sz="2600" dirty="0" smtClean="0"/>
              <a:t>           theory in the 1970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-&gt; </a:t>
            </a:r>
            <a:r>
              <a:rPr lang="en-US" sz="2600" dirty="0" smtClean="0">
                <a:solidFill>
                  <a:srgbClr val="FF0000"/>
                </a:solidFill>
                <a:hlinkClick r:id="rId4"/>
              </a:rPr>
              <a:t>Nonsense</a:t>
            </a:r>
            <a:r>
              <a:rPr lang="en-US" sz="2600" dirty="0" smtClean="0"/>
              <a:t> gets wrongly </a:t>
            </a:r>
            <a:r>
              <a:rPr lang="en-US" sz="2600" dirty="0" smtClean="0">
                <a:solidFill>
                  <a:srgbClr val="00CC00"/>
                </a:solidFill>
              </a:rPr>
              <a:t>accepted</a:t>
            </a:r>
            <a:r>
              <a:rPr lang="en-US" sz="2600" dirty="0" smtClean="0"/>
              <a:t> and </a:t>
            </a:r>
            <a:r>
              <a:rPr lang="en-US" sz="2600" b="1" dirty="0" smtClean="0">
                <a:solidFill>
                  <a:srgbClr val="FF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globally hyped  (!) </a:t>
            </a:r>
            <a:r>
              <a:rPr lang="en-US" sz="2600" dirty="0" smtClean="0"/>
              <a:t>by </a:t>
            </a:r>
            <a:br>
              <a:rPr lang="en-US" sz="2600" dirty="0" smtClean="0"/>
            </a:br>
            <a:r>
              <a:rPr lang="en-US" sz="2600" dirty="0" smtClean="0"/>
              <a:t>          popular media channels today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564423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The </a:t>
            </a:r>
            <a:r>
              <a:rPr lang="de-DE" dirty="0" err="1" smtClean="0">
                <a:solidFill>
                  <a:srgbClr val="FF0000"/>
                </a:solidFill>
              </a:rPr>
              <a:t>reviews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section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80308"/>
            <a:ext cx="8229600" cy="4495806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Anybody</a:t>
            </a:r>
            <a:r>
              <a:rPr lang="de-DE" sz="2400" dirty="0" smtClean="0"/>
              <a:t> </a:t>
            </a:r>
            <a:r>
              <a:rPr lang="de-DE" sz="2400" dirty="0" err="1" smtClean="0"/>
              <a:t>may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2"/>
              </a:rPr>
              <a:t>submit</a:t>
            </a:r>
            <a:r>
              <a:rPr lang="de-DE" sz="2400" dirty="0" smtClean="0"/>
              <a:t> an </a:t>
            </a:r>
            <a:r>
              <a:rPr lang="de-DE" sz="2400" dirty="0" err="1" smtClean="0"/>
              <a:t>ArXiv</a:t>
            </a:r>
            <a:r>
              <a:rPr lang="de-DE" sz="2400" dirty="0" smtClean="0"/>
              <a:t> </a:t>
            </a:r>
            <a:r>
              <a:rPr lang="de-DE" sz="2400" dirty="0" err="1" smtClean="0"/>
              <a:t>paper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PO</a:t>
            </a:r>
          </a:p>
          <a:p>
            <a:r>
              <a:rPr lang="de-DE" sz="2400" dirty="0" err="1" smtClean="0"/>
              <a:t>Authors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2"/>
              </a:rPr>
              <a:t>claim</a:t>
            </a:r>
            <a:r>
              <a:rPr lang="de-DE" sz="2400" dirty="0" smtClean="0">
                <a:hlinkClick r:id="rId2"/>
              </a:rPr>
              <a:t> </a:t>
            </a:r>
            <a:r>
              <a:rPr lang="de-DE" sz="2400" dirty="0" err="1" smtClean="0">
                <a:hlinkClick r:id="rId2"/>
              </a:rPr>
              <a:t>authorship</a:t>
            </a:r>
            <a:r>
              <a:rPr lang="de-DE" sz="2400" dirty="0" smtClean="0">
                <a:hlinkClick r:id="rId2"/>
              </a:rPr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their</a:t>
            </a:r>
            <a:r>
              <a:rPr lang="de-DE" sz="2400" dirty="0" smtClean="0"/>
              <a:t> </a:t>
            </a:r>
            <a:r>
              <a:rPr lang="de-DE" sz="2400" dirty="0" err="1" smtClean="0"/>
              <a:t>papers</a:t>
            </a:r>
            <a:endParaRPr lang="de-DE" sz="2400" dirty="0" smtClean="0"/>
          </a:p>
          <a:p>
            <a:r>
              <a:rPr lang="de-DE" sz="2400" dirty="0" smtClean="0"/>
              <a:t>The </a:t>
            </a:r>
            <a:r>
              <a:rPr lang="de-DE" sz="2400" dirty="0" err="1" smtClean="0"/>
              <a:t>author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anybody</a:t>
            </a:r>
            <a:r>
              <a:rPr lang="de-DE" sz="2400" dirty="0" smtClean="0"/>
              <a:t> </a:t>
            </a:r>
            <a:r>
              <a:rPr lang="de-DE" sz="2400" dirty="0" err="1" smtClean="0"/>
              <a:t>else</a:t>
            </a:r>
            <a:r>
              <a:rPr lang="de-DE" sz="2400" dirty="0" smtClean="0"/>
              <a:t> </a:t>
            </a:r>
            <a:r>
              <a:rPr lang="de-DE" sz="2400" dirty="0" err="1" smtClean="0"/>
              <a:t>may</a:t>
            </a:r>
            <a:r>
              <a:rPr lang="de-DE" sz="2400" dirty="0" smtClean="0"/>
              <a:t> </a:t>
            </a:r>
            <a:r>
              <a:rPr lang="de-DE" sz="2400" dirty="0" err="1" smtClean="0"/>
              <a:t>summarise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paper</a:t>
            </a:r>
            <a:endParaRPr lang="de-DE" sz="2400" dirty="0" smtClean="0"/>
          </a:p>
          <a:p>
            <a:r>
              <a:rPr lang="de-DE" sz="2400" dirty="0" err="1" smtClean="0"/>
              <a:t>Anybody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vote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0000FF"/>
                </a:solidFill>
              </a:rPr>
              <a:t>originality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0000FF"/>
                </a:solidFill>
              </a:rPr>
              <a:t>accuracy</a:t>
            </a:r>
            <a:r>
              <a:rPr lang="de-DE" sz="2400" dirty="0" smtClean="0">
                <a:solidFill>
                  <a:srgbClr val="0000FF"/>
                </a:solidFill>
              </a:rPr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paper</a:t>
            </a:r>
            <a:r>
              <a:rPr lang="de-DE" sz="2400" dirty="0" smtClean="0"/>
              <a:t> (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these</a:t>
            </a:r>
            <a:r>
              <a:rPr lang="de-DE" sz="2400" dirty="0" smtClean="0"/>
              <a:t> </a:t>
            </a:r>
            <a:r>
              <a:rPr lang="de-DE" sz="2400" dirty="0" err="1" smtClean="0"/>
              <a:t>votes</a:t>
            </a:r>
            <a:r>
              <a:rPr lang="de-DE" sz="2400" dirty="0" smtClean="0"/>
              <a:t> a </a:t>
            </a:r>
            <a:r>
              <a:rPr lang="de-DE" sz="2400" dirty="0" smtClean="0">
                <a:solidFill>
                  <a:srgbClr val="FF0000"/>
                </a:solidFill>
              </a:rPr>
              <a:t>final score y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calculated</a:t>
            </a:r>
            <a:r>
              <a:rPr lang="de-DE" sz="2400" dirty="0" smtClean="0"/>
              <a:t>)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err="1" smtClean="0"/>
              <a:t>Anybody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(</a:t>
            </a:r>
            <a:r>
              <a:rPr lang="de-DE" sz="2400" dirty="0" err="1" smtClean="0"/>
              <a:t>partially</a:t>
            </a:r>
            <a:r>
              <a:rPr lang="de-DE" sz="2400" dirty="0" smtClean="0"/>
              <a:t>) </a:t>
            </a:r>
            <a:r>
              <a:rPr lang="de-DE" sz="2400" dirty="0" err="1" smtClean="0"/>
              <a:t>review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paper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further</a:t>
            </a:r>
            <a:r>
              <a:rPr lang="de-DE" sz="2400" dirty="0" smtClean="0"/>
              <a:t> </a:t>
            </a:r>
            <a:r>
              <a:rPr lang="de-DE" sz="2400" dirty="0" err="1" smtClean="0"/>
              <a:t>discussions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place</a:t>
            </a:r>
            <a:r>
              <a:rPr lang="de-DE" sz="2400" dirty="0" smtClean="0"/>
              <a:t> in </a:t>
            </a:r>
            <a:r>
              <a:rPr lang="de-DE" sz="2400" dirty="0" err="1" smtClean="0"/>
              <a:t>comments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592133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rgbClr val="0000FF"/>
                </a:solidFill>
              </a:rPr>
              <a:t>The </a:t>
            </a:r>
            <a:r>
              <a:rPr lang="de-DE" dirty="0" err="1" smtClean="0">
                <a:solidFill>
                  <a:srgbClr val="0000FF"/>
                </a:solidFill>
              </a:rPr>
              <a:t>idea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of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paper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reviewing</a:t>
            </a:r>
            <a:r>
              <a:rPr lang="de-DE" dirty="0" smtClean="0">
                <a:solidFill>
                  <a:srgbClr val="0000FF"/>
                </a:solidFill>
              </a:rPr>
              <a:t> on PO </a:t>
            </a:r>
            <a:endParaRPr lang="de-DE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t="6887" b="9449"/>
          <a:stretch>
            <a:fillRect/>
          </a:stretch>
        </p:blipFill>
        <p:spPr bwMode="auto">
          <a:xfrm>
            <a:off x="3098097" y="4096990"/>
            <a:ext cx="2171509" cy="9143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74075" y="3007425"/>
            <a:ext cx="8496795" cy="2882735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de-DE" sz="2400" dirty="0" smtClean="0"/>
              <a:t>In </a:t>
            </a:r>
            <a:r>
              <a:rPr lang="de-DE" sz="2400" dirty="0" err="1" smtClean="0"/>
              <a:t>principle</a:t>
            </a:r>
            <a:r>
              <a:rPr lang="de-DE" sz="2400" dirty="0" smtClean="0"/>
              <a:t>, </a:t>
            </a:r>
            <a:r>
              <a:rPr lang="de-DE" sz="2400" dirty="0" err="1" smtClean="0"/>
              <a:t>anybody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submit</a:t>
            </a:r>
            <a:r>
              <a:rPr lang="de-DE" sz="2400" dirty="0" smtClean="0"/>
              <a:t> a </a:t>
            </a:r>
            <a:r>
              <a:rPr lang="de-DE" sz="2400" dirty="0" err="1" smtClean="0"/>
              <a:t>paper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a </a:t>
            </a:r>
            <a:r>
              <a:rPr lang="de-DE" sz="2400" dirty="0" err="1" smtClean="0"/>
              <a:t>review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discussion</a:t>
            </a:r>
            <a:r>
              <a:rPr lang="de-DE" sz="2400" dirty="0" smtClean="0"/>
              <a:t>, but </a:t>
            </a:r>
            <a:r>
              <a:rPr lang="de-DE" sz="2400" dirty="0" err="1" smtClean="0"/>
              <a:t>we</a:t>
            </a:r>
            <a:r>
              <a:rPr lang="de-DE" sz="2400" dirty="0" smtClean="0"/>
              <a:t> do not </a:t>
            </a:r>
            <a:r>
              <a:rPr lang="de-DE" sz="2400" dirty="0" err="1" smtClean="0"/>
              <a:t>accept</a:t>
            </a:r>
            <a:r>
              <a:rPr lang="de-DE" sz="2400" dirty="0" smtClean="0"/>
              <a:t> </a:t>
            </a:r>
            <a:r>
              <a:rPr lang="de-DE" sz="2400" dirty="0" err="1" smtClean="0"/>
              <a:t>every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2"/>
              </a:rPr>
              <a:t>nonsense</a:t>
            </a:r>
            <a:r>
              <a:rPr lang="de-DE" sz="2400" dirty="0" smtClean="0"/>
              <a:t> …</a:t>
            </a:r>
          </a:p>
          <a:p>
            <a:pPr marL="0">
              <a:buNone/>
            </a:pPr>
            <a:endParaRPr lang="de-DE" sz="2400" dirty="0" smtClean="0"/>
          </a:p>
          <a:p>
            <a:pPr marL="0">
              <a:buNone/>
            </a:pPr>
            <a:r>
              <a:rPr lang="de-DE" sz="2400" i="1" dirty="0" smtClean="0"/>
              <a:t>„New Einsteins“, „Surfer-</a:t>
            </a:r>
            <a:r>
              <a:rPr lang="de-DE" sz="2400" i="1" dirty="0" err="1" smtClean="0"/>
              <a:t>dudes</a:t>
            </a:r>
            <a:r>
              <a:rPr lang="de-DE" sz="2400" i="1" dirty="0" smtClean="0"/>
              <a:t>“, „</a:t>
            </a:r>
            <a:r>
              <a:rPr lang="de-DE" sz="2400" i="1" dirty="0" err="1" smtClean="0"/>
              <a:t>Biker-dudes</a:t>
            </a:r>
            <a:r>
              <a:rPr lang="de-DE" sz="2400" i="1" dirty="0" smtClean="0"/>
              <a:t>“, </a:t>
            </a:r>
            <a:r>
              <a:rPr lang="de-DE" sz="2400" i="1" dirty="0" err="1" smtClean="0"/>
              <a:t>etc</a:t>
            </a:r>
            <a:r>
              <a:rPr lang="de-DE" sz="2400" i="1" dirty="0" smtClean="0"/>
              <a:t>  </a:t>
            </a:r>
            <a:r>
              <a:rPr lang="de-DE" sz="2400" i="1" dirty="0" err="1" smtClean="0"/>
              <a:t>who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want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overthrow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established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physics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have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back </a:t>
            </a:r>
            <a:r>
              <a:rPr lang="de-DE" sz="2400" i="1" dirty="0" err="1" smtClean="0"/>
              <a:t>up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their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claims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solid </a:t>
            </a:r>
            <a:r>
              <a:rPr lang="de-DE" sz="2400" i="1" dirty="0" err="1" smtClean="0"/>
              <a:t>theoretical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/</a:t>
            </a:r>
            <a:r>
              <a:rPr lang="de-DE" sz="2400" i="1" dirty="0" err="1" smtClean="0"/>
              <a:t>or</a:t>
            </a:r>
            <a:r>
              <a:rPr lang="de-DE" sz="2400" i="1" dirty="0" smtClean="0"/>
              <a:t>  experimental </a:t>
            </a:r>
            <a:r>
              <a:rPr lang="de-DE" sz="2400" i="1" dirty="0" err="1" smtClean="0"/>
              <a:t>arguments</a:t>
            </a:r>
            <a:r>
              <a:rPr lang="de-DE" sz="2400" i="1" dirty="0" smtClean="0"/>
              <a:t> ! </a:t>
            </a:r>
            <a:endParaRPr lang="de-DE" sz="2400" i="1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FF"/>
                </a:solidFill>
              </a:rPr>
              <a:t> 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74075" y="984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Criteria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accept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paper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reviewing</a:t>
            </a:r>
            <a:r>
              <a:rPr lang="de-DE" sz="44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 on </a:t>
            </a:r>
            <a:r>
              <a:rPr lang="de-DE" sz="4400" dirty="0" err="1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PhysicsOverflow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E:\Documents\PhysicsOverflow\Offtopicarioum\crackpo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9775" y="725376"/>
            <a:ext cx="1400299" cy="1400299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6840187" y="938145"/>
            <a:ext cx="1531917" cy="9975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7016337" y="878764"/>
            <a:ext cx="1510146" cy="12330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41200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How</a:t>
            </a:r>
            <a:r>
              <a:rPr lang="de-DE" dirty="0" smtClean="0">
                <a:solidFill>
                  <a:srgbClr val="0000FF"/>
                </a:solidFill>
              </a:rPr>
              <a:t> a </a:t>
            </a:r>
            <a:r>
              <a:rPr lang="de-DE" dirty="0" err="1" smtClean="0">
                <a:solidFill>
                  <a:srgbClr val="0000FF"/>
                </a:solidFill>
              </a:rPr>
              <a:t>submission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looks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like</a:t>
            </a:r>
            <a:endParaRPr lang="de-DE" dirty="0">
              <a:solidFill>
                <a:srgbClr val="0000FF"/>
              </a:solidFill>
            </a:endParaRPr>
          </a:p>
        </p:txBody>
      </p:sp>
      <p:pic>
        <p:nvPicPr>
          <p:cNvPr id="2050" name="Picture 2" descr="E:\Documents\PhysicsOverflow\Offtopicarioum\Review_example.jpg"/>
          <p:cNvPicPr>
            <a:picLocks noChangeAspect="1" noChangeArrowheads="1"/>
          </p:cNvPicPr>
          <p:nvPr/>
        </p:nvPicPr>
        <p:blipFill>
          <a:blip r:embed="rId2" cstate="print"/>
          <a:srcRect l="8046" t="6723" r="14861" b="3125"/>
          <a:stretch>
            <a:fillRect/>
          </a:stretch>
        </p:blipFill>
        <p:spPr bwMode="auto">
          <a:xfrm>
            <a:off x="651164" y="1468587"/>
            <a:ext cx="7200000" cy="4733702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969825" y="4156364"/>
            <a:ext cx="581891" cy="4017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720436" y="4516594"/>
            <a:ext cx="360219" cy="4017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07827" y="4904519"/>
            <a:ext cx="1096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00B050"/>
                </a:solidFill>
              </a:rPr>
              <a:t>Total score</a:t>
            </a:r>
          </a:p>
        </p:txBody>
      </p:sp>
      <p:sp>
        <p:nvSpPr>
          <p:cNvPr id="15" name="Ellipse 14"/>
          <p:cNvSpPr/>
          <p:nvPr/>
        </p:nvSpPr>
        <p:spPr>
          <a:xfrm>
            <a:off x="3810006" y="4682837"/>
            <a:ext cx="581891" cy="40179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 flipH="1" flipV="1">
            <a:off x="4391887" y="4890666"/>
            <a:ext cx="554182" cy="138533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918371" y="4862957"/>
            <a:ext cx="12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6600"/>
                </a:solidFill>
              </a:rPr>
              <a:t>Add </a:t>
            </a:r>
            <a:r>
              <a:rPr lang="de-DE" sz="1600" b="1" dirty="0" err="1" smtClean="0">
                <a:solidFill>
                  <a:srgbClr val="FF6600"/>
                </a:solidFill>
              </a:rPr>
              <a:t>authors</a:t>
            </a:r>
            <a:endParaRPr lang="de-DE" sz="1600" b="1" dirty="0" smtClean="0">
              <a:solidFill>
                <a:srgbClr val="FF66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8100" y="3075719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00FF"/>
                </a:solidFill>
              </a:rPr>
              <a:t>Originality</a:t>
            </a:r>
            <a:endParaRPr lang="de-DE" sz="1600" b="1" dirty="0" smtClean="0">
              <a:solidFill>
                <a:srgbClr val="0000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5250" y="3675794"/>
            <a:ext cx="94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00FF"/>
                </a:solidFill>
              </a:rPr>
              <a:t>Accuracy</a:t>
            </a:r>
            <a:endParaRPr lang="de-DE" sz="1600" b="1" dirty="0" smtClean="0">
              <a:solidFill>
                <a:srgbClr val="0000FF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 rot="16200000">
            <a:off x="969824" y="3578644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16200000">
            <a:off x="954203" y="2978295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3583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Example</a:t>
            </a:r>
            <a:r>
              <a:rPr lang="de-DE" dirty="0" smtClean="0">
                <a:solidFill>
                  <a:srgbClr val="0000FF"/>
                </a:solidFill>
              </a:rPr>
              <a:t>: a 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Negative Review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 descr="E:\Documents\PhysicsOverflow\Offtopicarioum\Review_neg.jpg"/>
          <p:cNvPicPr>
            <a:picLocks noChangeAspect="1" noChangeArrowheads="1"/>
          </p:cNvPicPr>
          <p:nvPr/>
        </p:nvPicPr>
        <p:blipFill>
          <a:blip r:embed="rId3" cstate="print"/>
          <a:srcRect l="9643" t="6913" r="14861" b="5398"/>
          <a:stretch>
            <a:fillRect/>
          </a:stretch>
        </p:blipFill>
        <p:spPr bwMode="auto">
          <a:xfrm>
            <a:off x="955959" y="1648692"/>
            <a:ext cx="7200000" cy="470183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2570199" y="4128710"/>
            <a:ext cx="6293902" cy="147732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Paper </a:t>
            </a:r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form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IR </a:t>
            </a:r>
            <a:r>
              <a:rPr lang="de-DE" dirty="0" err="1" smtClean="0"/>
              <a:t>gluon</a:t>
            </a:r>
            <a:r>
              <a:rPr lang="de-DE" dirty="0" smtClean="0"/>
              <a:t> </a:t>
            </a:r>
            <a:r>
              <a:rPr lang="de-DE" dirty="0" err="1" smtClean="0"/>
              <a:t>propagator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br>
              <a:rPr lang="de-DE" dirty="0" smtClean="0"/>
            </a:b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scalar</a:t>
            </a:r>
            <a:r>
              <a:rPr lang="de-DE" dirty="0" smtClean="0"/>
              <a:t> </a:t>
            </a:r>
            <a:r>
              <a:rPr lang="el-GR" dirty="0" smtClean="0"/>
              <a:t>φ</a:t>
            </a:r>
            <a:r>
              <a:rPr lang="de-DE" baseline="30000" dirty="0" smtClean="0"/>
              <a:t>4</a:t>
            </a:r>
            <a:r>
              <a:rPr lang="de-DE" dirty="0" smtClean="0"/>
              <a:t>-theory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quantum</a:t>
            </a:r>
            <a:r>
              <a:rPr lang="de-DE" dirty="0" smtClean="0"/>
              <a:t> Yang-Mills</a:t>
            </a:r>
          </a:p>
          <a:p>
            <a:r>
              <a:rPr lang="de-DE" dirty="0" err="1" smtClean="0"/>
              <a:t>Theory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Lagrangian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EOMs </a:t>
            </a:r>
            <a:r>
              <a:rPr lang="de-DE" dirty="0" err="1" smtClean="0"/>
              <a:t>neglected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original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163795" y="3893119"/>
            <a:ext cx="581891" cy="401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 rot="16200000">
            <a:off x="1096703" y="2693295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16200000">
            <a:off x="1104419" y="3294969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ents\PhysicsOverflow\Offtopicarioum\Review_pos.jpg"/>
          <p:cNvPicPr>
            <a:picLocks noChangeAspect="1" noChangeArrowheads="1"/>
          </p:cNvPicPr>
          <p:nvPr/>
        </p:nvPicPr>
        <p:blipFill>
          <a:blip r:embed="rId2" cstate="print"/>
          <a:srcRect l="10495" t="6723" r="16935" b="3125"/>
          <a:stretch>
            <a:fillRect/>
          </a:stretch>
        </p:blipFill>
        <p:spPr bwMode="auto">
          <a:xfrm>
            <a:off x="969835" y="1316182"/>
            <a:ext cx="7121236" cy="497378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74403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Example</a:t>
            </a:r>
            <a:r>
              <a:rPr lang="de-DE" dirty="0" smtClean="0">
                <a:solidFill>
                  <a:srgbClr val="0000FF"/>
                </a:solidFill>
              </a:rPr>
              <a:t>: a </a:t>
            </a:r>
            <a:r>
              <a:rPr lang="de-DE" dirty="0" smtClean="0">
                <a:solidFill>
                  <a:srgbClr val="0000FF"/>
                </a:solidFill>
                <a:hlinkClick r:id="rId3"/>
              </a:rPr>
              <a:t>Positive Review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7608" y="4004019"/>
            <a:ext cx="6721648" cy="1200329"/>
          </a:xfrm>
          <a:prstGeom prst="rect">
            <a:avLst/>
          </a:prstGeom>
          <a:solidFill>
            <a:srgbClr val="00CC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Paper </a:t>
            </a:r>
            <a:r>
              <a:rPr lang="de-DE" dirty="0" err="1" smtClean="0"/>
              <a:t>derives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ERG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hydrodynamic</a:t>
            </a:r>
            <a:r>
              <a:rPr lang="de-DE" dirty="0" smtClean="0"/>
              <a:t> </a:t>
            </a:r>
            <a:r>
              <a:rPr lang="de-DE" dirty="0" err="1" smtClean="0"/>
              <a:t>turbulence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-&gt; original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-&gt; </a:t>
            </a:r>
            <a:r>
              <a:rPr lang="de-DE" dirty="0" err="1" smtClean="0"/>
              <a:t>accurate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080668" y="3477483"/>
            <a:ext cx="581891" cy="4017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 rot="16200000">
            <a:off x="1144203" y="2847670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16200000">
            <a:off x="1165978" y="2240070"/>
            <a:ext cx="581891" cy="5334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FF"/>
                </a:solidFill>
              </a:rPr>
              <a:t>Outlook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Symbol" panose="05050102010706020507" pitchFamily="18" charset="2"/>
              </a:rPr>
              <a:t>b</a:t>
            </a:r>
            <a:r>
              <a:rPr lang="de-DE" sz="2400" dirty="0" smtClean="0"/>
              <a:t>-</a:t>
            </a:r>
            <a:r>
              <a:rPr lang="de-DE" sz="2400" dirty="0" err="1" smtClean="0"/>
              <a:t>state</a:t>
            </a:r>
            <a:r>
              <a:rPr lang="de-DE" sz="2400" dirty="0" smtClean="0"/>
              <a:t> -&gt; </a:t>
            </a:r>
            <a:r>
              <a:rPr lang="de-DE" sz="2400" dirty="0" err="1" smtClean="0"/>
              <a:t>Full</a:t>
            </a:r>
            <a:r>
              <a:rPr lang="de-DE" sz="2400" dirty="0" smtClean="0"/>
              <a:t> </a:t>
            </a:r>
            <a:r>
              <a:rPr lang="de-DE" sz="2400" dirty="0" err="1" smtClean="0"/>
              <a:t>site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Reviews II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2"/>
              </a:rPr>
              <a:t>beta</a:t>
            </a:r>
            <a:r>
              <a:rPr lang="de-DE" sz="2400" dirty="0" smtClean="0">
                <a:hlinkClick r:id="rId2"/>
              </a:rPr>
              <a:t> </a:t>
            </a:r>
            <a:r>
              <a:rPr lang="de-DE" sz="2400" dirty="0" err="1" smtClean="0">
                <a:hlinkClick r:id="rId2"/>
              </a:rPr>
              <a:t>feature-requests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err="1" smtClean="0"/>
              <a:t>fullfilled</a:t>
            </a:r>
            <a:endParaRPr lang="de-DE" sz="2400" dirty="0" smtClean="0"/>
          </a:p>
          <a:p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a </a:t>
            </a:r>
            <a:r>
              <a:rPr lang="de-DE" sz="2400" dirty="0" err="1" smtClean="0"/>
              <a:t>second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developper</a:t>
            </a:r>
            <a:r>
              <a:rPr lang="de-DE" sz="2400" dirty="0" smtClean="0"/>
              <a:t>!</a:t>
            </a:r>
          </a:p>
          <a:p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also </a:t>
            </a:r>
            <a:r>
              <a:rPr lang="de-DE" sz="2400" dirty="0" err="1" smtClean="0"/>
              <a:t>interested</a:t>
            </a:r>
            <a:r>
              <a:rPr lang="de-DE" sz="2400" dirty="0" smtClean="0"/>
              <a:t> in </a:t>
            </a:r>
            <a:r>
              <a:rPr lang="de-DE" sz="2400" dirty="0" err="1" smtClean="0"/>
              <a:t>help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(in </a:t>
            </a:r>
            <a:r>
              <a:rPr lang="de-DE" sz="2400" dirty="0" err="1" smtClean="0"/>
              <a:t>particular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) online </a:t>
            </a:r>
            <a:r>
              <a:rPr lang="de-DE" sz="2400" dirty="0" err="1" smtClean="0"/>
              <a:t>communities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started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lending</a:t>
            </a:r>
            <a:r>
              <a:rPr lang="de-DE" sz="2400" dirty="0" smtClean="0"/>
              <a:t> </a:t>
            </a:r>
            <a:r>
              <a:rPr lang="de-DE" sz="2400" dirty="0" err="1" smtClean="0"/>
              <a:t>our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some</a:t>
            </a:r>
            <a:r>
              <a:rPr lang="de-DE" sz="2400" dirty="0" smtClean="0"/>
              <a:t> (initial) </a:t>
            </a:r>
            <a:r>
              <a:rPr lang="de-DE" sz="2400" dirty="0" err="1" smtClean="0"/>
              <a:t>support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-&gt; (</a:t>
            </a:r>
            <a:r>
              <a:rPr lang="de-DE" sz="2400" dirty="0" err="1" smtClean="0"/>
              <a:t>technical</a:t>
            </a:r>
            <a:r>
              <a:rPr lang="de-DE" sz="2400" dirty="0" smtClean="0"/>
              <a:t>) </a:t>
            </a:r>
            <a:r>
              <a:rPr lang="de-DE" sz="2400" dirty="0" err="1" smtClean="0"/>
              <a:t>collaborations</a:t>
            </a:r>
            <a:r>
              <a:rPr lang="de-DE" sz="2400" dirty="0" smtClean="0"/>
              <a:t> ?</a:t>
            </a:r>
            <a:br>
              <a:rPr lang="de-DE" sz="2400" dirty="0" smtClean="0"/>
            </a:br>
            <a:r>
              <a:rPr lang="de-DE" sz="2400" dirty="0" smtClean="0"/>
              <a:t>An </a:t>
            </a:r>
            <a:r>
              <a:rPr lang="de-DE" sz="2400" dirty="0" err="1" smtClean="0"/>
              <a:t>example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idea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 </a:t>
            </a:r>
            <a:r>
              <a:rPr lang="de-DE" sz="2400" dirty="0" err="1" smtClean="0">
                <a:hlinkClick r:id="rId3"/>
              </a:rPr>
              <a:t>PhysicsUnderflow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up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under</a:t>
            </a:r>
            <a:r>
              <a:rPr lang="de-DE" sz="2400" dirty="0" smtClean="0"/>
              <a:t>-</a:t>
            </a:r>
            <a:br>
              <a:rPr lang="de-DE" sz="2400" dirty="0" smtClean="0"/>
            </a:br>
            <a:r>
              <a:rPr lang="de-DE" sz="2400" dirty="0" smtClean="0"/>
              <a:t>grad-level </a:t>
            </a:r>
            <a:r>
              <a:rPr lang="de-DE" sz="2400" dirty="0" err="1" smtClean="0"/>
              <a:t>physics</a:t>
            </a: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FF"/>
                </a:solidFill>
              </a:rPr>
              <a:t>Appendix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27663"/>
            <a:ext cx="9144000" cy="1143000"/>
          </a:xfrm>
        </p:spPr>
        <p:txBody>
          <a:bodyPr>
            <a:noAutofit/>
          </a:bodyPr>
          <a:lstStyle/>
          <a:p>
            <a:r>
              <a:rPr lang="de-DE" dirty="0" smtClean="0">
                <a:solidFill>
                  <a:srgbClr val="0000FF"/>
                </a:solidFill>
                <a:hlinkClick r:id="rId2"/>
              </a:rPr>
              <a:t>Community </a:t>
            </a:r>
            <a:r>
              <a:rPr lang="de-DE" dirty="0" err="1" smtClean="0">
                <a:solidFill>
                  <a:srgbClr val="0000FF"/>
                </a:solidFill>
                <a:hlinkClick r:id="rId2"/>
              </a:rPr>
              <a:t>moderation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by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review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>
                <a:solidFill>
                  <a:srgbClr val="0000FF"/>
                </a:solidFill>
              </a:rPr>
              <a:t>t</a:t>
            </a:r>
            <a:r>
              <a:rPr lang="de-DE" dirty="0" err="1" smtClean="0">
                <a:solidFill>
                  <a:srgbClr val="0000FF"/>
                </a:solidFill>
              </a:rPr>
              <a:t>hreads</a:t>
            </a:r>
            <a:r>
              <a:rPr lang="de-DE" dirty="0" smtClean="0">
                <a:solidFill>
                  <a:srgbClr val="0000FF"/>
                </a:solidFill>
              </a:rPr>
              <a:t> (     </a:t>
            </a:r>
            <a:r>
              <a:rPr lang="de-DE" dirty="0" err="1" smtClean="0">
                <a:solidFill>
                  <a:srgbClr val="0000FF"/>
                </a:solidFill>
              </a:rPr>
              <a:t>by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Mathematics</a:t>
            </a:r>
            <a:r>
              <a:rPr lang="de-DE" dirty="0" smtClean="0">
                <a:solidFill>
                  <a:srgbClr val="0000FF"/>
                </a:solidFill>
              </a:rPr>
              <a:t> SE)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26" name="Picture 2" descr="E:\Documents\PhysicsOverflow\Offtopicarioum\Ide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8481" y="1451758"/>
            <a:ext cx="515368" cy="628844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33450" y="2223655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 err="1" smtClean="0"/>
              <a:t>Accessible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&gt; 500 </a:t>
            </a:r>
            <a:r>
              <a:rPr lang="de-DE" sz="2400" dirty="0" err="1" smtClean="0"/>
              <a:t>rep</a:t>
            </a:r>
            <a:r>
              <a:rPr lang="de-DE" sz="2400" dirty="0" smtClean="0"/>
              <a:t> </a:t>
            </a:r>
            <a:r>
              <a:rPr lang="de-DE" sz="2400" dirty="0" err="1" smtClean="0"/>
              <a:t>users</a:t>
            </a:r>
            <a:r>
              <a:rPr lang="de-DE" sz="2400" dirty="0" smtClean="0"/>
              <a:t>: </a:t>
            </a:r>
            <a:r>
              <a:rPr lang="de-DE" sz="2400" dirty="0"/>
              <a:t/>
            </a:r>
            <a:br>
              <a:rPr lang="de-DE" sz="2400" dirty="0"/>
            </a:br>
            <a:endParaRPr lang="de-DE" sz="2400" dirty="0" smtClean="0"/>
          </a:p>
          <a:p>
            <a:pPr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z="2400" dirty="0" smtClean="0"/>
              <a:t>List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0000FF"/>
                </a:solidFill>
              </a:rPr>
              <a:t>answers</a:t>
            </a:r>
            <a:r>
              <a:rPr lang="de-DE" sz="2400" dirty="0" smtClean="0"/>
              <a:t> </a:t>
            </a:r>
            <a:r>
              <a:rPr lang="de-DE" sz="2400" dirty="0" err="1" smtClean="0"/>
              <a:t>things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would</a:t>
            </a:r>
            <a:r>
              <a:rPr lang="de-DE" sz="2400" dirty="0" smtClean="0"/>
              <a:t> like </a:t>
            </a:r>
            <a:r>
              <a:rPr lang="de-DE" sz="2400" dirty="0" err="1" smtClean="0"/>
              <a:t>to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    </a:t>
            </a:r>
            <a:r>
              <a:rPr lang="de-DE" sz="2400" dirty="0" err="1" smtClean="0"/>
              <a:t>close</a:t>
            </a:r>
            <a:r>
              <a:rPr lang="de-DE" sz="2400" dirty="0" smtClean="0"/>
              <a:t>, </a:t>
            </a:r>
            <a:r>
              <a:rPr lang="de-DE" sz="2400" dirty="0" err="1" smtClean="0"/>
              <a:t>reopen</a:t>
            </a:r>
            <a:r>
              <a:rPr lang="de-DE" sz="2400" dirty="0" smtClean="0"/>
              <a:t>, </a:t>
            </a:r>
            <a:r>
              <a:rPr lang="de-DE" sz="2400" dirty="0" err="1" smtClean="0"/>
              <a:t>undelete</a:t>
            </a:r>
            <a:r>
              <a:rPr lang="de-DE" sz="2400" dirty="0" smtClean="0"/>
              <a:t>, </a:t>
            </a:r>
            <a:r>
              <a:rPr lang="de-DE" sz="2400" dirty="0" err="1" smtClean="0"/>
              <a:t>delete</a:t>
            </a:r>
            <a:r>
              <a:rPr lang="de-DE" sz="2400" dirty="0" smtClean="0"/>
              <a:t>, </a:t>
            </a:r>
            <a:r>
              <a:rPr lang="de-DE" sz="2400" dirty="0" err="1" smtClean="0"/>
              <a:t>etc</a:t>
            </a:r>
            <a:endParaRPr lang="de-DE" sz="2400" dirty="0" smtClean="0"/>
          </a:p>
          <a:p>
            <a:pPr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People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vote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on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   </a:t>
            </a:r>
            <a:r>
              <a:rPr lang="de-DE" sz="2400" dirty="0" err="1" smtClean="0"/>
              <a:t>answers</a:t>
            </a:r>
            <a:endParaRPr lang="de-DE" sz="2400" dirty="0" smtClean="0"/>
          </a:p>
          <a:p>
            <a:pPr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answer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has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net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close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reopen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undelete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</a:t>
            </a:r>
            <a:b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 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delete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votes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a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moderator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administrator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executes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  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corresponding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action</a:t>
            </a:r>
            <a:r>
              <a:rPr lang="de-DE" sz="2400" dirty="0" smtClean="0"/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66413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Permissions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and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Privileges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701" y="1618021"/>
            <a:ext cx="8229600" cy="4545273"/>
          </a:xfrm>
        </p:spPr>
        <p:txBody>
          <a:bodyPr>
            <a:normAutofit lnSpcReduction="10000"/>
          </a:bodyPr>
          <a:lstStyle/>
          <a:p>
            <a:r>
              <a:rPr lang="de-DE" sz="2400" b="1" dirty="0" err="1" smtClean="0"/>
              <a:t>Everyone</a:t>
            </a:r>
            <a:r>
              <a:rPr lang="de-DE" sz="2400" b="1" dirty="0" smtClean="0"/>
              <a:t>: </a:t>
            </a:r>
            <a:r>
              <a:rPr lang="de-DE" sz="2400" dirty="0" err="1" smtClean="0"/>
              <a:t>ask</a:t>
            </a:r>
            <a:r>
              <a:rPr lang="de-DE" sz="2400" dirty="0" smtClean="0"/>
              <a:t>, </a:t>
            </a:r>
            <a:r>
              <a:rPr lang="de-DE" sz="2400" dirty="0" err="1" smtClean="0"/>
              <a:t>answer</a:t>
            </a:r>
            <a:r>
              <a:rPr lang="de-DE" sz="2400" dirty="0" smtClean="0"/>
              <a:t>, </a:t>
            </a:r>
            <a:r>
              <a:rPr lang="de-DE" sz="2400" dirty="0" err="1" smtClean="0"/>
              <a:t>comment</a:t>
            </a:r>
            <a:r>
              <a:rPr lang="de-DE" sz="2400" dirty="0" smtClean="0"/>
              <a:t>, </a:t>
            </a:r>
            <a:r>
              <a:rPr lang="de-DE" sz="2400" dirty="0" err="1" smtClean="0"/>
              <a:t>suggest</a:t>
            </a:r>
            <a:r>
              <a:rPr lang="de-DE" sz="2400" dirty="0" smtClean="0"/>
              <a:t> </a:t>
            </a:r>
            <a:r>
              <a:rPr lang="de-DE" sz="2400" dirty="0" err="1" smtClean="0"/>
              <a:t>edits</a:t>
            </a:r>
            <a:endParaRPr lang="de-DE" b="1" dirty="0" smtClean="0"/>
          </a:p>
          <a:p>
            <a:r>
              <a:rPr lang="de-DE" sz="2400" b="1" dirty="0" smtClean="0"/>
              <a:t>Registered Users: </a:t>
            </a:r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users</a:t>
            </a:r>
            <a:r>
              <a:rPr lang="de-DE" sz="2400" dirty="0" smtClean="0"/>
              <a:t>, </a:t>
            </a:r>
            <a:r>
              <a:rPr lang="de-DE" sz="2400" dirty="0" err="1" smtClean="0"/>
              <a:t>view</a:t>
            </a:r>
            <a:r>
              <a:rPr lang="de-DE" sz="2400" dirty="0" smtClean="0"/>
              <a:t> </a:t>
            </a:r>
            <a:r>
              <a:rPr lang="de-DE" sz="2400" dirty="0" err="1" smtClean="0"/>
              <a:t>edit</a:t>
            </a:r>
            <a:r>
              <a:rPr lang="de-DE" sz="2400" dirty="0" smtClean="0"/>
              <a:t>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posts</a:t>
            </a:r>
            <a:endParaRPr lang="de-DE" sz="2400" dirty="0" smtClean="0"/>
          </a:p>
          <a:p>
            <a:r>
              <a:rPr lang="de-DE" sz="2400" b="1" dirty="0" smtClean="0"/>
              <a:t>Registered &amp; Email-</a:t>
            </a:r>
            <a:r>
              <a:rPr lang="de-DE" sz="2400" b="1" dirty="0" err="1" smtClean="0"/>
              <a:t>Confirmed</a:t>
            </a:r>
            <a:r>
              <a:rPr lang="de-DE" sz="2400" b="1" dirty="0" smtClean="0"/>
              <a:t>: </a:t>
            </a:r>
            <a:r>
              <a:rPr lang="de-DE" sz="2400" dirty="0" err="1" smtClean="0"/>
              <a:t>flag</a:t>
            </a:r>
            <a:r>
              <a:rPr lang="de-DE" sz="2400" dirty="0" smtClean="0"/>
              <a:t> </a:t>
            </a:r>
            <a:r>
              <a:rPr lang="de-DE" sz="2400" dirty="0" err="1" smtClean="0"/>
              <a:t>posts</a:t>
            </a:r>
            <a:r>
              <a:rPr lang="de-DE" sz="2400" dirty="0" smtClean="0"/>
              <a:t>, post on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walls</a:t>
            </a:r>
            <a:endParaRPr lang="de-DE" sz="2400" dirty="0" smtClean="0"/>
          </a:p>
          <a:p>
            <a:r>
              <a:rPr lang="de-DE" sz="2400" b="1" dirty="0" smtClean="0"/>
              <a:t>15 Points: </a:t>
            </a:r>
            <a:r>
              <a:rPr lang="de-DE" sz="2400" dirty="0" err="1" smtClean="0"/>
              <a:t>vote</a:t>
            </a:r>
            <a:r>
              <a:rPr lang="de-DE" sz="2400" dirty="0" smtClean="0"/>
              <a:t> on </a:t>
            </a:r>
            <a:r>
              <a:rPr lang="de-DE" sz="2400" dirty="0" err="1" smtClean="0"/>
              <a:t>comments</a:t>
            </a:r>
            <a:endParaRPr lang="de-DE" sz="2400" dirty="0" smtClean="0"/>
          </a:p>
          <a:p>
            <a:r>
              <a:rPr lang="de-DE" sz="2400" b="1" dirty="0" smtClean="0"/>
              <a:t>25 Points: </a:t>
            </a:r>
            <a:r>
              <a:rPr lang="de-DE" sz="2400" dirty="0" err="1" smtClean="0"/>
              <a:t>vote</a:t>
            </a:r>
            <a:r>
              <a:rPr lang="de-DE" sz="2400" dirty="0" smtClean="0"/>
              <a:t> on </a:t>
            </a:r>
            <a:r>
              <a:rPr lang="de-DE" sz="2400" dirty="0" err="1" smtClean="0"/>
              <a:t>questions</a:t>
            </a:r>
            <a:endParaRPr lang="de-DE" sz="2400" dirty="0" smtClean="0"/>
          </a:p>
          <a:p>
            <a:r>
              <a:rPr lang="de-DE" sz="2400" b="1" dirty="0" smtClean="0"/>
              <a:t>50 Points: </a:t>
            </a:r>
            <a:r>
              <a:rPr lang="de-DE" sz="2400" dirty="0" err="1" smtClean="0"/>
              <a:t>vote</a:t>
            </a:r>
            <a:r>
              <a:rPr lang="de-DE" sz="2400" dirty="0" smtClean="0"/>
              <a:t> on </a:t>
            </a:r>
            <a:r>
              <a:rPr lang="de-DE" sz="2400" dirty="0" err="1" smtClean="0"/>
              <a:t>answers</a:t>
            </a:r>
            <a:endParaRPr lang="de-DE" sz="2400" dirty="0" smtClean="0"/>
          </a:p>
          <a:p>
            <a:r>
              <a:rPr lang="de-DE" sz="2400" b="1" dirty="0" smtClean="0"/>
              <a:t>500 </a:t>
            </a:r>
            <a:r>
              <a:rPr lang="de-DE" sz="2400" b="1" dirty="0" err="1" smtClean="0"/>
              <a:t>points</a:t>
            </a:r>
            <a:r>
              <a:rPr lang="de-DE" sz="2400" b="1" dirty="0" smtClean="0"/>
              <a:t>: </a:t>
            </a:r>
            <a:r>
              <a:rPr lang="de-DE" sz="2400" dirty="0" err="1" smtClean="0"/>
              <a:t>community</a:t>
            </a:r>
            <a:r>
              <a:rPr lang="de-DE" sz="2400" dirty="0" smtClean="0"/>
              <a:t> </a:t>
            </a:r>
            <a:r>
              <a:rPr lang="de-DE" sz="2400" dirty="0" err="1" smtClean="0"/>
              <a:t>moderation</a:t>
            </a:r>
            <a:r>
              <a:rPr lang="de-DE" sz="2400" dirty="0" smtClean="0"/>
              <a:t>, </a:t>
            </a:r>
            <a:r>
              <a:rPr lang="de-DE" sz="2400" dirty="0" err="1" smtClean="0"/>
              <a:t>edit</a:t>
            </a:r>
            <a:r>
              <a:rPr lang="de-DE" sz="2400" dirty="0" smtClean="0"/>
              <a:t> </a:t>
            </a:r>
            <a:r>
              <a:rPr lang="de-DE" sz="2400" dirty="0" err="1" smtClean="0"/>
              <a:t>directly</a:t>
            </a:r>
            <a:endParaRPr lang="de-DE" sz="2400" dirty="0" smtClean="0"/>
          </a:p>
          <a:p>
            <a:r>
              <a:rPr lang="de-DE" sz="2400" b="1" dirty="0" err="1" smtClean="0"/>
              <a:t>Experts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and</a:t>
            </a:r>
            <a:r>
              <a:rPr lang="de-DE" sz="2400" b="1" dirty="0" smtClean="0"/>
              <a:t> Editors: </a:t>
            </a:r>
            <a:r>
              <a:rPr lang="de-DE" sz="2400" dirty="0" err="1" smtClean="0"/>
              <a:t>close</a:t>
            </a:r>
            <a:r>
              <a:rPr lang="de-DE" sz="2400" dirty="0" smtClean="0"/>
              <a:t>, </a:t>
            </a:r>
            <a:r>
              <a:rPr lang="de-DE" sz="2400" dirty="0" err="1" smtClean="0"/>
              <a:t>reopen</a:t>
            </a:r>
            <a:r>
              <a:rPr lang="de-DE" sz="2400" dirty="0" smtClean="0"/>
              <a:t>,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endParaRPr lang="de-DE" sz="2400" dirty="0" smtClean="0"/>
          </a:p>
          <a:p>
            <a:r>
              <a:rPr lang="de-DE" sz="2400" b="1" dirty="0" smtClean="0"/>
              <a:t>Moderators: </a:t>
            </a:r>
            <a:r>
              <a:rPr lang="de-DE" sz="2400" dirty="0" smtClean="0"/>
              <a:t>(</a:t>
            </a:r>
            <a:r>
              <a:rPr lang="de-DE" sz="2400" dirty="0" err="1" smtClean="0"/>
              <a:t>un</a:t>
            </a:r>
            <a:r>
              <a:rPr lang="de-DE" sz="2400" dirty="0" smtClean="0"/>
              <a:t>)block </a:t>
            </a:r>
            <a:r>
              <a:rPr lang="de-DE" sz="2400" dirty="0" err="1" smtClean="0"/>
              <a:t>users</a:t>
            </a:r>
            <a:r>
              <a:rPr lang="de-DE" sz="2400" dirty="0" smtClean="0"/>
              <a:t>, </a:t>
            </a:r>
            <a:r>
              <a:rPr lang="de-DE" sz="2400" dirty="0" err="1" smtClean="0"/>
              <a:t>view</a:t>
            </a:r>
            <a:r>
              <a:rPr lang="de-DE" sz="2400" dirty="0" smtClean="0"/>
              <a:t> </a:t>
            </a:r>
            <a:r>
              <a:rPr lang="de-DE" sz="2400" dirty="0" err="1" smtClean="0"/>
              <a:t>voters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flaggers</a:t>
            </a:r>
            <a:r>
              <a:rPr lang="de-DE" sz="2400" dirty="0" smtClean="0"/>
              <a:t>, </a:t>
            </a:r>
            <a:r>
              <a:rPr lang="de-DE" sz="2400" dirty="0" err="1" smtClean="0"/>
              <a:t>ect</a:t>
            </a:r>
            <a:endParaRPr lang="de-DE" sz="2400" dirty="0" smtClean="0"/>
          </a:p>
          <a:p>
            <a:r>
              <a:rPr lang="de-DE" sz="2400" b="1" dirty="0" smtClean="0"/>
              <a:t>Administrators, Superadministrator: </a:t>
            </a:r>
          </a:p>
          <a:p>
            <a:r>
              <a:rPr lang="de-DE" sz="2400" b="1" dirty="0" smtClean="0"/>
              <a:t>System </a:t>
            </a:r>
            <a:r>
              <a:rPr lang="de-DE" sz="2400" b="1" dirty="0" err="1" smtClean="0"/>
              <a:t>Developper</a:t>
            </a:r>
            <a:r>
              <a:rPr lang="de-DE" sz="2400" b="1" dirty="0" smtClean="0"/>
              <a:t>: </a:t>
            </a:r>
            <a:r>
              <a:rPr lang="de-DE" sz="2400" dirty="0" err="1" smtClean="0"/>
              <a:t>God</a:t>
            </a:r>
            <a:r>
              <a:rPr lang="de-DE" sz="2400" dirty="0" smtClean="0"/>
              <a:t> (</a:t>
            </a:r>
            <a:r>
              <a:rPr lang="de-DE" sz="2400" dirty="0" err="1" smtClean="0"/>
              <a:t>joking</a:t>
            </a:r>
            <a:r>
              <a:rPr lang="de-DE" sz="2400" dirty="0" smtClean="0"/>
              <a:t>) … :-)  </a:t>
            </a:r>
            <a:endParaRPr lang="de-DE" sz="2400" b="1" dirty="0" smtClean="0"/>
          </a:p>
          <a:p>
            <a:endParaRPr lang="de-DE" sz="2400" b="1" dirty="0" smtClean="0"/>
          </a:p>
          <a:p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5061" y="2597290"/>
            <a:ext cx="6542419" cy="2673926"/>
          </a:xfrm>
        </p:spPr>
        <p:txBody>
          <a:bodyPr>
            <a:normAutofit/>
          </a:bodyPr>
          <a:lstStyle/>
          <a:p>
            <a:r>
              <a:rPr lang="de-DE" dirty="0" err="1" smtClean="0"/>
              <a:t>Introductory</a:t>
            </a:r>
            <a:r>
              <a:rPr lang="de-DE" dirty="0" smtClean="0"/>
              <a:t> </a:t>
            </a:r>
            <a:r>
              <a:rPr lang="de-DE" dirty="0" err="1" smtClean="0"/>
              <a:t>remarks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Question&amp;Answers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endParaRPr lang="de-DE" dirty="0" smtClean="0"/>
          </a:p>
          <a:p>
            <a:r>
              <a:rPr lang="de-DE" dirty="0" smtClean="0"/>
              <a:t>The Reviews </a:t>
            </a:r>
            <a:r>
              <a:rPr lang="de-DE" dirty="0" err="1" smtClean="0"/>
              <a:t>section</a:t>
            </a:r>
            <a:endParaRPr lang="de-DE" dirty="0" smtClean="0"/>
          </a:p>
          <a:p>
            <a:r>
              <a:rPr lang="de-DE" dirty="0" smtClean="0"/>
              <a:t>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iscussion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q</a:t>
            </a:r>
            <a:r>
              <a:rPr lang="de-DE" dirty="0" err="1" smtClean="0"/>
              <a:t>uestions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865714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rgbClr val="0000FF"/>
                </a:solidFill>
              </a:rPr>
              <a:t>Outline</a:t>
            </a:r>
            <a:endParaRPr lang="de-D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8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rgbClr val="0000FF"/>
                </a:solidFill>
                <a:hlinkClick r:id="rId2"/>
              </a:rPr>
              <a:t>Differences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>
                <a:solidFill>
                  <a:srgbClr val="0000FF"/>
                </a:solidFill>
              </a:rPr>
              <a:t>b</a:t>
            </a:r>
            <a:r>
              <a:rPr lang="de-DE" dirty="0" err="1" smtClean="0">
                <a:solidFill>
                  <a:srgbClr val="0000FF"/>
                </a:solidFill>
              </a:rPr>
              <a:t>etween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the</a:t>
            </a:r>
            <a:r>
              <a:rPr lang="de-DE" dirty="0" smtClean="0">
                <a:solidFill>
                  <a:srgbClr val="0000FF"/>
                </a:solidFill>
              </a:rPr>
              <a:t> SE </a:t>
            </a:r>
            <a:r>
              <a:rPr lang="de-DE" dirty="0" err="1" smtClean="0">
                <a:solidFill>
                  <a:srgbClr val="0000FF"/>
                </a:solidFill>
              </a:rPr>
              <a:t>and</a:t>
            </a:r>
            <a:r>
              <a:rPr lang="de-DE" dirty="0" smtClean="0">
                <a:solidFill>
                  <a:srgbClr val="0000FF"/>
                </a:solidFill>
              </a:rPr>
              <a:t> PO </a:t>
            </a:r>
            <a:r>
              <a:rPr lang="de-DE" dirty="0" err="1" smtClean="0">
                <a:solidFill>
                  <a:srgbClr val="0000FF"/>
                </a:solidFill>
              </a:rPr>
              <a:t>user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>
                <a:solidFill>
                  <a:srgbClr val="0000FF"/>
                </a:solidFill>
              </a:rPr>
              <a:t>i</a:t>
            </a:r>
            <a:r>
              <a:rPr lang="de-DE" dirty="0" err="1" smtClean="0">
                <a:solidFill>
                  <a:srgbClr val="0000FF"/>
                </a:solidFill>
              </a:rPr>
              <a:t>nterface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54428"/>
            <a:ext cx="8229600" cy="448887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err="1" smtClean="0"/>
              <a:t>Hierarchical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0000FF"/>
                </a:solidFill>
              </a:rPr>
              <a:t>categories</a:t>
            </a:r>
            <a:r>
              <a:rPr lang="de-DE" sz="2400" dirty="0" smtClean="0"/>
              <a:t> in </a:t>
            </a:r>
            <a:r>
              <a:rPr lang="de-DE" sz="2400" dirty="0" err="1" smtClean="0"/>
              <a:t>addition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tags</a:t>
            </a:r>
          </a:p>
          <a:p>
            <a:r>
              <a:rPr lang="de-DE" sz="2400" dirty="0" smtClean="0"/>
              <a:t>Comments </a:t>
            </a:r>
            <a:r>
              <a:rPr lang="de-DE" sz="2400" dirty="0" err="1" smtClean="0">
                <a:solidFill>
                  <a:srgbClr val="00B050"/>
                </a:solidFill>
              </a:rPr>
              <a:t>up</a:t>
            </a:r>
            <a:r>
              <a:rPr lang="de-DE" sz="2400" dirty="0" smtClean="0"/>
              <a:t>-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downvotable</a:t>
            </a:r>
            <a:endParaRPr lang="de-DE" sz="2400" dirty="0" smtClean="0">
              <a:solidFill>
                <a:srgbClr val="FF0000"/>
              </a:solidFill>
            </a:endParaRPr>
          </a:p>
          <a:p>
            <a:r>
              <a:rPr lang="de-DE" sz="2400" dirty="0" smtClean="0"/>
              <a:t>Positive </a:t>
            </a:r>
            <a:r>
              <a:rPr lang="de-DE" sz="2400" dirty="0" err="1" smtClean="0"/>
              <a:t>and</a:t>
            </a:r>
            <a:r>
              <a:rPr lang="de-DE" sz="2400" dirty="0" smtClean="0"/>
              <a:t> negative </a:t>
            </a:r>
            <a:r>
              <a:rPr lang="de-DE" sz="2400" dirty="0" err="1" smtClean="0"/>
              <a:t>votes</a:t>
            </a:r>
            <a:r>
              <a:rPr lang="de-DE" sz="2400" dirty="0" smtClean="0"/>
              <a:t> </a:t>
            </a:r>
            <a:r>
              <a:rPr lang="de-DE" sz="2400" dirty="0" err="1" smtClean="0"/>
              <a:t>displayed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everybody</a:t>
            </a:r>
            <a:endParaRPr lang="de-DE" sz="2400" dirty="0" smtClean="0"/>
          </a:p>
          <a:p>
            <a:r>
              <a:rPr lang="de-DE" sz="2400" dirty="0" smtClean="0"/>
              <a:t>Magnitude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downvote</a:t>
            </a:r>
            <a:r>
              <a:rPr lang="de-DE" sz="2400" dirty="0" smtClean="0"/>
              <a:t> </a:t>
            </a:r>
            <a:r>
              <a:rPr lang="de-DE" sz="2400" dirty="0" err="1" smtClean="0"/>
              <a:t>rep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same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upvotes</a:t>
            </a:r>
            <a:endParaRPr lang="de-DE" sz="2400" dirty="0" smtClean="0"/>
          </a:p>
          <a:p>
            <a:r>
              <a:rPr lang="de-DE" sz="2400" dirty="0" smtClean="0"/>
              <a:t>Users </a:t>
            </a:r>
            <a:r>
              <a:rPr lang="de-DE" sz="2400" dirty="0" err="1" smtClean="0"/>
              <a:t>who</a:t>
            </a:r>
            <a:r>
              <a:rPr lang="de-DE" sz="2400" dirty="0" smtClean="0"/>
              <a:t> </a:t>
            </a:r>
            <a:r>
              <a:rPr lang="de-DE" sz="2400" dirty="0" err="1" smtClean="0"/>
              <a:t>contribute</a:t>
            </a:r>
            <a:r>
              <a:rPr lang="de-DE" sz="2400" dirty="0" smtClean="0"/>
              <a:t> </a:t>
            </a:r>
            <a:r>
              <a:rPr lang="de-DE" sz="2400" dirty="0" err="1" smtClean="0"/>
              <a:t>negatively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negative </a:t>
            </a:r>
            <a:r>
              <a:rPr lang="de-DE" sz="2400" dirty="0" err="1" smtClean="0">
                <a:solidFill>
                  <a:srgbClr val="FF0000"/>
                </a:solidFill>
              </a:rPr>
              <a:t>rep</a:t>
            </a:r>
            <a:endParaRPr lang="de-DE" sz="2400" dirty="0" smtClean="0">
              <a:solidFill>
                <a:srgbClr val="FF0000"/>
              </a:solidFill>
            </a:endParaRPr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accepting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answers</a:t>
            </a:r>
            <a:endParaRPr lang="de-DE" sz="2400" dirty="0" smtClean="0"/>
          </a:p>
          <a:p>
            <a:r>
              <a:rPr lang="de-DE" sz="2400" dirty="0" err="1" smtClean="0">
                <a:solidFill>
                  <a:srgbClr val="00B050"/>
                </a:solidFill>
              </a:rPr>
              <a:t>No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autodeletion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content</a:t>
            </a:r>
            <a:endParaRPr lang="de-DE" sz="2400" dirty="0" smtClean="0"/>
          </a:p>
          <a:p>
            <a:r>
              <a:rPr lang="de-DE" sz="2400" dirty="0" err="1" smtClean="0"/>
              <a:t>Practically</a:t>
            </a:r>
            <a:r>
              <a:rPr lang="de-DE" sz="2400" dirty="0" smtClean="0"/>
              <a:t> infinite </a:t>
            </a:r>
            <a:r>
              <a:rPr lang="de-DE" sz="2400" dirty="0" err="1" smtClean="0"/>
              <a:t>comment</a:t>
            </a:r>
            <a:r>
              <a:rPr lang="de-DE" sz="2400" dirty="0" smtClean="0"/>
              <a:t> </a:t>
            </a:r>
            <a:r>
              <a:rPr lang="de-DE" sz="2400" dirty="0" err="1" smtClean="0"/>
              <a:t>length</a:t>
            </a:r>
            <a:endParaRPr lang="de-DE" sz="2400" dirty="0" smtClean="0"/>
          </a:p>
          <a:p>
            <a:r>
              <a:rPr lang="de-DE" sz="2400" dirty="0" smtClean="0"/>
              <a:t>@User </a:t>
            </a:r>
            <a:r>
              <a:rPr lang="de-DE" sz="2400" dirty="0" err="1" smtClean="0"/>
              <a:t>pings</a:t>
            </a:r>
            <a:r>
              <a:rPr lang="de-DE" sz="2400" dirty="0" smtClean="0"/>
              <a:t> </a:t>
            </a:r>
            <a:r>
              <a:rPr lang="de-DE" sz="2400" dirty="0" err="1" smtClean="0"/>
              <a:t>always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everywhere</a:t>
            </a:r>
            <a:endParaRPr lang="de-DE" sz="2400" dirty="0" smtClean="0"/>
          </a:p>
          <a:p>
            <a:r>
              <a:rPr lang="de-DE" sz="2400" dirty="0" err="1" smtClean="0"/>
              <a:t>Vote</a:t>
            </a:r>
            <a:r>
              <a:rPr lang="de-DE" sz="2400" dirty="0" smtClean="0"/>
              <a:t> </a:t>
            </a:r>
            <a:r>
              <a:rPr lang="de-DE" sz="2400" dirty="0" err="1" smtClean="0"/>
              <a:t>reversal</a:t>
            </a:r>
            <a:r>
              <a:rPr lang="de-DE" sz="2400" dirty="0" smtClean="0"/>
              <a:t> </a:t>
            </a:r>
            <a:r>
              <a:rPr lang="de-DE" sz="2400" dirty="0" err="1" smtClean="0"/>
              <a:t>always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endParaRPr lang="de-DE" sz="2400" dirty="0" smtClean="0"/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rep</a:t>
            </a:r>
            <a:r>
              <a:rPr lang="de-DE" sz="2400" dirty="0" smtClean="0"/>
              <a:t> / </a:t>
            </a:r>
            <a:r>
              <a:rPr lang="de-DE" sz="2400" dirty="0" err="1" smtClean="0"/>
              <a:t>vote</a:t>
            </a:r>
            <a:r>
              <a:rPr lang="de-DE" sz="2400" dirty="0" smtClean="0"/>
              <a:t> </a:t>
            </a:r>
            <a:r>
              <a:rPr lang="de-DE" sz="2400" dirty="0" err="1" smtClean="0"/>
              <a:t>caps</a:t>
            </a:r>
            <a:endParaRPr lang="de-DE" sz="2400" dirty="0" smtClean="0"/>
          </a:p>
          <a:p>
            <a:r>
              <a:rPr lang="de-DE" sz="2400" dirty="0" smtClean="0"/>
              <a:t>Real private (</a:t>
            </a:r>
            <a:r>
              <a:rPr lang="de-DE" sz="2400" dirty="0" err="1" smtClean="0"/>
              <a:t>unmoderated</a:t>
            </a:r>
            <a:r>
              <a:rPr lang="de-DE" sz="2400" dirty="0" smtClean="0"/>
              <a:t>, Big-Brother </a:t>
            </a:r>
            <a:r>
              <a:rPr lang="de-DE" sz="2400" dirty="0" err="1" smtClean="0"/>
              <a:t>excluded</a:t>
            </a:r>
            <a:r>
              <a:rPr lang="de-DE" sz="2400" dirty="0" smtClean="0"/>
              <a:t>) </a:t>
            </a:r>
            <a:r>
              <a:rPr lang="de-DE" sz="2400" dirty="0" err="1" smtClean="0">
                <a:solidFill>
                  <a:srgbClr val="00B050"/>
                </a:solidFill>
              </a:rPr>
              <a:t>communication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between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users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.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026" name="Picture 2" descr="F:\Offtopicarium\Eye_of_Sauro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5208" y="4102456"/>
            <a:ext cx="2823779" cy="12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7"/>
          <p:cNvCxnSpPr/>
          <p:nvPr/>
        </p:nvCxnSpPr>
        <p:spPr>
          <a:xfrm flipV="1">
            <a:off x="6113812" y="3764472"/>
            <a:ext cx="2555175" cy="18624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973288" y="3918851"/>
            <a:ext cx="2695699" cy="170805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13913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  <a:hlinkClick r:id="rId2"/>
              </a:rPr>
              <a:t>History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hlinkClick r:id="rId2"/>
              </a:rPr>
              <a:t>of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 </a:t>
            </a:r>
            <a:r>
              <a:rPr lang="de-DE" dirty="0" err="1" smtClean="0">
                <a:solidFill>
                  <a:srgbClr val="0000FF"/>
                </a:solidFill>
                <a:hlinkClick r:id="rId2"/>
              </a:rPr>
              <a:t>PhysicsOverflow</a:t>
            </a:r>
            <a:r>
              <a:rPr lang="de-DE" dirty="0" smtClean="0">
                <a:solidFill>
                  <a:srgbClr val="0000FF"/>
                </a:solidFill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400"/>
            <a:ext cx="8229600" cy="4462145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2013</a:t>
            </a:r>
            <a:r>
              <a:rPr lang="de-DE" sz="2400" dirty="0" smtClean="0"/>
              <a:t> a </a:t>
            </a:r>
            <a:r>
              <a:rPr lang="de-DE" sz="2400" dirty="0" err="1" smtClean="0"/>
              <a:t>group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people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a 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</a:t>
            </a:r>
            <a:r>
              <a:rPr lang="de-DE" sz="2400" dirty="0" err="1" smtClean="0"/>
              <a:t>analogue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err="1" smtClean="0"/>
              <a:t>MathOverflow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graduate</a:t>
            </a:r>
            <a:r>
              <a:rPr lang="de-DE" sz="2400" dirty="0" smtClean="0"/>
              <a:t>-level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above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needed</a:t>
            </a:r>
            <a:endParaRPr lang="de-DE" sz="2400" dirty="0"/>
          </a:p>
          <a:p>
            <a:r>
              <a:rPr lang="en-US" sz="2400" b="1" dirty="0" smtClean="0"/>
              <a:t>2013-09-10 </a:t>
            </a:r>
            <a:r>
              <a:rPr lang="en-US" sz="2400" dirty="0" smtClean="0"/>
              <a:t>Blog for systematic discussions created</a:t>
            </a:r>
          </a:p>
          <a:p>
            <a:r>
              <a:rPr lang="en-US" sz="2400" b="1" dirty="0"/>
              <a:t>2014-02-20 - </a:t>
            </a:r>
            <a:r>
              <a:rPr lang="en-US" sz="2400" dirty="0"/>
              <a:t>Technical Private Beta of </a:t>
            </a:r>
            <a:r>
              <a:rPr lang="en-US" sz="2400" dirty="0" err="1"/>
              <a:t>PhysicsOverflow</a:t>
            </a:r>
            <a:r>
              <a:rPr lang="en-US" sz="2400" dirty="0"/>
              <a:t> </a:t>
            </a:r>
            <a:r>
              <a:rPr lang="en-US" sz="2400" dirty="0" smtClean="0"/>
              <a:t>begins</a:t>
            </a:r>
          </a:p>
          <a:p>
            <a:r>
              <a:rPr lang="en-US" sz="2400" b="1" dirty="0"/>
              <a:t>2014-04-04 - </a:t>
            </a:r>
            <a:r>
              <a:rPr lang="en-US" sz="2400" dirty="0"/>
              <a:t>Public beta </a:t>
            </a:r>
            <a:r>
              <a:rPr lang="en-US" sz="2400" dirty="0" smtClean="0"/>
              <a:t>begins</a:t>
            </a:r>
          </a:p>
          <a:p>
            <a:r>
              <a:rPr lang="en-US" sz="2400" b="1" dirty="0"/>
              <a:t>2014-08-24</a:t>
            </a:r>
            <a:r>
              <a:rPr lang="en-US" sz="2400" dirty="0"/>
              <a:t> - The </a:t>
            </a:r>
            <a:r>
              <a:rPr lang="en-US" sz="2400" dirty="0" err="1"/>
              <a:t>hierarchial</a:t>
            </a:r>
            <a:r>
              <a:rPr lang="en-US" sz="2400" dirty="0"/>
              <a:t> tag system released; leading to the phase </a:t>
            </a:r>
            <a:r>
              <a:rPr lang="en-US" sz="2400" i="1" dirty="0"/>
              <a:t>Reviews II</a:t>
            </a:r>
            <a:r>
              <a:rPr lang="en-US" sz="2400" dirty="0"/>
              <a:t>. The </a:t>
            </a:r>
            <a:r>
              <a:rPr lang="en-US" sz="2400" dirty="0" err="1"/>
              <a:t>PhysicsOverflow</a:t>
            </a:r>
            <a:r>
              <a:rPr lang="en-US" sz="2400" dirty="0"/>
              <a:t> software development has now branched away significantly far from the Question2Answer software development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Currently, the  </a:t>
            </a:r>
            <a:r>
              <a:rPr lang="en-US" sz="2400" b="1" dirty="0" err="1" smtClean="0"/>
              <a:t>PhysicsOverflow</a:t>
            </a:r>
            <a:r>
              <a:rPr lang="en-US" sz="2400" b="1" dirty="0" smtClean="0"/>
              <a:t> team </a:t>
            </a:r>
            <a:r>
              <a:rPr lang="en-US" sz="2400" dirty="0" smtClean="0"/>
              <a:t>consists of  1 great system  developer and 4 moderators/administrators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1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9" y="1344900"/>
            <a:ext cx="4696681" cy="515088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000" b="1" dirty="0" smtClean="0">
                <a:solidFill>
                  <a:srgbClr val="FF0000"/>
                </a:solidFill>
              </a:rPr>
              <a:t>High-level </a:t>
            </a:r>
            <a:r>
              <a:rPr lang="de-DE" sz="2000" b="1" dirty="0" err="1" smtClean="0">
                <a:solidFill>
                  <a:srgbClr val="FF0000"/>
                </a:solidFill>
              </a:rPr>
              <a:t>academic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community</a:t>
            </a:r>
            <a:r>
              <a:rPr lang="de-DE" sz="2000" b="1" dirty="0" smtClean="0">
                <a:solidFill>
                  <a:srgbClr val="FF0000"/>
                </a:solidFill>
              </a:rPr>
              <a:t/>
            </a:r>
            <a:br>
              <a:rPr lang="de-DE" sz="2000" b="1" dirty="0" smtClean="0">
                <a:solidFill>
                  <a:srgbClr val="FF0000"/>
                </a:solidFill>
              </a:rPr>
            </a:br>
            <a:endParaRPr lang="de-DE" sz="2000" b="1" dirty="0" smtClean="0">
              <a:solidFill>
                <a:srgbClr val="FF0000"/>
              </a:solidFill>
            </a:endParaRPr>
          </a:p>
          <a:p>
            <a:pPr marL="0"/>
            <a:r>
              <a:rPr lang="de-DE" sz="2000" b="1" dirty="0" smtClean="0">
                <a:solidFill>
                  <a:srgbClr val="0000FF"/>
                </a:solidFill>
              </a:rPr>
              <a:t>Mission:</a:t>
            </a:r>
            <a:r>
              <a:rPr lang="de-DE" sz="2000" dirty="0" smtClean="0"/>
              <a:t> Support </a:t>
            </a:r>
            <a:r>
              <a:rPr lang="de-DE" sz="2000" dirty="0" err="1" smtClean="0"/>
              <a:t>the</a:t>
            </a:r>
            <a:r>
              <a:rPr lang="de-DE" sz="2000" dirty="0" smtClean="0"/>
              <a:t> international</a:t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professionals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students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doing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learning</a:t>
            </a:r>
            <a:r>
              <a:rPr lang="de-DE" sz="2000" dirty="0" smtClean="0"/>
              <a:t> </a:t>
            </a:r>
            <a:r>
              <a:rPr lang="de-DE" sz="2000" dirty="0" err="1" smtClean="0"/>
              <a:t>science</a:t>
            </a:r>
            <a:r>
              <a:rPr lang="de-DE" sz="2000" dirty="0" smtClean="0"/>
              <a:t> </a:t>
            </a:r>
          </a:p>
          <a:p>
            <a:pPr marL="0"/>
            <a:r>
              <a:rPr lang="de-DE" sz="2000" dirty="0" smtClean="0">
                <a:solidFill>
                  <a:srgbClr val="FF0000"/>
                </a:solidFill>
              </a:rPr>
              <a:t>Quality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content</a:t>
            </a:r>
            <a:r>
              <a:rPr lang="de-DE" sz="2000" dirty="0" smtClean="0"/>
              <a:t> </a:t>
            </a:r>
            <a:r>
              <a:rPr lang="de-DE" sz="2000" dirty="0" err="1" smtClean="0"/>
              <a:t>counts</a:t>
            </a:r>
            <a:endParaRPr lang="de-DE" sz="2000" dirty="0" smtClean="0"/>
          </a:p>
          <a:p>
            <a:pPr marL="0"/>
            <a:r>
              <a:rPr lang="de-DE" sz="2000" dirty="0" smtClean="0"/>
              <a:t>Content </a:t>
            </a:r>
            <a:r>
              <a:rPr lang="de-DE" sz="2000" dirty="0" err="1" smtClean="0"/>
              <a:t>useful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a </a:t>
            </a:r>
            <a:r>
              <a:rPr lang="de-DE" sz="2000" dirty="0" err="1" smtClean="0"/>
              <a:t>closed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>
                <a:solidFill>
                  <a:srgbClr val="0000FF"/>
                </a:solidFill>
              </a:rPr>
              <a:t>spezialised</a:t>
            </a:r>
            <a:r>
              <a:rPr lang="de-DE" sz="2000" dirty="0" smtClean="0">
                <a:solidFill>
                  <a:srgbClr val="0000FF"/>
                </a:solidFill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community</a:t>
            </a:r>
            <a:endParaRPr lang="de-DE" sz="2000" dirty="0" smtClean="0">
              <a:solidFill>
                <a:srgbClr val="0000FF"/>
              </a:solidFill>
            </a:endParaRPr>
          </a:p>
          <a:p>
            <a:pPr marL="0"/>
            <a:r>
              <a:rPr lang="de-DE" sz="2000" dirty="0" err="1" smtClean="0"/>
              <a:t>Focused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high-level</a:t>
            </a:r>
            <a:r>
              <a:rPr lang="de-DE" sz="2000" dirty="0" smtClean="0"/>
              <a:t> </a:t>
            </a:r>
            <a:r>
              <a:rPr lang="de-DE" sz="2000" dirty="0" err="1" smtClean="0"/>
              <a:t>content</a:t>
            </a:r>
            <a:endParaRPr lang="de-DE" sz="2000" dirty="0" smtClean="0"/>
          </a:p>
          <a:p>
            <a:pPr marL="0"/>
            <a:r>
              <a:rPr lang="de-DE" sz="2000" dirty="0" err="1" smtClean="0"/>
              <a:t>Good</a:t>
            </a:r>
            <a:r>
              <a:rPr lang="de-DE" sz="2000" dirty="0" smtClean="0"/>
              <a:t> </a:t>
            </a:r>
            <a:r>
              <a:rPr lang="de-DE" sz="2000" dirty="0" err="1" smtClean="0"/>
              <a:t>long-term</a:t>
            </a:r>
            <a:r>
              <a:rPr lang="de-DE" sz="2000" dirty="0" smtClean="0"/>
              <a:t> expert </a:t>
            </a:r>
            <a:r>
              <a:rPr lang="de-DE" sz="2000" dirty="0" err="1" smtClean="0"/>
              <a:t>users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important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highly</a:t>
            </a:r>
            <a:r>
              <a:rPr lang="de-DE" sz="2000" dirty="0" smtClean="0"/>
              <a:t> </a:t>
            </a:r>
            <a:r>
              <a:rPr lang="de-DE" sz="2000" dirty="0" err="1" smtClean="0"/>
              <a:t>appreciated</a:t>
            </a:r>
            <a:endParaRPr lang="de-DE" sz="2000" dirty="0" smtClean="0"/>
          </a:p>
          <a:p>
            <a:pPr marL="0"/>
            <a:r>
              <a:rPr lang="de-DE" sz="2000" dirty="0" err="1" smtClean="0"/>
              <a:t>Attracting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exactly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</a:t>
            </a:r>
            <a:r>
              <a:rPr lang="de-DE" sz="2000" dirty="0" err="1" smtClean="0"/>
              <a:t>audience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known</a:t>
            </a:r>
            <a:r>
              <a:rPr lang="de-DE" sz="2000" dirty="0" smtClean="0"/>
              <a:t> „real-</a:t>
            </a:r>
            <a:r>
              <a:rPr lang="de-DE" sz="2000" dirty="0" err="1" smtClean="0"/>
              <a:t>world</a:t>
            </a:r>
            <a:r>
              <a:rPr lang="de-DE" sz="2000" dirty="0" smtClean="0"/>
              <a:t>“ </a:t>
            </a:r>
            <a:r>
              <a:rPr lang="de-DE" sz="2000" dirty="0" err="1" smtClean="0">
                <a:solidFill>
                  <a:srgbClr val="0000FF"/>
                </a:solidFill>
              </a:rPr>
              <a:t>experts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important</a:t>
            </a:r>
            <a:r>
              <a:rPr lang="de-DE" sz="2000" dirty="0" smtClean="0"/>
              <a:t> </a:t>
            </a:r>
          </a:p>
          <a:p>
            <a:pPr marL="0"/>
            <a:r>
              <a:rPr lang="de-DE" sz="2000" dirty="0" err="1" smtClean="0">
                <a:solidFill>
                  <a:srgbClr val="0000FF"/>
                </a:solidFill>
              </a:rPr>
              <a:t>Self-governement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paramount</a:t>
            </a:r>
            <a:r>
              <a:rPr lang="de-DE" sz="2000" dirty="0" smtClean="0"/>
              <a:t> </a:t>
            </a:r>
            <a:r>
              <a:rPr lang="de-DE" sz="2000" dirty="0" err="1" smtClean="0"/>
              <a:t>importance</a:t>
            </a:r>
            <a:endParaRPr lang="de-DE" sz="2000" dirty="0" smtClean="0"/>
          </a:p>
          <a:p>
            <a:pPr>
              <a:buNone/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5122" name="Picture 2" descr="E:\Documents\PhysicsOverflow\Offtopicarioum\vs-box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912" y="2924818"/>
            <a:ext cx="1653638" cy="864025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229089" y="1356775"/>
            <a:ext cx="4045536" cy="5212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000" b="1" noProof="0" dirty="0" err="1" smtClean="0">
                <a:solidFill>
                  <a:srgbClr val="FF0000"/>
                </a:solidFill>
              </a:rPr>
              <a:t>Stack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noProof="0" dirty="0" smtClean="0">
                <a:solidFill>
                  <a:srgbClr val="FF0000"/>
                </a:solidFill>
              </a:rPr>
              <a:t>Exchange Company</a:t>
            </a:r>
            <a:br>
              <a:rPr lang="de-DE" sz="2000" b="1" noProof="0" dirty="0" smtClean="0">
                <a:solidFill>
                  <a:srgbClr val="FF0000"/>
                </a:solidFill>
              </a:rPr>
            </a:br>
            <a:endParaRPr lang="de-DE" sz="2000" b="1" noProof="0" dirty="0" smtClean="0">
              <a:solidFill>
                <a:srgbClr val="FF0000"/>
              </a:solidFill>
            </a:endParaRP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b="1" noProof="0" dirty="0" smtClean="0">
                <a:solidFill>
                  <a:srgbClr val="0000FF"/>
                </a:solidFill>
              </a:rPr>
              <a:t>Mission: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get</a:t>
            </a:r>
            <a:r>
              <a:rPr lang="de-DE" sz="2000" noProof="0" dirty="0" smtClean="0"/>
              <a:t> a clean </a:t>
            </a:r>
            <a:r>
              <a:rPr lang="de-DE" sz="2000" noProof="0" dirty="0" err="1" smtClean="0"/>
              <a:t>library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of</a:t>
            </a:r>
            <a:r>
              <a:rPr lang="de-DE" sz="2000" noProof="0" dirty="0" smtClean="0"/>
              <a:t/>
            </a:r>
            <a:br>
              <a:rPr lang="de-DE" sz="2000" noProof="0" dirty="0" smtClean="0"/>
            </a:br>
            <a:r>
              <a:rPr lang="de-DE" sz="2000" noProof="0" dirty="0" smtClean="0"/>
              <a:t>      Q&amp;A </a:t>
            </a:r>
            <a:r>
              <a:rPr lang="de-DE" sz="2000" noProof="0" dirty="0" err="1" smtClean="0"/>
              <a:t>useful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for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Googlers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written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</a:t>
            </a:r>
            <a:r>
              <a:rPr lang="de-DE" sz="2000" noProof="0" dirty="0" err="1" smtClean="0"/>
              <a:t>by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volunteering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contributors</a:t>
            </a:r>
            <a:endParaRPr lang="de-DE" sz="2000" noProof="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err="1" smtClean="0">
                <a:solidFill>
                  <a:srgbClr val="FF0000"/>
                </a:solidFill>
              </a:rPr>
              <a:t>Quantity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and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mass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visibility</a:t>
            </a:r>
            <a:endParaRPr lang="de-DE" sz="2000" noProof="0" dirty="0" smtClean="0">
              <a:solidFill>
                <a:srgbClr val="FF0000"/>
              </a:solidFill>
            </a:endParaRP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/>
              <a:t>Content </a:t>
            </a:r>
            <a:r>
              <a:rPr lang="de-DE" sz="2000" noProof="0" dirty="0" err="1" smtClean="0"/>
              <a:t>useful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for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for</a:t>
            </a:r>
            <a:r>
              <a:rPr lang="de-DE" sz="2000" noProof="0" dirty="0" smtClean="0"/>
              <a:t> an </a:t>
            </a:r>
            <a:r>
              <a:rPr lang="de-DE" sz="2000" noProof="0" dirty="0" err="1" smtClean="0"/>
              <a:t>as</a:t>
            </a:r>
            <a:r>
              <a:rPr lang="de-DE" sz="2000" noProof="0" dirty="0" smtClean="0"/>
              <a:t> large  </a:t>
            </a:r>
            <a:br>
              <a:rPr lang="de-DE" sz="2000" noProof="0" dirty="0" smtClean="0"/>
            </a:br>
            <a:r>
              <a:rPr lang="de-DE" sz="2000" noProof="0" dirty="0" smtClean="0"/>
              <a:t>      </a:t>
            </a:r>
            <a:r>
              <a:rPr lang="de-DE" sz="2000" noProof="0" dirty="0" err="1" smtClean="0"/>
              <a:t>as</a:t>
            </a:r>
            <a:r>
              <a:rPr lang="de-DE" sz="2000" b="1" noProof="0" dirty="0" smtClean="0">
                <a:solidFill>
                  <a:srgbClr val="FF0000"/>
                </a:solidFill>
              </a:rPr>
              <a:t> </a:t>
            </a:r>
            <a:r>
              <a:rPr lang="de-DE" sz="2000" noProof="0" dirty="0" err="1" smtClean="0"/>
              <a:t>possible</a:t>
            </a:r>
            <a:r>
              <a:rPr lang="de-DE" sz="2000" noProof="0" dirty="0" smtClean="0"/>
              <a:t> </a:t>
            </a:r>
            <a:r>
              <a:rPr lang="de-DE" sz="2000" noProof="0" dirty="0" err="1" smtClean="0">
                <a:solidFill>
                  <a:srgbClr val="0000FF"/>
                </a:solidFill>
              </a:rPr>
              <a:t>general</a:t>
            </a:r>
            <a:r>
              <a:rPr lang="de-DE" sz="2000" noProof="0" dirty="0" smtClean="0">
                <a:solidFill>
                  <a:srgbClr val="0000FF"/>
                </a:solidFill>
              </a:rPr>
              <a:t> </a:t>
            </a:r>
            <a:r>
              <a:rPr lang="de-DE" sz="2000" noProof="0" dirty="0" err="1" smtClean="0">
                <a:solidFill>
                  <a:srgbClr val="0000FF"/>
                </a:solidFill>
              </a:rPr>
              <a:t>audience</a:t>
            </a:r>
            <a:endParaRPr lang="de-DE" sz="2000" noProof="0" dirty="0" smtClean="0">
              <a:solidFill>
                <a:srgbClr val="0000FF"/>
              </a:solidFill>
            </a:endParaRP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library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Q&amp;As </a:t>
            </a:r>
            <a:r>
              <a:rPr lang="de-DE" sz="2000" dirty="0" err="1" smtClean="0"/>
              <a:t>useful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   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external</a:t>
            </a:r>
            <a:r>
              <a:rPr lang="de-DE" sz="2000" dirty="0" smtClean="0">
                <a:solidFill>
                  <a:srgbClr val="0000FF"/>
                </a:solidFill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</a:rPr>
              <a:t>Googlers</a:t>
            </a:r>
            <a:r>
              <a:rPr lang="de-DE" sz="2000" dirty="0" smtClean="0">
                <a:solidFill>
                  <a:srgbClr val="0000FF"/>
                </a:solidFill>
              </a:rPr>
              <a:t> </a:t>
            </a:r>
            <a:r>
              <a:rPr lang="de-DE" sz="2000" dirty="0" err="1" smtClean="0"/>
              <a:t>counts</a:t>
            </a:r>
            <a:r>
              <a:rPr lang="de-DE" sz="2000" noProof="0" dirty="0" smtClean="0">
                <a:solidFill>
                  <a:srgbClr val="0000FF"/>
                </a:solidFill>
              </a:rPr>
              <a:t> </a:t>
            </a: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err="1" smtClean="0"/>
              <a:t>Each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single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user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is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equaly</a:t>
            </a:r>
            <a:r>
              <a:rPr lang="de-DE" sz="2000" noProof="0" dirty="0" smtClean="0"/>
              <a:t> </a:t>
            </a:r>
            <a:br>
              <a:rPr lang="de-DE" sz="2000" noProof="0" dirty="0" smtClean="0"/>
            </a:br>
            <a:r>
              <a:rPr lang="de-DE" sz="2000" noProof="0" dirty="0" smtClean="0"/>
              <a:t>      </a:t>
            </a:r>
            <a:r>
              <a:rPr lang="de-DE" sz="2000" noProof="0" dirty="0" err="1" smtClean="0"/>
              <a:t>unimportant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and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exchangable</a:t>
            </a:r>
            <a:endParaRPr lang="de-DE" sz="2000" dirty="0" smtClean="0"/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Exchange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does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not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care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about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who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de-DE" sz="2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DE" sz="20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err="1" smtClean="0"/>
              <a:t>Strictly</a:t>
            </a:r>
            <a:r>
              <a:rPr lang="de-DE" sz="2000" dirty="0" smtClean="0"/>
              <a:t> p</a:t>
            </a:r>
            <a:r>
              <a:rPr lang="de-DE" sz="2000" noProof="0" dirty="0" err="1" smtClean="0"/>
              <a:t>rescribed</a:t>
            </a:r>
            <a:r>
              <a:rPr lang="de-DE" sz="2000" noProof="0" dirty="0" smtClean="0"/>
              <a:t> </a:t>
            </a:r>
            <a:r>
              <a:rPr lang="de-DE" sz="2000" noProof="0" dirty="0" err="1" smtClean="0">
                <a:solidFill>
                  <a:srgbClr val="0000FF"/>
                </a:solidFill>
              </a:rPr>
              <a:t>network</a:t>
            </a:r>
            <a:r>
              <a:rPr lang="de-DE" sz="2000" noProof="0" dirty="0" smtClean="0">
                <a:solidFill>
                  <a:srgbClr val="0000FF"/>
                </a:solidFill>
              </a:rPr>
              <a:t> </a:t>
            </a:r>
            <a:r>
              <a:rPr lang="de-DE" sz="2000" noProof="0" dirty="0" err="1" smtClean="0">
                <a:solidFill>
                  <a:srgbClr val="0000FF"/>
                </a:solidFill>
              </a:rPr>
              <a:t>wide</a:t>
            </a:r>
            <a:r>
              <a:rPr lang="de-DE" sz="2000" dirty="0" smtClean="0">
                <a:solidFill>
                  <a:srgbClr val="0000FF"/>
                </a:solidFill>
              </a:rPr>
              <a:t/>
            </a:r>
            <a:br>
              <a:rPr lang="de-DE" sz="2000" dirty="0" smtClean="0">
                <a:solidFill>
                  <a:srgbClr val="0000FF"/>
                </a:solidFill>
              </a:rPr>
            </a:br>
            <a:r>
              <a:rPr lang="de-DE" sz="2000" dirty="0" smtClean="0">
                <a:solidFill>
                  <a:srgbClr val="0000FF"/>
                </a:solidFill>
              </a:rPr>
              <a:t>      </a:t>
            </a:r>
            <a:r>
              <a:rPr lang="de-DE" sz="2000" noProof="0" dirty="0" err="1" smtClean="0">
                <a:solidFill>
                  <a:srgbClr val="0000FF"/>
                </a:solidFill>
              </a:rPr>
              <a:t>rules</a:t>
            </a:r>
            <a:r>
              <a:rPr lang="de-DE" sz="2000" noProof="0" dirty="0" smtClean="0"/>
              <a:t>,</a:t>
            </a:r>
            <a:r>
              <a:rPr lang="de-DE" sz="2000" dirty="0" smtClean="0"/>
              <a:t> </a:t>
            </a:r>
            <a:r>
              <a:rPr lang="de-DE" sz="2000" noProof="0" dirty="0" err="1" smtClean="0"/>
              <a:t>policies</a:t>
            </a:r>
            <a:r>
              <a:rPr lang="de-DE" sz="2000" noProof="0" dirty="0" smtClean="0"/>
              <a:t>, </a:t>
            </a:r>
            <a:r>
              <a:rPr lang="de-DE" sz="2000" noProof="0" dirty="0" err="1" smtClean="0"/>
              <a:t>and</a:t>
            </a:r>
            <a:r>
              <a:rPr lang="de-DE" sz="2000" noProof="0" dirty="0" smtClean="0"/>
              <a:t> </a:t>
            </a:r>
            <a:r>
              <a:rPr lang="de-DE" sz="2000" noProof="0" dirty="0" err="1" smtClean="0"/>
              <a:t>guidelines</a:t>
            </a:r>
            <a:r>
              <a:rPr lang="de-DE" sz="2000" noProof="0" dirty="0" smtClean="0"/>
              <a:t> </a:t>
            </a:r>
            <a:endParaRPr kumimoji="0" lang="de-DE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4714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600" dirty="0" smtClean="0">
                <a:solidFill>
                  <a:srgbClr val="0000FF"/>
                </a:solidFill>
              </a:rPr>
              <a:t>SE </a:t>
            </a:r>
            <a:r>
              <a:rPr lang="de-DE" sz="3600" dirty="0" err="1" smtClean="0">
                <a:solidFill>
                  <a:srgbClr val="0000FF"/>
                </a:solidFill>
              </a:rPr>
              <a:t>company</a:t>
            </a:r>
            <a:r>
              <a:rPr lang="de-DE" sz="3600" dirty="0" smtClean="0">
                <a:solidFill>
                  <a:srgbClr val="0000FF"/>
                </a:solidFill>
              </a:rPr>
              <a:t> </a:t>
            </a:r>
            <a:r>
              <a:rPr lang="de-DE" sz="3600" dirty="0" err="1" smtClean="0">
                <a:solidFill>
                  <a:srgbClr val="0000FF"/>
                </a:solidFill>
              </a:rPr>
              <a:t>mission</a:t>
            </a:r>
            <a:r>
              <a:rPr lang="de-DE" sz="3600" dirty="0" smtClean="0">
                <a:solidFill>
                  <a:srgbClr val="0000FF"/>
                </a:solidFill>
              </a:rPr>
              <a:t>         Academic </a:t>
            </a:r>
            <a:r>
              <a:rPr lang="de-DE" sz="3600" dirty="0" err="1" smtClean="0">
                <a:solidFill>
                  <a:srgbClr val="0000FF"/>
                </a:solidFill>
              </a:rPr>
              <a:t>cummunity</a:t>
            </a:r>
            <a:endParaRPr lang="de-DE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125" y="38258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solidFill>
                  <a:srgbClr val="0000FF"/>
                </a:solidFill>
              </a:rPr>
              <a:t>The </a:t>
            </a:r>
            <a:r>
              <a:rPr lang="de-DE" dirty="0" err="1" smtClean="0">
                <a:solidFill>
                  <a:srgbClr val="0000FF"/>
                </a:solidFill>
              </a:rPr>
              <a:t>joys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of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living</a:t>
            </a:r>
            <a:r>
              <a:rPr lang="de-DE" dirty="0" smtClean="0">
                <a:solidFill>
                  <a:srgbClr val="0000FF"/>
                </a:solidFill>
              </a:rPr>
              <a:t> outside </a:t>
            </a:r>
            <a:r>
              <a:rPr lang="de-DE" dirty="0" err="1" smtClean="0">
                <a:solidFill>
                  <a:srgbClr val="0000FF"/>
                </a:solidFill>
              </a:rPr>
              <a:t>the</a:t>
            </a:r>
            <a:r>
              <a:rPr lang="de-DE" dirty="0" smtClean="0">
                <a:solidFill>
                  <a:srgbClr val="0000FF"/>
                </a:solidFill>
              </a:rPr>
              <a:t> SE </a:t>
            </a:r>
            <a:r>
              <a:rPr lang="de-DE" dirty="0" err="1" smtClean="0">
                <a:solidFill>
                  <a:srgbClr val="0000FF"/>
                </a:solidFill>
              </a:rPr>
              <a:t>network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66850"/>
            <a:ext cx="8229600" cy="406876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fullfill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externally</a:t>
            </a:r>
            <a:r>
              <a:rPr lang="de-DE" sz="2400" dirty="0" smtClean="0"/>
              <a:t> </a:t>
            </a:r>
            <a:r>
              <a:rPr lang="de-DE" sz="2400" dirty="0" err="1" smtClean="0"/>
              <a:t>prescribed</a:t>
            </a:r>
            <a:r>
              <a:rPr lang="de-DE" sz="2400" dirty="0" smtClean="0"/>
              <a:t> </a:t>
            </a:r>
            <a:r>
              <a:rPr lang="de-DE" sz="2400" dirty="0" err="1" smtClean="0"/>
              <a:t>activity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mass</a:t>
            </a:r>
            <a:r>
              <a:rPr lang="de-DE" sz="2400" dirty="0" smtClean="0"/>
              <a:t> </a:t>
            </a:r>
            <a:r>
              <a:rPr lang="de-DE" sz="2400" dirty="0" err="1" smtClean="0"/>
              <a:t>visibility</a:t>
            </a:r>
            <a:r>
              <a:rPr lang="de-DE" sz="2400" dirty="0" smtClean="0"/>
              <a:t> </a:t>
            </a:r>
            <a:r>
              <a:rPr lang="de-DE" sz="2400" dirty="0" err="1" smtClean="0"/>
              <a:t>criteria</a:t>
            </a:r>
            <a:r>
              <a:rPr lang="de-DE" sz="2400" dirty="0" smtClean="0"/>
              <a:t> (</a:t>
            </a:r>
            <a:r>
              <a:rPr lang="de-DE" sz="2400" dirty="0" err="1" smtClean="0"/>
              <a:t>compare</a:t>
            </a:r>
            <a:r>
              <a:rPr lang="de-DE" sz="2400" dirty="0" smtClean="0"/>
              <a:t> </a:t>
            </a:r>
            <a:r>
              <a:rPr lang="de-DE" sz="2400" dirty="0" smtClean="0">
                <a:hlinkClick r:id="rId2"/>
              </a:rPr>
              <a:t>Area 51 </a:t>
            </a:r>
            <a:r>
              <a:rPr lang="de-DE" sz="2400" dirty="0" err="1" smtClean="0">
                <a:hlinkClick r:id="rId2"/>
              </a:rPr>
              <a:t>statistics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externally</a:t>
            </a:r>
            <a:r>
              <a:rPr lang="de-DE" sz="2400" dirty="0" smtClean="0"/>
              <a:t> </a:t>
            </a:r>
            <a:r>
              <a:rPr lang="de-DE" sz="2400" dirty="0" err="1" smtClean="0"/>
              <a:t>prescribed</a:t>
            </a:r>
            <a:r>
              <a:rPr lang="de-DE" sz="2400" dirty="0" smtClean="0"/>
              <a:t> </a:t>
            </a:r>
            <a:r>
              <a:rPr lang="de-DE" sz="2400" dirty="0" err="1" smtClean="0"/>
              <a:t>guidelines</a:t>
            </a:r>
            <a:r>
              <a:rPr lang="de-DE" sz="2400" dirty="0" smtClean="0"/>
              <a:t>, </a:t>
            </a:r>
            <a:r>
              <a:rPr lang="de-DE" sz="2400" dirty="0" err="1" smtClean="0"/>
              <a:t>rules</a:t>
            </a:r>
            <a:r>
              <a:rPr lang="de-DE" sz="2400" dirty="0" smtClean="0"/>
              <a:t>, </a:t>
            </a:r>
            <a:r>
              <a:rPr lang="de-DE" sz="2400" dirty="0" err="1" smtClean="0"/>
              <a:t>policies</a:t>
            </a:r>
            <a:r>
              <a:rPr lang="de-DE" sz="2400" dirty="0" smtClean="0"/>
              <a:t>, </a:t>
            </a:r>
            <a:r>
              <a:rPr lang="de-DE" sz="2400" dirty="0" err="1" smtClean="0"/>
              <a:t>etc</a:t>
            </a:r>
            <a:r>
              <a:rPr lang="de-DE" sz="2400" dirty="0" smtClean="0"/>
              <a:t> … </a:t>
            </a:r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interventions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(</a:t>
            </a:r>
            <a:r>
              <a:rPr lang="de-DE" sz="2400" dirty="0" err="1" smtClean="0"/>
              <a:t>daily</a:t>
            </a:r>
            <a:r>
              <a:rPr lang="de-DE" sz="2400" dirty="0" smtClean="0"/>
              <a:t>) </a:t>
            </a:r>
            <a:r>
              <a:rPr lang="de-DE" sz="2400" dirty="0" err="1" smtClean="0"/>
              <a:t>moderation</a:t>
            </a:r>
            <a:r>
              <a:rPr lang="de-DE" sz="2400" dirty="0" smtClean="0"/>
              <a:t> </a:t>
            </a:r>
            <a:r>
              <a:rPr lang="de-DE" sz="2400" dirty="0" err="1" smtClean="0"/>
              <a:t>business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community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outer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(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 smtClean="0"/>
              <a:t> </a:t>
            </a:r>
            <a:r>
              <a:rPr lang="de-DE" sz="2400" dirty="0" err="1" smtClean="0"/>
              <a:t>Overlords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rejection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feasible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</a:t>
            </a:r>
            <a:r>
              <a:rPr lang="de-DE" sz="2400" dirty="0" smtClean="0"/>
              <a:t>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dubious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community</a:t>
            </a:r>
            <a:r>
              <a:rPr lang="de-DE" sz="2400" dirty="0" smtClean="0"/>
              <a:t> </a:t>
            </a:r>
            <a:r>
              <a:rPr lang="de-DE" sz="2400" dirty="0" err="1" smtClean="0"/>
              <a:t>reasons</a:t>
            </a:r>
            <a:endParaRPr lang="de-DE" sz="2400" dirty="0" smtClean="0"/>
          </a:p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closing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questions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non-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</a:t>
            </a:r>
            <a:r>
              <a:rPr lang="de-DE" sz="2400" dirty="0" err="1" smtClean="0"/>
              <a:t>reasons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/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against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will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community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>
              <a:buNone/>
            </a:pPr>
            <a:r>
              <a:rPr lang="de-DE" sz="2400" b="1" i="1" dirty="0" smtClean="0">
                <a:solidFill>
                  <a:srgbClr val="FF6600"/>
                </a:solidFill>
              </a:rPr>
              <a:t>In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Summary</a:t>
            </a:r>
            <a:r>
              <a:rPr lang="de-DE" sz="2400" b="1" i="1" dirty="0" smtClean="0">
                <a:solidFill>
                  <a:srgbClr val="FF6600"/>
                </a:solidFill>
              </a:rPr>
              <a:t>: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What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the</a:t>
            </a:r>
            <a:r>
              <a:rPr lang="de-DE" sz="2400" b="1" i="1" dirty="0" smtClean="0">
                <a:solidFill>
                  <a:srgbClr val="FF6600"/>
                </a:solidFill>
              </a:rPr>
              <a:t> PO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community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likes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and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appreciates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br>
              <a:rPr lang="de-DE" sz="2400" b="1" i="1" dirty="0" smtClean="0">
                <a:solidFill>
                  <a:srgbClr val="FF6600"/>
                </a:solidFill>
              </a:rPr>
            </a:br>
            <a:r>
              <a:rPr lang="de-DE" sz="2400" b="1" i="1" dirty="0" smtClean="0">
                <a:solidFill>
                  <a:srgbClr val="FF6600"/>
                </a:solidFill>
              </a:rPr>
              <a:t>                  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is</a:t>
            </a:r>
            <a:r>
              <a:rPr lang="de-DE" sz="2400" b="1" i="1" dirty="0" smtClean="0">
                <a:solidFill>
                  <a:srgbClr val="FF6600"/>
                </a:solidFill>
              </a:rPr>
              <a:t> a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good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thing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and</a:t>
            </a:r>
            <a:r>
              <a:rPr lang="de-DE" sz="2400" b="1" i="1" dirty="0" smtClean="0">
                <a:solidFill>
                  <a:srgbClr val="FF6600"/>
                </a:solidFill>
              </a:rPr>
              <a:t> </a:t>
            </a:r>
            <a:r>
              <a:rPr lang="de-DE" sz="2400" b="1" i="1" dirty="0" err="1" smtClean="0">
                <a:solidFill>
                  <a:srgbClr val="FF6600"/>
                </a:solidFill>
              </a:rPr>
              <a:t>allowed</a:t>
            </a:r>
            <a:r>
              <a:rPr lang="de-DE" sz="2400" b="1" i="1" dirty="0" smtClean="0">
                <a:solidFill>
                  <a:srgbClr val="FF6600"/>
                </a:solidFill>
              </a:rPr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098" name="Picture 2" descr="E:\Documents\PhysicsOverflow\Offtopicarioum\Ali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6" y="4438651"/>
            <a:ext cx="895349" cy="1067480"/>
          </a:xfrm>
          <a:prstGeom prst="rect">
            <a:avLst/>
          </a:prstGeom>
          <a:noFill/>
        </p:spPr>
      </p:pic>
      <p:cxnSp>
        <p:nvCxnSpPr>
          <p:cNvPr id="9" name="Gerade Verbindung 8"/>
          <p:cNvCxnSpPr/>
          <p:nvPr/>
        </p:nvCxnSpPr>
        <p:spPr>
          <a:xfrm flipV="1">
            <a:off x="7610475" y="4400550"/>
            <a:ext cx="923925" cy="10477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7639050" y="4419600"/>
            <a:ext cx="838200" cy="11430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45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Why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another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physics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site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3235" y="1618025"/>
            <a:ext cx="8699790" cy="4246418"/>
          </a:xfrm>
        </p:spPr>
        <p:txBody>
          <a:bodyPr>
            <a:noAutofit/>
          </a:bodyPr>
          <a:lstStyle/>
          <a:p>
            <a:r>
              <a:rPr lang="de-DE" sz="2400" dirty="0" err="1" smtClean="0"/>
              <a:t>Since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2"/>
              </a:rPr>
              <a:t>Theoretical</a:t>
            </a:r>
            <a:r>
              <a:rPr lang="de-DE" sz="2400" dirty="0" smtClean="0">
                <a:hlinkClick r:id="rId2"/>
              </a:rPr>
              <a:t> </a:t>
            </a:r>
            <a:r>
              <a:rPr lang="de-DE" sz="2400" dirty="0" err="1" smtClean="0">
                <a:hlinkClick r:id="rId2"/>
              </a:rPr>
              <a:t>Physics</a:t>
            </a:r>
            <a:r>
              <a:rPr lang="de-DE" sz="2400" dirty="0" smtClean="0">
                <a:hlinkClick r:id="rId2"/>
              </a:rPr>
              <a:t> SE </a:t>
            </a:r>
            <a:r>
              <a:rPr lang="de-DE" sz="2400" dirty="0" smtClean="0"/>
              <a:t>was </a:t>
            </a:r>
            <a:r>
              <a:rPr lang="de-DE" sz="2400" dirty="0" err="1" smtClean="0"/>
              <a:t>closed</a:t>
            </a:r>
            <a:r>
              <a:rPr lang="de-DE" sz="2400" dirty="0" smtClean="0"/>
              <a:t>, a </a:t>
            </a:r>
            <a:r>
              <a:rPr lang="de-DE" sz="2400" dirty="0" err="1" smtClean="0"/>
              <a:t>high-level</a:t>
            </a:r>
            <a:r>
              <a:rPr lang="de-DE" sz="2400" dirty="0" smtClean="0"/>
              <a:t> </a:t>
            </a:r>
            <a:r>
              <a:rPr lang="de-DE" sz="2400" dirty="0" err="1" smtClean="0"/>
              <a:t>site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(in </a:t>
            </a:r>
            <a:r>
              <a:rPr lang="de-DE" sz="2400" dirty="0" err="1" smtClean="0"/>
              <a:t>analogy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3"/>
              </a:rPr>
              <a:t>MathOverflow</a:t>
            </a:r>
            <a:r>
              <a:rPr lang="de-DE" sz="2400" dirty="0" smtClean="0"/>
              <a:t>) was </a:t>
            </a:r>
            <a:r>
              <a:rPr lang="de-DE" sz="2400" dirty="0" err="1" smtClean="0"/>
              <a:t>missing</a:t>
            </a:r>
            <a:r>
              <a:rPr lang="de-DE" sz="2400" dirty="0" smtClean="0"/>
              <a:t>. </a:t>
            </a:r>
          </a:p>
          <a:p>
            <a:r>
              <a:rPr lang="de-DE" sz="2400" dirty="0" smtClean="0"/>
              <a:t>Other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</a:t>
            </a:r>
            <a:r>
              <a:rPr lang="de-DE" sz="2400" dirty="0" err="1" smtClean="0"/>
              <a:t>sites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fora</a:t>
            </a:r>
            <a:r>
              <a:rPr lang="de-DE" sz="2400" dirty="0" smtClean="0"/>
              <a:t> such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-  </a:t>
            </a:r>
            <a:r>
              <a:rPr lang="de-DE" sz="2400" dirty="0" err="1" smtClean="0">
                <a:hlinkClick r:id="rId4"/>
              </a:rPr>
              <a:t>Quora</a:t>
            </a:r>
            <a:r>
              <a:rPr lang="de-DE" sz="2400" dirty="0" smtClean="0"/>
              <a:t>: </a:t>
            </a:r>
            <a:r>
              <a:rPr lang="de-DE" sz="2400" dirty="0" err="1" smtClean="0"/>
              <a:t>rather</a:t>
            </a:r>
            <a:r>
              <a:rPr lang="de-DE" sz="2400" dirty="0" smtClean="0"/>
              <a:t> </a:t>
            </a:r>
            <a:r>
              <a:rPr lang="de-DE" sz="2400" dirty="0" err="1" smtClean="0"/>
              <a:t>popular</a:t>
            </a:r>
            <a:r>
              <a:rPr lang="de-DE" sz="2400" dirty="0" smtClean="0"/>
              <a:t> </a:t>
            </a:r>
            <a:r>
              <a:rPr lang="de-DE" sz="2400" dirty="0" err="1" smtClean="0"/>
              <a:t>level</a:t>
            </a:r>
            <a:r>
              <a:rPr lang="de-DE" sz="2400" dirty="0" smtClean="0"/>
              <a:t> Q&amp;A, not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about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-  </a:t>
            </a:r>
            <a:r>
              <a:rPr lang="de-DE" sz="2400" dirty="0" err="1" smtClean="0">
                <a:hlinkClick r:id="rId5"/>
              </a:rPr>
              <a:t>Physics</a:t>
            </a:r>
            <a:r>
              <a:rPr lang="de-DE" sz="2400" dirty="0" smtClean="0">
                <a:hlinkClick r:id="rId5"/>
              </a:rPr>
              <a:t> Forums</a:t>
            </a:r>
            <a:r>
              <a:rPr lang="de-DE" sz="2400" dirty="0" smtClean="0"/>
              <a:t>: </a:t>
            </a:r>
            <a:r>
              <a:rPr lang="de-DE" sz="2400" dirty="0" err="1" smtClean="0"/>
              <a:t>content</a:t>
            </a:r>
            <a:r>
              <a:rPr lang="de-DE" sz="2400" dirty="0" smtClean="0"/>
              <a:t> not </a:t>
            </a:r>
            <a:r>
              <a:rPr lang="de-DE" sz="2400" dirty="0" err="1" smtClean="0"/>
              <a:t>votable</a:t>
            </a:r>
            <a:r>
              <a:rPr lang="de-DE" sz="2400" dirty="0" smtClean="0"/>
              <a:t>, not an </a:t>
            </a:r>
            <a:r>
              <a:rPr lang="de-DE" sz="2400" dirty="0" err="1" smtClean="0"/>
              <a:t>isolated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    </a:t>
            </a:r>
            <a:r>
              <a:rPr lang="de-DE" sz="2400" dirty="0" err="1" smtClean="0"/>
              <a:t>graduate</a:t>
            </a:r>
            <a:r>
              <a:rPr lang="de-DE" sz="2400" dirty="0" smtClean="0"/>
              <a:t>-level </a:t>
            </a:r>
            <a:r>
              <a:rPr lang="de-DE" sz="2400" dirty="0" err="1" smtClean="0"/>
              <a:t>site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-  </a:t>
            </a:r>
            <a:r>
              <a:rPr lang="de-DE" sz="2400" dirty="0" err="1" smtClean="0">
                <a:hlinkClick r:id="rId6"/>
              </a:rPr>
              <a:t>Physics</a:t>
            </a:r>
            <a:r>
              <a:rPr lang="de-DE" sz="2400" dirty="0" smtClean="0">
                <a:hlinkClick r:id="rId6"/>
              </a:rPr>
              <a:t> SE</a:t>
            </a:r>
            <a:r>
              <a:rPr lang="de-DE" sz="2400" dirty="0" smtClean="0"/>
              <a:t>: </a:t>
            </a:r>
            <a:r>
              <a:rPr lang="de-DE" sz="2400" dirty="0" err="1" smtClean="0"/>
              <a:t>general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</a:t>
            </a:r>
            <a:r>
              <a:rPr lang="de-DE" sz="2400" dirty="0" err="1" smtClean="0"/>
              <a:t>site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levels</a:t>
            </a:r>
            <a:r>
              <a:rPr lang="de-DE" sz="2400" dirty="0" smtClean="0"/>
              <a:t>, </a:t>
            </a:r>
            <a:r>
              <a:rPr lang="de-DE" sz="2400" dirty="0" err="1" smtClean="0"/>
              <a:t>intended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build</a:t>
            </a:r>
            <a:r>
              <a:rPr lang="de-DE" sz="2400" dirty="0" smtClean="0"/>
              <a:t> </a:t>
            </a:r>
            <a:r>
              <a:rPr lang="de-DE" sz="2400" dirty="0" err="1" smtClean="0"/>
              <a:t>up</a:t>
            </a:r>
            <a:r>
              <a:rPr lang="de-DE" sz="2400" dirty="0" smtClean="0"/>
              <a:t> a „clean“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masses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Googlers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err="1" smtClean="0"/>
              <a:t>were</a:t>
            </a:r>
            <a:r>
              <a:rPr lang="de-DE" sz="2400" dirty="0" smtClean="0"/>
              <a:t> not </a:t>
            </a:r>
            <a:r>
              <a:rPr lang="de-DE" sz="2400" dirty="0" err="1" smtClean="0"/>
              <a:t>suitable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our</a:t>
            </a:r>
            <a:r>
              <a:rPr lang="de-DE" sz="2400" dirty="0" smtClean="0"/>
              <a:t> </a:t>
            </a:r>
            <a:r>
              <a:rPr lang="de-DE" sz="2400" dirty="0" err="1" smtClean="0"/>
              <a:t>needs</a:t>
            </a:r>
            <a:endParaRPr lang="de-DE" sz="2400" dirty="0" smtClean="0"/>
          </a:p>
          <a:p>
            <a:r>
              <a:rPr lang="de-DE" sz="2400" dirty="0" smtClean="0"/>
              <a:t>Journal peer-</a:t>
            </a:r>
            <a:r>
              <a:rPr lang="de-DE" sz="2400" dirty="0" err="1" smtClean="0"/>
              <a:t>reviewing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outdated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sometimes</a:t>
            </a:r>
            <a:r>
              <a:rPr lang="de-DE" sz="2400" dirty="0" smtClean="0"/>
              <a:t> </a:t>
            </a:r>
            <a:r>
              <a:rPr lang="de-DE" sz="2400" dirty="0" err="1" smtClean="0"/>
              <a:t>even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err="1" smtClean="0"/>
              <a:t>blatantly</a:t>
            </a:r>
            <a:r>
              <a:rPr lang="de-DE" sz="2400" dirty="0" smtClean="0"/>
              <a:t> </a:t>
            </a:r>
            <a:r>
              <a:rPr lang="de-DE" sz="2400" dirty="0" err="1" smtClean="0"/>
              <a:t>sucks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       </a:t>
            </a:r>
            <a:r>
              <a:rPr lang="de-DE" sz="2400" b="1" dirty="0" smtClean="0">
                <a:solidFill>
                  <a:srgbClr val="FF0000"/>
                </a:solidFill>
              </a:rPr>
              <a:t>Reviews </a:t>
            </a:r>
            <a:r>
              <a:rPr lang="de-DE" sz="2400" dirty="0" err="1" smtClean="0"/>
              <a:t>section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PhysicsOverflow</a:t>
            </a: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>
            <a:off x="845126" y="5890160"/>
            <a:ext cx="512619" cy="2909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33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0000FF"/>
                </a:solidFill>
              </a:rPr>
              <a:t>The </a:t>
            </a:r>
            <a:r>
              <a:rPr lang="de-DE" dirty="0" err="1" smtClean="0">
                <a:solidFill>
                  <a:srgbClr val="0000FF"/>
                </a:solidFill>
              </a:rPr>
              <a:t>organisation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of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PhysicsOverflow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158837" y="1731777"/>
            <a:ext cx="2770909" cy="16210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chemeClr val="tx1"/>
                </a:solidFill>
              </a:rPr>
              <a:t>PhysicsOverflow</a:t>
            </a:r>
            <a:endParaRPr lang="de-DE" sz="28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 </a:t>
            </a:r>
            <a:r>
              <a:rPr lang="de-DE" sz="1600" dirty="0" err="1" smtClean="0">
                <a:solidFill>
                  <a:schemeClr val="tx1"/>
                </a:solidFill>
              </a:rPr>
              <a:t>free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non-</a:t>
            </a:r>
            <a:r>
              <a:rPr lang="de-DE" sz="1600" dirty="0" err="1" smtClean="0">
                <a:solidFill>
                  <a:schemeClr val="tx1"/>
                </a:solidFill>
              </a:rPr>
              <a:t>profit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discussion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graduate-level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46364" y="4599708"/>
            <a:ext cx="2992565" cy="10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High-</a:t>
            </a:r>
            <a:r>
              <a:rPr lang="de-DE" sz="2400" b="1" dirty="0" err="1" smtClean="0">
                <a:solidFill>
                  <a:schemeClr val="tx1"/>
                </a:solidFill>
              </a:rPr>
              <a:t>quality</a:t>
            </a:r>
            <a:r>
              <a:rPr lang="de-DE" sz="2400" b="1" dirty="0" smtClean="0">
                <a:solidFill>
                  <a:schemeClr val="tx1"/>
                </a:solidFill>
              </a:rPr>
              <a:t> Q&amp;A</a:t>
            </a:r>
          </a:p>
        </p:txBody>
      </p:sp>
      <p:sp>
        <p:nvSpPr>
          <p:cNvPr id="10" name="Rechteck 9"/>
          <p:cNvSpPr/>
          <p:nvPr/>
        </p:nvSpPr>
        <p:spPr>
          <a:xfrm>
            <a:off x="3519056" y="4599708"/>
            <a:ext cx="3477490" cy="10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Reviews  </a:t>
            </a:r>
            <a:r>
              <a:rPr lang="de-DE" sz="2800" b="1" dirty="0" smtClean="0">
                <a:solidFill>
                  <a:schemeClr val="tx1"/>
                </a:solidFill>
              </a:rPr>
              <a:t/>
            </a:r>
            <a:br>
              <a:rPr lang="de-DE" sz="2800" b="1" dirty="0" smtClean="0">
                <a:solidFill>
                  <a:schemeClr val="tx1"/>
                </a:solidFill>
              </a:rPr>
            </a:br>
            <a:r>
              <a:rPr lang="de-DE" sz="2800" b="1" dirty="0" smtClean="0">
                <a:solidFill>
                  <a:srgbClr val="FFFF00"/>
                </a:solidFill>
              </a:rPr>
              <a:t>NEW !</a:t>
            </a:r>
          </a:p>
        </p:txBody>
      </p:sp>
      <p:sp>
        <p:nvSpPr>
          <p:cNvPr id="11" name="Rechteck 10"/>
          <p:cNvSpPr/>
          <p:nvPr/>
        </p:nvSpPr>
        <p:spPr>
          <a:xfrm>
            <a:off x="7190483" y="4599708"/>
            <a:ext cx="1676434" cy="872844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Open</a:t>
            </a:r>
            <a:br>
              <a:rPr lang="de-DE" sz="2400" b="1" dirty="0" smtClean="0">
                <a:solidFill>
                  <a:schemeClr val="tx1"/>
                </a:solidFill>
              </a:rPr>
            </a:br>
            <a:r>
              <a:rPr lang="de-DE" sz="2400" b="1" dirty="0" err="1" smtClean="0">
                <a:solidFill>
                  <a:schemeClr val="tx1"/>
                </a:solidFill>
              </a:rPr>
              <a:t>problems</a:t>
            </a:r>
            <a:endParaRPr lang="de-DE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1648691" y="3629897"/>
            <a:ext cx="6428509" cy="13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5237018" y="3657600"/>
            <a:ext cx="11876" cy="969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1" idx="0"/>
          </p:cNvCxnSpPr>
          <p:nvPr/>
        </p:nvCxnSpPr>
        <p:spPr>
          <a:xfrm flipH="1">
            <a:off x="8028700" y="3657600"/>
            <a:ext cx="6936" cy="9421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1690256" y="3602171"/>
            <a:ext cx="13853" cy="10529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622451" y="2119742"/>
            <a:ext cx="1676434" cy="87284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1246" y="2119740"/>
            <a:ext cx="1676434" cy="872844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Meta</a:t>
            </a:r>
            <a:endParaRPr lang="de-DE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521525" y="2479955"/>
            <a:ext cx="568038" cy="13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040573" y="2507665"/>
            <a:ext cx="540327" cy="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2"/>
          </p:cNvCxnSpPr>
          <p:nvPr/>
        </p:nvCxnSpPr>
        <p:spPr>
          <a:xfrm flipH="1">
            <a:off x="4536374" y="3352789"/>
            <a:ext cx="7918" cy="316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8757" y="1767442"/>
            <a:ext cx="8633361" cy="4477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Self </a:t>
            </a:r>
            <a:r>
              <a:rPr lang="en-US" sz="2400" dirty="0" err="1" smtClean="0">
                <a:solidFill>
                  <a:srgbClr val="0000FF"/>
                </a:solidFill>
              </a:rPr>
              <a:t>governement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no externally prescribed goals, rules, guidelines, etc to </a:t>
            </a:r>
            <a:r>
              <a:rPr lang="en-US" sz="2400" dirty="0" err="1" smtClean="0"/>
              <a:t>fullfill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Frankness: </a:t>
            </a:r>
            <a:r>
              <a:rPr lang="en-US" sz="2400" dirty="0" smtClean="0"/>
              <a:t>“robust” discussions allowed (we are all grown ups)</a:t>
            </a:r>
            <a:endParaRPr lang="en-US" sz="2400" dirty="0" smtClean="0">
              <a:solidFill>
                <a:srgbClr val="0000FF"/>
              </a:solidFill>
              <a:hlinkClick r:id="rId2"/>
            </a:endParaRPr>
          </a:p>
          <a:p>
            <a:r>
              <a:rPr lang="en-US" sz="2400" dirty="0" smtClean="0">
                <a:hlinkClick r:id="rId2"/>
              </a:rPr>
              <a:t>Community moderation</a:t>
            </a:r>
            <a:r>
              <a:rPr lang="en-US" sz="2400" b="1" dirty="0" smtClean="0"/>
              <a:t>: </a:t>
            </a:r>
            <a:r>
              <a:rPr lang="en-US" sz="2400" dirty="0" smtClean="0"/>
              <a:t>People who have  proven themselves by earning reputation can moderate the content</a:t>
            </a:r>
          </a:p>
          <a:p>
            <a:r>
              <a:rPr lang="en-US" sz="2400" dirty="0" smtClean="0">
                <a:solidFill>
                  <a:srgbClr val="0000FF"/>
                </a:solidFill>
                <a:hlinkClick r:id="rId3"/>
              </a:rPr>
              <a:t>Meta</a:t>
            </a:r>
            <a:r>
              <a:rPr lang="en-US" sz="2400" dirty="0" smtClean="0">
                <a:solidFill>
                  <a:srgbClr val="0000FF"/>
                </a:solidFill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hlinkClick r:id="rId4"/>
              </a:rPr>
              <a:t>Blog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to discuss about the site itself</a:t>
            </a:r>
          </a:p>
          <a:p>
            <a:r>
              <a:rPr lang="en-US" sz="2400" dirty="0" smtClean="0">
                <a:solidFill>
                  <a:srgbClr val="0000FF"/>
                </a:solidFill>
                <a:hlinkClick r:id="rId5"/>
              </a:rPr>
              <a:t>Software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/>
              <a:t> Modified Question2Answers, with a number of (self-developed) </a:t>
            </a:r>
            <a:r>
              <a:rPr lang="en-US" sz="2400" dirty="0" err="1" smtClean="0"/>
              <a:t>plugins</a:t>
            </a:r>
            <a:r>
              <a:rPr lang="en-US" sz="2400" dirty="0" smtClean="0"/>
              <a:t> installed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Support: </a:t>
            </a:r>
            <a:r>
              <a:rPr lang="en-US" sz="2400" dirty="0" smtClean="0">
                <a:hlinkClick r:id="rId6"/>
              </a:rPr>
              <a:t>admin@physicsoverflow.org</a:t>
            </a:r>
            <a:endParaRPr lang="en-US" sz="2400" dirty="0" smtClean="0"/>
          </a:p>
          <a:p>
            <a:r>
              <a:rPr lang="en-US" sz="2400" dirty="0" err="1" smtClean="0"/>
              <a:t>Detailled</a:t>
            </a:r>
            <a:r>
              <a:rPr lang="en-US" sz="2400" dirty="0" smtClean="0"/>
              <a:t> site description in the </a:t>
            </a:r>
            <a:r>
              <a:rPr lang="en-US" sz="2400" dirty="0" smtClean="0">
                <a:solidFill>
                  <a:srgbClr val="0000FF"/>
                </a:solidFill>
                <a:hlinkClick r:id="rId7"/>
              </a:rPr>
              <a:t>FAQ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63369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PhysicsOverflow</a:t>
            </a:r>
            <a:r>
              <a:rPr lang="de-DE" dirty="0" smtClean="0">
                <a:solidFill>
                  <a:srgbClr val="0000FF"/>
                </a:solidFill>
              </a:rPr>
              <a:t> in a </a:t>
            </a:r>
            <a:r>
              <a:rPr lang="de-DE" dirty="0" err="1" smtClean="0">
                <a:solidFill>
                  <a:srgbClr val="0000FF"/>
                </a:solidFill>
              </a:rPr>
              <a:t>nutshell</a:t>
            </a:r>
            <a:endParaRPr lang="de-DE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8765" y="536713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The Q&amp;A </a:t>
            </a:r>
            <a:r>
              <a:rPr lang="de-DE" dirty="0" err="1" smtClean="0">
                <a:solidFill>
                  <a:srgbClr val="FF0000"/>
                </a:solidFill>
              </a:rPr>
              <a:t>section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7818" y="1558630"/>
            <a:ext cx="8769927" cy="137852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de-DE" dirty="0" smtClean="0"/>
              <a:t> …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meant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a </a:t>
            </a:r>
            <a:r>
              <a:rPr lang="de-DE" sz="2400" dirty="0" err="1" smtClean="0"/>
              <a:t>nice</a:t>
            </a:r>
            <a:r>
              <a:rPr lang="de-DE" sz="2400" dirty="0" smtClean="0"/>
              <a:t> </a:t>
            </a:r>
            <a:r>
              <a:rPr lang="de-DE" sz="2400" dirty="0" err="1" smtClean="0"/>
              <a:t>place</a:t>
            </a:r>
            <a:r>
              <a:rPr lang="de-DE" sz="2400" dirty="0" smtClean="0"/>
              <a:t> </a:t>
            </a:r>
            <a:r>
              <a:rPr lang="de-DE" sz="2400" dirty="0" err="1" smtClean="0"/>
              <a:t>where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international </a:t>
            </a:r>
            <a:r>
              <a:rPr lang="de-DE" sz="2400" dirty="0" err="1" smtClean="0"/>
              <a:t>community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physicists</a:t>
            </a:r>
            <a:r>
              <a:rPr lang="de-DE" sz="2400" dirty="0" smtClean="0"/>
              <a:t>, </a:t>
            </a:r>
            <a:r>
              <a:rPr lang="de-DE" sz="2400" dirty="0" err="1" smtClean="0"/>
              <a:t>advanced</a:t>
            </a:r>
            <a:r>
              <a:rPr lang="de-DE" sz="2400" dirty="0" smtClean="0"/>
              <a:t> </a:t>
            </a:r>
            <a:r>
              <a:rPr lang="de-DE" sz="2400" dirty="0" err="1" smtClean="0"/>
              <a:t>students</a:t>
            </a:r>
            <a:r>
              <a:rPr lang="de-DE" sz="2400" dirty="0" smtClean="0"/>
              <a:t> 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knowledgeable</a:t>
            </a:r>
            <a:r>
              <a:rPr lang="de-DE" sz="2400" dirty="0" smtClean="0"/>
              <a:t> </a:t>
            </a:r>
            <a:r>
              <a:rPr lang="de-DE" sz="2400" dirty="0" err="1" smtClean="0"/>
              <a:t>enough</a:t>
            </a:r>
            <a:r>
              <a:rPr lang="de-DE" sz="2400" dirty="0" smtClean="0"/>
              <a:t> </a:t>
            </a:r>
            <a:r>
              <a:rPr lang="de-DE" sz="2400" dirty="0" err="1" smtClean="0"/>
              <a:t>enthusiasts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enjoy</a:t>
            </a:r>
            <a:r>
              <a:rPr lang="de-DE" sz="2400" dirty="0" smtClean="0"/>
              <a:t> </a:t>
            </a:r>
            <a:r>
              <a:rPr lang="de-DE" sz="2400" dirty="0" err="1" smtClean="0"/>
              <a:t>doing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learning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r>
              <a:rPr lang="de-DE" sz="2400" dirty="0" smtClean="0"/>
              <a:t> </a:t>
            </a:r>
            <a:r>
              <a:rPr lang="de-DE" sz="2400" dirty="0" err="1" smtClean="0"/>
              <a:t>together</a:t>
            </a:r>
            <a:r>
              <a:rPr lang="de-DE" sz="2400" dirty="0" smtClean="0"/>
              <a:t>.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1704" y="3082633"/>
            <a:ext cx="4170265" cy="3165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On-</a:t>
            </a:r>
            <a:r>
              <a:rPr kumimoji="0" lang="de-DE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</a:t>
            </a:r>
            <a:r>
              <a:rPr kumimoji="0" lang="de-DE" sz="3100" b="1" i="0" u="none" strike="noStrike" kern="1200" cap="none" spc="0" normalizeH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subfields</a:t>
            </a:r>
            <a:r>
              <a:rPr kumimoji="0" lang="de-DE" sz="3100" b="1" i="0" u="none" strike="noStrike" kern="1200" cap="none" spc="0" normalizeH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err="1" smtClean="0"/>
              <a:t>Theoretical</a:t>
            </a:r>
            <a:r>
              <a:rPr lang="de-DE" sz="2400" dirty="0" smtClean="0"/>
              <a:t>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Phenomenology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smtClean="0"/>
              <a:t>Experimental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physicists</a:t>
            </a:r>
            <a:r>
              <a:rPr lang="de-DE" sz="2400" dirty="0" smtClean="0"/>
              <a:t> relevant </a:t>
            </a:r>
            <a:r>
              <a:rPr lang="de-DE" sz="2400" dirty="0" err="1" smtClean="0"/>
              <a:t>mathematics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smtClean="0"/>
              <a:t>Applied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err="1" smtClean="0"/>
              <a:t>Computational</a:t>
            </a:r>
            <a:r>
              <a:rPr lang="de-DE" sz="2400" dirty="0" smtClean="0"/>
              <a:t>  </a:t>
            </a:r>
            <a:r>
              <a:rPr lang="de-DE" sz="2400" dirty="0" err="1" smtClean="0"/>
              <a:t>physics</a:t>
            </a:r>
            <a:endParaRPr lang="de-DE" sz="2400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</a:t>
            </a:r>
            <a:r>
              <a:rPr lang="de-DE" sz="2400" dirty="0" err="1" smtClean="0"/>
              <a:t>p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hysics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de-DE" sz="2400" dirty="0" smtClean="0"/>
              <a:t>Community </a:t>
            </a:r>
            <a:r>
              <a:rPr lang="de-DE" sz="2400" dirty="0" err="1" smtClean="0"/>
              <a:t>Nowiki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835183" y="3027217"/>
            <a:ext cx="4170265" cy="316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400" b="1" dirty="0" smtClean="0">
                <a:solidFill>
                  <a:srgbClr val="FF0000"/>
                </a:solidFill>
              </a:rPr>
              <a:t>Off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-topic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de-DE" dirty="0" smtClean="0"/>
              <a:t>Engineering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de-DE" dirty="0" smtClean="0"/>
              <a:t>Below </a:t>
            </a:r>
            <a:r>
              <a:rPr lang="de-DE" dirty="0" err="1" smtClean="0"/>
              <a:t>graduate-level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kumimoji="0" lang="de-DE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de-DE" dirty="0" smtClean="0"/>
              <a:t>Non-</a:t>
            </a:r>
            <a:r>
              <a:rPr lang="de-DE" dirty="0" err="1" smtClean="0"/>
              <a:t>mainstream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de-D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Copy-paste</a:t>
            </a:r>
            <a:r>
              <a:rPr kumimoji="0" lang="de-D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homework</a:t>
            </a:r>
            <a:endParaRPr kumimoji="0" lang="de-DE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bamboo</a:t>
            </a:r>
            <a:r>
              <a:rPr lang="de-DE" dirty="0" smtClean="0"/>
              <a:t> </a:t>
            </a:r>
            <a:r>
              <a:rPr lang="de-DE" dirty="0" err="1" smtClean="0"/>
              <a:t>poisonous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humans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       but 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pandas</a:t>
            </a:r>
            <a:endParaRPr lang="de-DE" dirty="0" smtClean="0"/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de-D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Rhetorical</a:t>
            </a:r>
            <a:r>
              <a:rPr lang="de-DE" dirty="0" smtClean="0"/>
              <a:t>/</a:t>
            </a:r>
            <a:r>
              <a:rPr lang="de-DE" dirty="0" err="1" smtClean="0"/>
              <a:t>insincere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kumimoji="0" lang="de-DE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FABF-6690-41B8-8FF1-248C2A55DA18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 descr="E:\Documents\PhysicsOverflow\Offtopicarioum\Outline.jpg"/>
          <p:cNvPicPr>
            <a:picLocks noChangeAspect="1" noChangeArrowheads="1"/>
          </p:cNvPicPr>
          <p:nvPr/>
        </p:nvPicPr>
        <p:blipFill>
          <a:blip r:embed="rId2" cstate="print"/>
          <a:srcRect l="-756" t="7519" r="15784" b="3771"/>
          <a:stretch>
            <a:fillRect/>
          </a:stretch>
        </p:blipFill>
        <p:spPr bwMode="auto">
          <a:xfrm>
            <a:off x="368489" y="1160059"/>
            <a:ext cx="8161362" cy="4790364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1446663" y="4012441"/>
            <a:ext cx="694802" cy="495261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9299" y="432633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6600"/>
                </a:solidFill>
              </a:rPr>
              <a:t>Submission</a:t>
            </a:r>
            <a:endParaRPr lang="de-DE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527" y="771834"/>
            <a:ext cx="867294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0000FF"/>
                </a:solidFill>
              </a:rPr>
              <a:t>The Q&amp;A </a:t>
            </a:r>
            <a:r>
              <a:rPr lang="de-DE" dirty="0" err="1" smtClean="0">
                <a:solidFill>
                  <a:srgbClr val="0000FF"/>
                </a:solidFill>
              </a:rPr>
              <a:t>section</a:t>
            </a:r>
            <a:r>
              <a:rPr lang="de-DE" dirty="0" smtClean="0">
                <a:solidFill>
                  <a:srgbClr val="0000FF"/>
                </a:solidFill>
              </a:rPr>
              <a:t>: </a:t>
            </a:r>
            <a:r>
              <a:rPr lang="de-DE" dirty="0" err="1" smtClean="0">
                <a:solidFill>
                  <a:srgbClr val="0000FF"/>
                </a:solidFill>
              </a:rPr>
              <a:t>How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it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works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700" y="2356245"/>
            <a:ext cx="8229600" cy="34626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Anyone may  </a:t>
            </a:r>
            <a:r>
              <a:rPr lang="en-US" sz="2400" dirty="0" smtClean="0">
                <a:hlinkClick r:id="rId2"/>
              </a:rPr>
              <a:t>ask</a:t>
            </a:r>
            <a:r>
              <a:rPr lang="en-US" sz="2400" dirty="0" smtClean="0"/>
              <a:t> an (on topic) question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Anyone may </a:t>
            </a:r>
            <a:r>
              <a:rPr lang="en-US" sz="2400" dirty="0" smtClean="0">
                <a:hlinkClick r:id="rId3"/>
              </a:rPr>
              <a:t>answer</a:t>
            </a:r>
            <a:r>
              <a:rPr lang="en-US" sz="2400" dirty="0" smtClean="0"/>
              <a:t>, partial answers are welcome too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Further discussion may happen in </a:t>
            </a:r>
            <a:r>
              <a:rPr lang="en-US" sz="2400" dirty="0" err="1" smtClean="0">
                <a:solidFill>
                  <a:srgbClr val="0000FF"/>
                </a:solidFill>
              </a:rPr>
              <a:t>votable</a:t>
            </a:r>
            <a:r>
              <a:rPr lang="en-US" sz="2400" dirty="0" smtClean="0">
                <a:solidFill>
                  <a:srgbClr val="0000FF"/>
                </a:solidFill>
              </a:rPr>
              <a:t> comments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Votings</a:t>
            </a:r>
            <a:r>
              <a:rPr lang="en-US" sz="2400" dirty="0" smtClean="0"/>
              <a:t>: ±5 for questions, ± 10 for answers, comments rep neutral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de-DE" sz="2400" dirty="0" smtClean="0"/>
              <a:t>New </a:t>
            </a:r>
            <a:r>
              <a:rPr lang="de-DE" sz="2400" dirty="0" err="1" smtClean="0"/>
              <a:t>users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4"/>
              </a:rPr>
              <a:t>register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>
                <a:hlinkClick r:id="rId5"/>
              </a:rPr>
              <a:t>regain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their</a:t>
            </a:r>
            <a:r>
              <a:rPr lang="de-DE" sz="2400" dirty="0" smtClean="0"/>
              <a:t> </a:t>
            </a:r>
            <a:r>
              <a:rPr lang="de-DE" sz="2400" dirty="0" err="1" smtClean="0"/>
              <a:t>account</a:t>
            </a:r>
            <a:r>
              <a:rPr lang="de-DE" sz="2400" dirty="0" smtClean="0"/>
              <a:t>,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already</a:t>
            </a:r>
            <a:r>
              <a:rPr lang="de-DE" sz="2400" dirty="0" smtClean="0"/>
              <a:t> </a:t>
            </a:r>
            <a:r>
              <a:rPr lang="de-DE" sz="2400" dirty="0" err="1" smtClean="0"/>
              <a:t>imported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a </a:t>
            </a:r>
            <a:r>
              <a:rPr lang="de-DE" sz="2400" dirty="0" err="1" smtClean="0"/>
              <a:t>Stack</a:t>
            </a:r>
            <a:r>
              <a:rPr lang="de-DE" sz="2400" dirty="0" smtClean="0"/>
              <a:t> Exchange </a:t>
            </a:r>
            <a:r>
              <a:rPr lang="de-DE" sz="2400" dirty="0" err="1" smtClean="0"/>
              <a:t>site</a:t>
            </a: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9E9-6F88-45A8-B054-4295ABFE9CA9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57200" y="41201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rgbClr val="0000FF"/>
                </a:solidFill>
              </a:rPr>
              <a:t>What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it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looks</a:t>
            </a:r>
            <a:r>
              <a:rPr lang="de-DE" dirty="0" smtClean="0">
                <a:solidFill>
                  <a:srgbClr val="0000FF"/>
                </a:solidFill>
              </a:rPr>
              <a:t> </a:t>
            </a:r>
            <a:r>
              <a:rPr lang="de-DE" dirty="0" err="1" smtClean="0">
                <a:solidFill>
                  <a:srgbClr val="0000FF"/>
                </a:solidFill>
              </a:rPr>
              <a:t>like</a:t>
            </a:r>
            <a:r>
              <a:rPr lang="de-DE" dirty="0" smtClean="0">
                <a:solidFill>
                  <a:srgbClr val="0000FF"/>
                </a:solidFill>
              </a:rPr>
              <a:t>: 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an </a:t>
            </a:r>
            <a:r>
              <a:rPr lang="de-DE" dirty="0" err="1" smtClean="0">
                <a:solidFill>
                  <a:srgbClr val="0000FF"/>
                </a:solidFill>
                <a:hlinkClick r:id="rId2"/>
              </a:rPr>
              <a:t>example</a:t>
            </a:r>
            <a:r>
              <a:rPr lang="de-DE" dirty="0" smtClean="0">
                <a:solidFill>
                  <a:srgbClr val="0000FF"/>
                </a:solidFill>
                <a:hlinkClick r:id="rId2"/>
              </a:rPr>
              <a:t>  </a:t>
            </a:r>
            <a:endParaRPr lang="de-DE" dirty="0">
              <a:solidFill>
                <a:srgbClr val="0000FF"/>
              </a:solidFill>
            </a:endParaRPr>
          </a:p>
        </p:txBody>
      </p:sp>
      <p:sp>
        <p:nvSpPr>
          <p:cNvPr id="20" name="Inhaltsplatzhalt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FABF-6690-41B8-8FF1-248C2A55DA18}" type="datetime1">
              <a:rPr lang="de-DE" smtClean="0"/>
              <a:pPr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46C0-1059-4DF3-8C0E-0847A7CAA65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0" name="Picture 2" descr="E:\Documents\PhysicsOverflow\Offtopicarioum\ExampleQansA.jpg"/>
          <p:cNvPicPr>
            <a:picLocks noChangeAspect="1" noChangeArrowheads="1"/>
          </p:cNvPicPr>
          <p:nvPr/>
        </p:nvPicPr>
        <p:blipFill>
          <a:blip r:embed="rId3" cstate="print"/>
          <a:srcRect t="6913" r="3254" b="6345"/>
          <a:stretch>
            <a:fillRect/>
          </a:stretch>
        </p:blipFill>
        <p:spPr bwMode="auto">
          <a:xfrm>
            <a:off x="89255" y="1579462"/>
            <a:ext cx="8822352" cy="4447286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1163788" y="2299867"/>
            <a:ext cx="581891" cy="70658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1510145" y="4543315"/>
            <a:ext cx="349869" cy="284005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048993" y="3370623"/>
            <a:ext cx="591787" cy="286974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23077" y="4779840"/>
            <a:ext cx="1681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FF6600"/>
                </a:solidFill>
              </a:rPr>
              <a:t>Up</a:t>
            </a:r>
            <a:r>
              <a:rPr lang="de-DE" sz="1600" b="1" dirty="0" smtClean="0">
                <a:solidFill>
                  <a:srgbClr val="FF6600"/>
                </a:solidFill>
              </a:rPr>
              <a:t> </a:t>
            </a:r>
            <a:r>
              <a:rPr lang="de-DE" sz="1600" b="1" dirty="0" err="1" smtClean="0">
                <a:solidFill>
                  <a:srgbClr val="FF6600"/>
                </a:solidFill>
              </a:rPr>
              <a:t>and</a:t>
            </a:r>
            <a:r>
              <a:rPr lang="de-DE" sz="1600" b="1" dirty="0" smtClean="0">
                <a:solidFill>
                  <a:srgbClr val="FF6600"/>
                </a:solidFill>
              </a:rPr>
              <a:t> down-</a:t>
            </a:r>
          </a:p>
          <a:p>
            <a:r>
              <a:rPr lang="de-DE" sz="1600" b="1" dirty="0" err="1">
                <a:solidFill>
                  <a:srgbClr val="FF6600"/>
                </a:solidFill>
              </a:rPr>
              <a:t>v</a:t>
            </a:r>
            <a:r>
              <a:rPr lang="de-DE" sz="1600" b="1" dirty="0" err="1" smtClean="0">
                <a:solidFill>
                  <a:srgbClr val="FF6600"/>
                </a:solidFill>
              </a:rPr>
              <a:t>otable</a:t>
            </a:r>
            <a:r>
              <a:rPr lang="de-DE" sz="1600" b="1" dirty="0" smtClean="0">
                <a:solidFill>
                  <a:srgbClr val="FF6600"/>
                </a:solidFill>
              </a:rPr>
              <a:t> </a:t>
            </a:r>
            <a:r>
              <a:rPr lang="de-DE" sz="1600" b="1" dirty="0" err="1" smtClean="0">
                <a:solidFill>
                  <a:srgbClr val="FF6600"/>
                </a:solidFill>
              </a:rPr>
              <a:t>comment</a:t>
            </a:r>
            <a:endParaRPr lang="de-DE" sz="1600" b="1" dirty="0">
              <a:solidFill>
                <a:srgbClr val="FF66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575968" y="3582403"/>
            <a:ext cx="137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6600"/>
                </a:solidFill>
              </a:rPr>
              <a:t>SE </a:t>
            </a:r>
            <a:r>
              <a:rPr lang="de-DE" sz="1600" b="1" dirty="0" err="1" smtClean="0">
                <a:solidFill>
                  <a:srgbClr val="FF6600"/>
                </a:solidFill>
              </a:rPr>
              <a:t>Attribution</a:t>
            </a:r>
            <a:endParaRPr lang="de-DE" sz="1600" b="1" dirty="0" smtClean="0">
              <a:solidFill>
                <a:srgbClr val="FF66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0" y="2844154"/>
            <a:ext cx="1498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FF6600"/>
                </a:solidFill>
              </a:rPr>
              <a:t>Up</a:t>
            </a:r>
            <a:r>
              <a:rPr lang="de-DE" sz="1600" b="1" dirty="0" smtClean="0">
                <a:solidFill>
                  <a:srgbClr val="FF6600"/>
                </a:solidFill>
              </a:rPr>
              <a:t>- </a:t>
            </a:r>
            <a:r>
              <a:rPr lang="de-DE" sz="1600" b="1" dirty="0" err="1" smtClean="0">
                <a:solidFill>
                  <a:srgbClr val="FF6600"/>
                </a:solidFill>
              </a:rPr>
              <a:t>and</a:t>
            </a:r>
            <a:r>
              <a:rPr lang="de-DE" sz="1600" b="1" dirty="0" smtClean="0">
                <a:solidFill>
                  <a:srgbClr val="FF6600"/>
                </a:solidFill>
              </a:rPr>
              <a:t> down-</a:t>
            </a:r>
          </a:p>
          <a:p>
            <a:r>
              <a:rPr lang="de-DE" sz="1600" b="1" dirty="0" err="1" smtClean="0">
                <a:solidFill>
                  <a:srgbClr val="FF6600"/>
                </a:solidFill>
              </a:rPr>
              <a:t>votes</a:t>
            </a:r>
            <a:r>
              <a:rPr lang="de-DE" sz="1600" b="1" dirty="0" smtClean="0">
                <a:solidFill>
                  <a:srgbClr val="FF6600"/>
                </a:solidFill>
              </a:rPr>
              <a:t> </a:t>
            </a:r>
            <a:r>
              <a:rPr lang="de-DE" sz="1600" b="1" dirty="0" err="1" smtClean="0">
                <a:solidFill>
                  <a:srgbClr val="FF6600"/>
                </a:solidFill>
              </a:rPr>
              <a:t>displayed</a:t>
            </a:r>
            <a:endParaRPr lang="de-DE" sz="1600" b="1" dirty="0" smtClean="0">
              <a:solidFill>
                <a:srgbClr val="FF66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860014" y="4308784"/>
            <a:ext cx="317593" cy="37406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411088" y="3136541"/>
            <a:ext cx="3945673" cy="292388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Bildschirmpräsentation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Larissa-Design</vt:lpstr>
      <vt:lpstr>1_Benutzerdefiniertes Design</vt:lpstr>
      <vt:lpstr>Folie 1</vt:lpstr>
      <vt:lpstr>Outline</vt:lpstr>
      <vt:lpstr>Why another physics site?</vt:lpstr>
      <vt:lpstr>The organisation of PhysicsOverflow </vt:lpstr>
      <vt:lpstr>PhysicsOverflow in a nutshell</vt:lpstr>
      <vt:lpstr>The Q&amp;A section</vt:lpstr>
      <vt:lpstr>Folie 7</vt:lpstr>
      <vt:lpstr>The Q&amp;A section: How it works</vt:lpstr>
      <vt:lpstr>What it looks like: an example  </vt:lpstr>
      <vt:lpstr>The reviews section</vt:lpstr>
      <vt:lpstr>The idea of paper reviewing on PO </vt:lpstr>
      <vt:lpstr> </vt:lpstr>
      <vt:lpstr>How a submission looks like</vt:lpstr>
      <vt:lpstr>Example: a Negative Review</vt:lpstr>
      <vt:lpstr>Example: a Positive Review</vt:lpstr>
      <vt:lpstr>Outlook</vt:lpstr>
      <vt:lpstr>Appendix</vt:lpstr>
      <vt:lpstr>Community moderation by review threads (     by Mathematics SE)</vt:lpstr>
      <vt:lpstr>Permissions and Privileges</vt:lpstr>
      <vt:lpstr>Differences between the SE and PO user interface </vt:lpstr>
      <vt:lpstr>History of PhysicsOverflow?</vt:lpstr>
      <vt:lpstr>SE company mission         Academic cummunity</vt:lpstr>
      <vt:lpstr>The joys of living outside the SE network </vt:lpstr>
    </vt:vector>
  </TitlesOfParts>
  <Company>Berner Fachhochschule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IT-Services</dc:creator>
  <cp:lastModifiedBy>IT-Services</cp:lastModifiedBy>
  <cp:revision>273</cp:revision>
  <cp:lastPrinted>2014-09-24T15:41:10Z</cp:lastPrinted>
  <dcterms:created xsi:type="dcterms:W3CDTF">2014-08-30T17:39:55Z</dcterms:created>
  <dcterms:modified xsi:type="dcterms:W3CDTF">2014-09-28T15:00:55Z</dcterms:modified>
</cp:coreProperties>
</file>