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0"/>
    <p:restoredTop sz="94652"/>
  </p:normalViewPr>
  <p:slideViewPr>
    <p:cSldViewPr snapToGrid="0">
      <p:cViewPr varScale="1">
        <p:scale>
          <a:sx n="106" d="100"/>
          <a:sy n="106" d="100"/>
        </p:scale>
        <p:origin x="20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a:ea typeface="Avenir"/>
        <a:cs typeface="Avenir"/>
        <a:sym typeface="Avenir Roman"/>
      </a:defRPr>
    </a:lvl1pPr>
    <a:lvl2pPr indent="228600" defTabSz="457200" latinLnBrk="0">
      <a:lnSpc>
        <a:spcPct val="125000"/>
      </a:lnSpc>
      <a:defRPr sz="2400">
        <a:latin typeface="Avenir"/>
        <a:ea typeface="Avenir"/>
        <a:cs typeface="Avenir"/>
        <a:sym typeface="Avenir Roman"/>
      </a:defRPr>
    </a:lvl2pPr>
    <a:lvl3pPr indent="457200" defTabSz="457200" latinLnBrk="0">
      <a:lnSpc>
        <a:spcPct val="125000"/>
      </a:lnSpc>
      <a:defRPr sz="2400">
        <a:latin typeface="Avenir"/>
        <a:ea typeface="Avenir"/>
        <a:cs typeface="Avenir"/>
        <a:sym typeface="Avenir Roman"/>
      </a:defRPr>
    </a:lvl3pPr>
    <a:lvl4pPr indent="685800" defTabSz="457200" latinLnBrk="0">
      <a:lnSpc>
        <a:spcPct val="125000"/>
      </a:lnSpc>
      <a:defRPr sz="2400">
        <a:latin typeface="Avenir"/>
        <a:ea typeface="Avenir"/>
        <a:cs typeface="Avenir"/>
        <a:sym typeface="Avenir Roman"/>
      </a:defRPr>
    </a:lvl4pPr>
    <a:lvl5pPr indent="914400" defTabSz="457200" latinLnBrk="0">
      <a:lnSpc>
        <a:spcPct val="125000"/>
      </a:lnSpc>
      <a:defRPr sz="2400">
        <a:latin typeface="Avenir"/>
        <a:ea typeface="Avenir"/>
        <a:cs typeface="Avenir"/>
        <a:sym typeface="Avenir Roman"/>
      </a:defRPr>
    </a:lvl5pPr>
    <a:lvl6pPr indent="1143000" defTabSz="457200" latinLnBrk="0">
      <a:lnSpc>
        <a:spcPct val="125000"/>
      </a:lnSpc>
      <a:defRPr sz="2400">
        <a:latin typeface="Avenir"/>
        <a:ea typeface="Avenir"/>
        <a:cs typeface="Avenir"/>
        <a:sym typeface="Avenir Roman"/>
      </a:defRPr>
    </a:lvl6pPr>
    <a:lvl7pPr indent="1371600" defTabSz="457200" latinLnBrk="0">
      <a:lnSpc>
        <a:spcPct val="125000"/>
      </a:lnSpc>
      <a:defRPr sz="2400">
        <a:latin typeface="Avenir"/>
        <a:ea typeface="Avenir"/>
        <a:cs typeface="Avenir"/>
        <a:sym typeface="Avenir Roman"/>
      </a:defRPr>
    </a:lvl7pPr>
    <a:lvl8pPr indent="1600200" defTabSz="457200" latinLnBrk="0">
      <a:lnSpc>
        <a:spcPct val="125000"/>
      </a:lnSpc>
      <a:defRPr sz="2400">
        <a:latin typeface="Avenir"/>
        <a:ea typeface="Avenir"/>
        <a:cs typeface="Avenir"/>
        <a:sym typeface="Avenir Roman"/>
      </a:defRPr>
    </a:lvl8pPr>
    <a:lvl9pPr indent="1828800" defTabSz="457200" latinLnBrk="0">
      <a:lnSpc>
        <a:spcPct val="125000"/>
      </a:lnSpc>
      <a:defRPr sz="2400">
        <a:latin typeface="Avenir"/>
        <a:ea typeface="Avenir"/>
        <a:cs typeface="Avenir"/>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270000" y="1638300"/>
            <a:ext cx="10464800" cy="3302000"/>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5" name="– Juan López"/>
          <p:cNvSpPr txBox="1">
            <a:spLocks noGrp="1"/>
          </p:cNvSpPr>
          <p:nvPr>
            <p:ph type="body" sz="quarter" idx="2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 Juan López</a:t>
            </a:r>
          </a:p>
        </p:txBody>
      </p:sp>
      <p:sp>
        <p:nvSpPr>
          <p:cNvPr id="96" name="“Escribir una cita aquí”"/>
          <p:cNvSpPr txBox="1">
            <a:spLocks noGrp="1"/>
          </p:cNvSpPr>
          <p:nvPr>
            <p:ph type="body" sz="quarter" idx="22"/>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“Escribir una cita aquí” </a:t>
            </a:r>
          </a:p>
        </p:txBody>
      </p:sp>
      <p:sp>
        <p:nvSpPr>
          <p:cNvPr id="9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4" name="Imagen"/>
          <p:cNvSpPr>
            <a:spLocks noGrp="1"/>
          </p:cNvSpPr>
          <p:nvPr>
            <p:ph type="pic" idx="21"/>
          </p:nvPr>
        </p:nvSpPr>
        <p:spPr>
          <a:xfrm>
            <a:off x="-812800" y="0"/>
            <a:ext cx="14622784" cy="9753600"/>
          </a:xfrm>
          <a:prstGeom prst="rect">
            <a:avLst/>
          </a:prstGeom>
        </p:spPr>
        <p:txBody>
          <a:bodyPr lIns="91439" tIns="45719" rIns="91439" bIns="45719" anchor="t">
            <a:noAutofit/>
          </a:bodyPr>
          <a:lstStyle/>
          <a:p>
            <a:endParaRPr/>
          </a:p>
        </p:txBody>
      </p:sp>
      <p:sp>
        <p:nvSpPr>
          <p:cNvPr id="10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pic>
        <p:nvPicPr>
          <p:cNvPr id="112" name="pasted-image.png" descr="pasted-image.png"/>
          <p:cNvPicPr>
            <a:picLocks noChangeAspect="1"/>
          </p:cNvPicPr>
          <p:nvPr/>
        </p:nvPicPr>
        <p:blipFill>
          <a:blip r:embed="rId2"/>
          <a:stretch>
            <a:fillRect/>
          </a:stretch>
        </p:blipFill>
        <p:spPr>
          <a:xfrm>
            <a:off x="565006" y="796492"/>
            <a:ext cx="5834433" cy="752908"/>
          </a:xfrm>
          <a:prstGeom prst="rect">
            <a:avLst/>
          </a:prstGeom>
          <a:ln w="12700">
            <a:miter lim="400000"/>
          </a:ln>
        </p:spPr>
      </p:pic>
      <p:sp>
        <p:nvSpPr>
          <p:cNvPr id="1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horizontal)">
    <p:spTree>
      <p:nvGrpSpPr>
        <p:cNvPr id="1" name=""/>
        <p:cNvGrpSpPr/>
        <p:nvPr/>
      </p:nvGrpSpPr>
      <p:grpSpPr>
        <a:xfrm>
          <a:off x="0" y="0"/>
          <a:ext cx="0" cy="0"/>
          <a:chOff x="0" y="0"/>
          <a:chExt cx="0" cy="0"/>
        </a:xfrm>
      </p:grpSpPr>
      <p:sp>
        <p:nvSpPr>
          <p:cNvPr id="20" name="Imagen"/>
          <p:cNvSpPr>
            <a:spLocks noGrp="1"/>
          </p:cNvSpPr>
          <p:nvPr>
            <p:ph type="pic" idx="21"/>
          </p:nvPr>
        </p:nvSpPr>
        <p:spPr>
          <a:xfrm>
            <a:off x="1606550" y="635000"/>
            <a:ext cx="9779000" cy="6522729"/>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1270000" y="6718300"/>
            <a:ext cx="10464800" cy="1422400"/>
          </a:xfrm>
          <a:prstGeom prst="rect">
            <a:avLst/>
          </a:prstGeom>
        </p:spPr>
        <p:txBody>
          <a:bodyPr anchor="b"/>
          <a:lstStyle/>
          <a:p>
            <a:r>
              <a:t>Texto del título</a:t>
            </a:r>
          </a:p>
        </p:txBody>
      </p:sp>
      <p:sp>
        <p:nvSpPr>
          <p:cNvPr id="22" name="Nivel de texto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1270000" y="3225800"/>
            <a:ext cx="10464800" cy="3302000"/>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idx="21"/>
          </p:nvPr>
        </p:nvSpPr>
        <p:spPr>
          <a:xfrm>
            <a:off x="2717800" y="635000"/>
            <a:ext cx="12357100" cy="8238067"/>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952500" y="635000"/>
            <a:ext cx="5334000" cy="3987800"/>
          </a:xfrm>
          <a:prstGeom prst="rect">
            <a:avLst/>
          </a:prstGeom>
        </p:spPr>
        <p:txBody>
          <a:bodyPr anchor="b"/>
          <a:lstStyle>
            <a:lvl1pPr>
              <a:defRPr sz="6000"/>
            </a:lvl1pPr>
          </a:lstStyle>
          <a:p>
            <a:r>
              <a:t>Texto del título</a:t>
            </a:r>
          </a:p>
        </p:txBody>
      </p:sp>
      <p:sp>
        <p:nvSpPr>
          <p:cNvPr id="40" name="Nivel de texto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pic>
        <p:nvPicPr>
          <p:cNvPr id="58" name="pasted-image.png" descr="pasted-image.png"/>
          <p:cNvPicPr>
            <a:picLocks noChangeAspect="1"/>
          </p:cNvPicPr>
          <p:nvPr/>
        </p:nvPicPr>
        <p:blipFill>
          <a:blip r:embed="rId2"/>
          <a:stretch>
            <a:fillRect/>
          </a:stretch>
        </p:blipFill>
        <p:spPr>
          <a:xfrm>
            <a:off x="390764" y="368885"/>
            <a:ext cx="2857933" cy="368804"/>
          </a:xfrm>
          <a:prstGeom prst="rect">
            <a:avLst/>
          </a:prstGeom>
          <a:ln w="12700">
            <a:miter lim="400000"/>
          </a:ln>
        </p:spPr>
      </p:pic>
      <p:pic>
        <p:nvPicPr>
          <p:cNvPr id="59" name="logo_fic_185.png" descr="logo_fic_185.png"/>
          <p:cNvPicPr>
            <a:picLocks noChangeAspect="1"/>
          </p:cNvPicPr>
          <p:nvPr/>
        </p:nvPicPr>
        <p:blipFill>
          <a:blip r:embed="rId3"/>
          <a:stretch>
            <a:fillRect/>
          </a:stretch>
        </p:blipFill>
        <p:spPr>
          <a:xfrm>
            <a:off x="11325869" y="308636"/>
            <a:ext cx="1223255" cy="489302"/>
          </a:xfrm>
          <a:prstGeom prst="rect">
            <a:avLst/>
          </a:prstGeom>
          <a:ln w="12700">
            <a:miter lim="400000"/>
          </a:ln>
        </p:spPr>
      </p:pic>
      <p:sp>
        <p:nvSpPr>
          <p:cNvPr id="60" name="Número de diapositiva"/>
          <p:cNvSpPr txBox="1">
            <a:spLocks noGrp="1"/>
          </p:cNvSpPr>
          <p:nvPr>
            <p:ph type="sldNum" sz="quarter" idx="2"/>
          </p:nvPr>
        </p:nvSpPr>
        <p:spPr>
          <a:xfrm>
            <a:off x="6318148" y="9251950"/>
            <a:ext cx="355804" cy="381000"/>
          </a:xfrm>
          <a:prstGeom prst="rect">
            <a:avLst/>
          </a:prstGeom>
        </p:spPr>
        <p:txBody>
          <a:bodyPr wrap="square"/>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7" name="Imagen"/>
          <p:cNvSpPr>
            <a:spLocks noGrp="1"/>
          </p:cNvSpPr>
          <p:nvPr>
            <p:ph type="pic" idx="21"/>
          </p:nvPr>
        </p:nvSpPr>
        <p:spPr>
          <a:xfrm>
            <a:off x="4533900" y="2603500"/>
            <a:ext cx="9429750" cy="6286500"/>
          </a:xfrm>
          <a:prstGeom prst="rect">
            <a:avLst/>
          </a:prstGeom>
        </p:spPr>
        <p:txBody>
          <a:bodyPr lIns="91439" tIns="45719" rIns="91439" bIns="45719" anchor="t">
            <a:noAutofit/>
          </a:bodyPr>
          <a:lstStyle/>
          <a:p>
            <a:endParaRPr/>
          </a:p>
        </p:txBody>
      </p:sp>
      <p:sp>
        <p:nvSpPr>
          <p:cNvPr id="68" name="Texto del título"/>
          <p:cNvSpPr txBox="1">
            <a:spLocks noGrp="1"/>
          </p:cNvSpPr>
          <p:nvPr>
            <p:ph type="title"/>
          </p:nvPr>
        </p:nvSpPr>
        <p:spPr>
          <a:xfrm>
            <a:off x="952500" y="393700"/>
            <a:ext cx="11099800" cy="2159000"/>
          </a:xfrm>
          <a:prstGeom prst="rect">
            <a:avLst/>
          </a:prstGeom>
        </p:spPr>
        <p:txBody>
          <a:bodyPr/>
          <a:lstStyle/>
          <a:p>
            <a:r>
              <a:t>Texto del título</a:t>
            </a:r>
          </a:p>
        </p:txBody>
      </p:sp>
      <p:sp>
        <p:nvSpPr>
          <p:cNvPr id="69" name="Nivel de texto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7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7" name="Nivel de texto 1…"/>
          <p:cNvSpPr txBox="1">
            <a:spLocks noGrp="1"/>
          </p:cNvSpPr>
          <p:nvPr>
            <p:ph type="body" idx="1"/>
          </p:nvPr>
        </p:nvSpPr>
        <p:spPr>
          <a:xfrm>
            <a:off x="952500" y="1270000"/>
            <a:ext cx="11099800" cy="721360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3)">
    <p:spTree>
      <p:nvGrpSpPr>
        <p:cNvPr id="1" name=""/>
        <p:cNvGrpSpPr/>
        <p:nvPr/>
      </p:nvGrpSpPr>
      <p:grpSpPr>
        <a:xfrm>
          <a:off x="0" y="0"/>
          <a:ext cx="0" cy="0"/>
          <a:chOff x="0" y="0"/>
          <a:chExt cx="0" cy="0"/>
        </a:xfrm>
      </p:grpSpPr>
      <p:sp>
        <p:nvSpPr>
          <p:cNvPr id="85" name="Imagen"/>
          <p:cNvSpPr>
            <a:spLocks noGrp="1"/>
          </p:cNvSpPr>
          <p:nvPr>
            <p:ph type="pic" idx="21"/>
          </p:nvPr>
        </p:nvSpPr>
        <p:spPr>
          <a:xfrm>
            <a:off x="-2374900" y="889000"/>
            <a:ext cx="11976100" cy="7984067"/>
          </a:xfrm>
          <a:prstGeom prst="rect">
            <a:avLst/>
          </a:prstGeom>
        </p:spPr>
        <p:txBody>
          <a:bodyPr lIns="91439" tIns="45719" rIns="91439" bIns="45719" anchor="t">
            <a:noAutofit/>
          </a:bodyPr>
          <a:lstStyle/>
          <a:p>
            <a:endParaRPr/>
          </a:p>
        </p:txBody>
      </p:sp>
      <p:sp>
        <p:nvSpPr>
          <p:cNvPr id="86" name="Imagen"/>
          <p:cNvSpPr>
            <a:spLocks noGrp="1"/>
          </p:cNvSpPr>
          <p:nvPr>
            <p:ph type="pic" sz="quarter" idx="22"/>
          </p:nvPr>
        </p:nvSpPr>
        <p:spPr>
          <a:xfrm>
            <a:off x="6680200" y="5026947"/>
            <a:ext cx="6057901" cy="4040705"/>
          </a:xfrm>
          <a:prstGeom prst="rect">
            <a:avLst/>
          </a:prstGeom>
        </p:spPr>
        <p:txBody>
          <a:bodyPr lIns="91439" tIns="45719" rIns="91439" bIns="45719" anchor="t">
            <a:noAutofit/>
          </a:bodyPr>
          <a:lstStyle/>
          <a:p>
            <a:endParaRPr/>
          </a:p>
        </p:txBody>
      </p:sp>
      <p:sp>
        <p:nvSpPr>
          <p:cNvPr id="87" name="Imagen"/>
          <p:cNvSpPr>
            <a:spLocks noGrp="1"/>
          </p:cNvSpPr>
          <p:nvPr>
            <p:ph type="pic" sz="quarter" idx="23"/>
          </p:nvPr>
        </p:nvSpPr>
        <p:spPr>
          <a:xfrm>
            <a:off x="6502400" y="886747"/>
            <a:ext cx="5867400" cy="3911601"/>
          </a:xfrm>
          <a:prstGeom prst="rect">
            <a:avLst/>
          </a:prstGeom>
        </p:spPr>
        <p:txBody>
          <a:bodyPr lIns="91439" tIns="45719" rIns="91439" bIns="45719" anchor="t">
            <a:noAutofit/>
          </a:bodyPr>
          <a:lstStyle/>
          <a:p>
            <a:endParaRPr/>
          </a:p>
        </p:txBody>
      </p:sp>
      <p:sp>
        <p:nvSpPr>
          <p:cNvPr id="8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Texto del título</a:t>
            </a:r>
          </a:p>
        </p:txBody>
      </p:sp>
      <p:sp>
        <p:nvSpPr>
          <p:cNvPr id="3" name="Nivel de texto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áctica 2…"/>
          <p:cNvSpPr txBox="1">
            <a:spLocks noGrp="1"/>
          </p:cNvSpPr>
          <p:nvPr>
            <p:ph type="ctrTitle"/>
          </p:nvPr>
        </p:nvSpPr>
        <p:spPr>
          <a:xfrm>
            <a:off x="1270000" y="2929207"/>
            <a:ext cx="10464800" cy="2989473"/>
          </a:xfrm>
          <a:prstGeom prst="rect">
            <a:avLst/>
          </a:prstGeom>
        </p:spPr>
        <p:txBody>
          <a:bodyPr/>
          <a:lstStyle/>
          <a:p>
            <a:pPr>
              <a:defRPr sz="4300"/>
            </a:pPr>
            <a:r>
              <a:rPr dirty="0" err="1"/>
              <a:t>Practic</a:t>
            </a:r>
            <a:r>
              <a:rPr lang="es-ES" dirty="0"/>
              <a:t>al </a:t>
            </a:r>
            <a:r>
              <a:rPr lang="es-ES" dirty="0" err="1"/>
              <a:t>work</a:t>
            </a:r>
            <a:br>
              <a:rPr lang="es-ES" dirty="0"/>
            </a:br>
            <a:endParaRPr dirty="0"/>
          </a:p>
          <a:p>
            <a:pPr>
              <a:defRPr sz="3600" i="1">
                <a:latin typeface="Helvetica"/>
                <a:ea typeface="Helvetica"/>
                <a:cs typeface="Helvetica"/>
                <a:sym typeface="Helvetica"/>
              </a:defRPr>
            </a:pPr>
            <a:r>
              <a:rPr dirty="0"/>
              <a:t>Mapping and localization</a:t>
            </a:r>
          </a:p>
        </p:txBody>
      </p:sp>
      <p:sp>
        <p:nvSpPr>
          <p:cNvPr id="134" name="Grao en Enxeñaría Informática - 4º curso…"/>
          <p:cNvSpPr txBox="1">
            <a:spLocks noGrp="1"/>
          </p:cNvSpPr>
          <p:nvPr>
            <p:ph type="subTitle" sz="half" idx="1"/>
          </p:nvPr>
        </p:nvSpPr>
        <p:spPr>
          <a:xfrm>
            <a:off x="1270000" y="6101026"/>
            <a:ext cx="10464800" cy="2678542"/>
          </a:xfrm>
          <a:prstGeom prst="rect">
            <a:avLst/>
          </a:prstGeom>
        </p:spPr>
        <p:txBody>
          <a:bodyPr anchor="b"/>
          <a:lstStyle/>
          <a:p>
            <a:pPr algn="r"/>
            <a:endParaRPr/>
          </a:p>
          <a:p>
            <a:pPr algn="r"/>
            <a:endParaRPr/>
          </a:p>
          <a:p>
            <a:pPr algn="r">
              <a:defRPr sz="2600"/>
            </a:pPr>
            <a:r>
              <a:t>Degree in Computer Science Education - 4th year</a:t>
            </a:r>
          </a:p>
          <a:p>
            <a:pPr algn="r">
              <a:defRPr sz="2600"/>
            </a:pPr>
            <a:r>
              <a:t>ROBOTICS</a:t>
            </a:r>
          </a:p>
        </p:txBody>
      </p:sp>
      <p:pic>
        <p:nvPicPr>
          <p:cNvPr id="135" name="pasted-image.png" descr="pasted-image.png"/>
          <p:cNvPicPr>
            <a:picLocks noChangeAspect="1"/>
          </p:cNvPicPr>
          <p:nvPr/>
        </p:nvPicPr>
        <p:blipFill>
          <a:blip r:embed="rId2"/>
          <a:stretch>
            <a:fillRect/>
          </a:stretch>
        </p:blipFill>
        <p:spPr>
          <a:xfrm>
            <a:off x="818450" y="703046"/>
            <a:ext cx="5834432" cy="752908"/>
          </a:xfrm>
          <a:prstGeom prst="rect">
            <a:avLst/>
          </a:prstGeom>
          <a:ln w="12700">
            <a:miter lim="400000"/>
          </a:ln>
        </p:spPr>
      </p:pic>
      <p:pic>
        <p:nvPicPr>
          <p:cNvPr id="136" name="logo_fic_185.png" descr="logo_fic_185.png"/>
          <p:cNvPicPr>
            <a:picLocks noChangeAspect="1"/>
          </p:cNvPicPr>
          <p:nvPr/>
        </p:nvPicPr>
        <p:blipFill>
          <a:blip r:embed="rId3"/>
          <a:stretch>
            <a:fillRect/>
          </a:stretch>
        </p:blipFill>
        <p:spPr>
          <a:xfrm>
            <a:off x="9502654" y="609599"/>
            <a:ext cx="2349501" cy="9398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jemplo de creación de grid de ocupación"/>
          <p:cNvSpPr txBox="1">
            <a:spLocks noGrp="1"/>
          </p:cNvSpPr>
          <p:nvPr>
            <p:ph type="title"/>
          </p:nvPr>
        </p:nvSpPr>
        <p:spPr>
          <a:xfrm>
            <a:off x="952500" y="821906"/>
            <a:ext cx="11099800" cy="2159001"/>
          </a:xfrm>
          <a:prstGeom prst="rect">
            <a:avLst/>
          </a:prstGeom>
        </p:spPr>
        <p:txBody>
          <a:bodyPr/>
          <a:lstStyle>
            <a:lvl1pPr defTabSz="490727">
              <a:defRPr sz="6719"/>
            </a:lvl1pPr>
          </a:lstStyle>
          <a:p>
            <a:r>
              <a:t>Example of creating an occupancy grid</a:t>
            </a:r>
          </a:p>
        </p:txBody>
      </p:sp>
      <p:sp>
        <p:nvSpPr>
          <p:cNvPr id="167" name="Cada elemento grid[i][j] es una estructura P con dos campos, que representan la probabilidad de estar ocupado o vacío:…"/>
          <p:cNvSpPr txBox="1">
            <a:spLocks noGrp="1"/>
          </p:cNvSpPr>
          <p:nvPr>
            <p:ph type="body" idx="1"/>
          </p:nvPr>
        </p:nvSpPr>
        <p:spPr>
          <a:xfrm>
            <a:off x="952500" y="2776478"/>
            <a:ext cx="11099800" cy="6286501"/>
          </a:xfrm>
          <a:prstGeom prst="rect">
            <a:avLst/>
          </a:prstGeom>
        </p:spPr>
        <p:txBody>
          <a:bodyPr/>
          <a:lstStyle/>
          <a:p>
            <a:r>
              <a:t>Each grid[i][j] element is a P structure with two fields, representing the probability of being busy or empty:</a:t>
            </a:r>
          </a:p>
          <a:p>
            <a:pPr lvl="1"/>
            <a:r>
              <a:t>P(Busy) and P(Empty)</a:t>
            </a:r>
          </a:p>
          <a:p>
            <a:r>
              <a:t>It is assumed that initially each grid[i][j] has an equal probability of being busy or empty:</a:t>
            </a:r>
          </a:p>
          <a:p>
            <a:pPr lvl="1"/>
            <a:r>
              <a:t>P(Busy) = P(Empty) = 0.5</a:t>
            </a:r>
          </a:p>
        </p:txBody>
      </p:sp>
      <p:sp>
        <p:nvSpPr>
          <p:cNvPr id="168"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Ejemplo de creación de grid de ocupación"/>
          <p:cNvSpPr txBox="1">
            <a:spLocks noGrp="1"/>
          </p:cNvSpPr>
          <p:nvPr>
            <p:ph type="title"/>
          </p:nvPr>
        </p:nvSpPr>
        <p:spPr>
          <a:xfrm>
            <a:off x="952500" y="759005"/>
            <a:ext cx="11099800" cy="2159001"/>
          </a:xfrm>
          <a:prstGeom prst="rect">
            <a:avLst/>
          </a:prstGeom>
        </p:spPr>
        <p:txBody>
          <a:bodyPr/>
          <a:lstStyle>
            <a:lvl1pPr defTabSz="490727">
              <a:defRPr sz="6719"/>
            </a:lvl1pPr>
          </a:lstStyle>
          <a:p>
            <a:r>
              <a:t>Example of creating an occupancy grid</a:t>
            </a:r>
          </a:p>
        </p:txBody>
      </p:sp>
      <p:sp>
        <p:nvSpPr>
          <p:cNvPr id="171" name="Supongamos que un robot debe mapear una zona desconocida…"/>
          <p:cNvSpPr txBox="1">
            <a:spLocks noGrp="1"/>
          </p:cNvSpPr>
          <p:nvPr>
            <p:ph type="body" sz="half" idx="1"/>
          </p:nvPr>
        </p:nvSpPr>
        <p:spPr>
          <a:xfrm>
            <a:off x="640083" y="2729302"/>
            <a:ext cx="5385998" cy="6765385"/>
          </a:xfrm>
          <a:prstGeom prst="rect">
            <a:avLst/>
          </a:prstGeom>
        </p:spPr>
        <p:txBody>
          <a:bodyPr/>
          <a:lstStyle/>
          <a:p>
            <a:r>
              <a:t>Suppose a robot must map an unknown area</a:t>
            </a:r>
          </a:p>
          <a:p>
            <a:r>
              <a:t>The occupancy grid is shown in the figure:</a:t>
            </a:r>
          </a:p>
          <a:p>
            <a:pPr lvl="1"/>
            <a:r>
              <a:t>12 x 10 units</a:t>
            </a:r>
          </a:p>
          <a:p>
            <a:pPr lvl="1"/>
            <a:r>
              <a:t>A 24 x 21 matrix is created</a:t>
            </a:r>
          </a:p>
        </p:txBody>
      </p:sp>
      <p:sp>
        <p:nvSpPr>
          <p:cNvPr id="172"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173" name="pasted-image.png" descr="pasted-image.png"/>
          <p:cNvPicPr>
            <a:picLocks noChangeAspect="1"/>
          </p:cNvPicPr>
          <p:nvPr/>
        </p:nvPicPr>
        <p:blipFill>
          <a:blip r:embed="rId2"/>
          <a:stretch>
            <a:fillRect/>
          </a:stretch>
        </p:blipFill>
        <p:spPr>
          <a:xfrm>
            <a:off x="5969858" y="2900203"/>
            <a:ext cx="7013205" cy="5007210"/>
          </a:xfrm>
          <a:prstGeom prst="rect">
            <a:avLst/>
          </a:prstGeom>
          <a:ln w="12700">
            <a:miter lim="400000"/>
          </a:ln>
        </p:spPr>
      </p:pic>
      <p:sp>
        <p:nvSpPr>
          <p:cNvPr id="174" name="t1, t2 y t3 representan 3 medidas del sonar para el elemento grid [3][10]"/>
          <p:cNvSpPr txBox="1"/>
          <p:nvPr/>
        </p:nvSpPr>
        <p:spPr>
          <a:xfrm>
            <a:off x="7026158" y="7875266"/>
            <a:ext cx="5089307" cy="1739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t>t1, t2 and t3 represent 3 sonar measurements for the grid element [3][10]</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Ejemplo de creación de grid de ocupación"/>
          <p:cNvSpPr txBox="1">
            <a:spLocks noGrp="1"/>
          </p:cNvSpPr>
          <p:nvPr>
            <p:ph type="title"/>
          </p:nvPr>
        </p:nvSpPr>
        <p:spPr>
          <a:xfrm>
            <a:off x="952500" y="696104"/>
            <a:ext cx="11099800" cy="2159001"/>
          </a:xfrm>
          <a:prstGeom prst="rect">
            <a:avLst/>
          </a:prstGeom>
        </p:spPr>
        <p:txBody>
          <a:bodyPr/>
          <a:lstStyle>
            <a:lvl1pPr defTabSz="490727">
              <a:defRPr sz="6719"/>
            </a:lvl1pPr>
          </a:lstStyle>
          <a:p>
            <a:r>
              <a:t>Example of creating an occupancy grid</a:t>
            </a:r>
          </a:p>
        </p:txBody>
      </p:sp>
      <p:sp>
        <p:nvSpPr>
          <p:cNvPr id="177" name="Primera medida (t1):…"/>
          <p:cNvSpPr txBox="1">
            <a:spLocks noGrp="1"/>
          </p:cNvSpPr>
          <p:nvPr>
            <p:ph type="body" idx="1"/>
          </p:nvPr>
        </p:nvSpPr>
        <p:spPr>
          <a:xfrm>
            <a:off x="952500" y="2776478"/>
            <a:ext cx="11099800" cy="6286501"/>
          </a:xfrm>
          <a:prstGeom prst="rect">
            <a:avLst/>
          </a:prstGeom>
        </p:spPr>
        <p:txBody>
          <a:bodyPr/>
          <a:lstStyle/>
          <a:p>
            <a:pPr marL="333375" indent="-333375" defTabSz="438150">
              <a:spcBef>
                <a:spcPts val="3100"/>
              </a:spcBef>
              <a:defRPr sz="2700"/>
            </a:pPr>
            <a:r>
              <a:t>First measurement (t1):</a:t>
            </a:r>
          </a:p>
          <a:p>
            <a:pPr marL="666750" lvl="1" indent="-333375" defTabSz="438150">
              <a:spcBef>
                <a:spcPts val="3100"/>
              </a:spcBef>
              <a:defRPr sz="2700"/>
            </a:pPr>
            <a:r>
              <a:t>The robot is in grid[22][10]</a:t>
            </a:r>
          </a:p>
          <a:p>
            <a:pPr marL="666750" lvl="1" indent="-333375" defTabSz="438150">
              <a:spcBef>
                <a:spcPts val="3100"/>
              </a:spcBef>
              <a:defRPr sz="2700"/>
            </a:pPr>
            <a:r>
              <a:t>Sonar measurement for grid[3][10]=9.0</a:t>
            </a:r>
          </a:p>
          <a:p>
            <a:pPr marL="1000125" lvl="2" indent="-333375" defTabSz="438150">
              <a:spcBef>
                <a:spcPts val="3100"/>
              </a:spcBef>
              <a:defRPr sz="2700"/>
            </a:pPr>
            <a:r>
              <a:t>r=9, α=0º</a:t>
            </a:r>
          </a:p>
          <a:p>
            <a:pPr marL="666750" lvl="1" indent="-333375" defTabSz="438150">
              <a:spcBef>
                <a:spcPts val="3100"/>
              </a:spcBef>
              <a:defRPr sz="2700"/>
            </a:pPr>
            <a:r>
              <a:t>For this sensor reading, the grid[3][10] element must comply:</a:t>
            </a:r>
          </a:p>
          <a:p>
            <a:pPr marL="1000125" lvl="2" indent="-333375" defTabSz="438150">
              <a:spcBef>
                <a:spcPts val="3100"/>
              </a:spcBef>
              <a:defRPr sz="2700"/>
            </a:pPr>
            <a:r>
              <a:t>α&lt;=β in absolute value, so the element is within the angular field of the sensor</a:t>
            </a:r>
          </a:p>
          <a:p>
            <a:pPr marL="1000125" lvl="2" indent="-333375" defTabSz="438150">
              <a:spcBef>
                <a:spcPts val="3100"/>
              </a:spcBef>
              <a:defRPr sz="2700"/>
            </a:pPr>
            <a:r>
              <a:t>r&lt;=s+tolerance, so the element is within the upper limit of the reading range</a:t>
            </a:r>
          </a:p>
        </p:txBody>
      </p:sp>
      <p:sp>
        <p:nvSpPr>
          <p:cNvPr id="178"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pasted-image.png" descr="pasted-image.png"/>
          <p:cNvPicPr>
            <a:picLocks noChangeAspect="1"/>
          </p:cNvPicPr>
          <p:nvPr/>
        </p:nvPicPr>
        <p:blipFill>
          <a:blip r:embed="rId2"/>
          <a:stretch>
            <a:fillRect/>
          </a:stretch>
        </p:blipFill>
        <p:spPr>
          <a:xfrm>
            <a:off x="5612697" y="6625406"/>
            <a:ext cx="6348131" cy="2583177"/>
          </a:xfrm>
          <a:prstGeom prst="rect">
            <a:avLst/>
          </a:prstGeom>
          <a:ln w="12700">
            <a:miter lim="400000"/>
          </a:ln>
        </p:spPr>
      </p:pic>
      <p:sp>
        <p:nvSpPr>
          <p:cNvPr id="181" name="Ejemplo de creación de grid de ocupación"/>
          <p:cNvSpPr txBox="1">
            <a:spLocks noGrp="1"/>
          </p:cNvSpPr>
          <p:nvPr>
            <p:ph type="title"/>
          </p:nvPr>
        </p:nvSpPr>
        <p:spPr>
          <a:xfrm>
            <a:off x="952500" y="727554"/>
            <a:ext cx="11099800" cy="2159001"/>
          </a:xfrm>
          <a:prstGeom prst="rect">
            <a:avLst/>
          </a:prstGeom>
        </p:spPr>
        <p:txBody>
          <a:bodyPr/>
          <a:lstStyle>
            <a:lvl1pPr defTabSz="490727">
              <a:defRPr sz="6719"/>
            </a:lvl1pPr>
          </a:lstStyle>
          <a:p>
            <a:r>
              <a:t>Example of creating an occupancy grid</a:t>
            </a:r>
          </a:p>
        </p:txBody>
      </p:sp>
      <p:sp>
        <p:nvSpPr>
          <p:cNvPr id="182" name="A continuación se bebe comprobar en qué región cae la medida:…"/>
          <p:cNvSpPr txBox="1">
            <a:spLocks noGrp="1"/>
          </p:cNvSpPr>
          <p:nvPr>
            <p:ph type="body" sz="half" idx="1"/>
          </p:nvPr>
        </p:nvSpPr>
        <p:spPr>
          <a:xfrm>
            <a:off x="952500" y="2776478"/>
            <a:ext cx="11099800" cy="4546601"/>
          </a:xfrm>
          <a:prstGeom prst="rect">
            <a:avLst/>
          </a:prstGeom>
        </p:spPr>
        <p:txBody>
          <a:bodyPr/>
          <a:lstStyle/>
          <a:p>
            <a:pPr marL="360045" indent="-360045" defTabSz="473201">
              <a:spcBef>
                <a:spcPts val="3400"/>
              </a:spcBef>
              <a:defRPr sz="2916"/>
            </a:pPr>
            <a:r>
              <a:t>Next you need to check in which region the measurement falls:</a:t>
            </a:r>
          </a:p>
          <a:p>
            <a:pPr marL="720090" lvl="1" indent="-360045" defTabSz="473201">
              <a:spcBef>
                <a:spcPts val="3400"/>
              </a:spcBef>
              <a:defRPr sz="2916"/>
            </a:pPr>
            <a:r>
              <a:t>Region I: </a:t>
            </a:r>
            <a:r>
              <a:rPr i="1">
                <a:latin typeface="Helvetica"/>
                <a:ea typeface="Helvetica"/>
                <a:cs typeface="Helvetica"/>
                <a:sym typeface="Helvetica"/>
              </a:rPr>
              <a:t>s-tolerance&lt;=r&lt;=s+tolerance</a:t>
            </a:r>
          </a:p>
          <a:p>
            <a:pPr marL="1080135" lvl="2" indent="-360045" defTabSz="473201">
              <a:spcBef>
                <a:spcPts val="3400"/>
              </a:spcBef>
              <a:defRPr sz="2916"/>
            </a:pPr>
            <a:r>
              <a:rPr i="1">
                <a:latin typeface="Helvetica"/>
                <a:ea typeface="Helvetica"/>
                <a:cs typeface="Helvetica"/>
                <a:sym typeface="Helvetica"/>
              </a:rPr>
              <a:t>s=9.0, tolerance=0.5, r=9 so it falls in Region I</a:t>
            </a:r>
          </a:p>
          <a:p>
            <a:pPr marL="720090" lvl="1" indent="-360045" defTabSz="473201">
              <a:spcBef>
                <a:spcPts val="3400"/>
              </a:spcBef>
              <a:defRPr sz="2916"/>
            </a:pPr>
            <a:r>
              <a:t>You can calculate the probability that sensor s says that grid[3][10] is Busy if there really is something at s=9.0: </a:t>
            </a:r>
            <a:r>
              <a:rPr i="1">
                <a:latin typeface="Helvetica"/>
                <a:ea typeface="Helvetica"/>
                <a:cs typeface="Helvetica"/>
                <a:sym typeface="Helvetica"/>
              </a:rPr>
              <a:t>P(s|Busy)</a:t>
            </a:r>
          </a:p>
        </p:txBody>
      </p:sp>
      <p:sp>
        <p:nvSpPr>
          <p:cNvPr id="183"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Ejemplo de creación de grid de ocupación"/>
          <p:cNvSpPr txBox="1">
            <a:spLocks noGrp="1"/>
          </p:cNvSpPr>
          <p:nvPr>
            <p:ph type="title"/>
          </p:nvPr>
        </p:nvSpPr>
        <p:spPr>
          <a:xfrm>
            <a:off x="952500" y="743280"/>
            <a:ext cx="11099800" cy="2159001"/>
          </a:xfrm>
          <a:prstGeom prst="rect">
            <a:avLst/>
          </a:prstGeom>
        </p:spPr>
        <p:txBody>
          <a:bodyPr/>
          <a:lstStyle>
            <a:lvl1pPr defTabSz="490727">
              <a:defRPr sz="6719"/>
            </a:lvl1pPr>
          </a:lstStyle>
          <a:p>
            <a:r>
              <a:t>Example of creating an occupancy grid</a:t>
            </a:r>
          </a:p>
        </p:txBody>
      </p:sp>
      <p:sp>
        <p:nvSpPr>
          <p:cNvPr id="186" name="A continuación se debe actualizar el valor de grid[3][10]:"/>
          <p:cNvSpPr txBox="1">
            <a:spLocks noGrp="1"/>
          </p:cNvSpPr>
          <p:nvPr>
            <p:ph type="body" idx="1"/>
          </p:nvPr>
        </p:nvSpPr>
        <p:spPr>
          <a:xfrm>
            <a:off x="952500" y="3020611"/>
            <a:ext cx="11099801" cy="6017267"/>
          </a:xfrm>
          <a:prstGeom prst="rect">
            <a:avLst/>
          </a:prstGeom>
        </p:spPr>
        <p:txBody>
          <a:bodyPr anchor="t"/>
          <a:lstStyle/>
          <a:p>
            <a:r>
              <a:t>Next, the value of grid[3][10] must be updated:</a:t>
            </a:r>
          </a:p>
        </p:txBody>
      </p:sp>
      <p:sp>
        <p:nvSpPr>
          <p:cNvPr id="187"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pic>
        <p:nvPicPr>
          <p:cNvPr id="188" name="pasted-image.png" descr="pasted-image.png"/>
          <p:cNvPicPr>
            <a:picLocks noChangeAspect="1"/>
          </p:cNvPicPr>
          <p:nvPr/>
        </p:nvPicPr>
        <p:blipFill>
          <a:blip r:embed="rId2"/>
          <a:stretch>
            <a:fillRect/>
          </a:stretch>
        </p:blipFill>
        <p:spPr>
          <a:xfrm>
            <a:off x="4104080" y="3826500"/>
            <a:ext cx="8382001" cy="1054101"/>
          </a:xfrm>
          <a:prstGeom prst="rect">
            <a:avLst/>
          </a:prstGeom>
          <a:ln w="12700">
            <a:miter lim="400000"/>
          </a:ln>
        </p:spPr>
      </p:pic>
      <p:pic>
        <p:nvPicPr>
          <p:cNvPr id="189" name="pasted-image.png" descr="pasted-image.png"/>
          <p:cNvPicPr>
            <a:picLocks noChangeAspect="1"/>
          </p:cNvPicPr>
          <p:nvPr/>
        </p:nvPicPr>
        <p:blipFill>
          <a:blip r:embed="rId3"/>
          <a:stretch>
            <a:fillRect/>
          </a:stretch>
        </p:blipFill>
        <p:spPr>
          <a:xfrm>
            <a:off x="487758" y="5588752"/>
            <a:ext cx="3009901" cy="2260601"/>
          </a:xfrm>
          <a:prstGeom prst="rect">
            <a:avLst/>
          </a:prstGeom>
          <a:ln w="12700">
            <a:miter lim="400000"/>
          </a:ln>
        </p:spPr>
      </p:pic>
      <p:pic>
        <p:nvPicPr>
          <p:cNvPr id="190" name="pasted-image.png" descr="pasted-image.png"/>
          <p:cNvPicPr>
            <a:picLocks noChangeAspect="1"/>
          </p:cNvPicPr>
          <p:nvPr/>
        </p:nvPicPr>
        <p:blipFill>
          <a:blip r:embed="rId4"/>
          <a:stretch>
            <a:fillRect/>
          </a:stretch>
        </p:blipFill>
        <p:spPr>
          <a:xfrm>
            <a:off x="4684687" y="5285480"/>
            <a:ext cx="7975601" cy="321310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Ejemplo de creación de grid de ocupación"/>
          <p:cNvSpPr txBox="1">
            <a:spLocks noGrp="1"/>
          </p:cNvSpPr>
          <p:nvPr>
            <p:ph type="title"/>
          </p:nvPr>
        </p:nvSpPr>
        <p:spPr>
          <a:xfrm>
            <a:off x="952500" y="790455"/>
            <a:ext cx="11099800" cy="2159001"/>
          </a:xfrm>
          <a:prstGeom prst="rect">
            <a:avLst/>
          </a:prstGeom>
        </p:spPr>
        <p:txBody>
          <a:bodyPr/>
          <a:lstStyle>
            <a:lvl1pPr defTabSz="490727">
              <a:defRPr sz="6719"/>
            </a:lvl1pPr>
          </a:lstStyle>
          <a:p>
            <a:r>
              <a:t>Example of creating an occupancy grid</a:t>
            </a:r>
          </a:p>
        </p:txBody>
      </p:sp>
      <p:sp>
        <p:nvSpPr>
          <p:cNvPr id="193" name="Segunda medida (t2):…"/>
          <p:cNvSpPr txBox="1">
            <a:spLocks noGrp="1"/>
          </p:cNvSpPr>
          <p:nvPr>
            <p:ph type="body" idx="1"/>
          </p:nvPr>
        </p:nvSpPr>
        <p:spPr>
          <a:xfrm>
            <a:off x="952500" y="2855104"/>
            <a:ext cx="11099800" cy="6286501"/>
          </a:xfrm>
          <a:prstGeom prst="rect">
            <a:avLst/>
          </a:prstGeom>
        </p:spPr>
        <p:txBody>
          <a:bodyPr/>
          <a:lstStyle/>
          <a:p>
            <a:pPr marL="422275" indent="-422275" defTabSz="554990">
              <a:spcBef>
                <a:spcPts val="3900"/>
              </a:spcBef>
              <a:defRPr sz="3420"/>
            </a:pPr>
            <a:r>
              <a:t>Second measure (t2):</a:t>
            </a:r>
          </a:p>
          <a:p>
            <a:pPr marL="844550" lvl="1" indent="-422275" defTabSz="554990">
              <a:spcBef>
                <a:spcPts val="3900"/>
              </a:spcBef>
              <a:defRPr sz="3420"/>
            </a:pPr>
            <a:r>
              <a:t>The robot is in grid[16][10]</a:t>
            </a:r>
          </a:p>
          <a:p>
            <a:pPr marL="844550" lvl="1" indent="-422275" defTabSz="554990">
              <a:spcBef>
                <a:spcPts val="3900"/>
              </a:spcBef>
              <a:defRPr sz="3420"/>
            </a:pPr>
            <a:r>
              <a:t>Sonar measurement for grid[3][10]=6.0</a:t>
            </a:r>
          </a:p>
          <a:p>
            <a:pPr marL="1266825" lvl="2" indent="-422275" defTabSz="554990">
              <a:spcBef>
                <a:spcPts val="3900"/>
              </a:spcBef>
              <a:defRPr sz="3420"/>
            </a:pPr>
            <a:r>
              <a:t>r=6, α=0º</a:t>
            </a:r>
          </a:p>
          <a:p>
            <a:pPr marL="844550" lvl="1" indent="-422275" defTabSz="554990">
              <a:spcBef>
                <a:spcPts val="3900"/>
              </a:spcBef>
              <a:defRPr sz="3420"/>
            </a:pPr>
            <a:r>
              <a:t>The measurement falls within the sonar field of action and is in Region I</a:t>
            </a:r>
          </a:p>
          <a:p>
            <a:pPr marL="1266825" lvl="2" indent="-422275" defTabSz="554990">
              <a:spcBef>
                <a:spcPts val="3900"/>
              </a:spcBef>
              <a:defRPr sz="3420" i="1">
                <a:latin typeface="Helvetica"/>
                <a:ea typeface="Helvetica"/>
                <a:cs typeface="Helvetica"/>
                <a:sym typeface="Helvetica"/>
              </a:defRPr>
            </a:pPr>
            <a:r>
              <a:t>P(s|Busy)=0.69, P(s|Empty)=0.31</a:t>
            </a:r>
          </a:p>
        </p:txBody>
      </p:sp>
      <p:sp>
        <p:nvSpPr>
          <p:cNvPr id="194"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Ejemplo de creación de grid de ocupación"/>
          <p:cNvSpPr txBox="1">
            <a:spLocks noGrp="1"/>
          </p:cNvSpPr>
          <p:nvPr>
            <p:ph type="title"/>
          </p:nvPr>
        </p:nvSpPr>
        <p:spPr>
          <a:xfrm>
            <a:off x="952500" y="853357"/>
            <a:ext cx="11099800" cy="2159001"/>
          </a:xfrm>
          <a:prstGeom prst="rect">
            <a:avLst/>
          </a:prstGeom>
        </p:spPr>
        <p:txBody>
          <a:bodyPr/>
          <a:lstStyle>
            <a:lvl1pPr defTabSz="490727">
              <a:defRPr sz="6719"/>
            </a:lvl1pPr>
          </a:lstStyle>
          <a:p>
            <a:r>
              <a:t>Example of creating an occupancy grid</a:t>
            </a:r>
          </a:p>
        </p:txBody>
      </p:sp>
      <p:sp>
        <p:nvSpPr>
          <p:cNvPr id="197" name="Se produce un incremento en la probabilidad de ocupación:"/>
          <p:cNvSpPr txBox="1">
            <a:spLocks noGrp="1"/>
          </p:cNvSpPr>
          <p:nvPr>
            <p:ph type="body" idx="1"/>
          </p:nvPr>
        </p:nvSpPr>
        <p:spPr>
          <a:xfrm>
            <a:off x="952500" y="3127002"/>
            <a:ext cx="11099801" cy="5769349"/>
          </a:xfrm>
          <a:prstGeom prst="rect">
            <a:avLst/>
          </a:prstGeom>
        </p:spPr>
        <p:txBody>
          <a:bodyPr anchor="t"/>
          <a:lstStyle/>
          <a:p>
            <a:r>
              <a:t>There is an increase in the probability of occupation:</a:t>
            </a:r>
          </a:p>
        </p:txBody>
      </p:sp>
      <p:sp>
        <p:nvSpPr>
          <p:cNvPr id="198"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pic>
        <p:nvPicPr>
          <p:cNvPr id="199" name="pasted-image.png" descr="pasted-image.png"/>
          <p:cNvPicPr>
            <a:picLocks noChangeAspect="1"/>
          </p:cNvPicPr>
          <p:nvPr/>
        </p:nvPicPr>
        <p:blipFill>
          <a:blip r:embed="rId2"/>
          <a:stretch>
            <a:fillRect/>
          </a:stretch>
        </p:blipFill>
        <p:spPr>
          <a:xfrm>
            <a:off x="2514600" y="4416425"/>
            <a:ext cx="7975600" cy="30226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Ejemplo de creación de grid de ocupación"/>
          <p:cNvSpPr txBox="1">
            <a:spLocks noGrp="1"/>
          </p:cNvSpPr>
          <p:nvPr>
            <p:ph type="title"/>
          </p:nvPr>
        </p:nvSpPr>
        <p:spPr>
          <a:xfrm>
            <a:off x="952500" y="742598"/>
            <a:ext cx="11099800" cy="2159001"/>
          </a:xfrm>
          <a:prstGeom prst="rect">
            <a:avLst/>
          </a:prstGeom>
        </p:spPr>
        <p:txBody>
          <a:bodyPr/>
          <a:lstStyle>
            <a:lvl1pPr defTabSz="490727">
              <a:defRPr sz="6719"/>
            </a:lvl1pPr>
          </a:lstStyle>
          <a:p>
            <a:r>
              <a:t>Example of creating an occupancy grid</a:t>
            </a:r>
          </a:p>
        </p:txBody>
      </p:sp>
      <p:sp>
        <p:nvSpPr>
          <p:cNvPr id="202" name="Tercera medida (t3):…"/>
          <p:cNvSpPr txBox="1">
            <a:spLocks noGrp="1"/>
          </p:cNvSpPr>
          <p:nvPr>
            <p:ph type="body" idx="1"/>
          </p:nvPr>
        </p:nvSpPr>
        <p:spPr>
          <a:xfrm>
            <a:off x="952500" y="2760752"/>
            <a:ext cx="11099800" cy="6286501"/>
          </a:xfrm>
          <a:prstGeom prst="rect">
            <a:avLst/>
          </a:prstGeom>
        </p:spPr>
        <p:txBody>
          <a:bodyPr anchor="t"/>
          <a:lstStyle/>
          <a:p>
            <a:r>
              <a:t>Third measure (t3):</a:t>
            </a:r>
          </a:p>
          <a:p>
            <a:pPr lvl="1"/>
            <a:r>
              <a:t>Sonar measurement for grid[3][10]=8.5</a:t>
            </a:r>
          </a:p>
          <a:p>
            <a:pPr lvl="2"/>
            <a:r>
              <a:t>r=6.7, α=5º</a:t>
            </a:r>
          </a:p>
          <a:p>
            <a:pPr lvl="1"/>
            <a:r>
              <a:t>The measurement falls within the sonar range and is in Region II</a:t>
            </a:r>
          </a:p>
        </p:txBody>
      </p:sp>
      <p:sp>
        <p:nvSpPr>
          <p:cNvPr id="203"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204" name="pasted-image.png" descr="pasted-image.png"/>
          <p:cNvPicPr>
            <a:picLocks noChangeAspect="1"/>
          </p:cNvPicPr>
          <p:nvPr/>
        </p:nvPicPr>
        <p:blipFill>
          <a:blip r:embed="rId2"/>
          <a:stretch>
            <a:fillRect/>
          </a:stretch>
        </p:blipFill>
        <p:spPr>
          <a:xfrm>
            <a:off x="2159000" y="7205760"/>
            <a:ext cx="8686800" cy="2324101"/>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Ejemplo de creación de grid de ocupación"/>
          <p:cNvSpPr txBox="1">
            <a:spLocks noGrp="1"/>
          </p:cNvSpPr>
          <p:nvPr>
            <p:ph type="title"/>
          </p:nvPr>
        </p:nvSpPr>
        <p:spPr>
          <a:xfrm>
            <a:off x="952500" y="806181"/>
            <a:ext cx="11099800" cy="2159001"/>
          </a:xfrm>
          <a:prstGeom prst="rect">
            <a:avLst/>
          </a:prstGeom>
        </p:spPr>
        <p:txBody>
          <a:bodyPr/>
          <a:lstStyle>
            <a:lvl1pPr defTabSz="490727">
              <a:defRPr sz="6719"/>
            </a:lvl1pPr>
          </a:lstStyle>
          <a:p>
            <a:r>
              <a:t>Example of creating an occupancy grid</a:t>
            </a:r>
          </a:p>
        </p:txBody>
      </p:sp>
      <p:sp>
        <p:nvSpPr>
          <p:cNvPr id="207" name="Actualizando las probabilidades:"/>
          <p:cNvSpPr txBox="1">
            <a:spLocks noGrp="1"/>
          </p:cNvSpPr>
          <p:nvPr>
            <p:ph type="body" idx="1"/>
          </p:nvPr>
        </p:nvSpPr>
        <p:spPr>
          <a:xfrm>
            <a:off x="952500" y="3235397"/>
            <a:ext cx="11099800" cy="5654603"/>
          </a:xfrm>
          <a:prstGeom prst="rect">
            <a:avLst/>
          </a:prstGeom>
        </p:spPr>
        <p:txBody>
          <a:bodyPr anchor="t"/>
          <a:lstStyle/>
          <a:p>
            <a:r>
              <a:t>Updating the odds:</a:t>
            </a:r>
          </a:p>
        </p:txBody>
      </p:sp>
      <p:sp>
        <p:nvSpPr>
          <p:cNvPr id="208"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pic>
        <p:nvPicPr>
          <p:cNvPr id="209" name="pasted-image.png" descr="pasted-image.png"/>
          <p:cNvPicPr>
            <a:picLocks noChangeAspect="1"/>
          </p:cNvPicPr>
          <p:nvPr/>
        </p:nvPicPr>
        <p:blipFill>
          <a:blip r:embed="rId2"/>
          <a:stretch>
            <a:fillRect/>
          </a:stretch>
        </p:blipFill>
        <p:spPr>
          <a:xfrm>
            <a:off x="2508250" y="4229100"/>
            <a:ext cx="7988300" cy="30353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Ejemplo de creación de grid de ocupación"/>
          <p:cNvSpPr txBox="1">
            <a:spLocks noGrp="1"/>
          </p:cNvSpPr>
          <p:nvPr>
            <p:ph type="title"/>
          </p:nvPr>
        </p:nvSpPr>
        <p:spPr>
          <a:xfrm>
            <a:off x="952500" y="884807"/>
            <a:ext cx="11099800" cy="2159001"/>
          </a:xfrm>
          <a:prstGeom prst="rect">
            <a:avLst/>
          </a:prstGeom>
        </p:spPr>
        <p:txBody>
          <a:bodyPr/>
          <a:lstStyle>
            <a:lvl1pPr defTabSz="490727">
              <a:defRPr sz="6719"/>
            </a:lvl1pPr>
          </a:lstStyle>
          <a:p>
            <a:r>
              <a:t>Example of creating an occupancy grid</a:t>
            </a:r>
          </a:p>
        </p:txBody>
      </p:sp>
      <p:sp>
        <p:nvSpPr>
          <p:cNvPr id="212" name="Resumiendo todas las medidas:"/>
          <p:cNvSpPr txBox="1">
            <a:spLocks noGrp="1"/>
          </p:cNvSpPr>
          <p:nvPr>
            <p:ph type="body" idx="1"/>
          </p:nvPr>
        </p:nvSpPr>
        <p:spPr>
          <a:xfrm>
            <a:off x="952500" y="3212239"/>
            <a:ext cx="11099800" cy="5724937"/>
          </a:xfrm>
          <a:prstGeom prst="rect">
            <a:avLst/>
          </a:prstGeom>
        </p:spPr>
        <p:txBody>
          <a:bodyPr anchor="t"/>
          <a:lstStyle/>
          <a:p>
            <a:r>
              <a:t>Summarizing all the measures:</a:t>
            </a:r>
          </a:p>
        </p:txBody>
      </p:sp>
      <p:sp>
        <p:nvSpPr>
          <p:cNvPr id="213"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pic>
        <p:nvPicPr>
          <p:cNvPr id="214" name="pasted-image.png" descr="pasted-image.png"/>
          <p:cNvPicPr>
            <a:picLocks noChangeAspect="1"/>
          </p:cNvPicPr>
          <p:nvPr/>
        </p:nvPicPr>
        <p:blipFill>
          <a:blip r:embed="rId2"/>
          <a:stretch>
            <a:fillRect/>
          </a:stretch>
        </p:blipFill>
        <p:spPr>
          <a:xfrm>
            <a:off x="7560131" y="4591050"/>
            <a:ext cx="4457701" cy="2324100"/>
          </a:xfrm>
          <a:prstGeom prst="rect">
            <a:avLst/>
          </a:prstGeom>
          <a:ln w="12700">
            <a:miter lim="400000"/>
          </a:ln>
        </p:spPr>
      </p:pic>
      <p:pic>
        <p:nvPicPr>
          <p:cNvPr id="215" name="pasted-image.png" descr="pasted-image.png"/>
          <p:cNvPicPr>
            <a:picLocks noChangeAspect="1"/>
          </p:cNvPicPr>
          <p:nvPr/>
        </p:nvPicPr>
        <p:blipFill>
          <a:blip r:embed="rId3"/>
          <a:stretch>
            <a:fillRect/>
          </a:stretch>
        </p:blipFill>
        <p:spPr>
          <a:xfrm>
            <a:off x="1083277" y="4569050"/>
            <a:ext cx="4775201" cy="23368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asted-image.png" descr="pasted-image.png"/>
          <p:cNvPicPr>
            <a:picLocks noChangeAspect="1"/>
          </p:cNvPicPr>
          <p:nvPr/>
        </p:nvPicPr>
        <p:blipFill>
          <a:blip r:embed="rId2"/>
          <a:stretch>
            <a:fillRect/>
          </a:stretch>
        </p:blipFill>
        <p:spPr>
          <a:xfrm>
            <a:off x="4328147" y="3222368"/>
            <a:ext cx="6047378" cy="6080379"/>
          </a:xfrm>
          <a:prstGeom prst="rect">
            <a:avLst/>
          </a:prstGeom>
          <a:ln w="12700">
            <a:miter lim="400000"/>
          </a:ln>
        </p:spPr>
      </p:pic>
      <p:sp>
        <p:nvSpPr>
          <p:cNvPr id="139" name="Enunciado"/>
          <p:cNvSpPr txBox="1">
            <a:spLocks noGrp="1"/>
          </p:cNvSpPr>
          <p:nvPr>
            <p:ph type="title"/>
          </p:nvPr>
        </p:nvSpPr>
        <p:spPr>
          <a:prstGeom prst="rect">
            <a:avLst/>
          </a:prstGeom>
        </p:spPr>
        <p:txBody>
          <a:bodyPr/>
          <a:lstStyle/>
          <a:p>
            <a:r>
              <a:t>Statement</a:t>
            </a:r>
          </a:p>
        </p:txBody>
      </p:sp>
      <p:sp>
        <p:nvSpPr>
          <p:cNvPr id="140"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141" name="Cuadrado"/>
          <p:cNvSpPr/>
          <p:nvPr/>
        </p:nvSpPr>
        <p:spPr>
          <a:xfrm>
            <a:off x="4448362" y="8696775"/>
            <a:ext cx="454240" cy="454194"/>
          </a:xfrm>
          <a:prstGeom prst="rect">
            <a:avLst/>
          </a:prstGeom>
          <a:ln w="50800">
            <a:solidFill>
              <a:schemeClr val="accent2">
                <a:hueOff val="-2473792"/>
                <a:satOff val="-50209"/>
                <a:lumOff val="23543"/>
              </a:schemeClr>
            </a:solidFill>
            <a:prstDash val="sysDot"/>
            <a:miter lim="400000"/>
          </a:ln>
        </p:spPr>
        <p:txBody>
          <a:bodyPr lIns="50800" tIns="50800" rIns="50800" bIns="50800" anchor="ctr"/>
          <a:lstStyle/>
          <a:p>
            <a:pPr>
              <a:defRPr sz="2400">
                <a:solidFill>
                  <a:srgbClr val="FFFFFF"/>
                </a:solidFill>
              </a:defRPr>
            </a:pPr>
            <a:endParaRPr/>
          </a:p>
        </p:txBody>
      </p:sp>
      <p:sp>
        <p:nvSpPr>
          <p:cNvPr id="142" name="Flecha doble"/>
          <p:cNvSpPr/>
          <p:nvPr/>
        </p:nvSpPr>
        <p:spPr>
          <a:xfrm rot="16246967">
            <a:off x="3927129" y="8838658"/>
            <a:ext cx="507646" cy="208526"/>
          </a:xfrm>
          <a:prstGeom prst="leftRightArrow">
            <a:avLst>
              <a:gd name="adj1" fmla="val 36440"/>
              <a:gd name="adj2" fmla="val 82207"/>
            </a:avLst>
          </a:prstGeom>
          <a:gradFill>
            <a:gsLst>
              <a:gs pos="0">
                <a:schemeClr val="accent2">
                  <a:hueOff val="-2473792"/>
                  <a:satOff val="-50209"/>
                  <a:lumOff val="23543"/>
                </a:schemeClr>
              </a:gs>
              <a:gs pos="100000">
                <a:schemeClr val="accent2"/>
              </a:gs>
            </a:gsLst>
            <a:lin ang="5400000"/>
          </a:gra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0096FF"/>
                </a:solidFill>
              </a:defRPr>
            </a:pPr>
            <a:endParaRPr/>
          </a:p>
        </p:txBody>
      </p:sp>
      <p:sp>
        <p:nvSpPr>
          <p:cNvPr id="143" name="Celdas de 25x25 cm"/>
          <p:cNvSpPr txBox="1"/>
          <p:nvPr/>
        </p:nvSpPr>
        <p:spPr>
          <a:xfrm>
            <a:off x="1886700" y="8771470"/>
            <a:ext cx="2045892"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600" b="1">
                <a:solidFill>
                  <a:schemeClr val="accent2"/>
                </a:solidFill>
                <a:latin typeface="Helvetica"/>
                <a:ea typeface="Helvetica"/>
                <a:cs typeface="Helvetica"/>
                <a:sym typeface="Helvetica"/>
              </a:defRPr>
            </a:lvl1pPr>
          </a:lstStyle>
          <a:p>
            <a:r>
              <a:t>25x25 cm cells</a:t>
            </a:r>
          </a:p>
        </p:txBody>
      </p:sp>
      <p:sp>
        <p:nvSpPr>
          <p:cNvPr id="144" name="Flecha doble"/>
          <p:cNvSpPr/>
          <p:nvPr/>
        </p:nvSpPr>
        <p:spPr>
          <a:xfrm>
            <a:off x="4378481" y="8300846"/>
            <a:ext cx="5946709" cy="254001"/>
          </a:xfrm>
          <a:prstGeom prst="leftRightArrow">
            <a:avLst>
              <a:gd name="adj1" fmla="val 32000"/>
              <a:gd name="adj2" fmla="val 220000"/>
            </a:avLst>
          </a:prstGeom>
          <a:gradFill>
            <a:gsLst>
              <a:gs pos="0">
                <a:schemeClr val="accent2">
                  <a:hueOff val="-2473792"/>
                  <a:satOff val="-50209"/>
                  <a:lumOff val="23543"/>
                </a:schemeClr>
              </a:gs>
              <a:gs pos="100000">
                <a:schemeClr val="accent2"/>
              </a:gs>
            </a:gsLst>
            <a:lin ang="5400000"/>
          </a:gra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45" name="Flecha doble"/>
          <p:cNvSpPr/>
          <p:nvPr/>
        </p:nvSpPr>
        <p:spPr>
          <a:xfrm rot="5400000">
            <a:off x="7127080" y="6123048"/>
            <a:ext cx="5848781" cy="254001"/>
          </a:xfrm>
          <a:prstGeom prst="leftRightArrow">
            <a:avLst>
              <a:gd name="adj1" fmla="val 32000"/>
              <a:gd name="adj2" fmla="val 220000"/>
            </a:avLst>
          </a:prstGeom>
          <a:gradFill>
            <a:gsLst>
              <a:gs pos="0">
                <a:schemeClr val="accent2">
                  <a:hueOff val="-2473792"/>
                  <a:satOff val="-50209"/>
                  <a:lumOff val="23543"/>
                </a:schemeClr>
              </a:gs>
              <a:gs pos="100000">
                <a:schemeClr val="accent2"/>
              </a:gs>
            </a:gsLst>
            <a:lin ang="5400000"/>
          </a:gra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46" name="12 celdas"/>
          <p:cNvSpPr txBox="1"/>
          <p:nvPr/>
        </p:nvSpPr>
        <p:spPr>
          <a:xfrm rot="16200000">
            <a:off x="9303904" y="5900590"/>
            <a:ext cx="1029396"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600" b="1">
                <a:solidFill>
                  <a:schemeClr val="accent2"/>
                </a:solidFill>
                <a:latin typeface="Helvetica"/>
                <a:ea typeface="Helvetica"/>
                <a:cs typeface="Helvetica"/>
                <a:sym typeface="Helvetica"/>
              </a:defRPr>
            </a:lvl1pPr>
          </a:lstStyle>
          <a:p>
            <a:r>
              <a:t>12 cells</a:t>
            </a:r>
          </a:p>
        </p:txBody>
      </p:sp>
      <p:sp>
        <p:nvSpPr>
          <p:cNvPr id="147" name="Zona de interés (se puede detectar con la cámara)"/>
          <p:cNvSpPr txBox="1"/>
          <p:nvPr/>
        </p:nvSpPr>
        <p:spPr>
          <a:xfrm>
            <a:off x="1528423" y="6609795"/>
            <a:ext cx="2045891" cy="825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1600" b="1">
                <a:solidFill>
                  <a:srgbClr val="0096FF"/>
                </a:solidFill>
                <a:latin typeface="Helvetica"/>
                <a:ea typeface="Helvetica"/>
                <a:cs typeface="Helvetica"/>
                <a:sym typeface="Helvetica"/>
              </a:defRPr>
            </a:pPr>
            <a:r>
              <a:t>Area of interest </a:t>
            </a:r>
            <a:br/>
            <a:r>
              <a:t>(can be detected with the camera)</a:t>
            </a:r>
          </a:p>
        </p:txBody>
      </p:sp>
      <p:sp>
        <p:nvSpPr>
          <p:cNvPr id="148" name="El robot parte de  su celda BASE  (al lado de una pared y orientación múltiplo de 90º)"/>
          <p:cNvSpPr txBox="1"/>
          <p:nvPr/>
        </p:nvSpPr>
        <p:spPr>
          <a:xfrm>
            <a:off x="857364" y="3353440"/>
            <a:ext cx="3119869" cy="1066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1600" b="1">
                <a:solidFill>
                  <a:srgbClr val="0096FF"/>
                </a:solidFill>
                <a:latin typeface="Helvetica"/>
                <a:ea typeface="Helvetica"/>
                <a:cs typeface="Helvetica"/>
                <a:sym typeface="Helvetica"/>
              </a:defRPr>
            </a:pPr>
            <a:r>
              <a:t>The robot starts from </a:t>
            </a:r>
            <a:br/>
            <a:r>
              <a:t>its BASE cell </a:t>
            </a:r>
            <a:br/>
            <a:r>
              <a:t>(next to a wall and orientation multiple of 90º)</a:t>
            </a:r>
          </a:p>
        </p:txBody>
      </p:sp>
      <p:sp>
        <p:nvSpPr>
          <p:cNvPr id="149" name="Línea"/>
          <p:cNvSpPr/>
          <p:nvPr/>
        </p:nvSpPr>
        <p:spPr>
          <a:xfrm>
            <a:off x="3640196" y="3603957"/>
            <a:ext cx="2344020" cy="1"/>
          </a:xfrm>
          <a:prstGeom prst="line">
            <a:avLst/>
          </a:prstGeom>
          <a:ln w="63500">
            <a:solidFill>
              <a:srgbClr val="0096FF"/>
            </a:solidFill>
            <a:miter lim="400000"/>
            <a:tailEnd type="triangle"/>
          </a:ln>
        </p:spPr>
        <p:txBody>
          <a:bodyPr lIns="50800" tIns="50800" rIns="50800" bIns="50800" anchor="ctr"/>
          <a:lstStyle/>
          <a:p>
            <a:pPr>
              <a:defRPr sz="2400"/>
            </a:pPr>
            <a:endParaRPr/>
          </a:p>
        </p:txBody>
      </p:sp>
      <p:sp>
        <p:nvSpPr>
          <p:cNvPr id="150" name="Línea"/>
          <p:cNvSpPr/>
          <p:nvPr/>
        </p:nvSpPr>
        <p:spPr>
          <a:xfrm>
            <a:off x="3621277" y="7022545"/>
            <a:ext cx="3912781" cy="1"/>
          </a:xfrm>
          <a:prstGeom prst="line">
            <a:avLst/>
          </a:prstGeom>
          <a:ln w="63500">
            <a:solidFill>
              <a:srgbClr val="0096FF"/>
            </a:solidFill>
            <a:miter lim="400000"/>
            <a:tailEnd type="triangle"/>
          </a:ln>
        </p:spPr>
        <p:txBody>
          <a:bodyPr lIns="50800" tIns="50800" rIns="50800" bIns="50800" anchor="ctr"/>
          <a:lstStyle/>
          <a:p>
            <a:pPr>
              <a:defRPr sz="2400"/>
            </a:pPr>
            <a:endParaRPr/>
          </a:p>
        </p:txBody>
      </p:sp>
      <p:sp>
        <p:nvSpPr>
          <p:cNvPr id="151" name="12 celdas"/>
          <p:cNvSpPr txBox="1"/>
          <p:nvPr/>
        </p:nvSpPr>
        <p:spPr>
          <a:xfrm>
            <a:off x="7000652" y="7993634"/>
            <a:ext cx="1029396"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600" b="1">
                <a:solidFill>
                  <a:schemeClr val="accent2"/>
                </a:solidFill>
                <a:latin typeface="Helvetica"/>
                <a:ea typeface="Helvetica"/>
                <a:cs typeface="Helvetica"/>
                <a:sym typeface="Helvetica"/>
              </a:defRPr>
            </a:lvl1pPr>
          </a:lstStyle>
          <a:p>
            <a:r>
              <a:t>12 cells</a:t>
            </a:r>
          </a:p>
        </p:txBody>
      </p:sp>
      <p:sp>
        <p:nvSpPr>
          <p:cNvPr id="152" name="Esta práctica consistirá en la implementación de una arquitectura híbrida, dónde el robot tendrá comportamiento reactivo o deliberativo dependiendo de su estado interno."/>
          <p:cNvSpPr txBox="1">
            <a:spLocks noGrp="1"/>
          </p:cNvSpPr>
          <p:nvPr>
            <p:ph type="body" sz="quarter" idx="1"/>
          </p:nvPr>
        </p:nvSpPr>
        <p:spPr>
          <a:xfrm>
            <a:off x="952500" y="2182838"/>
            <a:ext cx="11192551" cy="726602"/>
          </a:xfrm>
          <a:prstGeom prst="rect">
            <a:avLst/>
          </a:prstGeom>
        </p:spPr>
        <p:txBody>
          <a:bodyPr/>
          <a:lstStyle/>
          <a:p>
            <a:pPr marL="244475" indent="-244475" defTabSz="321310">
              <a:spcBef>
                <a:spcPts val="2300"/>
              </a:spcBef>
              <a:defRPr sz="1980"/>
            </a:pPr>
            <a:r>
              <a:t>This practice will consist of the implementation of a </a:t>
            </a:r>
            <a:r>
              <a:rPr b="1">
                <a:latin typeface="Helvetica"/>
                <a:ea typeface="Helvetica"/>
                <a:cs typeface="Helvetica"/>
                <a:sym typeface="Helvetica"/>
              </a:rPr>
              <a:t>hybrid architecture , where the robot will have reactive or deliberative </a:t>
            </a:r>
            <a:r>
              <a:t>behavior depending on its internal state.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Enunciado"/>
          <p:cNvSpPr txBox="1">
            <a:spLocks noGrp="1"/>
          </p:cNvSpPr>
          <p:nvPr>
            <p:ph type="title"/>
          </p:nvPr>
        </p:nvSpPr>
        <p:spPr>
          <a:prstGeom prst="rect">
            <a:avLst/>
          </a:prstGeom>
        </p:spPr>
        <p:txBody>
          <a:bodyPr/>
          <a:lstStyle/>
          <a:p>
            <a:r>
              <a:t>Statement</a:t>
            </a:r>
          </a:p>
        </p:txBody>
      </p:sp>
      <p:sp>
        <p:nvSpPr>
          <p:cNvPr id="155" name="La práctica se realizará únicamente en simulación, utilizando el simulador Webots y el robot Khepera IV.…"/>
          <p:cNvSpPr txBox="1">
            <a:spLocks noGrp="1"/>
          </p:cNvSpPr>
          <p:nvPr>
            <p:ph type="body" idx="1"/>
          </p:nvPr>
        </p:nvSpPr>
        <p:spPr>
          <a:xfrm>
            <a:off x="952500" y="2265401"/>
            <a:ext cx="11219832" cy="6791036"/>
          </a:xfrm>
          <a:prstGeom prst="rect">
            <a:avLst/>
          </a:prstGeom>
        </p:spPr>
        <p:txBody>
          <a:bodyPr/>
          <a:lstStyle/>
          <a:p>
            <a:pPr marL="200025" indent="-200025" defTabSz="262889">
              <a:spcBef>
                <a:spcPts val="1800"/>
              </a:spcBef>
              <a:defRPr sz="1619"/>
            </a:pPr>
            <a:r>
              <a:rPr dirty="0"/>
              <a:t>The practice will be carried out </a:t>
            </a:r>
            <a:r>
              <a:rPr b="1" dirty="0">
                <a:latin typeface="Helvetica"/>
                <a:ea typeface="Helvetica"/>
                <a:cs typeface="Helvetica"/>
                <a:sym typeface="Helvetica"/>
              </a:rPr>
              <a:t>only in simulation</a:t>
            </a:r>
            <a:r>
              <a:rPr lang="es-ES" b="1" dirty="0">
                <a:latin typeface="Helvetica"/>
                <a:ea typeface="Helvetica"/>
                <a:cs typeface="Helvetica"/>
                <a:sym typeface="Helvetica"/>
              </a:rPr>
              <a:t> and </a:t>
            </a:r>
            <a:r>
              <a:rPr lang="es-ES" b="1" dirty="0" err="1">
                <a:latin typeface="Helvetica"/>
                <a:ea typeface="Helvetica"/>
                <a:cs typeface="Helvetica"/>
                <a:sym typeface="Helvetica"/>
              </a:rPr>
              <a:t>with</a:t>
            </a:r>
            <a:r>
              <a:rPr lang="es-ES" b="1" dirty="0">
                <a:latin typeface="Helvetica"/>
                <a:ea typeface="Helvetica"/>
                <a:cs typeface="Helvetica"/>
                <a:sym typeface="Helvetica"/>
              </a:rPr>
              <a:t> real robot</a:t>
            </a:r>
            <a:r>
              <a:rPr dirty="0"/>
              <a:t>, using the </a:t>
            </a:r>
            <a:r>
              <a:rPr lang="es-ES" b="1" dirty="0" err="1">
                <a:latin typeface="Helvetica"/>
                <a:ea typeface="Helvetica"/>
                <a:cs typeface="Helvetica"/>
                <a:sym typeface="Helvetica"/>
              </a:rPr>
              <a:t>Robobo</a:t>
            </a:r>
            <a:r>
              <a:rPr lang="es-ES" b="1" dirty="0">
                <a:latin typeface="Helvetica"/>
                <a:ea typeface="Helvetica"/>
                <a:cs typeface="Helvetica"/>
                <a:sym typeface="Helvetica"/>
              </a:rPr>
              <a:t> robot</a:t>
            </a:r>
            <a:endParaRPr dirty="0"/>
          </a:p>
          <a:p>
            <a:pPr marL="200025" indent="-200025" defTabSz="262889">
              <a:spcBef>
                <a:spcPts val="1800"/>
              </a:spcBef>
              <a:defRPr sz="1619"/>
            </a:pPr>
            <a:r>
              <a:rPr b="1" dirty="0">
                <a:latin typeface="Helvetica"/>
                <a:ea typeface="Helvetica"/>
                <a:cs typeface="Helvetica"/>
                <a:sym typeface="Helvetica"/>
              </a:rPr>
              <a:t>Robot objective: </a:t>
            </a:r>
            <a:r>
              <a:rPr dirty="0"/>
              <a:t>patrol an environment following walls with </a:t>
            </a:r>
            <a:r>
              <a:rPr b="1" dirty="0">
                <a:latin typeface="Helvetica"/>
                <a:ea typeface="Helvetica"/>
                <a:cs typeface="Helvetica"/>
                <a:sym typeface="Helvetica"/>
              </a:rPr>
              <a:t>odometry </a:t>
            </a:r>
            <a:r>
              <a:rPr dirty="0"/>
              <a:t>and return to base immediately if an event of interest is detected with the camera (in this case it will be marked with a solid yellow area).</a:t>
            </a:r>
          </a:p>
          <a:p>
            <a:pPr marL="400050" lvl="1" indent="-200025" defTabSz="262889">
              <a:spcBef>
                <a:spcPts val="1800"/>
              </a:spcBef>
              <a:defRPr sz="1619"/>
            </a:pPr>
            <a:r>
              <a:rPr b="1" dirty="0">
                <a:latin typeface="Helvetica"/>
                <a:ea typeface="Helvetica"/>
                <a:cs typeface="Helvetica"/>
                <a:sym typeface="Helvetica"/>
              </a:rPr>
              <a:t>The environment will be discrete </a:t>
            </a:r>
            <a:r>
              <a:rPr dirty="0"/>
              <a:t>(divided into 25x25 cm cells) and of known dimensions (12x12 cells, equivalent to 3x3 m). Therefore, obstacles will never be halfway between two cells.</a:t>
            </a:r>
            <a:r>
              <a:rPr lang="es-ES" dirty="0"/>
              <a:t> </a:t>
            </a:r>
            <a:r>
              <a:rPr lang="es-ES" dirty="0" err="1"/>
              <a:t>You</a:t>
            </a:r>
            <a:r>
              <a:rPr lang="es-ES" dirty="0"/>
              <a:t> can use </a:t>
            </a:r>
            <a:r>
              <a:rPr lang="es-ES" dirty="0" err="1"/>
              <a:t>the</a:t>
            </a:r>
            <a:r>
              <a:rPr lang="es-ES" dirty="0"/>
              <a:t> </a:t>
            </a:r>
            <a:r>
              <a:rPr lang="es-ES" b="1" dirty="0" err="1"/>
              <a:t>maze</a:t>
            </a:r>
            <a:r>
              <a:rPr lang="es-ES" b="1" dirty="0"/>
              <a:t> </a:t>
            </a:r>
            <a:r>
              <a:rPr lang="es-ES" b="1" dirty="0" err="1"/>
              <a:t>worlds</a:t>
            </a:r>
            <a:r>
              <a:rPr lang="es-ES" b="1" dirty="0"/>
              <a:t> </a:t>
            </a:r>
            <a:r>
              <a:rPr lang="es-ES" b="1" dirty="0" err="1"/>
              <a:t>available</a:t>
            </a:r>
            <a:r>
              <a:rPr lang="es-ES" b="1" dirty="0"/>
              <a:t> </a:t>
            </a:r>
            <a:r>
              <a:rPr lang="es-ES" dirty="0"/>
              <a:t>in </a:t>
            </a:r>
            <a:r>
              <a:rPr lang="es-ES" dirty="0" err="1"/>
              <a:t>RoboboSim</a:t>
            </a:r>
            <a:endParaRPr dirty="0"/>
          </a:p>
          <a:p>
            <a:pPr marL="400050" lvl="1" indent="-200025" defTabSz="262889">
              <a:spcBef>
                <a:spcPts val="1800"/>
              </a:spcBef>
              <a:defRPr sz="1619"/>
            </a:pPr>
            <a:r>
              <a:rPr dirty="0"/>
              <a:t>The robot's behavior should be valid for </a:t>
            </a:r>
            <a:r>
              <a:rPr dirty="0">
                <a:solidFill>
                  <a:schemeClr val="accent5"/>
                </a:solidFill>
              </a:rPr>
              <a:t>any initial position of the base as long as it is next to a wall </a:t>
            </a:r>
            <a:r>
              <a:rPr dirty="0"/>
              <a:t>(the robot does not know the absolute position of its base).</a:t>
            </a:r>
          </a:p>
          <a:p>
            <a:pPr marL="200025" indent="-200025" defTabSz="262889">
              <a:spcBef>
                <a:spcPts val="1800"/>
              </a:spcBef>
              <a:defRPr sz="1619"/>
            </a:pPr>
            <a:r>
              <a:rPr dirty="0"/>
              <a:t>The execution must be carried out in 2 stages:</a:t>
            </a:r>
          </a:p>
          <a:p>
            <a:pPr marL="571500" lvl="1" indent="-285750" defTabSz="262889">
              <a:spcBef>
                <a:spcPts val="1800"/>
              </a:spcBef>
              <a:buSzPct val="100000"/>
              <a:buAutoNum type="arabicPeriod"/>
              <a:defRPr sz="1619"/>
            </a:pPr>
            <a:r>
              <a:rPr dirty="0"/>
              <a:t>An initial reactive stage of exploring the environment </a:t>
            </a:r>
            <a:r>
              <a:rPr b="1" dirty="0">
                <a:latin typeface="Helvetica"/>
                <a:ea typeface="Helvetica"/>
                <a:cs typeface="Helvetica"/>
                <a:sym typeface="Helvetica"/>
              </a:rPr>
              <a:t>by following walls </a:t>
            </a:r>
            <a:r>
              <a:rPr dirty="0"/>
              <a:t>and at the same time </a:t>
            </a:r>
            <a:r>
              <a:rPr b="1" dirty="0">
                <a:latin typeface="Helvetica"/>
                <a:ea typeface="Helvetica"/>
                <a:cs typeface="Helvetica"/>
                <a:sym typeface="Helvetica"/>
              </a:rPr>
              <a:t>creating a map</a:t>
            </a:r>
            <a:r>
              <a:rPr dirty="0"/>
              <a:t> </a:t>
            </a:r>
            <a:r>
              <a:rPr b="1" dirty="0">
                <a:latin typeface="Helvetica"/>
                <a:ea typeface="Helvetica"/>
                <a:cs typeface="Helvetica"/>
                <a:sym typeface="Helvetica"/>
              </a:rPr>
              <a:t>internal of the environment </a:t>
            </a:r>
            <a:r>
              <a:rPr dirty="0"/>
              <a:t>.</a:t>
            </a:r>
          </a:p>
          <a:p>
            <a:pPr marL="571500" lvl="1" indent="-285750" defTabSz="262889">
              <a:spcBef>
                <a:spcPts val="1800"/>
              </a:spcBef>
              <a:buSzPct val="100000"/>
              <a:buAutoNum type="arabicPeriod"/>
              <a:defRPr sz="1619"/>
            </a:pPr>
            <a:r>
              <a:rPr dirty="0"/>
              <a:t>A second stage in which the robot takes advantage of the map of the environment it has created (along with deliberative behavior) to improve its performance:</a:t>
            </a:r>
          </a:p>
          <a:p>
            <a:pPr marL="857250" lvl="2" indent="-285750" defTabSz="262889">
              <a:spcBef>
                <a:spcPts val="1800"/>
              </a:spcBef>
              <a:buSzPct val="100000"/>
              <a:buAutoNum type="arabicPeriod"/>
              <a:defRPr sz="1619"/>
            </a:pPr>
            <a:r>
              <a:rPr dirty="0"/>
              <a:t>Patrol the environment following walls (you leave the base always leaving walls on the same side).</a:t>
            </a:r>
          </a:p>
          <a:p>
            <a:pPr marL="857250" lvl="2" indent="-285750" defTabSz="262889">
              <a:spcBef>
                <a:spcPts val="1800"/>
              </a:spcBef>
              <a:buSzPct val="100000"/>
              <a:buAutoNum type="arabicPeriod"/>
              <a:defRPr sz="1619"/>
            </a:pPr>
            <a:r>
              <a:rPr dirty="0"/>
              <a:t>If you detect an event of interest with the camera (yellow zone), </a:t>
            </a:r>
            <a:r>
              <a:rPr b="1" dirty="0">
                <a:latin typeface="Helvetica"/>
                <a:ea typeface="Helvetica"/>
                <a:cs typeface="Helvetica"/>
                <a:sym typeface="Helvetica"/>
              </a:rPr>
              <a:t>use the internal map </a:t>
            </a:r>
            <a:r>
              <a:rPr dirty="0"/>
              <a:t>to immediately return to the robot station in a more efficient way ( </a:t>
            </a:r>
            <a:r>
              <a:rPr b="1" dirty="0">
                <a:latin typeface="Helvetica"/>
                <a:ea typeface="Helvetica"/>
                <a:cs typeface="Helvetica"/>
                <a:sym typeface="Helvetica"/>
              </a:rPr>
              <a:t>deliberative planning of the return route </a:t>
            </a:r>
            <a:r>
              <a:rPr dirty="0"/>
              <a:t>).</a:t>
            </a:r>
          </a:p>
        </p:txBody>
      </p:sp>
      <p:sp>
        <p:nvSpPr>
          <p:cNvPr id="156"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Enunciado"/>
          <p:cNvSpPr txBox="1">
            <a:spLocks noGrp="1"/>
          </p:cNvSpPr>
          <p:nvPr>
            <p:ph type="title"/>
          </p:nvPr>
        </p:nvSpPr>
        <p:spPr>
          <a:prstGeom prst="rect">
            <a:avLst/>
          </a:prstGeom>
        </p:spPr>
        <p:txBody>
          <a:bodyPr/>
          <a:lstStyle/>
          <a:p>
            <a:r>
              <a:t>Statement</a:t>
            </a:r>
          </a:p>
        </p:txBody>
      </p:sp>
      <p:sp>
        <p:nvSpPr>
          <p:cNvPr id="159" name="MIENTRAS EL ROBOT NO TIENE UN MAPA DEL ENTORNO CREADO: se utilizará una funcionalidad que permita la actualización del mapa mientras el robot explora el entorno siguiendo paredes. Al no haber islas en el entorno, puede crear un mapa completo dando una vu"/>
          <p:cNvSpPr txBox="1">
            <a:spLocks noGrp="1"/>
          </p:cNvSpPr>
          <p:nvPr>
            <p:ph type="body" idx="1"/>
          </p:nvPr>
        </p:nvSpPr>
        <p:spPr>
          <a:prstGeom prst="rect">
            <a:avLst/>
          </a:prstGeom>
        </p:spPr>
        <p:txBody>
          <a:bodyPr/>
          <a:lstStyle/>
          <a:p>
            <a:pPr marL="177800" indent="-177800" defTabSz="233679">
              <a:spcBef>
                <a:spcPts val="1600"/>
              </a:spcBef>
              <a:defRPr sz="1440"/>
            </a:pPr>
            <a:r>
              <a:rPr b="1" dirty="0">
                <a:solidFill>
                  <a:schemeClr val="accent1"/>
                </a:solidFill>
                <a:latin typeface="Helvetica"/>
                <a:ea typeface="Helvetica"/>
                <a:cs typeface="Helvetica"/>
                <a:sym typeface="Helvetica"/>
              </a:rPr>
              <a:t>WHILE THE ROBOT DOES NOT HAVE A MAP OF THE ENVIRONMENT CREATED: </a:t>
            </a:r>
            <a:r>
              <a:rPr dirty="0"/>
              <a:t>a functionality will be used that allows the map to be updated while the robot explores the environment following walls. Since there are no islands in the environment, you can create a complete map by going around completely until you return to the base.</a:t>
            </a:r>
          </a:p>
          <a:p>
            <a:pPr marL="355600" lvl="1" indent="-177800" defTabSz="233679">
              <a:spcBef>
                <a:spcPts val="1600"/>
              </a:spcBef>
              <a:defRPr sz="1440"/>
            </a:pPr>
            <a:r>
              <a:rPr dirty="0"/>
              <a:t>The </a:t>
            </a:r>
            <a:r>
              <a:rPr b="1" dirty="0">
                <a:latin typeface="Helvetica"/>
                <a:ea typeface="Helvetica"/>
                <a:cs typeface="Helvetica"/>
                <a:sym typeface="Helvetica"/>
              </a:rPr>
              <a:t>base of the robot </a:t>
            </a:r>
            <a:r>
              <a:rPr dirty="0"/>
              <a:t>will be next to a wall ( </a:t>
            </a:r>
            <a:r>
              <a:rPr u="sng" dirty="0"/>
              <a:t>the robot's starting orientation is unknown </a:t>
            </a:r>
            <a:r>
              <a:rPr dirty="0"/>
              <a:t>, one of north, south, east and west).</a:t>
            </a:r>
          </a:p>
          <a:p>
            <a:pPr marL="355600" lvl="1" indent="-177800" defTabSz="233679">
              <a:spcBef>
                <a:spcPts val="1600"/>
              </a:spcBef>
              <a:defRPr sz="1440"/>
            </a:pPr>
            <a:r>
              <a:rPr dirty="0"/>
              <a:t>An area of interest (yellow) will always be next to a wall. While the map is being created, detecting a yellow zone does not interrupt the wall following behavior. Likewise, there could be no yellow zone at that moment without altering the behavior.</a:t>
            </a:r>
            <a:endParaRPr u="sng" dirty="0"/>
          </a:p>
          <a:p>
            <a:pPr marL="355600" lvl="1" indent="-177800" defTabSz="233679">
              <a:spcBef>
                <a:spcPts val="1600"/>
              </a:spcBef>
              <a:defRPr sz="1440"/>
            </a:pPr>
            <a:r>
              <a:rPr dirty="0"/>
              <a:t>Since we have a discrete environment (divided into cells) and we need to create an occupancy map, </a:t>
            </a:r>
            <a:r>
              <a:rPr b="1" dirty="0">
                <a:latin typeface="Helvetica"/>
                <a:ea typeface="Helvetica"/>
                <a:cs typeface="Helvetica"/>
                <a:sym typeface="Helvetica"/>
              </a:rPr>
              <a:t>the movement will be carried out in discrete advances and turns using odometry </a:t>
            </a:r>
            <a:r>
              <a:rPr dirty="0"/>
              <a:t>, so that it is known at all times in which cell the robot is.</a:t>
            </a:r>
          </a:p>
          <a:p>
            <a:pPr marL="355600" lvl="1" indent="-177800" defTabSz="233679">
              <a:spcBef>
                <a:spcPts val="1600"/>
              </a:spcBef>
              <a:defRPr sz="1440" i="1">
                <a:latin typeface="Helvetica"/>
                <a:ea typeface="Helvetica"/>
                <a:cs typeface="Helvetica"/>
                <a:sym typeface="Helvetica"/>
              </a:defRPr>
            </a:pPr>
            <a:r>
              <a:rPr i="0" dirty="0">
                <a:latin typeface="+mn-lt"/>
                <a:ea typeface="+mn-ea"/>
                <a:cs typeface="+mn-cs"/>
                <a:sym typeface="Helvetica Light"/>
              </a:rPr>
              <a:t>In each cell the robot can use </a:t>
            </a:r>
            <a:r>
              <a:rPr b="1" i="0" dirty="0"/>
              <a:t>infrared </a:t>
            </a:r>
            <a:r>
              <a:rPr i="0" dirty="0">
                <a:latin typeface="+mn-lt"/>
                <a:ea typeface="+mn-ea"/>
                <a:cs typeface="+mn-cs"/>
                <a:sym typeface="Helvetica Light"/>
              </a:rPr>
              <a:t>to detect obstacles around it and </a:t>
            </a:r>
            <a:r>
              <a:rPr b="1" i="0" dirty="0"/>
              <a:t>update the occupancy map </a:t>
            </a:r>
            <a:r>
              <a:rPr i="0" dirty="0">
                <a:latin typeface="+mn-lt"/>
                <a:ea typeface="+mn-ea"/>
                <a:cs typeface="+mn-cs"/>
                <a:sym typeface="Helvetica Light"/>
              </a:rPr>
              <a:t>.</a:t>
            </a:r>
          </a:p>
          <a:p>
            <a:pPr marL="355600" lvl="1" indent="-177800" defTabSz="233679">
              <a:spcBef>
                <a:spcPts val="1600"/>
              </a:spcBef>
              <a:defRPr sz="1440" i="1">
                <a:latin typeface="Helvetica"/>
                <a:ea typeface="Helvetica"/>
                <a:cs typeface="Helvetica"/>
                <a:sym typeface="Helvetica"/>
              </a:defRPr>
            </a:pPr>
            <a:r>
              <a:rPr b="1" i="0" dirty="0"/>
              <a:t>Detect area of interest (yellow) with camera: </a:t>
            </a:r>
            <a:r>
              <a:rPr i="0" dirty="0">
                <a:latin typeface="+mn-lt"/>
                <a:ea typeface="+mn-ea"/>
                <a:cs typeface="+mn-cs"/>
                <a:sym typeface="Helvetica Light"/>
              </a:rPr>
              <a:t>it will be considered detected </a:t>
            </a:r>
            <a:r>
              <a:rPr i="0" u="sng" dirty="0">
                <a:latin typeface="+mn-lt"/>
                <a:ea typeface="+mn-ea"/>
                <a:cs typeface="+mn-cs"/>
                <a:sym typeface="Helvetica Light"/>
              </a:rPr>
              <a:t>only if the robot sees it from very close (approximately one or two cells away) </a:t>
            </a:r>
            <a:r>
              <a:rPr i="0" dirty="0">
                <a:latin typeface="+mn-lt"/>
                <a:ea typeface="+mn-ea"/>
                <a:cs typeface="+mn-cs"/>
                <a:sym typeface="Helvetica Light"/>
              </a:rPr>
              <a:t>. A basic detection can be done by the relative size of yellow pixels with respect to all pixels.</a:t>
            </a:r>
          </a:p>
          <a:p>
            <a:pPr marL="355600" lvl="1" indent="-177800" defTabSz="233679">
              <a:spcBef>
                <a:spcPts val="1600"/>
              </a:spcBef>
              <a:defRPr sz="1440" i="1">
                <a:latin typeface="Helvetica"/>
                <a:ea typeface="Helvetica"/>
                <a:cs typeface="Helvetica"/>
                <a:sym typeface="Helvetica"/>
              </a:defRPr>
            </a:pPr>
            <a:r>
              <a:rPr i="0" dirty="0">
                <a:latin typeface="+mn-lt"/>
                <a:ea typeface="+mn-ea"/>
                <a:cs typeface="+mn-cs"/>
                <a:sym typeface="Helvetica Light"/>
              </a:rPr>
              <a:t>Infrared also detects yellow areas, so it is moved to the side as with any other wall.</a:t>
            </a:r>
          </a:p>
          <a:p>
            <a:pPr marL="177800" indent="-177800" defTabSz="233679">
              <a:spcBef>
                <a:spcPts val="1600"/>
              </a:spcBef>
              <a:defRPr sz="1440"/>
            </a:pPr>
            <a:r>
              <a:rPr b="1" dirty="0">
                <a:solidFill>
                  <a:schemeClr val="accent1"/>
                </a:solidFill>
                <a:latin typeface="Helvetica"/>
                <a:ea typeface="Helvetica"/>
                <a:cs typeface="Helvetica"/>
                <a:sym typeface="Helvetica"/>
              </a:rPr>
              <a:t>WHEN THE ROBOT ALREADY HAS A MAP OF THE ENVIRONMENT: </a:t>
            </a:r>
            <a:r>
              <a:rPr dirty="0"/>
              <a:t>a path planning behavior that uses the created map will be added so that the robot efficiently returns to the base when it detects an area of interest (yellow).</a:t>
            </a:r>
          </a:p>
          <a:p>
            <a:pPr marL="355600" lvl="1" indent="-177800" defTabSz="233679">
              <a:spcBef>
                <a:spcPts val="1600"/>
              </a:spcBef>
              <a:defRPr sz="1440"/>
            </a:pPr>
            <a:r>
              <a:rPr dirty="0"/>
              <a:t>What is necessary to navigate to the base will be added.</a:t>
            </a:r>
          </a:p>
        </p:txBody>
      </p:sp>
      <p:sp>
        <p:nvSpPr>
          <p:cNvPr id="160"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Enunciado"/>
          <p:cNvSpPr txBox="1">
            <a:spLocks noGrp="1"/>
          </p:cNvSpPr>
          <p:nvPr>
            <p:ph type="title"/>
          </p:nvPr>
        </p:nvSpPr>
        <p:spPr>
          <a:prstGeom prst="rect">
            <a:avLst/>
          </a:prstGeom>
        </p:spPr>
        <p:txBody>
          <a:bodyPr/>
          <a:lstStyle/>
          <a:p>
            <a:r>
              <a:t>Statement</a:t>
            </a:r>
          </a:p>
        </p:txBody>
      </p:sp>
      <p:sp>
        <p:nvSpPr>
          <p:cNvPr id="163" name="MAPA…"/>
          <p:cNvSpPr txBox="1">
            <a:spLocks noGrp="1"/>
          </p:cNvSpPr>
          <p:nvPr>
            <p:ph type="body" sz="half" idx="1"/>
          </p:nvPr>
        </p:nvSpPr>
        <p:spPr>
          <a:xfrm>
            <a:off x="952500" y="2609850"/>
            <a:ext cx="11099800" cy="3960997"/>
          </a:xfrm>
          <a:prstGeom prst="rect">
            <a:avLst/>
          </a:prstGeom>
        </p:spPr>
        <p:txBody>
          <a:bodyPr/>
          <a:lstStyle/>
          <a:p>
            <a:pPr marL="0" indent="0" defTabSz="362204">
              <a:spcBef>
                <a:spcPts val="2600"/>
              </a:spcBef>
              <a:buSzTx/>
              <a:buNone/>
              <a:defRPr sz="2232" b="1">
                <a:latin typeface="Helvetica"/>
                <a:ea typeface="Helvetica"/>
                <a:cs typeface="Helvetica"/>
                <a:sym typeface="Helvetica"/>
              </a:defRPr>
            </a:pPr>
            <a:r>
              <a:t>MAP</a:t>
            </a:r>
          </a:p>
          <a:p>
            <a:pPr marL="275590" indent="-275590" defTabSz="362204">
              <a:spcBef>
                <a:spcPts val="2600"/>
              </a:spcBef>
              <a:defRPr sz="2232"/>
            </a:pPr>
            <a:r>
              <a:t>A binary occupancy grid will be defined (occupied cell / free cell).</a:t>
            </a:r>
          </a:p>
          <a:p>
            <a:pPr marL="551180" lvl="1" indent="-275590" defTabSz="362204">
              <a:spcBef>
                <a:spcPts val="2600"/>
              </a:spcBef>
              <a:defRPr sz="2232"/>
            </a:pPr>
            <a:r>
              <a:t>The occupancy grid can be implemented as a matrix.</a:t>
            </a:r>
          </a:p>
          <a:p>
            <a:pPr marL="551180" lvl="1" indent="-275590" defTabSz="362204">
              <a:spcBef>
                <a:spcPts val="2600"/>
              </a:spcBef>
              <a:defRPr sz="2232"/>
            </a:pPr>
            <a:r>
              <a:t>It will be updated based on infrared information, which will allow us to know which cells adjacent to the one occupied by the robot are free or occupied.</a:t>
            </a:r>
          </a:p>
          <a:p>
            <a:pPr marL="826769" lvl="2" indent="-275590" defTabSz="362204">
              <a:spcBef>
                <a:spcPts val="2600"/>
              </a:spcBef>
              <a:defRPr sz="2232"/>
            </a:pPr>
            <a:r>
              <a:t>Tip: perform the infrared reading with the robot </a:t>
            </a:r>
            <a:r>
              <a:rPr u="sng"/>
              <a:t>standing </a:t>
            </a:r>
            <a:r>
              <a:t>in the center of each cell (the robot has infrared around its entire body).</a:t>
            </a:r>
          </a:p>
        </p:txBody>
      </p:sp>
      <p:sp>
        <p:nvSpPr>
          <p:cNvPr id="164"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Enunciado"/>
          <p:cNvSpPr txBox="1">
            <a:spLocks noGrp="1"/>
          </p:cNvSpPr>
          <p:nvPr>
            <p:ph type="title"/>
          </p:nvPr>
        </p:nvSpPr>
        <p:spPr>
          <a:prstGeom prst="rect">
            <a:avLst/>
          </a:prstGeom>
        </p:spPr>
        <p:txBody>
          <a:bodyPr/>
          <a:lstStyle/>
          <a:p>
            <a:r>
              <a:t>Statement</a:t>
            </a:r>
          </a:p>
        </p:txBody>
      </p:sp>
      <p:sp>
        <p:nvSpPr>
          <p:cNvPr id="167" name="MAPA…"/>
          <p:cNvSpPr txBox="1">
            <a:spLocks noGrp="1"/>
          </p:cNvSpPr>
          <p:nvPr>
            <p:ph type="body" idx="1"/>
          </p:nvPr>
        </p:nvSpPr>
        <p:spPr>
          <a:xfrm>
            <a:off x="952500" y="2609850"/>
            <a:ext cx="11099801" cy="6286501"/>
          </a:xfrm>
          <a:prstGeom prst="rect">
            <a:avLst/>
          </a:prstGeom>
        </p:spPr>
        <p:txBody>
          <a:bodyPr/>
          <a:lstStyle/>
          <a:p>
            <a:pPr marL="0" indent="0" defTabSz="373887">
              <a:spcBef>
                <a:spcPts val="2600"/>
              </a:spcBef>
              <a:buSzTx/>
              <a:buNone/>
              <a:defRPr sz="2304" b="1">
                <a:latin typeface="Helvetica"/>
                <a:ea typeface="Helvetica"/>
                <a:cs typeface="Helvetica"/>
                <a:sym typeface="Helvetica"/>
              </a:defRPr>
            </a:pPr>
            <a:r>
              <a:t>MAP</a:t>
            </a:r>
          </a:p>
          <a:p>
            <a:pPr marL="284479" indent="-284479" defTabSz="373887">
              <a:spcBef>
                <a:spcPts val="2600"/>
              </a:spcBef>
              <a:defRPr sz="2304"/>
            </a:pPr>
            <a:r>
              <a:t>It is necessary to use </a:t>
            </a:r>
            <a:r>
              <a:rPr u="sng"/>
              <a:t>odometry </a:t>
            </a:r>
            <a:r>
              <a:t>to be able to locate the robot on the map.</a:t>
            </a:r>
          </a:p>
          <a:p>
            <a:pPr marL="568959" lvl="1" indent="-284479" defTabSz="373887">
              <a:spcBef>
                <a:spcPts val="2600"/>
              </a:spcBef>
              <a:defRPr sz="2304"/>
            </a:pPr>
            <a:r>
              <a:t>The motor encoders are used to </a:t>
            </a:r>
            <a:r>
              <a:rPr u="sng"/>
              <a:t>advance cell by cell </a:t>
            </a:r>
            <a:r>
              <a:t>on the map and thus be able to know the discrete position coordinates in the environment.</a:t>
            </a:r>
          </a:p>
          <a:p>
            <a:pPr marL="568959" lvl="1" indent="-284479" defTabSz="373887">
              <a:spcBef>
                <a:spcPts val="2600"/>
              </a:spcBef>
              <a:defRPr sz="2304"/>
            </a:pPr>
            <a:r>
              <a:t>Likewise, the motor encoders can be used to make precise turns multiples of 90º, waiting for the movement to end.</a:t>
            </a:r>
          </a:p>
          <a:p>
            <a:pPr marL="853439" lvl="2" indent="-284479" defTabSz="373887">
              <a:spcBef>
                <a:spcPts val="2600"/>
              </a:spcBef>
              <a:defRPr sz="2304"/>
            </a:pPr>
            <a:r>
              <a:t>This can be done more accurately in simulation.</a:t>
            </a:r>
          </a:p>
          <a:p>
            <a:pPr marL="853439" lvl="2" indent="-284479" defTabSz="373887">
              <a:spcBef>
                <a:spcPts val="2600"/>
              </a:spcBef>
              <a:defRPr sz="2304"/>
            </a:pPr>
            <a:r>
              <a:t>In a real environment it would be preferable to use the gyroscope.</a:t>
            </a:r>
          </a:p>
          <a:p>
            <a:pPr marL="568959" lvl="1" indent="-284479" defTabSz="373887">
              <a:spcBef>
                <a:spcPts val="2600"/>
              </a:spcBef>
              <a:defRPr sz="2304"/>
            </a:pPr>
            <a:r>
              <a:t>Fewer errors accumulate if discrete movements are made cell by cell ( </a:t>
            </a:r>
            <a:r>
              <a:rPr u="sng"/>
              <a:t>the robot advances or rotates, stops, sensors, advances or rotates again </a:t>
            </a:r>
            <a:r>
              <a:t>).</a:t>
            </a:r>
          </a:p>
        </p:txBody>
      </p:sp>
      <p:sp>
        <p:nvSpPr>
          <p:cNvPr id="168"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Enunciado"/>
          <p:cNvSpPr txBox="1">
            <a:spLocks noGrp="1"/>
          </p:cNvSpPr>
          <p:nvPr>
            <p:ph type="title"/>
          </p:nvPr>
        </p:nvSpPr>
        <p:spPr>
          <a:prstGeom prst="rect">
            <a:avLst/>
          </a:prstGeom>
        </p:spPr>
        <p:txBody>
          <a:bodyPr/>
          <a:lstStyle/>
          <a:p>
            <a:r>
              <a:t>Statement</a:t>
            </a:r>
          </a:p>
        </p:txBody>
      </p:sp>
      <p:sp>
        <p:nvSpPr>
          <p:cNvPr id="171" name="NAVEGACIÓN…"/>
          <p:cNvSpPr txBox="1">
            <a:spLocks noGrp="1"/>
          </p:cNvSpPr>
          <p:nvPr>
            <p:ph type="body" sz="half" idx="1"/>
          </p:nvPr>
        </p:nvSpPr>
        <p:spPr>
          <a:xfrm>
            <a:off x="952500" y="2609850"/>
            <a:ext cx="11099801" cy="3335532"/>
          </a:xfrm>
          <a:prstGeom prst="rect">
            <a:avLst/>
          </a:prstGeom>
        </p:spPr>
        <p:txBody>
          <a:bodyPr/>
          <a:lstStyle/>
          <a:p>
            <a:pPr marL="0" indent="0" defTabSz="467359">
              <a:spcBef>
                <a:spcPts val="3300"/>
              </a:spcBef>
              <a:buSzTx/>
              <a:buNone/>
              <a:defRPr sz="2880" b="1">
                <a:latin typeface="Helvetica"/>
                <a:ea typeface="Helvetica"/>
                <a:cs typeface="Helvetica"/>
                <a:sym typeface="Helvetica"/>
              </a:defRPr>
            </a:pPr>
            <a:r>
              <a:t>NAVIGATION</a:t>
            </a:r>
          </a:p>
          <a:p>
            <a:pPr marL="355600" indent="-355600" defTabSz="467359">
              <a:spcBef>
                <a:spcPts val="3300"/>
              </a:spcBef>
              <a:defRPr sz="2880"/>
            </a:pPr>
            <a:r>
              <a:t>A heuristic search method, such as A*, will be used to plan navigation back to base using the map.</a:t>
            </a:r>
          </a:p>
          <a:p>
            <a:pPr marL="355600" indent="-355600" defTabSz="467359">
              <a:spcBef>
                <a:spcPts val="3300"/>
              </a:spcBef>
              <a:defRPr sz="2880">
                <a:solidFill>
                  <a:schemeClr val="accent5"/>
                </a:solidFill>
              </a:defRPr>
            </a:pPr>
            <a:r>
              <a:t>If you want to use another search method, the method must be proposed to the teacher for acceptance.</a:t>
            </a:r>
          </a:p>
        </p:txBody>
      </p:sp>
      <p:sp>
        <p:nvSpPr>
          <p:cNvPr id="172"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Ejemplo de creación de grid de ocupación"/>
          <p:cNvSpPr txBox="1">
            <a:spLocks noGrp="1"/>
          </p:cNvSpPr>
          <p:nvPr>
            <p:ph type="title"/>
          </p:nvPr>
        </p:nvSpPr>
        <p:spPr>
          <a:xfrm>
            <a:off x="952500" y="680379"/>
            <a:ext cx="11099800" cy="2159001"/>
          </a:xfrm>
          <a:prstGeom prst="rect">
            <a:avLst/>
          </a:prstGeom>
        </p:spPr>
        <p:txBody>
          <a:bodyPr/>
          <a:lstStyle>
            <a:lvl1pPr defTabSz="490727">
              <a:defRPr sz="6719"/>
            </a:lvl1pPr>
          </a:lstStyle>
          <a:p>
            <a:r>
              <a:t>Example of creating an occupancy grid</a:t>
            </a:r>
          </a:p>
        </p:txBody>
      </p:sp>
      <p:sp>
        <p:nvSpPr>
          <p:cNvPr id="152" name="Partimos del modelo de sensor de sonar visto en teoría…"/>
          <p:cNvSpPr txBox="1">
            <a:spLocks noGrp="1"/>
          </p:cNvSpPr>
          <p:nvPr>
            <p:ph type="body" sz="half" idx="1"/>
          </p:nvPr>
        </p:nvSpPr>
        <p:spPr>
          <a:xfrm>
            <a:off x="952500" y="2745027"/>
            <a:ext cx="6949311" cy="6499591"/>
          </a:xfrm>
          <a:prstGeom prst="rect">
            <a:avLst/>
          </a:prstGeom>
        </p:spPr>
        <p:txBody>
          <a:bodyPr/>
          <a:lstStyle/>
          <a:p>
            <a:r>
              <a:t>We start from the sonar sensor model seen in theory</a:t>
            </a:r>
          </a:p>
          <a:p>
            <a:r>
              <a:t>We use the probabilities that a grid[i][j] is Busy or Empty</a:t>
            </a:r>
          </a:p>
          <a:p>
            <a:pPr lvl="1"/>
            <a:r>
              <a:t>Region I:</a:t>
            </a:r>
          </a:p>
          <a:p>
            <a:pPr lvl="1"/>
            <a:r>
              <a:t>Region II:</a:t>
            </a:r>
          </a:p>
        </p:txBody>
      </p:sp>
      <p:sp>
        <p:nvSpPr>
          <p:cNvPr id="153"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154" name="pasted-image.png" descr="pasted-image.png"/>
          <p:cNvPicPr>
            <a:picLocks noChangeAspect="1"/>
          </p:cNvPicPr>
          <p:nvPr/>
        </p:nvPicPr>
        <p:blipFill>
          <a:blip r:embed="rId2"/>
          <a:stretch>
            <a:fillRect/>
          </a:stretch>
        </p:blipFill>
        <p:spPr>
          <a:xfrm>
            <a:off x="8524098" y="2796715"/>
            <a:ext cx="3590191" cy="4128720"/>
          </a:xfrm>
          <a:prstGeom prst="rect">
            <a:avLst/>
          </a:prstGeom>
          <a:ln w="12700">
            <a:miter lim="400000"/>
          </a:ln>
        </p:spPr>
      </p:pic>
      <p:pic>
        <p:nvPicPr>
          <p:cNvPr id="155" name="pasted-image.png" descr="pasted-image.png"/>
          <p:cNvPicPr>
            <a:picLocks noChangeAspect="1"/>
          </p:cNvPicPr>
          <p:nvPr/>
        </p:nvPicPr>
        <p:blipFill>
          <a:blip r:embed="rId3"/>
          <a:stretch>
            <a:fillRect/>
          </a:stretch>
        </p:blipFill>
        <p:spPr>
          <a:xfrm>
            <a:off x="4015296" y="6756968"/>
            <a:ext cx="4993030" cy="1104901"/>
          </a:xfrm>
          <a:prstGeom prst="rect">
            <a:avLst/>
          </a:prstGeom>
          <a:ln w="12700">
            <a:miter lim="400000"/>
          </a:ln>
        </p:spPr>
      </p:pic>
      <p:pic>
        <p:nvPicPr>
          <p:cNvPr id="156" name="pasted-image.png" descr="pasted-image.png"/>
          <p:cNvPicPr>
            <a:picLocks noChangeAspect="1"/>
          </p:cNvPicPr>
          <p:nvPr/>
        </p:nvPicPr>
        <p:blipFill>
          <a:blip r:embed="rId4"/>
          <a:stretch>
            <a:fillRect/>
          </a:stretch>
        </p:blipFill>
        <p:spPr>
          <a:xfrm>
            <a:off x="4080861" y="7953658"/>
            <a:ext cx="3605634" cy="1206501"/>
          </a:xfrm>
          <a:prstGeom prst="rect">
            <a:avLst/>
          </a:prstGeom>
          <a:ln w="12700">
            <a:miter lim="400000"/>
          </a:ln>
        </p:spPr>
      </p:pic>
      <p:sp>
        <p:nvSpPr>
          <p:cNvPr id="157" name="Maxoccupied = 0.98"/>
          <p:cNvSpPr txBox="1"/>
          <p:nvPr/>
        </p:nvSpPr>
        <p:spPr>
          <a:xfrm>
            <a:off x="9086445" y="7787557"/>
            <a:ext cx="3229205"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Max </a:t>
            </a:r>
            <a:r>
              <a:rPr baseline="-5999"/>
              <a:t>occupied = 0.98</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Ejemplo de creación de grid de ocupación"/>
          <p:cNvSpPr txBox="1">
            <a:spLocks noGrp="1"/>
          </p:cNvSpPr>
          <p:nvPr>
            <p:ph type="title"/>
          </p:nvPr>
        </p:nvSpPr>
        <p:spPr>
          <a:xfrm>
            <a:off x="952500" y="711829"/>
            <a:ext cx="11099800" cy="2159001"/>
          </a:xfrm>
          <a:prstGeom prst="rect">
            <a:avLst/>
          </a:prstGeom>
        </p:spPr>
        <p:txBody>
          <a:bodyPr/>
          <a:lstStyle>
            <a:lvl1pPr defTabSz="490727">
              <a:defRPr sz="6719"/>
            </a:lvl1pPr>
          </a:lstStyle>
          <a:p>
            <a:r>
              <a:t>Example of creating an occupancy grid</a:t>
            </a:r>
          </a:p>
        </p:txBody>
      </p:sp>
      <p:sp>
        <p:nvSpPr>
          <p:cNvPr id="160" name="Regla de Bayes:…"/>
          <p:cNvSpPr txBox="1">
            <a:spLocks noGrp="1"/>
          </p:cNvSpPr>
          <p:nvPr>
            <p:ph type="body" idx="1"/>
          </p:nvPr>
        </p:nvSpPr>
        <p:spPr>
          <a:xfrm>
            <a:off x="889598" y="2873002"/>
            <a:ext cx="11099801" cy="6074701"/>
          </a:xfrm>
          <a:prstGeom prst="rect">
            <a:avLst/>
          </a:prstGeom>
        </p:spPr>
        <p:txBody>
          <a:bodyPr anchor="t"/>
          <a:lstStyle/>
          <a:p>
            <a:r>
              <a:t>Bayes rule:</a:t>
            </a:r>
          </a:p>
          <a:p>
            <a:endParaRPr/>
          </a:p>
          <a:p>
            <a:endParaRPr/>
          </a:p>
          <a:p>
            <a:r>
              <a:t>Bayes rule update:</a:t>
            </a:r>
          </a:p>
        </p:txBody>
      </p:sp>
      <p:sp>
        <p:nvSpPr>
          <p:cNvPr id="161" name="Número de diapositiva"/>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pic>
        <p:nvPicPr>
          <p:cNvPr id="162" name="pasted-image.png" descr="pasted-image.png"/>
          <p:cNvPicPr>
            <a:picLocks noChangeAspect="1"/>
          </p:cNvPicPr>
          <p:nvPr/>
        </p:nvPicPr>
        <p:blipFill>
          <a:blip r:embed="rId2"/>
          <a:stretch>
            <a:fillRect/>
          </a:stretch>
        </p:blipFill>
        <p:spPr>
          <a:xfrm>
            <a:off x="850984" y="3772561"/>
            <a:ext cx="8370592" cy="1269246"/>
          </a:xfrm>
          <a:prstGeom prst="rect">
            <a:avLst/>
          </a:prstGeom>
          <a:ln w="12700">
            <a:miter lim="400000"/>
          </a:ln>
        </p:spPr>
      </p:pic>
      <p:pic>
        <p:nvPicPr>
          <p:cNvPr id="163" name="pasted-image.png" descr="pasted-image.png"/>
          <p:cNvPicPr>
            <a:picLocks noChangeAspect="1"/>
          </p:cNvPicPr>
          <p:nvPr/>
        </p:nvPicPr>
        <p:blipFill>
          <a:blip r:embed="rId3"/>
          <a:stretch>
            <a:fillRect/>
          </a:stretch>
        </p:blipFill>
        <p:spPr>
          <a:xfrm>
            <a:off x="9816600" y="3985690"/>
            <a:ext cx="2739709" cy="842988"/>
          </a:xfrm>
          <a:prstGeom prst="rect">
            <a:avLst/>
          </a:prstGeom>
          <a:ln w="12700">
            <a:miter lim="400000"/>
          </a:ln>
        </p:spPr>
      </p:pic>
      <p:pic>
        <p:nvPicPr>
          <p:cNvPr id="164" name="pasted-image.png" descr="pasted-image.png"/>
          <p:cNvPicPr>
            <a:picLocks noChangeAspect="1"/>
          </p:cNvPicPr>
          <p:nvPr/>
        </p:nvPicPr>
        <p:blipFill>
          <a:blip r:embed="rId4"/>
          <a:stretch>
            <a:fillRect/>
          </a:stretch>
        </p:blipFill>
        <p:spPr>
          <a:xfrm>
            <a:off x="2311400" y="7290375"/>
            <a:ext cx="8382000" cy="1054101"/>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1449</Words>
  <Application>Microsoft Macintosh PowerPoint</Application>
  <PresentationFormat>Personalizado</PresentationFormat>
  <Paragraphs>124</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Avenir</vt:lpstr>
      <vt:lpstr>Helvetica</vt:lpstr>
      <vt:lpstr>Helvetica Light</vt:lpstr>
      <vt:lpstr>White</vt:lpstr>
      <vt:lpstr>Practical work  Mapping and localization</vt:lpstr>
      <vt:lpstr>Statement</vt:lpstr>
      <vt:lpstr>Statement</vt:lpstr>
      <vt:lpstr>Statement</vt:lpstr>
      <vt:lpstr>Statement</vt:lpstr>
      <vt:lpstr>Statement</vt:lpstr>
      <vt:lpstr>Statement</vt:lpstr>
      <vt:lpstr>Example of creating an occupancy grid</vt:lpstr>
      <vt:lpstr>Example of creating an occupancy grid</vt:lpstr>
      <vt:lpstr>Example of creating an occupancy grid</vt:lpstr>
      <vt:lpstr>Example of creating an occupancy grid</vt:lpstr>
      <vt:lpstr>Example of creating an occupancy grid</vt:lpstr>
      <vt:lpstr>Example of creating an occupancy grid</vt:lpstr>
      <vt:lpstr>Example of creating an occupancy grid</vt:lpstr>
      <vt:lpstr>Example of creating an occupancy grid</vt:lpstr>
      <vt:lpstr>Example of creating an occupancy grid</vt:lpstr>
      <vt:lpstr>Example of creating an occupancy grid</vt:lpstr>
      <vt:lpstr>Example of creating an occupancy grid</vt:lpstr>
      <vt:lpstr>Example of creating an occupancy grid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work  Mapping and localization</dc:title>
  <cp:lastModifiedBy>Francisco Javier Bellas Bouza</cp:lastModifiedBy>
  <cp:revision>1</cp:revision>
  <dcterms:modified xsi:type="dcterms:W3CDTF">2023-12-15T10:14:38Z</dcterms:modified>
</cp:coreProperties>
</file>