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7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1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0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0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6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0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8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7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6DF1DA-D6D9-442D-855D-D7FF9C1690B5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1E1D7C-6053-4FFA-9095-EC15B7010EF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59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356CF-F531-4264-85BA-85AF1B4569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EL Móndrigo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47A77-E3FA-4D2B-90EC-13E305DFF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US" dirty="0"/>
              <a:t>PARA ESTE TRABAJO SE PRESENTA LA TAREA DE IDENTIFICACION DE UN TEXTO ANONIMO DE LA EPOCA DE LA MASACRE ESTUDIATIL DE 1968, DONDE SE TRATA DE REPLICAR EL MODELO </a:t>
            </a:r>
            <a:r>
              <a:rPr lang="es-US" dirty="0" err="1"/>
              <a:t>svm</a:t>
            </a:r>
            <a:r>
              <a:rPr lang="es-US" dirty="0"/>
              <a:t> CON LOS 5 AUTORES Y AGREGANDO A Alberto CHIMAL.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85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992981B-1380-47C8-AA24-4B0039A8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81701"/>
              </p:ext>
            </p:extLst>
          </p:nvPr>
        </p:nvGraphicFramePr>
        <p:xfrm>
          <a:off x="40434" y="0"/>
          <a:ext cx="12085307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741">
                  <a:extLst>
                    <a:ext uri="{9D8B030D-6E8A-4147-A177-3AD203B41FA5}">
                      <a16:colId xmlns:a16="http://schemas.microsoft.com/office/drawing/2014/main" val="981435688"/>
                    </a:ext>
                  </a:extLst>
                </a:gridCol>
                <a:gridCol w="3255291">
                  <a:extLst>
                    <a:ext uri="{9D8B030D-6E8A-4147-A177-3AD203B41FA5}">
                      <a16:colId xmlns:a16="http://schemas.microsoft.com/office/drawing/2014/main" val="92863245"/>
                    </a:ext>
                  </a:extLst>
                </a:gridCol>
                <a:gridCol w="2886922">
                  <a:extLst>
                    <a:ext uri="{9D8B030D-6E8A-4147-A177-3AD203B41FA5}">
                      <a16:colId xmlns:a16="http://schemas.microsoft.com/office/drawing/2014/main" val="3999408858"/>
                    </a:ext>
                  </a:extLst>
                </a:gridCol>
                <a:gridCol w="2415588">
                  <a:extLst>
                    <a:ext uri="{9D8B030D-6E8A-4147-A177-3AD203B41FA5}">
                      <a16:colId xmlns:a16="http://schemas.microsoft.com/office/drawing/2014/main" val="778379942"/>
                    </a:ext>
                  </a:extLst>
                </a:gridCol>
                <a:gridCol w="2736765">
                  <a:extLst>
                    <a:ext uri="{9D8B030D-6E8A-4147-A177-3AD203B41FA5}">
                      <a16:colId xmlns:a16="http://schemas.microsoft.com/office/drawing/2014/main" val="2801322659"/>
                    </a:ext>
                  </a:extLst>
                </a:gridCol>
              </a:tblGrid>
              <a:tr h="3773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RBF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SIGMOIDE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88072"/>
                  </a:ext>
                </a:extLst>
              </a:tr>
              <a:tr h="533233">
                <a:tc>
                  <a:txBody>
                    <a:bodyPr/>
                    <a:lstStyle/>
                    <a:p>
                      <a:r>
                        <a:rPr lang="en-US" b="1" dirty="0"/>
                        <a:t>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 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degree: 6,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07133"/>
                  </a:ext>
                </a:extLst>
              </a:tr>
              <a:tr h="52870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0.001.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10, 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 ,degree: 3,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35.29%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312373"/>
                  </a:ext>
                </a:extLst>
              </a:tr>
              <a:tr h="96010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56.25%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62.5%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62.5%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62.5%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881469"/>
                  </a:ext>
                </a:extLst>
              </a:tr>
              <a:tr h="96010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BPOS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56.25%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70.59%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70.59%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76.47%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543816"/>
                  </a:ext>
                </a:extLst>
              </a:tr>
              <a:tr h="87462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TPOS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6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5.88%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390573"/>
                  </a:ext>
                </a:extLst>
              </a:tr>
              <a:tr h="87462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CGIO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84706"/>
                  </a:ext>
                </a:extLst>
              </a:tr>
              <a:tr h="87462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CGFO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1791"/>
                  </a:ext>
                </a:extLst>
              </a:tr>
              <a:tr h="874622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UPOSNF</a:t>
                      </a:r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35.29%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7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35.29%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4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7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BD2C40D-45CE-41CC-8B11-3109ED4C0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16018"/>
              </p:ext>
            </p:extLst>
          </p:nvPr>
        </p:nvGraphicFramePr>
        <p:xfrm>
          <a:off x="103942" y="326003"/>
          <a:ext cx="11902527" cy="61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000">
                  <a:extLst>
                    <a:ext uri="{9D8B030D-6E8A-4147-A177-3AD203B41FA5}">
                      <a16:colId xmlns:a16="http://schemas.microsoft.com/office/drawing/2014/main" val="3445809794"/>
                    </a:ext>
                  </a:extLst>
                </a:gridCol>
                <a:gridCol w="917678">
                  <a:extLst>
                    <a:ext uri="{9D8B030D-6E8A-4147-A177-3AD203B41FA5}">
                      <a16:colId xmlns:a16="http://schemas.microsoft.com/office/drawing/2014/main" val="733364748"/>
                    </a:ext>
                  </a:extLst>
                </a:gridCol>
                <a:gridCol w="1840784">
                  <a:extLst>
                    <a:ext uri="{9D8B030D-6E8A-4147-A177-3AD203B41FA5}">
                      <a16:colId xmlns:a16="http://schemas.microsoft.com/office/drawing/2014/main" val="1633067369"/>
                    </a:ext>
                  </a:extLst>
                </a:gridCol>
                <a:gridCol w="1840784">
                  <a:extLst>
                    <a:ext uri="{9D8B030D-6E8A-4147-A177-3AD203B41FA5}">
                      <a16:colId xmlns:a16="http://schemas.microsoft.com/office/drawing/2014/main" val="3346086994"/>
                    </a:ext>
                  </a:extLst>
                </a:gridCol>
                <a:gridCol w="1819589">
                  <a:extLst>
                    <a:ext uri="{9D8B030D-6E8A-4147-A177-3AD203B41FA5}">
                      <a16:colId xmlns:a16="http://schemas.microsoft.com/office/drawing/2014/main" val="1390537410"/>
                    </a:ext>
                  </a:extLst>
                </a:gridCol>
                <a:gridCol w="1935906">
                  <a:extLst>
                    <a:ext uri="{9D8B030D-6E8A-4147-A177-3AD203B41FA5}">
                      <a16:colId xmlns:a16="http://schemas.microsoft.com/office/drawing/2014/main" val="1229679449"/>
                    </a:ext>
                  </a:extLst>
                </a:gridCol>
                <a:gridCol w="1545406">
                  <a:extLst>
                    <a:ext uri="{9D8B030D-6E8A-4147-A177-3AD203B41FA5}">
                      <a16:colId xmlns:a16="http://schemas.microsoft.com/office/drawing/2014/main" val="3992359405"/>
                    </a:ext>
                  </a:extLst>
                </a:gridCol>
                <a:gridCol w="1329380">
                  <a:extLst>
                    <a:ext uri="{9D8B030D-6E8A-4147-A177-3AD203B41FA5}">
                      <a16:colId xmlns:a16="http://schemas.microsoft.com/office/drawing/2014/main" val="1931243368"/>
                    </a:ext>
                  </a:extLst>
                </a:gridCol>
              </a:tblGrid>
              <a:tr h="911002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ALBERTO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CHIMAL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EMILIO URANGA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ORTEGA</a:t>
                      </a:r>
                    </a:p>
                    <a:p>
                      <a:r>
                        <a:rPr lang="en-US" dirty="0"/>
                        <a:t>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ORTEGA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JORGE 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BLANCO MOHENO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73980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20.691582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11.662335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18.367648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10.209011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32.660884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6.40854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935557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/>
                        <a:t>TC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19.33884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6.399801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15.134779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10.147918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42.387359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6.591303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27759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31.865833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11.120383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7.419062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9.292229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32.662176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7.640317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295709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BPF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15.592482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15.804911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9.743918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17.437621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32.892972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8.528096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077344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BPF2H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26.1083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12.41022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14.869234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13.513045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19.285043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13.814157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178690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TPF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30.282713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26.753749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10.708517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10.420823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9.986247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11.847951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431783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TPF2H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26.86739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29.003072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9.592844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9.089207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13.582851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11.864635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655278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34.672175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26.970741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7.212739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11.093287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9.243183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10.807875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705785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27.112727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19.882568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15.337433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6.646197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26.145145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4.875931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757688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4.181772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7.583222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25.038708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20.591936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35.553573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7.050788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63705"/>
                  </a:ext>
                </a:extLst>
              </a:tr>
              <a:tr h="273301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4.381859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11.726476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18.990558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21.501535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28.682702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14.71687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88872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19.959997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12.236117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20.078979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17.241093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10.222817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20.260997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27926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CGIO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4.11081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37.774605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8.258715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18.453624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27.963528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3.4339447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50301"/>
                  </a:ext>
                </a:extLst>
              </a:tr>
              <a:tr h="34770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CGFO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7.820575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39.266527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19.88295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12.449058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12.444525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8.136363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030617"/>
                  </a:ext>
                </a:extLst>
              </a:tr>
              <a:tr h="459127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UPOSNF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30.748923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30.768498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9.4643199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8.170069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11.6867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9.161492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6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3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24971-B855-4966-9060-D9DFFF94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77" y="463825"/>
            <a:ext cx="11080431" cy="761799"/>
          </a:xfrm>
        </p:spPr>
        <p:txBody>
          <a:bodyPr/>
          <a:lstStyle/>
          <a:p>
            <a:r>
              <a:rPr lang="es-US" dirty="0"/>
              <a:t>TOMAMOS LAS SIGUIENTES OBRAS PARA POR HACER LA REPLICA</a:t>
            </a:r>
            <a:endParaRPr lang="en-U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DD8571AD-E842-42B8-9782-C58FEE043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53063"/>
              </p:ext>
            </p:extLst>
          </p:nvPr>
        </p:nvGraphicFramePr>
        <p:xfrm>
          <a:off x="504969" y="1384651"/>
          <a:ext cx="11131245" cy="522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4132">
                  <a:extLst>
                    <a:ext uri="{9D8B030D-6E8A-4147-A177-3AD203B41FA5}">
                      <a16:colId xmlns:a16="http://schemas.microsoft.com/office/drawing/2014/main" val="2057943554"/>
                    </a:ext>
                  </a:extLst>
                </a:gridCol>
                <a:gridCol w="4020188">
                  <a:extLst>
                    <a:ext uri="{9D8B030D-6E8A-4147-A177-3AD203B41FA5}">
                      <a16:colId xmlns:a16="http://schemas.microsoft.com/office/drawing/2014/main" val="430964014"/>
                    </a:ext>
                  </a:extLst>
                </a:gridCol>
                <a:gridCol w="2256925">
                  <a:extLst>
                    <a:ext uri="{9D8B030D-6E8A-4147-A177-3AD203B41FA5}">
                      <a16:colId xmlns:a16="http://schemas.microsoft.com/office/drawing/2014/main" val="2805161572"/>
                    </a:ext>
                  </a:extLst>
                </a:gridCol>
              </a:tblGrid>
              <a:tr h="402214">
                <a:tc>
                  <a:txBody>
                    <a:bodyPr/>
                    <a:lstStyle/>
                    <a:p>
                      <a:r>
                        <a:rPr lang="es-US" dirty="0"/>
                        <a:t>OBRAS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AUTORES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AÑOS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34952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r>
                        <a:rPr lang="es-US" dirty="0"/>
                        <a:t>México resistió a la C.I.A. y a Fidel Castro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Gregorio Ortega Hernández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70836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chamaco de Tepito da una lección de civismo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Hernández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US" dirty="0"/>
                        <a:t>1968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962116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noticia detrás de la noticia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Roberto Blanco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Moheno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83611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Pitoloco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Palacio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71716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Esoterismo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Anahuac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Joseph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50204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Hacia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extrema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derecha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Molina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907547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Sociedad del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átomo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Molina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10818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Ornato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Orden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00338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Prólogo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7772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13054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galeras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1971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252907"/>
                  </a:ext>
                </a:extLst>
              </a:tr>
              <a:tr h="4022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Tlatelolco. Historia de una infamia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Roberto Blanco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Moheno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1969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94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42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F936B-1362-44D7-B8F5-B0B388A2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S" dirty="0"/>
              <a:t>Selección de 15 marcadores </a:t>
            </a:r>
            <a:r>
              <a:rPr lang="es-US" dirty="0" err="1"/>
              <a:t>estilometricos</a:t>
            </a:r>
            <a:r>
              <a:rPr lang="es-US" dirty="0"/>
              <a:t> que se usaron en ambos </a:t>
            </a:r>
            <a:r>
              <a:rPr lang="en-US" dirty="0"/>
              <a:t>(la replica y la union de Alberto </a:t>
            </a:r>
            <a:r>
              <a:rPr lang="en-US" dirty="0" err="1"/>
              <a:t>Chimal</a:t>
            </a:r>
            <a:r>
              <a:rPr lang="en-U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3125D-DA52-4564-96DA-E2D3156F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743" y="2320651"/>
            <a:ext cx="5215812" cy="3947728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LP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Longitud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de palabras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UPOS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Unigramas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de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etiquetas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POS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BPOS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Bigramas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de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etiquetas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POS</a:t>
            </a:r>
          </a:p>
          <a:p>
            <a:pPr algn="l"/>
            <a:r>
              <a:rPr lang="pt-BR" sz="1800" b="0" i="0" u="none" strike="noStrike" baseline="0" dirty="0">
                <a:latin typeface="Calibri" panose="020F0502020204030204" pitchFamily="34" charset="0"/>
              </a:rPr>
              <a:t>TPOS Trigramas de etiquetas POS</a:t>
            </a:r>
          </a:p>
          <a:p>
            <a:pPr algn="l"/>
            <a:r>
              <a:rPr lang="es-ES" sz="1800" b="0" i="0" u="none" strike="noStrike" baseline="0" dirty="0">
                <a:latin typeface="Calibri" panose="020F0502020204030204" pitchFamily="34" charset="0"/>
              </a:rPr>
              <a:t>CGIO Categoría gramatical al inicio de la oración</a:t>
            </a:r>
          </a:p>
          <a:p>
            <a:pPr algn="l"/>
            <a:r>
              <a:rPr lang="es-ES" sz="1800" b="0" i="0" u="none" strike="noStrike" baseline="0" dirty="0">
                <a:latin typeface="Calibri" panose="020F0502020204030204" pitchFamily="34" charset="0"/>
              </a:rPr>
              <a:t>CGFO Categoría gramatical al final de la oración</a:t>
            </a:r>
          </a:p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UPOSNF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Unigramas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de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etiquetas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POS no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fino</a:t>
            </a:r>
            <a:endParaRPr lang="en-U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81DAA5-2A32-43C8-B069-D953AFAF7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0" y="2320651"/>
            <a:ext cx="5121084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B8650-3C5F-46CF-B58D-F8433ECE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Parametros</a:t>
            </a:r>
            <a:r>
              <a:rPr lang="en-US" dirty="0"/>
              <a:t> de SVC (Support  Vector </a:t>
            </a:r>
            <a:r>
              <a:rPr lang="en-US" dirty="0" err="1"/>
              <a:t>Clasiffier</a:t>
            </a:r>
            <a:r>
              <a:rPr lang="en-US" dirty="0"/>
              <a:t>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A8987A1-8ACE-4FEB-9812-0888DB6AE6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2387"/>
              </p:ext>
            </p:extLst>
          </p:nvPr>
        </p:nvGraphicFramePr>
        <p:xfrm>
          <a:off x="581192" y="2041266"/>
          <a:ext cx="11029950" cy="3740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093">
                  <a:extLst>
                    <a:ext uri="{9D8B030D-6E8A-4147-A177-3AD203B41FA5}">
                      <a16:colId xmlns:a16="http://schemas.microsoft.com/office/drawing/2014/main" val="1980084970"/>
                    </a:ext>
                  </a:extLst>
                </a:gridCol>
                <a:gridCol w="8587857">
                  <a:extLst>
                    <a:ext uri="{9D8B030D-6E8A-4147-A177-3AD203B41FA5}">
                      <a16:colId xmlns:a16="http://schemas.microsoft.com/office/drawing/2014/main" val="1155257058"/>
                    </a:ext>
                  </a:extLst>
                </a:gridCol>
              </a:tblGrid>
              <a:tr h="384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61770"/>
                  </a:ext>
                </a:extLst>
              </a:tr>
              <a:tr h="7190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Función de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se contemplan 4, Lineal, Polinomial, RBF y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Sigmoide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558184"/>
                  </a:ext>
                </a:extLst>
              </a:tr>
              <a:tr h="718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 la función de costo, a menor costo, se tiene cierta holgura para hallar</a:t>
                      </a:r>
                    </a:p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 hiperplano de mejor ajuste.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5245"/>
                  </a:ext>
                </a:extLst>
              </a:tr>
              <a:tr h="959255">
                <a:tc>
                  <a:txBody>
                    <a:bodyPr/>
                    <a:lstStyle/>
                    <a:p>
                      <a:pPr algn="ctr"/>
                      <a:r>
                        <a:rPr lang="el-GR" sz="2400" dirty="0">
                          <a:latin typeface="Garamond" panose="02020404030301010803" pitchFamily="18" charset="0"/>
                        </a:rPr>
                        <a:t>γ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 el coeficiente de la función del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558765"/>
                  </a:ext>
                </a:extLst>
              </a:tr>
              <a:tr h="959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Degree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 grado de la función del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para el </a:t>
                      </a:r>
                      <a:r>
                        <a:rPr lang="es-E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Kernel</a:t>
                      </a:r>
                      <a:r>
                        <a:rPr lang="es-E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polinomial,</a:t>
                      </a:r>
                    </a:p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irrelevante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las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demás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5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2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5F98A-F812-453D-A9B3-B0549B1B7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0"/>
            <a:ext cx="10904792" cy="566807"/>
          </a:xfrm>
        </p:spPr>
        <p:txBody>
          <a:bodyPr/>
          <a:lstStyle/>
          <a:p>
            <a:r>
              <a:rPr lang="en-US" dirty="0" err="1">
                <a:solidFill>
                  <a:srgbClr val="92D050"/>
                </a:solidFill>
              </a:rPr>
              <a:t>Resultado</a:t>
            </a:r>
            <a:r>
              <a:rPr lang="en-US" dirty="0">
                <a:solidFill>
                  <a:srgbClr val="92D050"/>
                </a:solidFill>
              </a:rPr>
              <a:t> de la </a:t>
            </a:r>
            <a:r>
              <a:rPr lang="en-US" dirty="0" err="1">
                <a:solidFill>
                  <a:srgbClr val="92D050"/>
                </a:solidFill>
              </a:rPr>
              <a:t>replicacion</a:t>
            </a:r>
            <a:r>
              <a:rPr lang="en-US" dirty="0">
                <a:solidFill>
                  <a:srgbClr val="92D050"/>
                </a:solidFill>
              </a:rPr>
              <a:t> 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51D247A4-102A-4D7A-BC99-912C8E0AC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30480"/>
              </p:ext>
            </p:extLst>
          </p:nvPr>
        </p:nvGraphicFramePr>
        <p:xfrm>
          <a:off x="368608" y="443032"/>
          <a:ext cx="11047813" cy="639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1107688614"/>
                    </a:ext>
                  </a:extLst>
                </a:gridCol>
                <a:gridCol w="2404757">
                  <a:extLst>
                    <a:ext uri="{9D8B030D-6E8A-4147-A177-3AD203B41FA5}">
                      <a16:colId xmlns:a16="http://schemas.microsoft.com/office/drawing/2014/main" val="2530430531"/>
                    </a:ext>
                  </a:extLst>
                </a:gridCol>
                <a:gridCol w="2612571">
                  <a:extLst>
                    <a:ext uri="{9D8B030D-6E8A-4147-A177-3AD203B41FA5}">
                      <a16:colId xmlns:a16="http://schemas.microsoft.com/office/drawing/2014/main" val="1297484605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2353810534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2924690349"/>
                    </a:ext>
                  </a:extLst>
                </a:gridCol>
              </a:tblGrid>
              <a:tr h="3832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663009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 sz="1800" dirty="0"/>
                        <a:t>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66.67%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287022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 sz="1800"/>
                        <a:t>TC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75.0%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66.67%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08314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 sz="1800"/>
                        <a:t>UPF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566112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 sz="1200" b="1"/>
                        <a:t>BPF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66.67%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33.33%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55467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/>
                        <a:t>BPF2H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451658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/>
                        <a:t>TPF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9589"/>
                  </a:ext>
                </a:extLst>
              </a:tr>
              <a:tr h="708942">
                <a:tc>
                  <a:txBody>
                    <a:bodyPr/>
                    <a:lstStyle/>
                    <a:p>
                      <a:r>
                        <a:rPr lang="en-US" dirty="0"/>
                        <a:t>TPF2H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48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17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5F7E9AAA-D9F2-44B8-B7DA-C06A9FD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95417"/>
              </p:ext>
            </p:extLst>
          </p:nvPr>
        </p:nvGraphicFramePr>
        <p:xfrm>
          <a:off x="284921" y="45720"/>
          <a:ext cx="11787810" cy="6641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154">
                  <a:extLst>
                    <a:ext uri="{9D8B030D-6E8A-4147-A177-3AD203B41FA5}">
                      <a16:colId xmlns:a16="http://schemas.microsoft.com/office/drawing/2014/main" val="2335451564"/>
                    </a:ext>
                  </a:extLst>
                </a:gridCol>
                <a:gridCol w="3124277">
                  <a:extLst>
                    <a:ext uri="{9D8B030D-6E8A-4147-A177-3AD203B41FA5}">
                      <a16:colId xmlns:a16="http://schemas.microsoft.com/office/drawing/2014/main" val="2133255896"/>
                    </a:ext>
                  </a:extLst>
                </a:gridCol>
                <a:gridCol w="2815857">
                  <a:extLst>
                    <a:ext uri="{9D8B030D-6E8A-4147-A177-3AD203B41FA5}">
                      <a16:colId xmlns:a16="http://schemas.microsoft.com/office/drawing/2014/main" val="1637880702"/>
                    </a:ext>
                  </a:extLst>
                </a:gridCol>
                <a:gridCol w="2356125">
                  <a:extLst>
                    <a:ext uri="{9D8B030D-6E8A-4147-A177-3AD203B41FA5}">
                      <a16:colId xmlns:a16="http://schemas.microsoft.com/office/drawing/2014/main" val="1180579025"/>
                    </a:ext>
                  </a:extLst>
                </a:gridCol>
                <a:gridCol w="2669397">
                  <a:extLst>
                    <a:ext uri="{9D8B030D-6E8A-4147-A177-3AD203B41FA5}">
                      <a16:colId xmlns:a16="http://schemas.microsoft.com/office/drawing/2014/main" val="880970037"/>
                    </a:ext>
                  </a:extLst>
                </a:gridCol>
              </a:tblGrid>
              <a:tr h="3510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POLI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RBF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SIGMOIDE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32042"/>
                  </a:ext>
                </a:extLst>
              </a:tr>
              <a:tr h="491771">
                <a:tc>
                  <a:txBody>
                    <a:bodyPr/>
                    <a:lstStyle/>
                    <a:p>
                      <a:r>
                        <a:rPr lang="en-US" sz="1100" b="1" dirty="0"/>
                        <a:t>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0.01, gamma: 0.001,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0.001,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10, gamma: 0.001,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degree: 3,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79389"/>
                  </a:ext>
                </a:extLst>
              </a:tr>
              <a:tr h="491771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 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gamma: 0.001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100, gamma: 0.001</a:t>
                      </a: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degree: 3, 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17385"/>
                  </a:ext>
                </a:extLst>
              </a:tr>
              <a:tr h="845040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66.67%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10, 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0.001, degree: 3, 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42350"/>
                  </a:ext>
                </a:extLst>
              </a:tr>
              <a:tr h="974402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BPOS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66.67%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58.330000000000005%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74543"/>
                  </a:ext>
                </a:extLst>
              </a:tr>
              <a:tr h="813525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TPOS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5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97241"/>
                  </a:ext>
                </a:extLst>
              </a:tr>
              <a:tr h="813525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CGIO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25536"/>
                  </a:ext>
                </a:extLst>
              </a:tr>
              <a:tr h="813525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CGFO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4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50.0%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66158"/>
                  </a:ext>
                </a:extLst>
              </a:tr>
              <a:tr h="813525">
                <a:tc>
                  <a:txBody>
                    <a:bodyPr/>
                    <a:lstStyle/>
                    <a:p>
                      <a:r>
                        <a:rPr lang="en-US" sz="11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UPOSNF</a:t>
                      </a:r>
                      <a:endParaRPr lang="en-US" sz="11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33.33%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41.67%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25.0%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5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41.67%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58.330000000000005%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20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3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BAE0B27-0A5C-4733-AE71-C15BF8BC8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2432"/>
              </p:ext>
            </p:extLst>
          </p:nvPr>
        </p:nvGraphicFramePr>
        <p:xfrm>
          <a:off x="671803" y="167950"/>
          <a:ext cx="11299372" cy="625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82">
                  <a:extLst>
                    <a:ext uri="{9D8B030D-6E8A-4147-A177-3AD203B41FA5}">
                      <a16:colId xmlns:a16="http://schemas.microsoft.com/office/drawing/2014/main" val="1743040931"/>
                    </a:ext>
                  </a:extLst>
                </a:gridCol>
                <a:gridCol w="1030556">
                  <a:extLst>
                    <a:ext uri="{9D8B030D-6E8A-4147-A177-3AD203B41FA5}">
                      <a16:colId xmlns:a16="http://schemas.microsoft.com/office/drawing/2014/main" val="3193605189"/>
                    </a:ext>
                  </a:extLst>
                </a:gridCol>
                <a:gridCol w="2067207">
                  <a:extLst>
                    <a:ext uri="{9D8B030D-6E8A-4147-A177-3AD203B41FA5}">
                      <a16:colId xmlns:a16="http://schemas.microsoft.com/office/drawing/2014/main" val="2776055608"/>
                    </a:ext>
                  </a:extLst>
                </a:gridCol>
                <a:gridCol w="2043404">
                  <a:extLst>
                    <a:ext uri="{9D8B030D-6E8A-4147-A177-3AD203B41FA5}">
                      <a16:colId xmlns:a16="http://schemas.microsoft.com/office/drawing/2014/main" val="3239761455"/>
                    </a:ext>
                  </a:extLst>
                </a:gridCol>
                <a:gridCol w="2174031">
                  <a:extLst>
                    <a:ext uri="{9D8B030D-6E8A-4147-A177-3AD203B41FA5}">
                      <a16:colId xmlns:a16="http://schemas.microsoft.com/office/drawing/2014/main" val="3764864440"/>
                    </a:ext>
                  </a:extLst>
                </a:gridCol>
                <a:gridCol w="1735496">
                  <a:extLst>
                    <a:ext uri="{9D8B030D-6E8A-4147-A177-3AD203B41FA5}">
                      <a16:colId xmlns:a16="http://schemas.microsoft.com/office/drawing/2014/main" val="1389058398"/>
                    </a:ext>
                  </a:extLst>
                </a:gridCol>
                <a:gridCol w="1492896">
                  <a:extLst>
                    <a:ext uri="{9D8B030D-6E8A-4147-A177-3AD203B41FA5}">
                      <a16:colId xmlns:a16="http://schemas.microsoft.com/office/drawing/2014/main" val="256604442"/>
                    </a:ext>
                  </a:extLst>
                </a:gridCol>
              </a:tblGrid>
              <a:tr h="266402"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EMILIO URANGA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ORTEGA</a:t>
                      </a:r>
                    </a:p>
                    <a:p>
                      <a:r>
                        <a:rPr lang="en-US" dirty="0"/>
                        <a:t>HERNANDEZ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ORTEGA MOLINA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JORGE 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BLANCO MOHENO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23701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/>
                        <a:t>BC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12.610424%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20.321921%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11.264789%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49.097546%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6.70532%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97586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/>
                        <a:t>TC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9.101112%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22.972079%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16.222177%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37.274068%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14.190563%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561459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dirty="0"/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12.77992%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17.737923%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10.98429%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49.811557%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8.68631%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23192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dirty="0"/>
                        <a:t>BPF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23.046268%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12.280166%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16.038197%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31.399839%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17.23553%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637534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/>
                        <a:t>BPF2H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38.74469%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14.250779%%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17.838447%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13.050093%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16.11599%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950040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/>
                        <a:t>TPF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46.498017%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11.556137%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11.1006%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15.228251%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15.616994%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486688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dirty="0"/>
                        <a:t>TPF2H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39.793246%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13.637122%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13.798305%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17.416924%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15.354403%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18933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37.018292%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15.38279%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12.17964%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22.403696%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13.015583%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98980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28.011598%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15.610563%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10.158332%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38.156884%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8.062623%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330464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7.914939%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39.554153%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20.568404%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23.50335%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8.459155%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02855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10.39193246%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21.916015%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15.861464%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28.686354%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23.169983%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637937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TPOS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43.312304%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11.602291%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12.858766%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18.468185%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13.758455%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65253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CGIO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36.754777%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12.369672%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17.711482%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29.249746%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3.914323%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32639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CGFO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43.034119%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15.031549%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11.836618%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22.637288%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7.460426%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34692"/>
                  </a:ext>
                </a:extLst>
              </a:tr>
              <a:tr h="374126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UPOSNF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28.514252%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13.405948%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17.057819%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25.557656%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15.464336%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9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7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A7AA528B-5C8C-4E9F-9D43-6683934D6A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4713958"/>
              </p:ext>
            </p:extLst>
          </p:nvPr>
        </p:nvGraphicFramePr>
        <p:xfrm>
          <a:off x="304799" y="502920"/>
          <a:ext cx="1102581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967">
                  <a:extLst>
                    <a:ext uri="{9D8B030D-6E8A-4147-A177-3AD203B41FA5}">
                      <a16:colId xmlns:a16="http://schemas.microsoft.com/office/drawing/2014/main" val="2057943554"/>
                    </a:ext>
                  </a:extLst>
                </a:gridCol>
                <a:gridCol w="4994843">
                  <a:extLst>
                    <a:ext uri="{9D8B030D-6E8A-4147-A177-3AD203B41FA5}">
                      <a16:colId xmlns:a16="http://schemas.microsoft.com/office/drawing/2014/main" val="430964014"/>
                    </a:ext>
                  </a:extLst>
                </a:gridCol>
              </a:tblGrid>
              <a:tr h="349273">
                <a:tc>
                  <a:txBody>
                    <a:bodyPr/>
                    <a:lstStyle/>
                    <a:p>
                      <a:r>
                        <a:rPr lang="es-US" dirty="0"/>
                        <a:t>OBRAS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AUTORES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34952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r>
                        <a:rPr lang="es-US" dirty="0"/>
                        <a:t>México resistió a la C.I.A. y a Fidel Castro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US" dirty="0"/>
                        <a:t>Gregorio Ortega Hernández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126443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chamaco de Tepito da una lección de civismo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Hernández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2939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noticia detrás de la noticia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Roberto Blanco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Moheno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445521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Pitoloco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Palacio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Joseph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393777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Esoterismo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Anahuac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Jorge Joseph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658196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Hacia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 extrema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derecha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Molina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363508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Sociedad del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átomo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Gregorio Ortega Molina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324730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Ornato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Orden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38254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Prólogo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57556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47451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Lectura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galeras de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Astucias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literarias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Emilio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Uranga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38811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Tlatelolco. Historia de una infamia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Roberto Blanco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Moheno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48223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 carnaval de Ray Bradbury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Chimal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211309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Manifiesto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cuento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mutante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Chimal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3635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idea de México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631305"/>
                  </a:ext>
                </a:extLst>
              </a:tr>
              <a:tr h="34927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Alberto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1422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E324F5E-68D1-4D47-9D4D-3C5722C29BA5}"/>
              </a:ext>
            </a:extLst>
          </p:cNvPr>
          <p:cNvSpPr txBox="1"/>
          <p:nvPr/>
        </p:nvSpPr>
        <p:spPr>
          <a:xfrm>
            <a:off x="861391" y="112644"/>
            <a:ext cx="1046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INCLUCION DEL AUTOR ALBERTO CHIMAL CON ALGUNAS DE SUS OBRAS</a:t>
            </a:r>
          </a:p>
        </p:txBody>
      </p:sp>
    </p:spTree>
    <p:extLst>
      <p:ext uri="{BB962C8B-B14F-4D97-AF65-F5344CB8AC3E}">
        <p14:creationId xmlns:p14="http://schemas.microsoft.com/office/powerpoint/2010/main" val="158115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54FA0D7-9F9C-4709-93D4-CD1CB89C3982}"/>
              </a:ext>
            </a:extLst>
          </p:cNvPr>
          <p:cNvSpPr txBox="1"/>
          <p:nvPr/>
        </p:nvSpPr>
        <p:spPr>
          <a:xfrm>
            <a:off x="874643" y="0"/>
            <a:ext cx="791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RESULTADOS CON ALBERTO CHIMAL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584CA38-465A-4D58-BFFE-322BF58E8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60868"/>
              </p:ext>
            </p:extLst>
          </p:nvPr>
        </p:nvGraphicFramePr>
        <p:xfrm>
          <a:off x="156956" y="354349"/>
          <a:ext cx="11624228" cy="6488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718">
                  <a:extLst>
                    <a:ext uri="{9D8B030D-6E8A-4147-A177-3AD203B41FA5}">
                      <a16:colId xmlns:a16="http://schemas.microsoft.com/office/drawing/2014/main" val="1982134886"/>
                    </a:ext>
                  </a:extLst>
                </a:gridCol>
                <a:gridCol w="2530224">
                  <a:extLst>
                    <a:ext uri="{9D8B030D-6E8A-4147-A177-3AD203B41FA5}">
                      <a16:colId xmlns:a16="http://schemas.microsoft.com/office/drawing/2014/main" val="1896818525"/>
                    </a:ext>
                  </a:extLst>
                </a:gridCol>
                <a:gridCol w="2748881">
                  <a:extLst>
                    <a:ext uri="{9D8B030D-6E8A-4147-A177-3AD203B41FA5}">
                      <a16:colId xmlns:a16="http://schemas.microsoft.com/office/drawing/2014/main" val="2757549861"/>
                    </a:ext>
                  </a:extLst>
                </a:gridCol>
                <a:gridCol w="3023769">
                  <a:extLst>
                    <a:ext uri="{9D8B030D-6E8A-4147-A177-3AD203B41FA5}">
                      <a16:colId xmlns:a16="http://schemas.microsoft.com/office/drawing/2014/main" val="1768722887"/>
                    </a:ext>
                  </a:extLst>
                </a:gridCol>
                <a:gridCol w="2385636">
                  <a:extLst>
                    <a:ext uri="{9D8B030D-6E8A-4147-A177-3AD203B41FA5}">
                      <a16:colId xmlns:a16="http://schemas.microsoft.com/office/drawing/2014/main" val="3813987702"/>
                    </a:ext>
                  </a:extLst>
                </a:gridCol>
              </a:tblGrid>
              <a:tr h="445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SIGMOIDE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889961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 sz="1800" dirty="0"/>
                        <a:t>BC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58.81999999999999%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58.81999999999999%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6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96792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 sz="1800"/>
                        <a:t>TC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58.81999999999999%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58.81999999999999%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64.71000000000001%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04735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 sz="1800"/>
                        <a:t>UPF</a:t>
                      </a:r>
                      <a:endParaRPr 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50.0%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47.06%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19614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 sz="1200" b="1"/>
                        <a:t>BPF</a:t>
                      </a:r>
                      <a:endParaRPr lang="en-US" sz="12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100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23.53%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6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43.75%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23.53%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85293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/>
                        <a:t>BPF2H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35.29%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23.53%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3981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/>
                        <a:t>TPF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41.18%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37.5%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52.94%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56736"/>
                  </a:ext>
                </a:extLst>
              </a:tr>
              <a:tr h="863323">
                <a:tc>
                  <a:txBody>
                    <a:bodyPr/>
                    <a:lstStyle/>
                    <a:p>
                      <a:r>
                        <a:rPr lang="en-US" dirty="0"/>
                        <a:t>TPF2H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31.25%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degree: 3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gamma: 0.001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cross-validation-score: 25.0%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test-score: 29.409999999999997%</a:t>
                      </a:r>
                    </a:p>
                  </a:txBody>
                  <a:tcPr marL="9525" marR="9525" marT="952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3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239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301</TotalTime>
  <Words>2978</Words>
  <Application>Microsoft Office PowerPoint</Application>
  <PresentationFormat>Panorámica</PresentationFormat>
  <Paragraphs>513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Gill Sans MT</vt:lpstr>
      <vt:lpstr>Wingdings 2</vt:lpstr>
      <vt:lpstr>Dividendo</vt:lpstr>
      <vt:lpstr>EL Móndrigo </vt:lpstr>
      <vt:lpstr>TOMAMOS LAS SIGUIENTES OBRAS PARA POR HACER LA REPLICA</vt:lpstr>
      <vt:lpstr>Selección de 15 marcadores estilometricos que se usaron en ambos (la replica y la union de Alberto Chimal)</vt:lpstr>
      <vt:lpstr>Parametros de SVC (Support  Vector Clasiffier)</vt:lpstr>
      <vt:lpstr>Resultado de la replicacion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Móndrigo</dc:title>
  <dc:creator>maximo sebastian jurado</dc:creator>
  <cp:lastModifiedBy>maximo sebastian jurado</cp:lastModifiedBy>
  <cp:revision>4</cp:revision>
  <dcterms:created xsi:type="dcterms:W3CDTF">2021-10-29T15:54:25Z</dcterms:created>
  <dcterms:modified xsi:type="dcterms:W3CDTF">2021-10-30T00:43:02Z</dcterms:modified>
</cp:coreProperties>
</file>