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6" r:id="rId40"/>
    <p:sldId id="297" r:id="rId41"/>
    <p:sldId id="294" r:id="rId42"/>
    <p:sldId id="295" r:id="rId43"/>
    <p:sldId id="298" r:id="rId44"/>
    <p:sldId id="299" r:id="rId45"/>
    <p:sldId id="301" r:id="rId46"/>
    <p:sldId id="302" r:id="rId47"/>
    <p:sldId id="300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berto Gutiérrez Gordillo" initials="GGG" lastIdx="1" clrIdx="0">
    <p:extLst>
      <p:ext uri="{19B8F6BF-5375-455C-9EA6-DF929625EA0E}">
        <p15:presenceInfo xmlns:p15="http://schemas.microsoft.com/office/powerpoint/2012/main" userId="184c69f2b3ca71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21T14:10:31.389" idx="1">
    <p:pos x="6845" y="573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59D4-0E47-4950-83C7-0D3662B76178}" type="datetimeFigureOut">
              <a:rPr lang="es-MX" smtClean="0"/>
              <a:t>21/10/2024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5C9C-7E82-46A6-8CBE-6CC2D3E871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5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59D4-0E47-4950-83C7-0D3662B76178}" type="datetimeFigureOut">
              <a:rPr lang="es-MX" smtClean="0"/>
              <a:t>21/10/2024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5C9C-7E82-46A6-8CBE-6CC2D3E871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331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59D4-0E47-4950-83C7-0D3662B76178}" type="datetimeFigureOut">
              <a:rPr lang="es-MX" smtClean="0"/>
              <a:t>21/10/2024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5C9C-7E82-46A6-8CBE-6CC2D3E871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5539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59D4-0E47-4950-83C7-0D3662B76178}" type="datetimeFigureOut">
              <a:rPr lang="es-MX" smtClean="0"/>
              <a:t>21/10/2024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5C9C-7E82-46A6-8CBE-6CC2D3E87146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0617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59D4-0E47-4950-83C7-0D3662B76178}" type="datetimeFigureOut">
              <a:rPr lang="es-MX" smtClean="0"/>
              <a:t>21/10/2024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5C9C-7E82-46A6-8CBE-6CC2D3E871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5063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59D4-0E47-4950-83C7-0D3662B76178}" type="datetimeFigureOut">
              <a:rPr lang="es-MX" smtClean="0"/>
              <a:t>21/10/2024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5C9C-7E82-46A6-8CBE-6CC2D3E871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860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59D4-0E47-4950-83C7-0D3662B76178}" type="datetimeFigureOut">
              <a:rPr lang="es-MX" smtClean="0"/>
              <a:t>21/10/2024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5C9C-7E82-46A6-8CBE-6CC2D3E871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6254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59D4-0E47-4950-83C7-0D3662B76178}" type="datetimeFigureOut">
              <a:rPr lang="es-MX" smtClean="0"/>
              <a:t>21/10/2024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5C9C-7E82-46A6-8CBE-6CC2D3E871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8060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59D4-0E47-4950-83C7-0D3662B76178}" type="datetimeFigureOut">
              <a:rPr lang="es-MX" smtClean="0"/>
              <a:t>21/10/2024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5C9C-7E82-46A6-8CBE-6CC2D3E871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264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59D4-0E47-4950-83C7-0D3662B76178}" type="datetimeFigureOut">
              <a:rPr lang="es-MX" smtClean="0"/>
              <a:t>21/10/2024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5C9C-7E82-46A6-8CBE-6CC2D3E871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075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59D4-0E47-4950-83C7-0D3662B76178}" type="datetimeFigureOut">
              <a:rPr lang="es-MX" smtClean="0"/>
              <a:t>21/10/2024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5C9C-7E82-46A6-8CBE-6CC2D3E871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371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59D4-0E47-4950-83C7-0D3662B76178}" type="datetimeFigureOut">
              <a:rPr lang="es-MX" smtClean="0"/>
              <a:t>21/10/2024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5C9C-7E82-46A6-8CBE-6CC2D3E871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0890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59D4-0E47-4950-83C7-0D3662B76178}" type="datetimeFigureOut">
              <a:rPr lang="es-MX" smtClean="0"/>
              <a:t>21/10/2024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5C9C-7E82-46A6-8CBE-6CC2D3E871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499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59D4-0E47-4950-83C7-0D3662B76178}" type="datetimeFigureOut">
              <a:rPr lang="es-MX" smtClean="0"/>
              <a:t>21/10/2024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5C9C-7E82-46A6-8CBE-6CC2D3E871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070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59D4-0E47-4950-83C7-0D3662B76178}" type="datetimeFigureOut">
              <a:rPr lang="es-MX" smtClean="0"/>
              <a:t>21/10/2024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5C9C-7E82-46A6-8CBE-6CC2D3E871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02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59D4-0E47-4950-83C7-0D3662B76178}" type="datetimeFigureOut">
              <a:rPr lang="es-MX" smtClean="0"/>
              <a:t>21/10/2024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5C9C-7E82-46A6-8CBE-6CC2D3E871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6201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59D4-0E47-4950-83C7-0D3662B76178}" type="datetimeFigureOut">
              <a:rPr lang="es-MX" smtClean="0"/>
              <a:t>21/10/2024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5C9C-7E82-46A6-8CBE-6CC2D3E871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22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83A59D4-0E47-4950-83C7-0D3662B76178}" type="datetimeFigureOut">
              <a:rPr lang="es-MX" smtClean="0"/>
              <a:t>21/10/2024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F3E5C9C-7E82-46A6-8CBE-6CC2D3E8714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907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atos.gob.mx/busca/dataset/incidencia-delictiva-del-fuero-comun-a-nivel-municipa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s://lookerstudio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0030400-9BCA-4234-85D7-08F38085A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527" y="3935506"/>
            <a:ext cx="3565151" cy="292249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7C3E917-17A1-42F0-8D9C-E97968909436}"/>
              </a:ext>
            </a:extLst>
          </p:cNvPr>
          <p:cNvSpPr txBox="1"/>
          <p:nvPr/>
        </p:nvSpPr>
        <p:spPr>
          <a:xfrm>
            <a:off x="2327879" y="751344"/>
            <a:ext cx="77844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MX" sz="3000" b="1" dirty="0"/>
          </a:p>
          <a:p>
            <a:pPr algn="ctr"/>
            <a:r>
              <a:rPr lang="es-MX" sz="3000" b="1" dirty="0"/>
              <a:t>PROYECTO FINAL:</a:t>
            </a:r>
          </a:p>
          <a:p>
            <a:pPr algn="ctr"/>
            <a:r>
              <a:rPr lang="es-MX" sz="3000" b="1" dirty="0"/>
              <a:t>Profesión:</a:t>
            </a:r>
            <a:r>
              <a:rPr lang="es-MX" sz="3000" dirty="0"/>
              <a:t>  Analista de Datos</a:t>
            </a:r>
          </a:p>
          <a:p>
            <a:pPr algn="ctr"/>
            <a:endParaRPr lang="es-MX" sz="3000" dirty="0"/>
          </a:p>
          <a:p>
            <a:pPr algn="ctr"/>
            <a:endParaRPr lang="es-MX" sz="3000" dirty="0"/>
          </a:p>
          <a:p>
            <a:pPr algn="ctr"/>
            <a:r>
              <a:rPr lang="es-MX" sz="3000" b="1" dirty="0"/>
              <a:t>ELABORADO POR:  </a:t>
            </a:r>
            <a:r>
              <a:rPr lang="es-MX" sz="3000" dirty="0"/>
              <a:t>Gilberto Gutiérrez Gordillo</a:t>
            </a:r>
          </a:p>
          <a:p>
            <a:pPr algn="ctr"/>
            <a:endParaRPr lang="es-MX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2454D25-AD44-4569-9BE3-7E95803A1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282" y="-3110"/>
            <a:ext cx="30480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71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3344F69-4F02-42AA-858E-49EE4FD28E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541" y="811567"/>
            <a:ext cx="9464471" cy="483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45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4B1BAE0-77B7-404B-94A0-4394146D755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99883" y="932739"/>
            <a:ext cx="5809130" cy="636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** Conexión a la base de datos desde </a:t>
            </a:r>
            <a:r>
              <a:rPr lang="es-MX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python</a:t>
            </a:r>
            <a:r>
              <a:rPr lang="es-MX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05DB7E-FAB7-4EC4-A002-B851A96AB6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41" y="1873625"/>
            <a:ext cx="10757647" cy="293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12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95056C-F50B-4559-A157-45980B653F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15680" y="556221"/>
            <a:ext cx="10363826" cy="591261"/>
          </a:xfrm>
        </p:spPr>
        <p:txBody>
          <a:bodyPr/>
          <a:lstStyle/>
          <a:p>
            <a:pPr marL="0" indent="0">
              <a:buNone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--Muestro el nombre de mis tablas existentes dentro de la base de datos: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262697-2690-41BE-8C60-9DEF4AB8DB8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062" y="1147482"/>
            <a:ext cx="8667620" cy="482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61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7C2AA0-5284-4284-96A9-821B6BBF38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96479" y="843093"/>
            <a:ext cx="10363826" cy="582296"/>
          </a:xfrm>
        </p:spPr>
        <p:txBody>
          <a:bodyPr/>
          <a:lstStyle/>
          <a:p>
            <a:pPr marL="0" indent="0">
              <a:buNone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--Esta consulta muestra el número total de filas en la tabla especificada: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F84008-E715-4470-9E69-9B165E4B55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65474" y="1798263"/>
            <a:ext cx="5506291" cy="297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93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B096388-33ED-405F-B657-67AAE015F93B}"/>
              </a:ext>
            </a:extLst>
          </p:cNvPr>
          <p:cNvSpPr txBox="1"/>
          <p:nvPr/>
        </p:nvSpPr>
        <p:spPr>
          <a:xfrm>
            <a:off x="1129553" y="1039906"/>
            <a:ext cx="1029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--Esta consulta muestra el número total de filas en la tabla especificada, pero específicamente del año 2016: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F497F0-2B37-4F0D-913D-267AC28804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3910" y="1897958"/>
            <a:ext cx="7162913" cy="290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37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E485455-63C2-49DD-A150-26EFEC783C49}"/>
              </a:ext>
            </a:extLst>
          </p:cNvPr>
          <p:cNvSpPr txBox="1"/>
          <p:nvPr/>
        </p:nvSpPr>
        <p:spPr>
          <a:xfrm>
            <a:off x="2516138" y="294145"/>
            <a:ext cx="816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rgbClr val="22053D"/>
                </a:solidFill>
                <a:effectLst/>
                <a:latin typeface="inherit"/>
                <a:ea typeface="Times New Roman" panose="02020603050405020304" pitchFamily="18" charset="0"/>
                <a:cs typeface="Poppins" panose="00000500000000000000" pitchFamily="2" charset="0"/>
              </a:rPr>
              <a:t>--Limpieza y Transformación de los Datos: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623C6F-BCAD-49D0-A943-B4279FAFDB0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434" y="940477"/>
            <a:ext cx="7673789" cy="591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1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5B4C05C-FA8B-4401-A555-66BACEBC60C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044" y="241768"/>
            <a:ext cx="5123050" cy="573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62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A4662F1-6C91-48EC-BE85-B4D5E376F5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96310" y="69756"/>
            <a:ext cx="2457450" cy="43338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D56A5AE-7D0F-418A-81F0-A1DD1360654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62" y="4711737"/>
            <a:ext cx="8887049" cy="129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78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6F49CBC-46FE-4234-BD58-0B0864C43D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7" y="864890"/>
            <a:ext cx="7638341" cy="10087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2D4CE03-9FE9-4474-B9D7-C73056792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93" y="2767572"/>
            <a:ext cx="9694490" cy="193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1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E8A5FCA-ABD9-4277-990D-05F3C39F1416}"/>
              </a:ext>
            </a:extLst>
          </p:cNvPr>
          <p:cNvSpPr txBox="1"/>
          <p:nvPr/>
        </p:nvSpPr>
        <p:spPr>
          <a:xfrm>
            <a:off x="3048000" y="44734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--Visualizaciones del tablero de </a:t>
            </a:r>
            <a:r>
              <a:rPr lang="es-MX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Locker</a:t>
            </a:r>
            <a:r>
              <a:rPr lang="es-MX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Studi</a:t>
            </a:r>
            <a:r>
              <a:rPr lang="es-MX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o:</a:t>
            </a:r>
            <a:endParaRPr lang="es-MX" sz="20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0DEDB0E-A2A9-4B87-8C66-647DFBA48A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334" y="909010"/>
            <a:ext cx="9799395" cy="503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7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37C3E917-17A1-42F0-8D9C-E97968909436}"/>
              </a:ext>
            </a:extLst>
          </p:cNvPr>
          <p:cNvSpPr txBox="1"/>
          <p:nvPr/>
        </p:nvSpPr>
        <p:spPr>
          <a:xfrm>
            <a:off x="167385" y="1316121"/>
            <a:ext cx="7873956" cy="439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rgbClr val="22053D"/>
                </a:solidFill>
                <a:effectLst/>
                <a:latin typeface="inherit"/>
                <a:ea typeface="Times New Roman" panose="02020603050405020304" pitchFamily="18" charset="0"/>
                <a:cs typeface="Poppins" panose="00000500000000000000" pitchFamily="2" charset="0"/>
              </a:rPr>
              <a:t>--Introducción: Contexto del Proyecto: </a:t>
            </a:r>
          </a:p>
          <a:p>
            <a:endParaRPr lang="es-MX" b="1" dirty="0">
              <a:solidFill>
                <a:srgbClr val="22053D"/>
              </a:solidFill>
              <a:latin typeface="inherit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endParaRPr lang="es-MX" sz="1800" b="1" dirty="0">
              <a:solidFill>
                <a:srgbClr val="22053D"/>
              </a:solidFill>
              <a:effectLst/>
              <a:latin typeface="inherit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** Propósito del análisis:</a:t>
            </a:r>
            <a:r>
              <a:rPr lang="es-MX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MX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 análisis busca identificar los municipios con mayor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</a:t>
            </a:r>
            <a:r>
              <a:rPr lang="es-MX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riesgo de delitos relacionados con automóviles. Esto es crucial para ajustar los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</a:t>
            </a:r>
            <a:r>
              <a:rPr lang="es-MX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precios de las pólizas de seguros de manera competitiva y rentable.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** Incidencia de delitos y determinación del riesgo:</a:t>
            </a:r>
            <a:r>
              <a:rPr lang="es-MX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La incidencia de delitos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s-MX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aumenta el riesgo de siniestros, lo que justifica la necesidad de ajustar el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</a:t>
            </a:r>
            <a:r>
              <a:rPr lang="es-MX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costo del seguro en función de este riesgo.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kumimoji="0" lang="es-MX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79BDD96-9A7E-4694-AEC8-EFD96B421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316" y="1676400"/>
            <a:ext cx="4165752" cy="301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47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5AC4E01-7175-4079-89EB-DCC435E9078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432" y="909917"/>
            <a:ext cx="9541136" cy="503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19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5BE156A-3CF2-460C-B3EA-20E14F668F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381" y="1229471"/>
            <a:ext cx="9394490" cy="467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2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A327241-10CF-4232-925E-4717DD2844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24" y="959222"/>
            <a:ext cx="9453057" cy="495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23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E792D87-1B6C-4FAB-8EC1-43FA812C24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934" y="1268300"/>
            <a:ext cx="9332184" cy="459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45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985A4FE-904B-49AA-BC1D-645B5627E1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918" y="1054604"/>
            <a:ext cx="9542164" cy="474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83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4F5C5B4-3B6F-4AD4-B9BA-4C020366C0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954" y="1027504"/>
            <a:ext cx="9574306" cy="492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82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85118C3-05F8-4E1B-863B-4C94E8286608}"/>
              </a:ext>
            </a:extLst>
          </p:cNvPr>
          <p:cNvSpPr txBox="1"/>
          <p:nvPr/>
        </p:nvSpPr>
        <p:spPr>
          <a:xfrm>
            <a:off x="4318044" y="652733"/>
            <a:ext cx="7873956" cy="5196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rgbClr val="22053D"/>
                </a:solidFill>
                <a:effectLst/>
                <a:latin typeface="inherit"/>
                <a:ea typeface="Times New Roman" panose="02020603050405020304" pitchFamily="18" charset="0"/>
                <a:cs typeface="Poppins" panose="00000500000000000000" pitchFamily="2" charset="0"/>
              </a:rPr>
              <a:t>--Análisis de Series de Tiempo </a:t>
            </a:r>
          </a:p>
          <a:p>
            <a:endParaRPr lang="es-MX" b="1" dirty="0">
              <a:solidFill>
                <a:srgbClr val="22053D"/>
              </a:solidFill>
              <a:latin typeface="inherit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endParaRPr lang="es-MX" sz="1800" b="1" dirty="0">
              <a:solidFill>
                <a:srgbClr val="22053D"/>
              </a:solidFill>
              <a:effectLst/>
              <a:latin typeface="inherit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** Objetivo:</a:t>
            </a:r>
            <a:r>
              <a:rPr lang="es-MX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MX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Identificar patrones y tendencias en los delitos de 2015 a 2021 y  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predecir los delitos en 2022.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** Selección del Municipio:</a:t>
            </a:r>
            <a:r>
              <a:rPr lang="es-MX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Para elegir el municipio, seleccionaré uno con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un volumen de delitos significativo, ya que será más fácil identificar tendencias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y patrones. Esto puede hacerse utilizando la suma total de delitos reportados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en cada municipio de 2015 a 2021. Un buen municipio sería uno que tenga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consistentemente altos niveles de delitos para que las predicciones sean más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significativas.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kumimoji="0" lang="es-MX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1E325DE-47DC-4D4A-86FB-FBD40F64B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79" y="1617730"/>
            <a:ext cx="4089365" cy="326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0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E50C6D4-2D58-4797-8840-22D1C65E5C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92" y="775709"/>
            <a:ext cx="9824795" cy="515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92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DD91A8-D3ED-4DFC-88CF-4AB045689F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19092" y="287281"/>
            <a:ext cx="10363826" cy="654014"/>
          </a:xfrm>
        </p:spPr>
        <p:txBody>
          <a:bodyPr/>
          <a:lstStyle/>
          <a:p>
            <a:pPr marL="0" indent="0">
              <a:buNone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--Código para Series temporales y predicción usando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Prophet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A8E2B9F-172B-4CE3-A3D9-458B56F8623F}"/>
              </a:ext>
            </a:extLst>
          </p:cNvPr>
          <p:cNvSpPr txBox="1"/>
          <p:nvPr/>
        </p:nvSpPr>
        <p:spPr>
          <a:xfrm>
            <a:off x="3119092" y="941295"/>
            <a:ext cx="239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Instalación de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Prophet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D3BC01-ED4F-42DB-8045-566FB48BFC4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153" y="1486683"/>
            <a:ext cx="9283999" cy="443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26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E0F9189-ABB1-449D-BC37-3D471C9AA116}"/>
              </a:ext>
            </a:extLst>
          </p:cNvPr>
          <p:cNvSpPr txBox="1"/>
          <p:nvPr/>
        </p:nvSpPr>
        <p:spPr>
          <a:xfrm>
            <a:off x="4280647" y="410598"/>
            <a:ext cx="363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Modelo de Predicción con </a:t>
            </a:r>
            <a:r>
              <a:rPr lang="es-MX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Prophet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FF4FEDA-9615-4BD4-8119-A9CB4C0227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626" y="895014"/>
            <a:ext cx="9352747" cy="468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3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5447786-ABA3-408E-8D13-83469F969E4D}"/>
              </a:ext>
            </a:extLst>
          </p:cNvPr>
          <p:cNvSpPr txBox="1"/>
          <p:nvPr/>
        </p:nvSpPr>
        <p:spPr>
          <a:xfrm>
            <a:off x="3541059" y="1029251"/>
            <a:ext cx="865094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rgbClr val="22053D"/>
                </a:solidFill>
                <a:effectLst/>
                <a:latin typeface="inherit"/>
                <a:ea typeface="Times New Roman" panose="02020603050405020304" pitchFamily="18" charset="0"/>
                <a:cs typeface="Poppins" panose="00000500000000000000" pitchFamily="2" charset="0"/>
              </a:rPr>
              <a:t>--Descarga y creación de la Base de Datos: </a:t>
            </a:r>
          </a:p>
          <a:p>
            <a:endParaRPr lang="es-MX" b="1" dirty="0">
              <a:solidFill>
                <a:srgbClr val="22053D"/>
              </a:solidFill>
              <a:latin typeface="inherit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endParaRPr lang="es-MX" sz="1800" b="1" dirty="0">
              <a:solidFill>
                <a:srgbClr val="22053D"/>
              </a:solidFill>
              <a:effectLst/>
              <a:latin typeface="inherit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r>
              <a:rPr lang="es-MX" sz="2000" b="1" dirty="0"/>
              <a:t>** Descarga de los datos:</a:t>
            </a:r>
            <a:r>
              <a:rPr lang="es-MX" sz="2000" dirty="0"/>
              <a:t> Los datos de delitos se obtuvieron desde la plataforma       </a:t>
            </a:r>
          </a:p>
          <a:p>
            <a:r>
              <a:rPr lang="es-MX" sz="2000" dirty="0"/>
              <a:t>    oficial de datos abiertos de México. A continuación el link a la página:</a:t>
            </a:r>
          </a:p>
          <a:p>
            <a:endParaRPr lang="es-MX" sz="2000" dirty="0"/>
          </a:p>
          <a:p>
            <a:r>
              <a:rPr lang="es-MX" u="sng" dirty="0">
                <a:hlinkClick r:id="rId2"/>
              </a:rPr>
              <a:t>https://datos.gob.mx/busca/dataset/incidencia-delictiva-del-fuero-comun-a-nivel-municipal</a:t>
            </a:r>
            <a:endParaRPr lang="es-MX" dirty="0"/>
          </a:p>
          <a:p>
            <a:endParaRPr lang="es-MX" sz="2000" dirty="0"/>
          </a:p>
          <a:p>
            <a:endParaRPr kumimoji="0" lang="es-MX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88CA09C-A10F-4400-9430-73713D6DD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868" y="3624262"/>
            <a:ext cx="4988579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4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114FA6D-2AD8-4A72-A5DA-6814289FF5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06" y="822772"/>
            <a:ext cx="8935776" cy="481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38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131CD7B-AF6C-4DBD-BCC7-24568F3731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47" y="0"/>
            <a:ext cx="7530353" cy="480508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C67BEDD-D1FC-4E00-BB4C-A0B8717C0D0C}"/>
              </a:ext>
            </a:extLst>
          </p:cNvPr>
          <p:cNvSpPr txBox="1"/>
          <p:nvPr/>
        </p:nvSpPr>
        <p:spPr>
          <a:xfrm>
            <a:off x="5638798" y="4805082"/>
            <a:ext cx="6678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Este gráfico es fundamental para identificar patrones y realizar análisis predictivos para la empresa.</a:t>
            </a:r>
            <a:endParaRPr lang="es-MX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DF4F31-7BC0-4820-99F5-CA84A15AA725}"/>
              </a:ext>
            </a:extLst>
          </p:cNvPr>
          <p:cNvSpPr txBox="1"/>
          <p:nvPr/>
        </p:nvSpPr>
        <p:spPr>
          <a:xfrm>
            <a:off x="905436" y="932355"/>
            <a:ext cx="3469341" cy="499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Este código ajusta el modelo </a:t>
            </a:r>
            <a:r>
              <a:rPr lang="es-MX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Prophet</a:t>
            </a:r>
            <a:r>
              <a:rPr lang="es-MX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 los datos históricos y genera predicciones para los próximos 12 meses (es decir, predicciones para todo el año 2022).</a:t>
            </a:r>
            <a:endParaRPr lang="es-MX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s-MX" sz="1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Visualización del Gráfico:</a:t>
            </a:r>
            <a:endParaRPr lang="es-MX" sz="1800" b="1" i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El gráfico creado por </a:t>
            </a:r>
            <a:r>
              <a:rPr lang="es-MX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Prophet</a:t>
            </a:r>
            <a:r>
              <a:rPr lang="es-MX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muestra:</a:t>
            </a:r>
            <a:endParaRPr lang="es-MX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Línea azul</a:t>
            </a:r>
            <a:r>
              <a:rPr lang="es-MX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la tendencia de delitos entre 2015 y 2021.</a:t>
            </a:r>
            <a:endParaRPr lang="es-MX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Línea punteada</a:t>
            </a:r>
            <a:r>
              <a:rPr lang="es-MX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las predicciones para 2022.</a:t>
            </a:r>
            <a:endParaRPr lang="es-MX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Bandas grises</a:t>
            </a:r>
            <a:r>
              <a:rPr lang="es-MX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intervalos de confianza.</a:t>
            </a:r>
            <a:endParaRPr lang="es-MX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58771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5E8F361-7A11-49D4-8BA2-FEF2641FC750}"/>
              </a:ext>
            </a:extLst>
          </p:cNvPr>
          <p:cNvSpPr txBox="1"/>
          <p:nvPr/>
        </p:nvSpPr>
        <p:spPr>
          <a:xfrm>
            <a:off x="0" y="1728498"/>
            <a:ext cx="8221177" cy="3877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rgbClr val="22053D"/>
                </a:solidFill>
                <a:effectLst/>
                <a:latin typeface="inherit"/>
                <a:ea typeface="Times New Roman" panose="02020603050405020304" pitchFamily="18" charset="0"/>
                <a:cs typeface="Poppins" panose="00000500000000000000" pitchFamily="2" charset="0"/>
              </a:rPr>
              <a:t>--Clasificación de Estados por Peligrosidad  </a:t>
            </a:r>
          </a:p>
          <a:p>
            <a:r>
              <a:rPr lang="es-MX" b="1" dirty="0">
                <a:solidFill>
                  <a:srgbClr val="22053D"/>
                </a:solidFill>
                <a:latin typeface="inherit"/>
                <a:ea typeface="Times New Roman" panose="02020603050405020304" pitchFamily="18" charset="0"/>
                <a:cs typeface="Poppins" panose="00000500000000000000" pitchFamily="2" charset="0"/>
              </a:rPr>
              <a:t>     </a:t>
            </a:r>
            <a:r>
              <a:rPr lang="es-MX" sz="3600" b="1" dirty="0">
                <a:solidFill>
                  <a:srgbClr val="22053D"/>
                </a:solidFill>
                <a:latin typeface="inherit"/>
                <a:ea typeface="Times New Roman" panose="02020603050405020304" pitchFamily="18" charset="0"/>
                <a:cs typeface="Poppins" panose="00000500000000000000" pitchFamily="2" charset="0"/>
              </a:rPr>
              <a:t>(</a:t>
            </a:r>
            <a:r>
              <a:rPr lang="es-MX" sz="3600" b="1" dirty="0" err="1">
                <a:solidFill>
                  <a:srgbClr val="22053D"/>
                </a:solidFill>
                <a:latin typeface="inherit"/>
                <a:ea typeface="Times New Roman" panose="02020603050405020304" pitchFamily="18" charset="0"/>
                <a:cs typeface="Poppins" panose="00000500000000000000" pitchFamily="2" charset="0"/>
              </a:rPr>
              <a:t>Clustering</a:t>
            </a:r>
            <a:r>
              <a:rPr lang="es-MX" sz="3600" b="1" dirty="0">
                <a:solidFill>
                  <a:srgbClr val="22053D"/>
                </a:solidFill>
                <a:latin typeface="inherit"/>
                <a:ea typeface="Times New Roman" panose="02020603050405020304" pitchFamily="18" charset="0"/>
                <a:cs typeface="Poppins" panose="00000500000000000000" pitchFamily="2" charset="0"/>
              </a:rPr>
              <a:t>).</a:t>
            </a:r>
          </a:p>
          <a:p>
            <a:endParaRPr lang="es-MX" sz="1800" b="1" dirty="0">
              <a:solidFill>
                <a:srgbClr val="22053D"/>
              </a:solidFill>
              <a:effectLst/>
              <a:latin typeface="inherit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** Objetivo:</a:t>
            </a:r>
            <a:r>
              <a:rPr lang="es-MX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MX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Clasificar los estados según su peligrosidad en 2021.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** Preparación de Datos:</a:t>
            </a:r>
            <a:r>
              <a:rPr lang="es-MX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Filtraremos los datos para el año 2021 y normalizaremos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las columnas relevantes.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kumimoji="0" lang="es-MX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B250344-212E-4A52-B6B8-D6283866E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177" y="1567134"/>
            <a:ext cx="3951254" cy="351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47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31263AB-19BC-4935-8873-0D70A3F9F00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465" y="0"/>
            <a:ext cx="7866736" cy="284399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75F22E6-2420-4333-B755-0325958D8D4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684" y="3056965"/>
            <a:ext cx="7757517" cy="373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67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CAFD772-7908-4D11-ACDB-9F0BE6C795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228" y="68113"/>
            <a:ext cx="6741571" cy="280059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6173236-53ED-411E-A02D-DB0AB3B97C9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077" y="3163084"/>
            <a:ext cx="7243445" cy="300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67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421F169-348F-4421-AF21-CE77C3B269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011" y="1018539"/>
            <a:ext cx="7791412" cy="455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35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41A61C6-AA00-45D0-A834-B92A932D9A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513" y="203742"/>
            <a:ext cx="6454028" cy="275461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971AFD2-336B-4A48-89A1-874B3B38D7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458" y="2958354"/>
            <a:ext cx="7082117" cy="301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28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B7C17DC-F4E5-4207-A0DB-2FF2C47F527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674" y="315278"/>
            <a:ext cx="3643631" cy="169281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F83F2A4-631C-4713-BAA1-CA00E7A237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864" y="2008093"/>
            <a:ext cx="6763461" cy="477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048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6A693CE-7AD7-4DAB-A33D-81880FBE498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469" y="98145"/>
            <a:ext cx="6798554" cy="225060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FE2865F-1E1C-4C50-A003-E252505E272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469" y="2244463"/>
            <a:ext cx="8232907" cy="437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751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F287445-E966-411E-B01F-F166E2F9F75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242" y="1187878"/>
            <a:ext cx="9058723" cy="254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9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B7EA2E-7838-4038-86EB-B7ADF5D811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10235" y="816198"/>
            <a:ext cx="10981765" cy="636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** Creación de la base de datos en SQL: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Aquí se muestra la creación de  la base de datos: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5878ECC-E7D1-40E9-8D5E-1C3E70A45D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56" y="1452281"/>
            <a:ext cx="8906885" cy="348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389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4B6390A-A0C9-4E61-95BC-66769F83E3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810" y="48578"/>
            <a:ext cx="7358380" cy="676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908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DB95509-CF48-4DE2-8BC3-74EF5928B4F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32" y="837266"/>
            <a:ext cx="8335944" cy="271275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9AE935-456D-40E8-93D1-40D4BD15BF1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32" y="3550022"/>
            <a:ext cx="8335944" cy="64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018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6E95B5E-C677-451C-9FC7-8E572FC5F2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41" y="-13447"/>
            <a:ext cx="108383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342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9AA628F-5761-4144-98F1-09465FCC69B1}"/>
              </a:ext>
            </a:extLst>
          </p:cNvPr>
          <p:cNvSpPr txBox="1"/>
          <p:nvPr/>
        </p:nvSpPr>
        <p:spPr>
          <a:xfrm>
            <a:off x="658906" y="858921"/>
            <a:ext cx="108741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MX" sz="3000" b="1" dirty="0"/>
          </a:p>
          <a:p>
            <a:pPr algn="ctr"/>
            <a:r>
              <a:rPr lang="es-MX" sz="4000" b="1" dirty="0"/>
              <a:t>CONCLUSIONES Y RECOMENDACIONES</a:t>
            </a:r>
            <a:endParaRPr lang="es-MX" sz="28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8334384-2332-4144-AA75-94CD3A188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274" y="2408144"/>
            <a:ext cx="24574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634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D33A123-4865-4D01-A9B3-52D3C17486E2}"/>
              </a:ext>
            </a:extLst>
          </p:cNvPr>
          <p:cNvSpPr txBox="1"/>
          <p:nvPr/>
        </p:nvSpPr>
        <p:spPr>
          <a:xfrm>
            <a:off x="2034252" y="638010"/>
            <a:ext cx="812349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rgbClr val="22053D"/>
                </a:solidFill>
                <a:effectLst/>
                <a:latin typeface="inherit"/>
                <a:ea typeface="Times New Roman" panose="02020603050405020304" pitchFamily="18" charset="0"/>
                <a:cs typeface="Poppins" panose="00000500000000000000" pitchFamily="2" charset="0"/>
              </a:rPr>
              <a:t>--</a:t>
            </a:r>
            <a:r>
              <a:rPr lang="es-MX" sz="3600" b="1" dirty="0">
                <a:latin typeface="inherit"/>
              </a:rPr>
              <a:t>Análisis Exploratorio</a:t>
            </a:r>
            <a:r>
              <a:rPr lang="es-MX" sz="3600" b="1" dirty="0">
                <a:solidFill>
                  <a:srgbClr val="22053D"/>
                </a:solidFill>
                <a:effectLst/>
                <a:latin typeface="inherit"/>
                <a:ea typeface="Times New Roman" panose="02020603050405020304" pitchFamily="18" charset="0"/>
                <a:cs typeface="Poppins" panose="00000500000000000000" pitchFamily="2" charset="0"/>
              </a:rPr>
              <a:t>: </a:t>
            </a:r>
          </a:p>
          <a:p>
            <a:endParaRPr lang="es-MX" b="1" dirty="0">
              <a:solidFill>
                <a:srgbClr val="22053D"/>
              </a:solidFill>
              <a:latin typeface="inherit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lvl="0"/>
            <a:r>
              <a:rPr lang="es-MX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** </a:t>
            </a:r>
            <a:r>
              <a:rPr lang="es-MX" b="1" dirty="0"/>
              <a:t>Delitos por Año</a:t>
            </a:r>
            <a:r>
              <a:rPr lang="es-MX" dirty="0"/>
              <a:t>: </a:t>
            </a:r>
            <a:r>
              <a:rPr lang="es-MX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MX" dirty="0"/>
              <a:t>Hay un patrón de </a:t>
            </a:r>
            <a:r>
              <a:rPr lang="es-MX" b="1" dirty="0"/>
              <a:t>incremento general</a:t>
            </a:r>
            <a:r>
              <a:rPr lang="es-MX" dirty="0"/>
              <a:t> en el número de delitos </a:t>
            </a:r>
          </a:p>
          <a:p>
            <a:pPr lvl="0"/>
            <a:r>
              <a:rPr lang="es-MX" dirty="0"/>
              <a:t>     reportados a lo largo de los años de 2015 a 2021 en ciertos municipios, lo  que</a:t>
            </a:r>
          </a:p>
          <a:p>
            <a:pPr lvl="0"/>
            <a:r>
              <a:rPr lang="es-MX" dirty="0"/>
              <a:t>     refleja un aumento de la actividad delictiva en varios estados.</a:t>
            </a:r>
          </a:p>
          <a:p>
            <a:pPr lvl="0"/>
            <a:endParaRPr lang="es-MX" dirty="0"/>
          </a:p>
          <a:p>
            <a:pPr lvl="0"/>
            <a:r>
              <a:rPr lang="es-MX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** </a:t>
            </a:r>
            <a:r>
              <a:rPr lang="es-MX" b="1" dirty="0"/>
              <a:t>Picos estacionales</a:t>
            </a:r>
            <a:r>
              <a:rPr lang="es-MX" dirty="0"/>
              <a:t>: </a:t>
            </a:r>
            <a:r>
              <a:rPr lang="es-MX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MX" dirty="0"/>
              <a:t>Algunos tipos de delitos muestran </a:t>
            </a:r>
            <a:r>
              <a:rPr lang="es-MX" b="1" dirty="0"/>
              <a:t>picos en meses específicos</a:t>
            </a:r>
            <a:r>
              <a:rPr lang="es-MX" dirty="0"/>
              <a:t>. </a:t>
            </a:r>
          </a:p>
          <a:p>
            <a:pPr lvl="0"/>
            <a:r>
              <a:rPr lang="es-MX" dirty="0"/>
              <a:t>     Es interesante examinar si estos picos  corresponden a eventos  estacionales  o</a:t>
            </a:r>
          </a:p>
          <a:p>
            <a:pPr lvl="0"/>
            <a:r>
              <a:rPr lang="es-MX" dirty="0"/>
              <a:t>     festividades.</a:t>
            </a:r>
            <a:r>
              <a:rPr lang="es-MX" sz="20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lvl="0"/>
            <a:endParaRPr lang="es-MX" sz="2000" b="1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s-MX" sz="20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** </a:t>
            </a:r>
            <a:r>
              <a:rPr lang="es-MX" b="1" dirty="0"/>
              <a:t>Municipios más afectados</a:t>
            </a:r>
            <a:r>
              <a:rPr lang="es-MX" dirty="0"/>
              <a:t>: Algunos municipios destacan significativamente por su</a:t>
            </a:r>
          </a:p>
          <a:p>
            <a:r>
              <a:rPr lang="es-MX" dirty="0"/>
              <a:t>     nivel de delitos en comparación con otros. Municipios en estados como el </a:t>
            </a:r>
            <a:r>
              <a:rPr lang="es-MX" b="1" dirty="0"/>
              <a:t>Estado de</a:t>
            </a:r>
          </a:p>
          <a:p>
            <a:r>
              <a:rPr lang="es-MX" b="1" dirty="0"/>
              <a:t>    México</a:t>
            </a:r>
            <a:r>
              <a:rPr lang="es-MX" dirty="0"/>
              <a:t>, </a:t>
            </a:r>
            <a:r>
              <a:rPr lang="es-MX" b="1" dirty="0"/>
              <a:t>Jalisco</a:t>
            </a:r>
            <a:r>
              <a:rPr lang="es-MX" dirty="0"/>
              <a:t>, y </a:t>
            </a:r>
            <a:r>
              <a:rPr lang="es-MX" b="1" dirty="0"/>
              <a:t>Ciudad de México</a:t>
            </a:r>
            <a:r>
              <a:rPr lang="es-MX" dirty="0"/>
              <a:t>  parecen reportar una gran cantidad  de</a:t>
            </a:r>
          </a:p>
          <a:p>
            <a:r>
              <a:rPr lang="es-MX" dirty="0"/>
              <a:t>   delitos a lo largo de los años.</a:t>
            </a:r>
          </a:p>
          <a:p>
            <a:pPr lvl="0"/>
            <a:endParaRPr lang="es-MX" dirty="0"/>
          </a:p>
          <a:p>
            <a:pPr lvl="0"/>
            <a:r>
              <a:rPr lang="es-MX" sz="20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** </a:t>
            </a:r>
            <a:r>
              <a:rPr lang="es-MX" b="1" dirty="0"/>
              <a:t>Categorías de Delitos</a:t>
            </a:r>
            <a:r>
              <a:rPr lang="es-MX" dirty="0"/>
              <a:t>:  </a:t>
            </a:r>
            <a:r>
              <a:rPr lang="es-MX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MX" dirty="0"/>
              <a:t>Los delitos más reportados son aquellos relacionados con</a:t>
            </a:r>
          </a:p>
          <a:p>
            <a:pPr lvl="0"/>
            <a:r>
              <a:rPr lang="es-MX" dirty="0"/>
              <a:t>     </a:t>
            </a:r>
            <a:r>
              <a:rPr lang="es-MX" b="1" dirty="0"/>
              <a:t>robo de vehículo automotor</a:t>
            </a:r>
            <a:r>
              <a:rPr lang="es-MX" dirty="0"/>
              <a:t>, </a:t>
            </a:r>
            <a:r>
              <a:rPr lang="es-MX" b="1" dirty="0"/>
              <a:t>robo a  negocio</a:t>
            </a:r>
            <a:r>
              <a:rPr lang="es-MX" dirty="0"/>
              <a:t>, y </a:t>
            </a:r>
            <a:r>
              <a:rPr lang="es-MX" b="1" dirty="0"/>
              <a:t>lesiones dolosas</a:t>
            </a:r>
            <a:r>
              <a:rPr lang="es-MX" dirty="0"/>
              <a:t>. Estos  podrían</a:t>
            </a:r>
          </a:p>
          <a:p>
            <a:pPr lvl="0"/>
            <a:r>
              <a:rPr lang="es-MX" dirty="0"/>
              <a:t>     representar áreas críticas donde las autoridades deben concentrar esfuerzos.</a:t>
            </a:r>
          </a:p>
          <a:p>
            <a:pPr lvl="0"/>
            <a:endParaRPr lang="es-MX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722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DEE2288-E405-47BA-95F1-9AEC997E9C2B}"/>
              </a:ext>
            </a:extLst>
          </p:cNvPr>
          <p:cNvSpPr txBox="1"/>
          <p:nvPr/>
        </p:nvSpPr>
        <p:spPr>
          <a:xfrm>
            <a:off x="1962534" y="1184857"/>
            <a:ext cx="81234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rgbClr val="22053D"/>
                </a:solidFill>
                <a:effectLst/>
                <a:latin typeface="inherit"/>
                <a:ea typeface="Times New Roman" panose="02020603050405020304" pitchFamily="18" charset="0"/>
                <a:cs typeface="Poppins" panose="00000500000000000000" pitchFamily="2" charset="0"/>
              </a:rPr>
              <a:t>--</a:t>
            </a:r>
            <a:r>
              <a:rPr lang="es-MX" sz="3600" b="1" dirty="0">
                <a:latin typeface="inherit"/>
              </a:rPr>
              <a:t>Análisis de Series Temporales</a:t>
            </a:r>
            <a:r>
              <a:rPr lang="es-MX" sz="3600" b="1" dirty="0">
                <a:solidFill>
                  <a:srgbClr val="22053D"/>
                </a:solidFill>
                <a:effectLst/>
                <a:latin typeface="inherit"/>
                <a:ea typeface="Times New Roman" panose="02020603050405020304" pitchFamily="18" charset="0"/>
                <a:cs typeface="Poppins" panose="00000500000000000000" pitchFamily="2" charset="0"/>
              </a:rPr>
              <a:t>: </a:t>
            </a:r>
          </a:p>
          <a:p>
            <a:endParaRPr lang="es-MX" b="1" dirty="0">
              <a:solidFill>
                <a:srgbClr val="22053D"/>
              </a:solidFill>
              <a:latin typeface="inherit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lvl="0"/>
            <a:r>
              <a:rPr lang="es-MX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** </a:t>
            </a:r>
            <a:r>
              <a:rPr lang="es-MX" b="1" dirty="0"/>
              <a:t>Tendencias Generales</a:t>
            </a:r>
            <a:r>
              <a:rPr lang="es-MX" dirty="0"/>
              <a:t>: Las series de tiempo muestran un </a:t>
            </a:r>
            <a:r>
              <a:rPr lang="es-MX" b="1" dirty="0"/>
              <a:t>aumento gradual</a:t>
            </a:r>
            <a:r>
              <a:rPr lang="es-MX" dirty="0"/>
              <a:t> en el</a:t>
            </a:r>
          </a:p>
          <a:p>
            <a:pPr lvl="0"/>
            <a:r>
              <a:rPr lang="es-MX" dirty="0"/>
              <a:t>     número de delitos reportados,  lo que  podría indicar  un empeoramiento  de  la</a:t>
            </a:r>
          </a:p>
          <a:p>
            <a:pPr lvl="0"/>
            <a:r>
              <a:rPr lang="es-MX" dirty="0"/>
              <a:t>     seguridad en  ciertos  municipios. En  particular, para  el  municipio de  </a:t>
            </a:r>
            <a:r>
              <a:rPr lang="es-MX" b="1" dirty="0"/>
              <a:t>Ecatepec</a:t>
            </a:r>
          </a:p>
          <a:p>
            <a:pPr lvl="0"/>
            <a:r>
              <a:rPr lang="es-MX" b="1" dirty="0"/>
              <a:t>    </a:t>
            </a:r>
            <a:r>
              <a:rPr lang="es-MX" dirty="0"/>
              <a:t> (Estado de México), se observa un aumento notable de delitos.</a:t>
            </a:r>
          </a:p>
          <a:p>
            <a:pPr lvl="0"/>
            <a:endParaRPr lang="es-MX" dirty="0"/>
          </a:p>
          <a:p>
            <a:pPr lvl="0"/>
            <a:r>
              <a:rPr lang="es-MX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** </a:t>
            </a:r>
            <a:r>
              <a:rPr lang="es-MX" b="1" dirty="0"/>
              <a:t>Predicción para 2022</a:t>
            </a:r>
            <a:r>
              <a:rPr lang="es-MX" dirty="0"/>
              <a:t>: Utilizando modelos de series de tiempo como </a:t>
            </a:r>
            <a:r>
              <a:rPr lang="es-MX" b="1" dirty="0" err="1"/>
              <a:t>Prophet</a:t>
            </a:r>
            <a:r>
              <a:rPr lang="es-MX" dirty="0"/>
              <a:t>,</a:t>
            </a:r>
          </a:p>
          <a:p>
            <a:pPr lvl="0"/>
            <a:r>
              <a:rPr lang="es-MX" dirty="0"/>
              <a:t>     podemos  predecir que el número de delitos  continuará  creciendo  en varios</a:t>
            </a:r>
          </a:p>
          <a:p>
            <a:pPr lvl="0"/>
            <a:r>
              <a:rPr lang="es-MX" dirty="0"/>
              <a:t>     municipios clave. Esto  podría  servir  para ajustar las  políticas  de seguridad</a:t>
            </a:r>
          </a:p>
          <a:p>
            <a:pPr lvl="0"/>
            <a:r>
              <a:rPr lang="es-MX" dirty="0"/>
              <a:t>     pública y hacer planes proactivos.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3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024BA3E-3AD6-4BE6-9295-FF5C6D4BDCDB}"/>
              </a:ext>
            </a:extLst>
          </p:cNvPr>
          <p:cNvSpPr txBox="1"/>
          <p:nvPr/>
        </p:nvSpPr>
        <p:spPr>
          <a:xfrm>
            <a:off x="1962534" y="1184857"/>
            <a:ext cx="81234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rgbClr val="22053D"/>
                </a:solidFill>
                <a:effectLst/>
                <a:latin typeface="inherit"/>
                <a:ea typeface="Times New Roman" panose="02020603050405020304" pitchFamily="18" charset="0"/>
                <a:cs typeface="Poppins" panose="00000500000000000000" pitchFamily="2" charset="0"/>
              </a:rPr>
              <a:t>--</a:t>
            </a:r>
            <a:r>
              <a:rPr lang="es-MX" sz="3600" b="1" dirty="0" err="1">
                <a:latin typeface="inherit"/>
              </a:rPr>
              <a:t>Clustering</a:t>
            </a:r>
            <a:r>
              <a:rPr lang="es-MX" sz="3600" b="1" dirty="0">
                <a:latin typeface="inherit"/>
              </a:rPr>
              <a:t> y Clasificación de Estados</a:t>
            </a:r>
          </a:p>
          <a:p>
            <a:r>
              <a:rPr lang="es-MX" sz="3600" b="1" dirty="0">
                <a:latin typeface="inherit"/>
              </a:rPr>
              <a:t> </a:t>
            </a:r>
            <a:r>
              <a:rPr lang="es-MX" sz="3600" b="1" dirty="0">
                <a:solidFill>
                  <a:srgbClr val="22053D"/>
                </a:solidFill>
                <a:effectLst/>
                <a:latin typeface="inherit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</a:p>
          <a:p>
            <a:endParaRPr lang="es-MX" b="1" dirty="0">
              <a:solidFill>
                <a:srgbClr val="22053D"/>
              </a:solidFill>
              <a:latin typeface="inherit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lvl="0"/>
            <a:r>
              <a:rPr lang="es-MX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** </a:t>
            </a:r>
            <a:r>
              <a:rPr lang="es-MX" dirty="0"/>
              <a:t>Al aplicar </a:t>
            </a:r>
            <a:r>
              <a:rPr lang="es-MX" b="1" dirty="0"/>
              <a:t>algoritmos de </a:t>
            </a:r>
            <a:r>
              <a:rPr lang="es-MX" b="1" dirty="0" err="1"/>
              <a:t>clustering</a:t>
            </a:r>
            <a:r>
              <a:rPr lang="es-MX" dirty="0"/>
              <a:t> como </a:t>
            </a:r>
            <a:r>
              <a:rPr lang="es-MX" b="1" dirty="0"/>
              <a:t>K-</a:t>
            </a:r>
            <a:r>
              <a:rPr lang="es-MX" b="1" dirty="0" err="1"/>
              <a:t>Means</a:t>
            </a:r>
            <a:r>
              <a:rPr lang="es-MX" dirty="0"/>
              <a:t>, podemos agrupar los estados</a:t>
            </a:r>
          </a:p>
          <a:p>
            <a:pPr lvl="0"/>
            <a:r>
              <a:rPr lang="es-MX" dirty="0"/>
              <a:t>     según su peligrosidad, utilizando variables como el número total de delitos por año,</a:t>
            </a:r>
          </a:p>
          <a:p>
            <a:pPr lvl="0"/>
            <a:r>
              <a:rPr lang="es-MX" dirty="0"/>
              <a:t>     tipo de delito y población. Los estados con mayor peligrosidad, como el Estado  de</a:t>
            </a:r>
          </a:p>
          <a:p>
            <a:pPr lvl="0"/>
            <a:r>
              <a:rPr lang="es-MX" dirty="0"/>
              <a:t>    México, se  agrupan en </a:t>
            </a:r>
            <a:r>
              <a:rPr lang="es-MX" dirty="0" err="1"/>
              <a:t>clusters</a:t>
            </a:r>
            <a:r>
              <a:rPr lang="es-MX" dirty="0"/>
              <a:t>  con niveles significativamente  más altos de delitos</a:t>
            </a:r>
          </a:p>
          <a:p>
            <a:pPr lvl="0"/>
            <a:r>
              <a:rPr lang="es-MX" dirty="0"/>
              <a:t>    reportados.</a:t>
            </a:r>
          </a:p>
          <a:p>
            <a:pPr lvl="0"/>
            <a:endParaRPr lang="es-MX" dirty="0"/>
          </a:p>
          <a:p>
            <a:pPr lvl="0"/>
            <a:r>
              <a:rPr lang="es-MX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** </a:t>
            </a:r>
            <a:r>
              <a:rPr lang="es-MX" b="1" dirty="0"/>
              <a:t>Hallazgo principal</a:t>
            </a:r>
            <a:r>
              <a:rPr lang="es-MX" dirty="0"/>
              <a:t>: Existen claros contrastes entre estados con altos niveles de</a:t>
            </a:r>
          </a:p>
          <a:p>
            <a:pPr lvl="0"/>
            <a:r>
              <a:rPr lang="es-MX" dirty="0"/>
              <a:t>     delincuencia, como Estado de México y </a:t>
            </a:r>
            <a:r>
              <a:rPr lang="es-MX" b="1" dirty="0"/>
              <a:t>Baja California</a:t>
            </a:r>
            <a:r>
              <a:rPr lang="es-MX" dirty="0"/>
              <a:t>, y estados  con  menos</a:t>
            </a:r>
          </a:p>
          <a:p>
            <a:pPr lvl="0"/>
            <a:r>
              <a:rPr lang="es-MX" dirty="0"/>
              <a:t>     delitos reportados, como </a:t>
            </a:r>
            <a:r>
              <a:rPr lang="es-MX" b="1" dirty="0"/>
              <a:t>Yucatán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626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5A4C18D-56DE-4752-B4C5-185793751896}"/>
              </a:ext>
            </a:extLst>
          </p:cNvPr>
          <p:cNvSpPr txBox="1"/>
          <p:nvPr/>
        </p:nvSpPr>
        <p:spPr>
          <a:xfrm>
            <a:off x="1962534" y="1184857"/>
            <a:ext cx="812349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rgbClr val="22053D"/>
                </a:solidFill>
                <a:effectLst/>
                <a:latin typeface="inherit"/>
                <a:ea typeface="Times New Roman" panose="02020603050405020304" pitchFamily="18" charset="0"/>
                <a:cs typeface="Poppins" panose="00000500000000000000" pitchFamily="2" charset="0"/>
              </a:rPr>
              <a:t>--</a:t>
            </a:r>
            <a:r>
              <a:rPr lang="es-MX" sz="3600" b="1" dirty="0">
                <a:latin typeface="inherit"/>
              </a:rPr>
              <a:t>Hallazgos Clave.</a:t>
            </a:r>
          </a:p>
          <a:p>
            <a:r>
              <a:rPr lang="es-MX" sz="3600" b="1" dirty="0">
                <a:latin typeface="inherit"/>
              </a:rPr>
              <a:t> </a:t>
            </a:r>
            <a:r>
              <a:rPr lang="es-MX" sz="3600" b="1" dirty="0">
                <a:solidFill>
                  <a:srgbClr val="22053D"/>
                </a:solidFill>
                <a:effectLst/>
                <a:latin typeface="inherit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</a:p>
          <a:p>
            <a:endParaRPr lang="es-MX" b="1" dirty="0">
              <a:solidFill>
                <a:srgbClr val="22053D"/>
              </a:solidFill>
              <a:latin typeface="inherit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lvl="0"/>
            <a:r>
              <a:rPr lang="es-MX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** </a:t>
            </a:r>
            <a:r>
              <a:rPr lang="es-MX" b="1" dirty="0"/>
              <a:t>Zonas de alta delincuencia</a:t>
            </a:r>
            <a:r>
              <a:rPr lang="es-MX" dirty="0"/>
              <a:t>: Los municipios dentro del </a:t>
            </a:r>
            <a:r>
              <a:rPr lang="es-MX" b="1" dirty="0"/>
              <a:t>Estado de México</a:t>
            </a:r>
            <a:r>
              <a:rPr lang="es-MX" dirty="0"/>
              <a:t>, </a:t>
            </a:r>
            <a:r>
              <a:rPr lang="es-MX" b="1" dirty="0"/>
              <a:t>Jalisco</a:t>
            </a:r>
            <a:r>
              <a:rPr lang="es-MX" dirty="0"/>
              <a:t>,</a:t>
            </a:r>
          </a:p>
          <a:p>
            <a:pPr lvl="0"/>
            <a:r>
              <a:rPr lang="es-MX" dirty="0"/>
              <a:t>     y </a:t>
            </a:r>
            <a:r>
              <a:rPr lang="es-MX" b="1" dirty="0"/>
              <a:t>Ciudad de México</a:t>
            </a:r>
            <a:r>
              <a:rPr lang="es-MX" dirty="0"/>
              <a:t> son los más peligrosos en términos de volumen de delitos.</a:t>
            </a:r>
          </a:p>
          <a:p>
            <a:pPr lvl="0"/>
            <a:endParaRPr lang="es-MX" dirty="0"/>
          </a:p>
          <a:p>
            <a:pPr lvl="0"/>
            <a:r>
              <a:rPr lang="es-MX" sz="2000" b="1" dirty="0"/>
              <a:t>**Patrones estacionales y temporales</a:t>
            </a:r>
            <a:r>
              <a:rPr lang="es-MX" dirty="0"/>
              <a:t>: Existen patrones específicos en ciertos</a:t>
            </a:r>
          </a:p>
          <a:p>
            <a:pPr lvl="0"/>
            <a:r>
              <a:rPr lang="es-MX" dirty="0"/>
              <a:t>   meses donde los delitos aumentan, lo que podría estar relacionado con  eventos</a:t>
            </a:r>
          </a:p>
          <a:p>
            <a:pPr lvl="0"/>
            <a:r>
              <a:rPr lang="es-MX" dirty="0"/>
              <a:t>   locales o festividades.</a:t>
            </a:r>
          </a:p>
          <a:p>
            <a:pPr lvl="0"/>
            <a:endParaRPr lang="es-MX" dirty="0"/>
          </a:p>
          <a:p>
            <a:pPr lvl="0"/>
            <a:r>
              <a:rPr lang="es-MX" sz="2000" b="1" dirty="0"/>
              <a:t>**Tendencias al alza: </a:t>
            </a:r>
            <a:r>
              <a:rPr lang="es-MX" dirty="0"/>
              <a:t>La  criminalidad parece  estar aumentando de forma</a:t>
            </a:r>
          </a:p>
          <a:p>
            <a:pPr lvl="0"/>
            <a:r>
              <a:rPr lang="es-MX" dirty="0"/>
              <a:t>   consistente en algunos estados, lo que es preocupante y sugiere la necesidad </a:t>
            </a:r>
          </a:p>
          <a:p>
            <a:pPr lvl="0"/>
            <a:r>
              <a:rPr lang="es-MX" dirty="0"/>
              <a:t>  de políticas de seguridad más estrictas y monitoreo continuo.</a:t>
            </a:r>
          </a:p>
        </p:txBody>
      </p:sp>
    </p:spTree>
    <p:extLst>
      <p:ext uri="{BB962C8B-B14F-4D97-AF65-F5344CB8AC3E}">
        <p14:creationId xmlns:p14="http://schemas.microsoft.com/office/powerpoint/2010/main" val="262597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CF53FA2-74A7-49E0-A5D3-FE88553DE609}"/>
              </a:ext>
            </a:extLst>
          </p:cNvPr>
          <p:cNvSpPr txBox="1"/>
          <p:nvPr/>
        </p:nvSpPr>
        <p:spPr>
          <a:xfrm>
            <a:off x="1913596" y="709728"/>
            <a:ext cx="8364807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rgbClr val="22053D"/>
                </a:solidFill>
                <a:effectLst/>
                <a:latin typeface="inherit"/>
                <a:ea typeface="Times New Roman" panose="02020603050405020304" pitchFamily="18" charset="0"/>
                <a:cs typeface="Poppins" panose="00000500000000000000" pitchFamily="2" charset="0"/>
              </a:rPr>
              <a:t>--</a:t>
            </a:r>
            <a:r>
              <a:rPr lang="es-MX" sz="3600" b="1" dirty="0">
                <a:latin typeface="inherit"/>
              </a:rPr>
              <a:t>Recomendaciones.</a:t>
            </a:r>
          </a:p>
          <a:p>
            <a:r>
              <a:rPr lang="es-MX" sz="3600" b="1" dirty="0">
                <a:latin typeface="inherit"/>
              </a:rPr>
              <a:t> </a:t>
            </a:r>
            <a:r>
              <a:rPr lang="es-MX" sz="3600" b="1" dirty="0">
                <a:solidFill>
                  <a:srgbClr val="22053D"/>
                </a:solidFill>
                <a:effectLst/>
                <a:latin typeface="inherit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</a:p>
          <a:p>
            <a:pPr lvl="0"/>
            <a:r>
              <a:rPr lang="es-MX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** </a:t>
            </a:r>
            <a:r>
              <a:rPr lang="es-MX" b="1" dirty="0"/>
              <a:t>Monitoreo de  municipios críticos</a:t>
            </a:r>
            <a:r>
              <a:rPr lang="es-MX" dirty="0"/>
              <a:t>: Dado que algunos  municipios  (</a:t>
            </a:r>
            <a:r>
              <a:rPr lang="es-MX" dirty="0" err="1"/>
              <a:t>e.g</a:t>
            </a:r>
            <a:r>
              <a:rPr lang="es-MX" dirty="0"/>
              <a:t>.,   Ecatepec,</a:t>
            </a:r>
          </a:p>
          <a:p>
            <a:pPr lvl="0"/>
            <a:r>
              <a:rPr lang="es-MX" dirty="0"/>
              <a:t>     Nezahualcóyotl) reportan un aumento desproporcionado de delitos, las autoridades</a:t>
            </a:r>
          </a:p>
          <a:p>
            <a:pPr lvl="0"/>
            <a:r>
              <a:rPr lang="es-MX" dirty="0"/>
              <a:t>     deben concentrar esfuerzos y recursos en estas áreas.</a:t>
            </a:r>
          </a:p>
          <a:p>
            <a:pPr lvl="0"/>
            <a:endParaRPr lang="es-MX" dirty="0"/>
          </a:p>
          <a:p>
            <a:pPr lvl="0"/>
            <a:r>
              <a:rPr lang="es-MX" b="1" dirty="0"/>
              <a:t>**Optimización de la asignación de recursos policiales</a:t>
            </a:r>
            <a:r>
              <a:rPr lang="es-MX" dirty="0"/>
              <a:t>: Basándonos en  los picos de</a:t>
            </a:r>
          </a:p>
          <a:p>
            <a:pPr lvl="0"/>
            <a:r>
              <a:rPr lang="es-MX" dirty="0"/>
              <a:t>   delitos por meses y municipios, se podría ajustar la asignación de recursos policiales</a:t>
            </a:r>
          </a:p>
          <a:p>
            <a:pPr lvl="0"/>
            <a:r>
              <a:rPr lang="es-MX" dirty="0"/>
              <a:t>   para enfocarse en períodos críticos.</a:t>
            </a:r>
          </a:p>
          <a:p>
            <a:pPr lvl="0"/>
            <a:endParaRPr lang="es-MX" dirty="0"/>
          </a:p>
          <a:p>
            <a:pPr lvl="0"/>
            <a:r>
              <a:rPr lang="es-MX" b="1" dirty="0"/>
              <a:t>**Mejorar la calidad de los datos</a:t>
            </a:r>
            <a:r>
              <a:rPr lang="es-MX" dirty="0"/>
              <a:t>: Se sugiere un monitoreo y actualización regular de</a:t>
            </a:r>
          </a:p>
          <a:p>
            <a:pPr lvl="0"/>
            <a:r>
              <a:rPr lang="es-MX" dirty="0"/>
              <a:t>   los datos sobre delitos, evitando la falta de reporte en algunos meses o categorías, lo</a:t>
            </a:r>
          </a:p>
          <a:p>
            <a:pPr lvl="0"/>
            <a:r>
              <a:rPr lang="es-MX" dirty="0"/>
              <a:t>   que mejorará la precisión del análisis.</a:t>
            </a:r>
          </a:p>
          <a:p>
            <a:pPr lvl="0"/>
            <a:endParaRPr lang="es-MX" dirty="0"/>
          </a:p>
          <a:p>
            <a:pPr lvl="0"/>
            <a:r>
              <a:rPr lang="es-MX" b="1" dirty="0"/>
              <a:t>**Uso de técnicas de predicción</a:t>
            </a:r>
            <a:r>
              <a:rPr lang="es-MX" dirty="0"/>
              <a:t>: Al implementar modelos predictivos como  </a:t>
            </a:r>
            <a:r>
              <a:rPr lang="es-MX" dirty="0" err="1"/>
              <a:t>Prophet</a:t>
            </a:r>
            <a:r>
              <a:rPr lang="es-MX" dirty="0"/>
              <a:t>, las</a:t>
            </a:r>
          </a:p>
          <a:p>
            <a:pPr lvl="0"/>
            <a:r>
              <a:rPr lang="es-MX" dirty="0"/>
              <a:t>   autoridades pueden  anticiparse a posibles  aumentos en la delincuencia y desarrollar</a:t>
            </a:r>
          </a:p>
          <a:p>
            <a:pPr lvl="0"/>
            <a:r>
              <a:rPr lang="es-MX" dirty="0"/>
              <a:t>   planes preventivos antes de que ocurran.</a:t>
            </a:r>
          </a:p>
          <a:p>
            <a:pPr lvl="0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330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67219B5-23A4-4A72-8B70-81AF9471DE33}"/>
              </a:ext>
            </a:extLst>
          </p:cNvPr>
          <p:cNvSpPr txBox="1"/>
          <p:nvPr/>
        </p:nvSpPr>
        <p:spPr>
          <a:xfrm>
            <a:off x="1962533" y="1184857"/>
            <a:ext cx="84634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rgbClr val="22053D"/>
                </a:solidFill>
                <a:effectLst/>
                <a:latin typeface="inherit"/>
                <a:ea typeface="Times New Roman" panose="02020603050405020304" pitchFamily="18" charset="0"/>
                <a:cs typeface="Poppins" panose="00000500000000000000" pitchFamily="2" charset="0"/>
              </a:rPr>
              <a:t>--</a:t>
            </a:r>
            <a:r>
              <a:rPr lang="es-MX" sz="3600" b="1" dirty="0">
                <a:latin typeface="inherit"/>
              </a:rPr>
              <a:t>Posibles Mejoras</a:t>
            </a:r>
          </a:p>
          <a:p>
            <a:endParaRPr lang="es-MX" sz="3600" b="1" dirty="0">
              <a:latin typeface="inherit"/>
            </a:endParaRPr>
          </a:p>
          <a:p>
            <a:pPr lvl="0"/>
            <a:r>
              <a:rPr lang="es-MX" b="1" dirty="0"/>
              <a:t>**Agregar más variables</a:t>
            </a:r>
            <a:r>
              <a:rPr lang="es-MX" dirty="0"/>
              <a:t>: Incluir más variables contextuales como </a:t>
            </a:r>
            <a:r>
              <a:rPr lang="es-MX" b="1" dirty="0"/>
              <a:t>nivel socioeconómico</a:t>
            </a:r>
            <a:r>
              <a:rPr lang="es-MX" dirty="0"/>
              <a:t>,</a:t>
            </a:r>
          </a:p>
          <a:p>
            <a:pPr lvl="0"/>
            <a:r>
              <a:rPr lang="es-MX" dirty="0"/>
              <a:t>   </a:t>
            </a:r>
            <a:r>
              <a:rPr lang="es-MX" b="1" dirty="0"/>
              <a:t>tasa de empleo</a:t>
            </a:r>
            <a:r>
              <a:rPr lang="es-MX" dirty="0"/>
              <a:t>, o </a:t>
            </a:r>
            <a:r>
              <a:rPr lang="es-MX" b="1" dirty="0"/>
              <a:t>número de policías por habitante</a:t>
            </a:r>
            <a:r>
              <a:rPr lang="es-MX" dirty="0"/>
              <a:t> para enriquecer el análisis.</a:t>
            </a:r>
          </a:p>
          <a:p>
            <a:pPr lvl="0"/>
            <a:endParaRPr lang="es-MX" dirty="0"/>
          </a:p>
          <a:p>
            <a:pPr lvl="0"/>
            <a:r>
              <a:rPr lang="es-MX" b="1" dirty="0"/>
              <a:t>**Integración con  otros sistemas de datos</a:t>
            </a:r>
            <a:r>
              <a:rPr lang="es-MX" dirty="0"/>
              <a:t>: Combinar estos  datos  con  información</a:t>
            </a:r>
          </a:p>
          <a:p>
            <a:pPr lvl="0"/>
            <a:r>
              <a:rPr lang="es-MX" dirty="0"/>
              <a:t>   adicional sobre denuncias no registradas o tasas de arresto, puede proporcionar una</a:t>
            </a:r>
          </a:p>
          <a:p>
            <a:pPr lvl="0"/>
            <a:r>
              <a:rPr lang="es-MX" dirty="0"/>
              <a:t>   visión más completa del problema.</a:t>
            </a:r>
          </a:p>
          <a:p>
            <a:pPr lvl="0"/>
            <a:endParaRPr lang="es-MX" dirty="0"/>
          </a:p>
          <a:p>
            <a:pPr lvl="0"/>
            <a:r>
              <a:rPr lang="es-MX" b="1" dirty="0"/>
              <a:t>**Automatización del análisis</a:t>
            </a:r>
            <a:r>
              <a:rPr lang="es-MX" dirty="0"/>
              <a:t>: Establecer pipelines de análisis automatizados que</a:t>
            </a:r>
          </a:p>
          <a:p>
            <a:pPr lvl="0"/>
            <a:r>
              <a:rPr lang="es-MX" dirty="0"/>
              <a:t>   procesen los datos periódicamente, permitiendo la detección temprana de picos de</a:t>
            </a:r>
          </a:p>
          <a:p>
            <a:pPr lvl="0"/>
            <a:r>
              <a:rPr lang="es-MX" dirty="0"/>
              <a:t>   delitos o cambios significativos en las tendencias.</a:t>
            </a:r>
          </a:p>
        </p:txBody>
      </p:sp>
    </p:spTree>
    <p:extLst>
      <p:ext uri="{BB962C8B-B14F-4D97-AF65-F5344CB8AC3E}">
        <p14:creationId xmlns:p14="http://schemas.microsoft.com/office/powerpoint/2010/main" val="125754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B5683DA-4FE4-4356-8952-124AD3C87FA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535" y="986641"/>
            <a:ext cx="9440900" cy="49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82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5E84FB3-7576-4C15-AB29-9D141031C3F4}"/>
              </a:ext>
            </a:extLst>
          </p:cNvPr>
          <p:cNvSpPr txBox="1"/>
          <p:nvPr/>
        </p:nvSpPr>
        <p:spPr>
          <a:xfrm>
            <a:off x="1962533" y="1184857"/>
            <a:ext cx="8687538" cy="4113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rgbClr val="22053D"/>
                </a:solidFill>
                <a:effectLst/>
                <a:latin typeface="inherit"/>
                <a:ea typeface="Times New Roman" panose="02020603050405020304" pitchFamily="18" charset="0"/>
                <a:cs typeface="Poppins" panose="00000500000000000000" pitchFamily="2" charset="0"/>
              </a:rPr>
              <a:t>--</a:t>
            </a:r>
            <a:r>
              <a:rPr lang="es-MX" sz="3600" b="1" dirty="0">
                <a:latin typeface="inherit"/>
              </a:rPr>
              <a:t>Conclusiones</a:t>
            </a:r>
          </a:p>
          <a:p>
            <a:endParaRPr lang="es-MX" sz="3600" b="1" dirty="0">
              <a:latin typeface="inherit"/>
            </a:endParaRPr>
          </a:p>
          <a:p>
            <a:pPr lvl="0"/>
            <a:r>
              <a:rPr lang="es-MX" b="1" dirty="0"/>
              <a:t>**Crecimiento de la criminalidad</a:t>
            </a:r>
            <a:r>
              <a:rPr lang="es-MX" dirty="0"/>
              <a:t>: Los delitos en algunos municipios y estados están</a:t>
            </a:r>
          </a:p>
          <a:p>
            <a:pPr lvl="0"/>
            <a:r>
              <a:rPr lang="es-MX" dirty="0"/>
              <a:t>   aumentando, lo que es motivo de preocupación.</a:t>
            </a:r>
          </a:p>
          <a:p>
            <a:pPr lvl="0"/>
            <a:endParaRPr lang="es-MX" dirty="0"/>
          </a:p>
          <a:p>
            <a:pPr lvl="0"/>
            <a:r>
              <a:rPr lang="es-MX" b="1" dirty="0"/>
              <a:t>**Diferencias regionales</a:t>
            </a:r>
            <a:r>
              <a:rPr lang="es-MX" dirty="0"/>
              <a:t>: Existe una clara variación entre municipios y estados en cuanto</a:t>
            </a:r>
          </a:p>
          <a:p>
            <a:pPr lvl="0"/>
            <a:r>
              <a:rPr lang="es-MX" dirty="0"/>
              <a:t>   al nivel de peligrosidad, lo que sugiere que las políticas de  seguridad deben ser</a:t>
            </a:r>
          </a:p>
          <a:p>
            <a:pPr lvl="0"/>
            <a:r>
              <a:rPr lang="es-MX" dirty="0"/>
              <a:t>   localizadas y adaptadas a las condiciones de cada región.</a:t>
            </a:r>
          </a:p>
          <a:p>
            <a:pPr lvl="0"/>
            <a:endParaRPr lang="es-MX" dirty="0"/>
          </a:p>
          <a:p>
            <a:pPr lvl="0"/>
            <a:r>
              <a:rPr lang="es-MX" b="1" dirty="0"/>
              <a:t>**Herramientas de visualización como </a:t>
            </a:r>
            <a:r>
              <a:rPr lang="es-MX" b="1" dirty="0" err="1"/>
              <a:t>Looker</a:t>
            </a:r>
            <a:r>
              <a:rPr lang="es-MX" b="1" dirty="0"/>
              <a:t> Studio</a:t>
            </a:r>
            <a:r>
              <a:rPr lang="es-MX" dirty="0"/>
              <a:t>: Estas herramientas son muy útiles,</a:t>
            </a:r>
          </a:p>
          <a:p>
            <a:pPr lvl="0"/>
            <a:r>
              <a:rPr lang="es-MX" dirty="0"/>
              <a:t>   ya que permiten a las organizaciones crear </a:t>
            </a:r>
            <a:r>
              <a:rPr lang="es-MX" dirty="0" err="1"/>
              <a:t>dashboards</a:t>
            </a:r>
            <a:r>
              <a:rPr lang="es-MX" dirty="0"/>
              <a:t> dinámicos que pueden</a:t>
            </a:r>
          </a:p>
          <a:p>
            <a:pPr lvl="0"/>
            <a:r>
              <a:rPr lang="es-MX" dirty="0"/>
              <a:t>   monitorear los niveles de delincuencia en tiempo real, facilitando la toma de decisiones.</a:t>
            </a:r>
          </a:p>
        </p:txBody>
      </p:sp>
    </p:spTree>
    <p:extLst>
      <p:ext uri="{BB962C8B-B14F-4D97-AF65-F5344CB8AC3E}">
        <p14:creationId xmlns:p14="http://schemas.microsoft.com/office/powerpoint/2010/main" val="263705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792153-2EED-4C47-BAA3-1291B5EC01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51853" y="923776"/>
            <a:ext cx="7154147" cy="134429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 A LOOKER STUDIO:</a:t>
            </a:r>
            <a:endParaRPr lang="es-MX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0070C0"/>
                </a:solidFill>
                <a:effectLst/>
                <a:latin typeface="inherit"/>
                <a:ea typeface="Times New Roman" panose="02020603050405020304" pitchFamily="18" charset="0"/>
                <a:cs typeface="Poppins" panose="00000500000000000000" pitchFamily="2" charset="0"/>
                <a:hlinkClick r:id="rId2"/>
              </a:rPr>
              <a:t>https://lookerstudio</a:t>
            </a:r>
            <a:r>
              <a:rPr lang="en-US" sz="1800" u="sng" dirty="0">
                <a:solidFill>
                  <a:srgbClr val="0070C0"/>
                </a:solidFill>
                <a:effectLst/>
                <a:latin typeface="inherit"/>
                <a:ea typeface="Times New Roman" panose="02020603050405020304" pitchFamily="18" charset="0"/>
                <a:cs typeface="Poppins" panose="00000500000000000000" pitchFamily="2" charset="0"/>
              </a:rPr>
              <a:t>.google.com/u/0/navigation/reporting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ACEE8E-5D40-4D11-84AA-8B29C64D8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349" y="3037410"/>
            <a:ext cx="1947302" cy="155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06056"/>
      </p:ext>
    </p:extLst>
  </p:cSld>
  <p:clrMapOvr>
    <a:masterClrMapping/>
  </p:clrMapOvr>
  <p:transition spd="slow">
    <p:wheel spokes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918A107-1AFA-42FA-95CE-F63FD40F377C}"/>
              </a:ext>
            </a:extLst>
          </p:cNvPr>
          <p:cNvSpPr txBox="1"/>
          <p:nvPr/>
        </p:nvSpPr>
        <p:spPr>
          <a:xfrm>
            <a:off x="2327879" y="751344"/>
            <a:ext cx="77844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MX" sz="3000" dirty="0"/>
          </a:p>
          <a:p>
            <a:pPr algn="ctr"/>
            <a:r>
              <a:rPr lang="es-MX" sz="3000" b="1" dirty="0"/>
              <a:t>GRACIAS POR SU ATENCIÓN</a:t>
            </a: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9AB1C78-ED81-4849-97BF-88D7BDF56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626" y="2008374"/>
            <a:ext cx="53149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09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8C3FB46-BADE-4BA7-A44B-5CB1EEE677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57" y="959484"/>
            <a:ext cx="9583925" cy="491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6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A7215A9-2472-4BD7-8DC7-9D32596CBB2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264" y="295892"/>
            <a:ext cx="7665254" cy="134464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DD27609-08AC-4949-91A2-D07669D15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145" y="1640541"/>
            <a:ext cx="2121592" cy="21520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D46A3F2-81A1-42E5-8FE1-E16829236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264" y="4048681"/>
            <a:ext cx="8115635" cy="134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2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37E5569-8DB8-464F-AE62-51D8BCB35C8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995" y="98612"/>
            <a:ext cx="7688170" cy="588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09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6A670F-C48C-423C-A7F0-349C088135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829" y="100647"/>
            <a:ext cx="8393300" cy="586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17396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167</TotalTime>
  <Words>1370</Words>
  <Application>Microsoft Office PowerPoint</Application>
  <PresentationFormat>Panorámica</PresentationFormat>
  <Paragraphs>159</Paragraphs>
  <Slides>52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60" baseType="lpstr">
      <vt:lpstr>Arial</vt:lpstr>
      <vt:lpstr>Calibri</vt:lpstr>
      <vt:lpstr>Calibri Light</vt:lpstr>
      <vt:lpstr>inherit</vt:lpstr>
      <vt:lpstr>Symbol</vt:lpstr>
      <vt:lpstr>Times New Roman</vt:lpstr>
      <vt:lpstr>Tw Cen MT</vt:lpstr>
      <vt:lpstr>Gota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Gilberto Gutiérrez Gordillo</dc:creator>
  <cp:lastModifiedBy>Gilberto Gutiérrez Gordillo</cp:lastModifiedBy>
  <cp:revision>18</cp:revision>
  <dcterms:created xsi:type="dcterms:W3CDTF">2024-10-21T18:41:18Z</dcterms:created>
  <dcterms:modified xsi:type="dcterms:W3CDTF">2024-10-21T21:29:12Z</dcterms:modified>
</cp:coreProperties>
</file>