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86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7DD-AB96-E26E-9D20-DCA128033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C927-1F82-C0EE-318C-D7F7B307F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F9F6-CDA5-2DF6-C29D-62E929D5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9771D-76E2-7B5F-F298-A3166080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51AD8-698B-7538-7D41-D1ED627C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669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F246-F6CA-D004-1506-827982CC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E333A-BB22-EA86-06F1-5C4833064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FF92B-D3A2-029E-885C-23C02E41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A88F1-BE0E-C61B-3ABD-03278B92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D6A06-2D67-F343-29FF-79A9B361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41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88073-D993-7704-38C5-4FF0CB6D0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C2B67-3D63-E622-9BB7-0CC92A4A8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00C8C-09F8-115D-4A64-13AC45FC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A694-7DFB-198D-F50A-0B263824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F39B5-0793-E3B5-9B3A-D9B98F54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52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8B81-4849-A864-ACD5-5C735621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D229-A3E4-D4D1-6DCA-28639F775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98E05-33B9-5899-0A3D-C0E38074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2911-204E-10A0-CDCD-54A99AC2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F3D04-7848-7E26-BD52-C64EB947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09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F74B-B917-2EF8-97EE-32FC98E1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BD310-63F0-C805-E376-0C6BC5A8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F788-7B0F-3E75-109A-2796C128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8BB48-7926-F4DA-9170-60A291D1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9EC57-270D-4499-3CF5-5AFEE97D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831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83E4-F50C-8172-67F0-5C0D4212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30BB-52B2-10AB-AEB4-41805E5ED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7D285-29E2-C989-A69A-215BAC684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F9163-6AEF-81E7-ED4A-CFE84DC4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04869-40DC-3A24-6BC1-1E733D41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714CE-28D4-32C6-BF65-ADD84067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91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5351-2454-90DB-4605-CD4291DB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8580A-5B8A-1C1E-DB64-3995A4E07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64B58-E780-8B76-B2A6-5F3E05B85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66802-90BE-B907-06B8-085A47880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1E991-7E85-A988-1192-B91CBD1E0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68F2B-5607-A44F-7EF7-5A9649C1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35142-3128-E43F-0038-1EE507A1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A2501-1807-7849-C69A-D0C1AEF3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416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8684-D093-F7AC-11CD-541FAC37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7BE6E-2F9D-94BC-3E80-7A9135CA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F8D75-A597-2AEC-5E7E-6DCEECD8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06ABA-2E73-7433-2845-532F5A04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47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63A3E-27D5-E067-7C9B-71806D74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4FDD3-DE2A-9274-F634-01D278CE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AECEB-BB89-D3A5-BC3A-3A8AFA47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746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362E-C30C-1DD5-EECA-65239C7D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7333-8AB0-AEAF-C26C-655983B5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397FB-B59E-5B8F-5C4C-45AB20F9E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9002C-7458-4851-1842-03C5CE54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8D33F-2FAC-6AC4-2FBE-C4B2A716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ADA46-8B84-982A-6A42-BCEA38D4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5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55A6-E47F-98F3-76E0-9E46E179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7CBB8-DCD6-69C8-4154-BE5EABB64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1D78E-3A75-3E28-0AFA-9B3CF2970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9BB00-EB8B-CD5F-0956-D7ACC8FA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AE0D6-9966-162E-E727-E67A3CF3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9CEF3-C458-E833-458F-34346A9D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49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82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56C91-05D7-7AE2-B3A6-BF4A9FB7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6D908-A0BD-E9AE-2814-B1295AD3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812E4-7785-47CD-C4D7-3B7147187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1FBD-06B9-57C6-1E15-E0F3745CD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89845-0396-C123-85B3-944B832CE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70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alpha val="82000"/>
                <a:lumMod val="99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5AB9-E93A-74B0-F82F-C8FD1C2A2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838"/>
            <a:ext cx="9144000" cy="9779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</a:rPr>
              <a:t>Preliminary Analysis</a:t>
            </a:r>
            <a:br>
              <a:rPr lang="en-US" sz="3200" dirty="0">
                <a:effectLst/>
              </a:rPr>
            </a:br>
            <a:endParaRPr lang="en-A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12D1C-AFD4-4CB9-DFAA-C64C57078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1082675"/>
            <a:ext cx="9144000" cy="55753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400" b="1" dirty="0">
                <a:solidFill>
                  <a:srgbClr val="000000"/>
                </a:solidFill>
                <a:effectLst/>
              </a:rPr>
              <a:t>Step 1: Data Cleaning and Exploration</a:t>
            </a:r>
            <a:endParaRPr lang="en-US" sz="6400" b="1" dirty="0">
              <a:effectLst/>
            </a:endParaRPr>
          </a:p>
          <a:p>
            <a:pPr algn="l"/>
            <a:r>
              <a:rPr lang="en-US" sz="6400" dirty="0">
                <a:solidFill>
                  <a:srgbClr val="000000"/>
                </a:solidFill>
                <a:effectLst/>
              </a:rPr>
              <a:t>Load the Excel data into Python. </a:t>
            </a:r>
          </a:p>
          <a:p>
            <a:pPr algn="l"/>
            <a:r>
              <a:rPr lang="en-US" sz="6400" dirty="0">
                <a:solidFill>
                  <a:srgbClr val="000000"/>
                </a:solidFill>
                <a:effectLst/>
              </a:rPr>
              <a:t>Removed “U” value from Gender</a:t>
            </a:r>
            <a:endParaRPr lang="en-US" sz="6400" dirty="0">
              <a:effectLst/>
            </a:endParaRPr>
          </a:p>
          <a:p>
            <a:pPr algn="l"/>
            <a:r>
              <a:rPr lang="en-US" sz="6400" dirty="0">
                <a:solidFill>
                  <a:srgbClr val="000000"/>
                </a:solidFill>
                <a:effectLst/>
              </a:rPr>
              <a:t>Check for missing values and outliers in the "Length of Stay" column which produced none.</a:t>
            </a:r>
            <a:endParaRPr lang="en-US" sz="6400" dirty="0">
              <a:effectLst/>
            </a:endParaRPr>
          </a:p>
          <a:p>
            <a:pPr algn="l"/>
            <a:r>
              <a:rPr lang="en-US" sz="6400" dirty="0">
                <a:solidFill>
                  <a:srgbClr val="000000"/>
                </a:solidFill>
                <a:effectLst/>
              </a:rPr>
              <a:t>Calculate basic statistics like mean, median, and standard deviation of the length of stay.</a:t>
            </a:r>
            <a:endParaRPr lang="en-US" sz="6400" dirty="0">
              <a:effectLst/>
            </a:endParaRPr>
          </a:p>
          <a:p>
            <a:pPr algn="l"/>
            <a:r>
              <a:rPr lang="en-US" sz="6400" dirty="0">
                <a:solidFill>
                  <a:srgbClr val="000000"/>
                </a:solidFill>
                <a:effectLst/>
              </a:rPr>
              <a:t>Create </a:t>
            </a:r>
            <a:r>
              <a:rPr lang="en-US" sz="6400" dirty="0" err="1">
                <a:solidFill>
                  <a:srgbClr val="000000"/>
                </a:solidFill>
                <a:effectLst/>
              </a:rPr>
              <a:t>visualisations</a:t>
            </a:r>
            <a:r>
              <a:rPr lang="en-US" sz="6400" dirty="0">
                <a:solidFill>
                  <a:srgbClr val="000000"/>
                </a:solidFill>
                <a:effectLst/>
              </a:rPr>
              <a:t> to show the distribution of length of stay.</a:t>
            </a:r>
          </a:p>
          <a:p>
            <a:pPr algn="l"/>
            <a:r>
              <a:rPr lang="en-US" sz="6400" b="1" dirty="0">
                <a:solidFill>
                  <a:srgbClr val="000000"/>
                </a:solidFill>
                <a:effectLst/>
              </a:rPr>
              <a:t>Step 2: Segment and Group the data</a:t>
            </a:r>
            <a:endParaRPr lang="en-US" sz="6400" dirty="0">
              <a:effectLst/>
            </a:endParaRPr>
          </a:p>
          <a:p>
            <a:pPr algn="l"/>
            <a:r>
              <a:rPr lang="en-US" sz="6400" dirty="0">
                <a:solidFill>
                  <a:srgbClr val="000000"/>
                </a:solidFill>
                <a:effectLst/>
              </a:rPr>
              <a:t>Segment the data based on different attributes like "Age Group," "Gender," "Race," "Type of Admission," and "Patient Disposition."</a:t>
            </a:r>
            <a:endParaRPr lang="en-US" sz="6400" dirty="0">
              <a:effectLst/>
            </a:endParaRPr>
          </a:p>
          <a:p>
            <a:pPr algn="l"/>
            <a:r>
              <a:rPr lang="en-US" sz="6400" dirty="0">
                <a:solidFill>
                  <a:srgbClr val="000000"/>
                </a:solidFill>
                <a:effectLst/>
              </a:rPr>
              <a:t>Calculate average length of stay for each segment.</a:t>
            </a:r>
            <a:endParaRPr lang="en-US" sz="6400" dirty="0">
              <a:effectLst/>
            </a:endParaRPr>
          </a:p>
          <a:p>
            <a:pPr algn="l"/>
            <a:r>
              <a:rPr lang="en-US" sz="6400" dirty="0">
                <a:solidFill>
                  <a:srgbClr val="000000"/>
                </a:solidFill>
                <a:effectLst/>
              </a:rPr>
              <a:t>Create </a:t>
            </a:r>
            <a:r>
              <a:rPr lang="en-US" sz="6400" dirty="0" err="1">
                <a:solidFill>
                  <a:srgbClr val="000000"/>
                </a:solidFill>
                <a:effectLst/>
              </a:rPr>
              <a:t>visualisations</a:t>
            </a:r>
            <a:r>
              <a:rPr lang="en-US" sz="6400" dirty="0">
                <a:solidFill>
                  <a:srgbClr val="000000"/>
                </a:solidFill>
                <a:effectLst/>
              </a:rPr>
              <a:t> like bar charts or box plots to compare the average length of stay across different segments.</a:t>
            </a:r>
          </a:p>
          <a:p>
            <a:pPr algn="l"/>
            <a:r>
              <a:rPr lang="en-US" sz="6400" b="1" dirty="0">
                <a:solidFill>
                  <a:srgbClr val="000000"/>
                </a:solidFill>
                <a:effectLst/>
              </a:rPr>
              <a:t>Step 3: Insights </a:t>
            </a:r>
            <a:endParaRPr lang="en-US" sz="6400" dirty="0">
              <a:effectLst/>
            </a:endParaRPr>
          </a:p>
          <a:p>
            <a:pPr algn="l"/>
            <a:r>
              <a:rPr lang="en-US" sz="6400" dirty="0">
                <a:solidFill>
                  <a:srgbClr val="000000"/>
                </a:solidFill>
                <a:effectLst/>
              </a:rPr>
              <a:t>Based on the segment analysis, identify any trends or patterns in the data. For example, do certain age groups or admission types have longer stays on average?</a:t>
            </a:r>
            <a:endParaRPr lang="en-US" sz="6400" dirty="0">
              <a:effectLst/>
            </a:endParaRPr>
          </a:p>
          <a:p>
            <a:pPr algn="l"/>
            <a:r>
              <a:rPr lang="en-US" sz="6400" dirty="0">
                <a:solidFill>
                  <a:srgbClr val="000000"/>
                </a:solidFill>
                <a:effectLst/>
              </a:rPr>
              <a:t>Explore the impact of patient disposition on length of stay. Are there certain dispositions that tend to result in longer stays?</a:t>
            </a:r>
          </a:p>
          <a:p>
            <a:pPr algn="l"/>
            <a:r>
              <a:rPr lang="en-US" sz="6400" b="1" dirty="0"/>
              <a:t>Conclusion:</a:t>
            </a:r>
          </a:p>
          <a:p>
            <a:pPr algn="l"/>
            <a:r>
              <a:rPr lang="en-US" sz="6400" dirty="0"/>
              <a:t>Further investigation to understand the underlying factors that contribute to the variance in length of stays.</a:t>
            </a:r>
          </a:p>
          <a:p>
            <a:pPr algn="l"/>
            <a:r>
              <a:rPr lang="en-US" sz="6400" dirty="0"/>
              <a:t>An evaluation of other variables such as medical complexity, treatment protocols, and socioeconomic factors to gain deeper insights into the variations in length of stay.</a:t>
            </a:r>
            <a:br>
              <a:rPr lang="en-US" sz="6400" b="1" dirty="0">
                <a:solidFill>
                  <a:srgbClr val="000000"/>
                </a:solidFill>
                <a:effectLst/>
                <a:latin typeface="Söhne, ui-sans-serif, system-ui, -apple-system, Segoe UI, Roboto, Ubuntu, Cantarell, Noto Sans, sans-serif, Helvetica Neue, Arial, Apple Color Emoji, Segoe UI Emoji, Segoe UI Symbol, Noto Color Emoji"/>
              </a:rPr>
            </a:br>
            <a:endParaRPr lang="en-US" sz="6400" b="1" dirty="0">
              <a:solidFill>
                <a:srgbClr val="000000"/>
              </a:solidFill>
              <a:effectLst/>
              <a:latin typeface="Söhne, ui-sans-serif, system-ui, -apple-system, Segoe UI, Roboto, Ubuntu, Cantarell, Noto Sans, sans-serif, Helvetica Neue, Arial, Apple Color Emoji, Segoe UI Emoji, Segoe UI Symbol, Noto Color Emoji"/>
            </a:endParaRPr>
          </a:p>
          <a:p>
            <a:br>
              <a:rPr lang="en-US" sz="1800" b="1" dirty="0">
                <a:solidFill>
                  <a:srgbClr val="000000"/>
                </a:solidFill>
                <a:effectLst/>
                <a:latin typeface="Söhne, ui-sans-serif, system-ui, -apple-system, Segoe UI, Roboto, Ubuntu, Cantarell, Noto Sans, sans-serif, Helvetica Neue, Arial, Apple Color Emoji, Segoe UI Emoji, Segoe UI Symbol, Noto Color Emoji"/>
              </a:rPr>
            </a:br>
            <a:endParaRPr lang="en-US" sz="1800" b="1" dirty="0">
              <a:solidFill>
                <a:srgbClr val="000000"/>
              </a:solidFill>
              <a:effectLst/>
              <a:latin typeface="Söhne, ui-sans-serif, system-ui, -apple-system, Segoe UI, Roboto, Ubuntu, Cantarell, Noto Sans, sans-serif, Helvetica Neue, Arial, Apple Color Emoji, Segoe UI Emoji, Segoe UI Symbol, Noto Color Emoji"/>
            </a:endParaRPr>
          </a:p>
        </p:txBody>
      </p:sp>
    </p:spTree>
    <p:extLst>
      <p:ext uri="{BB962C8B-B14F-4D97-AF65-F5344CB8AC3E}">
        <p14:creationId xmlns:p14="http://schemas.microsoft.com/office/powerpoint/2010/main" val="350844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93B92-7C33-CEF2-BE81-BF1E8C0F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The average length of stay across all patient dispositions was found to be 5.08909 days</a:t>
            </a:r>
            <a:endParaRPr lang="en-AU" sz="28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graph of a bar chart&#10;&#10;Description automatically generated">
            <a:extLst>
              <a:ext uri="{FF2B5EF4-FFF2-40B4-BE49-F238E27FC236}">
                <a16:creationId xmlns:a16="http://schemas.microsoft.com/office/drawing/2014/main" id="{C479AD2C-3248-208E-A1CC-21A22965C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" y="1719072"/>
            <a:ext cx="6022848" cy="4517136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7C8E570-B7B7-3B02-047B-28E44A64DA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9087" y="2020888"/>
            <a:ext cx="3823145" cy="39592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ea typeface="+mj-ea"/>
                <a:cs typeface="+mj-cs"/>
              </a:rPr>
              <a:t>Mean is 5.08909 (average)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800" dirty="0">
              <a:ea typeface="+mj-ea"/>
              <a:cs typeface="+mj-c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ea typeface="+mj-ea"/>
                <a:cs typeface="+mj-cs"/>
              </a:rPr>
              <a:t>Median is 3 (“middle” value)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800" dirty="0">
              <a:ea typeface="+mj-ea"/>
              <a:cs typeface="+mj-c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ea typeface="+mj-ea"/>
                <a:cs typeface="+mj-cs"/>
              </a:rPr>
              <a:t>Std Dev is 6.57863 (variation in relation to the mean)</a:t>
            </a:r>
          </a:p>
        </p:txBody>
      </p:sp>
    </p:spTree>
    <p:extLst>
      <p:ext uri="{BB962C8B-B14F-4D97-AF65-F5344CB8AC3E}">
        <p14:creationId xmlns:p14="http://schemas.microsoft.com/office/powerpoint/2010/main" val="21240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BDCE37-27D1-9B06-6FD5-FB1C9FC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377" y="265270"/>
            <a:ext cx="3532185" cy="6428827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600" b="1" dirty="0"/>
              <a:t>Segment Analysis: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Age Group: </a:t>
            </a:r>
            <a:r>
              <a:rPr lang="en-US" sz="1600" dirty="0"/>
              <a:t>The analysis revealed that 50+ age group had the longest average length of stay, while 0 to 17 had the shortest.</a:t>
            </a:r>
            <a:br>
              <a:rPr lang="en-US" sz="1600" dirty="0"/>
            </a:br>
            <a:r>
              <a:rPr lang="en-US" sz="1600" b="1" dirty="0"/>
              <a:t>Gender: </a:t>
            </a:r>
            <a:r>
              <a:rPr lang="en-US" sz="1600" dirty="0"/>
              <a:t>Gender did not appear to be a significant factor in determining length of stay, as percentages were similar between male and female patients.</a:t>
            </a:r>
            <a:br>
              <a:rPr lang="en-US" sz="1600" dirty="0"/>
            </a:br>
            <a:r>
              <a:rPr lang="en-US" sz="1600" b="1" dirty="0"/>
              <a:t>Race: </a:t>
            </a:r>
            <a:r>
              <a:rPr lang="en-US" sz="1600" dirty="0"/>
              <a:t>The length of stay varied slightly between different racial groups, with the multi-racial group having a somewhat longer stay on average.</a:t>
            </a:r>
            <a:br>
              <a:rPr lang="en-US" sz="1600" dirty="0"/>
            </a:br>
            <a:r>
              <a:rPr lang="en-US" sz="1600" b="1" dirty="0"/>
              <a:t>Type of Admission: </a:t>
            </a:r>
            <a:r>
              <a:rPr lang="en-US" sz="1600" dirty="0"/>
              <a:t>Emergency and Trauma patients tended to have a slightly longer average length of stay compared to other admission types. However, the admissions with unavailable data make up a large proportion of the statistics and could be researched further for accuracy.</a:t>
            </a:r>
            <a:br>
              <a:rPr lang="en-US" sz="1600" dirty="0"/>
            </a:br>
            <a:r>
              <a:rPr lang="en-US" sz="1600" b="1" dirty="0"/>
              <a:t>Patient Disposition: </a:t>
            </a:r>
            <a:r>
              <a:rPr lang="en-US" sz="1600" dirty="0"/>
              <a:t>Notably, patients with Federal Health Care Facility destination or status upon discharge, tended to have a longer length of stay, suggesting a potential correlation between this disposition and extended </a:t>
            </a:r>
            <a:r>
              <a:rPr lang="en-US" sz="1600" dirty="0" err="1"/>
              <a:t>hospitalisation</a:t>
            </a:r>
            <a:endParaRPr lang="en-US" sz="1600" dirty="0"/>
          </a:p>
        </p:txBody>
      </p:sp>
      <p:pic>
        <p:nvPicPr>
          <p:cNvPr id="7" name="Picture 6" descr="A blue and orange pie chart&#10;&#10;Description automatically generated">
            <a:extLst>
              <a:ext uri="{FF2B5EF4-FFF2-40B4-BE49-F238E27FC236}">
                <a16:creationId xmlns:a16="http://schemas.microsoft.com/office/drawing/2014/main" id="{87ADA7BE-5274-8971-68FF-613ACD18C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7" y="3096882"/>
            <a:ext cx="3857473" cy="3597215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 descr="A graph of a graph showing different colored squares&#10;&#10;Description automatically generated">
            <a:extLst>
              <a:ext uri="{FF2B5EF4-FFF2-40B4-BE49-F238E27FC236}">
                <a16:creationId xmlns:a16="http://schemas.microsoft.com/office/drawing/2014/main" id="{0A6B92F6-3E0E-4731-6BDC-D2F79C51A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20" y="366638"/>
            <a:ext cx="3895959" cy="2480078"/>
          </a:xfrm>
          <a:prstGeom prst="rect">
            <a:avLst/>
          </a:prstGeom>
        </p:spPr>
      </p:pic>
      <p:pic>
        <p:nvPicPr>
          <p:cNvPr id="11" name="Picture 10" descr="A graph of a number of different colored rectangular objects&#10;&#10;Description automatically generated">
            <a:extLst>
              <a:ext uri="{FF2B5EF4-FFF2-40B4-BE49-F238E27FC236}">
                <a16:creationId xmlns:a16="http://schemas.microsoft.com/office/drawing/2014/main" id="{F6E25335-1E0C-E7CF-E00C-FC65521C3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19" y="3096883"/>
            <a:ext cx="3895959" cy="2631057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Content Placeholder 4" descr="A graph of a bar chart&#10;&#10;Description automatically generated">
            <a:extLst>
              <a:ext uri="{FF2B5EF4-FFF2-40B4-BE49-F238E27FC236}">
                <a16:creationId xmlns:a16="http://schemas.microsoft.com/office/drawing/2014/main" id="{86BB051B-1E22-89F5-AF3B-4E83D9202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7" y="366638"/>
            <a:ext cx="3857473" cy="248007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136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of medical data&#10;&#10;Description automatically generated with medium confidence">
            <a:extLst>
              <a:ext uri="{FF2B5EF4-FFF2-40B4-BE49-F238E27FC236}">
                <a16:creationId xmlns:a16="http://schemas.microsoft.com/office/drawing/2014/main" id="{20E66AC4-98A8-91AA-F767-B65FFD223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62" y="927819"/>
            <a:ext cx="3067336" cy="5002359"/>
          </a:xfrm>
        </p:spPr>
      </p:pic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358A262-F24B-70A7-9F52-89A059D76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" y="927820"/>
            <a:ext cx="8323449" cy="50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5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453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Söhne, ui-sans-serif, system-ui, -apple-system, Segoe UI, Roboto, Ubuntu, Cantarell, Noto Sans, sans-serif, Helvetica Neue, Arial, Apple Color Emoji, Segoe UI Emoji, Segoe UI Symbol, Noto Color Emoji</vt:lpstr>
      <vt:lpstr>Office Theme</vt:lpstr>
      <vt:lpstr>Preliminary Analysis </vt:lpstr>
      <vt:lpstr>The average length of stay across all patient dispositions was found to be 5.08909 days</vt:lpstr>
      <vt:lpstr>Segment Analysis:  Age Group: The analysis revealed that 50+ age group had the longest average length of stay, while 0 to 17 had the shortest. Gender: Gender did not appear to be a significant factor in determining length of stay, as percentages were similar between male and female patients. Race: The length of stay varied slightly between different racial groups, with the multi-racial group having a somewhat longer stay on average. Type of Admission: Emergency and Trauma patients tended to have a slightly longer average length of stay compared to other admission types. However, the admissions with unavailable data make up a large proportion of the statistics and could be researched further for accuracy. Patient Disposition: Notably, patients with Federal Health Care Facility destination or status upon discharge, tended to have a longer length of stay, suggesting a potential correlation between this disposition and extended hospitalisation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Analysis </dc:title>
  <dc:creator>Victoria Giles</dc:creator>
  <cp:lastModifiedBy>Victoria Giles</cp:lastModifiedBy>
  <cp:revision>1</cp:revision>
  <dcterms:created xsi:type="dcterms:W3CDTF">2023-08-12T07:15:02Z</dcterms:created>
  <dcterms:modified xsi:type="dcterms:W3CDTF">2023-08-12T09:27:37Z</dcterms:modified>
</cp:coreProperties>
</file>