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11090114" r:id="rId4"/>
    <p:sldId id="11090118" r:id="rId5"/>
    <p:sldId id="11090115" r:id="rId6"/>
    <p:sldId id="11090116" r:id="rId7"/>
    <p:sldId id="11090119" r:id="rId8"/>
    <p:sldId id="11090117" r:id="rId9"/>
    <p:sldId id="11090120" r:id="rId10"/>
  </p:sldIdLst>
  <p:sldSz cx="9144000" cy="5143500" type="screen16x9"/>
  <p:notesSz cx="6858000" cy="9144000"/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72" userDrawn="1">
          <p15:clr>
            <a:srgbClr val="A4A3A4"/>
          </p15:clr>
        </p15:guide>
        <p15:guide id="2" pos="29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8FF"/>
    <a:srgbClr val="FF5050"/>
    <a:srgbClr val="333399"/>
    <a:srgbClr val="0056AC"/>
    <a:srgbClr val="008000"/>
    <a:srgbClr val="0046AC"/>
    <a:srgbClr val="004992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/>
    <p:restoredTop sz="86250" autoAdjust="0"/>
  </p:normalViewPr>
  <p:slideViewPr>
    <p:cSldViewPr showGuides="1">
      <p:cViewPr varScale="1">
        <p:scale>
          <a:sx n="131" d="100"/>
          <a:sy n="131" d="100"/>
        </p:scale>
        <p:origin x="-1044" y="-84"/>
      </p:cViewPr>
      <p:guideLst>
        <p:guide orient="horz" pos="1672"/>
        <p:guide pos="29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各位老师同学，你们好！</a:t>
            </a:r>
            <a:endParaRPr lang="en-US" altLang="zh-CN" dirty="0"/>
          </a:p>
          <a:p>
            <a:r>
              <a:rPr lang="zh-CN" altLang="en-US" dirty="0"/>
              <a:t>我的题目是：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基于强化学习的低轨卫星网络路由算法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指导老师是梁旭文老师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我们不在关心 </a:t>
            </a:r>
            <a:r>
              <a:rPr lang="en-US" altLang="zh-CN" dirty="0" smtClean="0"/>
              <a:t>Path-Discovery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算法，可以采用弗洛伊德、</a:t>
            </a:r>
            <a:r>
              <a:rPr lang="en-US" altLang="zh-CN" baseline="0" dirty="0" smtClean="0"/>
              <a:t>SPF</a:t>
            </a:r>
            <a:r>
              <a:rPr lang="zh-CN" altLang="en-US" baseline="0" dirty="0" smtClean="0"/>
              <a:t>、蚁群等等，我们关心对于生成的路由后，提出一个链路质量评估模型，按照链路质量动态地去流量调度分配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我们提出了一个链路质量评估模型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对于输入，我们初始化路径状态和链路状态，包含一些特征信息，如流量矩阵。建立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之间的图模型关系，在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次迭代之后，我们能够获取到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的一些特征信息，之后输入到一个</a:t>
            </a:r>
            <a:r>
              <a:rPr lang="en-US" altLang="zh-CN" dirty="0" smtClean="0"/>
              <a:t>MLP</a:t>
            </a:r>
            <a:r>
              <a:rPr lang="zh-CN" altLang="en-US" dirty="0" smtClean="0"/>
              <a:t>模型得到输出。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2EE244-4567-4267-9B3F-F8DD24AE7A53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B63D75-24E2-4C63-A520-CEAD50CC9BB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42938"/>
            <a:ext cx="9144000" cy="3071813"/>
          </a:xfrm>
          <a:prstGeom prst="rect">
            <a:avLst/>
          </a:prstGeom>
          <a:solidFill>
            <a:srgbClr val="0056AC">
              <a:alpha val="31000"/>
            </a:srgbClr>
          </a:solidFill>
          <a:ln>
            <a:noFill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79438"/>
            <a:ext cx="9144000" cy="7938"/>
          </a:xfrm>
          <a:prstGeom prst="rect">
            <a:avLst/>
          </a:prstGeom>
          <a:solidFill>
            <a:schemeClr val="bg2"/>
          </a:solidFill>
          <a:ln>
            <a:solidFill>
              <a:srgbClr val="0046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图片 9" descr="竖版组合logo——透明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14750" y="3929063"/>
            <a:ext cx="1752600" cy="973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0" y="3754438"/>
            <a:ext cx="9144000" cy="7938"/>
          </a:xfrm>
          <a:prstGeom prst="rect">
            <a:avLst/>
          </a:prstGeom>
          <a:solidFill>
            <a:schemeClr val="bg2"/>
          </a:solidFill>
          <a:ln>
            <a:solidFill>
              <a:srgbClr val="0046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428596" y="1071552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857750"/>
            <a:ext cx="19050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 algn="l"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19221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 sz="1400">
                <a:solidFill>
                  <a:srgbClr val="192214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19221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57750"/>
            <a:ext cx="19050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192214"/>
                </a:solidFill>
                <a:latin typeface="-쉬리M" pitchFamily="18" charset="-127"/>
                <a:ea typeface="-쉬리M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439720-9508-4D34-9B73-6EEB49BAF390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192214"/>
                </a:solidFill>
                <a:effectLst/>
                <a:uLnTx/>
                <a:uFillTx/>
                <a:latin typeface="-쉬리M" pitchFamily="18" charset="-127"/>
                <a:ea typeface="-쉬리M" pitchFamily="18" charset="-127"/>
                <a:cs typeface="+mn-cs"/>
              </a:r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192214"/>
              </a:solidFill>
              <a:effectLst/>
              <a:uLnTx/>
              <a:uFillTx/>
              <a:latin typeface="-쉬리M" pitchFamily="18" charset="-127"/>
              <a:ea typeface="-쉬리M" pitchFamily="18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pic>
        <p:nvPicPr>
          <p:cNvPr id="2053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679950"/>
            <a:ext cx="434975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86250" y="4643438"/>
            <a:ext cx="4857750" cy="4794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0BCC0-53D0-4EE5-8C4C-B61225D54DF8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2025/6/24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95C1FA-3990-4650-8FB8-EFEB08A5681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13" y="4706938"/>
            <a:ext cx="3489325" cy="346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1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15000" y="4700588"/>
            <a:ext cx="3429000" cy="33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22" descr="横版组合——透明.pn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786188" y="4689475"/>
            <a:ext cx="171450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3"/>
          <p:cNvSpPr/>
          <p:nvPr/>
        </p:nvSpPr>
        <p:spPr bwMode="auto">
          <a:xfrm>
            <a:off x="-323" y="-10672"/>
            <a:ext cx="9144323" cy="5154171"/>
          </a:xfrm>
          <a:custGeom>
            <a:avLst/>
            <a:gdLst>
              <a:gd name="T0" fmla="*/ 1546 w 1546"/>
              <a:gd name="T1" fmla="*/ 879 h 889"/>
              <a:gd name="T2" fmla="*/ 1536 w 1546"/>
              <a:gd name="T3" fmla="*/ 889 h 889"/>
              <a:gd name="T4" fmla="*/ 10 w 1546"/>
              <a:gd name="T5" fmla="*/ 889 h 889"/>
              <a:gd name="T6" fmla="*/ 0 w 1546"/>
              <a:gd name="T7" fmla="*/ 879 h 889"/>
              <a:gd name="T8" fmla="*/ 0 w 1546"/>
              <a:gd name="T9" fmla="*/ 10 h 889"/>
              <a:gd name="T10" fmla="*/ 10 w 1546"/>
              <a:gd name="T11" fmla="*/ 0 h 889"/>
              <a:gd name="T12" fmla="*/ 1536 w 1546"/>
              <a:gd name="T13" fmla="*/ 0 h 889"/>
              <a:gd name="T14" fmla="*/ 1546 w 1546"/>
              <a:gd name="T15" fmla="*/ 10 h 889"/>
              <a:gd name="T16" fmla="*/ 1546 w 1546"/>
              <a:gd name="T17" fmla="*/ 879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889">
                <a:moveTo>
                  <a:pt x="1546" y="879"/>
                </a:moveTo>
                <a:cubicBezTo>
                  <a:pt x="1546" y="885"/>
                  <a:pt x="1541" y="889"/>
                  <a:pt x="1536" y="889"/>
                </a:cubicBezTo>
                <a:cubicBezTo>
                  <a:pt x="10" y="889"/>
                  <a:pt x="10" y="889"/>
                  <a:pt x="10" y="889"/>
                </a:cubicBezTo>
                <a:cubicBezTo>
                  <a:pt x="5" y="889"/>
                  <a:pt x="0" y="885"/>
                  <a:pt x="0" y="87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536" y="0"/>
                  <a:pt x="1536" y="0"/>
                  <a:pt x="1536" y="0"/>
                </a:cubicBezTo>
                <a:cubicBezTo>
                  <a:pt x="1541" y="0"/>
                  <a:pt x="1546" y="4"/>
                  <a:pt x="1546" y="10"/>
                </a:cubicBezTo>
                <a:lnTo>
                  <a:pt x="1546" y="879"/>
                </a:lnTo>
                <a:close/>
              </a:path>
            </a:pathLst>
          </a:custGeom>
          <a:blipFill dpi="0" rotWithShape="1">
            <a:blip r:embed="rId3">
              <a:alphaModFix amt="34000"/>
            </a:blip>
            <a:srcRect/>
            <a:stretch>
              <a:fillRect b="-15195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41244" y="699542"/>
            <a:ext cx="9139268" cy="3096344"/>
          </a:xfrm>
          <a:prstGeom prst="rect">
            <a:avLst/>
          </a:prstGeom>
          <a:solidFill>
            <a:srgbClr val="DDE8FF">
              <a:alpha val="5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824396"/>
            <a:ext cx="83385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﻿星载应用容错问题的研究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2787650"/>
            <a:ext cx="43199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汇报人：赵宇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指导导师：梁旭文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教授 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627534"/>
            <a:ext cx="6588224" cy="1800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8317"/>
            <a:ext cx="8964488" cy="619661"/>
            <a:chOff x="0" y="161931"/>
            <a:chExt cx="11940390" cy="716640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02277"/>
              <a:ext cx="9666514" cy="676294"/>
              <a:chOff x="0" y="294640"/>
              <a:chExt cx="9666514" cy="67629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0" y="294640"/>
                <a:ext cx="880552" cy="375920"/>
                <a:chOff x="0" y="294640"/>
                <a:chExt cx="1094740" cy="467360"/>
              </a:xfrm>
              <a:solidFill>
                <a:srgbClr val="EE8A10"/>
              </a:solidFill>
            </p:grpSpPr>
            <p:sp>
              <p:nvSpPr>
                <p:cNvPr id="15" name="燕尾形 11"/>
                <p:cNvSpPr/>
                <p:nvPr/>
              </p:nvSpPr>
              <p:spPr>
                <a:xfrm>
                  <a:off x="41656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2"/>
                <p:cNvSpPr/>
                <p:nvPr/>
              </p:nvSpPr>
              <p:spPr>
                <a:xfrm>
                  <a:off x="71882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五边形 13"/>
                <p:cNvSpPr/>
                <p:nvPr/>
              </p:nvSpPr>
              <p:spPr>
                <a:xfrm>
                  <a:off x="0" y="294640"/>
                  <a:ext cx="518160" cy="467360"/>
                </a:xfrm>
                <a:prstGeom prst="homePlat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054373" y="294640"/>
                <a:ext cx="2702560" cy="67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 smtClean="0">
                    <a:latin typeface="微软雅黑" panose="020B0503020204020204" charset="-122"/>
                    <a:ea typeface="微软雅黑" panose="020B0503020204020204" charset="-122"/>
                  </a:rPr>
                  <a:t>多路径路由算法流程</a:t>
                </a:r>
                <a:endParaRPr lang="zh-CN" altLang="en-US" sz="1600" b="1" spc="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3356076" y="408709"/>
                <a:ext cx="1749361" cy="147782"/>
                <a:chOff x="635462" y="775854"/>
                <a:chExt cx="1749361" cy="147782"/>
              </a:xfrm>
              <a:solidFill>
                <a:srgbClr val="EE8A10"/>
              </a:solidFill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35462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036319" y="775854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437176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836185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237042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5212080" y="477520"/>
                <a:ext cx="4454434" cy="0"/>
              </a:xfrm>
              <a:prstGeom prst="line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65508" y="161931"/>
              <a:ext cx="2174882" cy="456069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955067" y="2787774"/>
            <a:ext cx="162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卫星网络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9253" y="278777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多路径路由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6216" y="278777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多路径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路由流量调度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7" name="Picture 3" descr="C:\Users\HuanyinSSD\Desktop\路由规划\Group 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3" y="627534"/>
            <a:ext cx="8560138" cy="33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80109" y="3723878"/>
            <a:ext cx="5670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设计建立了一个链路质量评估的模型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多路径路由，利用评估指标，采用自适应的流量调度方案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8317"/>
            <a:ext cx="8964488" cy="394352"/>
            <a:chOff x="0" y="161931"/>
            <a:chExt cx="11940390" cy="45606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02277"/>
              <a:ext cx="9666514" cy="375920"/>
              <a:chOff x="0" y="294640"/>
              <a:chExt cx="9666514" cy="3759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0" y="294640"/>
                <a:ext cx="880552" cy="375920"/>
                <a:chOff x="0" y="294640"/>
                <a:chExt cx="1094740" cy="467360"/>
              </a:xfrm>
              <a:solidFill>
                <a:srgbClr val="EE8A10"/>
              </a:solidFill>
            </p:grpSpPr>
            <p:sp>
              <p:nvSpPr>
                <p:cNvPr id="15" name="燕尾形 11"/>
                <p:cNvSpPr/>
                <p:nvPr/>
              </p:nvSpPr>
              <p:spPr>
                <a:xfrm>
                  <a:off x="41656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2"/>
                <p:cNvSpPr/>
                <p:nvPr/>
              </p:nvSpPr>
              <p:spPr>
                <a:xfrm>
                  <a:off x="71882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五边形 13"/>
                <p:cNvSpPr/>
                <p:nvPr/>
              </p:nvSpPr>
              <p:spPr>
                <a:xfrm>
                  <a:off x="0" y="294640"/>
                  <a:ext cx="518160" cy="467360"/>
                </a:xfrm>
                <a:prstGeom prst="homePlat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054373" y="294640"/>
                <a:ext cx="2702560" cy="30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spc="600" dirty="0" smtClean="0">
                    <a:latin typeface="微软雅黑" panose="020B0503020204020204" charset="-122"/>
                    <a:ea typeface="微软雅黑" panose="020B0503020204020204" charset="-122"/>
                  </a:rPr>
                  <a:t>链路质量评估模型</a:t>
                </a:r>
                <a:endParaRPr lang="zh-CN" altLang="en-US" sz="1100" b="1" spc="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3356076" y="408709"/>
                <a:ext cx="1749361" cy="147782"/>
                <a:chOff x="635462" y="775854"/>
                <a:chExt cx="1749361" cy="147782"/>
              </a:xfrm>
              <a:solidFill>
                <a:srgbClr val="EE8A10"/>
              </a:solidFill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35462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036319" y="775854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437176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836185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237042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5212080" y="477520"/>
                <a:ext cx="4454434" cy="0"/>
              </a:xfrm>
              <a:prstGeom prst="line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65508" y="161931"/>
              <a:ext cx="2174882" cy="456069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403690" cy="302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759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8317"/>
            <a:ext cx="8964488" cy="394352"/>
            <a:chOff x="0" y="161931"/>
            <a:chExt cx="11940390" cy="45606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02277"/>
              <a:ext cx="9666514" cy="391539"/>
              <a:chOff x="0" y="294640"/>
              <a:chExt cx="9666514" cy="39153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0" y="294640"/>
                <a:ext cx="880552" cy="375920"/>
                <a:chOff x="0" y="294640"/>
                <a:chExt cx="1094740" cy="467360"/>
              </a:xfrm>
              <a:solidFill>
                <a:srgbClr val="EE8A10"/>
              </a:solidFill>
            </p:grpSpPr>
            <p:sp>
              <p:nvSpPr>
                <p:cNvPr id="15" name="燕尾形 11"/>
                <p:cNvSpPr/>
                <p:nvPr/>
              </p:nvSpPr>
              <p:spPr>
                <a:xfrm>
                  <a:off x="41656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2"/>
                <p:cNvSpPr/>
                <p:nvPr/>
              </p:nvSpPr>
              <p:spPr>
                <a:xfrm>
                  <a:off x="71882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五边形 13"/>
                <p:cNvSpPr/>
                <p:nvPr/>
              </p:nvSpPr>
              <p:spPr>
                <a:xfrm>
                  <a:off x="0" y="294640"/>
                  <a:ext cx="518160" cy="467360"/>
                </a:xfrm>
                <a:prstGeom prst="homePlat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054373" y="294640"/>
                <a:ext cx="2702560" cy="39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 smtClean="0">
                    <a:latin typeface="微软雅黑" panose="020B0503020204020204" charset="-122"/>
                    <a:ea typeface="微软雅黑" panose="020B0503020204020204" charset="-122"/>
                  </a:rPr>
                  <a:t>模型设计</a:t>
                </a:r>
                <a:endParaRPr lang="zh-CN" altLang="en-US" sz="1600" b="1" spc="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3356076" y="408709"/>
                <a:ext cx="1749361" cy="147782"/>
                <a:chOff x="635462" y="775854"/>
                <a:chExt cx="1749361" cy="147782"/>
              </a:xfrm>
              <a:solidFill>
                <a:srgbClr val="EE8A10"/>
              </a:solidFill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35462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036319" y="775854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437176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836185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237042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5212080" y="477520"/>
                <a:ext cx="4454434" cy="0"/>
              </a:xfrm>
              <a:prstGeom prst="line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65508" y="161931"/>
              <a:ext cx="2174882" cy="456069"/>
            </a:xfrm>
            <a:prstGeom prst="rect">
              <a:avLst/>
            </a:prstGeom>
          </p:spPr>
        </p:pic>
      </p:grpSp>
      <p:pic>
        <p:nvPicPr>
          <p:cNvPr id="2052" name="Picture 4" descr="C:\Users\HuanyinSSD\Desktop\路由规划\Group 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21" y="529067"/>
            <a:ext cx="2864444" cy="415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29067"/>
            <a:ext cx="2749806" cy="402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398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8317"/>
            <a:ext cx="8964488" cy="394352"/>
            <a:chOff x="0" y="161931"/>
            <a:chExt cx="11940390" cy="45606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02277"/>
              <a:ext cx="9666514" cy="391539"/>
              <a:chOff x="0" y="294640"/>
              <a:chExt cx="9666514" cy="39153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0" y="294640"/>
                <a:ext cx="880552" cy="375920"/>
                <a:chOff x="0" y="294640"/>
                <a:chExt cx="1094740" cy="467360"/>
              </a:xfrm>
              <a:solidFill>
                <a:srgbClr val="EE8A10"/>
              </a:solidFill>
            </p:grpSpPr>
            <p:sp>
              <p:nvSpPr>
                <p:cNvPr id="15" name="燕尾形 11"/>
                <p:cNvSpPr/>
                <p:nvPr/>
              </p:nvSpPr>
              <p:spPr>
                <a:xfrm>
                  <a:off x="41656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2"/>
                <p:cNvSpPr/>
                <p:nvPr/>
              </p:nvSpPr>
              <p:spPr>
                <a:xfrm>
                  <a:off x="71882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五边形 13"/>
                <p:cNvSpPr/>
                <p:nvPr/>
              </p:nvSpPr>
              <p:spPr>
                <a:xfrm>
                  <a:off x="0" y="294640"/>
                  <a:ext cx="518160" cy="467360"/>
                </a:xfrm>
                <a:prstGeom prst="homePlat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054373" y="294640"/>
                <a:ext cx="2702560" cy="39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 smtClean="0">
                    <a:latin typeface="微软雅黑" panose="020B0503020204020204" charset="-122"/>
                    <a:ea typeface="微软雅黑" panose="020B0503020204020204" charset="-122"/>
                  </a:rPr>
                  <a:t>模型实验</a:t>
                </a:r>
                <a:endParaRPr lang="zh-CN" altLang="en-US" sz="1600" b="1" spc="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3356076" y="408709"/>
                <a:ext cx="1749361" cy="147782"/>
                <a:chOff x="635462" y="775854"/>
                <a:chExt cx="1749361" cy="147782"/>
              </a:xfrm>
              <a:solidFill>
                <a:srgbClr val="EE8A10"/>
              </a:solidFill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35462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036319" y="775854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437176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836185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237042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5212080" y="477520"/>
                <a:ext cx="4454434" cy="0"/>
              </a:xfrm>
              <a:prstGeom prst="line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65508" y="161931"/>
              <a:ext cx="2174882" cy="456069"/>
            </a:xfrm>
            <a:prstGeom prst="rect">
              <a:avLst/>
            </a:prstGeom>
          </p:spPr>
        </p:pic>
      </p:grpSp>
      <p:pic>
        <p:nvPicPr>
          <p:cNvPr id="4099" name="Picture 3" descr="E:\data\routenet\results\mse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3" y="843558"/>
            <a:ext cx="4039706" cy="156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data\routenet\results\mae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920" y="866991"/>
            <a:ext cx="4358350" cy="150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E:\data\routenet\results\rho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3" y="2715766"/>
            <a:ext cx="4179392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01" y="2931790"/>
            <a:ext cx="3971191" cy="94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666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8317"/>
            <a:ext cx="8964488" cy="394352"/>
            <a:chOff x="0" y="161931"/>
            <a:chExt cx="11940390" cy="45606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02277"/>
              <a:ext cx="9666514" cy="391539"/>
              <a:chOff x="0" y="294640"/>
              <a:chExt cx="9666514" cy="39153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0" y="294640"/>
                <a:ext cx="880552" cy="375920"/>
                <a:chOff x="0" y="294640"/>
                <a:chExt cx="1094740" cy="467360"/>
              </a:xfrm>
              <a:solidFill>
                <a:srgbClr val="EE8A10"/>
              </a:solidFill>
            </p:grpSpPr>
            <p:sp>
              <p:nvSpPr>
                <p:cNvPr id="15" name="燕尾形 11"/>
                <p:cNvSpPr/>
                <p:nvPr/>
              </p:nvSpPr>
              <p:spPr>
                <a:xfrm>
                  <a:off x="41656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2"/>
                <p:cNvSpPr/>
                <p:nvPr/>
              </p:nvSpPr>
              <p:spPr>
                <a:xfrm>
                  <a:off x="71882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五边形 13"/>
                <p:cNvSpPr/>
                <p:nvPr/>
              </p:nvSpPr>
              <p:spPr>
                <a:xfrm>
                  <a:off x="0" y="294640"/>
                  <a:ext cx="518160" cy="467360"/>
                </a:xfrm>
                <a:prstGeom prst="homePlat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054373" y="294640"/>
                <a:ext cx="2702560" cy="39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 smtClean="0">
                    <a:latin typeface="微软雅黑" panose="020B0503020204020204" charset="-122"/>
                    <a:ea typeface="微软雅黑" panose="020B0503020204020204" charset="-122"/>
                  </a:rPr>
                  <a:t>自适应调度</a:t>
                </a:r>
                <a:endParaRPr lang="zh-CN" altLang="en-US" sz="1600" b="1" spc="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3356076" y="408709"/>
                <a:ext cx="1749361" cy="147782"/>
                <a:chOff x="635462" y="775854"/>
                <a:chExt cx="1749361" cy="147782"/>
              </a:xfrm>
              <a:solidFill>
                <a:srgbClr val="EE8A10"/>
              </a:solidFill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35462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036319" y="775854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437176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836185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237042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5212080" y="477520"/>
                <a:ext cx="4454434" cy="0"/>
              </a:xfrm>
              <a:prstGeom prst="line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65508" y="161931"/>
              <a:ext cx="2174882" cy="456069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90" y="1059582"/>
            <a:ext cx="525883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123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8317"/>
            <a:ext cx="8964488" cy="394352"/>
            <a:chOff x="0" y="161931"/>
            <a:chExt cx="11940390" cy="45606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02277"/>
              <a:ext cx="9666514" cy="391539"/>
              <a:chOff x="0" y="294640"/>
              <a:chExt cx="9666514" cy="39153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0" y="294640"/>
                <a:ext cx="880552" cy="375920"/>
                <a:chOff x="0" y="294640"/>
                <a:chExt cx="1094740" cy="467360"/>
              </a:xfrm>
              <a:solidFill>
                <a:srgbClr val="EE8A10"/>
              </a:solidFill>
            </p:grpSpPr>
            <p:sp>
              <p:nvSpPr>
                <p:cNvPr id="15" name="燕尾形 11"/>
                <p:cNvSpPr/>
                <p:nvPr/>
              </p:nvSpPr>
              <p:spPr>
                <a:xfrm>
                  <a:off x="41656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2"/>
                <p:cNvSpPr/>
                <p:nvPr/>
              </p:nvSpPr>
              <p:spPr>
                <a:xfrm>
                  <a:off x="71882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五边形 13"/>
                <p:cNvSpPr/>
                <p:nvPr/>
              </p:nvSpPr>
              <p:spPr>
                <a:xfrm>
                  <a:off x="0" y="294640"/>
                  <a:ext cx="518160" cy="467360"/>
                </a:xfrm>
                <a:prstGeom prst="homePlat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054373" y="294640"/>
                <a:ext cx="2702560" cy="39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 smtClean="0">
                    <a:latin typeface="微软雅黑" panose="020B0503020204020204" charset="-122"/>
                    <a:ea typeface="微软雅黑" panose="020B0503020204020204" charset="-122"/>
                  </a:rPr>
                  <a:t>路由实验</a:t>
                </a:r>
                <a:endParaRPr lang="zh-CN" altLang="en-US" sz="1600" b="1" spc="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3356076" y="408709"/>
                <a:ext cx="1749361" cy="147782"/>
                <a:chOff x="635462" y="775854"/>
                <a:chExt cx="1749361" cy="147782"/>
              </a:xfrm>
              <a:solidFill>
                <a:srgbClr val="EE8A10"/>
              </a:solidFill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35462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036319" y="775854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437176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836185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237042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5212080" y="477520"/>
                <a:ext cx="4454434" cy="0"/>
              </a:xfrm>
              <a:prstGeom prst="line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65508" y="161931"/>
              <a:ext cx="2174882" cy="456069"/>
            </a:xfrm>
            <a:prstGeom prst="rect">
              <a:avLst/>
            </a:prstGeom>
          </p:spPr>
        </p:pic>
      </p:grpSp>
      <p:pic>
        <p:nvPicPr>
          <p:cNvPr id="5122" name="Picture 2" descr="E:\homework\mywork\satellite\del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22669"/>
            <a:ext cx="3229949" cy="201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homework\mywork\satellite\drop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5" y="2859782"/>
            <a:ext cx="3124967" cy="195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564" y="987574"/>
            <a:ext cx="373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我们测试了在铱系统上不同传输速率情况下的延迟和丢包率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模型的泛化性能强，支持图切割后，进行分布式计算，我们测试了在模型集中式部署和分布式部署的性能</a:t>
            </a:r>
            <a:endParaRPr lang="zh-CN" altLang="en-US" sz="11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90964"/>
            <a:ext cx="4032448" cy="149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759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8317"/>
            <a:ext cx="8964488" cy="394352"/>
            <a:chOff x="0" y="161931"/>
            <a:chExt cx="11940390" cy="45606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202277"/>
              <a:ext cx="9666514" cy="391539"/>
              <a:chOff x="0" y="294640"/>
              <a:chExt cx="9666514" cy="39153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0" y="294640"/>
                <a:ext cx="880552" cy="375920"/>
                <a:chOff x="0" y="294640"/>
                <a:chExt cx="1094740" cy="467360"/>
              </a:xfrm>
              <a:solidFill>
                <a:srgbClr val="EE8A10"/>
              </a:solidFill>
            </p:grpSpPr>
            <p:sp>
              <p:nvSpPr>
                <p:cNvPr id="15" name="燕尾形 11"/>
                <p:cNvSpPr/>
                <p:nvPr/>
              </p:nvSpPr>
              <p:spPr>
                <a:xfrm>
                  <a:off x="41656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2"/>
                <p:cNvSpPr/>
                <p:nvPr/>
              </p:nvSpPr>
              <p:spPr>
                <a:xfrm>
                  <a:off x="718820" y="294640"/>
                  <a:ext cx="375920" cy="467360"/>
                </a:xfrm>
                <a:prstGeom prst="chevron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五边形 13"/>
                <p:cNvSpPr/>
                <p:nvPr/>
              </p:nvSpPr>
              <p:spPr>
                <a:xfrm>
                  <a:off x="0" y="294640"/>
                  <a:ext cx="518160" cy="467360"/>
                </a:xfrm>
                <a:prstGeom prst="homePlat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054373" y="294640"/>
                <a:ext cx="2702560" cy="39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spc="600" dirty="0" smtClean="0">
                    <a:latin typeface="微软雅黑" panose="020B0503020204020204" charset="-122"/>
                    <a:ea typeface="微软雅黑" panose="020B0503020204020204" charset="-122"/>
                  </a:rPr>
                  <a:t>模型容错</a:t>
                </a:r>
                <a:endParaRPr lang="zh-CN" altLang="en-US" sz="1600" b="1" spc="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3356076" y="408709"/>
                <a:ext cx="1749361" cy="147782"/>
                <a:chOff x="635462" y="775854"/>
                <a:chExt cx="1749361" cy="147782"/>
              </a:xfrm>
              <a:solidFill>
                <a:srgbClr val="EE8A10"/>
              </a:solidFill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35462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036319" y="775854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437176" y="775855"/>
                  <a:ext cx="147781" cy="14778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836185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237042" y="775854"/>
                  <a:ext cx="147781" cy="14778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5212080" y="477520"/>
                <a:ext cx="4454434" cy="0"/>
              </a:xfrm>
              <a:prstGeom prst="line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65508" y="161931"/>
              <a:ext cx="2174882" cy="456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85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251</Words>
  <Application>Microsoft Office PowerPoint</Application>
  <PresentationFormat>全屏显示(16:9)</PresentationFormat>
  <Paragraphs>32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HuanyinSSD</cp:lastModifiedBy>
  <cp:revision>343</cp:revision>
  <dcterms:created xsi:type="dcterms:W3CDTF">2001-07-18T23:57:00Z</dcterms:created>
  <dcterms:modified xsi:type="dcterms:W3CDTF">2025-06-24T12:49:21Z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FA55AA9C0DA44BF5AF4986591E63C141_12</vt:lpwstr>
  </property>
  <property fmtid="{D5CDD505-2E9C-101B-9397-08002B2CF9AE}" pid="3" name="KSOProductBuildVer">
    <vt:lpwstr>1033-12.2.0.18911</vt:lpwstr>
  </property>
</Properties>
</file>