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4qtzp0sFhRXIAscnFfcmnAsO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7dbe759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87dbe759a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be759a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87dbe759a1_0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dbe759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87dbe759a1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dbe759a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87dbe759a1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dbe759a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87dbe759a1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dbe759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87dbe759a1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dbe759a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87dbe759a1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7dbe759a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g87dbe759a1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7dbe759a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87dbe759a1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dbe759a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87dbe759a1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dbe759a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87dbe759a1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dbe759a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87dbe759a1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dbe759a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87dbe759a1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dbe759a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87dbe759a1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dbe759a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87dbe759a1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87dbe759a1_0_3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2700" y="251880"/>
            <a:ext cx="1251461" cy="461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2" name="Google Shape;22;g87dbe759a1_0_344"/>
          <p:cNvPicPr preferRelativeResize="0"/>
          <p:nvPr/>
        </p:nvPicPr>
        <p:blipFill rotWithShape="1">
          <a:blip r:embed="rId3">
            <a:alphaModFix/>
          </a:blip>
          <a:srcRect b="0" l="0" r="32962" t="0"/>
          <a:stretch/>
        </p:blipFill>
        <p:spPr>
          <a:xfrm>
            <a:off x="7908980" y="4755407"/>
            <a:ext cx="549146" cy="27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87dbe759a1_0_344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87dbe759a1_0_3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599" y="1077379"/>
            <a:ext cx="2832101" cy="104403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87dbe759a1_0_34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87dbe759a1_0_348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g87dbe759a1_0_348"/>
          <p:cNvSpPr/>
          <p:nvPr/>
        </p:nvSpPr>
        <p:spPr>
          <a:xfrm>
            <a:off x="1193800" y="35168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87dbe759a1_0_348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picture containing drawing&#10;&#10;Description automatically generated" id="30" name="Google Shape;30;g87dbe759a1_0_348"/>
          <p:cNvPicPr preferRelativeResize="0"/>
          <p:nvPr/>
        </p:nvPicPr>
        <p:blipFill rotWithShape="1">
          <a:blip r:embed="rId3">
            <a:alphaModFix/>
          </a:blip>
          <a:srcRect b="0" l="0" r="32962" t="0"/>
          <a:stretch/>
        </p:blipFill>
        <p:spPr>
          <a:xfrm>
            <a:off x="7908980" y="4755407"/>
            <a:ext cx="549146" cy="27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7dbe759a1_0_355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picture containing drawing&#10;&#10;Description automatically generated" id="33" name="Google Shape;33;g87dbe759a1_0_355"/>
          <p:cNvPicPr preferRelativeResize="0"/>
          <p:nvPr/>
        </p:nvPicPr>
        <p:blipFill rotWithShape="1">
          <a:blip r:embed="rId2">
            <a:alphaModFix/>
          </a:blip>
          <a:srcRect b="0" l="0" r="32962" t="0"/>
          <a:stretch/>
        </p:blipFill>
        <p:spPr>
          <a:xfrm>
            <a:off x="7908980" y="4755407"/>
            <a:ext cx="549146" cy="27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17425" y="76125"/>
            <a:ext cx="1189175" cy="49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7dbe759a1_0_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87dbe759a1_0_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nimal, fish, flying, plane&#10;&#10;Description automatically generated" id="38" name="Google Shape;38;g87dbe759a1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87dbe759a1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139" y="656075"/>
            <a:ext cx="2807723" cy="10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87dbe759a1_0_186"/>
          <p:cNvSpPr txBox="1"/>
          <p:nvPr/>
        </p:nvSpPr>
        <p:spPr>
          <a:xfrm>
            <a:off x="2510225" y="2624712"/>
            <a:ext cx="4123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4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Threat Modeling</a:t>
            </a:r>
            <a:endParaRPr b="1" i="0" sz="4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1;g87dbe759a1_0_186"/>
          <p:cNvSpPr/>
          <p:nvPr/>
        </p:nvSpPr>
        <p:spPr>
          <a:xfrm>
            <a:off x="4212000" y="3417312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87dbe759a1_0_186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dbe759a1_0_246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Exercise – Threat Model</a:t>
            </a:r>
            <a:endParaRPr/>
          </a:p>
        </p:txBody>
      </p:sp>
      <p:sp>
        <p:nvSpPr>
          <p:cNvPr id="146" name="Google Shape;146;g87dbe759a1_0_246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dbe759a1_0_251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Motivation Methods</a:t>
            </a:r>
            <a:endParaRPr/>
          </a:p>
        </p:txBody>
      </p:sp>
      <p:sp>
        <p:nvSpPr>
          <p:cNvPr id="152" name="Google Shape;152;g87dbe759a1_0_251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87dbe759a1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341" y="852432"/>
            <a:ext cx="2855318" cy="4039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7dbe759a1_0_256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Motivation Methods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g87dbe759a1_0_256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7dbe759a1_0_256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dbe759a1_0_263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Exercise – Threat Model</a:t>
            </a:r>
            <a:endParaRPr/>
          </a:p>
        </p:txBody>
      </p:sp>
      <p:sp>
        <p:nvSpPr>
          <p:cNvPr id="166" name="Google Shape;166;g87dbe759a1_0_263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dbe759a1_0_268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Making it Universal</a:t>
            </a:r>
            <a:endParaRPr/>
          </a:p>
        </p:txBody>
      </p:sp>
      <p:sp>
        <p:nvSpPr>
          <p:cNvPr id="172" name="Google Shape;172;g87dbe759a1_0_268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87dbe759a1_0_273"/>
          <p:cNvGrpSpPr/>
          <p:nvPr/>
        </p:nvGrpSpPr>
        <p:grpSpPr>
          <a:xfrm>
            <a:off x="1529358" y="1392237"/>
            <a:ext cx="6085294" cy="2562291"/>
            <a:chOff x="1529358" y="1392237"/>
            <a:chExt cx="6085294" cy="2562291"/>
          </a:xfrm>
        </p:grpSpPr>
        <p:sp>
          <p:nvSpPr>
            <p:cNvPr id="178" name="Google Shape;178;g87dbe759a1_0_273"/>
            <p:cNvSpPr/>
            <p:nvPr/>
          </p:nvSpPr>
          <p:spPr>
            <a:xfrm>
              <a:off x="1529358" y="1392237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87dbe759a1_0_273"/>
            <p:cNvSpPr txBox="1"/>
            <p:nvPr/>
          </p:nvSpPr>
          <p:spPr>
            <a:xfrm>
              <a:off x="1529358" y="1416982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Brainstorm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87dbe759a1_0_273"/>
            <p:cNvSpPr/>
            <p:nvPr/>
          </p:nvSpPr>
          <p:spPr>
            <a:xfrm>
              <a:off x="3271671" y="1674082"/>
              <a:ext cx="339600" cy="397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87dbe759a1_0_273"/>
            <p:cNvSpPr txBox="1"/>
            <p:nvPr/>
          </p:nvSpPr>
          <p:spPr>
            <a:xfrm>
              <a:off x="3271671" y="1753511"/>
              <a:ext cx="237600" cy="2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87dbe759a1_0_273"/>
            <p:cNvSpPr/>
            <p:nvPr/>
          </p:nvSpPr>
          <p:spPr>
            <a:xfrm>
              <a:off x="3771305" y="1392237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87dbe759a1_0_273"/>
            <p:cNvSpPr txBox="1"/>
            <p:nvPr/>
          </p:nvSpPr>
          <p:spPr>
            <a:xfrm>
              <a:off x="3771305" y="1416982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87dbe759a1_0_273"/>
            <p:cNvSpPr/>
            <p:nvPr/>
          </p:nvSpPr>
          <p:spPr>
            <a:xfrm>
              <a:off x="5513618" y="1674082"/>
              <a:ext cx="339600" cy="397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87dbe759a1_0_273"/>
            <p:cNvSpPr txBox="1"/>
            <p:nvPr/>
          </p:nvSpPr>
          <p:spPr>
            <a:xfrm>
              <a:off x="5513618" y="1753511"/>
              <a:ext cx="237600" cy="2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87dbe759a1_0_273"/>
            <p:cNvSpPr/>
            <p:nvPr/>
          </p:nvSpPr>
          <p:spPr>
            <a:xfrm>
              <a:off x="6013252" y="1392237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87dbe759a1_0_273"/>
            <p:cNvSpPr txBox="1"/>
            <p:nvPr/>
          </p:nvSpPr>
          <p:spPr>
            <a:xfrm>
              <a:off x="6013252" y="1416982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Vulnerabilities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87dbe759a1_0_273"/>
            <p:cNvSpPr/>
            <p:nvPr/>
          </p:nvSpPr>
          <p:spPr>
            <a:xfrm rot="5400000">
              <a:off x="6644119" y="2465194"/>
              <a:ext cx="339600" cy="397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87dbe759a1_0_273"/>
            <p:cNvSpPr txBox="1"/>
            <p:nvPr/>
          </p:nvSpPr>
          <p:spPr>
            <a:xfrm>
              <a:off x="6694804" y="2493994"/>
              <a:ext cx="238200" cy="237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87dbe759a1_0_273"/>
            <p:cNvSpPr/>
            <p:nvPr/>
          </p:nvSpPr>
          <p:spPr>
            <a:xfrm>
              <a:off x="6013252" y="2993628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87dbe759a1_0_273"/>
            <p:cNvSpPr txBox="1"/>
            <p:nvPr/>
          </p:nvSpPr>
          <p:spPr>
            <a:xfrm>
              <a:off x="6013252" y="3018373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Risks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87dbe759a1_0_273"/>
            <p:cNvSpPr/>
            <p:nvPr/>
          </p:nvSpPr>
          <p:spPr>
            <a:xfrm rot="10800000">
              <a:off x="5532729" y="3275416"/>
              <a:ext cx="339600" cy="397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87dbe759a1_0_273"/>
            <p:cNvSpPr txBox="1"/>
            <p:nvPr/>
          </p:nvSpPr>
          <p:spPr>
            <a:xfrm>
              <a:off x="5634683" y="3354901"/>
              <a:ext cx="237600" cy="2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87dbe759a1_0_273"/>
            <p:cNvSpPr/>
            <p:nvPr/>
          </p:nvSpPr>
          <p:spPr>
            <a:xfrm>
              <a:off x="3771305" y="2993628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87dbe759a1_0_273"/>
            <p:cNvSpPr txBox="1"/>
            <p:nvPr/>
          </p:nvSpPr>
          <p:spPr>
            <a:xfrm>
              <a:off x="3771305" y="3018373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Remediations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87dbe759a1_0_273"/>
            <p:cNvSpPr/>
            <p:nvPr/>
          </p:nvSpPr>
          <p:spPr>
            <a:xfrm rot="10800000">
              <a:off x="3290782" y="3275416"/>
              <a:ext cx="339600" cy="397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87dbe759a1_0_273"/>
            <p:cNvSpPr txBox="1"/>
            <p:nvPr/>
          </p:nvSpPr>
          <p:spPr>
            <a:xfrm>
              <a:off x="3392736" y="3354901"/>
              <a:ext cx="237600" cy="2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87dbe759a1_0_273"/>
            <p:cNvSpPr/>
            <p:nvPr/>
          </p:nvSpPr>
          <p:spPr>
            <a:xfrm>
              <a:off x="1529358" y="2993628"/>
              <a:ext cx="1601400" cy="9609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87dbe759a1_0_273"/>
            <p:cNvSpPr txBox="1"/>
            <p:nvPr/>
          </p:nvSpPr>
          <p:spPr>
            <a:xfrm>
              <a:off x="1529358" y="3018373"/>
              <a:ext cx="1545000" cy="9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Triage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87dbe759a1_0_273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‘Universal’ Threat Model Lifecycle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87dbe759a1_0_273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7dbe759a1_0_273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g87dbe759a1_0_194"/>
          <p:cNvGrpSpPr/>
          <p:nvPr/>
        </p:nvGrpSpPr>
        <p:grpSpPr>
          <a:xfrm>
            <a:off x="604911" y="2193972"/>
            <a:ext cx="2883900" cy="1194000"/>
            <a:chOff x="640080" y="1302895"/>
            <a:chExt cx="2883900" cy="1194000"/>
          </a:xfrm>
        </p:grpSpPr>
        <p:sp>
          <p:nvSpPr>
            <p:cNvPr id="48" name="Google Shape;48;g87dbe759a1_0_194"/>
            <p:cNvSpPr/>
            <p:nvPr/>
          </p:nvSpPr>
          <p:spPr>
            <a:xfrm>
              <a:off x="640080" y="1302895"/>
              <a:ext cx="2883900" cy="1194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87dbe759a1_0_194"/>
            <p:cNvSpPr txBox="1"/>
            <p:nvPr/>
          </p:nvSpPr>
          <p:spPr>
            <a:xfrm>
              <a:off x="1174652" y="2103120"/>
              <a:ext cx="184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close up of a logo&#10;&#10;Description automatically generated" id="50" name="Google Shape;50;g87dbe759a1_0_194"/>
            <p:cNvPicPr preferRelativeResize="0"/>
            <p:nvPr/>
          </p:nvPicPr>
          <p:blipFill rotWithShape="1">
            <a:blip r:embed="rId3">
              <a:alphaModFix/>
            </a:blip>
            <a:srcRect b="35089" l="10298" r="9988" t="35958"/>
            <a:stretch/>
          </p:blipFill>
          <p:spPr>
            <a:xfrm>
              <a:off x="710418" y="1412091"/>
              <a:ext cx="2750234" cy="998806"/>
            </a:xfrm>
            <a:prstGeom prst="rect">
              <a:avLst/>
            </a:prstGeom>
            <a:noFill/>
            <a:ln cap="sq" cmpd="sng" w="1270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tl" dir="2700000" dist="508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1" name="Google Shape;51;g87dbe759a1_0_194"/>
          <p:cNvSpPr txBox="1"/>
          <p:nvPr/>
        </p:nvSpPr>
        <p:spPr>
          <a:xfrm>
            <a:off x="3889717" y="2034858"/>
            <a:ext cx="48792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Medium-sized MSP providing services to a large number of SMEs across a variety of industries.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Services on offer are a consolidated internally developed management dashboard integrating Office 365, AWS, and Azure cloud platforms and reporting.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g87dbe759a1_0_194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Company Profile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g87dbe759a1_0_194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87dbe759a1_0_194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dbe759a1_0_205"/>
          <p:cNvSpPr txBox="1"/>
          <p:nvPr/>
        </p:nvSpPr>
        <p:spPr>
          <a:xfrm>
            <a:off x="4026198" y="1005258"/>
            <a:ext cx="233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100" lIns="118100" spcFirstLastPara="1" rIns="118100" wrap="square" tIns="118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g87dbe759a1_0_205"/>
          <p:cNvSpPr/>
          <p:nvPr/>
        </p:nvSpPr>
        <p:spPr>
          <a:xfrm>
            <a:off x="2756535" y="1028469"/>
            <a:ext cx="1043700" cy="105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-999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87dbe759a1_0_205"/>
          <p:cNvSpPr txBox="1"/>
          <p:nvPr/>
        </p:nvSpPr>
        <p:spPr>
          <a:xfrm>
            <a:off x="2634786" y="2201588"/>
            <a:ext cx="233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100" lIns="118100" spcFirstLastPara="1" rIns="118100" wrap="square" tIns="118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Goal-Oriented</a:t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g87dbe759a1_0_205"/>
          <p:cNvSpPr/>
          <p:nvPr/>
        </p:nvSpPr>
        <p:spPr>
          <a:xfrm>
            <a:off x="5191505" y="2256495"/>
            <a:ext cx="1043700" cy="1054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99" r="-999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7dbe759a1_0_205"/>
          <p:cNvSpPr txBox="1"/>
          <p:nvPr/>
        </p:nvSpPr>
        <p:spPr>
          <a:xfrm>
            <a:off x="3921842" y="3484520"/>
            <a:ext cx="233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100" lIns="118100" spcFirstLastPara="1" rIns="118100" wrap="square" tIns="118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g87dbe759a1_0_205"/>
          <p:cNvSpPr/>
          <p:nvPr/>
        </p:nvSpPr>
        <p:spPr>
          <a:xfrm>
            <a:off x="2756535" y="3484521"/>
            <a:ext cx="1043700" cy="1054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99" r="-999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87dbe759a1_0_205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Families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g87dbe759a1_0_205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87dbe759a1_0_205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dbe759a1_0_217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Lists and Library Methods</a:t>
            </a:r>
            <a:endParaRPr/>
          </a:p>
        </p:txBody>
      </p:sp>
      <p:sp>
        <p:nvSpPr>
          <p:cNvPr id="73" name="Google Shape;73;g87dbe759a1_0_217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dbe759a1_0_222"/>
          <p:cNvSpPr txBox="1"/>
          <p:nvPr>
            <p:ph idx="4294967295" type="body"/>
          </p:nvPr>
        </p:nvSpPr>
        <p:spPr>
          <a:xfrm>
            <a:off x="419291" y="1267200"/>
            <a:ext cx="83055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STRIDE </a:t>
            </a:r>
            <a:r>
              <a:rPr lang="en-GB" sz="1200">
                <a:solidFill>
                  <a:schemeClr val="dk1"/>
                </a:solidFill>
              </a:rPr>
              <a:t>(Spoofing, Tampering, Repudiation, Information Disclosure, Denial of Service, Elevation of Privilege)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STRIPED </a:t>
            </a:r>
            <a:r>
              <a:rPr lang="en-GB" sz="1200">
                <a:solidFill>
                  <a:schemeClr val="dk1"/>
                </a:solidFill>
              </a:rPr>
              <a:t>(STRIDE + Privacy)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LINDDUN </a:t>
            </a:r>
            <a:r>
              <a:rPr lang="en-GB" sz="1200">
                <a:solidFill>
                  <a:schemeClr val="dk1"/>
                </a:solidFill>
              </a:rPr>
              <a:t>(Linkability, Identifiability, Non-repudiation, Detectability, Information Disclosure, Content Unawareness, Privacy and Consent Noncompliance)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OWASP Top 10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Security Cards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ENISA threat taxonomy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MITRE ATT&amp;CK Framework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And many, many others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g87dbe759a1_0_222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 and Library Methods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87dbe759a1_0_222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87dbe759a1_0_222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dbe759a1_0_229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Exercise – Threat Model</a:t>
            </a:r>
            <a:endParaRPr/>
          </a:p>
        </p:txBody>
      </p:sp>
      <p:sp>
        <p:nvSpPr>
          <p:cNvPr id="87" name="Google Shape;87;g87dbe759a1_0_229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dbe759a1_0_302"/>
          <p:cNvSpPr/>
          <p:nvPr/>
        </p:nvSpPr>
        <p:spPr>
          <a:xfrm>
            <a:off x="4604325" y="4100494"/>
            <a:ext cx="2564704" cy="676857"/>
          </a:xfrm>
          <a:prstGeom prst="roundRect">
            <a:avLst>
              <a:gd fmla="val 74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7dbe759a1_0_302"/>
          <p:cNvSpPr/>
          <p:nvPr/>
        </p:nvSpPr>
        <p:spPr>
          <a:xfrm>
            <a:off x="1194766" y="913696"/>
            <a:ext cx="1347480" cy="62730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Secret Store</a:t>
            </a:r>
            <a:endParaRPr/>
          </a:p>
        </p:txBody>
      </p:sp>
      <p:sp>
        <p:nvSpPr>
          <p:cNvPr id="94" name="Google Shape;94;g87dbe759a1_0_302"/>
          <p:cNvSpPr/>
          <p:nvPr/>
        </p:nvSpPr>
        <p:spPr>
          <a:xfrm>
            <a:off x="3889726" y="913696"/>
            <a:ext cx="1347480" cy="62730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ACME Management Portal</a:t>
            </a:r>
            <a:endParaRPr/>
          </a:p>
        </p:txBody>
      </p:sp>
      <p:sp>
        <p:nvSpPr>
          <p:cNvPr id="95" name="Google Shape;95;g87dbe759a1_0_302"/>
          <p:cNvSpPr/>
          <p:nvPr/>
        </p:nvSpPr>
        <p:spPr>
          <a:xfrm>
            <a:off x="6584686" y="913696"/>
            <a:ext cx="1347480" cy="62730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IAM Store</a:t>
            </a:r>
            <a:endParaRPr/>
          </a:p>
        </p:txBody>
      </p:sp>
      <p:sp>
        <p:nvSpPr>
          <p:cNvPr id="96" name="Google Shape;96;g87dbe759a1_0_302"/>
          <p:cNvSpPr/>
          <p:nvPr/>
        </p:nvSpPr>
        <p:spPr>
          <a:xfrm>
            <a:off x="2542246" y="1962734"/>
            <a:ext cx="1347480" cy="62730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Integration Engine</a:t>
            </a:r>
            <a:endParaRPr/>
          </a:p>
        </p:txBody>
      </p:sp>
      <p:sp>
        <p:nvSpPr>
          <p:cNvPr id="97" name="Google Shape;97;g87dbe759a1_0_302"/>
          <p:cNvSpPr/>
          <p:nvPr/>
        </p:nvSpPr>
        <p:spPr>
          <a:xfrm>
            <a:off x="1372766" y="3088378"/>
            <a:ext cx="1239682" cy="451656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API</a:t>
            </a:r>
            <a:endParaRPr/>
          </a:p>
        </p:txBody>
      </p:sp>
      <p:sp>
        <p:nvSpPr>
          <p:cNvPr id="98" name="Google Shape;98;g87dbe759a1_0_302"/>
          <p:cNvSpPr/>
          <p:nvPr/>
        </p:nvSpPr>
        <p:spPr>
          <a:xfrm>
            <a:off x="1372766" y="3647498"/>
            <a:ext cx="1239682" cy="451656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Office 365 API</a:t>
            </a:r>
            <a:endParaRPr/>
          </a:p>
        </p:txBody>
      </p:sp>
      <p:sp>
        <p:nvSpPr>
          <p:cNvPr id="99" name="Google Shape;99;g87dbe759a1_0_302"/>
          <p:cNvSpPr/>
          <p:nvPr/>
        </p:nvSpPr>
        <p:spPr>
          <a:xfrm>
            <a:off x="1372766" y="4206620"/>
            <a:ext cx="1239682" cy="451656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Azure API</a:t>
            </a:r>
            <a:endParaRPr/>
          </a:p>
        </p:txBody>
      </p:sp>
      <p:sp>
        <p:nvSpPr>
          <p:cNvPr id="100" name="Google Shape;100;g87dbe759a1_0_302"/>
          <p:cNvSpPr/>
          <p:nvPr/>
        </p:nvSpPr>
        <p:spPr>
          <a:xfrm>
            <a:off x="6092884" y="3129318"/>
            <a:ext cx="1077984" cy="50184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IAM</a:t>
            </a:r>
            <a:endParaRPr/>
          </a:p>
        </p:txBody>
      </p:sp>
      <p:sp>
        <p:nvSpPr>
          <p:cNvPr id="101" name="Google Shape;101;g87dbe759a1_0_302"/>
          <p:cNvSpPr/>
          <p:nvPr/>
        </p:nvSpPr>
        <p:spPr>
          <a:xfrm>
            <a:off x="7376417" y="3126016"/>
            <a:ext cx="1077984" cy="501840"/>
          </a:xfrm>
          <a:prstGeom prst="roundRect">
            <a:avLst>
              <a:gd fmla="val 749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Azure AD</a:t>
            </a:r>
            <a:endParaRPr/>
          </a:p>
        </p:txBody>
      </p:sp>
      <p:grpSp>
        <p:nvGrpSpPr>
          <p:cNvPr id="102" name="Google Shape;102;g87dbe759a1_0_302"/>
          <p:cNvGrpSpPr/>
          <p:nvPr/>
        </p:nvGrpSpPr>
        <p:grpSpPr>
          <a:xfrm>
            <a:off x="4755040" y="4188018"/>
            <a:ext cx="2263315" cy="501840"/>
            <a:chOff x="7338785" y="5327121"/>
            <a:chExt cx="3023398" cy="720000"/>
          </a:xfrm>
        </p:grpSpPr>
        <p:sp>
          <p:nvSpPr>
            <p:cNvPr id="103" name="Google Shape;103;g87dbe759a1_0_302"/>
            <p:cNvSpPr/>
            <p:nvPr/>
          </p:nvSpPr>
          <p:spPr>
            <a:xfrm>
              <a:off x="7338785" y="5327121"/>
              <a:ext cx="1440000" cy="720000"/>
            </a:xfrm>
            <a:prstGeom prst="roundRect">
              <a:avLst>
                <a:gd fmla="val 749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104" name="Google Shape;104;g87dbe759a1_0_302"/>
            <p:cNvSpPr/>
            <p:nvPr/>
          </p:nvSpPr>
          <p:spPr>
            <a:xfrm>
              <a:off x="8922183" y="5327121"/>
              <a:ext cx="1440000" cy="720000"/>
            </a:xfrm>
            <a:prstGeom prst="roundRect">
              <a:avLst>
                <a:gd fmla="val 749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ACME Admins</a:t>
              </a:r>
              <a:endParaRPr/>
            </a:p>
          </p:txBody>
        </p:sp>
      </p:grpSp>
      <p:sp>
        <p:nvSpPr>
          <p:cNvPr id="105" name="Google Shape;105;g87dbe759a1_0_302"/>
          <p:cNvSpPr/>
          <p:nvPr/>
        </p:nvSpPr>
        <p:spPr>
          <a:xfrm>
            <a:off x="5384560" y="1120325"/>
            <a:ext cx="1052831" cy="12546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7dbe759a1_0_302"/>
          <p:cNvSpPr/>
          <p:nvPr/>
        </p:nvSpPr>
        <p:spPr>
          <a:xfrm rot="6744189">
            <a:off x="6093192" y="2284054"/>
            <a:ext cx="1596309" cy="13355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87dbe759a1_0_302"/>
          <p:cNvSpPr/>
          <p:nvPr/>
        </p:nvSpPr>
        <p:spPr>
          <a:xfrm flipH="1" rot="4055811">
            <a:off x="6824950" y="2284021"/>
            <a:ext cx="1596309" cy="13355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7dbe759a1_0_302"/>
          <p:cNvSpPr/>
          <p:nvPr/>
        </p:nvSpPr>
        <p:spPr>
          <a:xfrm rot="5400000">
            <a:off x="3803602" y="2701720"/>
            <a:ext cx="2383740" cy="13474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7dbe759a1_0_302"/>
          <p:cNvSpPr/>
          <p:nvPr/>
        </p:nvSpPr>
        <p:spPr>
          <a:xfrm rot="-5400000">
            <a:off x="2684650" y="1181975"/>
            <a:ext cx="759000" cy="635700"/>
          </a:xfrm>
          <a:prstGeom prst="leftUpArrow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87dbe759a1_0_302"/>
          <p:cNvCxnSpPr/>
          <p:nvPr/>
        </p:nvCxnSpPr>
        <p:spPr>
          <a:xfrm>
            <a:off x="0" y="2801777"/>
            <a:ext cx="9126931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1" name="Google Shape;111;g87dbe759a1_0_302"/>
          <p:cNvSpPr txBox="1"/>
          <p:nvPr/>
        </p:nvSpPr>
        <p:spPr>
          <a:xfrm>
            <a:off x="223361" y="2335746"/>
            <a:ext cx="857446" cy="429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Line of Trust</a:t>
            </a:r>
            <a:endParaRPr/>
          </a:p>
        </p:txBody>
      </p:sp>
      <p:sp>
        <p:nvSpPr>
          <p:cNvPr id="112" name="Google Shape;112;g87dbe759a1_0_302"/>
          <p:cNvSpPr/>
          <p:nvPr/>
        </p:nvSpPr>
        <p:spPr>
          <a:xfrm flipH="1" rot="10800000">
            <a:off x="2835525" y="2587057"/>
            <a:ext cx="134748" cy="7527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87dbe759a1_0_302"/>
          <p:cNvSpPr/>
          <p:nvPr/>
        </p:nvSpPr>
        <p:spPr>
          <a:xfrm flipH="1" rot="10800000">
            <a:off x="3175822" y="2587057"/>
            <a:ext cx="134748" cy="130478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7dbe759a1_0_302"/>
          <p:cNvSpPr/>
          <p:nvPr/>
        </p:nvSpPr>
        <p:spPr>
          <a:xfrm flipH="1" rot="10800000">
            <a:off x="3513077" y="2587057"/>
            <a:ext cx="134748" cy="185680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87dbe759a1_0_302"/>
          <p:cNvSpPr/>
          <p:nvPr/>
        </p:nvSpPr>
        <p:spPr>
          <a:xfrm flipH="1" rot="5400000">
            <a:off x="2739967" y="3179458"/>
            <a:ext cx="125460" cy="2694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7dbe759a1_0_302"/>
          <p:cNvSpPr/>
          <p:nvPr/>
        </p:nvSpPr>
        <p:spPr>
          <a:xfrm flipH="1" rot="5400000">
            <a:off x="2914629" y="3567341"/>
            <a:ext cx="125460" cy="59289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7dbe759a1_0_302"/>
          <p:cNvSpPr/>
          <p:nvPr/>
        </p:nvSpPr>
        <p:spPr>
          <a:xfrm flipH="1" rot="5400000">
            <a:off x="3083064" y="3966417"/>
            <a:ext cx="125460" cy="92976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87dbe759a1_0_302"/>
          <p:cNvSpPr txBox="1"/>
          <p:nvPr/>
        </p:nvSpPr>
        <p:spPr>
          <a:xfrm>
            <a:off x="2582623" y="661604"/>
            <a:ext cx="1347480" cy="429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Key Checkout Request</a:t>
            </a:r>
            <a:endParaRPr/>
          </a:p>
        </p:txBody>
      </p:sp>
      <p:sp>
        <p:nvSpPr>
          <p:cNvPr id="119" name="Google Shape;119;g87dbe759a1_0_302"/>
          <p:cNvSpPr txBox="1"/>
          <p:nvPr/>
        </p:nvSpPr>
        <p:spPr>
          <a:xfrm>
            <a:off x="2489934" y="1621962"/>
            <a:ext cx="691257" cy="26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endParaRPr/>
          </a:p>
        </p:txBody>
      </p:sp>
      <p:sp>
        <p:nvSpPr>
          <p:cNvPr id="120" name="Google Shape;120;g87dbe759a1_0_302"/>
          <p:cNvSpPr/>
          <p:nvPr/>
        </p:nvSpPr>
        <p:spPr>
          <a:xfrm flipH="1" rot="10800000">
            <a:off x="4087673" y="1577224"/>
            <a:ext cx="134748" cy="7527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87dbe759a1_0_302"/>
          <p:cNvSpPr/>
          <p:nvPr/>
        </p:nvSpPr>
        <p:spPr>
          <a:xfrm flipH="1" rot="5400000">
            <a:off x="3992114" y="2169625"/>
            <a:ext cx="125460" cy="2694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87dbe759a1_0_302"/>
          <p:cNvSpPr txBox="1"/>
          <p:nvPr/>
        </p:nvSpPr>
        <p:spPr>
          <a:xfrm>
            <a:off x="3929210" y="2366213"/>
            <a:ext cx="861040" cy="26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Job Msgs</a:t>
            </a:r>
            <a:endParaRPr b="0" i="0" sz="1100" u="none" cap="none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87dbe759a1_0_302"/>
          <p:cNvSpPr txBox="1"/>
          <p:nvPr/>
        </p:nvSpPr>
        <p:spPr>
          <a:xfrm>
            <a:off x="5237206" y="660411"/>
            <a:ext cx="1365896" cy="430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Auth. &amp; Work Mgmt</a:t>
            </a:r>
            <a:endParaRPr b="0" i="0" sz="1100" u="none" cap="none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87dbe759a1_0_302"/>
          <p:cNvSpPr txBox="1"/>
          <p:nvPr/>
        </p:nvSpPr>
        <p:spPr>
          <a:xfrm>
            <a:off x="5850435" y="2830605"/>
            <a:ext cx="834539" cy="26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Sync</a:t>
            </a:r>
            <a:endParaRPr/>
          </a:p>
        </p:txBody>
      </p:sp>
      <p:sp>
        <p:nvSpPr>
          <p:cNvPr id="125" name="Google Shape;125;g87dbe759a1_0_302"/>
          <p:cNvSpPr txBox="1"/>
          <p:nvPr/>
        </p:nvSpPr>
        <p:spPr>
          <a:xfrm>
            <a:off x="7833891" y="2830605"/>
            <a:ext cx="834539" cy="26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Sync</a:t>
            </a:r>
            <a:endParaRPr/>
          </a:p>
        </p:txBody>
      </p:sp>
      <p:sp>
        <p:nvSpPr>
          <p:cNvPr id="126" name="Google Shape;126;g87dbe759a1_0_302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dbe759a1_0_234"/>
          <p:cNvSpPr txBox="1"/>
          <p:nvPr>
            <p:ph idx="1" type="body"/>
          </p:nvPr>
        </p:nvSpPr>
        <p:spPr>
          <a:xfrm>
            <a:off x="965200" y="2959100"/>
            <a:ext cx="565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Goal-Oriented Methods</a:t>
            </a:r>
            <a:endParaRPr/>
          </a:p>
        </p:txBody>
      </p:sp>
      <p:sp>
        <p:nvSpPr>
          <p:cNvPr id="132" name="Google Shape;132;g87dbe759a1_0_234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37" name="Google Shape;137;g87dbe759a1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75" y="879261"/>
            <a:ext cx="7990449" cy="3857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87dbe759a1_0_239"/>
          <p:cNvSpPr txBox="1"/>
          <p:nvPr/>
        </p:nvSpPr>
        <p:spPr>
          <a:xfrm>
            <a:off x="311700" y="20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Goal or Asset Methods</a:t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87dbe759a1_0_239"/>
          <p:cNvSpPr/>
          <p:nvPr/>
        </p:nvSpPr>
        <p:spPr>
          <a:xfrm>
            <a:off x="419483" y="776425"/>
            <a:ext cx="7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87dbe759a1_0_239"/>
          <p:cNvSpPr txBox="1"/>
          <p:nvPr>
            <p:ph idx="12" type="sldNum"/>
          </p:nvPr>
        </p:nvSpPr>
        <p:spPr>
          <a:xfrm>
            <a:off x="6140960" y="47090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59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82451"/>
      </a:accent1>
      <a:accent2>
        <a:srgbClr val="0379A7"/>
      </a:accent2>
      <a:accent3>
        <a:srgbClr val="86BA40"/>
      </a:accent3>
      <a:accent4>
        <a:srgbClr val="1FC4F4"/>
      </a:accent4>
      <a:accent5>
        <a:srgbClr val="78909C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