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2D4C4D-1394-4FB5-A7E1-D314E97B6EFA}">
  <a:tblStyle styleId="{472D4C4D-1394-4FB5-A7E1-D314E97B6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dee04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dee04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e0a4d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e0a4d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e0a4d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e0a4d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e0a4da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e0a4da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e0a4da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e0a4da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e0a4da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e0a4da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e0a4da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e0a4da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dee043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dee043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36eb9b8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36eb9b8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36eb9b87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36eb9b87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7b16226b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77b16226b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636eb9b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8636eb9b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Short introduction about us and our job at iteratec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dee043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dee04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why we are doing this as a company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e0a4da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e0a4da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the participants?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36eb9b8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36eb9b8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e0a4da8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e0a4da8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dee043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dee043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36eb9b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36eb9b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3125" y="36800"/>
            <a:ext cx="1780875" cy="7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17425" y="76125"/>
            <a:ext cx="1189175" cy="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ultijuicer.oss2020.security.iteratec.dev/balanc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teratec.github.io/multi-juice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tifacthub.io/packages/chart/multi-juicer/multi-juic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penSecuritySummit/oss2020/blob/master/content/outcomes/OWASP-JuiceShop/deepdive-theming/oss17-final_touch.y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iteratec/multi-juicer/blob/master/guides/monitoring-setup/monitoring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iteratec/multi-juicer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github.com/iteratec/multi-juicer" TargetMode="External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iteratec/multi-juicer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seedorff" TargetMode="External"/><Relationship Id="rId10" Type="http://schemas.openxmlformats.org/officeDocument/2006/relationships/hyperlink" Target="https://twitter.com/r_seedorff" TargetMode="External"/><Relationship Id="rId13" Type="http://schemas.openxmlformats.org/officeDocument/2006/relationships/hyperlink" Target="https://twitter.com/j12934" TargetMode="External"/><Relationship Id="rId12" Type="http://schemas.openxmlformats.org/officeDocument/2006/relationships/hyperlink" Target="https://github.com/rseedorf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hyperlink" Target="https://twitter.com/r_seedorff" TargetMode="External"/><Relationship Id="rId15" Type="http://schemas.openxmlformats.org/officeDocument/2006/relationships/image" Target="../media/image10.jpg"/><Relationship Id="rId14" Type="http://schemas.openxmlformats.org/officeDocument/2006/relationships/hyperlink" Target="https://github.com/j12934" TargetMode="External"/><Relationship Id="rId16" Type="http://schemas.openxmlformats.org/officeDocument/2006/relationships/image" Target="../media/image8.png"/><Relationship Id="rId5" Type="http://schemas.openxmlformats.org/officeDocument/2006/relationships/hyperlink" Target="https://www.iteratec.com" TargetMode="External"/><Relationship Id="rId6" Type="http://schemas.openxmlformats.org/officeDocument/2006/relationships/hyperlink" Target="https://www.iteratec.com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6NMjZbfnTO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3">
            <a:alphaModFix/>
          </a:blip>
          <a:srcRect b="-129" l="0" r="0" t="130"/>
          <a:stretch/>
        </p:blipFill>
        <p:spPr>
          <a:xfrm>
            <a:off x="0" y="-17425"/>
            <a:ext cx="9183551" cy="520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477325" y="1259850"/>
            <a:ext cx="3665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MultiJuicer</a:t>
            </a:r>
            <a:b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DeepDive</a:t>
            </a:r>
            <a:endParaRPr sz="3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2150850"/>
            <a:ext cx="85206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🚀 Demo 🚀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https://multijuicer.oss2020.security.iteratec.dev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</a:t>
            </a:r>
            <a:r>
              <a:rPr lang="en"/>
              <a:t>MultiJuicer?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MultiJuicer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Pull the helm repo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helm repo add multi-juicer </a:t>
            </a:r>
            <a:r>
              <a:rPr lang="en" sz="1500" u="sng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https://iteratec.github.io/multi-juicer/</a:t>
            </a:r>
            <a:br>
              <a:rPr lang="en" sz="1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 MultiJuicer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helm install multi-juicer multi-juicer/multi-juicer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Configuration 1/3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View values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open </a:t>
            </a:r>
            <a:r>
              <a:rPr lang="en" sz="1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https://artifacthub.io/packages/chart/multi-juicer/multi-juicer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</a:t>
            </a:r>
            <a:r>
              <a:rPr lang="en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MultiJuicer with a value override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helm install multi-juicer multi-juicer/multi-juicer \</a:t>
            </a:r>
            <a:b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--set “balancer.service.type=LoadBalancer”</a:t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Steal Björn Config from the Configuring JuiceShop Session</a:t>
            </a:r>
            <a:endParaRPr sz="10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https://github.com/OpenSecuritySummit/oss2020/blob/master/content/outcomes/OWASP-JuiceShop/deepdive-theming/oss17-final_touch.yml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Saving as a helm values file: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juiceShop: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config:</a:t>
            </a:r>
            <a:r>
              <a:rPr lang="en" sz="900">
                <a:solidFill>
                  <a:srgbClr val="403F5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94CC3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sz="900">
              <a:solidFill>
                <a:srgbClr val="994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application: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name: 'OpenSecuritySummit Store'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logo: https://open-security-summit.org/img/logo.png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welcomeBanner: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  showOnFirstStart: false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theme: blue-lightblue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cookieConsent: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  backgroundColor: '#23527c'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  textColor: '#ffffff'</a:t>
            </a:r>
            <a:b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4876D6"/>
                </a:solidFill>
                <a:latin typeface="Roboto Mono"/>
                <a:ea typeface="Roboto Mono"/>
                <a:cs typeface="Roboto Mono"/>
                <a:sym typeface="Roboto Mono"/>
              </a:rPr>
              <a:t>     … </a:t>
            </a:r>
            <a:endParaRPr sz="900">
              <a:solidFill>
                <a:srgbClr val="4876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Configuration 2/3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Configuration 3/3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 with custom config file</a:t>
            </a:r>
            <a:endParaRPr sz="1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helm install multi-juicer multi-juicer/multi-juicer \</a:t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--values ./values.yml</a:t>
            </a:r>
            <a:b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--set “balancer.service.type=LoadBalancer”</a:t>
            </a:r>
            <a:endParaRPr sz="1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Monitoring Stack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63225" y="4749850"/>
            <a:ext cx="7366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https://github.com/iteratec/multi-juicer/blob/master/guides/monitoring-setup/monitoring.md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63225" y="922625"/>
            <a:ext cx="86451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For full instructions see the guide linked below</a:t>
            </a:r>
            <a:b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 Prometheus &amp; Grafana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helm --namespace monitoring upgrade --install prometheus stable/prometheus-operator \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--version 8.13.2 --values ./prometheus-operator-config.yaml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 Loki (Grafana Log Processor)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helm --namespace monitoring upgrade --install loki loki/loki \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--version 0.28.1 --set="serviceMonitor.enabled=true"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Install Promtail (Loki Collector)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helm --namespace monitoring upgrade --install promtail loki/promtail \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--version 0.22.1 --set "loki.serviceName=loki" --set="serviceMonitor.enabled=true"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59300" y="847675"/>
            <a:ext cx="8520600" cy="3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Running MultiJuicer Setups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JuiceShops Instance of inactive teams to zero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instances </a:t>
            </a:r>
            <a:r>
              <a:rPr lang="en"/>
              <a:t>completely</a:t>
            </a:r>
            <a:r>
              <a:rPr lang="en"/>
              <a:t> when team hasn’t come back for a long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“train the trainer” material: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organize (virtual) security trainings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</a:t>
            </a:r>
            <a:r>
              <a:rPr lang="en"/>
              <a:t>additional</a:t>
            </a:r>
            <a:r>
              <a:rPr lang="en"/>
              <a:t> </a:t>
            </a:r>
            <a:r>
              <a:rPr lang="en"/>
              <a:t>training</a:t>
            </a:r>
            <a:r>
              <a:rPr lang="en"/>
              <a:t> materials already available at OWASP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MultiJuicer UI improvements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White label customizing: configure another logo / color / icons / hints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c</a:t>
            </a:r>
            <a:r>
              <a:rPr lang="en"/>
              <a:t>ustom ScoreBoard from Grafana to the MultiJuicer UI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SSO for Enterprise?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OpenIDConnect based authentication</a:t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Feature-Request ideas worth mentioning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can help?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35500" y="10612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👩‍💻  </a:t>
            </a:r>
            <a:r>
              <a:rPr lang="en" sz="2200"/>
              <a:t>Try it out!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⭐️  </a:t>
            </a:r>
            <a:r>
              <a:rPr lang="en" sz="2200"/>
              <a:t>Star the repo 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🐛  File issues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🧾  Write setups guides for your favorite cloud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📢  Share your feedback and </a:t>
            </a:r>
            <a:r>
              <a:rPr lang="en" sz="2200"/>
              <a:t>experience</a:t>
            </a:r>
            <a:r>
              <a:rPr lang="en" sz="2200"/>
              <a:t> with us </a:t>
            </a:r>
            <a:endParaRPr sz="2200"/>
          </a:p>
        </p:txBody>
      </p:sp>
      <p:sp>
        <p:nvSpPr>
          <p:cNvPr id="164" name="Google Shape;164;p24"/>
          <p:cNvSpPr txBox="1"/>
          <p:nvPr/>
        </p:nvSpPr>
        <p:spPr>
          <a:xfrm>
            <a:off x="3444000" y="4665475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hlinkClick r:id="rId3"/>
              </a:rPr>
              <a:t>github.com/iteratec/multi-juicer</a:t>
            </a:r>
            <a:endParaRPr sz="15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775" y="4665485"/>
            <a:ext cx="295219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11272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listening, stay safe!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38" y="1026113"/>
            <a:ext cx="6182525" cy="3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444013" y="4238550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hlinkClick r:id="rId4"/>
              </a:rPr>
              <a:t>github.com/iteratec/multi-juicer</a:t>
            </a:r>
            <a:endParaRPr sz="15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788" y="4238560"/>
            <a:ext cx="295219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38" y="1026113"/>
            <a:ext cx="6182525" cy="3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3568425" y="4610250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https://github.com/iteratec/multi-juicer</a:t>
            </a:r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186" y="4561050"/>
            <a:ext cx="74971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03" y="1085675"/>
            <a:ext cx="1838150" cy="18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042" y="1085675"/>
            <a:ext cx="1838150" cy="18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1802700" y="3028950"/>
            <a:ext cx="1783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Robert Seedorff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CISO @ 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iteratec</a:t>
            </a:r>
            <a:b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OWASP Member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4921450" y="3028950"/>
            <a:ext cx="2109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Jannik Hollenbach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 Engineer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@ 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iteratec</a:t>
            </a:r>
            <a:b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OWASP Juice Shop Core Team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0709" y="4026198"/>
            <a:ext cx="341000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4584" y="4095132"/>
            <a:ext cx="203450" cy="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961809" y="4233022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  <a:t>@r_seedorff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2906909" y="4233022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1"/>
              </a:rPr>
              <a:t>@rseedorff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6084" y="4026210"/>
            <a:ext cx="341000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9959" y="4095144"/>
            <a:ext cx="203450" cy="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5207184" y="4233034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3"/>
              </a:rPr>
              <a:t>@j12934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6152284" y="4233034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4"/>
              </a:rPr>
              <a:t>@j12934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75638" y="3216075"/>
            <a:ext cx="203450" cy="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78200" y="3268600"/>
            <a:ext cx="203450" cy="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74254" y="3429375"/>
            <a:ext cx="606221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76817" y="3481900"/>
            <a:ext cx="606221" cy="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648075"/>
            <a:ext cx="8520600" cy="3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Our passion</a:t>
            </a:r>
            <a:r>
              <a:rPr lang="en" sz="2700"/>
              <a:t> is to </a:t>
            </a:r>
            <a:r>
              <a:rPr b="1" lang="en" sz="2700"/>
              <a:t>deliver secure software</a:t>
            </a:r>
            <a:r>
              <a:rPr lang="en" sz="2700"/>
              <a:t> because we believe that secure software development is crucial in a digital world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Developing secure software </a:t>
            </a:r>
            <a:r>
              <a:rPr b="1" lang="en" sz="2400"/>
              <a:t>is not that hard </a:t>
            </a:r>
            <a:br>
              <a:rPr b="1" lang="en" sz="2400"/>
            </a:br>
            <a:r>
              <a:rPr b="1" lang="en" sz="2400"/>
              <a:t>as developer</a:t>
            </a:r>
            <a:r>
              <a:rPr lang="en" sz="2400"/>
              <a:t> often might think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all starts as always with a </a:t>
            </a:r>
            <a:r>
              <a:rPr i="1" lang="en" sz="1800"/>
              <a:t>shared mindset</a:t>
            </a:r>
            <a:r>
              <a:rPr lang="en" sz="1800"/>
              <a:t> + </a:t>
            </a:r>
            <a:r>
              <a:rPr i="1" lang="en" sz="1800"/>
              <a:t>culture</a:t>
            </a:r>
            <a:r>
              <a:rPr lang="en" sz="1800"/>
              <a:t>, </a:t>
            </a:r>
            <a:br>
              <a:rPr lang="en" sz="1800"/>
            </a:br>
            <a:r>
              <a:rPr i="1" lang="en" sz="1800"/>
              <a:t>learning by doing</a:t>
            </a:r>
            <a:r>
              <a:rPr lang="en" sz="1800"/>
              <a:t> and of course </a:t>
            </a:r>
            <a:r>
              <a:rPr i="1" lang="en" sz="1800"/>
              <a:t>security developer trainings</a:t>
            </a:r>
            <a:r>
              <a:rPr lang="en" sz="1800"/>
              <a:t> 😉</a:t>
            </a:r>
            <a:r>
              <a:rPr lang="en" sz="1900"/>
              <a:t> </a:t>
            </a:r>
            <a:endParaRPr sz="2900"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</a:t>
            </a:r>
            <a:br>
              <a:rPr lang="en"/>
            </a:br>
            <a:r>
              <a:rPr lang="en"/>
              <a:t>How do you do </a:t>
            </a:r>
            <a:br>
              <a:rPr lang="en"/>
            </a:br>
            <a:r>
              <a:rPr lang="en"/>
              <a:t>hands-on security trainings?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With OWASP Juice Shop, </a:t>
            </a:r>
            <a:r>
              <a:rPr lang="en"/>
              <a:t>obviously</a:t>
            </a:r>
            <a:r>
              <a:rPr lang="en"/>
              <a:t> </a:t>
            </a:r>
            <a:r>
              <a:rPr lang="en"/>
              <a:t>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95+ Challenges with lots of variability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Realistic challenges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Interactive Hacking Instructor for newbies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Open Source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74" y="152425"/>
            <a:ext cx="5529902" cy="1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How?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952500" y="12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{472D4C4D-1394-4FB5-A7E1-D314E97B6EFA}</a:tableStyleId>
              </a:tblPr>
              <a:tblGrid>
                <a:gridCol w="689300"/>
                <a:gridCol w="2303550"/>
                <a:gridCol w="2123050"/>
                <a:gridCol w="2123050"/>
              </a:tblGrid>
              <a:tr h="57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#1</a:t>
                      </a:r>
                      <a:b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Installs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#2</a:t>
                      </a:r>
                      <a:b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“docker run ...” Hosting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MultiJuicer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52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👍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Managed by Participants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Nothing to manage by you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Saves time during training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Easy Setup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Saves time during training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Single address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Monitorable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Scales automatically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Somewhat cheat proof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Automatically cleans up instances after trainings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5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👎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Time Intensive during trainings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Need to be a node expert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Managed by you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Hard to monitor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addresses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Might be blocked in corporate networks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Managed by you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Need to maintain kubernetes cluster 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Setup Comparison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71475" y="757250"/>
            <a:ext cx="6050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will find a recap of all three options here: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https://youtu.be/6NMjZbfnTOU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63" y="771275"/>
            <a:ext cx="7201875" cy="36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