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D74F81-6D5B-4F67-99C6-7D51DE92EB97}">
  <a:tblStyle styleId="{1DD74F81-6D5B-4F67-99C6-7D51DE92E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ulti-juicer.oss2020.security.iteratec.dev/balancer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36eb9b8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36eb9b8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end, the will be at least one participant setup which </a:t>
            </a:r>
            <a:r>
              <a:rPr lang="en"/>
              <a:t>didn't</a:t>
            </a:r>
            <a:r>
              <a:rPr lang="en"/>
              <a:t> work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36eb9b8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36eb9b8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6eb9b8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6eb9b8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36eb9b87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36eb9b87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36eb9b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36eb9b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636eb9b87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636eb9b87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https://multi-juicer.oss2020.security.iteratec.dev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36eb9b87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36eb9b87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36eb9b8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36eb9b8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36eb9b8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36eb9b8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ideas for deep dive topics: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to integrate additional learning material for training participants?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Multiple isolated training setups in one cluster?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Long Running setups (365d a year)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Implementation details regarding kubernetes ? Labels, State Persistence,..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36eb9b8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636eb9b8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7b16226be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77b16226b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36eb9b87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36eb9b87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636eb9b8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8636eb9b8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Short introduction about us and our job at iteratec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36eb9b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36eb9b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why we are doing this as a company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36eb9b8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36eb9b8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the participants?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36eb9b8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36eb9b8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6eb9b8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6eb9b8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36eb9b8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36eb9b8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36eb9b8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36eb9b8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593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3125" y="36800"/>
            <a:ext cx="1780875" cy="7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17425" y="76125"/>
            <a:ext cx="1189175" cy="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wning.owasp-juice.shop/appendix/trainers.html#classroom-hi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iteratec/multi-juicer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iteratec/multi-juicer" TargetMode="Externa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s://github.com/iteratec/multi-juicer" TargetMode="External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seedorff" TargetMode="External"/><Relationship Id="rId10" Type="http://schemas.openxmlformats.org/officeDocument/2006/relationships/hyperlink" Target="https://twitter.com/r_seedorff" TargetMode="External"/><Relationship Id="rId13" Type="http://schemas.openxmlformats.org/officeDocument/2006/relationships/hyperlink" Target="https://twitter.com/j12934" TargetMode="External"/><Relationship Id="rId12" Type="http://schemas.openxmlformats.org/officeDocument/2006/relationships/hyperlink" Target="https://github.com/rseedorf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hyperlink" Target="https://twitter.com/r_seedorff" TargetMode="External"/><Relationship Id="rId15" Type="http://schemas.openxmlformats.org/officeDocument/2006/relationships/image" Target="../media/image9.jpg"/><Relationship Id="rId14" Type="http://schemas.openxmlformats.org/officeDocument/2006/relationships/hyperlink" Target="https://github.com/j12934" TargetMode="External"/><Relationship Id="rId16" Type="http://schemas.openxmlformats.org/officeDocument/2006/relationships/image" Target="../media/image7.png"/><Relationship Id="rId5" Type="http://schemas.openxmlformats.org/officeDocument/2006/relationships/hyperlink" Target="https://www.iteratec.com" TargetMode="External"/><Relationship Id="rId6" Type="http://schemas.openxmlformats.org/officeDocument/2006/relationships/hyperlink" Target="https://www.iteratec.com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3">
            <a:alphaModFix/>
          </a:blip>
          <a:srcRect b="-129" l="0" r="0" t="130"/>
          <a:stretch/>
        </p:blipFill>
        <p:spPr>
          <a:xfrm>
            <a:off x="0" y="-17425"/>
            <a:ext cx="9183551" cy="520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4477325" y="1259850"/>
            <a:ext cx="3665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MultiJuicer</a:t>
            </a:r>
            <a:b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Installation is a great way to waste the first hour(s) of your security training 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Central Hosting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all Instances in a Cloud(ish) environment.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18550" y="2123400"/>
            <a:ext cx="84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That’s totally fine!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Trivial Solution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235500" y="1583749"/>
            <a:ext cx="8748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4CC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876D6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994CC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{10..19}</a:t>
            </a:r>
            <a:r>
              <a:rPr lang="en">
                <a:solidFill>
                  <a:srgbClr val="0C969B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994CC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docker run -d -p 40</a:t>
            </a:r>
            <a:r>
              <a:rPr lang="en">
                <a:solidFill>
                  <a:srgbClr val="4876D6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:3000 bkimminich/juice-shop</a:t>
            </a:r>
            <a:r>
              <a:rPr lang="en">
                <a:solidFill>
                  <a:srgbClr val="0C969B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403F5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994CC3"/>
                </a:solidFill>
                <a:highlight>
                  <a:srgbClr val="FBFBFB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i="1">
              <a:solidFill>
                <a:srgbClr val="994CC3"/>
              </a:solidFill>
              <a:highlight>
                <a:srgbClr val="FBFB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77000" y="993100"/>
            <a:ext cx="84444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10 Instances via Docker &amp; Bash (From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Pwning Juice Shop</a:t>
            </a:r>
            <a:r>
              <a:rPr lang="en"/>
              <a:t>):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18550" y="2759950"/>
            <a:ext cx="83613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But comes with some downsides: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need to distribute the addresses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Corporate firewall blocking random ports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“cheat proof”, users can enumerate the ports to find the other instances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Hard for organisers to keep an overview over the instances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need to know how many participants you’ll have in advance or add instances by hand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Running multiple trainings in parallel might be a hassle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Don’t forget to cleanup everything afterwards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2667" l="0" r="0" t="12110"/>
          <a:stretch/>
        </p:blipFill>
        <p:spPr>
          <a:xfrm>
            <a:off x="1480750" y="959200"/>
            <a:ext cx="6182499" cy="23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443650" y="3276375"/>
            <a:ext cx="8367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★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uns on a single domain, comes with a Load Balancer sending the traffic to the participants Juice Shop instance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★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Dynamically create new Juice Shop instances when needed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★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Juice Shop instances are “isolated” from each other to prevent cheating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★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ackup and auto apply challenge progress in case of Juice Shop container restarts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★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eanup old &amp; unused instances automatically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0"/>
            <a:ext cx="7854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Option 3: Central Hosting based on </a:t>
            </a: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63" y="771275"/>
            <a:ext cx="7201875" cy="36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🚀 </a:t>
            </a:r>
            <a:r>
              <a:rPr lang="en"/>
              <a:t>Demo </a:t>
            </a:r>
            <a:r>
              <a:rPr lang="en"/>
              <a:t>🚀</a:t>
            </a: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952500" y="9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{1DD74F81-6D5B-4F67-99C6-7D51DE92EB97}</a:tableStyleId>
              </a:tblPr>
              <a:tblGrid>
                <a:gridCol w="689300"/>
                <a:gridCol w="2303550"/>
                <a:gridCol w="2123050"/>
                <a:gridCol w="2123050"/>
              </a:tblGrid>
              <a:tr h="6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Option #1</a:t>
                      </a:r>
                      <a:b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Local Installs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Option #2</a:t>
                      </a:r>
                      <a:b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“docker run ...” Hosting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Option #3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MultiJuicer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👍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Managed by Participants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Nothing to manage by you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Saves time during training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Easy Setup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Saves time during training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Single address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Monitorable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Scales automatically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Somewhat cheat proof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Automatically cleans up instances after trainings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👎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Time Intensive during trainings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Need to be a node expert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Managed by you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Hard to monitor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addresses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Might be blocked in corporate networks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Managed by you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ato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Need to maintain kubernetes cluster 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Setup Comparison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r>
              <a:rPr lang="en"/>
              <a:t>🧐</a:t>
            </a:r>
            <a:r>
              <a:rPr lang="en"/>
              <a:t>?</a:t>
            </a:r>
            <a:endParaRPr sz="2700"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18550" y="847075"/>
            <a:ext cx="8361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Topics for the DeepDive Session</a:t>
            </a:r>
            <a:br>
              <a:rPr lang="en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(15 June 2020, 6:00 pm CEST)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275150" y="1929100"/>
            <a:ext cx="659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to install and configure MultiJuicer?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Guides based on AWS, GCP, DigitalOcean, Azure already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available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to customize the MultiJuicer + JuiceShop?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you track the progress of the hackers?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Which metrics are missing?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Implementation details regarding kubernetes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Your suggestion: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tell us now or write us later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😀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can help?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235500" y="10612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👩‍💻  </a:t>
            </a:r>
            <a:r>
              <a:rPr lang="en" sz="2200"/>
              <a:t>Try it out!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⭐️  </a:t>
            </a:r>
            <a:r>
              <a:rPr lang="en" sz="2200"/>
              <a:t>Star the repo 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🐛  File issues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🧾  Write setups guides for your favorite cloud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📢  Share your feedback and </a:t>
            </a:r>
            <a:r>
              <a:rPr lang="en" sz="2200"/>
              <a:t>experience</a:t>
            </a:r>
            <a:r>
              <a:rPr lang="en" sz="2200"/>
              <a:t> with us </a:t>
            </a:r>
            <a:endParaRPr sz="2200"/>
          </a:p>
        </p:txBody>
      </p:sp>
      <p:sp>
        <p:nvSpPr>
          <p:cNvPr id="179" name="Google Shape;179;p25"/>
          <p:cNvSpPr txBox="1"/>
          <p:nvPr/>
        </p:nvSpPr>
        <p:spPr>
          <a:xfrm>
            <a:off x="3444000" y="4665475"/>
            <a:ext cx="2551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hlinkClick r:id="rId3"/>
              </a:rPr>
              <a:t>github.com/iteratec/multi-juicer</a:t>
            </a:r>
            <a:endParaRPr sz="15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775" y="4665485"/>
            <a:ext cx="295219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38" y="1026113"/>
            <a:ext cx="6182525" cy="3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3568425" y="4610250"/>
            <a:ext cx="2551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https://github.com/iteratec/multi-juicer</a:t>
            </a:r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186" y="4561050"/>
            <a:ext cx="74971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211272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listening, stay safe!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38" y="1026113"/>
            <a:ext cx="6182525" cy="3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3444013" y="4238550"/>
            <a:ext cx="2551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uFill>
                  <a:noFill/>
                </a:uFill>
                <a:hlinkClick r:id="rId4"/>
              </a:rPr>
              <a:t>github.com/iteratec/multi-juicer</a:t>
            </a:r>
            <a:endParaRPr sz="150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788" y="4238560"/>
            <a:ext cx="295219" cy="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03" y="1085675"/>
            <a:ext cx="1838150" cy="18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042" y="1085675"/>
            <a:ext cx="1838150" cy="18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/>
        </p:nvSpPr>
        <p:spPr>
          <a:xfrm>
            <a:off x="1802700" y="3028950"/>
            <a:ext cx="1783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Robert Seedorff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CISO @ 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iteratec</a:t>
            </a:r>
            <a:b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OWASP Member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4921450" y="3028950"/>
            <a:ext cx="2109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Jannik Hollenbach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Security Engineer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@ 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iteratec</a:t>
            </a:r>
            <a:b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OWASP Juice Shop Core Team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0709" y="4026198"/>
            <a:ext cx="341000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4584" y="4095132"/>
            <a:ext cx="203450" cy="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1961809" y="4233022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/>
              </a:rPr>
              <a:t>@r_seedorff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	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2906909" y="4233022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1"/>
              </a:rPr>
              <a:t>@rseedorff</a:t>
            </a:r>
            <a:r>
              <a:rPr i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	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6084" y="4026210"/>
            <a:ext cx="341000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9959" y="4095144"/>
            <a:ext cx="203450" cy="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5207184" y="4233034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3"/>
              </a:rPr>
              <a:t>@j12934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6152284" y="4233034"/>
            <a:ext cx="95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4"/>
              </a:rPr>
              <a:t>@j12934</a:t>
            </a:r>
            <a:endParaRPr i="1"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75638" y="3216075"/>
            <a:ext cx="203450" cy="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78200" y="3268600"/>
            <a:ext cx="203450" cy="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74254" y="3429375"/>
            <a:ext cx="606221" cy="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76817" y="3481900"/>
            <a:ext cx="606221" cy="3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1700" y="648075"/>
            <a:ext cx="8520600" cy="3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Our passion</a:t>
            </a:r>
            <a:r>
              <a:rPr lang="en" sz="2700"/>
              <a:t> is to </a:t>
            </a:r>
            <a:r>
              <a:rPr b="1" lang="en" sz="2700"/>
              <a:t>deliver secure software</a:t>
            </a:r>
            <a:r>
              <a:rPr lang="en" sz="2700"/>
              <a:t> because we believe </a:t>
            </a:r>
            <a:r>
              <a:rPr lang="en" sz="2700"/>
              <a:t>that secure software development is crucial in a digital world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Developing secure software </a:t>
            </a:r>
            <a:r>
              <a:rPr b="1" lang="en" sz="2400"/>
              <a:t>is not that hard </a:t>
            </a:r>
            <a:br>
              <a:rPr b="1" lang="en" sz="2400"/>
            </a:br>
            <a:r>
              <a:rPr b="1" lang="en" sz="2400"/>
              <a:t>as developer</a:t>
            </a:r>
            <a:r>
              <a:rPr lang="en" sz="2400"/>
              <a:t> often might think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all starts as always with a shared mindset + culture, </a:t>
            </a:r>
            <a:br>
              <a:rPr lang="en" sz="1800"/>
            </a:br>
            <a:r>
              <a:rPr lang="en" sz="1800"/>
              <a:t>learning by doing and of course developer trainings 😉</a:t>
            </a:r>
            <a:r>
              <a:rPr lang="en" sz="1900"/>
              <a:t> </a:t>
            </a:r>
            <a:endParaRPr sz="2900"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🤔</a:t>
            </a:r>
            <a:br>
              <a:rPr lang="en"/>
            </a:br>
            <a:r>
              <a:rPr lang="en"/>
              <a:t>How do you do </a:t>
            </a:r>
            <a:br>
              <a:rPr lang="en"/>
            </a:br>
            <a:r>
              <a:rPr lang="en"/>
              <a:t>hands-on security trainings?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With OWASP Juice Shop, </a:t>
            </a:r>
            <a:r>
              <a:rPr lang="en"/>
              <a:t>obviously</a:t>
            </a:r>
            <a:r>
              <a:rPr lang="en"/>
              <a:t> </a:t>
            </a:r>
            <a:r>
              <a:rPr lang="en"/>
              <a:t>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95+ Challenges with lots of variability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Realistic challenges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Interactive Hacking Instructor for newbies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" sz="2400">
                <a:solidFill>
                  <a:srgbClr val="434343"/>
                </a:solidFill>
              </a:rPr>
              <a:t>Open Source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74" y="152425"/>
            <a:ext cx="5529902" cy="1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How?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Local </a:t>
            </a:r>
            <a:r>
              <a:rPr lang="en"/>
              <a:t>Installation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clone the repo and run “npm install”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225200" y="94450"/>
            <a:ext cx="2833200" cy="903000"/>
          </a:xfrm>
          <a:prstGeom prst="wedgeRectCallout">
            <a:avLst>
              <a:gd fmla="val 41453" name="adj1"/>
              <a:gd fmla="val 94586" name="adj2"/>
            </a:avLst>
          </a:prstGeom>
          <a:solidFill>
            <a:srgbClr val="86B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 I use my 5 year old 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Node.js 4 Installation?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104729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💣</a:t>
            </a:r>
            <a:br>
              <a:rPr lang="en" sz="2500"/>
            </a:br>
            <a:r>
              <a:rPr lang="en" sz="2500"/>
              <a:t>Anything that can go wrong</a:t>
            </a:r>
            <a:br>
              <a:rPr lang="en" sz="2500"/>
            </a:br>
            <a:r>
              <a:rPr lang="en" sz="2500"/>
              <a:t>will go wrong </a:t>
            </a:r>
            <a:endParaRPr sz="2500"/>
          </a:p>
        </p:txBody>
      </p:sp>
      <p:sp>
        <p:nvSpPr>
          <p:cNvPr id="99" name="Google Shape;99;p15"/>
          <p:cNvSpPr/>
          <p:nvPr/>
        </p:nvSpPr>
        <p:spPr>
          <a:xfrm>
            <a:off x="675625" y="1162350"/>
            <a:ext cx="1358400" cy="1140600"/>
          </a:xfrm>
          <a:prstGeom prst="wedgeRectCallout">
            <a:avLst>
              <a:gd fmla="val -58558" name="adj1"/>
              <a:gd fmla="val 90761" name="adj2"/>
            </a:avLst>
          </a:prstGeom>
          <a:solidFill>
            <a:srgbClr val="1F5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 don’t have Node.js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973750" y="334175"/>
            <a:ext cx="3196500" cy="1140600"/>
          </a:xfrm>
          <a:prstGeom prst="wedgeRectCallout">
            <a:avLst>
              <a:gd fmla="val 8954" name="adj1"/>
              <a:gd fmla="val 85166" name="adj2"/>
            </a:avLst>
          </a:prstGeom>
          <a:solidFill>
            <a:srgbClr val="1F5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I’m not allowed to install Software on my Enterprise Windows 95 Laptop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112100" y="890450"/>
            <a:ext cx="2361000" cy="841800"/>
          </a:xfrm>
          <a:prstGeom prst="wedgeRectCallout">
            <a:avLst>
              <a:gd fmla="val -42615" name="adj1"/>
              <a:gd fmla="val 105717" name="adj2"/>
            </a:avLst>
          </a:prstGeom>
          <a:solidFill>
            <a:srgbClr val="86B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already have something running on port 3000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79800" y="3817900"/>
            <a:ext cx="2141400" cy="1140600"/>
          </a:xfrm>
          <a:prstGeom prst="wedgeRectCallout">
            <a:avLst>
              <a:gd fmla="val 10030" name="adj1"/>
              <a:gd fmla="val -67927" name="adj2"/>
            </a:avLst>
          </a:prstGeom>
          <a:solidFill>
            <a:srgbClr val="86B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it normal that this 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takes 15 minutes?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669150" y="1939116"/>
            <a:ext cx="2404800" cy="903000"/>
          </a:xfrm>
          <a:prstGeom prst="wedgeRectCallout">
            <a:avLst>
              <a:gd fmla="val 44365" name="adj1"/>
              <a:gd fmla="val 94251" name="adj2"/>
            </a:avLst>
          </a:prstGeom>
          <a:solidFill>
            <a:srgbClr val="1F5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Why is my fan spinning up?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464500" y="3759575"/>
            <a:ext cx="3435000" cy="1140600"/>
          </a:xfrm>
          <a:prstGeom prst="wedgeRectCallout">
            <a:avLst>
              <a:gd fmla="val -13120" name="adj1"/>
              <a:gd fmla="val -87824" name="adj2"/>
            </a:avLst>
          </a:prstGeom>
          <a:solidFill>
            <a:srgbClr val="1F5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My enterprise npm installation is only allowed to fetch packages from our enterprise package repository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380275" y="3059125"/>
            <a:ext cx="2361000" cy="841800"/>
          </a:xfrm>
          <a:prstGeom prst="wedgeRectCallout">
            <a:avLst>
              <a:gd fmla="val -33047" name="adj1"/>
              <a:gd fmla="val -84411" name="adj2"/>
            </a:avLst>
          </a:prstGeom>
          <a:solidFill>
            <a:srgbClr val="86B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NPM install is crashing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-327075" y="2467850"/>
            <a:ext cx="2833200" cy="903000"/>
          </a:xfrm>
          <a:prstGeom prst="wedgeRectCallout">
            <a:avLst>
              <a:gd fmla="val 62061" name="adj1"/>
              <a:gd fmla="val -2290" name="adj2"/>
            </a:avLst>
          </a:prstGeom>
          <a:solidFill>
            <a:srgbClr val="86B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is a terminal?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6200" y="3618975"/>
            <a:ext cx="2404800" cy="973500"/>
          </a:xfrm>
          <a:prstGeom prst="wedgeRectCallout">
            <a:avLst>
              <a:gd fmla="val 65030" name="adj1"/>
              <a:gd fmla="val -48796" name="adj2"/>
            </a:avLst>
          </a:prstGeom>
          <a:solidFill>
            <a:srgbClr val="1F5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It says it’s running but i can’t access it via localhost:3000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