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Alegreya Sans"/>
      <p:bold r:id="rId24"/>
      <p:boldItalic r:id="rId25"/>
    </p:embeddedFont>
    <p:embeddedFont>
      <p:font typeface="Open Sans Light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AlegreyaSans-bold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Light-regular.fntdata"/><Relationship Id="rId25" Type="http://schemas.openxmlformats.org/officeDocument/2006/relationships/font" Target="fonts/AlegreyaSans-boldItalic.fntdata"/><Relationship Id="rId28" Type="http://schemas.openxmlformats.org/officeDocument/2006/relationships/font" Target="fonts/OpenSansLight-italic.fntdata"/><Relationship Id="rId27" Type="http://schemas.openxmlformats.org/officeDocument/2006/relationships/font" Target="fonts/OpenSansLigh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32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8113dcaca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88113dcaca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8113dcaca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88113dcaca_2_1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8113dcaca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88113dcaca_2_1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8113dcaca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88113dcaca_2_1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8113dcaca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88113dcaca_2_1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8113dcaca_2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88113dcaca_2_1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8113dcaca_2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88113dcaca_2_1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8113dcaca_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88113dcaca_2_1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8113dcaca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88113dcaca_2_1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8113dcaca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88113dcaca_2_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8113dcaca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88113dcaca_2_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8113dcaca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88113dcaca_2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8113dcaca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88113dcaca_2_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8113dcaca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88113dcaca_2_10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8113dcaca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88113dcaca_2_1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8113dcaca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88113dcaca_2_1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8113dcaca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88113dcaca_2_1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7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7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ACF4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746790" y="1847965"/>
            <a:ext cx="5939406" cy="1447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200" u="none" cap="none" strike="noStrike">
                <a:solidFill>
                  <a:srgbClr val="201F1F"/>
                </a:solidFill>
                <a:latin typeface="Alegreya Sans"/>
                <a:ea typeface="Alegreya Sans"/>
                <a:cs typeface="Alegreya Sans"/>
                <a:sym typeface="Alegreya Sans"/>
              </a:rPr>
              <a:t>Compliance as Code using Inpsec</a:t>
            </a:r>
            <a:endParaRPr sz="700"/>
          </a:p>
        </p:txBody>
      </p:sp>
      <p:sp>
        <p:nvSpPr>
          <p:cNvPr id="130" name="Google Shape;130;p25"/>
          <p:cNvSpPr/>
          <p:nvPr/>
        </p:nvSpPr>
        <p:spPr>
          <a:xfrm>
            <a:off x="592097" y="3527299"/>
            <a:ext cx="8145967" cy="69218"/>
          </a:xfrm>
          <a:prstGeom prst="rect">
            <a:avLst/>
          </a:prstGeom>
          <a:solidFill>
            <a:srgbClr val="201F1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 txBox="1"/>
          <p:nvPr/>
        </p:nvSpPr>
        <p:spPr>
          <a:xfrm>
            <a:off x="1326888" y="3803623"/>
            <a:ext cx="5939406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Presented by </a:t>
            </a:r>
            <a:r>
              <a:rPr b="1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Joshua Jebaraj</a:t>
            </a:r>
            <a:endParaRPr sz="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ACF4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4"/>
          <p:cNvPicPr preferRelativeResize="0"/>
          <p:nvPr/>
        </p:nvPicPr>
        <p:blipFill rotWithShape="1">
          <a:blip r:embed="rId3">
            <a:alphaModFix/>
          </a:blip>
          <a:srcRect b="6755" l="0" r="0" t="3071"/>
          <a:stretch/>
        </p:blipFill>
        <p:spPr>
          <a:xfrm>
            <a:off x="1175663" y="47649"/>
            <a:ext cx="6225457" cy="5048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ACF4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/>
        </p:nvSpPr>
        <p:spPr>
          <a:xfrm>
            <a:off x="1790191" y="2020748"/>
            <a:ext cx="5939406" cy="789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200" u="none" cap="none" strike="noStrike">
                <a:solidFill>
                  <a:srgbClr val="201F1F"/>
                </a:solidFill>
                <a:latin typeface="Alegreya Sans"/>
                <a:ea typeface="Alegreya Sans"/>
                <a:cs typeface="Alegreya Sans"/>
                <a:sym typeface="Alegreya Sans"/>
              </a:rPr>
              <a:t>    Compliance as Code </a:t>
            </a:r>
            <a:endParaRPr sz="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ACF4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/>
        </p:nvSpPr>
        <p:spPr>
          <a:xfrm>
            <a:off x="3449532" y="407527"/>
            <a:ext cx="1574602" cy="7362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800" u="none" cap="none" strike="noStrike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Inspec</a:t>
            </a:r>
            <a:endParaRPr sz="700"/>
          </a:p>
        </p:txBody>
      </p:sp>
      <p:sp>
        <p:nvSpPr>
          <p:cNvPr id="202" name="Google Shape;202;p36"/>
          <p:cNvSpPr txBox="1"/>
          <p:nvPr/>
        </p:nvSpPr>
        <p:spPr>
          <a:xfrm>
            <a:off x="441406" y="2001749"/>
            <a:ext cx="8261189" cy="1345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800" u="none" cap="none" strike="noStrike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Inspec open source tool for test for Security and Compliance</a:t>
            </a:r>
            <a:endParaRPr sz="700"/>
          </a:p>
        </p:txBody>
      </p:sp>
      <p:sp>
        <p:nvSpPr>
          <p:cNvPr id="203" name="Google Shape;203;p36"/>
          <p:cNvSpPr txBox="1"/>
          <p:nvPr/>
        </p:nvSpPr>
        <p:spPr>
          <a:xfrm>
            <a:off x="980257" y="4717224"/>
            <a:ext cx="7183487" cy="290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Source : https://www.slideshare.net/lnxchk/inspec-june-2018-at-open28be</a:t>
            </a:r>
            <a:endParaRPr sz="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ACF4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/>
        </p:nvSpPr>
        <p:spPr>
          <a:xfrm>
            <a:off x="2885498" y="509588"/>
            <a:ext cx="2814563" cy="7362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800" u="none" cap="none" strike="noStrike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Why Inspec</a:t>
            </a:r>
            <a:endParaRPr sz="700"/>
          </a:p>
        </p:txBody>
      </p:sp>
      <p:sp>
        <p:nvSpPr>
          <p:cNvPr id="209" name="Google Shape;209;p37"/>
          <p:cNvSpPr txBox="1"/>
          <p:nvPr/>
        </p:nvSpPr>
        <p:spPr>
          <a:xfrm>
            <a:off x="690702" y="1646329"/>
            <a:ext cx="7408833" cy="3396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1" marL="723900" marR="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</a:pPr>
            <a:r>
              <a:rPr b="1" i="0" lang="en" sz="4400" u="none" cap="none" strike="noStrike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Human Readable Language</a:t>
            </a:r>
            <a:endParaRPr sz="700"/>
          </a:p>
          <a:p>
            <a:pPr indent="-355600" lvl="1" marL="723900" marR="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</a:pPr>
            <a:r>
              <a:rPr b="1" i="0" lang="en" sz="4400" u="none" cap="none" strike="noStrike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Easy to integrate into existing workspace</a:t>
            </a:r>
            <a:endParaRPr sz="700"/>
          </a:p>
          <a:p>
            <a:pPr indent="-355600" lvl="1" marL="723900" marR="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</a:pPr>
            <a:r>
              <a:rPr b="1" i="0" lang="en" sz="4400" u="none" cap="none" strike="noStrike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Supports Different Targets</a:t>
            </a:r>
            <a:endParaRPr sz="700"/>
          </a:p>
          <a:p>
            <a:pPr indent="-355600" lvl="1" marL="723900" marR="0" rtl="0" algn="ctr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</a:pPr>
            <a:r>
              <a:rPr b="1" i="0" lang="en" sz="4400" u="none" cap="none" strike="noStrike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No Dependency</a:t>
            </a:r>
            <a:endParaRPr sz="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ACF4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/>
        </p:nvSpPr>
        <p:spPr>
          <a:xfrm>
            <a:off x="2437562" y="143828"/>
            <a:ext cx="4856708" cy="7362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800" u="none" cap="none" strike="noStrike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What Inspec Can Do</a:t>
            </a:r>
            <a:endParaRPr sz="700"/>
          </a:p>
        </p:txBody>
      </p:sp>
      <p:sp>
        <p:nvSpPr>
          <p:cNvPr id="215" name="Google Shape;215;p38"/>
          <p:cNvSpPr txBox="1"/>
          <p:nvPr/>
        </p:nvSpPr>
        <p:spPr>
          <a:xfrm>
            <a:off x="367392" y="948686"/>
            <a:ext cx="8115300" cy="43024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1" marL="7874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b="1" i="0" lang="en" sz="4800" u="none" cap="none" strike="noStrike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Speed up Deployement</a:t>
            </a:r>
            <a:endParaRPr sz="700"/>
          </a:p>
          <a:p>
            <a:pPr indent="-393700" lvl="1" marL="7874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b="1" i="0" lang="en" sz="4800" u="none" cap="none" strike="noStrike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Reduce the workload</a:t>
            </a:r>
            <a:endParaRPr sz="700"/>
          </a:p>
          <a:p>
            <a:pPr indent="-393700" lvl="1" marL="7874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b="1" i="0" lang="en" sz="4800" u="none" cap="none" strike="noStrike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Helps to convert the existing compliance to code</a:t>
            </a:r>
            <a:endParaRPr sz="700"/>
          </a:p>
          <a:p>
            <a:pPr indent="-393700" lvl="1" marL="7874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b="1" i="0" lang="en" sz="4800" u="none" cap="none" strike="noStrike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Respect from the Developer Team</a:t>
            </a:r>
            <a:endParaRPr sz="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ACF4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/>
        </p:nvSpPr>
        <p:spPr>
          <a:xfrm>
            <a:off x="1976679" y="143828"/>
            <a:ext cx="5778475" cy="7362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800" u="none" cap="none" strike="noStrike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What Inspec Cannot  Do</a:t>
            </a:r>
            <a:endParaRPr sz="700"/>
          </a:p>
        </p:txBody>
      </p:sp>
      <p:sp>
        <p:nvSpPr>
          <p:cNvPr id="221" name="Google Shape;221;p39"/>
          <p:cNvSpPr txBox="1"/>
          <p:nvPr/>
        </p:nvSpPr>
        <p:spPr>
          <a:xfrm>
            <a:off x="338000" y="949340"/>
            <a:ext cx="8115300" cy="37387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1" marL="787400" marR="0" rtl="0" algn="ctr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b="1" i="0" lang="en" sz="4800" u="none" cap="none" strike="noStrike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Makes you 100% compliant</a:t>
            </a:r>
            <a:endParaRPr sz="700"/>
          </a:p>
          <a:p>
            <a:pPr indent="-393700" lvl="1" marL="787400" marR="0" rtl="0" algn="ctr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b="1" i="0" lang="en" sz="4800" u="none" cap="none" strike="noStrike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Makes you 100% secure</a:t>
            </a:r>
            <a:endParaRPr sz="700"/>
          </a:p>
          <a:p>
            <a:pPr indent="-393700" lvl="1" marL="787400" marR="0" rtl="0" algn="ctr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b="1" i="0" lang="en" sz="4800" u="none" cap="none" strike="noStrike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Cannot make changes to the system</a:t>
            </a:r>
            <a:endParaRPr sz="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ACF4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/>
        </p:nvSpPr>
        <p:spPr>
          <a:xfrm>
            <a:off x="2233223" y="1966279"/>
            <a:ext cx="3680817" cy="7362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800" u="none" cap="none" strike="noStrike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Workshop Link</a:t>
            </a:r>
            <a:endParaRPr sz="700"/>
          </a:p>
        </p:txBody>
      </p:sp>
      <p:sp>
        <p:nvSpPr>
          <p:cNvPr id="227" name="Google Shape;227;p40"/>
          <p:cNvSpPr txBox="1"/>
          <p:nvPr/>
        </p:nvSpPr>
        <p:spPr>
          <a:xfrm>
            <a:off x="1732900" y="3017951"/>
            <a:ext cx="4681463" cy="3705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https://chef-workshop-oss.netlify.app/</a:t>
            </a:r>
            <a:endParaRPr sz="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ACF4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/>
        </p:nvSpPr>
        <p:spPr>
          <a:xfrm>
            <a:off x="3330513" y="586934"/>
            <a:ext cx="2482974" cy="7362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800" u="none" cap="none" strike="noStrike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Thanks To</a:t>
            </a:r>
            <a:endParaRPr sz="700"/>
          </a:p>
        </p:txBody>
      </p:sp>
      <p:sp>
        <p:nvSpPr>
          <p:cNvPr id="233" name="Google Shape;233;p41"/>
          <p:cNvSpPr txBox="1"/>
          <p:nvPr/>
        </p:nvSpPr>
        <p:spPr>
          <a:xfrm>
            <a:off x="1099731" y="1577646"/>
            <a:ext cx="6726159" cy="3246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1" marL="685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Char char="•"/>
            </a:pPr>
            <a:r>
              <a:rPr b="1" i="0" lang="en" sz="4100" u="none" cap="none" strike="noStrike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Dinis </a:t>
            </a:r>
            <a:endParaRPr sz="700"/>
          </a:p>
          <a:p>
            <a:pPr indent="-349250" lvl="1" marL="685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Char char="•"/>
            </a:pPr>
            <a:r>
              <a:rPr b="1" i="0" lang="en" sz="4100" u="none" cap="none" strike="noStrike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Didar </a:t>
            </a:r>
            <a:endParaRPr sz="700"/>
          </a:p>
          <a:p>
            <a:pPr indent="-349250" lvl="1" marL="685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Char char="•"/>
            </a:pPr>
            <a:r>
              <a:rPr b="1" i="0" lang="en" sz="4100" u="none" cap="none" strike="noStrike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Mario</a:t>
            </a:r>
            <a:endParaRPr sz="700"/>
          </a:p>
          <a:p>
            <a:pPr indent="-349250" lvl="1" marL="685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Char char="•"/>
            </a:pPr>
            <a:r>
              <a:rPr b="1" i="0" lang="en" sz="4100" u="none" cap="none" strike="noStrike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Josh Moulder</a:t>
            </a:r>
            <a:endParaRPr sz="700"/>
          </a:p>
          <a:p>
            <a:pPr indent="-349250" lvl="1" marL="685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Char char="•"/>
            </a:pPr>
            <a:r>
              <a:rPr b="1" i="0" lang="en" sz="4100" u="none" cap="none" strike="noStrike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Petera </a:t>
            </a:r>
            <a:endParaRPr sz="700"/>
          </a:p>
          <a:p>
            <a:pPr indent="-349250" lvl="1" marL="685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Char char="•"/>
            </a:pPr>
            <a:r>
              <a:rPr b="1" i="0" lang="en" sz="4100" u="none" cap="none" strike="noStrike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and all Participants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ACF4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/>
        </p:nvSpPr>
        <p:spPr>
          <a:xfrm>
            <a:off x="2989462" y="793119"/>
            <a:ext cx="2597869" cy="7940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200" u="sng" cap="none" strike="noStrike">
                <a:solidFill>
                  <a:srgbClr val="FFFFFF"/>
                </a:solidFill>
                <a:latin typeface="Alegreya Sans"/>
                <a:ea typeface="Alegreya Sans"/>
                <a:cs typeface="Alegreya Sans"/>
                <a:sym typeface="Alegreya Sans"/>
              </a:rPr>
              <a:t>Who Am I</a:t>
            </a:r>
            <a:endParaRPr sz="700"/>
          </a:p>
        </p:txBody>
      </p:sp>
      <p:sp>
        <p:nvSpPr>
          <p:cNvPr id="137" name="Google Shape;137;p26"/>
          <p:cNvSpPr txBox="1"/>
          <p:nvPr/>
        </p:nvSpPr>
        <p:spPr>
          <a:xfrm>
            <a:off x="132631" y="1582424"/>
            <a:ext cx="8115300" cy="2565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1" marL="78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•"/>
            </a:pPr>
            <a:r>
              <a:rPr b="1" i="0" lang="en" sz="4800" u="none" cap="none" strike="noStrike">
                <a:solidFill>
                  <a:srgbClr val="FFFFFF"/>
                </a:solidFill>
                <a:latin typeface="Alegreya Sans"/>
                <a:ea typeface="Alegreya Sans"/>
                <a:cs typeface="Alegreya Sans"/>
                <a:sym typeface="Alegreya Sans"/>
              </a:rPr>
              <a:t>Joshua Jebaraj</a:t>
            </a:r>
            <a:endParaRPr sz="700"/>
          </a:p>
          <a:p>
            <a:pPr indent="-393700" lvl="1" marL="78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•"/>
            </a:pPr>
            <a:r>
              <a:rPr b="1" i="0" lang="en" sz="4800" u="none" cap="none" strike="noStrike">
                <a:solidFill>
                  <a:srgbClr val="FFFFFF"/>
                </a:solidFill>
                <a:latin typeface="Alegreya Sans"/>
                <a:ea typeface="Alegreya Sans"/>
                <a:cs typeface="Alegreya Sans"/>
                <a:sym typeface="Alegreya Sans"/>
              </a:rPr>
              <a:t>Undergrad Student</a:t>
            </a:r>
            <a:endParaRPr sz="700"/>
          </a:p>
          <a:p>
            <a:pPr indent="-393700" lvl="1" marL="78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•"/>
            </a:pPr>
            <a:r>
              <a:rPr b="1" i="0" lang="en" sz="4800" u="none" cap="none" strike="noStrike">
                <a:solidFill>
                  <a:srgbClr val="FFFFFF"/>
                </a:solidFill>
                <a:latin typeface="Alegreya Sans"/>
                <a:ea typeface="Alegreya Sans"/>
                <a:cs typeface="Alegreya Sans"/>
                <a:sym typeface="Alegreya Sans"/>
              </a:rPr>
              <a:t>Intersted in Web,Android Security and DevSecOps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ACF4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/>
        </p:nvSpPr>
        <p:spPr>
          <a:xfrm>
            <a:off x="514350" y="2399813"/>
            <a:ext cx="8115300" cy="1120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000" u="none" cap="none" strike="noStrike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Problem With the Traditional Compliance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ACF4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291" y="1586614"/>
            <a:ext cx="2573043" cy="257304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8"/>
          <p:cNvSpPr txBox="1"/>
          <p:nvPr/>
        </p:nvSpPr>
        <p:spPr>
          <a:xfrm>
            <a:off x="2585696" y="407527"/>
            <a:ext cx="3302273" cy="7362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800" u="none" cap="none" strike="noStrike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Meet Mr John</a:t>
            </a:r>
            <a:endParaRPr sz="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ACF4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068" y="1053189"/>
            <a:ext cx="2573043" cy="2573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0341" y="929291"/>
            <a:ext cx="2573043" cy="257304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9"/>
          <p:cNvSpPr/>
          <p:nvPr/>
        </p:nvSpPr>
        <p:spPr>
          <a:xfrm rot="5400000">
            <a:off x="2229774" y="2906680"/>
            <a:ext cx="4033161" cy="78383"/>
          </a:xfrm>
          <a:custGeom>
            <a:rect b="b" l="l" r="r" t="t"/>
            <a:pathLst>
              <a:path extrusionOk="0" h="69850" w="3594100">
                <a:moveTo>
                  <a:pt x="3303270" y="0"/>
                </a:moveTo>
                <a:lnTo>
                  <a:pt x="0" y="0"/>
                </a:lnTo>
                <a:lnTo>
                  <a:pt x="0" y="69850"/>
                </a:lnTo>
                <a:lnTo>
                  <a:pt x="3594100" y="69850"/>
                </a:lnTo>
                <a:lnTo>
                  <a:pt x="3594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56" name="Google Shape;156;p29"/>
          <p:cNvSpPr txBox="1"/>
          <p:nvPr/>
        </p:nvSpPr>
        <p:spPr>
          <a:xfrm>
            <a:off x="709010" y="3892868"/>
            <a:ext cx="2523157" cy="7362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800" u="none" cap="none" strike="noStrike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Developer</a:t>
            </a:r>
            <a:endParaRPr sz="700"/>
          </a:p>
        </p:txBody>
      </p:sp>
      <p:sp>
        <p:nvSpPr>
          <p:cNvPr id="157" name="Google Shape;157;p29"/>
          <p:cNvSpPr txBox="1"/>
          <p:nvPr/>
        </p:nvSpPr>
        <p:spPr>
          <a:xfrm>
            <a:off x="5459954" y="3892868"/>
            <a:ext cx="2723704" cy="7362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800" u="none" cap="none" strike="noStrike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Operations</a:t>
            </a:r>
            <a:endParaRPr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ACF4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30"/>
          <p:cNvGrpSpPr/>
          <p:nvPr/>
        </p:nvGrpSpPr>
        <p:grpSpPr>
          <a:xfrm>
            <a:off x="1848285" y="1527225"/>
            <a:ext cx="5447431" cy="3101925"/>
            <a:chOff x="0" y="0"/>
            <a:chExt cx="14526483" cy="8271800"/>
          </a:xfrm>
        </p:grpSpPr>
        <p:sp>
          <p:nvSpPr>
            <p:cNvPr id="163" name="Google Shape;163;p30"/>
            <p:cNvSpPr/>
            <p:nvPr/>
          </p:nvSpPr>
          <p:spPr>
            <a:xfrm>
              <a:off x="0" y="0"/>
              <a:ext cx="8271800" cy="8271800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0"/>
            <p:cNvSpPr/>
            <p:nvPr/>
          </p:nvSpPr>
          <p:spPr>
            <a:xfrm>
              <a:off x="6254683" y="0"/>
              <a:ext cx="8271800" cy="8271800"/>
            </a:xfrm>
            <a:custGeom>
              <a:rect b="b" l="l" r="r" t="t"/>
              <a:pathLst>
                <a:path extrusionOk="0" h="6355080" w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30"/>
          <p:cNvSpPr txBox="1"/>
          <p:nvPr/>
        </p:nvSpPr>
        <p:spPr>
          <a:xfrm>
            <a:off x="3286750" y="407527"/>
            <a:ext cx="1900163" cy="7362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800" u="none" cap="none" strike="noStrike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DevOps</a:t>
            </a:r>
            <a:endParaRPr sz="700"/>
          </a:p>
        </p:txBody>
      </p:sp>
      <p:sp>
        <p:nvSpPr>
          <p:cNvPr id="166" name="Google Shape;166;p30"/>
          <p:cNvSpPr txBox="1"/>
          <p:nvPr/>
        </p:nvSpPr>
        <p:spPr>
          <a:xfrm>
            <a:off x="2100547" y="2712428"/>
            <a:ext cx="1912607" cy="5545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Developer</a:t>
            </a:r>
            <a:endParaRPr sz="700"/>
          </a:p>
        </p:txBody>
      </p:sp>
      <p:sp>
        <p:nvSpPr>
          <p:cNvPr id="167" name="Google Shape;167;p30"/>
          <p:cNvSpPr txBox="1"/>
          <p:nvPr/>
        </p:nvSpPr>
        <p:spPr>
          <a:xfrm>
            <a:off x="5199605" y="2712428"/>
            <a:ext cx="1887224" cy="5545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Operation</a:t>
            </a:r>
            <a:endParaRPr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ACF4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125" y="735925"/>
            <a:ext cx="2573043" cy="257304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2"/>
          <p:cNvSpPr txBox="1"/>
          <p:nvPr/>
        </p:nvSpPr>
        <p:spPr>
          <a:xfrm>
            <a:off x="709010" y="3712393"/>
            <a:ext cx="2523157" cy="7362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800" u="none" cap="none" strike="noStrike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Developer</a:t>
            </a:r>
            <a:endParaRPr sz="700"/>
          </a:p>
        </p:txBody>
      </p:sp>
      <p:pic>
        <p:nvPicPr>
          <p:cNvPr id="178" name="Google Shape;17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9252" y="735925"/>
            <a:ext cx="2573043" cy="257304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2"/>
          <p:cNvSpPr txBox="1"/>
          <p:nvPr/>
        </p:nvSpPr>
        <p:spPr>
          <a:xfrm>
            <a:off x="4779936" y="3423203"/>
            <a:ext cx="4291675" cy="1345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800" u="none" cap="none" strike="noStrike">
                <a:solidFill>
                  <a:srgbClr val="000000"/>
                </a:solidFill>
                <a:latin typeface="Alegreya Sans"/>
                <a:ea typeface="Alegreya Sans"/>
                <a:cs typeface="Alegreya Sans"/>
                <a:sym typeface="Alegreya Sans"/>
              </a:rPr>
              <a:t>Security Compliance</a:t>
            </a:r>
            <a:endParaRPr sz="700"/>
          </a:p>
        </p:txBody>
      </p:sp>
      <p:sp>
        <p:nvSpPr>
          <p:cNvPr id="180" name="Google Shape;180;p32"/>
          <p:cNvSpPr/>
          <p:nvPr/>
        </p:nvSpPr>
        <p:spPr>
          <a:xfrm rot="5400000">
            <a:off x="2437710" y="2713314"/>
            <a:ext cx="4033161" cy="78383"/>
          </a:xfrm>
          <a:custGeom>
            <a:rect b="b" l="l" r="r" t="t"/>
            <a:pathLst>
              <a:path extrusionOk="0" h="69850" w="3594100">
                <a:moveTo>
                  <a:pt x="3303270" y="0"/>
                </a:moveTo>
                <a:lnTo>
                  <a:pt x="0" y="0"/>
                </a:lnTo>
                <a:lnTo>
                  <a:pt x="0" y="69850"/>
                </a:lnTo>
                <a:lnTo>
                  <a:pt x="3594100" y="69850"/>
                </a:lnTo>
                <a:lnTo>
                  <a:pt x="3594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81" name="Google Shape;181;p32"/>
          <p:cNvSpPr txBox="1"/>
          <p:nvPr/>
        </p:nvSpPr>
        <p:spPr>
          <a:xfrm>
            <a:off x="3232168" y="4735748"/>
            <a:ext cx="2787774" cy="290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Source : Practical-DevSecops</a:t>
            </a:r>
            <a:endParaRPr sz="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CACF4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38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