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9"/>
  </p:notesMasterIdLst>
  <p:sldIdLst>
    <p:sldId id="308" r:id="rId5"/>
    <p:sldId id="289" r:id="rId6"/>
    <p:sldId id="259" r:id="rId7"/>
    <p:sldId id="307" r:id="rId8"/>
    <p:sldId id="303" r:id="rId9"/>
    <p:sldId id="300" r:id="rId10"/>
    <p:sldId id="309" r:id="rId11"/>
    <p:sldId id="295" r:id="rId12"/>
    <p:sldId id="310" r:id="rId13"/>
    <p:sldId id="261" r:id="rId14"/>
    <p:sldId id="286" r:id="rId15"/>
    <p:sldId id="311" r:id="rId16"/>
    <p:sldId id="31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ARU Ruxandra Ioana (EXT) ItimCscScoEbs" initials="RRI(I" lastIdx="1" clrIdx="0">
    <p:extLst>
      <p:ext uri="{19B8F6BF-5375-455C-9EA6-DF929625EA0E}">
        <p15:presenceInfo xmlns:p15="http://schemas.microsoft.com/office/powerpoint/2012/main" userId="ROTARU Ruxandra Ioana (EXT) ItimCscScoEbs" providerId="None"/>
      </p:ext>
    </p:extLst>
  </p:cmAuthor>
  <p:cmAuthor id="2" name="MELLA Bernardo ItimCscScoVdf" initials="MBI" lastIdx="7" clrIdx="1">
    <p:extLst>
      <p:ext uri="{19B8F6BF-5375-455C-9EA6-DF929625EA0E}">
        <p15:presenceInfo xmlns:p15="http://schemas.microsoft.com/office/powerpoint/2012/main" userId="MELLA Bernardo ItimCscScoV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C6DB-14FC-419C-A2E4-886D5C8747CA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5EA1-4A5F-4A43-8929-9462466EA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2F6-A81B-4B44-8474-32DE872F4AE0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9752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6DF9-D701-4750-8536-CFF23028B6C2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4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AED1-77B2-4E58-BDD5-1025343BD55F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13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258C-882C-42AB-BD4D-320C4C100276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857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CC36-7DC1-49CA-9C97-CC8FB222E0E2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09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658-E464-4D63-A81E-9E403ED37C71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429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4A9A-6CF2-41DE-A05B-3BE84911ADED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686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D528-D740-40B6-90BE-A23E8E39EFE7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97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AEE5-265F-4FF4-9A4B-6672DE62000E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5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5B9A-2778-4ED1-88C3-BBB332F9A047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60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06B3-02CE-4EAA-92F6-09116E03DD0C}" type="datetime1">
              <a:rPr lang="ro-RO" smtClean="0"/>
              <a:t>07/03/2022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07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187C-4FB5-4FDD-BC78-4392D648105C}" type="datetime1">
              <a:rPr lang="ro-RO" smtClean="0"/>
              <a:t>07/03/2022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97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4B2-D4A0-4509-86E4-38D62E33013C}" type="datetime1">
              <a:rPr lang="ro-RO" smtClean="0"/>
              <a:t>07/03/2022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527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E794-873C-4C85-9B98-03900E4F52BE}" type="datetime1">
              <a:rPr lang="ro-RO" smtClean="0"/>
              <a:t>07/03/2022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2591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CA73-B070-470F-9381-FE9CC4400DE3}" type="datetime1">
              <a:rPr lang="ro-RO" smtClean="0"/>
              <a:t>07/03/2022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8918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2738-204B-4058-AA7A-3CED9EC8094B}" type="datetime1">
              <a:rPr lang="ro-RO" smtClean="0"/>
              <a:t>07/03/2022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34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74BA-AC2A-4B70-801F-CADC55CC06D3}" type="datetime1">
              <a:rPr lang="ro-RO" smtClean="0"/>
              <a:t>07/03/2022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59F92-5F83-45D6-A01B-5A6EC9AC13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922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D676-1C28-4508-8899-2CB96F0D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55319"/>
            <a:ext cx="8596668" cy="912020"/>
          </a:xfrm>
        </p:spPr>
        <p:txBody>
          <a:bodyPr>
            <a:normAutofit/>
          </a:bodyPr>
          <a:lstStyle/>
          <a:p>
            <a:br>
              <a:rPr lang="ro-RO" dirty="0"/>
            </a:b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818D-C1C9-4D59-A273-30E9BB77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628551"/>
            <a:ext cx="8596667" cy="1493690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ITSM (JUMP)</a:t>
            </a:r>
          </a:p>
          <a:p>
            <a:r>
              <a:rPr lang="fr-FR" sz="4000" dirty="0">
                <a:solidFill>
                  <a:schemeClr val="accent1"/>
                </a:solidFill>
              </a:rPr>
              <a:t>Jump Tickets Manager v1.9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D0F2-8BE7-451B-9CB1-7EEF764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</a:t>
            </a:fld>
            <a:endParaRPr lang="ro-R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925D7-D695-4EC3-8AA6-A4CFCBD61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35759"/>
            <a:ext cx="5921828" cy="14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7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EE7D7-DC45-48EF-92D2-6B6EC69F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10</a:t>
            </a:fld>
            <a:endParaRPr lang="ro-RO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20BA41-60E8-4E86-A8AF-6B0DA77ABF6C}"/>
              </a:ext>
            </a:extLst>
          </p:cNvPr>
          <p:cNvSpPr txBox="1">
            <a:spLocks/>
          </p:cNvSpPr>
          <p:nvPr/>
        </p:nvSpPr>
        <p:spPr>
          <a:xfrm>
            <a:off x="677334" y="284615"/>
            <a:ext cx="8596668" cy="57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200" dirty="0">
                <a:solidFill>
                  <a:srgbClr val="00B0F0"/>
                </a:solidFill>
              </a:rPr>
              <a:t>ARRIVED</a:t>
            </a:r>
          </a:p>
          <a:p>
            <a:pPr marL="0" indent="0">
              <a:buFont typeface="Wingdings 3" charset="2"/>
              <a:buNone/>
            </a:pPr>
            <a:r>
              <a:rPr lang="fr-FR" sz="1200" b="1" dirty="0" err="1">
                <a:solidFill>
                  <a:srgbClr val="00B050"/>
                </a:solidFill>
              </a:rPr>
              <a:t>Search</a:t>
            </a:r>
            <a:endParaRPr lang="fr-FR" sz="1200" b="1" dirty="0">
              <a:solidFill>
                <a:srgbClr val="00B050"/>
              </a:solidFill>
            </a:endParaRPr>
          </a:p>
          <a:p>
            <a:pPr marL="228600" indent="-228600">
              <a:buFont typeface="+mj-lt"/>
              <a:buAutoNum type="arabicParenR" startAt="5"/>
            </a:pPr>
            <a:r>
              <a:rPr lang="en-US" sz="1200" dirty="0"/>
              <a:t>Every month, following a manual loading of the list of tickets</a:t>
            </a:r>
          </a:p>
          <a:p>
            <a:pPr marL="0" indent="0">
              <a:buNone/>
            </a:pPr>
            <a:r>
              <a:rPr lang="en-US" sz="1200" dirty="0"/>
              <a:t>treated will be filled by the missing incidents.</a:t>
            </a:r>
          </a:p>
          <a:p>
            <a:pPr marL="0" indent="0">
              <a:buNone/>
            </a:pPr>
            <a:r>
              <a:rPr lang="en-US" sz="1200" dirty="0"/>
              <a:t>The solution for these incidents is updated.</a:t>
            </a:r>
          </a:p>
          <a:p>
            <a:pPr marL="0" indent="0">
              <a:buNone/>
            </a:pPr>
            <a:r>
              <a:rPr lang="en-US" sz="1200" dirty="0"/>
              <a:t>“Historical Ticket! Please see Jump solution!”</a:t>
            </a:r>
          </a:p>
          <a:p>
            <a:pPr marL="0" indent="0">
              <a:buNone/>
            </a:pPr>
            <a:r>
              <a:rPr lang="en-US" sz="1200" dirty="0"/>
              <a:t>and then they go up in red in the list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228600" indent="-228600">
              <a:buFont typeface="+mj-lt"/>
              <a:buAutoNum type="arabicParenR" startAt="6"/>
            </a:pPr>
            <a:r>
              <a:rPr lang="en-US" sz="1200" dirty="0"/>
              <a:t>To reset the filter, you must delete everything from the line of</a:t>
            </a:r>
          </a:p>
          <a:p>
            <a:pPr marL="0" indent="0">
              <a:buNone/>
            </a:pPr>
            <a:r>
              <a:rPr lang="en-US" sz="1200" dirty="0"/>
              <a:t>search and validate with </a:t>
            </a:r>
            <a:r>
              <a:rPr lang="en-US" sz="1200" b="1" i="1" dirty="0"/>
              <a:t>Enter</a:t>
            </a:r>
            <a:endParaRPr lang="fr-FR" sz="12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243CE-39E8-42EE-83B4-8B7C946A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81813"/>
            <a:ext cx="2763922" cy="359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C3A119-C1E2-44B6-8D53-7EB0F8E0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42" y="722843"/>
            <a:ext cx="6387745" cy="20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8C76-A663-42E3-829C-DA22DE2D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11</a:t>
            </a:fld>
            <a:endParaRPr lang="ro-RO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9DEEF8-02C2-465A-ACF6-30B8DF6166F5}"/>
              </a:ext>
            </a:extLst>
          </p:cNvPr>
          <p:cNvSpPr txBox="1">
            <a:spLocks/>
          </p:cNvSpPr>
          <p:nvPr/>
        </p:nvSpPr>
        <p:spPr>
          <a:xfrm>
            <a:off x="677334" y="284615"/>
            <a:ext cx="8596668" cy="57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200" dirty="0">
                <a:solidFill>
                  <a:srgbClr val="00B0F0"/>
                </a:solidFill>
              </a:rPr>
              <a:t>CREATED</a:t>
            </a:r>
          </a:p>
          <a:p>
            <a:pPr marL="0" indent="0">
              <a:buNone/>
            </a:pPr>
            <a:r>
              <a:rPr lang="fr-FR" sz="1200" b="1" dirty="0" err="1">
                <a:solidFill>
                  <a:srgbClr val="00B050"/>
                </a:solidFill>
              </a:rPr>
              <a:t>Add</a:t>
            </a:r>
            <a:r>
              <a:rPr lang="fr-FR" sz="1200" b="1" dirty="0">
                <a:solidFill>
                  <a:srgbClr val="00B050"/>
                </a:solidFill>
              </a:rPr>
              <a:t> and </a:t>
            </a:r>
            <a:r>
              <a:rPr lang="fr-FR" sz="1200" b="1" dirty="0" err="1">
                <a:solidFill>
                  <a:srgbClr val="00B050"/>
                </a:solidFill>
              </a:rPr>
              <a:t>view</a:t>
            </a:r>
            <a:endParaRPr lang="fr-FR" sz="1200" b="1" dirty="0">
              <a:solidFill>
                <a:srgbClr val="00B050"/>
              </a:solidFill>
            </a:endParaRPr>
          </a:p>
          <a:p>
            <a:pPr marL="228600" indent="-228600">
              <a:buAutoNum type="arabicParenR"/>
            </a:pPr>
            <a:r>
              <a:rPr lang="en-US" sz="1200" dirty="0"/>
              <a:t>You must enter for any new incident created under ITSM to another team</a:t>
            </a:r>
          </a:p>
          <a:p>
            <a:pPr marL="228600" indent="-228600">
              <a:buAutoNum type="arabicParenR"/>
            </a:pPr>
            <a:r>
              <a:rPr lang="en-US" sz="1200" dirty="0"/>
              <a:t>Except </a:t>
            </a:r>
            <a:r>
              <a:rPr lang="en-US" sz="1200" b="1" dirty="0"/>
              <a:t>Comments</a:t>
            </a:r>
            <a:r>
              <a:rPr lang="en-US" sz="1200" dirty="0"/>
              <a:t> all other fields are mandatory</a:t>
            </a:r>
          </a:p>
          <a:p>
            <a:pPr marL="228600" indent="-228600">
              <a:buAutoNum type="arabicParenR"/>
            </a:pPr>
            <a:r>
              <a:rPr lang="fr-FR" sz="1200" dirty="0" err="1"/>
              <a:t>Confirm</a:t>
            </a:r>
            <a:r>
              <a:rPr lang="fr-FR" sz="1200" dirty="0"/>
              <a:t> entry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button</a:t>
            </a:r>
            <a:endParaRPr lang="fr-FR" sz="1200" dirty="0"/>
          </a:p>
          <a:p>
            <a:pPr marL="228600" indent="-228600">
              <a:buAutoNum type="arabicParenR"/>
            </a:pPr>
            <a:r>
              <a:rPr lang="en-US" sz="1200" dirty="0"/>
              <a:t>The registration of the ticket will be confirmed by the message</a:t>
            </a:r>
          </a:p>
          <a:p>
            <a:pPr marL="228600" indent="-228600">
              <a:buAutoNum type="arabicParenR"/>
            </a:pPr>
            <a:r>
              <a:rPr lang="en-US" sz="1200" dirty="0"/>
              <a:t>To erase the input area, press the button</a:t>
            </a:r>
          </a:p>
          <a:p>
            <a:pPr marL="228600" indent="-228600">
              <a:buAutoNum type="arabicParenR"/>
            </a:pPr>
            <a:r>
              <a:rPr lang="en-US" sz="1200" dirty="0"/>
              <a:t>From v1.8 the Affected to, SO (TEAM) and IRT(TEAM Code) zones are no longer free zones for entry</a:t>
            </a:r>
          </a:p>
          <a:p>
            <a:pPr marL="228600" indent="-228600">
              <a:buAutoNum type="arabicParenR"/>
            </a:pPr>
            <a:r>
              <a:rPr lang="en-US" sz="1200" dirty="0"/>
              <a:t>Each choice will determine the values ​​loaded in the other 2 drop-down boxes</a:t>
            </a:r>
          </a:p>
          <a:p>
            <a:pPr marL="228600" indent="-228600">
              <a:buAutoNum type="arabicParenR"/>
            </a:pPr>
            <a:r>
              <a:rPr lang="fr-FR" sz="1200" dirty="0"/>
              <a:t>Exemple: If a mail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assigned</a:t>
            </a:r>
            <a:r>
              <a:rPr lang="fr-FR" sz="1200" dirty="0"/>
              <a:t> to 2 teams </a:t>
            </a:r>
            <a:r>
              <a:rPr lang="fr-FR" sz="1200" dirty="0" err="1"/>
              <a:t>then</a:t>
            </a:r>
            <a:r>
              <a:rPr lang="fr-FR" sz="1200" dirty="0"/>
              <a:t> </a:t>
            </a:r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these</a:t>
            </a:r>
            <a:r>
              <a:rPr lang="fr-FR" sz="1200" dirty="0"/>
              <a:t> </a:t>
            </a:r>
            <a:r>
              <a:rPr lang="fr-FR" sz="1200" dirty="0" err="1"/>
              <a:t>two</a:t>
            </a:r>
            <a:r>
              <a:rPr lang="fr-FR" sz="1200" dirty="0"/>
              <a:t> </a:t>
            </a:r>
            <a:r>
              <a:rPr lang="fr-FR" sz="1200" dirty="0" err="1"/>
              <a:t>will</a:t>
            </a:r>
            <a:r>
              <a:rPr lang="fr-FR" sz="1200" dirty="0"/>
              <a:t>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/>
              <a:t> if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already</a:t>
            </a:r>
            <a:r>
              <a:rPr lang="fr-FR" sz="1200" dirty="0"/>
              <a:t> </a:t>
            </a:r>
            <a:r>
              <a:rPr lang="fr-FR" sz="1200" dirty="0" err="1"/>
              <a:t>choosed</a:t>
            </a:r>
            <a:r>
              <a:rPr lang="fr-FR" sz="1200" dirty="0"/>
              <a:t> the </a:t>
            </a:r>
            <a:r>
              <a:rPr lang="fr-FR" sz="1200" dirty="0" err="1"/>
              <a:t>Affected</a:t>
            </a:r>
            <a:r>
              <a:rPr lang="fr-FR" sz="1200" dirty="0"/>
              <a:t> To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228600" indent="-228600">
              <a:buFont typeface="Wingdings 3" charset="2"/>
              <a:buAutoNum type="arabicParenR"/>
            </a:pPr>
            <a:endParaRPr lang="fr-FR" sz="1200" b="1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If </a:t>
            </a:r>
            <a:r>
              <a:rPr lang="fr-FR" sz="1200" dirty="0" err="1"/>
              <a:t>nothing</a:t>
            </a:r>
            <a:r>
              <a:rPr lang="fr-FR" sz="1200" dirty="0"/>
              <a:t> </a:t>
            </a:r>
            <a:r>
              <a:rPr lang="fr-FR" sz="1200" dirty="0" err="1"/>
              <a:t>else</a:t>
            </a:r>
            <a:r>
              <a:rPr lang="fr-FR" sz="1200" dirty="0"/>
              <a:t> </a:t>
            </a:r>
            <a:r>
              <a:rPr lang="fr-FR" sz="1200" dirty="0" err="1"/>
              <a:t>was</a:t>
            </a:r>
            <a:r>
              <a:rPr lang="fr-FR" sz="1200" dirty="0"/>
              <a:t> </a:t>
            </a:r>
            <a:r>
              <a:rPr lang="fr-FR" sz="1200" dirty="0" err="1"/>
              <a:t>choosed</a:t>
            </a:r>
            <a:r>
              <a:rPr lang="fr-FR" sz="1200" dirty="0"/>
              <a:t> </a:t>
            </a:r>
            <a:r>
              <a:rPr lang="fr-FR" sz="1200" dirty="0" err="1"/>
              <a:t>then</a:t>
            </a:r>
            <a:r>
              <a:rPr lang="fr-FR" sz="1200" dirty="0"/>
              <a:t> all values are </a:t>
            </a:r>
            <a:r>
              <a:rPr lang="fr-FR" sz="1200" dirty="0" err="1"/>
              <a:t>available</a:t>
            </a:r>
            <a:r>
              <a:rPr lang="fr-FR" sz="1200" dirty="0"/>
              <a:t>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en-US" sz="1200" dirty="0"/>
              <a:t>If the value does not exist you can create a new </a:t>
            </a:r>
            <a:r>
              <a:rPr lang="en-US" sz="1200" dirty="0" err="1"/>
              <a:t>Aff</a:t>
            </a:r>
            <a:r>
              <a:rPr lang="en-US" sz="1200" dirty="0"/>
              <a:t> triplet. Group + SO + IRT with the          located to the right of the </a:t>
            </a:r>
            <a:r>
              <a:rPr lang="en-US" sz="1200" b="1" dirty="0"/>
              <a:t>Affected to</a:t>
            </a:r>
            <a:r>
              <a:rPr lang="fr-FR" sz="1200" b="1" dirty="0"/>
              <a:t>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WARNING! Any duplicates will be rejected</a:t>
            </a:r>
            <a:r>
              <a:rPr lang="fr-FR" sz="1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F519B-02E6-4854-B696-53FD6028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52" y="1528189"/>
            <a:ext cx="910453" cy="218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415C0-019F-4F31-B962-E377A826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37" y="1453468"/>
            <a:ext cx="1555666" cy="59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6FA039-1B1F-41A1-890E-745BCFDC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882" y="2195961"/>
            <a:ext cx="762126" cy="1598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F9569-2983-4FF1-A700-2EA20BD4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556" y="1993895"/>
            <a:ext cx="3372287" cy="723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17C48-0D5E-4D91-9A2B-8EA932460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5" y="5206341"/>
            <a:ext cx="2857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0DEB7-FABA-4A97-8DAE-1147DE2A6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002" y="4647547"/>
            <a:ext cx="1735694" cy="139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1F67C-30B3-44C6-A41D-D78FBEF70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429000"/>
            <a:ext cx="2590800" cy="112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C57B6D-5367-4D56-9B91-F00DB0647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1008" y="3765503"/>
            <a:ext cx="1984485" cy="10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B3DE-EB1E-4FDB-AB03-AAC1A40F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3673"/>
            <a:ext cx="8596668" cy="5487689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Instructions: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Date</a:t>
            </a:r>
            <a:r>
              <a:rPr lang="en-US" dirty="0"/>
              <a:t> zone is automatically populated with today's date. If the incident is added later then the Date must be that of the opening of the incident.</a:t>
            </a:r>
          </a:p>
          <a:p>
            <a:pPr marL="0" indent="0">
              <a:buNone/>
            </a:pPr>
            <a:r>
              <a:rPr lang="en-US" dirty="0"/>
              <a:t>In the </a:t>
            </a:r>
            <a:r>
              <a:rPr lang="en-US" b="1" i="1" dirty="0"/>
              <a:t>Ticket trigger</a:t>
            </a:r>
            <a:r>
              <a:rPr lang="en-US" dirty="0"/>
              <a:t> area, you must enter a ticket number that already exists in the list of resolved incidents ("</a:t>
            </a:r>
            <a:r>
              <a:rPr lang="en-US" b="1" i="1" dirty="0"/>
              <a:t>Arrived</a:t>
            </a:r>
            <a:r>
              <a:rPr lang="en-US" dirty="0"/>
              <a:t>"), so that you have already resolved.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1275-7E09-4B1A-A762-27655FE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842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1B67-4572-4F7C-8624-FBAF9F2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v1.9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94AB-714A-43F2-ABA4-1162A351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451"/>
            <a:ext cx="8596668" cy="4769911"/>
          </a:xfrm>
        </p:spPr>
        <p:txBody>
          <a:bodyPr/>
          <a:lstStyle/>
          <a:p>
            <a:r>
              <a:rPr lang="fr-FR" dirty="0"/>
              <a:t>Zone style</a:t>
            </a:r>
          </a:p>
          <a:p>
            <a:pPr marL="0" indent="0">
              <a:buNone/>
            </a:pPr>
            <a:r>
              <a:rPr lang="en-US" sz="1200" dirty="0"/>
              <a:t>Select the text you want to format and then apply the style.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Instructions</a:t>
            </a:r>
            <a:r>
              <a:rPr lang="en-US" sz="1200" dirty="0"/>
              <a:t>: Save the unformatted incident and do the formatting afterwards.</a:t>
            </a:r>
            <a:endParaRPr lang="fr-FR" sz="1200" dirty="0"/>
          </a:p>
          <a:p>
            <a:r>
              <a:rPr lang="fr-FR" dirty="0" err="1"/>
              <a:t>Logout</a:t>
            </a:r>
            <a:endParaRPr lang="fr-FR" dirty="0"/>
          </a:p>
          <a:p>
            <a:pPr marL="0" indent="0">
              <a:buNone/>
            </a:pPr>
            <a:r>
              <a:rPr lang="en-US" sz="1200" dirty="0"/>
              <a:t>It is necessary to close the session of your application in the evenings.</a:t>
            </a:r>
          </a:p>
          <a:p>
            <a:pPr marL="0" indent="0">
              <a:buNone/>
            </a:pPr>
            <a:r>
              <a:rPr lang="en-US" sz="1200" dirty="0"/>
              <a:t>Otherwise, as a precautionary measure an administrator can</a:t>
            </a:r>
          </a:p>
          <a:p>
            <a:pPr marL="0" indent="0">
              <a:buNone/>
            </a:pPr>
            <a:r>
              <a:rPr lang="en-US" sz="1200" dirty="0"/>
              <a:t>kill the session to unlock the DB.</a:t>
            </a:r>
            <a:endParaRPr lang="fr-FR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DA78-683F-4E2D-B39D-98006E75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DDFC5-1461-460E-A563-8C103522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72" y="1175657"/>
            <a:ext cx="2797357" cy="46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74B78-02A9-4CB4-B1D7-0719B4E1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41" y="2720779"/>
            <a:ext cx="3609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8FA7-76DC-44B2-A3A0-1C24AE04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278634" cy="595470"/>
          </a:xfrm>
        </p:spPr>
        <p:txBody>
          <a:bodyPr>
            <a:normAutofit fontScale="90000"/>
          </a:bodyPr>
          <a:lstStyle/>
          <a:p>
            <a:r>
              <a:rPr lang="en-US" dirty="0"/>
              <a:t>Q &amp; A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BA36-65D6-4985-84BC-5703CDB1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14</a:t>
            </a:fld>
            <a:endParaRPr lang="ro-R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0CF85-408A-4165-B6CE-EA391BA0D0D3}"/>
              </a:ext>
            </a:extLst>
          </p:cNvPr>
          <p:cNvSpPr txBox="1">
            <a:spLocks/>
          </p:cNvSpPr>
          <p:nvPr/>
        </p:nvSpPr>
        <p:spPr>
          <a:xfrm>
            <a:off x="677334" y="1205070"/>
            <a:ext cx="8596668" cy="483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For any information, bug or improvement proposal you can click on the version number</a:t>
            </a:r>
          </a:p>
          <a:p>
            <a:pPr marL="0" indent="0">
              <a:buNone/>
            </a:pPr>
            <a:r>
              <a:rPr lang="en-US" sz="1200" dirty="0"/>
              <a:t>The email application will be opened with the Subject pre-filled (for security purposes in the Demo the mail is generic)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9A3EC-0D37-4187-B4FC-9021CC98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68" y="1205070"/>
            <a:ext cx="400050" cy="20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27EE5-0626-449D-95F1-BCFD4827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1894386"/>
            <a:ext cx="3562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62C-8921-472C-8E2C-2D21EB9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0F8D-9F2B-4829-B3C4-529BEB64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AutoNum type="romanUcPeriod"/>
            </a:pPr>
            <a:r>
              <a:rPr lang="en-US" sz="1600" dirty="0"/>
              <a:t>ITMS (Jump)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Definition</a:t>
            </a:r>
          </a:p>
          <a:p>
            <a:pPr marL="400050" indent="-400050">
              <a:buFont typeface="+mj-lt"/>
              <a:buAutoNum type="romanUcPeriod" startAt="2"/>
            </a:pPr>
            <a:r>
              <a:rPr lang="en-US" sz="1600" dirty="0"/>
              <a:t>Jump Tickets Manager v1.9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Application 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Latest improvements v1.9</a:t>
            </a:r>
          </a:p>
          <a:p>
            <a:pPr marL="400050" indent="-400050">
              <a:buFont typeface="+mj-lt"/>
              <a:buAutoNum type="romanUcPeriod" startAt="3"/>
            </a:pPr>
            <a:r>
              <a:rPr lang="en-US" sz="1600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AAB10-9F82-4B85-9352-5D350941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83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917-0995-4111-BD70-EC18F47C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637"/>
          </a:xfrm>
        </p:spPr>
        <p:txBody>
          <a:bodyPr>
            <a:normAutofit fontScale="90000"/>
          </a:bodyPr>
          <a:lstStyle/>
          <a:p>
            <a:r>
              <a:rPr lang="fr-FR" dirty="0"/>
              <a:t>Jump Tickets Manager v1.9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C3BB-C197-4D61-99C9-12E83652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3</a:t>
            </a:fld>
            <a:endParaRPr lang="ro-R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BBF3B-08A3-4547-A761-9801257A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469"/>
            <a:ext cx="8596668" cy="3652814"/>
          </a:xfrm>
        </p:spPr>
        <p:txBody>
          <a:bodyPr>
            <a:normAutofit fontScale="55000" lnSpcReduction="20000"/>
          </a:bodyPr>
          <a:lstStyle/>
          <a:p>
            <a:r>
              <a:rPr lang="fr-FR" sz="7200" b="1" u="sng" dirty="0" err="1">
                <a:solidFill>
                  <a:schemeClr val="accent1"/>
                </a:solidFill>
              </a:rPr>
              <a:t>Definition</a:t>
            </a:r>
            <a:r>
              <a:rPr lang="fr-FR" sz="7200" b="1" u="sng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5600" dirty="0"/>
              <a:t>	</a:t>
            </a:r>
            <a:r>
              <a:rPr kumimoji="0" lang="ro-RO" altLang="ro-RO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Jump Ticket Manager is a tool </a:t>
            </a:r>
            <a:r>
              <a:rPr kumimoji="0" lang="en-GB" altLang="ro-RO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used </a:t>
            </a:r>
            <a:r>
              <a:rPr kumimoji="0" lang="ro-RO" altLang="ro-RO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 have a history of all solved tickets.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5600" dirty="0"/>
          </a:p>
          <a:p>
            <a:pPr marL="0" indent="0">
              <a:buNone/>
            </a:pPr>
            <a:r>
              <a:rPr lang="fr-FR" sz="5600" dirty="0"/>
              <a:t>	</a:t>
            </a:r>
            <a:r>
              <a:rPr lang="en-US" sz="5600" dirty="0"/>
              <a:t>The purpose of the tool is also to find recurring incidents and the solution provided to solve the situation as quickly as possible.</a:t>
            </a:r>
            <a:endParaRPr lang="fr-FR" sz="5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7C794E-3EC4-4ED8-98CB-FAFA6274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2" y="368214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8A23-131D-4B05-9AE7-A99ED7D0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249"/>
          </a:xfrm>
        </p:spPr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8BCC-D6AB-4394-9879-C16985BE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351"/>
            <a:ext cx="8596668" cy="4697012"/>
          </a:xfrm>
        </p:spPr>
        <p:txBody>
          <a:bodyPr/>
          <a:lstStyle/>
          <a:p>
            <a:pPr lvl="0" fontAlgn="base"/>
            <a:r>
              <a:rPr lang="en-US" dirty="0">
                <a:solidFill>
                  <a:srgbClr val="00B0F0"/>
                </a:solidFill>
              </a:rPr>
              <a:t>The application interface has 3 tabs</a:t>
            </a:r>
            <a:endParaRPr lang="fr-FR" dirty="0">
              <a:solidFill>
                <a:srgbClr val="00B0F0"/>
              </a:solidFill>
            </a:endParaRPr>
          </a:p>
          <a:p>
            <a:pPr marL="0" lvl="0" indent="0" fontAlgn="base">
              <a:buNone/>
            </a:pPr>
            <a:endParaRPr lang="fr-FR" dirty="0">
              <a:solidFill>
                <a:srgbClr val="00B0F0"/>
              </a:solidFill>
            </a:endParaRPr>
          </a:p>
          <a:p>
            <a:pPr lvl="0" fontAlgn="base"/>
            <a:endParaRPr lang="fr-FR" sz="1200" dirty="0"/>
          </a:p>
          <a:p>
            <a:pPr marL="0" indent="0" fontAlgn="base">
              <a:buNone/>
            </a:pPr>
            <a:endParaRPr lang="en-US" sz="1200" dirty="0"/>
          </a:p>
          <a:p>
            <a:pPr marL="228600" indent="-228600" fontAlgn="base">
              <a:buAutoNum type="arabicParenR"/>
            </a:pPr>
            <a:r>
              <a:rPr lang="en-US" sz="1200" dirty="0"/>
              <a:t>Arrived – the list of incidents that have already arrived and resolved also we can create new incidents</a:t>
            </a:r>
          </a:p>
          <a:p>
            <a:pPr marL="228600" indent="-228600" fontAlgn="base">
              <a:buFont typeface="Wingdings 3" charset="2"/>
              <a:buAutoNum type="arabicParenR"/>
            </a:pPr>
            <a:r>
              <a:rPr lang="en-US" sz="1200" dirty="0"/>
              <a:t>Created – here we will find the list of incidents that we create for others and we can create new ones</a:t>
            </a:r>
          </a:p>
          <a:p>
            <a:pPr marL="228600" indent="-228600" fontAlgn="base">
              <a:buFont typeface="Wingdings 3" charset="2"/>
              <a:buAutoNum type="arabicParenR"/>
            </a:pPr>
            <a:r>
              <a:rPr lang="en-US" sz="1200" dirty="0"/>
              <a:t>Stats – Live statistics</a:t>
            </a:r>
            <a:endParaRPr lang="fr-FR" sz="1200" dirty="0"/>
          </a:p>
          <a:p>
            <a:pPr marL="228600" indent="-228600" fontAlgn="base">
              <a:buFont typeface="Wingdings 3" charset="2"/>
              <a:buAutoNum type="arabicParenR"/>
            </a:pPr>
            <a:endParaRPr lang="en-US" sz="1200" dirty="0"/>
          </a:p>
          <a:p>
            <a:pPr marL="228600" indent="-228600" fontAlgn="base">
              <a:buAutoNum type="arabicParenR"/>
            </a:pPr>
            <a:endParaRPr lang="fr-FR" sz="12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D306-B16D-4CE4-A3EE-4FDCC16A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4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E239B-C32B-433D-AAEA-7944C78A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6" y="1679394"/>
            <a:ext cx="3200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4C56-9837-4EA5-BED5-AE591E06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5285"/>
            <a:ext cx="8596668" cy="5791897"/>
          </a:xfrm>
        </p:spPr>
        <p:txBody>
          <a:bodyPr>
            <a:noAutofit/>
          </a:bodyPr>
          <a:lstStyle/>
          <a:p>
            <a:pPr lvl="0" fontAlgn="base"/>
            <a:r>
              <a:rPr lang="fr-FR" sz="1200" dirty="0">
                <a:solidFill>
                  <a:srgbClr val="00B0F0"/>
                </a:solidFill>
              </a:rPr>
              <a:t>ARRIVED</a:t>
            </a:r>
          </a:p>
          <a:p>
            <a:pPr marL="0" indent="0">
              <a:buNone/>
            </a:pPr>
            <a:r>
              <a:rPr lang="en-US" sz="1200" b="1" dirty="0"/>
              <a:t>The interface is divided into two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On the left in green the input area and</a:t>
            </a:r>
          </a:p>
          <a:p>
            <a:pPr marL="0" indent="0">
              <a:buNone/>
            </a:pPr>
            <a:r>
              <a:rPr lang="en-US" sz="1200" b="1" dirty="0"/>
              <a:t>view ticket details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1200" b="1" dirty="0"/>
              <a:t>On the right in blue the ticket search area</a:t>
            </a:r>
            <a:endParaRPr lang="fr-FR" sz="1200" b="1" dirty="0"/>
          </a:p>
          <a:p>
            <a:pPr marL="228600" indent="-228600">
              <a:buAutoNum type="arabicParenR" startAt="2"/>
            </a:pPr>
            <a:endParaRPr lang="fr-FR" sz="1200" b="1" dirty="0"/>
          </a:p>
          <a:p>
            <a:pPr marL="228600" indent="-228600">
              <a:buAutoNum type="arabicParenR" startAt="2"/>
            </a:pPr>
            <a:endParaRPr lang="fr-FR" sz="1200" b="1" dirty="0"/>
          </a:p>
          <a:p>
            <a:pPr marL="228600" indent="-228600">
              <a:buAutoNum type="arabicParenR" startAt="2"/>
            </a:pPr>
            <a:endParaRPr lang="fr-FR" sz="1200" b="1" dirty="0"/>
          </a:p>
          <a:p>
            <a:pPr marL="228600" indent="-228600">
              <a:buAutoNum type="arabicParenR" startAt="2"/>
            </a:pPr>
            <a:endParaRPr lang="fr-FR" sz="1200" b="1" dirty="0"/>
          </a:p>
          <a:p>
            <a:pPr lvl="0" fontAlgn="base"/>
            <a:r>
              <a:rPr lang="fr-FR" sz="1200" dirty="0">
                <a:solidFill>
                  <a:srgbClr val="00B0F0"/>
                </a:solidFill>
              </a:rPr>
              <a:t>CREATED</a:t>
            </a:r>
          </a:p>
          <a:p>
            <a:pPr marL="0" indent="0">
              <a:buNone/>
            </a:pPr>
            <a:r>
              <a:rPr lang="en-US" sz="1200" b="1" dirty="0"/>
              <a:t>The interface is similar to the one before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On the left in green the input zone a</a:t>
            </a:r>
          </a:p>
          <a:p>
            <a:pPr marL="0" indent="0">
              <a:buNone/>
            </a:pPr>
            <a:r>
              <a:rPr lang="en-US" sz="1200" b="1" dirty="0"/>
              <a:t>little enriched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1200" b="1" dirty="0"/>
              <a:t>On the right in blue the search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9E9BA-F9C2-4545-9972-71B6AD12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5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1A9D8-18BB-4757-9841-A2784BCC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88" y="451513"/>
            <a:ext cx="4823939" cy="2957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DEE714-AA2B-464C-A895-16E52517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09" y="3471233"/>
            <a:ext cx="4838818" cy="32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C93A-D10B-4301-8B0A-1DC33858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615"/>
            <a:ext cx="8596668" cy="5756747"/>
          </a:xfrm>
        </p:spPr>
        <p:txBody>
          <a:bodyPr>
            <a:normAutofit/>
          </a:bodyPr>
          <a:lstStyle/>
          <a:p>
            <a:pPr lvl="0" fontAlgn="base"/>
            <a:r>
              <a:rPr lang="fr-FR" sz="1600" dirty="0">
                <a:solidFill>
                  <a:srgbClr val="00B0F0"/>
                </a:solidFill>
              </a:rPr>
              <a:t>ARRIVED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B050"/>
                </a:solidFill>
              </a:rPr>
              <a:t>Add</a:t>
            </a:r>
            <a:r>
              <a:rPr lang="fr-FR" b="1" dirty="0">
                <a:solidFill>
                  <a:srgbClr val="00B050"/>
                </a:solidFill>
              </a:rPr>
              <a:t> and </a:t>
            </a:r>
            <a:r>
              <a:rPr lang="fr-FR" b="1" dirty="0" err="1">
                <a:solidFill>
                  <a:srgbClr val="00B050"/>
                </a:solidFill>
              </a:rPr>
              <a:t>View</a:t>
            </a:r>
            <a:r>
              <a:rPr lang="fr-FR" b="1" dirty="0">
                <a:solidFill>
                  <a:srgbClr val="00B050"/>
                </a:solidFill>
              </a:rPr>
              <a:t> area</a:t>
            </a:r>
          </a:p>
          <a:p>
            <a:pPr marL="228600" indent="-228600">
              <a:buAutoNum type="arabicParenR"/>
            </a:pPr>
            <a:r>
              <a:rPr lang="en-US" dirty="0"/>
              <a:t>Each new resolved incident must be entered under</a:t>
            </a:r>
          </a:p>
          <a:p>
            <a:pPr marL="228600" indent="-228600">
              <a:buAutoNum type="arabicParenR"/>
            </a:pPr>
            <a:r>
              <a:rPr lang="en-US" dirty="0"/>
              <a:t>Apart from the </a:t>
            </a:r>
            <a:r>
              <a:rPr lang="en-US" b="1" dirty="0"/>
              <a:t>Comments</a:t>
            </a:r>
            <a:r>
              <a:rPr lang="en-US" dirty="0"/>
              <a:t> all other fields are mandatory</a:t>
            </a:r>
            <a:endParaRPr lang="fr-FR" i="1" dirty="0"/>
          </a:p>
          <a:p>
            <a:pPr marL="228600" indent="-228600">
              <a:buAutoNum type="arabicParenR"/>
            </a:pPr>
            <a:r>
              <a:rPr lang="fr-FR" dirty="0" err="1"/>
              <a:t>Confirm</a:t>
            </a:r>
            <a:r>
              <a:rPr lang="fr-FR" dirty="0"/>
              <a:t> entry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</a:p>
          <a:p>
            <a:pPr marL="228600" indent="-228600">
              <a:buAutoNum type="arabicParenR"/>
            </a:pPr>
            <a:r>
              <a:rPr lang="en-US" dirty="0"/>
              <a:t>The registration of the ticket will be confirmed by the message</a:t>
            </a:r>
          </a:p>
          <a:p>
            <a:pPr marL="228600" indent="-228600">
              <a:buAutoNum type="arabicParenR"/>
            </a:pPr>
            <a:r>
              <a:rPr lang="en-US" dirty="0"/>
              <a:t>To erase the input area, press the button</a:t>
            </a:r>
            <a:r>
              <a:rPr lang="fr-FR" dirty="0"/>
              <a:t> </a:t>
            </a:r>
          </a:p>
          <a:p>
            <a:pPr marL="228600" indent="-228600">
              <a:buAutoNum type="arabicParenR"/>
            </a:pPr>
            <a:r>
              <a:rPr lang="en-US" dirty="0"/>
              <a:t>Consult the help document with</a:t>
            </a:r>
          </a:p>
          <a:p>
            <a:pPr marL="228600" indent="-228600">
              <a:buAutoNum type="arabicParenR"/>
            </a:pPr>
            <a:r>
              <a:rPr lang="en-US" dirty="0"/>
              <a:t>Export filtered tickets directly with the option</a:t>
            </a:r>
          </a:p>
          <a:p>
            <a:pPr marL="228600" indent="-228600">
              <a:buAutoNum type="arabicParenR"/>
            </a:pPr>
            <a:r>
              <a:rPr lang="en-US" dirty="0"/>
              <a:t>Use the Clone button to create a new incident with the same subject, solution and comments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3994-B35E-41A4-ACA1-DF27A8F3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6</a:t>
            </a:fld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504A2-CCBF-4443-BE76-4C9F2286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8" y="1872734"/>
            <a:ext cx="1137587" cy="27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2C32B-3C5C-47FE-8481-B02AFC12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2" y="1741533"/>
            <a:ext cx="2112022" cy="80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AFE95-C2BB-4D0F-8D07-4BEA798BF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56" y="2725816"/>
            <a:ext cx="1067740" cy="223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CDA992-8DFD-4E22-8646-9E5B42E7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056" y="3051047"/>
            <a:ext cx="209438" cy="223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9805C-D2F9-411D-9CA6-4F772F5FF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126" y="3538113"/>
            <a:ext cx="1262039" cy="2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3923-8FA7-4F9F-AA1E-26E8F4BF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0103"/>
            <a:ext cx="8596668" cy="5461259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</a:rPr>
              <a:t>ARRIVED</a:t>
            </a:r>
          </a:p>
          <a:p>
            <a:pPr marL="0" indent="0">
              <a:buNone/>
            </a:pPr>
            <a:r>
              <a:rPr lang="fr-FR" dirty="0"/>
              <a:t>Instructions:</a:t>
            </a:r>
          </a:p>
          <a:p>
            <a:pPr marL="0" indent="0">
              <a:buNone/>
            </a:pPr>
            <a:r>
              <a:rPr lang="en-US" dirty="0"/>
              <a:t>The Date zone is automatically populated with today's date. If the incident is added later the Date must be that of the opening of the incident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In the </a:t>
            </a:r>
            <a:r>
              <a:rPr lang="en-US" b="1" dirty="0"/>
              <a:t>Solution</a:t>
            </a:r>
            <a:r>
              <a:rPr lang="en-US" dirty="0"/>
              <a:t> and </a:t>
            </a:r>
            <a:r>
              <a:rPr lang="en-US" b="1" dirty="0"/>
              <a:t>Comments</a:t>
            </a:r>
            <a:r>
              <a:rPr lang="en-US" dirty="0"/>
              <a:t> areas you can pass the file you used to solve the incident (for example D:\Test Jump Manager.docx) – example P22IN-000005.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 click on it, the document concerned will open.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If is your own ticket (then the Edit option is activated) and the document will open only with Ctrl + Left Mouse Click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E7327-0B94-4BF4-9C69-5EFB6EF1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7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53B1D-3EB0-45D4-88C2-ACD48885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40" y="2080616"/>
            <a:ext cx="2117635" cy="3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B54C-CE57-4B24-8FF3-4DFC1D3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8</a:t>
            </a:fld>
            <a:endParaRPr lang="ro-RO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BDA121-BA1C-48A6-96AA-A4F36BAB0000}"/>
              </a:ext>
            </a:extLst>
          </p:cNvPr>
          <p:cNvSpPr txBox="1">
            <a:spLocks/>
          </p:cNvSpPr>
          <p:nvPr/>
        </p:nvSpPr>
        <p:spPr>
          <a:xfrm>
            <a:off x="677334" y="284615"/>
            <a:ext cx="10383956" cy="586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dirty="0">
                <a:solidFill>
                  <a:srgbClr val="00B0F0"/>
                </a:solidFill>
              </a:rPr>
              <a:t>ARRIVED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00B050"/>
                </a:solidFill>
              </a:rPr>
              <a:t>Search</a:t>
            </a:r>
            <a:r>
              <a:rPr lang="fr-FR" b="1" dirty="0">
                <a:solidFill>
                  <a:srgbClr val="00B050"/>
                </a:solidFill>
              </a:rPr>
              <a:t> area</a:t>
            </a:r>
          </a:p>
          <a:p>
            <a:pPr marL="228600" indent="-228600">
              <a:buFont typeface="Wingdings 3" charset="2"/>
              <a:buAutoNum type="arabicParenR"/>
            </a:pPr>
            <a:r>
              <a:rPr lang="en-US" dirty="0"/>
              <a:t>New advanced search box from v1.8</a:t>
            </a:r>
          </a:p>
          <a:p>
            <a:pPr marL="228600" indent="-228600">
              <a:buFont typeface="Wingdings 3" charset="2"/>
              <a:buAutoNum type="arabicParenR"/>
            </a:pPr>
            <a:r>
              <a:rPr lang="en-US" dirty="0"/>
              <a:t>Enter in the area after the </a:t>
            </a:r>
            <a:r>
              <a:rPr lang="en-US" b="1" dirty="0"/>
              <a:t>Clear</a:t>
            </a:r>
            <a:r>
              <a:rPr lang="en-US" dirty="0"/>
              <a:t> button and confirm with </a:t>
            </a:r>
            <a:r>
              <a:rPr lang="en-US" b="1" dirty="0"/>
              <a:t>ENTER</a:t>
            </a:r>
            <a:endParaRPr lang="en-US" dirty="0"/>
          </a:p>
          <a:p>
            <a:pPr marL="228600" indent="-228600">
              <a:buFont typeface="Wingdings 3" charset="2"/>
              <a:buAutoNum type="arabicParenR"/>
            </a:pPr>
            <a:r>
              <a:rPr lang="en-US" dirty="0"/>
              <a:t>The </a:t>
            </a:r>
            <a:r>
              <a:rPr lang="en-US" b="1" dirty="0"/>
              <a:t>Jump Ticket List </a:t>
            </a:r>
            <a:r>
              <a:rPr lang="en-US" dirty="0"/>
              <a:t>area will contain incidents that match your search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Exemple</a:t>
            </a:r>
          </a:p>
          <a:p>
            <a:pPr marL="0" indent="0">
              <a:buNone/>
            </a:pPr>
            <a:r>
              <a:rPr lang="fr-FR" b="1" dirty="0"/>
              <a:t>Full </a:t>
            </a:r>
            <a:r>
              <a:rPr lang="fr-FR" b="1" dirty="0" err="1"/>
              <a:t>list</a:t>
            </a:r>
            <a:r>
              <a:rPr lang="fr-FR" b="1" dirty="0"/>
              <a:t>											</a:t>
            </a:r>
            <a:r>
              <a:rPr lang="fr-FR" b="1" dirty="0" err="1"/>
              <a:t>Only</a:t>
            </a:r>
            <a:r>
              <a:rPr lang="fr-FR" b="1" dirty="0"/>
              <a:t> </a:t>
            </a:r>
            <a:r>
              <a:rPr lang="fr-FR" b="1" dirty="0" err="1"/>
              <a:t>my</a:t>
            </a:r>
            <a:r>
              <a:rPr lang="fr-FR" b="1" dirty="0"/>
              <a:t> incidents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228600" indent="-228600">
              <a:buFont typeface="+mj-lt"/>
              <a:buAutoNum type="arabicParenR" startAt="3"/>
            </a:pPr>
            <a:endParaRPr lang="fr-FR" i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A0730-59B5-47EB-96C3-3ADBD7B3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78" y="1549537"/>
            <a:ext cx="2982247" cy="216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9AE1CE-879F-4EED-BAB5-B2294E5A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02" y="284615"/>
            <a:ext cx="4900488" cy="1134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B9322-095A-4C9F-A6B8-73F8DD90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02" y="3077527"/>
            <a:ext cx="5495925" cy="2581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9F9FB-86A3-4C01-A8A2-77B6261A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7" y="3077527"/>
            <a:ext cx="5282021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72E-F2F4-4121-8133-71C2C29E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9935"/>
            <a:ext cx="8596668" cy="5451427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en-US" sz="1800" dirty="0"/>
              <a:t>If you click on a line, the input area on the left will be </a:t>
            </a:r>
          </a:p>
          <a:p>
            <a:pPr marL="0" indent="0">
              <a:buNone/>
            </a:pPr>
            <a:r>
              <a:rPr lang="en-US" sz="1800" dirty="0"/>
              <a:t>fed with incident details</a:t>
            </a:r>
            <a:endParaRPr lang="fr-FR" sz="18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1800" b="1" u="sng" dirty="0" err="1">
                <a:solidFill>
                  <a:srgbClr val="0070C0"/>
                </a:solidFill>
              </a:rPr>
              <a:t>Comments</a:t>
            </a:r>
            <a:endParaRPr lang="fr-FR" sz="18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70C0"/>
                </a:solidFill>
              </a:rPr>
              <a:t>- </a:t>
            </a:r>
            <a:r>
              <a:rPr lang="en-US" sz="1800" dirty="0">
                <a:solidFill>
                  <a:srgbClr val="0070C0"/>
                </a:solidFill>
              </a:rPr>
              <a:t>If the ticket is solved by yourself then the areas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will be editable (except Ticket Number) and if you wish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change things you have to confirm with the button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- Otherwise, the zones will only be in consultation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731B-1E18-4866-8FDB-20DDD6D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9F92-5F83-45D6-A01B-5A6EC9AC13A0}" type="slidenum">
              <a:rPr lang="ro-RO" smtClean="0"/>
              <a:t>9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5F281-DDA0-4434-86BD-871D1AF2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91" y="3429000"/>
            <a:ext cx="1053912" cy="238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73E1B-AD8F-4694-813E-E531491D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935664"/>
            <a:ext cx="4862883" cy="2332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BEBFF-0EF5-468A-8A49-93FE1D5C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3" y="983247"/>
            <a:ext cx="4776798" cy="23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2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D04AED6C1F042A1153846502E1561" ma:contentTypeVersion="7" ma:contentTypeDescription="Create a new document." ma:contentTypeScope="" ma:versionID="0d5010029ca98ba3361081b7184ae15f">
  <xsd:schema xmlns:xsd="http://www.w3.org/2001/XMLSchema" xmlns:xs="http://www.w3.org/2001/XMLSchema" xmlns:p="http://schemas.microsoft.com/office/2006/metadata/properties" xmlns:ns3="d8b8cd3e-a21f-4a62-af9b-20179656a7b8" targetNamespace="http://schemas.microsoft.com/office/2006/metadata/properties" ma:root="true" ma:fieldsID="a8e1d5e88b9d191f2322e1e871a2c4c7" ns3:_="">
    <xsd:import namespace="d8b8cd3e-a21f-4a62-af9b-20179656a7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8cd3e-a21f-4a62-af9b-20179656a7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20631-C470-4CFD-9A00-CFE45A5BB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8cd3e-a21f-4a62-af9b-20179656a7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D4D265-F4B3-4BD2-8A5A-6258586AE3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713972-729E-47FC-840E-DA97C5FE44F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8b8cd3e-a21f-4a62-af9b-20179656a7b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4686</TotalTime>
  <Words>876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inherit</vt:lpstr>
      <vt:lpstr>Trebuchet MS</vt:lpstr>
      <vt:lpstr>Wingdings</vt:lpstr>
      <vt:lpstr>Wingdings 3</vt:lpstr>
      <vt:lpstr>Facet</vt:lpstr>
      <vt:lpstr> </vt:lpstr>
      <vt:lpstr>Summary</vt:lpstr>
      <vt:lpstr>Jump Tickets Manager v1.9</vt:lpstr>
      <vt:lpstr>Présentation de l’application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features v1.9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Ruxandra Ioana (EXT) ItimCscScoEbs</dc:creator>
  <cp:lastModifiedBy>Ionut Ovidiu GEORGESCU</cp:lastModifiedBy>
  <cp:revision>283</cp:revision>
  <dcterms:created xsi:type="dcterms:W3CDTF">2019-09-04T07:55:05Z</dcterms:created>
  <dcterms:modified xsi:type="dcterms:W3CDTF">2022-03-07T22:36:22Z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ruxandra-ioana.musat-ext@socgen.com</vt:lpwstr>
  </property>
  <property fmtid="{D5CDD505-2E9C-101B-9397-08002B2CF9AE}" pid="5" name="MSIP_Label_1aaa69c8-0478-4e13-9e4c-38511e3b6774_SetDate">
    <vt:lpwstr>2019-09-06T05:37:27.1333991Z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717041af-aa46-4e7c-ac51-f181eded2bad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  <property fmtid="{D5CDD505-2E9C-101B-9397-08002B2CF9AE}" pid="11" name="ContentTypeId">
    <vt:lpwstr>0x010100BC0D04AED6C1F042A1153846502E1561</vt:lpwstr>
  </property>
</Properties>
</file>