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7" autoAdjust="0"/>
    <p:restoredTop sz="94660"/>
  </p:normalViewPr>
  <p:slideViewPr>
    <p:cSldViewPr snapToGrid="0">
      <p:cViewPr>
        <p:scale>
          <a:sx n="83" d="100"/>
          <a:sy n="83" d="100"/>
        </p:scale>
        <p:origin x="-16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5799C2-F70D-4B48-9327-0A78A33344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41542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99C2-F70D-4B48-9327-0A78A33344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328371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99C2-F70D-4B48-9327-0A78A33344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154306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799C2-F70D-4B48-9327-0A78A33344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94093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5799C2-F70D-4B48-9327-0A78A33344C1}"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373409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5799C2-F70D-4B48-9327-0A78A33344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175119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5799C2-F70D-4B48-9327-0A78A33344C1}" type="datetimeFigureOut">
              <a:rPr lang="en-US" smtClean="0"/>
              <a:t>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147050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5799C2-F70D-4B48-9327-0A78A33344C1}" type="datetimeFigureOut">
              <a:rPr lang="en-US" smtClean="0"/>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137841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799C2-F70D-4B48-9327-0A78A33344C1}"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357817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5799C2-F70D-4B48-9327-0A78A33344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157008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5799C2-F70D-4B48-9327-0A78A33344C1}" type="datetimeFigureOut">
              <a:rPr lang="en-US" smtClean="0"/>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80DE3-B1C0-4E58-BE0D-FC3E53BF8CBC}" type="slidenum">
              <a:rPr lang="en-US" smtClean="0"/>
              <a:t>‹#›</a:t>
            </a:fld>
            <a:endParaRPr lang="en-US"/>
          </a:p>
        </p:txBody>
      </p:sp>
    </p:spTree>
    <p:extLst>
      <p:ext uri="{BB962C8B-B14F-4D97-AF65-F5344CB8AC3E}">
        <p14:creationId xmlns:p14="http://schemas.microsoft.com/office/powerpoint/2010/main" val="25074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799C2-F70D-4B48-9327-0A78A33344C1}" type="datetimeFigureOut">
              <a:rPr lang="en-US" smtClean="0"/>
              <a:t>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80DE3-B1C0-4E58-BE0D-FC3E53BF8CBC}" type="slidenum">
              <a:rPr lang="en-US" smtClean="0"/>
              <a:t>‹#›</a:t>
            </a:fld>
            <a:endParaRPr lang="en-US"/>
          </a:p>
        </p:txBody>
      </p:sp>
    </p:spTree>
    <p:extLst>
      <p:ext uri="{BB962C8B-B14F-4D97-AF65-F5344CB8AC3E}">
        <p14:creationId xmlns:p14="http://schemas.microsoft.com/office/powerpoint/2010/main" val="1548921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4808" y="1407147"/>
            <a:ext cx="9144000" cy="2387600"/>
          </a:xfrm>
        </p:spPr>
        <p:txBody>
          <a:bodyPr>
            <a:normAutofit/>
          </a:bodyPr>
          <a:lstStyle/>
          <a:p>
            <a:r>
              <a:rPr lang="en-GB" sz="5400" b="1" err="1" smtClean="0"/>
              <a:t>Cơ</a:t>
            </a:r>
            <a:r>
              <a:rPr lang="en-GB" sz="5400" b="1" smtClean="0"/>
              <a:t> </a:t>
            </a:r>
            <a:r>
              <a:rPr lang="en-GB" sz="5400" b="1" err="1"/>
              <a:t>sở</a:t>
            </a:r>
            <a:r>
              <a:rPr lang="en-GB" sz="5400" b="1"/>
              <a:t> </a:t>
            </a:r>
            <a:r>
              <a:rPr lang="en-GB" sz="5400" b="1" err="1"/>
              <a:t>dữ</a:t>
            </a:r>
            <a:r>
              <a:rPr lang="en-GB" sz="5400" b="1"/>
              <a:t> </a:t>
            </a:r>
            <a:r>
              <a:rPr lang="en-GB" sz="5400" b="1" err="1"/>
              <a:t>liệu</a:t>
            </a:r>
            <a:r>
              <a:rPr lang="en-GB" sz="5400" b="1"/>
              <a:t> </a:t>
            </a:r>
            <a:r>
              <a:rPr lang="en-GB" sz="5400" b="1" err="1" smtClean="0"/>
              <a:t>của</a:t>
            </a:r>
            <a:r>
              <a:rPr lang="en-GB" sz="5400" b="1" smtClean="0"/>
              <a:t> website </a:t>
            </a:r>
            <a:r>
              <a:rPr lang="en-GB" sz="5400" b="1" err="1"/>
              <a:t>bán</a:t>
            </a:r>
            <a:r>
              <a:rPr lang="en-GB" sz="5400" b="1"/>
              <a:t> </a:t>
            </a:r>
            <a:r>
              <a:rPr lang="en-US" sz="5400"/>
              <a:t/>
            </a:r>
            <a:br>
              <a:rPr lang="en-US" sz="5400"/>
            </a:br>
            <a:r>
              <a:rPr lang="en-GB" sz="5400" b="1" err="1"/>
              <a:t>hàng</a:t>
            </a:r>
            <a:r>
              <a:rPr lang="en-GB" sz="5400" b="1"/>
              <a:t> </a:t>
            </a:r>
            <a:r>
              <a:rPr lang="en-GB" sz="5400" b="1" err="1"/>
              <a:t>cho</a:t>
            </a:r>
            <a:r>
              <a:rPr lang="en-GB" sz="5400" b="1"/>
              <a:t> </a:t>
            </a:r>
            <a:r>
              <a:rPr lang="en-GB" sz="5400" b="1" err="1"/>
              <a:t>một</a:t>
            </a:r>
            <a:r>
              <a:rPr lang="en-GB" sz="5400" b="1"/>
              <a:t> </a:t>
            </a:r>
            <a:r>
              <a:rPr lang="en-GB" sz="5400" b="1" err="1"/>
              <a:t>cửa</a:t>
            </a:r>
            <a:r>
              <a:rPr lang="en-GB" sz="5400" b="1"/>
              <a:t> </a:t>
            </a:r>
            <a:r>
              <a:rPr lang="en-GB" sz="5400" b="1" err="1"/>
              <a:t>hàng</a:t>
            </a:r>
            <a:r>
              <a:rPr lang="en-GB" sz="5400" b="1"/>
              <a:t> </a:t>
            </a:r>
            <a:r>
              <a:rPr lang="en-GB" sz="5400" b="1" err="1"/>
              <a:t>điện</a:t>
            </a:r>
            <a:r>
              <a:rPr lang="en-GB" sz="5400" b="1"/>
              <a:t> </a:t>
            </a:r>
            <a:r>
              <a:rPr lang="en-GB" sz="5400" b="1" err="1"/>
              <a:t>tử</a:t>
            </a:r>
            <a:r>
              <a:rPr lang="en-US" sz="5400"/>
              <a:t/>
            </a:r>
            <a:br>
              <a:rPr lang="en-US" sz="5400"/>
            </a:br>
            <a:endParaRPr lang="en-US" sz="5400"/>
          </a:p>
        </p:txBody>
      </p:sp>
      <p:sp>
        <p:nvSpPr>
          <p:cNvPr id="3" name="Subtitle 2"/>
          <p:cNvSpPr>
            <a:spLocks noGrp="1"/>
          </p:cNvSpPr>
          <p:nvPr>
            <p:ph type="subTitle" idx="1"/>
          </p:nvPr>
        </p:nvSpPr>
        <p:spPr>
          <a:xfrm>
            <a:off x="7829550" y="5897880"/>
            <a:ext cx="4217670" cy="800099"/>
          </a:xfrm>
        </p:spPr>
        <p:txBody>
          <a:bodyPr/>
          <a:lstStyle/>
          <a:p>
            <a:r>
              <a:rPr lang="en-US" dirty="0" err="1" smtClean="0"/>
              <a:t>Nhóm</a:t>
            </a:r>
            <a:r>
              <a:rPr lang="en-US" dirty="0" smtClean="0"/>
              <a:t> </a:t>
            </a:r>
            <a:r>
              <a:rPr lang="en-US" dirty="0" err="1" smtClean="0"/>
              <a:t>Petgroup</a:t>
            </a:r>
            <a:r>
              <a:rPr lang="vi-VN" dirty="0" smtClean="0"/>
              <a:t>: </a:t>
            </a:r>
          </a:p>
          <a:p>
            <a:endParaRPr lang="en-US" dirty="0"/>
          </a:p>
        </p:txBody>
      </p:sp>
    </p:spTree>
    <p:extLst>
      <p:ext uri="{BB962C8B-B14F-4D97-AF65-F5344CB8AC3E}">
        <p14:creationId xmlns:p14="http://schemas.microsoft.com/office/powerpoint/2010/main" val="51828449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62456" y="365760"/>
            <a:ext cx="8458200" cy="911352"/>
          </a:xfrm>
        </p:spPr>
        <p:txBody>
          <a:bodyPr>
            <a:normAutofit fontScale="90000"/>
          </a:bodyPr>
          <a:lstStyle/>
          <a:p>
            <a:r>
              <a:rPr lang="en-US" smtClean="0"/>
              <a:t>I. </a:t>
            </a:r>
            <a:r>
              <a:rPr lang="en-US" err="1" smtClean="0"/>
              <a:t>Tổng</a:t>
            </a:r>
            <a:r>
              <a:rPr lang="en-US" smtClean="0"/>
              <a:t> </a:t>
            </a:r>
            <a:r>
              <a:rPr lang="en-US" err="1" smtClean="0"/>
              <a:t>quan</a:t>
            </a:r>
            <a:endParaRPr lang="en-US"/>
          </a:p>
        </p:txBody>
      </p:sp>
      <p:sp>
        <p:nvSpPr>
          <p:cNvPr id="13" name="TextBox 12"/>
          <p:cNvSpPr txBox="1"/>
          <p:nvPr/>
        </p:nvSpPr>
        <p:spPr>
          <a:xfrm>
            <a:off x="1194816" y="1277112"/>
            <a:ext cx="9131808" cy="4801314"/>
          </a:xfrm>
          <a:prstGeom prst="rect">
            <a:avLst/>
          </a:prstGeom>
          <a:noFill/>
        </p:spPr>
        <p:txBody>
          <a:bodyPr wrap="square" rtlCol="0">
            <a:spAutoFit/>
          </a:bodyPr>
          <a:lstStyle/>
          <a:p>
            <a:r>
              <a:rPr lang="en-US"/>
              <a:t>1. Mục đích chọn đề tài</a:t>
            </a:r>
          </a:p>
          <a:p>
            <a:r>
              <a:rPr lang="en-US"/>
              <a:t>  Như chúng ta đã biết trong thị trường hiện nay việc cạnh tranh về kinh doanh ngày càng trở nên quyết liệt và hầu hết các nhà kinh doanh đều chú tâm đến việc làm thỏa mãn nhu cầu của khách hàng.</a:t>
            </a:r>
          </a:p>
          <a:p>
            <a:r>
              <a:rPr lang="en-US"/>
              <a:t>  Để đáp ứng nhu cầu khách hàng đề tài “ Tạo lập cơ sở dữ liệu cho website bán hàng của một cửa hàng điện tử “ được xây dựng để khách hàng thông qua Website đó họ có thể xem, mua, đặt hàng sản phẩm cần thiết</a:t>
            </a:r>
            <a:r>
              <a:rPr lang="en-US" smtClean="0"/>
              <a:t>.</a:t>
            </a:r>
          </a:p>
          <a:p>
            <a:endParaRPr lang="en-US"/>
          </a:p>
          <a:p>
            <a:r>
              <a:rPr lang="en-US"/>
              <a:t> 2. Mục tiêu đề tài</a:t>
            </a:r>
          </a:p>
          <a:p>
            <a:r>
              <a:rPr lang="en-US"/>
              <a:t>   Giúp cho công việc quản lý đơn giản, hiệu quả và chính xác hơn bằng việc tự động hóa quá trình quản lý.</a:t>
            </a:r>
          </a:p>
          <a:p>
            <a:r>
              <a:rPr lang="en-US"/>
              <a:t>   Giúp khách hàng dễ dàng tìm kiếm sản phẩm theo theo nhu cầu (đặc điểm sản phẩm, giá cả), hỗ trợ đặt hàng online.</a:t>
            </a:r>
          </a:p>
          <a:p>
            <a:r>
              <a:rPr lang="en-US"/>
              <a:t> 3. Đối tượng của đề tài</a:t>
            </a:r>
          </a:p>
          <a:p>
            <a:r>
              <a:rPr lang="en-US"/>
              <a:t>  </a:t>
            </a:r>
            <a:r>
              <a:rPr lang="en-US" smtClean="0"/>
              <a:t> </a:t>
            </a:r>
            <a:r>
              <a:rPr lang="en-US"/>
              <a:t>Mọi người tiêu dùng trên toàn quốc có nhu cầu mua hàng qua mạng.</a:t>
            </a:r>
          </a:p>
          <a:p>
            <a:r>
              <a:rPr lang="en-US"/>
              <a:t> </a:t>
            </a:r>
            <a:r>
              <a:rPr lang="en-US" smtClean="0"/>
              <a:t>  </a:t>
            </a:r>
            <a:r>
              <a:rPr lang="en-US"/>
              <a:t>Các công ty, doanh nghiệp có nhu cầu đặt mua hàng  </a:t>
            </a:r>
          </a:p>
          <a:p>
            <a:endParaRPr lang="en-US"/>
          </a:p>
        </p:txBody>
      </p:sp>
    </p:spTree>
    <p:extLst>
      <p:ext uri="{BB962C8B-B14F-4D97-AF65-F5344CB8AC3E}">
        <p14:creationId xmlns:p14="http://schemas.microsoft.com/office/powerpoint/2010/main" val="2701568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2080" y="512763"/>
            <a:ext cx="9144000" cy="1605597"/>
          </a:xfrm>
        </p:spPr>
        <p:txBody>
          <a:bodyPr>
            <a:normAutofit fontScale="90000"/>
          </a:bodyPr>
          <a:lstStyle/>
          <a:p>
            <a:r>
              <a:rPr lang="en-US" smtClean="0"/>
              <a:t>II. </a:t>
            </a:r>
            <a:r>
              <a:rPr lang="en-US" err="1" smtClean="0"/>
              <a:t>Phân</a:t>
            </a:r>
            <a:r>
              <a:rPr lang="en-US" smtClean="0"/>
              <a:t> </a:t>
            </a:r>
            <a:r>
              <a:rPr lang="en-US" err="1" smtClean="0"/>
              <a:t>tích</a:t>
            </a:r>
            <a:r>
              <a:rPr lang="en-US" smtClean="0"/>
              <a:t> </a:t>
            </a:r>
            <a:r>
              <a:rPr lang="en-US" err="1" smtClean="0"/>
              <a:t>hệ</a:t>
            </a:r>
            <a:r>
              <a:rPr lang="en-US" smtClean="0"/>
              <a:t> </a:t>
            </a:r>
            <a:r>
              <a:rPr lang="en-US" err="1" smtClean="0"/>
              <a:t>thống</a:t>
            </a:r>
            <a:r>
              <a:rPr lang="en-US" smtClean="0"/>
              <a:t> </a:t>
            </a:r>
            <a:r>
              <a:rPr lang="en-US" err="1" smtClean="0"/>
              <a:t>và</a:t>
            </a:r>
            <a:r>
              <a:rPr lang="en-US" smtClean="0"/>
              <a:t> </a:t>
            </a:r>
            <a:r>
              <a:rPr lang="en-US" err="1" smtClean="0"/>
              <a:t>mô</a:t>
            </a:r>
            <a:r>
              <a:rPr lang="en-US" smtClean="0"/>
              <a:t> </a:t>
            </a:r>
            <a:r>
              <a:rPr lang="en-US" err="1" smtClean="0"/>
              <a:t>hình</a:t>
            </a:r>
            <a:r>
              <a:rPr lang="en-US" smtClean="0"/>
              <a:t> </a:t>
            </a:r>
            <a:r>
              <a:rPr lang="en-US" err="1" smtClean="0"/>
              <a:t>hóa</a:t>
            </a:r>
            <a:r>
              <a:rPr lang="en-US" smtClean="0"/>
              <a:t> </a:t>
            </a:r>
            <a:r>
              <a:rPr lang="en-US" err="1" smtClean="0"/>
              <a:t>chức</a:t>
            </a:r>
            <a:r>
              <a:rPr lang="en-US" smtClean="0"/>
              <a:t> </a:t>
            </a:r>
            <a:r>
              <a:rPr lang="en-US" err="1" smtClean="0"/>
              <a:t>năng</a:t>
            </a:r>
            <a:endParaRPr lang="en-US"/>
          </a:p>
        </p:txBody>
      </p:sp>
      <p:sp>
        <p:nvSpPr>
          <p:cNvPr id="3" name="Subtitle 2"/>
          <p:cNvSpPr>
            <a:spLocks noGrp="1"/>
          </p:cNvSpPr>
          <p:nvPr>
            <p:ph type="subTitle" idx="1"/>
          </p:nvPr>
        </p:nvSpPr>
        <p:spPr>
          <a:xfrm>
            <a:off x="1881346" y="2379506"/>
            <a:ext cx="9144000" cy="1183004"/>
          </a:xfrm>
        </p:spPr>
        <p:txBody>
          <a:bodyPr/>
          <a:lstStyle/>
          <a:p>
            <a:pPr algn="l"/>
            <a:r>
              <a:rPr lang="en-US" smtClean="0"/>
              <a:t>1. </a:t>
            </a:r>
            <a:r>
              <a:rPr lang="en-US" err="1" smtClean="0"/>
              <a:t>Biểu</a:t>
            </a:r>
            <a:r>
              <a:rPr lang="en-US" smtClean="0"/>
              <a:t> </a:t>
            </a:r>
            <a:r>
              <a:rPr lang="en-US" err="1" smtClean="0"/>
              <a:t>đồ</a:t>
            </a:r>
            <a:r>
              <a:rPr lang="en-US" smtClean="0"/>
              <a:t> </a:t>
            </a:r>
            <a:r>
              <a:rPr lang="en-US" err="1" smtClean="0"/>
              <a:t>phân</a:t>
            </a:r>
            <a:r>
              <a:rPr lang="en-US" smtClean="0"/>
              <a:t> </a:t>
            </a:r>
            <a:r>
              <a:rPr lang="en-US" err="1" smtClean="0"/>
              <a:t>cấp</a:t>
            </a:r>
            <a:r>
              <a:rPr lang="en-US" smtClean="0"/>
              <a:t> </a:t>
            </a:r>
            <a:r>
              <a:rPr lang="en-US" err="1" smtClean="0"/>
              <a:t>chức</a:t>
            </a:r>
            <a:r>
              <a:rPr lang="en-US" smtClean="0"/>
              <a:t> </a:t>
            </a:r>
            <a:r>
              <a:rPr lang="en-US" err="1" smtClean="0"/>
              <a:t>năng</a:t>
            </a:r>
            <a:endParaRPr lang="en-US" smtClean="0"/>
          </a:p>
        </p:txBody>
      </p:sp>
      <p:sp>
        <p:nvSpPr>
          <p:cNvPr id="5" name="Text Box 2"/>
          <p:cNvSpPr txBox="1">
            <a:spLocks noChangeArrowheads="1"/>
          </p:cNvSpPr>
          <p:nvPr/>
        </p:nvSpPr>
        <p:spPr bwMode="auto">
          <a:xfrm>
            <a:off x="5265023" y="4731385"/>
            <a:ext cx="1266825" cy="486091"/>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Người</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quản</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lý</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6" name="Text Box 3"/>
          <p:cNvSpPr txBox="1">
            <a:spLocks noChangeArrowheads="1"/>
          </p:cNvSpPr>
          <p:nvPr/>
        </p:nvSpPr>
        <p:spPr bwMode="auto">
          <a:xfrm rot="10800000" flipV="1">
            <a:off x="8477885" y="4193859"/>
            <a:ext cx="1219200" cy="3238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Khách hàng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7" name="Text Box 7"/>
          <p:cNvSpPr txBox="1">
            <a:spLocks noChangeArrowheads="1"/>
          </p:cNvSpPr>
          <p:nvPr/>
        </p:nvSpPr>
        <p:spPr bwMode="auto">
          <a:xfrm>
            <a:off x="7322820" y="4702810"/>
            <a:ext cx="1628775" cy="3619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Không</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đăng</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nhập</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8" name="Text Box 6"/>
          <p:cNvSpPr txBox="1">
            <a:spLocks noChangeArrowheads="1"/>
          </p:cNvSpPr>
          <p:nvPr/>
        </p:nvSpPr>
        <p:spPr bwMode="auto">
          <a:xfrm>
            <a:off x="2732405" y="4761230"/>
            <a:ext cx="1333500" cy="479108"/>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Quản</a:t>
            </a:r>
            <a:r>
              <a:rPr kumimoji="0" lang="en-US" altLang="ja-JP" sz="10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0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lý</a:t>
            </a:r>
            <a:r>
              <a:rPr kumimoji="0" lang="en-US" altLang="ja-JP" sz="10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0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khách</a:t>
            </a:r>
            <a:r>
              <a:rPr kumimoji="0" lang="en-US" altLang="ja-JP" sz="10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0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hàng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9" name="Text Box 5"/>
          <p:cNvSpPr txBox="1">
            <a:spLocks noChangeArrowheads="1"/>
          </p:cNvSpPr>
          <p:nvPr/>
        </p:nvSpPr>
        <p:spPr bwMode="auto">
          <a:xfrm>
            <a:off x="9096692" y="4692650"/>
            <a:ext cx="1285875" cy="3619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Đăng</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nhập</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10" name="Text Box 17"/>
          <p:cNvSpPr txBox="1">
            <a:spLocks noChangeArrowheads="1"/>
          </p:cNvSpPr>
          <p:nvPr/>
        </p:nvSpPr>
        <p:spPr bwMode="auto">
          <a:xfrm>
            <a:off x="2719388" y="5450840"/>
            <a:ext cx="857250" cy="5143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Thông</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tin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khách</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hàng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11" name="Text Box 18"/>
          <p:cNvSpPr txBox="1">
            <a:spLocks noChangeArrowheads="1"/>
          </p:cNvSpPr>
          <p:nvPr/>
        </p:nvSpPr>
        <p:spPr bwMode="auto">
          <a:xfrm>
            <a:off x="5634196" y="5433377"/>
            <a:ext cx="819150" cy="5048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Quản</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lý</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dữ</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liệu</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12" name="Text Box 8"/>
          <p:cNvSpPr txBox="1">
            <a:spLocks noChangeArrowheads="1"/>
          </p:cNvSpPr>
          <p:nvPr/>
        </p:nvSpPr>
        <p:spPr bwMode="auto">
          <a:xfrm>
            <a:off x="4311967" y="4140676"/>
            <a:ext cx="1333500" cy="3524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Quản</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lý</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sản</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phẩm</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13" name="Text Box 19"/>
          <p:cNvSpPr txBox="1">
            <a:spLocks noChangeArrowheads="1"/>
          </p:cNvSpPr>
          <p:nvPr/>
        </p:nvSpPr>
        <p:spPr bwMode="auto">
          <a:xfrm>
            <a:off x="3774916" y="5457507"/>
            <a:ext cx="600075" cy="5048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Thanh</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toán</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14" name="Text Box 20"/>
          <p:cNvSpPr txBox="1">
            <a:spLocks noChangeArrowheads="1"/>
          </p:cNvSpPr>
          <p:nvPr/>
        </p:nvSpPr>
        <p:spPr bwMode="auto">
          <a:xfrm>
            <a:off x="4543742" y="5435600"/>
            <a:ext cx="1009650" cy="4953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Đặt</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1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hàng,giao</a:t>
            </a: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hang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cxnSp>
        <p:nvCxnSpPr>
          <p:cNvPr id="15" name="Straight Connector 14"/>
          <p:cNvCxnSpPr/>
          <p:nvPr/>
        </p:nvCxnSpPr>
        <p:spPr>
          <a:xfrm>
            <a:off x="6930390" y="3948749"/>
            <a:ext cx="2000250" cy="218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080913" y="3940969"/>
            <a:ext cx="1866900" cy="199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8406130" y="4495165"/>
            <a:ext cx="685800" cy="217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825240" y="4523105"/>
            <a:ext cx="1076325" cy="21907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Box 1"/>
          <p:cNvSpPr txBox="1">
            <a:spLocks noChangeArrowheads="1"/>
          </p:cNvSpPr>
          <p:nvPr/>
        </p:nvSpPr>
        <p:spPr bwMode="auto">
          <a:xfrm>
            <a:off x="5966460" y="3444794"/>
            <a:ext cx="1882457" cy="405846"/>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Người</a:t>
            </a:r>
            <a:r>
              <a:rPr kumimoji="0" lang="en-US" altLang="ja-JP" sz="12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 </a:t>
            </a:r>
            <a:r>
              <a:rPr kumimoji="0" lang="en-US" altLang="ja-JP" sz="1200" b="0" i="0" u="none" strike="noStrike" cap="none" normalizeH="0" baseline="0" err="1" smtClean="0">
                <a:ln>
                  <a:noFill/>
                </a:ln>
                <a:solidFill>
                  <a:schemeClr val="tx1"/>
                </a:solidFill>
                <a:effectLst/>
                <a:latin typeface="Calibri" panose="020F0502020204030204" pitchFamily="34" charset="0"/>
                <a:ea typeface="Yu Mincho"/>
                <a:cs typeface="Times New Roman" panose="02020603050405020304" pitchFamily="18" charset="0"/>
              </a:rPr>
              <a:t>dùng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cxnSp>
        <p:nvCxnSpPr>
          <p:cNvPr id="20" name="Straight Connector 19"/>
          <p:cNvCxnSpPr/>
          <p:nvPr/>
        </p:nvCxnSpPr>
        <p:spPr>
          <a:xfrm>
            <a:off x="4904740" y="4542790"/>
            <a:ext cx="960755" cy="187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2"/>
          </p:cNvCxnSpPr>
          <p:nvPr/>
        </p:nvCxnSpPr>
        <p:spPr>
          <a:xfrm>
            <a:off x="3399155" y="5240338"/>
            <a:ext cx="6985" cy="19145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 Box 13"/>
          <p:cNvSpPr txBox="1">
            <a:spLocks noChangeArrowheads="1"/>
          </p:cNvSpPr>
          <p:nvPr/>
        </p:nvSpPr>
        <p:spPr bwMode="auto">
          <a:xfrm>
            <a:off x="6534150" y="5450840"/>
            <a:ext cx="1076325" cy="5048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Tìm kiếm, xem thông tin sp</a:t>
            </a:r>
            <a:endParaRPr kumimoji="0" lang="en-US" altLang="ja-JP"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cxnSp>
        <p:nvCxnSpPr>
          <p:cNvPr id="23" name="Straight Connector 22"/>
          <p:cNvCxnSpPr/>
          <p:nvPr/>
        </p:nvCxnSpPr>
        <p:spPr>
          <a:xfrm>
            <a:off x="9102090" y="4492625"/>
            <a:ext cx="742950" cy="238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p:cNvCxnSpPr>
          <p:nvPr/>
        </p:nvCxnSpPr>
        <p:spPr>
          <a:xfrm>
            <a:off x="5898436" y="5217476"/>
            <a:ext cx="231854" cy="18954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 Box 22"/>
          <p:cNvSpPr txBox="1">
            <a:spLocks noChangeArrowheads="1"/>
          </p:cNvSpPr>
          <p:nvPr/>
        </p:nvSpPr>
        <p:spPr bwMode="auto">
          <a:xfrm>
            <a:off x="7848917" y="5431790"/>
            <a:ext cx="714375" cy="4953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Đặt hàng</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26" name="Text Box 23"/>
          <p:cNvSpPr txBox="1">
            <a:spLocks noChangeArrowheads="1"/>
          </p:cNvSpPr>
          <p:nvPr/>
        </p:nvSpPr>
        <p:spPr bwMode="auto">
          <a:xfrm>
            <a:off x="8801417" y="5434647"/>
            <a:ext cx="942975" cy="466725"/>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DS yêu thích</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27" name="Text Box 24"/>
          <p:cNvSpPr txBox="1">
            <a:spLocks noChangeArrowheads="1"/>
          </p:cNvSpPr>
          <p:nvPr/>
        </p:nvSpPr>
        <p:spPr bwMode="auto">
          <a:xfrm>
            <a:off x="9982517" y="5463222"/>
            <a:ext cx="771525" cy="43815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alibri" panose="020F0502020204030204" pitchFamily="34" charset="0"/>
                <a:ea typeface="Yu Mincho"/>
                <a:cs typeface="Times New Roman" panose="02020603050405020304" pitchFamily="18" charset="0"/>
              </a:rPr>
              <a:t>Đánh giá sp</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cxnSp>
        <p:nvCxnSpPr>
          <p:cNvPr id="28" name="Straight Connector 27"/>
          <p:cNvCxnSpPr/>
          <p:nvPr/>
        </p:nvCxnSpPr>
        <p:spPr>
          <a:xfrm flipH="1">
            <a:off x="7235190" y="5045075"/>
            <a:ext cx="742950"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35290" y="5045075"/>
            <a:ext cx="247650"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749155" y="5050790"/>
            <a:ext cx="466725"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149080" y="5064125"/>
            <a:ext cx="590550" cy="352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 idx="2"/>
          </p:cNvCxnSpPr>
          <p:nvPr/>
        </p:nvCxnSpPr>
        <p:spPr>
          <a:xfrm flipH="1">
            <a:off x="4300856" y="5217476"/>
            <a:ext cx="1597580" cy="180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2"/>
          </p:cNvCxnSpPr>
          <p:nvPr/>
        </p:nvCxnSpPr>
        <p:spPr>
          <a:xfrm flipH="1">
            <a:off x="5149216" y="5217476"/>
            <a:ext cx="749220" cy="204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8272780" y="5045075"/>
            <a:ext cx="1447800" cy="36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2" idx="0"/>
          </p:cNvCxnSpPr>
          <p:nvPr/>
        </p:nvCxnSpPr>
        <p:spPr>
          <a:xfrm flipH="1">
            <a:off x="7072313" y="5054600"/>
            <a:ext cx="2676843" cy="39624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2"/>
          <p:cNvSpPr>
            <a:spLocks noChangeArrowheads="1"/>
          </p:cNvSpPr>
          <p:nvPr/>
        </p:nvSpPr>
        <p:spPr bwMode="auto">
          <a:xfrm>
            <a:off x="731202" y="21482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37"/>
          <p:cNvSpPr>
            <a:spLocks noChangeArrowheads="1"/>
          </p:cNvSpPr>
          <p:nvPr/>
        </p:nvSpPr>
        <p:spPr bwMode="auto">
          <a:xfrm>
            <a:off x="2732405" y="26054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41"/>
          <p:cNvSpPr>
            <a:spLocks noChangeArrowheads="1"/>
          </p:cNvSpPr>
          <p:nvPr/>
        </p:nvSpPr>
        <p:spPr bwMode="auto">
          <a:xfrm>
            <a:off x="2348230" y="23983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ja-JP" sz="1600" b="0" i="0" u="none" strike="noStrike" cap="none" normalizeH="0" baseline="0" smtClean="0">
              <a:ln>
                <a:noFill/>
              </a:ln>
              <a:solidFill>
                <a:schemeClr val="tx1"/>
              </a:solidFill>
              <a:effectLst/>
              <a:latin typeface="Times New Roman" panose="02020603050405020304" pitchFamily="18" charset="0"/>
              <a:ea typeface="Yu Mincho"/>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ja-JP" sz="1600" b="0" i="0" u="none" strike="noStrike" cap="none" normalizeH="0" baseline="0" smtClean="0">
                <a:ln>
                  <a:noFill/>
                </a:ln>
                <a:solidFill>
                  <a:schemeClr val="tx1"/>
                </a:solidFill>
                <a:effectLst/>
                <a:latin typeface="Times New Roman" panose="02020603050405020304" pitchFamily="18" charset="0"/>
                <a:ea typeface="Yu Mincho"/>
                <a:cs typeface="Times New Roman" panose="02020603050405020304" pitchFamily="18" charset="0"/>
              </a:rPr>
              <a:t>	</a:t>
            </a:r>
            <a:endParaRPr kumimoji="0" lang="en-US" altLang="ja-JP"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39" name="Rectangle 50"/>
          <p:cNvSpPr>
            <a:spLocks noChangeArrowheads="1"/>
          </p:cNvSpPr>
          <p:nvPr/>
        </p:nvSpPr>
        <p:spPr bwMode="auto">
          <a:xfrm>
            <a:off x="2834640" y="23768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8520577"/>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66968" y="331362"/>
            <a:ext cx="10515600" cy="623981"/>
          </a:xfrm>
        </p:spPr>
        <p:txBody>
          <a:bodyPr>
            <a:normAutofit/>
          </a:bodyPr>
          <a:lstStyle/>
          <a:p>
            <a:r>
              <a:rPr lang="en-US" b="1" smtClean="0">
                <a:solidFill>
                  <a:schemeClr val="tx1">
                    <a:lumMod val="95000"/>
                    <a:lumOff val="5000"/>
                  </a:schemeClr>
                </a:solidFill>
                <a:latin typeface="+mj-lt"/>
              </a:rPr>
              <a:t>2. </a:t>
            </a:r>
            <a:r>
              <a:rPr lang="en-US" b="1" err="1" smtClean="0">
                <a:solidFill>
                  <a:schemeClr val="tx1">
                    <a:lumMod val="95000"/>
                    <a:lumOff val="5000"/>
                  </a:schemeClr>
                </a:solidFill>
                <a:latin typeface="+mj-lt"/>
              </a:rPr>
              <a:t>Sơ</a:t>
            </a:r>
            <a:r>
              <a:rPr lang="en-US" b="1" smtClean="0">
                <a:solidFill>
                  <a:schemeClr val="tx1">
                    <a:lumMod val="95000"/>
                    <a:lumOff val="5000"/>
                  </a:schemeClr>
                </a:solidFill>
                <a:latin typeface="+mj-lt"/>
              </a:rPr>
              <a:t> </a:t>
            </a:r>
            <a:r>
              <a:rPr lang="en-US" b="1" err="1" smtClean="0">
                <a:solidFill>
                  <a:schemeClr val="tx1">
                    <a:lumMod val="95000"/>
                    <a:lumOff val="5000"/>
                  </a:schemeClr>
                </a:solidFill>
                <a:latin typeface="+mj-lt"/>
              </a:rPr>
              <a:t>đồ</a:t>
            </a:r>
            <a:r>
              <a:rPr lang="en-US" b="1" smtClean="0">
                <a:solidFill>
                  <a:schemeClr val="tx1">
                    <a:lumMod val="95000"/>
                    <a:lumOff val="5000"/>
                  </a:schemeClr>
                </a:solidFill>
                <a:latin typeface="+mj-lt"/>
              </a:rPr>
              <a:t> </a:t>
            </a:r>
            <a:r>
              <a:rPr lang="en-US" b="1" err="1" smtClean="0">
                <a:solidFill>
                  <a:schemeClr val="tx1">
                    <a:lumMod val="95000"/>
                    <a:lumOff val="5000"/>
                  </a:schemeClr>
                </a:solidFill>
                <a:latin typeface="+mj-lt"/>
              </a:rPr>
              <a:t>thực</a:t>
            </a:r>
            <a:r>
              <a:rPr lang="en-US" b="1" smtClean="0">
                <a:solidFill>
                  <a:schemeClr val="tx1">
                    <a:lumMod val="95000"/>
                    <a:lumOff val="5000"/>
                  </a:schemeClr>
                </a:solidFill>
                <a:latin typeface="+mj-lt"/>
              </a:rPr>
              <a:t> </a:t>
            </a:r>
            <a:r>
              <a:rPr lang="en-US" b="1" err="1" smtClean="0">
                <a:solidFill>
                  <a:schemeClr val="tx1">
                    <a:lumMod val="95000"/>
                    <a:lumOff val="5000"/>
                  </a:schemeClr>
                </a:solidFill>
                <a:latin typeface="+mj-lt"/>
              </a:rPr>
              <a:t>thể</a:t>
            </a:r>
            <a:r>
              <a:rPr lang="en-US" b="1" smtClean="0">
                <a:solidFill>
                  <a:schemeClr val="tx1">
                    <a:lumMod val="95000"/>
                    <a:lumOff val="5000"/>
                  </a:schemeClr>
                </a:solidFill>
                <a:latin typeface="+mj-lt"/>
              </a:rPr>
              <a:t> </a:t>
            </a:r>
            <a:r>
              <a:rPr lang="en-US" b="1" err="1" smtClean="0">
                <a:solidFill>
                  <a:schemeClr val="tx1">
                    <a:lumMod val="95000"/>
                    <a:lumOff val="5000"/>
                  </a:schemeClr>
                </a:solidFill>
                <a:latin typeface="+mj-lt"/>
              </a:rPr>
              <a:t>liên</a:t>
            </a:r>
            <a:r>
              <a:rPr lang="en-US" b="1" smtClean="0">
                <a:solidFill>
                  <a:schemeClr val="tx1">
                    <a:lumMod val="95000"/>
                    <a:lumOff val="5000"/>
                  </a:schemeClr>
                </a:solidFill>
                <a:latin typeface="+mj-lt"/>
              </a:rPr>
              <a:t> </a:t>
            </a:r>
            <a:r>
              <a:rPr lang="en-US" b="1" err="1" smtClean="0">
                <a:solidFill>
                  <a:schemeClr val="tx1">
                    <a:lumMod val="95000"/>
                    <a:lumOff val="5000"/>
                  </a:schemeClr>
                </a:solidFill>
                <a:latin typeface="+mj-lt"/>
              </a:rPr>
              <a:t>kết</a:t>
            </a:r>
            <a:endParaRPr lang="en-US" b="1">
              <a:solidFill>
                <a:schemeClr val="tx1">
                  <a:lumMod val="95000"/>
                  <a:lumOff val="5000"/>
                </a:schemeClr>
              </a:solidFill>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85" y="207412"/>
            <a:ext cx="12052670" cy="6776317"/>
          </a:xfrm>
          <a:prstGeom prst="rect">
            <a:avLst/>
          </a:prstGeom>
        </p:spPr>
      </p:pic>
    </p:spTree>
    <p:extLst>
      <p:ext uri="{BB962C8B-B14F-4D97-AF65-F5344CB8AC3E}">
        <p14:creationId xmlns:p14="http://schemas.microsoft.com/office/powerpoint/2010/main" val="3001116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831058" y="230009"/>
            <a:ext cx="2497540" cy="461665"/>
          </a:xfrm>
          <a:prstGeom prst="rect">
            <a:avLst/>
          </a:prstGeom>
          <a:noFill/>
        </p:spPr>
        <p:txBody>
          <a:bodyPr wrap="square" rtlCol="0">
            <a:spAutoFit/>
          </a:bodyPr>
          <a:lstStyle/>
          <a:p>
            <a:r>
              <a:rPr lang="en-US" sz="2400" smtClean="0"/>
              <a:t>3. Mô hình ER</a:t>
            </a:r>
            <a:endParaRPr lang="en-US" sz="240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058" y="980109"/>
            <a:ext cx="10486282" cy="5554803"/>
          </a:xfrm>
          <a:prstGeom prst="rect">
            <a:avLst/>
          </a:prstGeom>
        </p:spPr>
      </p:pic>
    </p:spTree>
    <p:extLst>
      <p:ext uri="{BB962C8B-B14F-4D97-AF65-F5344CB8AC3E}">
        <p14:creationId xmlns:p14="http://schemas.microsoft.com/office/powerpoint/2010/main" val="412710825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518615"/>
            <a:ext cx="10515600" cy="846161"/>
          </a:xfrm>
        </p:spPr>
        <p:txBody>
          <a:bodyPr>
            <a:normAutofit/>
          </a:bodyPr>
          <a:lstStyle/>
          <a:p>
            <a:r>
              <a:rPr lang="en-US" sz="2400" b="1" smtClean="0">
                <a:solidFill>
                  <a:schemeClr val="tx1">
                    <a:lumMod val="95000"/>
                    <a:lumOff val="5000"/>
                  </a:schemeClr>
                </a:solidFill>
              </a:rPr>
              <a:t>4. Trigger</a:t>
            </a:r>
            <a:endParaRPr lang="en-US" sz="2400" b="1">
              <a:solidFill>
                <a:schemeClr val="tx1">
                  <a:lumMod val="95000"/>
                  <a:lumOff val="5000"/>
                </a:schemeClr>
              </a:solidFill>
            </a:endParaRPr>
          </a:p>
        </p:txBody>
      </p:sp>
      <p:sp>
        <p:nvSpPr>
          <p:cNvPr id="3" name="Text Placeholder 2"/>
          <p:cNvSpPr>
            <a:spLocks noGrp="1"/>
          </p:cNvSpPr>
          <p:nvPr>
            <p:ph type="body" idx="1"/>
          </p:nvPr>
        </p:nvSpPr>
        <p:spPr>
          <a:xfrm>
            <a:off x="994960" y="2047165"/>
            <a:ext cx="10515600" cy="4681182"/>
          </a:xfrm>
        </p:spPr>
        <p:txBody>
          <a:bodyPr>
            <a:normAutofit/>
          </a:bodyPr>
          <a:lstStyle/>
          <a:p>
            <a:r>
              <a:rPr lang="en-US" b="1" u="sng">
                <a:solidFill>
                  <a:schemeClr val="tx1">
                    <a:lumMod val="95000"/>
                    <a:lumOff val="5000"/>
                  </a:schemeClr>
                </a:solidFill>
                <a:latin typeface="+mj-lt"/>
              </a:rPr>
              <a:t>Trigger thứ nhất:</a:t>
            </a:r>
            <a:r>
              <a:rPr lang="en-US" b="1">
                <a:solidFill>
                  <a:schemeClr val="tx1">
                    <a:lumMod val="95000"/>
                    <a:lumOff val="5000"/>
                  </a:schemeClr>
                </a:solidFill>
                <a:latin typeface="+mj-lt"/>
              </a:rPr>
              <a:t> xử lí sản phẩm khuyến mãi sẽ xóa đi khi loại khuyến mãi hết hạn, reset giá tiền khuyến mãi về NULL</a:t>
            </a:r>
            <a:r>
              <a:rPr lang="en-US" b="1" smtClean="0">
                <a:solidFill>
                  <a:schemeClr val="tx1">
                    <a:lumMod val="95000"/>
                    <a:lumOff val="5000"/>
                  </a:schemeClr>
                </a:solidFill>
                <a:latin typeface="+mj-lt"/>
              </a:rPr>
              <a:t>.</a:t>
            </a:r>
          </a:p>
          <a:p>
            <a:r>
              <a:rPr lang="en-US" b="1" u="sng">
                <a:solidFill>
                  <a:schemeClr val="tx1">
                    <a:lumMod val="95000"/>
                    <a:lumOff val="5000"/>
                  </a:schemeClr>
                </a:solidFill>
                <a:latin typeface="+mj-lt"/>
              </a:rPr>
              <a:t>Trigger thứ hai:</a:t>
            </a:r>
            <a:r>
              <a:rPr lang="en-US" b="1">
                <a:solidFill>
                  <a:schemeClr val="tx1">
                    <a:lumMod val="95000"/>
                    <a:lumOff val="5000"/>
                  </a:schemeClr>
                </a:solidFill>
                <a:latin typeface="+mj-lt"/>
              </a:rPr>
              <a:t> Giải quyết update đánh giá sản phẩm khi có một đánh giá mới của khách hàng về sản phẩm đó.</a:t>
            </a:r>
          </a:p>
          <a:p>
            <a:r>
              <a:rPr lang="en-US" b="1" u="sng" smtClean="0">
                <a:solidFill>
                  <a:schemeClr val="tx1">
                    <a:lumMod val="95000"/>
                    <a:lumOff val="5000"/>
                  </a:schemeClr>
                </a:solidFill>
                <a:latin typeface="+mj-lt"/>
              </a:rPr>
              <a:t>Trigger thứ ba:</a:t>
            </a:r>
            <a:r>
              <a:rPr lang="en-US" b="1" smtClean="0">
                <a:solidFill>
                  <a:schemeClr val="tx1">
                    <a:lumMod val="95000"/>
                    <a:lumOff val="5000"/>
                  </a:schemeClr>
                </a:solidFill>
                <a:latin typeface="+mj-lt"/>
              </a:rPr>
              <a:t> </a:t>
            </a:r>
            <a:r>
              <a:rPr lang="en-US" b="1">
                <a:solidFill>
                  <a:schemeClr val="tx1">
                    <a:lumMod val="95000"/>
                    <a:lumOff val="5000"/>
                  </a:schemeClr>
                </a:solidFill>
                <a:latin typeface="+mj-lt"/>
              </a:rPr>
              <a:t>tự </a:t>
            </a:r>
            <a:r>
              <a:rPr lang="en-US" b="1" smtClean="0">
                <a:solidFill>
                  <a:schemeClr val="tx1">
                    <a:lumMod val="95000"/>
                    <a:lumOff val="5000"/>
                  </a:schemeClr>
                </a:solidFill>
                <a:latin typeface="+mj-lt"/>
              </a:rPr>
              <a:t>động </a:t>
            </a:r>
            <a:r>
              <a:rPr lang="en-US" b="1">
                <a:solidFill>
                  <a:schemeClr val="tx1">
                    <a:lumMod val="95000"/>
                    <a:lumOff val="5000"/>
                  </a:schemeClr>
                </a:solidFill>
                <a:latin typeface="+mj-lt"/>
              </a:rPr>
              <a:t>cài đặt ngày bình luận tại thời điểm bình luận.</a:t>
            </a:r>
          </a:p>
          <a:p>
            <a:r>
              <a:rPr lang="en-US" b="1" u="sng">
                <a:solidFill>
                  <a:schemeClr val="tx1">
                    <a:lumMod val="95000"/>
                    <a:lumOff val="5000"/>
                  </a:schemeClr>
                </a:solidFill>
                <a:latin typeface="+mj-lt"/>
              </a:rPr>
              <a:t>Trigger thứ tư:</a:t>
            </a:r>
            <a:r>
              <a:rPr lang="en-US" b="1">
                <a:solidFill>
                  <a:schemeClr val="tx1">
                    <a:lumMod val="95000"/>
                    <a:lumOff val="5000"/>
                  </a:schemeClr>
                </a:solidFill>
                <a:latin typeface="+mj-lt"/>
              </a:rPr>
              <a:t> Kiểm tra độ dài tên tài khoản và độ dài mật khẩu </a:t>
            </a:r>
          </a:p>
          <a:p>
            <a:r>
              <a:rPr lang="en-US" b="1" u="sng">
                <a:solidFill>
                  <a:schemeClr val="tx1">
                    <a:lumMod val="95000"/>
                    <a:lumOff val="5000"/>
                  </a:schemeClr>
                </a:solidFill>
                <a:latin typeface="+mj-lt"/>
              </a:rPr>
              <a:t>Trigger thứ năm:</a:t>
            </a:r>
            <a:r>
              <a:rPr lang="en-US" b="1">
                <a:solidFill>
                  <a:schemeClr val="tx1">
                    <a:lumMod val="95000"/>
                    <a:lumOff val="5000"/>
                  </a:schemeClr>
                </a:solidFill>
                <a:latin typeface="+mj-lt"/>
              </a:rPr>
              <a:t> kiểm tra phương thức thanh toán đã nhập đúng chưa.</a:t>
            </a:r>
          </a:p>
          <a:p>
            <a:r>
              <a:rPr lang="en-US" b="1" u="sng">
                <a:solidFill>
                  <a:schemeClr val="tx1">
                    <a:lumMod val="95000"/>
                    <a:lumOff val="5000"/>
                  </a:schemeClr>
                </a:solidFill>
                <a:latin typeface="+mj-lt"/>
              </a:rPr>
              <a:t>Trigger thứ sáu:</a:t>
            </a:r>
            <a:r>
              <a:rPr lang="en-US" b="1">
                <a:solidFill>
                  <a:schemeClr val="tx1">
                    <a:lumMod val="95000"/>
                    <a:lumOff val="5000"/>
                  </a:schemeClr>
                </a:solidFill>
                <a:latin typeface="+mj-lt"/>
              </a:rPr>
              <a:t> tự động tính tổng thành tiền trong bảng hóa đơn.</a:t>
            </a:r>
          </a:p>
          <a:p>
            <a:endParaRPr lang="en-US" b="1" smtClean="0">
              <a:solidFill>
                <a:schemeClr val="tx1">
                  <a:lumMod val="95000"/>
                  <a:lumOff val="5000"/>
                </a:schemeClr>
              </a:solidFill>
              <a:latin typeface="+mj-lt"/>
            </a:endParaRPr>
          </a:p>
          <a:p>
            <a:endParaRPr lang="en-US" b="1">
              <a:solidFill>
                <a:schemeClr val="tx1">
                  <a:lumMod val="95000"/>
                  <a:lumOff val="5000"/>
                </a:schemeClr>
              </a:solidFill>
              <a:latin typeface="+mj-lt"/>
            </a:endParaRPr>
          </a:p>
          <a:p>
            <a:endParaRPr lang="en-US" b="1">
              <a:solidFill>
                <a:schemeClr val="tx1">
                  <a:lumMod val="95000"/>
                  <a:lumOff val="5000"/>
                </a:schemeClr>
              </a:solidFill>
              <a:latin typeface="+mj-lt"/>
            </a:endParaRPr>
          </a:p>
        </p:txBody>
      </p:sp>
    </p:spTree>
    <p:extLst>
      <p:ext uri="{BB962C8B-B14F-4D97-AF65-F5344CB8AC3E}">
        <p14:creationId xmlns:p14="http://schemas.microsoft.com/office/powerpoint/2010/main" val="12721391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5509"/>
            <a:ext cx="9144000" cy="815619"/>
          </a:xfrm>
        </p:spPr>
        <p:txBody>
          <a:bodyPr>
            <a:noAutofit/>
          </a:bodyPr>
          <a:lstStyle/>
          <a:p>
            <a:r>
              <a:rPr lang="en-US" smtClean="0"/>
              <a:t>III. Chức năng chương trình</a:t>
            </a:r>
            <a:endParaRPr lang="en-US"/>
          </a:p>
        </p:txBody>
      </p:sp>
      <p:sp>
        <p:nvSpPr>
          <p:cNvPr id="3" name="Subtitle 2"/>
          <p:cNvSpPr>
            <a:spLocks noGrp="1"/>
          </p:cNvSpPr>
          <p:nvPr>
            <p:ph type="subTitle" idx="1"/>
          </p:nvPr>
        </p:nvSpPr>
        <p:spPr>
          <a:xfrm>
            <a:off x="1524000" y="1937982"/>
            <a:ext cx="9144000" cy="4408227"/>
          </a:xfrm>
          <a:blipFill>
            <a:blip r:embed="rId2"/>
            <a:tile tx="0" ty="0" sx="100000" sy="100000" flip="none" algn="tl"/>
          </a:blipFill>
        </p:spPr>
        <p:txBody>
          <a:bodyPr/>
          <a:lstStyle/>
          <a:p>
            <a:pPr marL="457200" indent="-457200" algn="l">
              <a:buAutoNum type="arabicPeriod"/>
            </a:pPr>
            <a:r>
              <a:rPr lang="en-US" smtClean="0"/>
              <a:t>Chức năng quản lý</a:t>
            </a:r>
          </a:p>
          <a:p>
            <a:pPr marL="457200" indent="-457200" algn="l">
              <a:buAutoNum type="arabicPeriod"/>
            </a:pPr>
            <a:r>
              <a:rPr lang="en-US" smtClean="0"/>
              <a:t>Chức năng của khách hàng</a:t>
            </a:r>
          </a:p>
          <a:p>
            <a:pPr algn="l"/>
            <a:endParaRPr lang="en-US"/>
          </a:p>
        </p:txBody>
      </p:sp>
    </p:spTree>
    <p:extLst>
      <p:ext uri="{BB962C8B-B14F-4D97-AF65-F5344CB8AC3E}">
        <p14:creationId xmlns:p14="http://schemas.microsoft.com/office/powerpoint/2010/main" val="415249451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1960"/>
            <a:ext cx="9144000" cy="944880"/>
          </a:xfrm>
        </p:spPr>
        <p:txBody>
          <a:bodyPr/>
          <a:lstStyle/>
          <a:p>
            <a:r>
              <a:rPr lang="en-US" smtClean="0"/>
              <a:t>IV. Kết luận</a:t>
            </a:r>
            <a:endParaRPr lang="en-US"/>
          </a:p>
        </p:txBody>
      </p:sp>
      <p:sp>
        <p:nvSpPr>
          <p:cNvPr id="3" name="Subtitle 2"/>
          <p:cNvSpPr>
            <a:spLocks noGrp="1"/>
          </p:cNvSpPr>
          <p:nvPr>
            <p:ph type="subTitle" idx="1"/>
          </p:nvPr>
        </p:nvSpPr>
        <p:spPr>
          <a:xfrm>
            <a:off x="1524000" y="1508760"/>
            <a:ext cx="9144000" cy="4968240"/>
          </a:xfrm>
        </p:spPr>
        <p:txBody>
          <a:bodyPr>
            <a:normAutofit fontScale="85000" lnSpcReduction="20000"/>
          </a:bodyPr>
          <a:lstStyle/>
          <a:p>
            <a:pPr algn="l"/>
            <a:r>
              <a:rPr lang="en-US" b="1" smtClean="0"/>
              <a:t>  +</a:t>
            </a:r>
            <a:r>
              <a:rPr lang="en-US" smtClean="0"/>
              <a:t> Ưu điểm:</a:t>
            </a:r>
            <a:endParaRPr lang="en-US"/>
          </a:p>
          <a:p>
            <a:pPr algn="l"/>
            <a:r>
              <a:rPr lang="en-US" smtClean="0"/>
              <a:t>   Xây dựng 1 mô hình cơ sở dữ liệu khoa học, sơ đồ ER xây dựng từ lí thuyết cơ sở dữ liệu quan hệ.</a:t>
            </a:r>
          </a:p>
          <a:p>
            <a:pPr algn="l"/>
            <a:r>
              <a:rPr lang="en-US" smtClean="0"/>
              <a:t>   </a:t>
            </a:r>
            <a:r>
              <a:rPr lang="en-US"/>
              <a:t>Giải quyết được những tính năng cơ bản nhất của 1 hệ quản trị cơ sở dữ liệu bán hàng.</a:t>
            </a:r>
          </a:p>
          <a:p>
            <a:pPr algn="l"/>
            <a:r>
              <a:rPr lang="en-US"/>
              <a:t> </a:t>
            </a:r>
            <a:r>
              <a:rPr lang="en-US" smtClean="0"/>
              <a:t>  Xây </a:t>
            </a:r>
            <a:r>
              <a:rPr lang="en-US"/>
              <a:t>dựng tính năng kiểm soát cũng như tự động kiểm soát khá chặt chẽ và chính xác.</a:t>
            </a:r>
          </a:p>
          <a:p>
            <a:pPr algn="l"/>
            <a:r>
              <a:rPr lang="en-US" smtClean="0"/>
              <a:t>   Trigger </a:t>
            </a:r>
            <a:r>
              <a:rPr lang="en-US"/>
              <a:t>tự động date cũng như thủ tục kiểm tra đạt độ chính xác khi áp dụng các trường hợp mua bán hàng thực </a:t>
            </a:r>
            <a:r>
              <a:rPr lang="en-US" smtClean="0"/>
              <a:t>tế </a:t>
            </a:r>
          </a:p>
          <a:p>
            <a:pPr algn="l"/>
            <a:r>
              <a:rPr lang="en-US" b="1" smtClean="0"/>
              <a:t> + </a:t>
            </a:r>
            <a:r>
              <a:rPr lang="en-US" smtClean="0"/>
              <a:t>Nhược điểm: </a:t>
            </a:r>
          </a:p>
          <a:p>
            <a:pPr algn="l"/>
            <a:r>
              <a:rPr lang="en-US"/>
              <a:t> </a:t>
            </a:r>
            <a:r>
              <a:rPr lang="en-US" smtClean="0"/>
              <a:t> Tính chặt chẽ trong hệ thống mua bán hàng là chưa thực sự ổn định do chưa có điều kiện áp dụng thực tế đối với hệ cơ sở dữ liệu xây dựng ( ví dụ như chưa giải quyết được vấn đề khuyến mãi 1 sản phẩm đi kèm sản phẩm )</a:t>
            </a:r>
          </a:p>
          <a:p>
            <a:pPr algn="l"/>
            <a:r>
              <a:rPr lang="en-US" smtClean="0"/>
              <a:t>  Tốc </a:t>
            </a:r>
            <a:r>
              <a:rPr lang="en-US"/>
              <a:t>độ truy vấn chưa thực sự nhanh khi chưa tạo view cho những câu lệnh join</a:t>
            </a:r>
            <a:r>
              <a:rPr lang="en-US" smtClean="0"/>
              <a:t>. </a:t>
            </a:r>
          </a:p>
          <a:p>
            <a:pPr algn="l"/>
            <a:r>
              <a:rPr lang="en-US" smtClean="0"/>
              <a:t>  Những </a:t>
            </a:r>
            <a:r>
              <a:rPr lang="en-US"/>
              <a:t>bảng thành phần vẫn chưa giải quyết được hết các vấn đề của mô hình bán hàng trong thực tế.</a:t>
            </a:r>
          </a:p>
          <a:p>
            <a:r>
              <a:rPr lang="en-US"/>
              <a:t> </a:t>
            </a:r>
          </a:p>
          <a:p>
            <a:endParaRPr lang="en-US"/>
          </a:p>
        </p:txBody>
      </p:sp>
    </p:spTree>
    <p:extLst>
      <p:ext uri="{BB962C8B-B14F-4D97-AF65-F5344CB8AC3E}">
        <p14:creationId xmlns:p14="http://schemas.microsoft.com/office/powerpoint/2010/main" val="35654103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0120" y="2635885"/>
            <a:ext cx="10515600" cy="1325563"/>
          </a:xfrm>
        </p:spPr>
        <p:txBody>
          <a:bodyPr/>
          <a:lstStyle/>
          <a:p>
            <a:pPr algn="ctr"/>
            <a:r>
              <a:rPr lang="en-US" smtClean="0"/>
              <a:t>Cảm ơn thầy giáo và các bạn đã lắng nghe !!!</a:t>
            </a:r>
            <a:endParaRPr lang="en-US"/>
          </a:p>
        </p:txBody>
      </p:sp>
    </p:spTree>
    <p:extLst>
      <p:ext uri="{BB962C8B-B14F-4D97-AF65-F5344CB8AC3E}">
        <p14:creationId xmlns:p14="http://schemas.microsoft.com/office/powerpoint/2010/main" val="30147070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648</Words>
  <Application>Microsoft Office PowerPoint</Application>
  <PresentationFormat>Custom</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Cơ sở dữ liệu của website bán  hàng cho một cửa hàng điện tử </vt:lpstr>
      <vt:lpstr>I. Tổng quan</vt:lpstr>
      <vt:lpstr>II. Phân tích hệ thống và mô hình hóa chức năng</vt:lpstr>
      <vt:lpstr>PowerPoint Presentation</vt:lpstr>
      <vt:lpstr>PowerPoint Presentation</vt:lpstr>
      <vt:lpstr>4. Trigger</vt:lpstr>
      <vt:lpstr>III. Chức năng chương trình</vt:lpstr>
      <vt:lpstr>IV. Kết luận</vt:lpstr>
      <vt:lpstr>Cảm ơn thầy giáo và các bạn đã lắng nghe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 cho website bán  hàng cho một cửa hàng điện tử</dc:title>
  <dc:creator>Thuong Dong Duc</dc:creator>
  <cp:lastModifiedBy>GIOsBK</cp:lastModifiedBy>
  <cp:revision>18</cp:revision>
  <dcterms:created xsi:type="dcterms:W3CDTF">2016-12-08T05:03:50Z</dcterms:created>
  <dcterms:modified xsi:type="dcterms:W3CDTF">2016-12-08T09:49:08Z</dcterms:modified>
</cp:coreProperties>
</file>