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57" r:id="rId4"/>
    <p:sldId id="261" r:id="rId5"/>
    <p:sldId id="258" r:id="rId6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09565C-C87B-405E-B146-960A1F92382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04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8EC9CE-CB5F-477F-92D5-2ADBD44C3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DB686-73C3-4775-B55F-1A32438773B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9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1CDFB-02AD-4842-B0DD-8CFD4D1BACF8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531E4-E51B-44D6-8157-ADF2D9156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08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96E8-C3A4-4C19-B7C6-30B1341F6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C975A-A571-4916-A640-8A893892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8A015-B7E5-486B-9991-0E24C27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8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ostgis.net/docs/RT_referenc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refractions.net/docs/using_raster.xml.html#RT_Raster_Loa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alisto/workshop-postgis-ras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Raster</a:t>
            </a:r>
            <a:endParaRPr lang="nl-NL" dirty="0"/>
          </a:p>
        </p:txBody>
      </p:sp>
      <p:sp>
        <p:nvSpPr>
          <p:cNvPr id="3" name="Subtitle 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Calisto &amp; Andre Mano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6886" y="676307"/>
            <a:ext cx="1948544" cy="2227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Resultado de imagem para post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0" y="836604"/>
            <a:ext cx="3439127" cy="2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3914" y="1936332"/>
            <a:ext cx="8955381" cy="47969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" pitchFamily="34"/>
                <a:cs typeface="Arial" pitchFamily="34"/>
              </a:rPr>
              <a:t>“I tried </a:t>
            </a:r>
            <a:r>
              <a:rPr lang="en-US" sz="32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3200" dirty="0" smtClean="0">
                <a:latin typeface="Arial" pitchFamily="34"/>
                <a:cs typeface="Arial" pitchFamily="34"/>
              </a:rPr>
              <a:t> but doesn’t work !!!!!!!!!”</a:t>
            </a:r>
            <a:endParaRPr lang="en-US" sz="3200" dirty="0">
              <a:latin typeface="Arial" pitchFamily="34"/>
              <a:cs typeface="Arial" pitchFamily="34"/>
            </a:endParaRP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Arial" pitchFamily="34"/>
                <a:cs typeface="Arial" pitchFamily="34"/>
              </a:rPr>
              <a:t>Why do I need </a:t>
            </a:r>
            <a:r>
              <a:rPr lang="en-US" sz="32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3200" dirty="0" smtClean="0">
                <a:latin typeface="Arial" pitchFamily="34"/>
                <a:cs typeface="Arial" pitchFamily="34"/>
              </a:rPr>
              <a:t> </a:t>
            </a:r>
            <a:r>
              <a:rPr lang="en-US" sz="3200" dirty="0">
                <a:latin typeface="Arial" pitchFamily="34"/>
                <a:cs typeface="Arial" pitchFamily="34"/>
              </a:rPr>
              <a:t>raster </a:t>
            </a:r>
            <a:r>
              <a:rPr lang="en-US" sz="3200" dirty="0" smtClean="0">
                <a:latin typeface="Arial" pitchFamily="34"/>
                <a:cs typeface="Arial" pitchFamily="34"/>
              </a:rPr>
              <a:t>???????</a:t>
            </a:r>
          </a:p>
        </p:txBody>
      </p:sp>
      <p:pic>
        <p:nvPicPr>
          <p:cNvPr id="1030" name="Picture 6" descr="Resultado de imagem para are you sure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55" y="2902488"/>
            <a:ext cx="2643449" cy="26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459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2831" y="60771"/>
            <a:ext cx="7064828" cy="945017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38051" y="1557250"/>
            <a:ext cx="9556211" cy="551965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itchFamily="34"/>
                <a:cs typeface="Arial" pitchFamily="34"/>
              </a:rPr>
              <a:t>- One DB for multiple users!!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Raster type is different from geometry type!</a:t>
            </a:r>
          </a:p>
          <a:p>
            <a:pPr lvl="1"/>
            <a:r>
              <a:rPr lang="en-US" sz="1579" dirty="0">
                <a:latin typeface="Arial" pitchFamily="34"/>
                <a:cs typeface="Arial" pitchFamily="34"/>
              </a:rPr>
              <a:t>- The two types can work together</a:t>
            </a:r>
            <a:r>
              <a:rPr lang="en-US" sz="1579" dirty="0" smtClean="0">
                <a:latin typeface="Arial" pitchFamily="34"/>
                <a:cs typeface="Arial" pitchFamily="34"/>
              </a:rPr>
              <a:t>.</a:t>
            </a:r>
          </a:p>
          <a:p>
            <a:pPr lvl="1"/>
            <a:endParaRPr lang="en-US" sz="1579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More than 140 raster functions and growing! </a:t>
            </a:r>
            <a:r>
              <a:rPr lang="en-150" sz="18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 </a:t>
            </a:r>
            <a:r>
              <a:rPr lang="nl-NL" sz="1800" dirty="0" smtClean="0">
                <a:latin typeface="Arial" pitchFamily="34"/>
                <a:cs typeface="Arial" pitchFamily="34"/>
                <a:sym typeface="Wingdings" panose="05000000000000000000" pitchFamily="2" charset="2"/>
                <a:hlinkClick r:id="rId4"/>
              </a:rPr>
              <a:t>https</a:t>
            </a:r>
            <a:r>
              <a:rPr lang="nl-NL" sz="1800" dirty="0">
                <a:latin typeface="Arial" pitchFamily="34"/>
                <a:cs typeface="Arial" pitchFamily="34"/>
                <a:sym typeface="Wingdings" panose="05000000000000000000" pitchFamily="2" charset="2"/>
                <a:hlinkClick r:id="rId4"/>
              </a:rPr>
              <a:t>://</a:t>
            </a:r>
            <a:r>
              <a:rPr lang="nl-NL" sz="1800" dirty="0" smtClean="0">
                <a:latin typeface="Arial" pitchFamily="34"/>
                <a:cs typeface="Arial" pitchFamily="34"/>
                <a:sym typeface="Wingdings" panose="05000000000000000000" pitchFamily="2" charset="2"/>
                <a:hlinkClick r:id="rId4"/>
              </a:rPr>
              <a:t>postgis.net/docs/RT_reference.html</a:t>
            </a:r>
            <a:endParaRPr lang="en-US" sz="1800" dirty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 smtClean="0">
                <a:latin typeface="Arial" pitchFamily="34"/>
                <a:cs typeface="Arial" pitchFamily="34"/>
              </a:rPr>
              <a:t>	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ST_Clip</a:t>
            </a:r>
            <a:endParaRPr lang="en-US" sz="1600" dirty="0" smtClean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>
                <a:latin typeface="Arial" pitchFamily="34"/>
                <a:cs typeface="Arial" pitchFamily="34"/>
              </a:rPr>
              <a:t>	</a:t>
            </a:r>
            <a:r>
              <a:rPr lang="en-US" sz="1600" dirty="0" smtClean="0">
                <a:latin typeface="Arial" pitchFamily="34"/>
                <a:cs typeface="Arial" pitchFamily="34"/>
              </a:rPr>
              <a:t>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ST_Slope</a:t>
            </a:r>
            <a:endParaRPr lang="en-US" sz="1600" dirty="0" smtClean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>
                <a:latin typeface="Arial" pitchFamily="34"/>
                <a:cs typeface="Arial" pitchFamily="34"/>
              </a:rPr>
              <a:t>	</a:t>
            </a:r>
            <a:r>
              <a:rPr lang="en-US" sz="1600" dirty="0" smtClean="0">
                <a:latin typeface="Arial" pitchFamily="34"/>
                <a:cs typeface="Arial" pitchFamily="34"/>
              </a:rPr>
              <a:t>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ST_Reclass</a:t>
            </a:r>
            <a:endParaRPr lang="en-US" sz="1600" dirty="0" smtClean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>
                <a:latin typeface="Arial" pitchFamily="34"/>
                <a:cs typeface="Arial" pitchFamily="34"/>
              </a:rPr>
              <a:t>	</a:t>
            </a:r>
            <a:r>
              <a:rPr lang="en-US" sz="1600" dirty="0" smtClean="0">
                <a:latin typeface="Arial" pitchFamily="34"/>
                <a:cs typeface="Arial" pitchFamily="34"/>
              </a:rPr>
              <a:t>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ST_MapAlgebra</a:t>
            </a:r>
            <a:r>
              <a:rPr lang="en-US" sz="1600" dirty="0" smtClean="0">
                <a:latin typeface="Arial" pitchFamily="34"/>
                <a:cs typeface="Arial" pitchFamily="34"/>
              </a:rPr>
              <a:t> </a:t>
            </a:r>
            <a:r>
              <a:rPr lang="en-150" sz="16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 A super powerful </a:t>
            </a:r>
            <a:r>
              <a:rPr lang="en-US" sz="1600" dirty="0">
                <a:latin typeface="Arial" pitchFamily="34"/>
                <a:cs typeface="Arial" pitchFamily="34"/>
                <a:sym typeface="Wingdings" panose="05000000000000000000" pitchFamily="2" charset="2"/>
              </a:rPr>
              <a:t>tool</a:t>
            </a:r>
            <a:r>
              <a:rPr lang="en-US" sz="16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!!</a:t>
            </a:r>
          </a:p>
          <a:p>
            <a:pPr marL="221747" lvl="1" indent="0">
              <a:buNone/>
            </a:pPr>
            <a:endParaRPr lang="en-US" sz="16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Supports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in-database and out-of-db.</a:t>
            </a:r>
          </a:p>
          <a:p>
            <a:pPr lvl="1"/>
            <a:r>
              <a:rPr lang="en-US" sz="1579" dirty="0" smtClean="0">
                <a:latin typeface="Arial" pitchFamily="34"/>
                <a:cs typeface="Arial" pitchFamily="34"/>
              </a:rPr>
              <a:t>- In out-of-</a:t>
            </a:r>
            <a:r>
              <a:rPr lang="en-US" sz="1579" dirty="0" err="1" smtClean="0">
                <a:latin typeface="Arial" pitchFamily="34"/>
                <a:cs typeface="Arial" pitchFamily="34"/>
              </a:rPr>
              <a:t>db</a:t>
            </a:r>
            <a:r>
              <a:rPr lang="en-US" sz="1579" dirty="0" smtClean="0">
                <a:latin typeface="Arial" pitchFamily="34"/>
                <a:cs typeface="Arial" pitchFamily="34"/>
              </a:rPr>
              <a:t> mode, raster's will be accessed by </a:t>
            </a:r>
            <a:r>
              <a:rPr lang="en-US" sz="1579" dirty="0" err="1" smtClean="0">
                <a:latin typeface="Arial" pitchFamily="34"/>
                <a:cs typeface="Arial" pitchFamily="34"/>
              </a:rPr>
              <a:t>postgresql</a:t>
            </a:r>
            <a:r>
              <a:rPr lang="en-US" sz="1579" dirty="0" smtClean="0">
                <a:latin typeface="Arial" pitchFamily="34"/>
                <a:cs typeface="Arial" pitchFamily="34"/>
              </a:rPr>
              <a:t> in read only mode!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raster2pgsql is the way to load an existing raster into a db.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Gdal</a:t>
            </a:r>
            <a:r>
              <a:rPr lang="en-US" sz="1800" dirty="0" smtClean="0">
                <a:latin typeface="Arial" pitchFamily="34"/>
                <a:cs typeface="Arial" pitchFamily="34"/>
              </a:rPr>
              <a:t> supports reading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1800" dirty="0" smtClean="0">
                <a:latin typeface="Arial" pitchFamily="34"/>
                <a:cs typeface="Arial" pitchFamily="34"/>
              </a:rPr>
              <a:t>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and therefore can be used to export and access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1800" dirty="0" smtClean="0">
                <a:latin typeface="Arial" pitchFamily="34"/>
                <a:cs typeface="Arial" pitchFamily="34"/>
              </a:rPr>
              <a:t>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from outside.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96913" y="1467530"/>
            <a:ext cx="9383712" cy="5815012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latin typeface="Arial" pitchFamily="34"/>
                <a:cs typeface="Arial" pitchFamily="34"/>
              </a:rPr>
              <a:t>Raster2pgsql</a:t>
            </a:r>
          </a:p>
          <a:p>
            <a:pPr lvl="0" algn="l"/>
            <a:r>
              <a:rPr lang="en-US" sz="2000" dirty="0">
                <a:latin typeface="Arial" pitchFamily="34"/>
                <a:cs typeface="Arial" pitchFamily="34"/>
                <a:hlinkClick r:id="rId3"/>
              </a:rPr>
              <a:t>http://postgis.refractions.net/docs/using_raster.xml.html#RT_Raster_Loader</a:t>
            </a:r>
            <a:endParaRPr lang="en-US" sz="2000" dirty="0">
              <a:latin typeface="Arial" pitchFamily="34"/>
              <a:cs typeface="Arial" pitchFamily="34"/>
            </a:endParaRPr>
          </a:p>
          <a:p>
            <a:pPr lvl="0" algn="l"/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>
                <a:latin typeface="Arial" pitchFamily="34"/>
                <a:cs typeface="Arial" pitchFamily="34"/>
              </a:rPr>
              <a:t>- s : SRID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t : tile </a:t>
            </a:r>
            <a:r>
              <a:rPr lang="en-US" sz="1800" dirty="0" smtClean="0">
                <a:latin typeface="Arial" pitchFamily="34"/>
                <a:cs typeface="Arial" pitchFamily="34"/>
              </a:rPr>
              <a:t>size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-d </a:t>
            </a:r>
            <a:r>
              <a:rPr lang="en-US" sz="1800" dirty="0">
                <a:latin typeface="Arial" pitchFamily="34"/>
                <a:cs typeface="Arial" pitchFamily="34"/>
              </a:rPr>
              <a:t>: </a:t>
            </a:r>
            <a:r>
              <a:rPr lang="en-US" sz="1800" dirty="0" smtClean="0">
                <a:latin typeface="Arial" pitchFamily="34"/>
                <a:cs typeface="Arial" pitchFamily="34"/>
              </a:rPr>
              <a:t>drop </a:t>
            </a:r>
            <a:r>
              <a:rPr lang="en-US" sz="1800" dirty="0">
                <a:latin typeface="Arial" pitchFamily="34"/>
                <a:cs typeface="Arial" pitchFamily="34"/>
              </a:rPr>
              <a:t>table, create new one and populate it with raster(s)</a:t>
            </a:r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 : </a:t>
            </a:r>
            <a:r>
              <a:rPr lang="en-US" sz="1800" dirty="0" smtClean="0">
                <a:latin typeface="Arial" pitchFamily="34"/>
                <a:cs typeface="Arial" pitchFamily="34"/>
              </a:rPr>
              <a:t>Register </a:t>
            </a:r>
            <a:r>
              <a:rPr lang="en-US" sz="1800" dirty="0" smtClean="0">
                <a:latin typeface="Arial" pitchFamily="34"/>
                <a:cs typeface="Arial" pitchFamily="34"/>
              </a:rPr>
              <a:t>raster outside </a:t>
            </a:r>
            <a:r>
              <a:rPr lang="en-US" sz="1800" dirty="0" smtClean="0">
                <a:latin typeface="Arial" pitchFamily="34"/>
                <a:cs typeface="Arial" pitchFamily="34"/>
              </a:rPr>
              <a:t>BD </a:t>
            </a:r>
            <a:r>
              <a:rPr lang="en-US" sz="1800" dirty="0" smtClean="0">
                <a:latin typeface="Arial" pitchFamily="34"/>
                <a:cs typeface="Arial" pitchFamily="34"/>
              </a:rPr>
              <a:t>(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filesystem</a:t>
            </a:r>
            <a:r>
              <a:rPr lang="en-US" sz="1800" dirty="0" smtClean="0">
                <a:latin typeface="Arial" pitchFamily="34"/>
                <a:cs typeface="Arial" pitchFamily="34"/>
              </a:rPr>
              <a:t>)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F : </a:t>
            </a:r>
            <a:r>
              <a:rPr lang="en-US" sz="1800" dirty="0" smtClean="0">
                <a:latin typeface="Arial" pitchFamily="34"/>
                <a:cs typeface="Arial" pitchFamily="34"/>
              </a:rPr>
              <a:t>Adds a column with name of the raster</a:t>
            </a:r>
            <a:endParaRPr lang="en-US" sz="1800" dirty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N : </a:t>
            </a:r>
            <a:r>
              <a:rPr lang="en-US" sz="1800" dirty="0" smtClean="0">
                <a:latin typeface="Arial" pitchFamily="34"/>
                <a:cs typeface="Arial" pitchFamily="34"/>
              </a:rPr>
              <a:t>“</a:t>
            </a:r>
            <a:r>
              <a:rPr lang="en-US" sz="1800" dirty="0">
                <a:latin typeface="Arial" pitchFamily="34"/>
                <a:cs typeface="Arial" pitchFamily="34"/>
              </a:rPr>
              <a:t>no data</a:t>
            </a:r>
            <a:r>
              <a:rPr lang="en-US" sz="1800" dirty="0" smtClean="0">
                <a:latin typeface="Arial" pitchFamily="34"/>
                <a:cs typeface="Arial" pitchFamily="34"/>
              </a:rPr>
              <a:t>” value</a:t>
            </a:r>
            <a:endParaRPr lang="en-US" sz="1800" dirty="0">
              <a:latin typeface="Arial" pitchFamily="34"/>
              <a:cs typeface="Arial" pitchFamily="34"/>
            </a:endParaRPr>
          </a:p>
          <a:p>
            <a:r>
              <a:rPr lang="en-US" sz="1800" dirty="0">
                <a:latin typeface="Arial" pitchFamily="34"/>
                <a:cs typeface="Arial" pitchFamily="34"/>
              </a:rPr>
              <a:t>- I : </a:t>
            </a:r>
            <a:r>
              <a:rPr lang="en-US" sz="1800" dirty="0" smtClean="0">
                <a:latin typeface="Arial" pitchFamily="34"/>
                <a:cs typeface="Arial" pitchFamily="34"/>
              </a:rPr>
              <a:t>Adds </a:t>
            </a:r>
            <a:r>
              <a:rPr lang="en-US" sz="1800" dirty="0">
                <a:latin typeface="Arial" pitchFamily="34"/>
                <a:cs typeface="Arial" pitchFamily="34"/>
              </a:rPr>
              <a:t>gist spatial index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C </a:t>
            </a:r>
            <a:r>
              <a:rPr lang="en-US" sz="1800" dirty="0">
                <a:latin typeface="Arial" pitchFamily="34"/>
                <a:cs typeface="Arial" pitchFamily="34"/>
              </a:rPr>
              <a:t>: Apply raster constraints -- </a:t>
            </a:r>
            <a:r>
              <a:rPr lang="en-US" sz="1800" dirty="0" err="1">
                <a:latin typeface="Arial" pitchFamily="34"/>
                <a:cs typeface="Arial" pitchFamily="34"/>
              </a:rPr>
              <a:t>srid</a:t>
            </a:r>
            <a:r>
              <a:rPr lang="en-US" sz="1800" dirty="0">
                <a:latin typeface="Arial" pitchFamily="34"/>
                <a:cs typeface="Arial" pitchFamily="34"/>
              </a:rPr>
              <a:t>, </a:t>
            </a:r>
            <a:r>
              <a:rPr lang="en-US" sz="1800" dirty="0" err="1">
                <a:latin typeface="Arial" pitchFamily="34"/>
                <a:cs typeface="Arial" pitchFamily="34"/>
              </a:rPr>
              <a:t>pixelsize</a:t>
            </a:r>
            <a:r>
              <a:rPr lang="en-US" sz="1800" dirty="0">
                <a:latin typeface="Arial" pitchFamily="34"/>
                <a:cs typeface="Arial" pitchFamily="34"/>
              </a:rPr>
              <a:t> etc. to ensure raster is properly registered in </a:t>
            </a:r>
            <a:r>
              <a:rPr lang="en-US" sz="1800" dirty="0" err="1">
                <a:latin typeface="Arial" pitchFamily="34"/>
                <a:cs typeface="Arial" pitchFamily="34"/>
              </a:rPr>
              <a:t>raster_columns</a:t>
            </a:r>
            <a:r>
              <a:rPr lang="en-US" sz="1800" dirty="0">
                <a:latin typeface="Arial" pitchFamily="34"/>
                <a:cs typeface="Arial" pitchFamily="34"/>
              </a:rPr>
              <a:t> view</a:t>
            </a:r>
            <a:r>
              <a:rPr lang="en-US" sz="1800" dirty="0" smtClean="0">
                <a:latin typeface="Arial" pitchFamily="34"/>
                <a:cs typeface="Arial" pitchFamily="34"/>
              </a:rPr>
              <a:t>.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M </a:t>
            </a:r>
            <a:r>
              <a:rPr lang="en-US" sz="1800" dirty="0">
                <a:latin typeface="Arial" pitchFamily="34"/>
                <a:cs typeface="Arial" pitchFamily="34"/>
              </a:rPr>
              <a:t>: Vacuum analyze the raster table.</a:t>
            </a:r>
            <a:endParaRPr lang="en-US" sz="18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Importing </a:t>
            </a:r>
            <a:r>
              <a:rPr lang="en-US" sz="4800" dirty="0" err="1" smtClean="0">
                <a:latin typeface="Arial" pitchFamily="34"/>
                <a:cs typeface="Arial" pitchFamily="34"/>
              </a:rPr>
              <a:t>rasters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500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022" y="1876897"/>
            <a:ext cx="8152014" cy="12620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Arial" pitchFamily="34"/>
                <a:cs typeface="Arial" pitchFamily="34"/>
              </a:rPr>
              <a:t>The </a:t>
            </a:r>
            <a:r>
              <a:rPr lang="en-US" dirty="0" smtClean="0">
                <a:latin typeface="Arial" pitchFamily="34"/>
                <a:cs typeface="Arial" pitchFamily="34"/>
              </a:rPr>
              <a:t>workshop is available at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42662" y="3666747"/>
            <a:ext cx="9517434" cy="73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/>
                <a:cs typeface="Arial" pitchFamily="34"/>
                <a:hlinkClick r:id="rId3"/>
              </a:rPr>
              <a:t>https://</a:t>
            </a:r>
            <a:r>
              <a:rPr lang="en-US" sz="3200" dirty="0" smtClean="0">
                <a:latin typeface="Arial" pitchFamily="34"/>
                <a:cs typeface="Arial" pitchFamily="34"/>
                <a:hlinkClick r:id="rId3"/>
              </a:rPr>
              <a:t>github.com/lcalisto/workshop-postgis-raster</a:t>
            </a:r>
            <a:endParaRPr lang="en-US" sz="3200" dirty="0" smtClean="0">
              <a:latin typeface="Arial" pitchFamily="34"/>
              <a:cs typeface="Arial" pitchFamily="34"/>
            </a:endParaRPr>
          </a:p>
          <a:p>
            <a:endParaRPr lang="en-US" sz="32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1080</TotalTime>
  <Words>173</Words>
  <Application>Microsoft Office PowerPoint</Application>
  <PresentationFormat>Custom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Wingdings</vt:lpstr>
      <vt:lpstr>Retrospect</vt:lpstr>
      <vt:lpstr>PostGIS Raster</vt:lpstr>
      <vt:lpstr>PowerPoint Presentation</vt:lpstr>
      <vt:lpstr>Initial remarks</vt:lpstr>
      <vt:lpstr>PowerPoint Presentation</vt:lpstr>
      <vt:lpstr>The workshop is available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Calisto, L (ITC)</dc:creator>
  <cp:lastModifiedBy>Calisto, L (ITC)</cp:lastModifiedBy>
  <cp:revision>35</cp:revision>
  <dcterms:created xsi:type="dcterms:W3CDTF">2017-10-09T12:14:25Z</dcterms:created>
  <dcterms:modified xsi:type="dcterms:W3CDTF">2017-11-06T16:47:01Z</dcterms:modified>
</cp:coreProperties>
</file>