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58" r:id="rId5"/>
  </p:sldIdLst>
  <p:sldSz cx="10080625" cy="7559675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B09565C-C87B-405E-B146-960A1F923821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20431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68EC9CE-CB5F-477F-92D5-2ADBD44C3C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AFDB686-73C3-4775-B55F-1A32438773B4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FCD25E-08CA-4A46-BC6C-D67AC2EBC0C4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30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D1CDFB-02AD-4842-B0DD-8CFD4D1BACF8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836604"/>
            <a:ext cx="831651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1531E4-E51B-44D6-8157-ADF2D9156C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085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0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8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396E8-C3A4-4C19-B7C6-30B1341F6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8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2034580"/>
            <a:ext cx="4082653" cy="443500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2034583"/>
            <a:ext cx="4082653" cy="443500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2034930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846545"/>
            <a:ext cx="4082653" cy="36230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C975A-A571-4916-A640-8A893892C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98A015-B7E5-486B-9991-0E24C275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84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8"/>
            <a:ext cx="831651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2034580"/>
            <a:ext cx="831651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8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pPr lvl="0"/>
            <a:fld id="{8FAFD2F8-74BD-48B7-943B-6A47842C33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915652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refractions.net/docs/using_raster.xml.html#RT_Raster_Load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PostGIS</a:t>
            </a:r>
            <a:r>
              <a:rPr lang="en-US" dirty="0" smtClean="0"/>
              <a:t> Raster</a:t>
            </a:r>
            <a:endParaRPr lang="nl-NL" dirty="0"/>
          </a:p>
        </p:txBody>
      </p:sp>
      <p:sp>
        <p:nvSpPr>
          <p:cNvPr id="3" name="Subtitle 7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Luis Calisto &amp; Andre Mano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96886" y="676307"/>
            <a:ext cx="1948544" cy="22272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 descr="Resultado de imagem para postg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0" y="836604"/>
            <a:ext cx="3439127" cy="20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93914" y="359229"/>
            <a:ext cx="7064828" cy="945017"/>
          </a:xfrm>
        </p:spPr>
        <p:txBody>
          <a:bodyPr>
            <a:normAutofit/>
          </a:bodyPr>
          <a:lstStyle/>
          <a:p>
            <a:pPr lvl="0"/>
            <a:r>
              <a:rPr lang="en-US" sz="4800" dirty="0" smtClean="0">
                <a:latin typeface="Arial" pitchFamily="34"/>
                <a:cs typeface="Arial" pitchFamily="34"/>
              </a:rPr>
              <a:t>Initial remarks</a:t>
            </a:r>
            <a:endParaRPr lang="en-US" sz="48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0550" y="1458683"/>
            <a:ext cx="9383712" cy="51707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100794" indent="-100794" algn="l" defTabSz="1007943" rtl="0" eaLnBrk="1" latinLnBrk="0" hangingPunct="1">
              <a:lnSpc>
                <a:spcPct val="90000"/>
              </a:lnSpc>
              <a:spcBef>
                <a:spcPts val="1323"/>
              </a:spcBef>
              <a:spcAft>
                <a:spcPts val="22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205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3336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98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4925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6513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102" indent="-201589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1253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3299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345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3910" indent="-251986" algn="l" defTabSz="1007943" rtl="0" eaLnBrk="1" latinLnBrk="0" hangingPunct="1">
              <a:lnSpc>
                <a:spcPct val="90000"/>
              </a:lnSpc>
              <a:spcBef>
                <a:spcPts val="220"/>
              </a:spcBef>
              <a:spcAft>
                <a:spcPts val="441"/>
              </a:spcAft>
              <a:buClr>
                <a:schemeClr val="accent1"/>
              </a:buClr>
              <a:buFont typeface="Calibri" pitchFamily="34" charset="0"/>
              <a:buChar char="◦"/>
              <a:defRPr sz="1543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itchFamily="34"/>
                <a:cs typeface="Arial" pitchFamily="34"/>
              </a:rPr>
              <a:t>- Are you sure you need </a:t>
            </a:r>
            <a:r>
              <a:rPr lang="en-US" sz="1800" dirty="0" err="1">
                <a:latin typeface="Arial" pitchFamily="34"/>
                <a:cs typeface="Arial" pitchFamily="34"/>
              </a:rPr>
              <a:t>postgis</a:t>
            </a:r>
            <a:r>
              <a:rPr lang="en-US" sz="1800" dirty="0">
                <a:latin typeface="Arial" pitchFamily="34"/>
                <a:cs typeface="Arial" pitchFamily="34"/>
              </a:rPr>
              <a:t> raster </a:t>
            </a:r>
            <a:r>
              <a:rPr lang="en-US" sz="1800" dirty="0" smtClean="0">
                <a:latin typeface="Arial" pitchFamily="34"/>
                <a:cs typeface="Arial" pitchFamily="34"/>
              </a:rPr>
              <a:t>???????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>
                <a:latin typeface="Arial" pitchFamily="34"/>
                <a:cs typeface="Arial" pitchFamily="34"/>
              </a:rPr>
              <a:t>- “I tried but it doesn’t work</a:t>
            </a:r>
            <a:r>
              <a:rPr lang="en-US" sz="1800" dirty="0" smtClean="0">
                <a:latin typeface="Arial" pitchFamily="34"/>
                <a:cs typeface="Arial" pitchFamily="34"/>
              </a:rPr>
              <a:t>!!!!!!!!!”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Raster type is different from geometry type!</a:t>
            </a:r>
          </a:p>
          <a:p>
            <a:pPr lvl="1"/>
            <a:r>
              <a:rPr lang="en-US" sz="1579" dirty="0" smtClean="0">
                <a:latin typeface="Arial" pitchFamily="34"/>
                <a:cs typeface="Arial" pitchFamily="34"/>
              </a:rPr>
              <a:t>- The two types can work together.</a:t>
            </a:r>
          </a:p>
          <a:p>
            <a:pPr lvl="1"/>
            <a:endParaRPr lang="en-US" sz="1579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Supports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in-database and out-of-db.</a:t>
            </a:r>
          </a:p>
          <a:p>
            <a:pPr lvl="1"/>
            <a:r>
              <a:rPr lang="en-US" sz="1579" dirty="0" smtClean="0">
                <a:latin typeface="Arial" pitchFamily="34"/>
                <a:cs typeface="Arial" pitchFamily="34"/>
              </a:rPr>
              <a:t>- In out-of-</a:t>
            </a:r>
            <a:r>
              <a:rPr lang="en-US" sz="1579" dirty="0" err="1" smtClean="0">
                <a:latin typeface="Arial" pitchFamily="34"/>
                <a:cs typeface="Arial" pitchFamily="34"/>
              </a:rPr>
              <a:t>db</a:t>
            </a:r>
            <a:r>
              <a:rPr lang="en-US" sz="1579" dirty="0" smtClean="0">
                <a:latin typeface="Arial" pitchFamily="34"/>
                <a:cs typeface="Arial" pitchFamily="34"/>
              </a:rPr>
              <a:t> mode, raster's will be accessed by </a:t>
            </a:r>
            <a:r>
              <a:rPr lang="en-US" sz="1579" dirty="0" err="1" smtClean="0">
                <a:latin typeface="Arial" pitchFamily="34"/>
                <a:cs typeface="Arial" pitchFamily="34"/>
              </a:rPr>
              <a:t>postgresql</a:t>
            </a:r>
            <a:r>
              <a:rPr lang="en-US" sz="1579" dirty="0" smtClean="0">
                <a:latin typeface="Arial" pitchFamily="34"/>
                <a:cs typeface="Arial" pitchFamily="34"/>
              </a:rPr>
              <a:t> in read only mode!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raster2pgsql is the way to load an existing raster into a db.</a:t>
            </a:r>
          </a:p>
          <a:p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Gdal</a:t>
            </a:r>
            <a:r>
              <a:rPr lang="en-US" sz="1800" dirty="0" smtClean="0">
                <a:latin typeface="Arial" pitchFamily="34"/>
                <a:cs typeface="Arial" pitchFamily="34"/>
              </a:rPr>
              <a:t> supports reading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1800" dirty="0" smtClean="0">
                <a:latin typeface="Arial" pitchFamily="34"/>
                <a:cs typeface="Arial" pitchFamily="34"/>
              </a:rPr>
              <a:t>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and therefore can be used to export and access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postgis</a:t>
            </a:r>
            <a:r>
              <a:rPr lang="en-US" sz="1800" dirty="0" smtClean="0">
                <a:latin typeface="Arial" pitchFamily="34"/>
                <a:cs typeface="Arial" pitchFamily="34"/>
              </a:rPr>
              <a:t>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rasters</a:t>
            </a:r>
            <a:r>
              <a:rPr lang="en-US" sz="1800" dirty="0" smtClean="0">
                <a:latin typeface="Arial" pitchFamily="34"/>
                <a:cs typeface="Arial" pitchFamily="34"/>
              </a:rPr>
              <a:t> from outside.</a:t>
            </a:r>
          </a:p>
        </p:txBody>
      </p:sp>
      <p:pic>
        <p:nvPicPr>
          <p:cNvPr id="1030" name="Picture 6" descr="Resultado de imagem para are you sure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28" y="1497715"/>
            <a:ext cx="1968610" cy="19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81576"/>
            <a:ext cx="9072563" cy="1262063"/>
          </a:xfrm>
        </p:spPr>
        <p:txBody>
          <a:bodyPr/>
          <a:lstStyle/>
          <a:p>
            <a:pPr lvl="0"/>
            <a:r>
              <a:rPr lang="en-US" dirty="0" smtClean="0">
                <a:latin typeface="Arial" pitchFamily="34"/>
                <a:cs typeface="Arial" pitchFamily="34"/>
              </a:rPr>
              <a:t>Loading </a:t>
            </a:r>
            <a:r>
              <a:rPr lang="en-US" dirty="0" err="1" smtClean="0">
                <a:latin typeface="Arial" pitchFamily="34"/>
                <a:cs typeface="Arial" pitchFamily="34"/>
              </a:rPr>
              <a:t>rasters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696913" y="1467530"/>
            <a:ext cx="9383712" cy="5815012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dirty="0">
                <a:latin typeface="Arial" pitchFamily="34"/>
                <a:cs typeface="Arial" pitchFamily="34"/>
              </a:rPr>
              <a:t>Raster2pgsql</a:t>
            </a:r>
          </a:p>
          <a:p>
            <a:pPr lvl="0" algn="l"/>
            <a:r>
              <a:rPr lang="en-US" sz="2000" dirty="0">
                <a:latin typeface="Arial" pitchFamily="34"/>
                <a:cs typeface="Arial" pitchFamily="34"/>
                <a:hlinkClick r:id="rId3"/>
              </a:rPr>
              <a:t>http://postgis.refractions.net/docs/using_raster.xml.html#RT_Raster_Loader</a:t>
            </a:r>
            <a:endParaRPr lang="en-US" sz="2000" dirty="0">
              <a:latin typeface="Arial" pitchFamily="34"/>
              <a:cs typeface="Arial" pitchFamily="34"/>
            </a:endParaRPr>
          </a:p>
          <a:p>
            <a:pPr lvl="0" algn="l"/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>
                <a:latin typeface="Arial" pitchFamily="34"/>
                <a:cs typeface="Arial" pitchFamily="34"/>
              </a:rPr>
              <a:t>- s : SRID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t : tile </a:t>
            </a:r>
            <a:r>
              <a:rPr lang="en-US" sz="1800" dirty="0" smtClean="0">
                <a:latin typeface="Arial" pitchFamily="34"/>
                <a:cs typeface="Arial" pitchFamily="34"/>
              </a:rPr>
              <a:t>size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-d </a:t>
            </a:r>
            <a:r>
              <a:rPr lang="en-US" sz="1800" dirty="0">
                <a:latin typeface="Arial" pitchFamily="34"/>
                <a:cs typeface="Arial" pitchFamily="34"/>
              </a:rPr>
              <a:t>: </a:t>
            </a:r>
            <a:r>
              <a:rPr lang="en-US" sz="1800" dirty="0" smtClean="0">
                <a:latin typeface="Arial" pitchFamily="34"/>
                <a:cs typeface="Arial" pitchFamily="34"/>
              </a:rPr>
              <a:t>drop </a:t>
            </a:r>
            <a:r>
              <a:rPr lang="en-US" sz="1800" dirty="0">
                <a:latin typeface="Arial" pitchFamily="34"/>
                <a:cs typeface="Arial" pitchFamily="34"/>
              </a:rPr>
              <a:t>table, create new one and populate it with raster(s)</a:t>
            </a:r>
            <a:endParaRPr lang="en-US" sz="1800" dirty="0" smtClean="0">
              <a:latin typeface="Arial" pitchFamily="34"/>
              <a:cs typeface="Arial" pitchFamily="34"/>
            </a:endParaRP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R : 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Regista</a:t>
            </a:r>
            <a:r>
              <a:rPr lang="en-US" sz="1800" dirty="0" smtClean="0">
                <a:latin typeface="Arial" pitchFamily="34"/>
                <a:cs typeface="Arial" pitchFamily="34"/>
              </a:rPr>
              <a:t> o raster fora da BD (</a:t>
            </a:r>
            <a:r>
              <a:rPr lang="en-US" sz="1800" dirty="0" err="1" smtClean="0">
                <a:latin typeface="Arial" pitchFamily="34"/>
                <a:cs typeface="Arial" pitchFamily="34"/>
              </a:rPr>
              <a:t>filesystem</a:t>
            </a:r>
            <a:r>
              <a:rPr lang="en-US" sz="1800" dirty="0" smtClean="0">
                <a:latin typeface="Arial" pitchFamily="34"/>
                <a:cs typeface="Arial" pitchFamily="34"/>
              </a:rPr>
              <a:t>)</a:t>
            </a:r>
          </a:p>
          <a:p>
            <a:r>
              <a:rPr lang="en-US" sz="1800" dirty="0" smtClean="0">
                <a:latin typeface="Arial" pitchFamily="34"/>
                <a:cs typeface="Arial" pitchFamily="34"/>
              </a:rPr>
              <a:t>- </a:t>
            </a:r>
            <a:r>
              <a:rPr lang="en-US" sz="1800" dirty="0">
                <a:latin typeface="Arial" pitchFamily="34"/>
                <a:cs typeface="Arial" pitchFamily="34"/>
              </a:rPr>
              <a:t>F : </a:t>
            </a:r>
            <a:r>
              <a:rPr lang="en-US" sz="1800" dirty="0" err="1">
                <a:latin typeface="Arial" pitchFamily="34"/>
                <a:cs typeface="Arial" pitchFamily="34"/>
              </a:rPr>
              <a:t>Adiciona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coluna</a:t>
            </a:r>
            <a:r>
              <a:rPr lang="en-US" sz="1800" dirty="0">
                <a:latin typeface="Arial" pitchFamily="34"/>
                <a:cs typeface="Arial" pitchFamily="34"/>
              </a:rPr>
              <a:t> com </a:t>
            </a:r>
            <a:r>
              <a:rPr lang="en-US" sz="1800" dirty="0" err="1">
                <a:latin typeface="Arial" pitchFamily="34"/>
                <a:cs typeface="Arial" pitchFamily="34"/>
              </a:rPr>
              <a:t>nome</a:t>
            </a:r>
            <a:r>
              <a:rPr lang="en-US" sz="1800" dirty="0">
                <a:latin typeface="Arial" pitchFamily="34"/>
                <a:cs typeface="Arial" pitchFamily="34"/>
              </a:rPr>
              <a:t> do raster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n : Column name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N : Valor “no data”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I : </a:t>
            </a:r>
            <a:r>
              <a:rPr lang="en-US" sz="1800" dirty="0" err="1">
                <a:latin typeface="Arial" pitchFamily="34"/>
                <a:cs typeface="Arial" pitchFamily="34"/>
              </a:rPr>
              <a:t>Cria</a:t>
            </a:r>
            <a:r>
              <a:rPr lang="en-US" sz="1800" dirty="0">
                <a:latin typeface="Arial" pitchFamily="34"/>
                <a:cs typeface="Arial" pitchFamily="34"/>
              </a:rPr>
              <a:t> gist spatial index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C : </a:t>
            </a:r>
            <a:r>
              <a:rPr lang="en-US" sz="1800" dirty="0" err="1">
                <a:latin typeface="Arial" pitchFamily="34"/>
                <a:cs typeface="Arial" pitchFamily="34"/>
              </a:rPr>
              <a:t>Adiciona</a:t>
            </a:r>
            <a:r>
              <a:rPr lang="en-US" sz="1800" dirty="0">
                <a:latin typeface="Arial" pitchFamily="34"/>
                <a:cs typeface="Arial" pitchFamily="34"/>
              </a:rPr>
              <a:t> as “constrains” para a </a:t>
            </a:r>
            <a:r>
              <a:rPr lang="en-US" sz="1800" dirty="0" err="1">
                <a:latin typeface="Arial" pitchFamily="34"/>
                <a:cs typeface="Arial" pitchFamily="34"/>
              </a:rPr>
              <a:t>coluna</a:t>
            </a:r>
            <a:r>
              <a:rPr lang="en-US" sz="1800" dirty="0">
                <a:latin typeface="Arial" pitchFamily="34"/>
                <a:cs typeface="Arial" pitchFamily="34"/>
              </a:rPr>
              <a:t> raster. </a:t>
            </a:r>
            <a:r>
              <a:rPr lang="en-US" sz="1800" dirty="0" err="1">
                <a:latin typeface="Arial" pitchFamily="34"/>
                <a:cs typeface="Arial" pitchFamily="34"/>
              </a:rPr>
              <a:t>Algumas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podem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dar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erro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caso</a:t>
            </a:r>
            <a:r>
              <a:rPr lang="en-US" sz="1800" dirty="0">
                <a:latin typeface="Arial" pitchFamily="34"/>
                <a:cs typeface="Arial" pitchFamily="34"/>
              </a:rPr>
              <a:t> o raster </a:t>
            </a:r>
            <a:r>
              <a:rPr lang="en-US" sz="1800" dirty="0" err="1">
                <a:latin typeface="Arial" pitchFamily="34"/>
                <a:cs typeface="Arial" pitchFamily="34"/>
              </a:rPr>
              <a:t>viole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alguma</a:t>
            </a:r>
            <a:r>
              <a:rPr lang="en-US" sz="1800" dirty="0">
                <a:latin typeface="Arial" pitchFamily="34"/>
                <a:cs typeface="Arial" pitchFamily="34"/>
              </a:rPr>
              <a:t> “constrain”</a:t>
            </a:r>
          </a:p>
          <a:p>
            <a:r>
              <a:rPr lang="en-US" sz="1800" dirty="0">
                <a:latin typeface="Arial" pitchFamily="34"/>
                <a:cs typeface="Arial" pitchFamily="34"/>
              </a:rPr>
              <a:t>- M : </a:t>
            </a:r>
            <a:r>
              <a:rPr lang="en-US" sz="1800" dirty="0" err="1">
                <a:latin typeface="Arial" pitchFamily="34"/>
                <a:cs typeface="Arial" pitchFamily="34"/>
              </a:rPr>
              <a:t>Analise</a:t>
            </a:r>
            <a:r>
              <a:rPr lang="en-US" sz="1800" dirty="0">
                <a:latin typeface="Arial" pitchFamily="34"/>
                <a:cs typeface="Arial" pitchFamily="34"/>
              </a:rPr>
              <a:t> “vacuum” </a:t>
            </a:r>
            <a:r>
              <a:rPr lang="en-US" sz="1800" dirty="0" err="1">
                <a:latin typeface="Arial" pitchFamily="34"/>
                <a:cs typeface="Arial" pitchFamily="34"/>
              </a:rPr>
              <a:t>na</a:t>
            </a:r>
            <a:r>
              <a:rPr lang="en-US" sz="1800" dirty="0">
                <a:latin typeface="Arial" pitchFamily="34"/>
                <a:cs typeface="Arial" pitchFamily="34"/>
              </a:rPr>
              <a:t> </a:t>
            </a:r>
            <a:r>
              <a:rPr lang="en-US" sz="1800" dirty="0" err="1">
                <a:latin typeface="Arial" pitchFamily="34"/>
                <a:cs typeface="Arial" pitchFamily="34"/>
              </a:rPr>
              <a:t>tabela</a:t>
            </a:r>
            <a:r>
              <a:rPr lang="en-US" sz="1800" dirty="0">
                <a:latin typeface="Arial" pitchFamily="34"/>
                <a:cs typeface="Arial" pitchFamily="34"/>
              </a:rPr>
              <a:t> raster.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500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42662" y="352897"/>
            <a:ext cx="4605051" cy="1262063"/>
          </a:xfrm>
        </p:spPr>
        <p:txBody>
          <a:bodyPr/>
          <a:lstStyle/>
          <a:p>
            <a:pPr lvl="0"/>
            <a:r>
              <a:rPr lang="en-US" dirty="0" smtClean="0">
                <a:latin typeface="Arial" pitchFamily="34"/>
                <a:cs typeface="Arial" pitchFamily="34"/>
              </a:rPr>
              <a:t>The workshop</a:t>
            </a:r>
            <a:endParaRPr lang="en-US" dirty="0">
              <a:latin typeface="Arial" pitchFamily="34"/>
              <a:cs typeface="Arial" pitchFamily="34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342662" y="3666746"/>
            <a:ext cx="9517434" cy="8391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itchFamily="34"/>
                <a:cs typeface="Arial" pitchFamily="34"/>
              </a:rPr>
              <a:t>https://github.com/lcalisto/workshop-postgis-raster</a:t>
            </a:r>
            <a:endParaRPr lang="en-US" sz="3200" dirty="0">
              <a:latin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62257" y="280909"/>
            <a:ext cx="1230086" cy="14060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1018</TotalTime>
  <Words>217</Words>
  <Application>Microsoft Office PowerPoint</Application>
  <PresentationFormat>Custom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FreeSans</vt:lpstr>
      <vt:lpstr>Liberation Sans</vt:lpstr>
      <vt:lpstr>Liberation Serif</vt:lpstr>
      <vt:lpstr>Noto Sans CJK SC Regular</vt:lpstr>
      <vt:lpstr>Retrospect</vt:lpstr>
      <vt:lpstr>PostGIS Raster</vt:lpstr>
      <vt:lpstr>Initial remarks</vt:lpstr>
      <vt:lpstr>Loading rasters</vt:lpstr>
      <vt:lpstr>The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Calisto, L (ITC)</dc:creator>
  <cp:lastModifiedBy>Calisto, L (ITC)</cp:lastModifiedBy>
  <cp:revision>26</cp:revision>
  <dcterms:created xsi:type="dcterms:W3CDTF">2017-10-09T12:14:25Z</dcterms:created>
  <dcterms:modified xsi:type="dcterms:W3CDTF">2017-11-04T22:29:02Z</dcterms:modified>
</cp:coreProperties>
</file>