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4" r:id="rId5"/>
    <p:sldId id="265" r:id="rId6"/>
    <p:sldId id="258" r:id="rId7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1229" y="-3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9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alisto/workshop-postgis-vec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Vector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267" y="1482291"/>
            <a:ext cx="8364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With PostGIS you can have the best of two worlds:</a:t>
            </a:r>
          </a:p>
          <a:p>
            <a:endParaRPr lang="pt-PT" dirty="0" smtClean="0"/>
          </a:p>
          <a:p>
            <a:r>
              <a:rPr lang="pt-PT" dirty="0" smtClean="0"/>
              <a:t>	&gt; The A</a:t>
            </a:r>
            <a:r>
              <a:rPr lang="pt-PT" sz="800" dirty="0" smtClean="0"/>
              <a:t>tomicity</a:t>
            </a:r>
            <a:r>
              <a:rPr lang="pt-PT" dirty="0" smtClean="0"/>
              <a:t> C</a:t>
            </a:r>
            <a:r>
              <a:rPr lang="pt-PT" sz="800" dirty="0" smtClean="0"/>
              <a:t>onsistency</a:t>
            </a:r>
            <a:r>
              <a:rPr lang="pt-PT" dirty="0" smtClean="0"/>
              <a:t> I</a:t>
            </a:r>
            <a:r>
              <a:rPr lang="pt-PT" sz="800" dirty="0" smtClean="0"/>
              <a:t>solation</a:t>
            </a:r>
            <a:r>
              <a:rPr lang="pt-PT" dirty="0" smtClean="0"/>
              <a:t> D</a:t>
            </a:r>
            <a:r>
              <a:rPr lang="pt-PT" sz="800" dirty="0" smtClean="0"/>
              <a:t>urability</a:t>
            </a:r>
            <a:r>
              <a:rPr lang="pt-PT" dirty="0" smtClean="0"/>
              <a:t>  properties of a database;</a:t>
            </a:r>
          </a:p>
          <a:p>
            <a:r>
              <a:rPr lang="pt-PT" dirty="0" smtClean="0"/>
              <a:t>	&gt; The spatial analytical capabilities of a GIS;</a:t>
            </a:r>
          </a:p>
          <a:p>
            <a:endParaRPr lang="pt-PT" dirty="0"/>
          </a:p>
          <a:p>
            <a:r>
              <a:rPr lang="pt-PT" dirty="0" smtClean="0"/>
              <a:t>     But, what does that mean?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787667" y="4291264"/>
            <a:ext cx="8364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FF0000"/>
                </a:solidFill>
              </a:rPr>
              <a:t>If it is spatial data PostGIS will handle it!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59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267" y="1482291"/>
            <a:ext cx="836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PostGIS is an </a:t>
            </a:r>
            <a:r>
              <a:rPr lang="pt-PT" b="1" dirty="0" smtClean="0">
                <a:solidFill>
                  <a:srgbClr val="FF0000"/>
                </a:solidFill>
              </a:rPr>
              <a:t>extension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/>
              <a:t>to PostgreSQL</a:t>
            </a:r>
            <a:endParaRPr lang="pt-PT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1" y="2415897"/>
            <a:ext cx="5187018" cy="405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19" y="4578734"/>
            <a:ext cx="6286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508000">
              <a:schemeClr val="accent1">
                <a:satMod val="175000"/>
                <a:alpha val="26000"/>
              </a:schemeClr>
            </a:glow>
            <a:outerShdw dist="35921" dir="2700000" algn="ctr" rotWithShape="0">
              <a:schemeClr val="bg2"/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267" y="1482291"/>
            <a:ext cx="836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PostGIS is based on OGC’s </a:t>
            </a:r>
            <a:r>
              <a:rPr lang="pt-PT" b="1" dirty="0" smtClean="0">
                <a:solidFill>
                  <a:srgbClr val="FF0000"/>
                </a:solidFill>
              </a:rPr>
              <a:t>Simple Feature Access </a:t>
            </a:r>
            <a:r>
              <a:rPr lang="pt-PT" dirty="0" smtClean="0"/>
              <a:t>standard</a:t>
            </a:r>
            <a:endParaRPr lang="pt-PT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5589" y="6362299"/>
            <a:ext cx="67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Exterior</a:t>
            </a:r>
            <a:endParaRPr lang="pt-PT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2589" y="6027785"/>
            <a:ext cx="783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boundary</a:t>
            </a:r>
            <a:endParaRPr lang="pt-PT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802104" y="2379874"/>
            <a:ext cx="457200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smtClean="0">
                <a:latin typeface="+mj-lt"/>
              </a:rPr>
              <a:t>Point </a:t>
            </a: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r>
              <a:rPr lang="nl-NL" sz="1400" dirty="0" smtClean="0">
                <a:latin typeface="+mn-lt"/>
              </a:rPr>
              <a:t>  	POINT </a:t>
            </a:r>
            <a:r>
              <a:rPr lang="en-US" sz="1400" dirty="0" smtClean="0">
                <a:latin typeface="+mn-lt"/>
              </a:rPr>
              <a:t>(30 </a:t>
            </a:r>
            <a:r>
              <a:rPr lang="en-US" sz="1400" dirty="0">
                <a:latin typeface="+mn-lt"/>
              </a:rPr>
              <a:t>10)</a:t>
            </a:r>
            <a:endParaRPr lang="nl-NL" sz="1400" dirty="0">
              <a:latin typeface="+mn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smtClean="0">
                <a:latin typeface="+mj-lt"/>
              </a:rPr>
              <a:t>Linestring</a:t>
            </a:r>
          </a:p>
          <a:p>
            <a:pPr algn="just"/>
            <a:endParaRPr lang="nl-NL" sz="1400" dirty="0" smtClean="0">
              <a:latin typeface="+mn-lt"/>
            </a:endParaRPr>
          </a:p>
          <a:p>
            <a:pPr algn="just"/>
            <a:r>
              <a:rPr lang="nl-NL" sz="1400" dirty="0" smtClean="0">
                <a:latin typeface="+mn-lt"/>
              </a:rPr>
              <a:t>	LINESTRING </a:t>
            </a:r>
            <a:r>
              <a:rPr lang="en-US" sz="1400" dirty="0" smtClean="0">
                <a:latin typeface="+mn-lt"/>
              </a:rPr>
              <a:t>(30 </a:t>
            </a:r>
            <a:r>
              <a:rPr lang="en-US" sz="1400" dirty="0">
                <a:latin typeface="+mn-lt"/>
              </a:rPr>
              <a:t>10, 10 30, 40 40)</a:t>
            </a:r>
            <a:endParaRPr lang="nl-NL" sz="1400" dirty="0">
              <a:latin typeface="+mn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nl-NL" sz="1600" b="1" dirty="0" err="1" smtClean="0">
                <a:latin typeface="+mj-lt"/>
              </a:rPr>
              <a:t>Polygon</a:t>
            </a:r>
            <a:endParaRPr lang="nl-NL" sz="1600" b="1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 smtClean="0">
              <a:latin typeface="+mj-lt"/>
            </a:endParaRPr>
          </a:p>
          <a:p>
            <a:pPr algn="just"/>
            <a:r>
              <a:rPr lang="nl-NL" sz="1400" dirty="0" smtClean="0">
                <a:latin typeface="+mn-lt"/>
              </a:rPr>
              <a:t>	POLYGON </a:t>
            </a:r>
            <a:r>
              <a:rPr lang="en-US" sz="1400" dirty="0" smtClean="0">
                <a:latin typeface="+mn-lt"/>
              </a:rPr>
              <a:t>((</a:t>
            </a:r>
            <a:r>
              <a:rPr lang="en-US" sz="1400" dirty="0">
                <a:latin typeface="+mn-lt"/>
              </a:rPr>
              <a:t>30 10, 40 40, 20 40, 10 20, 30 10))</a:t>
            </a:r>
            <a:endParaRPr lang="nl-NL" sz="1400" dirty="0"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 smtClean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nl-NL" sz="1600" dirty="0">
              <a:latin typeface="+mj-lt"/>
            </a:endParaRPr>
          </a:p>
          <a:p>
            <a:pPr algn="just"/>
            <a:endParaRPr lang="nl-NL" sz="1600" dirty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dirty="0" smtClean="0">
              <a:latin typeface="+mj-lt"/>
            </a:endParaRPr>
          </a:p>
          <a:p>
            <a:pPr algn="just"/>
            <a:endParaRPr lang="nl-NL" sz="1600" b="1" dirty="0" smtClean="0"/>
          </a:p>
          <a:p>
            <a:pPr algn="just"/>
            <a:endParaRPr lang="nl-NL" sz="1600" b="1" dirty="0" smtClean="0"/>
          </a:p>
          <a:p>
            <a:pPr algn="ctr"/>
            <a:endParaRPr lang="nl-NL" sz="1600" b="1" dirty="0">
              <a:solidFill>
                <a:srgbClr val="FF0000"/>
              </a:solidFill>
            </a:endParaRPr>
          </a:p>
          <a:p>
            <a:pPr algn="ctr"/>
            <a:endParaRPr lang="nl-NL" sz="1600" b="1" dirty="0" smtClean="0">
              <a:solidFill>
                <a:srgbClr val="FF0000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06" y="2523840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80" y="3781023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5209171"/>
            <a:ext cx="804714" cy="80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5740463" y="5565361"/>
            <a:ext cx="12242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65898" y="5896132"/>
            <a:ext cx="223458" cy="466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41756" y="5846634"/>
            <a:ext cx="1224299" cy="319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76954" y="5426861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Interior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732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2831" y="60771"/>
            <a:ext cx="7064828" cy="94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0794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291" kern="1200" spc="-5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rial" pitchFamily="34"/>
                <a:cs typeface="Arial" pitchFamily="34"/>
              </a:rPr>
              <a:t>Before we start…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267" y="1482291"/>
            <a:ext cx="836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It is essential </a:t>
            </a:r>
            <a:r>
              <a:rPr lang="pt-PT" smtClean="0"/>
              <a:t>to learn </a:t>
            </a:r>
            <a:r>
              <a:rPr lang="pt-PT" dirty="0" smtClean="0"/>
              <a:t>a bit of </a:t>
            </a:r>
            <a:r>
              <a:rPr lang="pt-PT" b="1" dirty="0" smtClean="0">
                <a:solidFill>
                  <a:srgbClr val="FF0000"/>
                </a:solidFill>
              </a:rPr>
              <a:t>SQL</a:t>
            </a:r>
            <a:endParaRPr lang="pt-PT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2099" y="2217393"/>
            <a:ext cx="731520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2" indent="-266700" algn="just"/>
            <a:r>
              <a:rPr lang="nl-NL" sz="1600" b="1" dirty="0" smtClean="0">
                <a:latin typeface="+mn-lt"/>
              </a:rPr>
              <a:t>ST_Buffer</a:t>
            </a:r>
            <a:endParaRPr lang="nl-NL" sz="1600" b="1" dirty="0" smtClean="0">
              <a:latin typeface="+mn-lt"/>
            </a:endParaRP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id</a:t>
            </a:r>
            <a:r>
              <a:rPr lang="nl-NL" sz="1600" dirty="0" smtClean="0">
                <a:latin typeface="+mn-lt"/>
              </a:rPr>
              <a:t>, </a:t>
            </a:r>
            <a:r>
              <a:rPr lang="nl-NL" sz="1600" dirty="0" err="1" smtClean="0">
                <a:latin typeface="+mn-lt"/>
              </a:rPr>
              <a:t>st_buffer</a:t>
            </a:r>
            <a:r>
              <a:rPr lang="nl-NL" sz="1600" dirty="0" smtClean="0">
                <a:latin typeface="+mn-lt"/>
              </a:rPr>
              <a:t>(</a:t>
            </a:r>
            <a:r>
              <a:rPr lang="nl-NL" sz="1600" dirty="0" err="1" smtClean="0">
                <a:latin typeface="+mn-lt"/>
              </a:rPr>
              <a:t>geom</a:t>
            </a:r>
            <a:r>
              <a:rPr lang="nl-NL" sz="1600" dirty="0" smtClean="0">
                <a:latin typeface="+mn-lt"/>
              </a:rPr>
              <a:t>, 100)</a:t>
            </a: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rivers</a:t>
            </a:r>
            <a:endParaRPr lang="nl-NL" sz="1600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rivername</a:t>
            </a:r>
            <a:r>
              <a:rPr lang="nl-NL" sz="1600" dirty="0" smtClean="0">
                <a:latin typeface="+mn-lt"/>
              </a:rPr>
              <a:t> = </a:t>
            </a:r>
            <a:r>
              <a:rPr lang="nl-NL" sz="1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</a:t>
            </a:r>
            <a:r>
              <a:rPr lang="nl-NL" sz="16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Tejo</a:t>
            </a:r>
            <a:r>
              <a:rPr lang="nl-NL" sz="16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’</a:t>
            </a: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r>
              <a:rPr lang="nl-NL" sz="1600" b="1" dirty="0" err="1" smtClean="0">
                <a:latin typeface="+mn-lt"/>
              </a:rPr>
              <a:t>ST_Within</a:t>
            </a:r>
            <a:endParaRPr lang="nl-NL" sz="1600" b="1" dirty="0" smtClean="0">
              <a:latin typeface="+mn-lt"/>
            </a:endParaRPr>
          </a:p>
          <a:p>
            <a:pPr marL="533400" lvl="2" indent="-266700" algn="just"/>
            <a:endParaRPr lang="nl-NL" sz="1600" b="1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smtClean="0">
                <a:latin typeface="+mn-lt"/>
              </a:rPr>
              <a:t>l.id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 smtClean="0">
                <a:latin typeface="+mn-lt"/>
              </a:rPr>
              <a:t>st_within</a:t>
            </a:r>
            <a:r>
              <a:rPr lang="nl-NL" sz="1600" dirty="0" smtClean="0">
                <a:latin typeface="+mn-lt"/>
              </a:rPr>
              <a:t>(</a:t>
            </a:r>
            <a:r>
              <a:rPr lang="nl-NL" sz="1600" dirty="0" err="1" smtClean="0">
                <a:latin typeface="+mn-lt"/>
              </a:rPr>
              <a:t>l.geom</a:t>
            </a:r>
            <a:r>
              <a:rPr lang="nl-NL" sz="1600" dirty="0" smtClean="0">
                <a:latin typeface="+mn-lt"/>
              </a:rPr>
              <a:t>, </a:t>
            </a:r>
            <a:r>
              <a:rPr lang="nl-NL" sz="1600" dirty="0" err="1" smtClean="0">
                <a:latin typeface="+mn-lt"/>
              </a:rPr>
              <a:t>s.geom</a:t>
            </a:r>
            <a:r>
              <a:rPr lang="nl-NL" sz="1600" dirty="0" smtClean="0">
                <a:latin typeface="+mn-lt"/>
              </a:rPr>
              <a:t>)</a:t>
            </a:r>
            <a:endParaRPr lang="nl-NL" sz="1600" dirty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nl-NL" sz="16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nl-NL" sz="1600" dirty="0" err="1" smtClean="0">
                <a:latin typeface="+mn-lt"/>
              </a:rPr>
              <a:t>lamps</a:t>
            </a:r>
            <a:r>
              <a:rPr lang="nl-NL" sz="1600" dirty="0" smtClean="0">
                <a:latin typeface="+mn-lt"/>
              </a:rPr>
              <a:t> </a:t>
            </a:r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as</a:t>
            </a:r>
            <a:r>
              <a:rPr lang="nl-NL" sz="1600" dirty="0" smtClean="0">
                <a:latin typeface="+mn-lt"/>
              </a:rPr>
              <a:t> l, squares </a:t>
            </a:r>
            <a:r>
              <a:rPr lang="nl-NL" sz="1600" b="1" dirty="0" smtClean="0">
                <a:solidFill>
                  <a:srgbClr val="0000FF"/>
                </a:solidFill>
                <a:latin typeface="+mn-lt"/>
              </a:rPr>
              <a:t>as</a:t>
            </a:r>
            <a:r>
              <a:rPr lang="nl-NL" sz="1600" dirty="0" smtClean="0">
                <a:latin typeface="+mn-lt"/>
              </a:rPr>
              <a:t> s</a:t>
            </a:r>
            <a:endParaRPr lang="nl-NL" sz="1600" dirty="0">
              <a:latin typeface="+mn-lt"/>
            </a:endParaRPr>
          </a:p>
          <a:p>
            <a:pPr marL="533400" lvl="2" indent="-266700" algn="just"/>
            <a:r>
              <a:rPr lang="nl-NL" sz="1600" dirty="0"/>
              <a:t>	</a:t>
            </a:r>
            <a:endParaRPr lang="nl-NL" sz="1600" dirty="0" smtClean="0"/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indent="-266700" algn="just"/>
            <a:r>
              <a:rPr lang="nl-NL" sz="1600" b="1" dirty="0" smtClean="0">
                <a:latin typeface="+mn-lt"/>
              </a:rPr>
              <a:t>ST_Intersection</a:t>
            </a:r>
          </a:p>
          <a:p>
            <a:pPr marL="533400" lvl="2" indent="-266700" algn="just"/>
            <a:endParaRPr lang="nl-NL" sz="1600" b="1" dirty="0" smtClean="0">
              <a:latin typeface="+mn-lt"/>
            </a:endParaRP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j-lt"/>
              </a:rPr>
              <a:t>SELECT</a:t>
            </a:r>
            <a:r>
              <a:rPr lang="nl-NL" sz="16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nl-NL" sz="16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nl-NL" sz="1600" dirty="0" smtClean="0">
                <a:latin typeface="+mj-lt"/>
              </a:rPr>
              <a:t>b.id</a:t>
            </a:r>
            <a:r>
              <a:rPr lang="nl-NL" sz="1600" dirty="0">
                <a:latin typeface="+mj-lt"/>
              </a:rPr>
              <a:t>, </a:t>
            </a:r>
            <a:r>
              <a:rPr lang="nl-NL" sz="1600" dirty="0" smtClean="0">
                <a:latin typeface="+mj-lt"/>
              </a:rPr>
              <a:t>st_intersection(</a:t>
            </a:r>
            <a:r>
              <a:rPr lang="nl-NL" sz="1600" dirty="0">
                <a:latin typeface="+mj-lt"/>
              </a:rPr>
              <a:t>b</a:t>
            </a:r>
            <a:r>
              <a:rPr lang="nl-NL" sz="1600" dirty="0" smtClean="0">
                <a:latin typeface="+mj-lt"/>
              </a:rPr>
              <a:t>.geom</a:t>
            </a:r>
            <a:r>
              <a:rPr lang="nl-NL" sz="1600" dirty="0">
                <a:latin typeface="+mj-lt"/>
              </a:rPr>
              <a:t>, s.geom)</a:t>
            </a:r>
          </a:p>
          <a:p>
            <a:pPr marL="533400" lvl="2" algn="just"/>
            <a:r>
              <a:rPr lang="nl-NL" sz="1600" b="1" dirty="0" smtClean="0">
                <a:solidFill>
                  <a:srgbClr val="0000FF"/>
                </a:solidFill>
                <a:latin typeface="+mj-lt"/>
              </a:rPr>
              <a:t>FROM </a:t>
            </a:r>
            <a:r>
              <a:rPr lang="nl-NL" sz="16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nl-NL" sz="1600" dirty="0" smtClean="0">
                <a:latin typeface="+mj-lt"/>
              </a:rPr>
              <a:t>buldings </a:t>
            </a:r>
            <a:r>
              <a:rPr lang="nl-NL" sz="1600" b="1" dirty="0">
                <a:solidFill>
                  <a:srgbClr val="0000FF"/>
                </a:solidFill>
                <a:latin typeface="+mj-lt"/>
              </a:rPr>
              <a:t>as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smtClean="0">
                <a:latin typeface="+mj-lt"/>
              </a:rPr>
              <a:t>b, </a:t>
            </a:r>
            <a:r>
              <a:rPr lang="nl-NL" sz="1600" dirty="0">
                <a:latin typeface="+mj-lt"/>
              </a:rPr>
              <a:t>squares </a:t>
            </a:r>
            <a:r>
              <a:rPr lang="nl-NL" sz="1600" b="1" dirty="0">
                <a:solidFill>
                  <a:srgbClr val="0000FF"/>
                </a:solidFill>
                <a:latin typeface="+mj-lt"/>
              </a:rPr>
              <a:t>as</a:t>
            </a:r>
            <a:r>
              <a:rPr lang="nl-NL" sz="1600" dirty="0">
                <a:latin typeface="+mj-lt"/>
              </a:rPr>
              <a:t> s</a:t>
            </a:r>
          </a:p>
          <a:p>
            <a:pPr lvl="2" algn="just"/>
            <a:endParaRPr lang="nl-NL" sz="1600" b="1" dirty="0" smtClean="0">
              <a:latin typeface="+mn-lt"/>
            </a:endParaRPr>
          </a:p>
          <a:p>
            <a:pPr algn="just"/>
            <a:endParaRPr lang="nl-NL" sz="1600" b="1" dirty="0"/>
          </a:p>
          <a:p>
            <a:pPr algn="just"/>
            <a:endParaRPr lang="nl-NL" sz="1600" b="1" dirty="0"/>
          </a:p>
          <a:p>
            <a:pPr algn="just"/>
            <a:endParaRPr lang="nl-NL" sz="1600" b="1" dirty="0" smtClean="0"/>
          </a:p>
          <a:p>
            <a:pPr algn="ctr"/>
            <a:endParaRPr lang="nl-NL" sz="1600" b="1" dirty="0">
              <a:solidFill>
                <a:srgbClr val="FF0000"/>
              </a:solidFill>
            </a:endParaRPr>
          </a:p>
          <a:p>
            <a:pPr algn="ctr"/>
            <a:endParaRPr lang="nl-NL" sz="1600" b="1" dirty="0" smtClean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98" y="2664337"/>
            <a:ext cx="1805191" cy="10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12" y="4324576"/>
            <a:ext cx="1612750" cy="80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65" y="5784783"/>
            <a:ext cx="1612750" cy="8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5060882" y="2664337"/>
            <a:ext cx="317634" cy="104915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ight Brace 20"/>
          <p:cNvSpPr/>
          <p:nvPr/>
        </p:nvSpPr>
        <p:spPr>
          <a:xfrm>
            <a:off x="5404582" y="4324576"/>
            <a:ext cx="317634" cy="83802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ight Brace 21"/>
          <p:cNvSpPr/>
          <p:nvPr/>
        </p:nvSpPr>
        <p:spPr>
          <a:xfrm>
            <a:off x="5827578" y="5689760"/>
            <a:ext cx="317634" cy="838024"/>
          </a:xfrm>
          <a:prstGeom prst="rightBrace">
            <a:avLst>
              <a:gd name="adj1" fmla="val 8333"/>
              <a:gd name="adj2" fmla="val 51515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0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98022" y="1876897"/>
            <a:ext cx="8152014" cy="1262063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latin typeface="Arial" pitchFamily="34"/>
                <a:cs typeface="Arial" pitchFamily="34"/>
              </a:rPr>
              <a:t>The workshop is available at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42415" y="3677831"/>
            <a:ext cx="9517434" cy="73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  <a:hlinkClick r:id="rId3"/>
              </a:rPr>
              <a:t>https://</a:t>
            </a:r>
            <a:r>
              <a:rPr lang="en-US" sz="3200" dirty="0" smtClean="0">
                <a:latin typeface="Arial" pitchFamily="34"/>
                <a:cs typeface="Arial" pitchFamily="34"/>
                <a:hlinkClick r:id="rId3"/>
              </a:rPr>
              <a:t>github.com/lcalisto/workshop-postgis-vector</a:t>
            </a:r>
            <a:endParaRPr lang="en-US" sz="3200" dirty="0" smtClean="0">
              <a:latin typeface="Arial" pitchFamily="34"/>
              <a:cs typeface="Arial" pitchFamily="34"/>
            </a:endParaRPr>
          </a:p>
          <a:p>
            <a:pPr marL="0" indent="0">
              <a:buNone/>
            </a:pPr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1110</TotalTime>
  <Words>117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</vt:lpstr>
      <vt:lpstr>PostGIS Vector</vt:lpstr>
      <vt:lpstr>PowerPoint Presentation</vt:lpstr>
      <vt:lpstr>PowerPoint Presentation</vt:lpstr>
      <vt:lpstr>PowerPoint Presentation</vt:lpstr>
      <vt:lpstr>PowerPoint Presentation</vt:lpstr>
      <vt:lpstr>The workshop is available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Andre</cp:lastModifiedBy>
  <cp:revision>40</cp:revision>
  <dcterms:created xsi:type="dcterms:W3CDTF">2017-10-09T12:14:25Z</dcterms:created>
  <dcterms:modified xsi:type="dcterms:W3CDTF">2017-11-09T21:30:25Z</dcterms:modified>
</cp:coreProperties>
</file>