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sldIdLst>
    <p:sldId id="336" r:id="rId3"/>
    <p:sldId id="261" r:id="rId5"/>
    <p:sldId id="337" r:id="rId6"/>
    <p:sldId id="356" r:id="rId7"/>
    <p:sldId id="339" r:id="rId8"/>
    <p:sldId id="340" r:id="rId9"/>
    <p:sldId id="342" r:id="rId10"/>
    <p:sldId id="344" r:id="rId11"/>
    <p:sldId id="347" r:id="rId12"/>
    <p:sldId id="355" r:id="rId13"/>
    <p:sldId id="345" r:id="rId14"/>
    <p:sldId id="346" r:id="rId15"/>
    <p:sldId id="349" r:id="rId16"/>
    <p:sldId id="350" r:id="rId17"/>
    <p:sldId id="351" r:id="rId18"/>
    <p:sldId id="352" r:id="rId19"/>
    <p:sldId id="357" r:id="rId20"/>
    <p:sldId id="3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DCEF29"/>
    <a:srgbClr val="E4F363"/>
    <a:srgbClr val="276DCA"/>
    <a:srgbClr val="8695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1C18D-7A82-48CB-BEB7-14A8D5902731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Ability to ask good questions requires domain understanding, that’s why a data scientist can’t create data based solutions without a good industry 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 remains the leading tool, with 49% share, but Python grows faster and almost catches up to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8F107C-D2AB-464B-9229-370E7FE6B4F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3358C-9D79-41D9-BAA2-D72B4123F89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0F8C-2ECE-47A1-B667-C1514D9452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0023-C5A8-4581-A2BD-0C73C9C74B8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0F8C-2ECE-47A1-B667-C1514D9452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3836-86DE-4CBC-B112-1C1B003DB64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0F8C-2ECE-47A1-B667-C1514D9452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4B70F-8668-449D-91CE-C679CCF11497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0F8C-2ECE-47A1-B667-C1514D9452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C8AAE-3A9C-4B22-A8F2-3054BCAF9DD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11191876" y="6319568"/>
            <a:ext cx="428625" cy="4286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5"/>
          <p:cNvSpPr txBox="1"/>
          <p:nvPr userDrawn="1"/>
        </p:nvSpPr>
        <p:spPr>
          <a:xfrm>
            <a:off x="11150601" y="6314015"/>
            <a:ext cx="5080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b="1" kern="1200">
                <a:solidFill>
                  <a:schemeClr val="bg1"/>
                </a:solidFill>
                <a:latin typeface="FrankRuehl" panose="020E0503060101010101" pitchFamily="34" charset="-79"/>
                <a:ea typeface="+mn-ea"/>
                <a:cs typeface="FrankRuehl" panose="020E0503060101010101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7810F8C-2ECE-47A1-B667-C1514D9452F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0095D-7118-4477-8D5A-93E2FC430FF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/>
          <p:nvPr userDrawn="1"/>
        </p:nvSpPr>
        <p:spPr>
          <a:xfrm>
            <a:off x="11191876" y="6319568"/>
            <a:ext cx="428625" cy="4286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845602"/>
            <a:ext cx="12192000" cy="289892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/>
          <p:cNvSpPr txBox="1"/>
          <p:nvPr userDrawn="1"/>
        </p:nvSpPr>
        <p:spPr>
          <a:xfrm>
            <a:off x="3835678" y="6376718"/>
            <a:ext cx="4520645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s-CO" sz="1800" dirty="0" smtClean="0">
                <a:solidFill>
                  <a:schemeClr val="bg1">
                    <a:lumMod val="65000"/>
                  </a:schemeClr>
                </a:solidFill>
                <a:latin typeface="Baskerville Old Face" panose="02020602080505020303" pitchFamily="18" charset="0"/>
                <a:cs typeface="Arial" charset="0"/>
              </a:rPr>
              <a:t>- </a:t>
            </a:r>
            <a:r>
              <a:rPr lang="es-CO" sz="1800" baseline="0" dirty="0" smtClean="0">
                <a:solidFill>
                  <a:schemeClr val="bg1">
                    <a:lumMod val="65000"/>
                  </a:schemeClr>
                </a:solidFill>
                <a:latin typeface="Baskerville Old Face" panose="02020602080505020303" pitchFamily="18" charset="0"/>
                <a:cs typeface="Arial" charset="0"/>
              </a:rPr>
              <a:t> </a:t>
            </a:r>
            <a:r>
              <a:rPr lang="es-CO" sz="1800" dirty="0" smtClean="0">
                <a:solidFill>
                  <a:schemeClr val="bg1">
                    <a:lumMod val="65000"/>
                  </a:schemeClr>
                </a:solidFill>
                <a:latin typeface="Baskerville Old Face" panose="02020602080505020303" pitchFamily="18" charset="0"/>
                <a:cs typeface="Arial" charset="0"/>
              </a:rPr>
              <a:t>-</a:t>
            </a:r>
          </a:p>
        </p:txBody>
      </p:sp>
      <p:sp>
        <p:nvSpPr>
          <p:cNvPr id="11" name="Slide Number Placeholder 5"/>
          <p:cNvSpPr txBox="1"/>
          <p:nvPr userDrawn="1"/>
        </p:nvSpPr>
        <p:spPr>
          <a:xfrm>
            <a:off x="11150601" y="6314015"/>
            <a:ext cx="5080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b="1" kern="1200">
                <a:solidFill>
                  <a:schemeClr val="bg1"/>
                </a:solidFill>
                <a:latin typeface="FrankRuehl" panose="020E0503060101010101" pitchFamily="34" charset="-79"/>
                <a:ea typeface="+mn-ea"/>
                <a:cs typeface="FrankRuehl" panose="020E0503060101010101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7810F8C-2ECE-47A1-B667-C1514D9452F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s 3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 userDrawn="1"/>
        </p:nvSpPr>
        <p:spPr>
          <a:xfrm>
            <a:off x="11191876" y="6319568"/>
            <a:ext cx="428625" cy="42862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438E-164F-445A-A24B-4616409F2AB6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Content Placeholder 2"/>
          <p:cNvSpPr txBox="1"/>
          <p:nvPr userDrawn="1"/>
        </p:nvSpPr>
        <p:spPr>
          <a:xfrm>
            <a:off x="3835678" y="6376718"/>
            <a:ext cx="4520645" cy="276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charset="0"/>
              <a:buNone/>
            </a:pPr>
            <a:r>
              <a:rPr lang="es-CO" sz="1800" dirty="0" smtClean="0">
                <a:solidFill>
                  <a:schemeClr val="bg1">
                    <a:lumMod val="65000"/>
                  </a:schemeClr>
                </a:solidFill>
                <a:latin typeface="Baskerville Old Face" panose="02020602080505020303" pitchFamily="18" charset="0"/>
                <a:cs typeface="Arial" charset="0"/>
              </a:rPr>
              <a:t>- </a:t>
            </a:r>
            <a:r>
              <a:rPr lang="es-CO" sz="1800" baseline="0" dirty="0" smtClean="0">
                <a:solidFill>
                  <a:schemeClr val="bg1">
                    <a:lumMod val="65000"/>
                  </a:schemeClr>
                </a:solidFill>
                <a:latin typeface="Baskerville Old Face" panose="02020602080505020303" pitchFamily="18" charset="0"/>
                <a:cs typeface="Arial" charset="0"/>
              </a:rPr>
              <a:t> </a:t>
            </a:r>
            <a:r>
              <a:rPr lang="es-CO" sz="1800" dirty="0" smtClean="0">
                <a:solidFill>
                  <a:schemeClr val="bg1">
                    <a:lumMod val="65000"/>
                  </a:schemeClr>
                </a:solidFill>
                <a:latin typeface="Baskerville Old Face" panose="02020602080505020303" pitchFamily="18" charset="0"/>
                <a:cs typeface="Arial" charset="0"/>
              </a:rPr>
              <a:t>-</a:t>
            </a:r>
          </a:p>
        </p:txBody>
      </p:sp>
      <p:sp>
        <p:nvSpPr>
          <p:cNvPr id="13" name="Slide Number Placeholder 5"/>
          <p:cNvSpPr txBox="1"/>
          <p:nvPr userDrawn="1"/>
        </p:nvSpPr>
        <p:spPr>
          <a:xfrm>
            <a:off x="11150601" y="6314015"/>
            <a:ext cx="5080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400" b="1" kern="1200">
                <a:solidFill>
                  <a:schemeClr val="bg1"/>
                </a:solidFill>
                <a:latin typeface="FrankRuehl" panose="020E0503060101010101" pitchFamily="34" charset="-79"/>
                <a:ea typeface="+mn-ea"/>
                <a:cs typeface="FrankRuehl" panose="020E0503060101010101" pitchFamily="34" charset="-79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7810F8C-2ECE-47A1-B667-C1514D9452F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2A59-5947-4A5D-AA52-C16039F0EFE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0F8C-2ECE-47A1-B667-C1514D9452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C69E7-FFF2-4D69-9E69-A0F6BF459418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0F8C-2ECE-47A1-B667-C1514D9452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2B7A3-160A-48C7-BFD7-A0C9DB4D87A7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0F8C-2ECE-47A1-B667-C1514D9452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E97AA-44D3-4BB4-9FB8-1236655249CF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93DC0-1B40-4356-A0D5-37F62D905429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10F8C-2ECE-47A1-B667-C1514D9452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2EB6-9557-47A7-BE06-811D27505A75}" type="datetime1">
              <a:rPr lang="en-US" smtClean="0"/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81539" y="628014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 b="1">
                <a:solidFill>
                  <a:schemeClr val="bg1"/>
                </a:solidFill>
                <a:latin typeface="FrankRuehl" panose="020E0503060101010101" pitchFamily="34" charset="-79"/>
                <a:cs typeface="FrankRuehl" panose="020E0503060101010101" pitchFamily="34" charset="-79"/>
              </a:defRPr>
            </a:lvl1pPr>
          </a:lstStyle>
          <a:p>
            <a:fld id="{57810F8C-2ECE-47A1-B667-C1514D9452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jpe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science2knowledge.wordpress.com/data-science-scientists/" TargetMode="External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amsantac.co/other/webinar/2016-07-13/spatial-data-science-r-webinar-es.html" TargetMode="External"/><Relationship Id="rId1" Type="http://schemas.openxmlformats.org/officeDocument/2006/relationships/hyperlink" Target="http://amsantac.co/blog/es/2016/05/28/twitter-r-es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msantac.co/other/webinar/2016-07-13/spatial-data-science-r-webinar-e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msantac.co/other/webinar/2016-07-13/spatial-data-science-r-webinar-e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msantac.co/other/webinar/2016-07-13/spatial-data-science-r-webinar-es.html" TargetMode="Externa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2.xml"/><Relationship Id="rId5" Type="http://schemas.openxmlformats.org/officeDocument/2006/relationships/hyperlink" Target="https://walkerke.shinyapps.io/neighborhood_diversity/" TargetMode="External"/><Relationship Id="rId4" Type="http://schemas.openxmlformats.org/officeDocument/2006/relationships/hyperlink" Target="http://shiny.rstudio.com/gallery/bus-dashboard.html" TargetMode="External"/><Relationship Id="rId3" Type="http://schemas.openxmlformats.org/officeDocument/2006/relationships/hyperlink" Target="https://cran.r-project.org/web/packages/googleVis/vignettes/googleVis_examples.html" TargetMode="External"/><Relationship Id="rId2" Type="http://schemas.openxmlformats.org/officeDocument/2006/relationships/hyperlink" Target="https://plot.ly/r/choropleth-maps/" TargetMode="External"/><Relationship Id="rId1" Type="http://schemas.openxmlformats.org/officeDocument/2006/relationships/hyperlink" Target="http://amsantac.co/other/webinar/2016-07-13/spatial-data-science-r-webinar-es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hyperlink" Target="http://amsantac.co/es/softwar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hyperlink" Target="http://gettingsmart.com/2015/12/can-you-learn-data-science-on-the-job/" TargetMode="Externa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hyperlink" Target="http://www.kdnuggets.com/2016/06/r-python-top-analytics-data-mining-data-science-software.html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hyperlink" Target="https://www.rstudio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cran.r-project.org/web/views/Spatial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27025" y="438150"/>
            <a:ext cx="11634470" cy="183324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/>
          <p:nvPr/>
        </p:nvSpPr>
        <p:spPr>
          <a:xfrm>
            <a:off x="738505" y="611505"/>
            <a:ext cx="10933430" cy="10547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5400" b="1" dirty="0" smtClean="0">
                <a:solidFill>
                  <a:schemeClr val="bg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Intro a Spatial Data Science con R</a:t>
            </a:r>
            <a:endParaRPr lang="es-CO" sz="5400" b="1" dirty="0" smtClean="0">
              <a:solidFill>
                <a:schemeClr val="bg1">
                  <a:lumMod val="95000"/>
                </a:schemeClr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9" name="Subtitle 2"/>
          <p:cNvSpPr txBox="1"/>
          <p:nvPr/>
        </p:nvSpPr>
        <p:spPr>
          <a:xfrm>
            <a:off x="1489075" y="2616835"/>
            <a:ext cx="9144000" cy="15170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CO" sz="3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Alí  Santacruz</a:t>
            </a:r>
            <a:endParaRPr lang="es-CO" sz="35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0" indent="0" algn="ctr">
              <a:buNone/>
            </a:pPr>
            <a:r>
              <a:rPr lang="es-CO" sz="2600" i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http://amsantac.co/ </a:t>
            </a:r>
            <a:r>
              <a:rPr lang="x-none" altLang="es-CO" sz="2600" i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(web o email, opcional) </a:t>
            </a:r>
            <a:endParaRPr lang="x-none" altLang="es-CO" sz="2600" i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  <a:p>
            <a:pPr marL="0" indent="0" algn="ctr">
              <a:buNone/>
            </a:pPr>
            <a:r>
              <a:rPr lang="x-none" altLang="es-CO" sz="260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Nombre de la institucion a la que pertenece (opcional)</a:t>
            </a:r>
            <a:endParaRPr lang="x-none" altLang="es-CO" sz="260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  <a:p>
            <a:pPr marL="0" indent="0" algn="ctr">
              <a:buNone/>
            </a:pPr>
            <a:endParaRPr lang="es-CO" sz="19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12105" y="6318250"/>
            <a:ext cx="1295400" cy="3657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lang="es-CO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J</a:t>
            </a:r>
            <a:r>
              <a:rPr lang="es-CO" cap="small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+mn-ea"/>
              </a:rPr>
              <a:t>ulio</a:t>
            </a:r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 2016</a:t>
            </a:r>
            <a:endParaRPr lang="es-PE" altLang="en-US"/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065" y="4057650"/>
            <a:ext cx="2230120" cy="1789430"/>
          </a:xfrm>
          <a:prstGeom prst="rect">
            <a:avLst/>
          </a:prstGeom>
        </p:spPr>
      </p:pic>
      <p:sp>
        <p:nvSpPr>
          <p:cNvPr id="4" name="Content Placeholder 2"/>
          <p:cNvSpPr txBox="1"/>
          <p:nvPr/>
        </p:nvSpPr>
        <p:spPr>
          <a:xfrm>
            <a:off x="3030220" y="1588135"/>
            <a:ext cx="6560185" cy="629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3200" b="1" dirty="0" smtClean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</a:rPr>
              <a:t>Charlas del Grupo GIS2R</a:t>
            </a:r>
            <a:endParaRPr lang="es-ES" sz="3200" b="1" dirty="0" smtClean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85838" y="395076"/>
            <a:ext cx="10220325" cy="8150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CO" sz="54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Clases de R para datos espaciales</a:t>
            </a:r>
            <a:endParaRPr lang="es-CO" sz="54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789" y="2449166"/>
            <a:ext cx="2011454" cy="1724104"/>
          </a:xfrm>
          <a:prstGeom prst="rect">
            <a:avLst/>
          </a:prstGeom>
        </p:spPr>
      </p:pic>
      <p:sp>
        <p:nvSpPr>
          <p:cNvPr id="11" name="Content Placeholder 2"/>
          <p:cNvSpPr txBox="1"/>
          <p:nvPr/>
        </p:nvSpPr>
        <p:spPr>
          <a:xfrm>
            <a:off x="1305154" y="2149965"/>
            <a:ext cx="2752724" cy="426951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algn="ctr"/>
            <a:r>
              <a:rPr lang="es-CO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SpatialPointsDataFrame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08302" y="2149965"/>
            <a:ext cx="2752724" cy="1847406"/>
            <a:chOff x="5124980" y="1740390"/>
            <a:chExt cx="2752724" cy="184740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1448" y="2215490"/>
              <a:ext cx="1699789" cy="1372306"/>
            </a:xfrm>
            <a:prstGeom prst="rect">
              <a:avLst/>
            </a:prstGeom>
          </p:spPr>
        </p:pic>
        <p:sp>
          <p:nvSpPr>
            <p:cNvPr id="12" name="Content Placeholder 2"/>
            <p:cNvSpPr txBox="1"/>
            <p:nvPr/>
          </p:nvSpPr>
          <p:spPr>
            <a:xfrm>
              <a:off x="5124980" y="1740390"/>
              <a:ext cx="2752724" cy="426951"/>
            </a:xfrm>
            <a:prstGeom prst="rect">
              <a:avLst/>
            </a:prstGeom>
          </p:spPr>
          <p:txBody>
            <a:bodyPr vert="horz" lIns="91440" tIns="45720" rIns="91440" bIns="45720" numCol="1" spcCol="91440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</a:lvl9pPr>
            </a:lstStyle>
            <a:p>
              <a:pPr algn="ctr"/>
              <a:r>
                <a:rPr lang="es-CO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SpatialLinesDataFrame</a:t>
              </a:r>
              <a:endParaRPr lang="es-CO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111450" y="2149964"/>
            <a:ext cx="2880399" cy="1847408"/>
            <a:chOff x="8111450" y="1740389"/>
            <a:chExt cx="2880399" cy="18474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7429" y="2215490"/>
              <a:ext cx="1200769" cy="1372307"/>
            </a:xfrm>
            <a:prstGeom prst="rect">
              <a:avLst/>
            </a:prstGeom>
          </p:spPr>
        </p:pic>
        <p:sp>
          <p:nvSpPr>
            <p:cNvPr id="13" name="Content Placeholder 2"/>
            <p:cNvSpPr txBox="1"/>
            <p:nvPr/>
          </p:nvSpPr>
          <p:spPr>
            <a:xfrm>
              <a:off x="8111450" y="1740389"/>
              <a:ext cx="2880399" cy="426951"/>
            </a:xfrm>
            <a:prstGeom prst="rect">
              <a:avLst/>
            </a:prstGeom>
          </p:spPr>
          <p:txBody>
            <a:bodyPr vert="horz" lIns="91440" tIns="45720" rIns="91440" bIns="45720" numCol="1" spcCol="914400" rtlCol="0">
              <a:noAutofit/>
            </a:bodyPr>
            <a:lstStyle>
              <a:defPPr>
                <a:defRPr lang="en-US"/>
              </a:defPPr>
              <a:lvl1pPr indent="0">
                <a:lnSpc>
                  <a:spcPct val="90000"/>
                </a:lnSpc>
                <a:spcBef>
                  <a:spcPts val="1000"/>
                </a:spcBef>
                <a:buFont typeface="Arial" charset="0"/>
                <a:buNone/>
                <a:defRPr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cs typeface="Arial" charset="0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charset="0"/>
                <a:buChar char="•"/>
              </a:lvl9pPr>
            </a:lstStyle>
            <a:p>
              <a:pPr algn="ctr"/>
              <a:r>
                <a:rPr lang="es-CO" sz="2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SpatialPolygonsDataFrame</a:t>
              </a:r>
              <a:endParaRPr lang="es-CO" sz="2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" name="Content Placeholder 2"/>
          <p:cNvSpPr txBox="1"/>
          <p:nvPr/>
        </p:nvSpPr>
        <p:spPr>
          <a:xfrm>
            <a:off x="2058160" y="5214431"/>
            <a:ext cx="2752724" cy="848041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algn="ctr"/>
            <a:r>
              <a:rPr lang="es-CO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SpatialPixelsDataFrame</a:t>
            </a:r>
            <a:endParaRPr lang="es-CO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s-CO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SpatialGridDataFrame</a:t>
            </a:r>
            <a:endParaRPr lang="es-CO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647929" y="1693658"/>
            <a:ext cx="1838096" cy="426951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algn="ctr"/>
            <a:r>
              <a:rPr lang="es-CO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 sp</a:t>
            </a:r>
            <a:endParaRPr lang="es-CO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19" y="4449495"/>
            <a:ext cx="1939290" cy="1908011"/>
          </a:xfrm>
          <a:prstGeom prst="rect">
            <a:avLst/>
          </a:prstGeom>
        </p:spPr>
      </p:pic>
      <p:sp>
        <p:nvSpPr>
          <p:cNvPr id="22" name="Content Placeholder 2"/>
          <p:cNvSpPr txBox="1"/>
          <p:nvPr/>
        </p:nvSpPr>
        <p:spPr>
          <a:xfrm>
            <a:off x="7767332" y="5135215"/>
            <a:ext cx="2752724" cy="1012335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CO" sz="2000" dirty="0" smtClean="0">
                <a:solidFill>
                  <a:schemeClr val="accent1"/>
                </a:solidFill>
              </a:rPr>
              <a:t>RasterLayer</a:t>
            </a:r>
            <a:endParaRPr lang="es-CO" sz="2000" dirty="0" smtClean="0">
              <a:solidFill>
                <a:schemeClr val="accent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CO" sz="2000" dirty="0" smtClean="0">
                <a:solidFill>
                  <a:schemeClr val="accent1"/>
                </a:solidFill>
              </a:rPr>
              <a:t>RasterStack</a:t>
            </a:r>
            <a:endParaRPr lang="es-CO" sz="2000" dirty="0" smtClean="0">
              <a:solidFill>
                <a:schemeClr val="accent1"/>
              </a:solidFill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s-CO" sz="2000" dirty="0" smtClean="0">
                <a:solidFill>
                  <a:schemeClr val="accent1"/>
                </a:solidFill>
              </a:rPr>
              <a:t>RasterBrick</a:t>
            </a:r>
            <a:endParaRPr lang="es-CO" sz="2000" dirty="0">
              <a:solidFill>
                <a:schemeClr val="accent1"/>
              </a:solidFill>
            </a:endParaRPr>
          </a:p>
        </p:txBody>
      </p:sp>
      <p:sp>
        <p:nvSpPr>
          <p:cNvPr id="23" name="Content Placeholder 2"/>
          <p:cNvSpPr txBox="1"/>
          <p:nvPr/>
        </p:nvSpPr>
        <p:spPr>
          <a:xfrm>
            <a:off x="7663316" y="4708264"/>
            <a:ext cx="2960757" cy="426951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algn="ctr"/>
            <a:r>
              <a:rPr lang="es-CO" sz="2000" b="1" dirty="0" smtClean="0">
                <a:solidFill>
                  <a:schemeClr val="accent1"/>
                </a:solidFill>
              </a:rPr>
              <a:t>Paquete raster (preferido)</a:t>
            </a:r>
            <a:endParaRPr lang="es-CO" sz="2000" b="1" dirty="0">
              <a:solidFill>
                <a:schemeClr val="accent1"/>
              </a:solidFill>
            </a:endParaRPr>
          </a:p>
        </p:txBody>
      </p:sp>
      <p:sp>
        <p:nvSpPr>
          <p:cNvPr id="28" name="Freeform 27"/>
          <p:cNvSpPr/>
          <p:nvPr/>
        </p:nvSpPr>
        <p:spPr>
          <a:xfrm>
            <a:off x="809625" y="1609725"/>
            <a:ext cx="10258425" cy="5000625"/>
          </a:xfrm>
          <a:custGeom>
            <a:avLst/>
            <a:gdLst>
              <a:gd name="connsiteX0" fmla="*/ 57150 w 10258425"/>
              <a:gd name="connsiteY0" fmla="*/ 0 h 5000625"/>
              <a:gd name="connsiteX1" fmla="*/ 10258425 w 10258425"/>
              <a:gd name="connsiteY1" fmla="*/ 0 h 5000625"/>
              <a:gd name="connsiteX2" fmla="*/ 10258425 w 10258425"/>
              <a:gd name="connsiteY2" fmla="*/ 2524125 h 5000625"/>
              <a:gd name="connsiteX3" fmla="*/ 6391275 w 10258425"/>
              <a:gd name="connsiteY3" fmla="*/ 2524125 h 5000625"/>
              <a:gd name="connsiteX4" fmla="*/ 6391275 w 10258425"/>
              <a:gd name="connsiteY4" fmla="*/ 5000625 h 5000625"/>
              <a:gd name="connsiteX5" fmla="*/ 0 w 10258425"/>
              <a:gd name="connsiteY5" fmla="*/ 5000625 h 5000625"/>
              <a:gd name="connsiteX6" fmla="*/ 57150 w 10258425"/>
              <a:gd name="connsiteY6" fmla="*/ 0 h 500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58425" h="5000625">
                <a:moveTo>
                  <a:pt x="57150" y="0"/>
                </a:moveTo>
                <a:lnTo>
                  <a:pt x="10258425" y="0"/>
                </a:lnTo>
                <a:lnTo>
                  <a:pt x="10258425" y="2524125"/>
                </a:lnTo>
                <a:lnTo>
                  <a:pt x="6391275" y="2524125"/>
                </a:lnTo>
                <a:lnTo>
                  <a:pt x="6391275" y="5000625"/>
                </a:lnTo>
                <a:lnTo>
                  <a:pt x="0" y="5000625"/>
                </a:lnTo>
                <a:lnTo>
                  <a:pt x="5715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914901" y="4257675"/>
            <a:ext cx="6153150" cy="2238375"/>
          </a:xfrm>
          <a:prstGeom prst="rect">
            <a:avLst/>
          </a:prstGeom>
          <a:noFill/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60" y="100584"/>
            <a:ext cx="6503187" cy="6272784"/>
          </a:xfrm>
          <a:prstGeom prst="rect">
            <a:avLst/>
          </a:prstGeom>
        </p:spPr>
      </p:pic>
      <p:sp>
        <p:nvSpPr>
          <p:cNvPr id="5" name="Title 1"/>
          <p:cNvSpPr txBox="1"/>
          <p:nvPr/>
        </p:nvSpPr>
        <p:spPr>
          <a:xfrm>
            <a:off x="338857" y="1104181"/>
            <a:ext cx="3008192" cy="34074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5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The</a:t>
            </a:r>
            <a:r>
              <a:rPr lang="es-CO" sz="54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Data Science </a:t>
            </a:r>
            <a:r>
              <a:rPr lang="es-CO" sz="5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7046976" y="6371582"/>
            <a:ext cx="27642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Baskerville Old Face" panose="02020602080505020303" pitchFamily="18" charset="0"/>
              </a:rPr>
              <a:t>Adaptado </a:t>
            </a:r>
            <a:r>
              <a:rPr lang="en-US" sz="1400" dirty="0" smtClean="0">
                <a:solidFill>
                  <a:schemeClr val="tx2"/>
                </a:solidFill>
                <a:latin typeface="Baskerville Old Face" panose="02020602080505020303" pitchFamily="18" charset="0"/>
              </a:rPr>
              <a:t>de 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  <a:hlinkClick r:id="rId2"/>
              </a:rPr>
              <a:t>science2knowledge</a:t>
            </a:r>
            <a:endParaRPr lang="en-US" sz="1400" dirty="0" smtClean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ea typeface="+mj-ea"/>
              <a:cs typeface="+mj-cs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9811208" y="1572768"/>
            <a:ext cx="331718" cy="4480560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/>
          <p:nvPr/>
        </p:nvSpPr>
        <p:spPr>
          <a:xfrm>
            <a:off x="10240899" y="2107692"/>
            <a:ext cx="869700" cy="3407434"/>
          </a:xfrm>
          <a:prstGeom prst="rect">
            <a:avLst/>
          </a:prstGeom>
        </p:spPr>
        <p:txBody>
          <a:bodyPr vert="vert270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32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Reproducibility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evron 18"/>
          <p:cNvSpPr/>
          <p:nvPr/>
        </p:nvSpPr>
        <p:spPr>
          <a:xfrm>
            <a:off x="7528123" y="6048756"/>
            <a:ext cx="1779514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MODELAR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</a:t>
            </a:r>
            <a:r>
              <a:rPr lang="en-US" sz="1400" dirty="0" err="1" smtClean="0">
                <a:solidFill>
                  <a:schemeClr val="bg1"/>
                </a:solidFill>
              </a:rPr>
              <a:t>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7528123" y="6048756"/>
            <a:ext cx="1779514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MODELAR</a:t>
            </a:r>
            <a:endParaRPr lang="es-CO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los datos</a:t>
            </a:r>
            <a:endParaRPr lang="es-CO" sz="1400" b="1" dirty="0">
              <a:solidFill>
                <a:schemeClr val="accent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5697469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697469" y="6048756"/>
            <a:ext cx="1783080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EXPLORAR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los datos</a:t>
            </a:r>
          </a:p>
        </p:txBody>
      </p:sp>
      <p:sp>
        <p:nvSpPr>
          <p:cNvPr id="17" name="Chevron 16"/>
          <p:cNvSpPr/>
          <p:nvPr/>
        </p:nvSpPr>
        <p:spPr>
          <a:xfrm>
            <a:off x="3866815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PREPARAR 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866815" y="6048756"/>
            <a:ext cx="1783080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PREPARAR 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los datos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571500" y="1788539"/>
            <a:ext cx="10918885" cy="2519454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marL="285750" indent="-285750">
              <a:buFont typeface="Arial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Es </a:t>
            </a: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esto 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A </a:t>
            </a: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o 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B </a:t>
            </a: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o 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C?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			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:: clasificación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Es </a:t>
            </a: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esto 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extraño? 			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::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detección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anomalías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Cu</a:t>
            </a: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á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nto/qué </a:t>
            </a: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tanto? 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		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::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regresión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</a:t>
            </a: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ó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mo está organizado? 		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:: clustering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Cómo 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cambiará</a:t>
            </a: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?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			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:: predicción </a:t>
            </a:r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618119" y="4894910"/>
            <a:ext cx="4516607" cy="566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"The key word in data science is not data; it is science" 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ea typeface="+mj-ea"/>
              <a:cs typeface="+mj-cs"/>
            </a:endParaRPr>
          </a:p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Jeff Leek. Coursera.</a:t>
            </a:r>
          </a:p>
        </p:txBody>
      </p:sp>
      <p:sp>
        <p:nvSpPr>
          <p:cNvPr id="14" name="Chevron 13"/>
          <p:cNvSpPr/>
          <p:nvPr/>
        </p:nvSpPr>
        <p:spPr>
          <a:xfrm>
            <a:off x="2036161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OBTENER 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036161" y="6048756"/>
            <a:ext cx="1783080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OBTENER 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los datos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985838" y="395076"/>
            <a:ext cx="10220325" cy="8150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CO" sz="54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Domain expertise</a:t>
            </a:r>
            <a:endParaRPr lang="es-CO" sz="5400" b="1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5" name="Pentagon 14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PLANTEAR</a:t>
            </a:r>
            <a:r>
              <a:rPr lang="en-US" sz="1400" dirty="0" smtClean="0"/>
              <a:t> la pregunta correcta</a:t>
            </a:r>
            <a:endParaRPr lang="en-US" sz="1400" dirty="0"/>
          </a:p>
        </p:txBody>
      </p:sp>
      <p:sp>
        <p:nvSpPr>
          <p:cNvPr id="8" name="Pentagon 7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PLANTEAR</a:t>
            </a:r>
            <a:r>
              <a:rPr lang="en-US" sz="1400" dirty="0" smtClean="0">
                <a:solidFill>
                  <a:schemeClr val="accent1"/>
                </a:solidFill>
              </a:rPr>
              <a:t> la pregunta correcta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0" name="Pentagon 19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PLANTEAR</a:t>
            </a:r>
            <a:r>
              <a:rPr lang="en-US" sz="1400" dirty="0" smtClean="0"/>
              <a:t> la pregunta correcta</a:t>
            </a:r>
            <a:endParaRPr lang="en-US" sz="1400" dirty="0"/>
          </a:p>
        </p:txBody>
      </p:sp>
      <p:sp>
        <p:nvSpPr>
          <p:cNvPr id="24" name="Chevron 23"/>
          <p:cNvSpPr/>
          <p:nvPr/>
        </p:nvSpPr>
        <p:spPr>
          <a:xfrm>
            <a:off x="9355212" y="6048756"/>
            <a:ext cx="1779514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COMUNICAR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resultados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9355212" y="6048756"/>
            <a:ext cx="1779514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COMUNICAR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resultados</a:t>
            </a:r>
            <a:endParaRPr lang="en-US" sz="14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571500" y="1788538"/>
            <a:ext cx="10918885" cy="2788839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marL="285750" indent="-285750">
              <a:buFont typeface="Arial" charset="0"/>
              <a:buChar char="•"/>
            </a:pP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Importar capas 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vector: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paquetes rgdal, raster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	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Importar capas raster: 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	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 raster</a:t>
            </a:r>
            <a:r>
              <a:rPr lang="es-E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Obtener datos georreferenciados mediante 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APIs:</a:t>
            </a: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 twitteR,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1"/>
              </a:rPr>
              <a:t>ver ejemplo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Descargar imágenes satelitales/información 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geográfica: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 raster, modis, MODISTools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		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Chevron 28"/>
          <p:cNvSpPr/>
          <p:nvPr/>
        </p:nvSpPr>
        <p:spPr>
          <a:xfrm>
            <a:off x="7528123" y="6048756"/>
            <a:ext cx="1779514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MODELAR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</a:t>
            </a:r>
            <a:r>
              <a:rPr lang="en-US" sz="1400" dirty="0" err="1" smtClean="0">
                <a:solidFill>
                  <a:schemeClr val="bg1"/>
                </a:solidFill>
              </a:rPr>
              <a:t>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Chevron 29"/>
          <p:cNvSpPr/>
          <p:nvPr/>
        </p:nvSpPr>
        <p:spPr>
          <a:xfrm>
            <a:off x="7528123" y="6048756"/>
            <a:ext cx="1779514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MODELAR</a:t>
            </a:r>
            <a:endParaRPr lang="es-CO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los datos</a:t>
            </a:r>
            <a:endParaRPr lang="es-CO" sz="1400" b="1" dirty="0">
              <a:solidFill>
                <a:schemeClr val="accent1"/>
              </a:solidFill>
            </a:endParaRPr>
          </a:p>
        </p:txBody>
      </p:sp>
      <p:sp>
        <p:nvSpPr>
          <p:cNvPr id="31" name="Chevron 30"/>
          <p:cNvSpPr/>
          <p:nvPr/>
        </p:nvSpPr>
        <p:spPr>
          <a:xfrm>
            <a:off x="5697469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2" name="Chevron 31"/>
          <p:cNvSpPr/>
          <p:nvPr/>
        </p:nvSpPr>
        <p:spPr>
          <a:xfrm>
            <a:off x="5697469" y="6048756"/>
            <a:ext cx="1783080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EXPLORAR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los datos</a:t>
            </a:r>
          </a:p>
        </p:txBody>
      </p:sp>
      <p:sp>
        <p:nvSpPr>
          <p:cNvPr id="33" name="Chevron 32"/>
          <p:cNvSpPr/>
          <p:nvPr/>
        </p:nvSpPr>
        <p:spPr>
          <a:xfrm>
            <a:off x="3866815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PREPARAR 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4" name="Chevron 33"/>
          <p:cNvSpPr/>
          <p:nvPr/>
        </p:nvSpPr>
        <p:spPr>
          <a:xfrm>
            <a:off x="3866815" y="6048756"/>
            <a:ext cx="1783080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PREPARAR 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los datos</a:t>
            </a:r>
          </a:p>
        </p:txBody>
      </p:sp>
      <p:sp>
        <p:nvSpPr>
          <p:cNvPr id="35" name="Chevron 34"/>
          <p:cNvSpPr/>
          <p:nvPr/>
        </p:nvSpPr>
        <p:spPr>
          <a:xfrm>
            <a:off x="2036161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OBTENER 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7" name="Pentagon 36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PLANTEAR</a:t>
            </a:r>
            <a:r>
              <a:rPr lang="en-US" sz="1400" dirty="0" smtClean="0"/>
              <a:t> la pregunta correcta</a:t>
            </a:r>
            <a:endParaRPr lang="en-US" sz="1400" dirty="0"/>
          </a:p>
        </p:txBody>
      </p:sp>
      <p:sp>
        <p:nvSpPr>
          <p:cNvPr id="38" name="Pentagon 37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PLANTEAR</a:t>
            </a:r>
            <a:r>
              <a:rPr lang="en-US" sz="1400" dirty="0" smtClean="0">
                <a:solidFill>
                  <a:schemeClr val="accent1"/>
                </a:solidFill>
              </a:rPr>
              <a:t> la pregunta correcta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Pentagon 38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PLANTEAR la pregunta correcta</a:t>
            </a:r>
          </a:p>
        </p:txBody>
      </p:sp>
      <p:sp>
        <p:nvSpPr>
          <p:cNvPr id="40" name="Chevron 39"/>
          <p:cNvSpPr/>
          <p:nvPr/>
        </p:nvSpPr>
        <p:spPr>
          <a:xfrm>
            <a:off x="9355212" y="6048756"/>
            <a:ext cx="1779514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COMUNICAR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resultados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1" name="Chevron 40"/>
          <p:cNvSpPr/>
          <p:nvPr/>
        </p:nvSpPr>
        <p:spPr>
          <a:xfrm>
            <a:off x="9355212" y="6048756"/>
            <a:ext cx="1779514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COMUNICAR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resultados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6377305" y="4977765"/>
            <a:ext cx="4758055" cy="670560"/>
          </a:xfrm>
          <a:prstGeom prst="rect">
            <a:avLst/>
          </a:prstGeom>
          <a:ln w="15875">
            <a:solidFill>
              <a:schemeClr val="accent1"/>
            </a:solidFill>
            <a:prstDash val="solid"/>
          </a:ln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es-CO" sz="2000" dirty="0" smtClean="0">
                <a:solidFill>
                  <a:schemeClr val="accent1"/>
                </a:solidFill>
                <a:latin typeface="+mn-lt"/>
              </a:rPr>
              <a:t>Para esta diapositiva y las siguientes ver el código y ejemplos </a:t>
            </a:r>
            <a:r>
              <a:rPr lang="es-CO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2"/>
              </a:rPr>
              <a:t>en esta página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/>
          <p:nvPr/>
        </p:nvSpPr>
        <p:spPr>
          <a:xfrm>
            <a:off x="571500" y="334642"/>
            <a:ext cx="10918885" cy="4462192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marL="285750" indent="-285750">
              <a:buFont typeface="Arial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Data cleaning, subset, etc.</a:t>
            </a:r>
            <a:endParaRPr lang="es-E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971550" lvl="1" indent="-285750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Manipular datos con “verbos” del paquete dplyr y otros del Hadley-verse</a:t>
            </a: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971550" lvl="1" indent="-285750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Subset espacial (paquetes sp, raster)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	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Operaciones en vector:</a:t>
            </a:r>
            <a:endParaRPr lang="es-ES" sz="24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971550" lvl="1" indent="-285750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Operaciones en tabla de atributos (paquete sp)</a:t>
            </a: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971550" lvl="1" indent="-285750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Superposición: unión, intersección, clip, extracción de valores de raster en puntos (paquetes raster, rgeos)</a:t>
            </a: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971550" lvl="1" indent="-285750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Dissolve (paquetes sp, rgeos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),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buffer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(paquete rgeos)</a:t>
            </a: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971550" lvl="1" indent="-285750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Rasterización (paquete raster)</a:t>
            </a: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Operaciones en raster:</a:t>
            </a:r>
            <a:endParaRPr lang="es-E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971550" lvl="1" indent="-285750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Álgebra de mapas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filtros espaciales, remuestreo, … (paquete raster) </a:t>
            </a: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971550" lvl="1" indent="-285750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Vectorización (paquetes rgdal, raster)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7528123" y="6048756"/>
            <a:ext cx="1779514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MODELAR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</a:t>
            </a:r>
            <a:r>
              <a:rPr lang="en-US" sz="1400" dirty="0" err="1" smtClean="0">
                <a:solidFill>
                  <a:schemeClr val="bg1"/>
                </a:solidFill>
              </a:rPr>
              <a:t>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7528123" y="6048756"/>
            <a:ext cx="1779514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MODELAR</a:t>
            </a:r>
            <a:endParaRPr lang="es-CO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los datos</a:t>
            </a:r>
            <a:endParaRPr lang="es-CO" sz="1400" b="1" dirty="0">
              <a:solidFill>
                <a:schemeClr val="accent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5697469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5697469" y="6048756"/>
            <a:ext cx="1783080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EXPLORAR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los datos</a:t>
            </a:r>
          </a:p>
        </p:txBody>
      </p:sp>
      <p:sp>
        <p:nvSpPr>
          <p:cNvPr id="20" name="Chevron 19"/>
          <p:cNvSpPr/>
          <p:nvPr/>
        </p:nvSpPr>
        <p:spPr>
          <a:xfrm>
            <a:off x="3866815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PREPARAR 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>
            <a:off x="2036161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OBTENER 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2036161" y="6048756"/>
            <a:ext cx="1783080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OBTENER 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los datos</a:t>
            </a:r>
          </a:p>
        </p:txBody>
      </p:sp>
      <p:sp>
        <p:nvSpPr>
          <p:cNvPr id="24" name="Pentagon 23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PLANTEAR</a:t>
            </a:r>
            <a:r>
              <a:rPr lang="en-US" sz="1400" dirty="0" smtClean="0"/>
              <a:t> la pregunta correcta</a:t>
            </a:r>
            <a:endParaRPr lang="en-US" sz="1400" dirty="0"/>
          </a:p>
        </p:txBody>
      </p:sp>
      <p:sp>
        <p:nvSpPr>
          <p:cNvPr id="25" name="Pentagon 24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PLANTEAR</a:t>
            </a:r>
            <a:r>
              <a:rPr lang="en-US" sz="1400" dirty="0" smtClean="0">
                <a:solidFill>
                  <a:schemeClr val="accent1"/>
                </a:solidFill>
              </a:rPr>
              <a:t> la pregunta correcta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PLANTEAR la pregunta correcta</a:t>
            </a:r>
          </a:p>
        </p:txBody>
      </p:sp>
      <p:sp>
        <p:nvSpPr>
          <p:cNvPr id="27" name="Chevron 26"/>
          <p:cNvSpPr/>
          <p:nvPr/>
        </p:nvSpPr>
        <p:spPr>
          <a:xfrm>
            <a:off x="9355212" y="6048756"/>
            <a:ext cx="1779514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COMUNICAR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resultados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9355212" y="6048756"/>
            <a:ext cx="1779514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COMUNICAR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resultados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7" name="Content Placeholder 2"/>
          <p:cNvSpPr txBox="1"/>
          <p:nvPr/>
        </p:nvSpPr>
        <p:spPr>
          <a:xfrm>
            <a:off x="6823710" y="4977765"/>
            <a:ext cx="4493260" cy="670560"/>
          </a:xfrm>
          <a:prstGeom prst="rect">
            <a:avLst/>
          </a:prstGeom>
          <a:ln w="15875">
            <a:solidFill>
              <a:schemeClr val="accent1"/>
            </a:solidFill>
            <a:prstDash val="solid"/>
          </a:ln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es-CO" sz="2000" dirty="0" smtClean="0">
                <a:solidFill>
                  <a:schemeClr val="accent1"/>
                </a:solidFill>
                <a:latin typeface="+mn-lt"/>
              </a:rPr>
              <a:t>Para diapositivas 14 a 18 ver el código y ejemplos </a:t>
            </a:r>
            <a:r>
              <a:rPr lang="es-CO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1"/>
              </a:rPr>
              <a:t>en esta página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evron 13"/>
          <p:cNvSpPr/>
          <p:nvPr/>
        </p:nvSpPr>
        <p:spPr>
          <a:xfrm>
            <a:off x="7528123" y="6048756"/>
            <a:ext cx="1779514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MODELAR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</a:t>
            </a:r>
            <a:r>
              <a:rPr lang="en-US" sz="1400" dirty="0" err="1" smtClean="0">
                <a:solidFill>
                  <a:schemeClr val="bg1"/>
                </a:solidFill>
              </a:rPr>
              <a:t>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7528123" y="6048756"/>
            <a:ext cx="1779514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MODELAR</a:t>
            </a:r>
            <a:endParaRPr lang="es-CO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los datos</a:t>
            </a:r>
            <a:endParaRPr lang="es-CO" sz="1400" b="1" dirty="0">
              <a:solidFill>
                <a:schemeClr val="accent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5697469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866815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PREPARAR 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3866815" y="6048756"/>
            <a:ext cx="1783080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PREPARAR 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los datos</a:t>
            </a:r>
          </a:p>
        </p:txBody>
      </p:sp>
      <p:sp>
        <p:nvSpPr>
          <p:cNvPr id="22" name="Chevron 21"/>
          <p:cNvSpPr/>
          <p:nvPr/>
        </p:nvSpPr>
        <p:spPr>
          <a:xfrm>
            <a:off x="2036161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OBTENER 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2036161" y="6048756"/>
            <a:ext cx="1783080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OBTENER 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los datos</a:t>
            </a:r>
          </a:p>
        </p:txBody>
      </p:sp>
      <p:sp>
        <p:nvSpPr>
          <p:cNvPr id="24" name="Pentagon 23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PLANTEAR</a:t>
            </a:r>
            <a:r>
              <a:rPr lang="en-US" sz="1400" dirty="0" smtClean="0"/>
              <a:t> la pregunta correcta</a:t>
            </a:r>
            <a:endParaRPr lang="en-US" sz="1400" dirty="0"/>
          </a:p>
        </p:txBody>
      </p:sp>
      <p:sp>
        <p:nvSpPr>
          <p:cNvPr id="25" name="Pentagon 24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PLANTEAR</a:t>
            </a:r>
            <a:r>
              <a:rPr lang="en-US" sz="1400" dirty="0" smtClean="0">
                <a:solidFill>
                  <a:schemeClr val="accent1"/>
                </a:solidFill>
              </a:rPr>
              <a:t> la pregunta correcta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PLANTEAR la pregunta correcta</a:t>
            </a:r>
          </a:p>
        </p:txBody>
      </p:sp>
      <p:sp>
        <p:nvSpPr>
          <p:cNvPr id="27" name="Chevron 26"/>
          <p:cNvSpPr/>
          <p:nvPr/>
        </p:nvSpPr>
        <p:spPr>
          <a:xfrm>
            <a:off x="9355212" y="6048756"/>
            <a:ext cx="1779514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COMUNICAR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resultados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9355212" y="6048756"/>
            <a:ext cx="1779514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COMUNICAR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resultados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19" name="Content Placeholder 2"/>
          <p:cNvSpPr txBox="1"/>
          <p:nvPr/>
        </p:nvSpPr>
        <p:spPr>
          <a:xfrm>
            <a:off x="6589009" y="4977809"/>
            <a:ext cx="4545717" cy="670516"/>
          </a:xfrm>
          <a:prstGeom prst="rect">
            <a:avLst/>
          </a:prstGeom>
          <a:ln w="15875">
            <a:solidFill>
              <a:schemeClr val="accent1"/>
            </a:solidFill>
            <a:prstDash val="solid"/>
          </a:ln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es-CO" sz="2000" dirty="0" smtClean="0">
                <a:solidFill>
                  <a:schemeClr val="accent1"/>
                </a:solidFill>
                <a:latin typeface="+mn-lt"/>
              </a:rPr>
              <a:t>Para diapositivas 14 a 18 ver el código y ejemplos </a:t>
            </a:r>
            <a:r>
              <a:rPr lang="es-CO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1"/>
              </a:rPr>
              <a:t>en esta página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571500" y="1544317"/>
            <a:ext cx="10918885" cy="3065783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marL="285750" indent="-285750">
              <a:buFont typeface="Arial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Estadísticos descriptivos: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medidas de tendencia central y de dispersión 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Gráficos exploratorios (2D y 3D):	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scatterplot, boxplot, histograma, … </a:t>
            </a:r>
            <a:endParaRPr lang="es-ES" sz="3200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Autocorrelación espacial:</a:t>
            </a:r>
            <a:endParaRPr lang="es-E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971550" lvl="1" indent="-285750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Medidas globales de autocorrelación espacial: I de Moran, C de Geary, G(d) de Getis y Ord (paquete spdep)</a:t>
            </a: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971550" lvl="1" indent="-285750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Medidas locales de autocorrelación espacial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: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estadístico local I</a:t>
            </a:r>
            <a:r>
              <a:rPr lang="es-ES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de Moran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,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</a:t>
            </a:r>
            <a:r>
              <a:rPr lang="es-ES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y G</a:t>
            </a:r>
            <a:r>
              <a:rPr lang="es-ES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i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*(d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) de Getis y Ord (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paquete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spdep)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evron 14"/>
          <p:cNvSpPr/>
          <p:nvPr/>
        </p:nvSpPr>
        <p:spPr>
          <a:xfrm>
            <a:off x="7528123" y="6048756"/>
            <a:ext cx="1779514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 smtClean="0">
                <a:solidFill>
                  <a:schemeClr val="bg1"/>
                </a:solidFill>
              </a:rPr>
              <a:t>MODELAR</a:t>
            </a:r>
            <a:endParaRPr lang="es-CO" sz="1400" b="1" dirty="0" smtClean="0">
              <a:solidFill>
                <a:schemeClr val="bg1"/>
              </a:solidFill>
            </a:endParaRPr>
          </a:p>
          <a:p>
            <a:pPr algn="ctr"/>
            <a:r>
              <a:rPr lang="es-CO" sz="1400" dirty="0" smtClean="0">
                <a:solidFill>
                  <a:schemeClr val="bg1"/>
                </a:solidFill>
              </a:rPr>
              <a:t>los datos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5697469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5697469" y="6048756"/>
            <a:ext cx="1783080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EXPLORAR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los datos</a:t>
            </a:r>
          </a:p>
        </p:txBody>
      </p:sp>
      <p:sp>
        <p:nvSpPr>
          <p:cNvPr id="20" name="Chevron 19"/>
          <p:cNvSpPr/>
          <p:nvPr/>
        </p:nvSpPr>
        <p:spPr>
          <a:xfrm>
            <a:off x="3866815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PREPARAR 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3866815" y="6048756"/>
            <a:ext cx="1783080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PREPARAR 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los datos</a:t>
            </a:r>
          </a:p>
        </p:txBody>
      </p:sp>
      <p:sp>
        <p:nvSpPr>
          <p:cNvPr id="22" name="Chevron 21"/>
          <p:cNvSpPr/>
          <p:nvPr/>
        </p:nvSpPr>
        <p:spPr>
          <a:xfrm>
            <a:off x="2036161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OBTENER 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2036161" y="6048756"/>
            <a:ext cx="1783080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OBTENER 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los datos</a:t>
            </a:r>
          </a:p>
        </p:txBody>
      </p:sp>
      <p:sp>
        <p:nvSpPr>
          <p:cNvPr id="24" name="Pentagon 23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PLANTEAR</a:t>
            </a:r>
            <a:r>
              <a:rPr lang="en-US" sz="1400" dirty="0" smtClean="0"/>
              <a:t> la pregunta correcta</a:t>
            </a:r>
            <a:endParaRPr lang="en-US" sz="1400" dirty="0"/>
          </a:p>
        </p:txBody>
      </p:sp>
      <p:sp>
        <p:nvSpPr>
          <p:cNvPr id="25" name="Pentagon 24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PLANTEAR</a:t>
            </a:r>
            <a:r>
              <a:rPr lang="en-US" sz="1400" dirty="0" smtClean="0">
                <a:solidFill>
                  <a:schemeClr val="accent1"/>
                </a:solidFill>
              </a:rPr>
              <a:t> la pregunta correcta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PLANTEAR la pregunta correcta</a:t>
            </a:r>
          </a:p>
        </p:txBody>
      </p:sp>
      <p:sp>
        <p:nvSpPr>
          <p:cNvPr id="27" name="Chevron 26"/>
          <p:cNvSpPr/>
          <p:nvPr/>
        </p:nvSpPr>
        <p:spPr>
          <a:xfrm>
            <a:off x="9355212" y="6048756"/>
            <a:ext cx="1779514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COMUNICAR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resultados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8" name="Chevron 27"/>
          <p:cNvSpPr/>
          <p:nvPr/>
        </p:nvSpPr>
        <p:spPr>
          <a:xfrm>
            <a:off x="9355212" y="6048756"/>
            <a:ext cx="1779514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COMUNICAR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resultados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sp>
        <p:nvSpPr>
          <p:cNvPr id="29" name="Content Placeholder 2"/>
          <p:cNvSpPr txBox="1"/>
          <p:nvPr/>
        </p:nvSpPr>
        <p:spPr>
          <a:xfrm>
            <a:off x="6589009" y="4977809"/>
            <a:ext cx="4545717" cy="670516"/>
          </a:xfrm>
          <a:prstGeom prst="rect">
            <a:avLst/>
          </a:prstGeom>
          <a:ln w="15875">
            <a:solidFill>
              <a:schemeClr val="accent1"/>
            </a:solidFill>
            <a:prstDash val="solid"/>
          </a:ln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es-CO" sz="2000" dirty="0" smtClean="0">
                <a:solidFill>
                  <a:schemeClr val="accent1"/>
                </a:solidFill>
                <a:latin typeface="+mn-lt"/>
              </a:rPr>
              <a:t>Para diapositivas 14 a 18 ver el código y ejemplos </a:t>
            </a:r>
            <a:r>
              <a:rPr lang="es-CO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1"/>
              </a:rPr>
              <a:t>en esta página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Content Placeholder 2"/>
          <p:cNvSpPr txBox="1"/>
          <p:nvPr/>
        </p:nvSpPr>
        <p:spPr>
          <a:xfrm>
            <a:off x="571500" y="885949"/>
            <a:ext cx="10918885" cy="3859787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marL="285750" indent="-285750">
              <a:buFont typeface="Arial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Regresión: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s-E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1550" lvl="1" indent="-285750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Modelos espaciales autoregresivos (paquete spdep)</a:t>
            </a: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971550" lvl="1" indent="-285750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Regresión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ponderada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geográficamente (paquete spgwr)</a:t>
            </a:r>
            <a:r>
              <a:rPr lang="es-ES" sz="3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s-ES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Clasificación (Machine Learning):	</a:t>
            </a:r>
            <a:endParaRPr lang="es-E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971550" lvl="1" indent="-285750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Supervisada: RandomForests, SVM, boosting,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… (paquete caret)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971550" lvl="1" indent="-285750"/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No supervisada: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k-means clustering (paquete stats) 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Estadística espacial:</a:t>
            </a:r>
            <a:endParaRPr lang="es-ES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  <a:p>
            <a:pPr marL="971550" lvl="1" indent="-285750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Geoestadística (paquetes gstat, geoR, geospt, …)</a:t>
            </a: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  <a:p>
            <a:pPr marL="971550" lvl="1" indent="-285750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Patrones de puntos espaciales (paquete spatstat)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hevron 14"/>
          <p:cNvSpPr/>
          <p:nvPr/>
        </p:nvSpPr>
        <p:spPr>
          <a:xfrm>
            <a:off x="7528123" y="6048756"/>
            <a:ext cx="1779514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MODELAR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</a:t>
            </a:r>
            <a:r>
              <a:rPr lang="en-US" sz="1400" dirty="0" err="1" smtClean="0">
                <a:solidFill>
                  <a:schemeClr val="bg1"/>
                </a:solidFill>
              </a:rPr>
              <a:t>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7528123" y="6048756"/>
            <a:ext cx="1779514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MODELAR</a:t>
            </a:r>
            <a:endParaRPr lang="es-CO" sz="1400" b="1" dirty="0" smtClean="0">
              <a:solidFill>
                <a:schemeClr val="accent1"/>
              </a:solidFill>
            </a:endParaRPr>
          </a:p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los datos</a:t>
            </a:r>
            <a:endParaRPr lang="es-CO" sz="1400" b="1" dirty="0">
              <a:solidFill>
                <a:schemeClr val="accent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5697469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EXPLORAR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5697469" y="6048756"/>
            <a:ext cx="1783080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EXPLORAR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los datos</a:t>
            </a:r>
          </a:p>
        </p:txBody>
      </p:sp>
      <p:sp>
        <p:nvSpPr>
          <p:cNvPr id="20" name="Chevron 19"/>
          <p:cNvSpPr/>
          <p:nvPr/>
        </p:nvSpPr>
        <p:spPr>
          <a:xfrm>
            <a:off x="3866815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PREPARAR 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3866815" y="6048756"/>
            <a:ext cx="1783080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PREPARAR 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los datos</a:t>
            </a:r>
          </a:p>
        </p:txBody>
      </p:sp>
      <p:sp>
        <p:nvSpPr>
          <p:cNvPr id="22" name="Chevron 21"/>
          <p:cNvSpPr/>
          <p:nvPr/>
        </p:nvSpPr>
        <p:spPr>
          <a:xfrm>
            <a:off x="2036161" y="6048756"/>
            <a:ext cx="1783080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OBTENER </a:t>
            </a:r>
            <a:endParaRPr lang="en-US" sz="1400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datos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3" name="Chevron 22"/>
          <p:cNvSpPr/>
          <p:nvPr/>
        </p:nvSpPr>
        <p:spPr>
          <a:xfrm>
            <a:off x="2036161" y="6048756"/>
            <a:ext cx="1783080" cy="594360"/>
          </a:xfrm>
          <a:prstGeom prst="chevron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OBTENER </a:t>
            </a:r>
            <a:endParaRPr lang="en-US" sz="1400" b="1" dirty="0">
              <a:solidFill>
                <a:schemeClr val="accent1"/>
              </a:solidFill>
            </a:endParaRPr>
          </a:p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los datos</a:t>
            </a:r>
          </a:p>
        </p:txBody>
      </p:sp>
      <p:sp>
        <p:nvSpPr>
          <p:cNvPr id="24" name="Pentagon 23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PLANTEAR</a:t>
            </a:r>
            <a:r>
              <a:rPr lang="en-US" sz="1400" dirty="0" smtClean="0"/>
              <a:t> la pregunta correcta</a:t>
            </a:r>
            <a:endParaRPr lang="en-US" sz="1400" dirty="0"/>
          </a:p>
        </p:txBody>
      </p:sp>
      <p:sp>
        <p:nvSpPr>
          <p:cNvPr id="25" name="Pentagon 24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accent1"/>
                </a:solidFill>
              </a:rPr>
              <a:t>PLANTEAR</a:t>
            </a:r>
            <a:r>
              <a:rPr lang="en-US" sz="1400" dirty="0" smtClean="0">
                <a:solidFill>
                  <a:schemeClr val="accent1"/>
                </a:solidFill>
              </a:rPr>
              <a:t> la pregunta correcta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Pentagon 25"/>
          <p:cNvSpPr/>
          <p:nvPr/>
        </p:nvSpPr>
        <p:spPr>
          <a:xfrm>
            <a:off x="205507" y="6048756"/>
            <a:ext cx="1783080" cy="594360"/>
          </a:xfrm>
          <a:prstGeom prst="homePlat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PLANTEAR la pregunta correcta</a:t>
            </a:r>
          </a:p>
        </p:txBody>
      </p:sp>
      <p:sp>
        <p:nvSpPr>
          <p:cNvPr id="27" name="Chevron 26"/>
          <p:cNvSpPr/>
          <p:nvPr/>
        </p:nvSpPr>
        <p:spPr>
          <a:xfrm>
            <a:off x="9282430" y="6049010"/>
            <a:ext cx="1960245" cy="59436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COMUNICAR</a:t>
            </a:r>
            <a:endParaRPr lang="en-US" sz="1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los resultados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0" name="Content Placeholder 2"/>
          <p:cNvSpPr txBox="1"/>
          <p:nvPr/>
        </p:nvSpPr>
        <p:spPr>
          <a:xfrm>
            <a:off x="6589009" y="4977809"/>
            <a:ext cx="4545717" cy="670516"/>
          </a:xfrm>
          <a:prstGeom prst="rect">
            <a:avLst/>
          </a:prstGeom>
          <a:ln w="15875">
            <a:solidFill>
              <a:schemeClr val="accent1"/>
            </a:solidFill>
            <a:prstDash val="solid"/>
          </a:ln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es-CO" sz="2000" dirty="0" smtClean="0">
                <a:solidFill>
                  <a:schemeClr val="accent1"/>
                </a:solidFill>
                <a:latin typeface="+mn-lt"/>
              </a:rPr>
              <a:t>Para diapositivas 14 a 18 ver el código y ejemplos </a:t>
            </a:r>
            <a:r>
              <a:rPr lang="es-CO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hlinkClick r:id="rId1"/>
              </a:rPr>
              <a:t>en esta página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Content Placeholder 2"/>
          <p:cNvSpPr txBox="1"/>
          <p:nvPr/>
        </p:nvSpPr>
        <p:spPr>
          <a:xfrm>
            <a:off x="571500" y="1550795"/>
            <a:ext cx="10918885" cy="2519454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marL="285750" indent="-285750">
              <a:buFont typeface="Arial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Mapas temáticos estáticos o interactivos:</a:t>
            </a: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s-E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paquetes tmap, leaflet, mapview</a:t>
            </a:r>
            <a:endParaRPr lang="es-E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s-E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Gráficos interactivos, </a:t>
            </a:r>
            <a:r>
              <a:rPr lang="es-E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a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plicaciones web y dashboards: </a:t>
            </a:r>
            <a:r>
              <a:rPr lang="es-E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endParaRPr lang="es-ES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1550" lvl="1" indent="-285750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charset="0"/>
              </a:rPr>
              <a:t>paquetes plotly (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charset="0"/>
                <a:hlinkClick r:id="rId2"/>
              </a:rPr>
              <a:t>ejemplo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charset="0"/>
              </a:rPr>
              <a:t>), rcharts, googleVis (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charset="0"/>
                <a:hlinkClick r:id="rId3"/>
              </a:rPr>
              <a:t>ejemplo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charset="0"/>
              </a:rPr>
              <a:t>) </a:t>
            </a: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charset="0"/>
            </a:endParaRPr>
          </a:p>
          <a:p>
            <a:pPr marL="971550" lvl="1" indent="-285750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charset="0"/>
              </a:rPr>
              <a:t>paquete shiny, </a:t>
            </a:r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charset="0"/>
                <a:hlinkClick r:id="rId4"/>
              </a:rPr>
              <a:t>ver ejemplo</a:t>
            </a:r>
            <a:endParaRPr lang="es-ES" dirty="0" smtClean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charset="0"/>
            </a:endParaRPr>
          </a:p>
          <a:p>
            <a:pPr marL="971550" lvl="1" indent="-285750"/>
            <a:r>
              <a:rPr lang="es-E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charset="0"/>
              </a:rPr>
              <a:t>paquete flexdashboard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charset="0"/>
              </a:rPr>
              <a:t>, </a:t>
            </a:r>
            <a:r>
              <a:rPr lang="es-ES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charset="0"/>
                <a:hlinkClick r:id="rId5"/>
              </a:rPr>
              <a:t>ver ejemplo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5391149"/>
            <a:ext cx="12192000" cy="1066801"/>
          </a:xfrm>
          <a:prstGeom prst="rect">
            <a:avLst/>
          </a:prstGeom>
          <a:solidFill>
            <a:schemeClr val="tx1">
              <a:lumMod val="75000"/>
              <a:lumOff val="2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457950"/>
            <a:ext cx="12192000" cy="400050"/>
          </a:xfrm>
          <a:prstGeom prst="rect">
            <a:avLst/>
          </a:prstGeom>
          <a:solidFill>
            <a:schemeClr val="tx1">
              <a:lumMod val="75000"/>
              <a:lumOff val="2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-1"/>
            <a:ext cx="12192000" cy="539114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92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9" name="Title 1"/>
          <p:cNvSpPr txBox="1"/>
          <p:nvPr/>
        </p:nvSpPr>
        <p:spPr>
          <a:xfrm>
            <a:off x="257175" y="2595293"/>
            <a:ext cx="11667586" cy="20488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skerville Old Face" panose="02020602080505020303" pitchFamily="18" charset="0"/>
                <a:cs typeface="FrankRuehl" panose="020E0503060101010101" pitchFamily="34" charset="-79"/>
              </a:rPr>
              <a:t>Si tienes alguna pregunta puedes contactarme en:</a:t>
            </a:r>
            <a:endParaRPr lang="es-CO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Baskerville Old Face" panose="02020602080505020303" pitchFamily="18" charset="0"/>
              <a:cs typeface="FrankRuehl" panose="020E0503060101010101" pitchFamily="34" charset="-79"/>
            </a:endParaRPr>
          </a:p>
          <a:p>
            <a:pPr algn="ctr"/>
            <a:endParaRPr lang="es-CO" sz="2800" dirty="0">
              <a:solidFill>
                <a:schemeClr val="bg1"/>
              </a:solidFill>
              <a:latin typeface="Baskerville Old Face" panose="02020602080505020303" pitchFamily="18" charset="0"/>
              <a:cs typeface="FrankRuehl" panose="020E0503060101010101" pitchFamily="34" charset="-79"/>
            </a:endParaRPr>
          </a:p>
          <a:p>
            <a:pPr algn="ctr"/>
            <a:r>
              <a:rPr lang="es-CO" sz="2800" b="1" u="sng" dirty="0" smtClean="0">
                <a:solidFill>
                  <a:schemeClr val="bg1"/>
                </a:solidFill>
                <a:latin typeface="Baskerville Old Face" panose="02020602080505020303" pitchFamily="18" charset="0"/>
                <a:cs typeface="FrankRuehl" panose="020E0503060101010101" pitchFamily="34" charset="-79"/>
              </a:rPr>
              <a:t>amsantac.co/es/contact.html</a:t>
            </a:r>
            <a:endParaRPr lang="es-CO" sz="2800" b="1" u="sng" dirty="0">
              <a:solidFill>
                <a:schemeClr val="bg1"/>
              </a:solidFill>
              <a:latin typeface="Baskerville Old Face" panose="02020602080505020303" pitchFamily="18" charset="0"/>
              <a:cs typeface="FrankRuehl" panose="020E0503060101010101" pitchFamily="34" charset="-79"/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257175" y="699399"/>
            <a:ext cx="11667586" cy="1348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chemeClr val="accent4"/>
                </a:solidFill>
                <a:latin typeface="Baskerville Old Face" panose="02020602080505020303" pitchFamily="18" charset="0"/>
                <a:cs typeface="FrankRuehl" panose="020E0503060101010101" pitchFamily="34" charset="-79"/>
              </a:rPr>
              <a:t>Gracias!</a:t>
            </a:r>
            <a:endParaRPr lang="en-US" sz="7200" b="1" dirty="0">
              <a:solidFill>
                <a:schemeClr val="accent4"/>
              </a:solidFill>
              <a:latin typeface="Baskerville Old Face" panose="02020602080505020303" pitchFamily="18" charset="0"/>
              <a:cs typeface="FrankRuehl" panose="020E0503060101010101" pitchFamily="3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85838" y="395076"/>
            <a:ext cx="10220325" cy="8150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CO" sz="54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Acerca de mí</a:t>
            </a:r>
            <a:endParaRPr lang="es-CO" sz="5400" b="1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571500" y="1788539"/>
            <a:ext cx="10918885" cy="2519454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marL="285750" indent="-285750">
              <a:buFont typeface="Arial" charset="0"/>
              <a:buChar char="•"/>
            </a:pP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Geomático con </a:t>
            </a:r>
            <a:r>
              <a:rPr lang="es-CO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background </a:t>
            </a: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ambiental</a:t>
            </a:r>
            <a:endParaRPr lang="es-CO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CO" sz="2800" b="1" dirty="0">
                <a:solidFill>
                  <a:schemeClr val="accent1">
                    <a:lumMod val="75000"/>
                  </a:schemeClr>
                </a:solidFill>
              </a:rPr>
              <a:t>R geek</a:t>
            </a:r>
            <a:endParaRPr lang="es-CO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CO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Candidato a PhD en </a:t>
            </a: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Geografía</a:t>
            </a:r>
            <a:endParaRPr lang="es-CO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CO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Interesado en </a:t>
            </a:r>
            <a:r>
              <a:rPr lang="es-CO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Spatial Data Science</a:t>
            </a:r>
            <a:endParaRPr lang="es-CO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CO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Autor de </a:t>
            </a: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paquetes de R </a:t>
            </a: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1"/>
              </a:rPr>
              <a:t>(disponibles en CRAN)</a:t>
            </a:r>
            <a:endParaRPr lang="es-CO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4160" y="41275"/>
            <a:ext cx="1598930" cy="128143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283825" y="1437005"/>
            <a:ext cx="1939290" cy="584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FrankRuehl" panose="020E0503060101010101" pitchFamily="34" charset="-79"/>
                <a:cs typeface="FrankRuehl" panose="020E0503060101010101" pitchFamily="34" charset="-79"/>
                <a:sym typeface="+mn-ea"/>
              </a:rPr>
              <a:t>Spatial Data Science con R</a:t>
            </a:r>
            <a:endParaRPr lang="es-ES" altLang="en-US" sz="1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FrankRuehl" panose="020E0503060101010101" pitchFamily="34" charset="-79"/>
              <a:cs typeface="FrankRuehl" panose="020E0503060101010101" pitchFamily="34" charset="-79"/>
              <a:sym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35983" y="2007235"/>
            <a:ext cx="442595" cy="3352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indent="0" algn="ctr">
              <a:buNone/>
            </a:pPr>
            <a:r>
              <a:rPr lang="es-CO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sym typeface="+mn-ea"/>
              </a:rPr>
              <a:t>Alí</a:t>
            </a:r>
            <a:endParaRPr lang="es-PE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85838" y="395076"/>
            <a:ext cx="10220325" cy="8150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CO" sz="54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Objetivo de esta charla</a:t>
            </a:r>
            <a:endParaRPr lang="es-CO" sz="5400" b="1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571500" y="1788539"/>
            <a:ext cx="10918885" cy="2519454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marL="285750" indent="-285750">
              <a:buFont typeface="Arial" charset="0"/>
              <a:buChar char="•"/>
            </a:pP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Discutir qué es </a:t>
            </a:r>
            <a:r>
              <a:rPr lang="es-CO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Spatial Data Science</a:t>
            </a:r>
            <a:endParaRPr lang="es-CO" sz="28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s-CO" sz="2800" i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Presentar de manera introductoria cómo realizar </a:t>
            </a:r>
            <a:r>
              <a:rPr lang="es-CO" sz="28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Spatial Data Science </a:t>
            </a: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con R</a:t>
            </a:r>
            <a:endParaRPr lang="es-CO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282659" y="5734050"/>
            <a:ext cx="1931300" cy="106876"/>
            <a:chOff x="3282659" y="5734050"/>
            <a:chExt cx="1931300" cy="106876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3282659" y="5840925"/>
              <a:ext cx="1931300" cy="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3282659" y="5734050"/>
              <a:ext cx="0" cy="106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86790" y="394970"/>
            <a:ext cx="9457055" cy="81534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CO" sz="54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Qué es Spatial Data Science?</a:t>
            </a:r>
            <a:endParaRPr lang="es-CO" sz="5400" b="1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5" name="Content Placeholder 2"/>
          <p:cNvSpPr txBox="1"/>
          <p:nvPr/>
        </p:nvSpPr>
        <p:spPr>
          <a:xfrm>
            <a:off x="571500" y="1788539"/>
            <a:ext cx="10918885" cy="2519454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es-CO" sz="2800" b="1" dirty="0" smtClean="0">
                <a:solidFill>
                  <a:schemeClr val="bg1"/>
                </a:solidFill>
              </a:rPr>
              <a:t>Spatial </a:t>
            </a:r>
            <a:r>
              <a:rPr lang="es-CO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Data Scientist (n.):</a:t>
            </a:r>
          </a:p>
        </p:txBody>
      </p:sp>
      <p:sp>
        <p:nvSpPr>
          <p:cNvPr id="9" name="Content Placeholder 2"/>
          <p:cNvSpPr txBox="1"/>
          <p:nvPr/>
        </p:nvSpPr>
        <p:spPr>
          <a:xfrm>
            <a:off x="8222206" y="4918287"/>
            <a:ext cx="1214627" cy="364991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Estadístico</a:t>
            </a:r>
          </a:p>
        </p:txBody>
      </p:sp>
      <p:sp>
        <p:nvSpPr>
          <p:cNvPr id="10" name="Content Placeholder 2"/>
          <p:cNvSpPr txBox="1"/>
          <p:nvPr/>
        </p:nvSpPr>
        <p:spPr>
          <a:xfrm>
            <a:off x="9883094" y="4918287"/>
            <a:ext cx="1285921" cy="364991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Experto SIG/RS</a:t>
            </a:r>
          </a:p>
        </p:txBody>
      </p:sp>
      <p:sp>
        <p:nvSpPr>
          <p:cNvPr id="11" name="Content Placeholder 2"/>
          <p:cNvSpPr txBox="1"/>
          <p:nvPr/>
        </p:nvSpPr>
        <p:spPr>
          <a:xfrm>
            <a:off x="910168" y="4918287"/>
            <a:ext cx="1360087" cy="364991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Desarrollador SIG</a:t>
            </a:r>
          </a:p>
        </p:txBody>
      </p:sp>
      <p:sp>
        <p:nvSpPr>
          <p:cNvPr id="12" name="Content Placeholder 2"/>
          <p:cNvSpPr txBox="1"/>
          <p:nvPr/>
        </p:nvSpPr>
        <p:spPr>
          <a:xfrm>
            <a:off x="2675475" y="4918287"/>
            <a:ext cx="1214627" cy="364991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Ingeniero de software</a:t>
            </a:r>
          </a:p>
        </p:txBody>
      </p:sp>
      <p:sp>
        <p:nvSpPr>
          <p:cNvPr id="13" name="Content Placeholder 2"/>
          <p:cNvSpPr txBox="1"/>
          <p:nvPr/>
        </p:nvSpPr>
        <p:spPr>
          <a:xfrm>
            <a:off x="5415957" y="3496395"/>
            <a:ext cx="1360087" cy="364991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Spatial Data Scientist</a:t>
            </a:r>
          </a:p>
        </p:txBody>
      </p:sp>
      <p:sp>
        <p:nvSpPr>
          <p:cNvPr id="14" name="Content Placeholder 2"/>
          <p:cNvSpPr txBox="1"/>
          <p:nvPr/>
        </p:nvSpPr>
        <p:spPr>
          <a:xfrm>
            <a:off x="5301781" y="5988275"/>
            <a:ext cx="1588439" cy="364991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Spatial Data Science</a:t>
            </a:r>
          </a:p>
        </p:txBody>
      </p:sp>
      <p:sp>
        <p:nvSpPr>
          <p:cNvPr id="17" name="Content Placeholder 2"/>
          <p:cNvSpPr txBox="1"/>
          <p:nvPr/>
        </p:nvSpPr>
        <p:spPr>
          <a:xfrm>
            <a:off x="5301780" y="5658430"/>
            <a:ext cx="1588439" cy="364991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algn="ctr"/>
            <a:r>
              <a:rPr lang="es-CO" sz="1400" b="1" dirty="0" smtClean="0">
                <a:solidFill>
                  <a:schemeClr val="accent1"/>
                </a:solidFill>
              </a:rPr>
              <a:t>Data Science</a:t>
            </a:r>
          </a:p>
        </p:txBody>
      </p:sp>
      <p:sp>
        <p:nvSpPr>
          <p:cNvPr id="22" name="Content Placeholder 2"/>
          <p:cNvSpPr txBox="1"/>
          <p:nvPr/>
        </p:nvSpPr>
        <p:spPr>
          <a:xfrm>
            <a:off x="571500" y="1786959"/>
            <a:ext cx="10918885" cy="1632653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es-CO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Spatial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890220" y="5716476"/>
            <a:ext cx="1931300" cy="106877"/>
            <a:chOff x="6890220" y="5716476"/>
            <a:chExt cx="1931300" cy="106877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6890220" y="5823352"/>
              <a:ext cx="1931300" cy="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8819994" y="5716476"/>
              <a:ext cx="0" cy="106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1582400" y="6063893"/>
            <a:ext cx="3631559" cy="106877"/>
            <a:chOff x="1582400" y="6063893"/>
            <a:chExt cx="3631559" cy="106877"/>
          </a:xfrm>
        </p:grpSpPr>
        <p:cxnSp>
          <p:nvCxnSpPr>
            <p:cNvPr id="18" name="Straight Connector 17"/>
            <p:cNvCxnSpPr/>
            <p:nvPr/>
          </p:nvCxnSpPr>
          <p:spPr>
            <a:xfrm flipV="1">
              <a:off x="1582400" y="6170769"/>
              <a:ext cx="3631559" cy="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1582400" y="6063893"/>
              <a:ext cx="0" cy="106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890220" y="6063893"/>
            <a:ext cx="3631559" cy="106878"/>
            <a:chOff x="6890220" y="6063893"/>
            <a:chExt cx="3631559" cy="106878"/>
          </a:xfrm>
        </p:grpSpPr>
        <p:cxnSp>
          <p:nvCxnSpPr>
            <p:cNvPr id="8" name="Straight Connector 7"/>
            <p:cNvCxnSpPr>
              <a:stCxn id="14" idx="3"/>
            </p:cNvCxnSpPr>
            <p:nvPr/>
          </p:nvCxnSpPr>
          <p:spPr>
            <a:xfrm flipV="1">
              <a:off x="6890220" y="6170770"/>
              <a:ext cx="3631559" cy="1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0521779" y="6063893"/>
              <a:ext cx="0" cy="106876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2"/>
          <p:cNvSpPr txBox="1"/>
          <p:nvPr/>
        </p:nvSpPr>
        <p:spPr>
          <a:xfrm>
            <a:off x="568452" y="1838775"/>
            <a:ext cx="10918885" cy="1632653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endParaRPr lang="es-CO" sz="2800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Persona que es mejor en análisis de datos espaciales que un desarrollador SIG y mejor en ingeniería de software que un experto SIG/RS</a:t>
            </a:r>
            <a:endParaRPr lang="es-CO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006" y="3933242"/>
            <a:ext cx="1714500" cy="1714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10" grpId="0"/>
      <p:bldP spid="11" grpId="0"/>
      <p:bldP spid="12" grpId="0"/>
      <p:bldP spid="13" grpId="0"/>
      <p:bldP spid="14" grpId="0"/>
      <p:bldP spid="17" grpId="0"/>
      <p:bldP spid="22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62" y="1210150"/>
            <a:ext cx="5567507" cy="5361705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85838" y="395076"/>
            <a:ext cx="10220325" cy="8150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CO" sz="5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Spatial Data Science</a:t>
            </a:r>
          </a:p>
        </p:txBody>
      </p:sp>
      <p:sp>
        <p:nvSpPr>
          <p:cNvPr id="5" name="Content Placeholder 2"/>
          <p:cNvSpPr txBox="1"/>
          <p:nvPr/>
        </p:nvSpPr>
        <p:spPr>
          <a:xfrm>
            <a:off x="6550986" y="2191109"/>
            <a:ext cx="4666891" cy="2116884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Se combinan para el </a:t>
            </a:r>
            <a:r>
              <a:rPr lang="es-CO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análisis de datos</a:t>
            </a: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con el fin de …</a:t>
            </a:r>
            <a:endParaRPr lang="es-CO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550986" y="3445037"/>
            <a:ext cx="4666891" cy="919930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algn="ctr"/>
            <a:r>
              <a:rPr lang="es-CO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A</a:t>
            </a:r>
            <a:r>
              <a:rPr lang="es-CO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</a:rPr>
              <a:t>poyar una mejor toma de decisiones</a:t>
            </a:r>
            <a:endParaRPr lang="es-CO" sz="28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626128" y="5809790"/>
            <a:ext cx="4516607" cy="566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"The key word in data science is not data; it is science" 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  <a:ea typeface="+mj-ea"/>
                <a:cs typeface="+mj-cs"/>
              </a:rPr>
              <a:t>Jeff Leek. Coursera.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3004" y="0"/>
            <a:ext cx="6836343" cy="685800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0" y="1122469"/>
            <a:ext cx="3008192" cy="340743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CO" sz="54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Spatial Data Scientist</a:t>
            </a:r>
            <a:endParaRPr lang="es-CO" sz="5400" b="1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994772" y="5601081"/>
            <a:ext cx="2085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Adaptado de </a:t>
            </a:r>
            <a:r>
              <a:rPr lang="en-US" sz="1400" dirty="0" smtClean="0">
                <a:hlinkClick r:id="rId2"/>
              </a:rPr>
              <a:t>gettingsmart.com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8104" y="155448"/>
            <a:ext cx="2459736" cy="3136392"/>
          </a:xfrm>
          <a:prstGeom prst="rect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18104" y="3447287"/>
            <a:ext cx="2459736" cy="3210687"/>
          </a:xfrm>
          <a:prstGeom prst="rect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51928" y="155448"/>
            <a:ext cx="2587371" cy="2787777"/>
          </a:xfrm>
          <a:prstGeom prst="rect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51928" y="3447287"/>
            <a:ext cx="2587371" cy="3310129"/>
          </a:xfrm>
          <a:prstGeom prst="rect">
            <a:avLst/>
          </a:prstGeom>
          <a:noFill/>
          <a:ln w="222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85838" y="395076"/>
            <a:ext cx="10220325" cy="81507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CO" sz="48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Habilidades computacionales</a:t>
            </a:r>
            <a:endParaRPr lang="es-CO" sz="4800" b="1" dirty="0">
              <a:solidFill>
                <a:schemeClr val="accent1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5" name="Content Placeholder 2"/>
          <p:cNvSpPr txBox="1"/>
          <p:nvPr/>
        </p:nvSpPr>
        <p:spPr>
          <a:xfrm>
            <a:off x="571500" y="1788539"/>
            <a:ext cx="10918885" cy="2519454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marL="285750" indent="-285750">
              <a:buFont typeface="Arial" charset="0"/>
              <a:buChar char="•"/>
            </a:pPr>
            <a:r>
              <a:rPr lang="es-CO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Programación: </a:t>
            </a: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Python y R (entre otros)</a:t>
            </a:r>
            <a:endParaRPr lang="es-CO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21485" y="6247765"/>
            <a:ext cx="9134475" cy="396875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cs typeface="Arial" charset="0"/>
                <a:hlinkClick r:id="rId1"/>
              </a:rPr>
              <a:t>http://www.kdnuggets.com/2016/06/r-python-top-analytics-data-mining-data-science-software.html</a:t>
            </a:r>
            <a:endParaRPr 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  <a:cs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483" y="2553419"/>
            <a:ext cx="3315856" cy="33536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814" y="2334748"/>
            <a:ext cx="4438650" cy="3790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88060" y="394970"/>
            <a:ext cx="7972425" cy="81534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CO" sz="5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Por qué </a:t>
            </a:r>
            <a:r>
              <a:rPr lang="es-CO" sz="54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usar </a:t>
            </a:r>
            <a:r>
              <a:rPr lang="es-CO" sz="54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R?</a:t>
            </a:r>
            <a:endParaRPr lang="es-CO" sz="54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571500" y="1788539"/>
            <a:ext cx="10918885" cy="2519454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marL="285750" indent="-285750">
              <a:buFont typeface="Arial" charset="0"/>
              <a:buChar char="•"/>
            </a:pP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Libre, de código abierto y gratuito</a:t>
            </a:r>
            <a:endParaRPr lang="es-CO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 conjunto de </a:t>
            </a:r>
            <a:r>
              <a:rPr lang="es-CO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paquetes (&gt; 8600) comprehensivo</a:t>
            </a:r>
            <a:endParaRPr lang="es-CO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1550" lvl="1" indent="-285750"/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Acceso a </a:t>
            </a:r>
            <a:r>
              <a:rPr lang="es-CO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los datos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  <a:p>
            <a:pPr marL="971550" lvl="1" indent="-285750"/>
            <a:r>
              <a:rPr lang="es-CO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Data cleaning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  <a:p>
            <a:pPr marL="971550" lvl="1" indent="-285750"/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Análisis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  <a:p>
            <a:pPr marL="971550" lvl="1" indent="-285750"/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Visualización </a:t>
            </a:r>
            <a:r>
              <a:rPr lang="es-CO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y creación de reportes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Excelentes ambientes de desarrollo – </a:t>
            </a: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1"/>
              </a:rPr>
              <a:t>RStudio IDE</a:t>
            </a:r>
            <a:endParaRPr lang="es-CO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Una comunidad activa y amigable de desarrolladores</a:t>
            </a:r>
            <a:endParaRPr lang="es-CO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spcBef>
                <a:spcPts val="1800"/>
              </a:spcBef>
              <a:buFont typeface="Arial" charset="0"/>
              <a:buChar char="•"/>
            </a:pP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Una extensa comunidad de usuarios: &gt; 2 millones</a:t>
            </a:r>
            <a:endParaRPr lang="es-CO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35" y="137160"/>
            <a:ext cx="1691005" cy="1479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87425" y="394970"/>
            <a:ext cx="9624695" cy="81534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s-CO" sz="4800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Por qué </a:t>
            </a:r>
            <a:r>
              <a:rPr lang="es-CO" sz="48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usar </a:t>
            </a:r>
            <a:r>
              <a:rPr lang="es-CO" sz="48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R</a:t>
            </a:r>
            <a:r>
              <a:rPr lang="es-CO" sz="4800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para</a:t>
            </a:r>
            <a:r>
              <a:rPr lang="es-CO" sz="4800" b="1" dirty="0" smtClean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análisis espacial</a:t>
            </a:r>
            <a:endParaRPr lang="es-CO" sz="48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/>
          <p:cNvSpPr txBox="1"/>
          <p:nvPr/>
        </p:nvSpPr>
        <p:spPr>
          <a:xfrm>
            <a:off x="571500" y="1788539"/>
            <a:ext cx="10918885" cy="2519454"/>
          </a:xfrm>
          <a:prstGeom prst="rect">
            <a:avLst/>
          </a:prstGeom>
        </p:spPr>
        <p:txBody>
          <a:bodyPr vert="horz" lIns="91440" tIns="45720" rIns="91440" bIns="45720" numCol="1" spcCol="914400" rtlCol="0">
            <a:no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Arial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</a:lvl9pPr>
          </a:lstStyle>
          <a:p>
            <a:pPr marL="285750" indent="-285750">
              <a:buFont typeface="Arial" charset="0"/>
              <a:buChar char="•"/>
            </a:pPr>
            <a:r>
              <a:rPr lang="es-CO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160+ paquetes en </a:t>
            </a:r>
            <a:r>
              <a:rPr lang="es-CO" sz="2800" dirty="0">
                <a:solidFill>
                  <a:schemeClr val="tx1">
                    <a:lumMod val="50000"/>
                    <a:lumOff val="50000"/>
                  </a:schemeClr>
                </a:solidFill>
                <a:hlinkClick r:id="rId1"/>
              </a:rPr>
              <a:t>CRAN Task View: Analysis of Spatial </a:t>
            </a:r>
            <a:r>
              <a:rPr lang="es-CO" sz="2800" dirty="0" smtClean="0">
                <a:solidFill>
                  <a:schemeClr val="tx1">
                    <a:lumMod val="50000"/>
                    <a:lumOff val="50000"/>
                  </a:schemeClr>
                </a:solidFill>
                <a:hlinkClick r:id="rId1"/>
              </a:rPr>
              <a:t>Data</a:t>
            </a:r>
            <a:endParaRPr lang="es-CO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charset="0"/>
              <a:buChar char="•"/>
            </a:pPr>
            <a:endParaRPr lang="es-CO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1550" lvl="1" indent="-285750">
              <a:spcAft>
                <a:spcPts val="600"/>
              </a:spcAft>
            </a:pPr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Clases para datos espaciales (y espacio-temporales)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  <a:p>
            <a:pPr marL="971550" lvl="1" indent="-285750">
              <a:spcAft>
                <a:spcPts val="600"/>
              </a:spcAft>
            </a:pPr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Importación y exportación de datos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  <a:p>
            <a:pPr marL="971550" lvl="1" indent="-285750">
              <a:spcAft>
                <a:spcPts val="600"/>
              </a:spcAft>
            </a:pPr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Análisis exploratorio de datos espaciales</a:t>
            </a:r>
            <a:endParaRPr lang="es-CO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  <a:p>
            <a:pPr marL="971550" lvl="1" indent="-285750">
              <a:spcAft>
                <a:spcPts val="600"/>
              </a:spcAft>
            </a:pPr>
            <a:r>
              <a:rPr lang="es-CO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Soporte </a:t>
            </a:r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para </a:t>
            </a:r>
            <a:r>
              <a:rPr lang="es-CO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operaciones en vector y raster</a:t>
            </a:r>
            <a:endParaRPr lang="es-CO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  <a:p>
            <a:pPr marL="971550" lvl="1" indent="-285750">
              <a:spcAft>
                <a:spcPts val="600"/>
              </a:spcAft>
            </a:pPr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Estadística espacial</a:t>
            </a:r>
            <a:endParaRPr lang="es-CO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  <a:p>
            <a:pPr marL="971550" lvl="1" indent="-285750">
              <a:spcAft>
                <a:spcPts val="600"/>
              </a:spcAft>
            </a:pPr>
            <a:r>
              <a:rPr lang="es-CO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Visualización en gráficos estáticos o interactivos (web</a:t>
            </a:r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)</a:t>
            </a:r>
            <a:endParaRPr lang="es-CO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  <a:p>
            <a:pPr marL="971550" lvl="1" indent="-285750">
              <a:spcAft>
                <a:spcPts val="600"/>
              </a:spcAft>
            </a:pPr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Integración con software SIG</a:t>
            </a:r>
            <a:endParaRPr lang="es-CO" dirty="0" smtClean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  <a:p>
            <a:pPr marL="971550" lvl="1" indent="-285750">
              <a:spcAft>
                <a:spcPts val="600"/>
              </a:spcAft>
            </a:pPr>
            <a:r>
              <a:rPr lang="es-CO" dirty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Integración con técnicas de análisis de paquetes ‘no-espaciales’ usualmente </a:t>
            </a:r>
            <a:r>
              <a:rPr lang="es-CO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</a:rPr>
              <a:t>sencilla</a:t>
            </a:r>
            <a:endParaRPr lang="es-CO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</a:endParaRPr>
          </a:p>
          <a:p>
            <a:pPr marL="285750" indent="-285750">
              <a:spcAft>
                <a:spcPts val="600"/>
              </a:spcAft>
              <a:buFont typeface="Arial" charset="0"/>
              <a:buChar char="•"/>
            </a:pPr>
            <a:endParaRPr lang="es-CO" sz="28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6246</Words>
  <Application>Kingsoft Office WPP</Application>
  <PresentationFormat>Widescreen</PresentationFormat>
  <Paragraphs>389</Paragraphs>
  <Slides>18</Slides>
  <Notes>21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Theme</vt:lpstr>
      <vt:lpstr>PowerPoint 演示文稿</vt:lpstr>
      <vt:lpstr>Acerca de mí</vt:lpstr>
      <vt:lpstr>Objetivo de esta charla</vt:lpstr>
      <vt:lpstr>Qué es Spatial Data Science?</vt:lpstr>
      <vt:lpstr>Spatial Data Science</vt:lpstr>
      <vt:lpstr>Spatial Data Scientist</vt:lpstr>
      <vt:lpstr>Habilidades computacionales</vt:lpstr>
      <vt:lpstr>Por qué usar R?</vt:lpstr>
      <vt:lpstr>Por qué usar R para análisis espacial</vt:lpstr>
      <vt:lpstr>Clases de R para datos espaciales</vt:lpstr>
      <vt:lpstr>PowerPoint 演示文稿</vt:lpstr>
      <vt:lpstr>Domain expertise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 Santacruz</dc:creator>
  <cp:lastModifiedBy>luis</cp:lastModifiedBy>
  <cp:revision>773</cp:revision>
  <dcterms:created xsi:type="dcterms:W3CDTF">2016-07-15T06:50:57Z</dcterms:created>
  <dcterms:modified xsi:type="dcterms:W3CDTF">2016-07-15T06:50:57Z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10250ރ-10.1.0.5672</vt:lpwstr>
  </property>
</Properties>
</file>