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63" d="100"/>
          <a:sy n="63" d="100"/>
        </p:scale>
        <p:origin x="1194" y="84"/>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[Employee_Dataset.xlsx]Sheet3!$G$2</c:f>
              <c:strCache>
                <c:ptCount val="1"/>
                <c:pt idx="0">
                  <c:v>Salary</c:v>
                </c:pt>
              </c:strCache>
            </c:strRef>
          </c:tx>
          <c:spPr>
            <a:solidFill>
              <a:schemeClr val="accent1"/>
            </a:solidFill>
            <a:ln>
              <a:noFill/>
            </a:ln>
            <a:effectLst/>
          </c:spPr>
          <c:invertIfNegative val="0"/>
          <c:cat>
            <c:strRef>
              <c:f>[Employee_Dataset.xlsx]Sheet3!$F$3:$F$11</c:f>
              <c:strCache>
                <c:ptCount val="9"/>
                <c:pt idx="0">
                  <c:v>Alexis Gotfrey</c:v>
                </c:pt>
                <c:pt idx="1">
                  <c:v>Cletus McGarahan </c:v>
                </c:pt>
                <c:pt idx="2">
                  <c:v>Collen Dunbleton</c:v>
                </c:pt>
                <c:pt idx="3">
                  <c:v>Edd  MacKnockiter</c:v>
                </c:pt>
                <c:pt idx="4">
                  <c:v>Eilis Pavlasek</c:v>
                </c:pt>
                <c:pt idx="5">
                  <c:v>Ewart Hovel</c:v>
                </c:pt>
                <c:pt idx="6">
                  <c:v>Hogan Iles</c:v>
                </c:pt>
                <c:pt idx="7">
                  <c:v>Shellysheldon Mahady</c:v>
                </c:pt>
                <c:pt idx="8">
                  <c:v>Sidoney Yitzhok</c:v>
                </c:pt>
              </c:strCache>
            </c:strRef>
          </c:cat>
          <c:val>
            <c:numRef>
              <c:f>[Employee_Dataset.xlsx]Sheet3!$G$3:$G$11</c:f>
              <c:numCache>
                <c:formatCode>"$"#,##0.00_);[Red]\("$"#,##0.00\)</c:formatCode>
                <c:ptCount val="9"/>
                <c:pt idx="0">
                  <c:v>114465.93</c:v>
                </c:pt>
                <c:pt idx="1">
                  <c:v>114425.19</c:v>
                </c:pt>
                <c:pt idx="2">
                  <c:v>118976.16</c:v>
                </c:pt>
                <c:pt idx="3">
                  <c:v>119022.49</c:v>
                </c:pt>
                <c:pt idx="4">
                  <c:v>115191.38</c:v>
                </c:pt>
                <c:pt idx="5">
                  <c:v>116767.63</c:v>
                </c:pt>
                <c:pt idx="6">
                  <c:v>114177.23</c:v>
                </c:pt>
                <c:pt idx="7">
                  <c:v>114691.03</c:v>
                </c:pt>
                <c:pt idx="8">
                  <c:v>118442.54</c:v>
                </c:pt>
              </c:numCache>
            </c:numRef>
          </c:val>
        </c:ser>
        <c:dLbls>
          <c:showLegendKey val="0"/>
          <c:showVal val="0"/>
          <c:showCatName val="0"/>
          <c:showSerName val="0"/>
          <c:showPercent val="0"/>
          <c:showBubbleSize val="0"/>
        </c:dLbls>
        <c:gapWidth val="219"/>
        <c:overlap val="-27"/>
        <c:axId val="871804864"/>
        <c:axId val="871806112"/>
      </c:barChart>
      <c:catAx>
        <c:axId val="871804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1806112"/>
        <c:crosses val="autoZero"/>
        <c:auto val="1"/>
        <c:lblAlgn val="ctr"/>
        <c:lblOffset val="100"/>
        <c:noMultiLvlLbl val="0"/>
      </c:catAx>
      <c:valAx>
        <c:axId val="871806112"/>
        <c:scaling>
          <c:orientation val="minMax"/>
        </c:scaling>
        <c:delete val="0"/>
        <c:axPos val="l"/>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18048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[Employee_Dataset.xlsx]Sheet3!$G$2</c:f>
              <c:strCache>
                <c:ptCount val="1"/>
                <c:pt idx="0">
                  <c:v>Salary</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cat>
            <c:strRef>
              <c:f>[Employee_Dataset.xlsx]Sheet3!$F$3:$F$11</c:f>
              <c:strCache>
                <c:ptCount val="9"/>
                <c:pt idx="0">
                  <c:v>Alexis Gotfrey</c:v>
                </c:pt>
                <c:pt idx="1">
                  <c:v>Cletus McGarahan </c:v>
                </c:pt>
                <c:pt idx="2">
                  <c:v>Collen Dunbleton</c:v>
                </c:pt>
                <c:pt idx="3">
                  <c:v>Edd  MacKnockiter</c:v>
                </c:pt>
                <c:pt idx="4">
                  <c:v>Eilis Pavlasek</c:v>
                </c:pt>
                <c:pt idx="5">
                  <c:v>Ewart Hovel</c:v>
                </c:pt>
                <c:pt idx="6">
                  <c:v>Hogan Iles</c:v>
                </c:pt>
                <c:pt idx="7">
                  <c:v>Shellysheldon Mahady</c:v>
                </c:pt>
                <c:pt idx="8">
                  <c:v>Sidoney Yitzhok</c:v>
                </c:pt>
              </c:strCache>
            </c:strRef>
          </c:cat>
          <c:val>
            <c:numRef>
              <c:f>[Employee_Dataset.xlsx]Sheet3!$G$3:$G$11</c:f>
              <c:numCache>
                <c:formatCode>"$"#,##0.00_);[Red]\("$"#,##0.00\)</c:formatCode>
                <c:ptCount val="9"/>
                <c:pt idx="0">
                  <c:v>114465.93</c:v>
                </c:pt>
                <c:pt idx="1">
                  <c:v>114425.19</c:v>
                </c:pt>
                <c:pt idx="2">
                  <c:v>118976.16</c:v>
                </c:pt>
                <c:pt idx="3">
                  <c:v>119022.49</c:v>
                </c:pt>
                <c:pt idx="4">
                  <c:v>115191.38</c:v>
                </c:pt>
                <c:pt idx="5">
                  <c:v>116767.63</c:v>
                </c:pt>
                <c:pt idx="6">
                  <c:v>114177.23</c:v>
                </c:pt>
                <c:pt idx="7">
                  <c:v>114691.03</c:v>
                </c:pt>
                <c:pt idx="8">
                  <c:v>118442.54</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8" name=""/>
        <p:cNvGrpSpPr/>
        <p:nvPr/>
      </p:nvGrpSpPr>
      <p:grpSpPr>
        <a:xfrm>
          <a:off x="0" y="0"/>
          <a:ext cx="0" cy="0"/>
          <a:chOff x="0" y="0"/>
          <a:chExt cx="0" cy="0"/>
        </a:xfrm>
      </p:grpSpPr>
      <p:sp>
        <p:nvSpPr>
          <p:cNvPr id="104874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4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4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4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Slide Image Placeholder 1"/>
          <p:cNvSpPr>
            <a:spLocks noChangeAspect="1" noRot="1" noGrp="1"/>
          </p:cNvSpPr>
          <p:nvPr>
            <p:ph type="sldImg"/>
          </p:nvPr>
        </p:nvSpPr>
        <p:spPr/>
      </p:sp>
      <p:sp>
        <p:nvSpPr>
          <p:cNvPr id="1048598" name="Notes Placeholder 2"/>
          <p:cNvSpPr>
            <a:spLocks noGrp="1"/>
          </p:cNvSpPr>
          <p:nvPr>
            <p:ph type="body" idx="1"/>
          </p:nvPr>
        </p:nvSpPr>
        <p:spPr/>
        <p:txBody>
          <a:bodyPr/>
          <a:p>
            <a:endParaRPr dirty="0" lang="en-IN"/>
          </a:p>
        </p:txBody>
      </p:sp>
      <p:sp>
        <p:nvSpPr>
          <p:cNvPr id="104859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2" name=""/>
        <p:cNvGrpSpPr/>
        <p:nvPr/>
      </p:nvGrpSpPr>
      <p:grpSpPr>
        <a:xfrm>
          <a:off x="0" y="0"/>
          <a:ext cx="0" cy="0"/>
          <a:chOff x="0" y="0"/>
          <a:chExt cx="0" cy="0"/>
        </a:xfrm>
      </p:grpSpPr>
      <p:grpSp>
        <p:nvGrpSpPr>
          <p:cNvPr id="53"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52"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3"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4"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5"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6"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7"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8"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60"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dirty="0" lang="en-US"/>
          </a:p>
        </p:txBody>
      </p:sp>
      <p:sp>
        <p:nvSpPr>
          <p:cNvPr id="1048661"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662"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663" name="Footer Placeholder 4"/>
          <p:cNvSpPr>
            <a:spLocks noGrp="1"/>
          </p:cNvSpPr>
          <p:nvPr>
            <p:ph type="ftr" sz="quarter" idx="11"/>
          </p:nvPr>
        </p:nvSpPr>
        <p:spPr/>
        <p:txBody>
          <a:bodyPr/>
          <a:p>
            <a:endParaRPr lang="en-US"/>
          </a:p>
        </p:txBody>
      </p:sp>
      <p:sp>
        <p:nvSpPr>
          <p:cNvPr id="104866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3" name=""/>
        <p:cNvGrpSpPr/>
        <p:nvPr/>
      </p:nvGrpSpPr>
      <p:grpSpPr>
        <a:xfrm>
          <a:off x="0" y="0"/>
          <a:ext cx="0" cy="0"/>
          <a:chOff x="0" y="0"/>
          <a:chExt cx="0" cy="0"/>
        </a:xfrm>
      </p:grpSpPr>
      <p:sp>
        <p:nvSpPr>
          <p:cNvPr id="1048718"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smtClean="0"/>
              <a:t>Click to edit Master title style</a:t>
            </a:r>
            <a:endParaRPr dirty="0" lang="en-US"/>
          </a:p>
        </p:txBody>
      </p:sp>
      <p:sp>
        <p:nvSpPr>
          <p:cNvPr id="104871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720"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721" name="Footer Placeholder 4"/>
          <p:cNvSpPr>
            <a:spLocks noGrp="1"/>
          </p:cNvSpPr>
          <p:nvPr>
            <p:ph type="ftr" sz="quarter" idx="11"/>
          </p:nvPr>
        </p:nvSpPr>
        <p:spPr/>
        <p:txBody>
          <a:bodyPr/>
          <a:p>
            <a:endParaRPr lang="en-US"/>
          </a:p>
        </p:txBody>
      </p:sp>
      <p:sp>
        <p:nvSpPr>
          <p:cNvPr id="104872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5" name=""/>
        <p:cNvGrpSpPr/>
        <p:nvPr/>
      </p:nvGrpSpPr>
      <p:grpSpPr>
        <a:xfrm>
          <a:off x="0" y="0"/>
          <a:ext cx="0" cy="0"/>
          <a:chOff x="0" y="0"/>
          <a:chExt cx="0" cy="0"/>
        </a:xfrm>
      </p:grpSpPr>
      <p:sp>
        <p:nvSpPr>
          <p:cNvPr id="104867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74"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675"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76"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677" name="Footer Placeholder 4"/>
          <p:cNvSpPr>
            <a:spLocks noGrp="1"/>
          </p:cNvSpPr>
          <p:nvPr>
            <p:ph type="ftr" sz="quarter" idx="11"/>
          </p:nvPr>
        </p:nvSpPr>
        <p:spPr/>
        <p:txBody>
          <a:bodyPr/>
          <a:p>
            <a:endParaRPr lang="en-US"/>
          </a:p>
        </p:txBody>
      </p:sp>
      <p:sp>
        <p:nvSpPr>
          <p:cNvPr id="104867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679"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80"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1" name=""/>
        <p:cNvGrpSpPr/>
        <p:nvPr/>
      </p:nvGrpSpPr>
      <p:grpSpPr>
        <a:xfrm>
          <a:off x="0" y="0"/>
          <a:ext cx="0" cy="0"/>
          <a:chOff x="0" y="0"/>
          <a:chExt cx="0" cy="0"/>
        </a:xfrm>
      </p:grpSpPr>
      <p:sp>
        <p:nvSpPr>
          <p:cNvPr id="1048708"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smtClean="0"/>
              <a:t>Click to edit Master title style</a:t>
            </a:r>
            <a:endParaRPr dirty="0" lang="en-US"/>
          </a:p>
        </p:txBody>
      </p:sp>
      <p:sp>
        <p:nvSpPr>
          <p:cNvPr id="1048709"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710"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711" name="Footer Placeholder 4"/>
          <p:cNvSpPr>
            <a:spLocks noGrp="1"/>
          </p:cNvSpPr>
          <p:nvPr>
            <p:ph type="ftr" sz="quarter" idx="11"/>
          </p:nvPr>
        </p:nvSpPr>
        <p:spPr/>
        <p:txBody>
          <a:bodyPr/>
          <a:p>
            <a:endParaRPr lang="en-US"/>
          </a:p>
        </p:txBody>
      </p:sp>
      <p:sp>
        <p:nvSpPr>
          <p:cNvPr id="104871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4" name=""/>
        <p:cNvGrpSpPr/>
        <p:nvPr/>
      </p:nvGrpSpPr>
      <p:grpSpPr>
        <a:xfrm>
          <a:off x="0" y="0"/>
          <a:ext cx="0" cy="0"/>
          <a:chOff x="0" y="0"/>
          <a:chExt cx="0" cy="0"/>
        </a:xfrm>
      </p:grpSpPr>
      <p:sp>
        <p:nvSpPr>
          <p:cNvPr id="1048665"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66"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66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68"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669" name="Footer Placeholder 4"/>
          <p:cNvSpPr>
            <a:spLocks noGrp="1"/>
          </p:cNvSpPr>
          <p:nvPr>
            <p:ph type="ftr" sz="quarter" idx="11"/>
          </p:nvPr>
        </p:nvSpPr>
        <p:spPr/>
        <p:txBody>
          <a:bodyPr/>
          <a:p>
            <a:endParaRPr lang="en-US"/>
          </a:p>
        </p:txBody>
      </p:sp>
      <p:sp>
        <p:nvSpPr>
          <p:cNvPr id="104867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671"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72"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5" name=""/>
        <p:cNvGrpSpPr/>
        <p:nvPr/>
      </p:nvGrpSpPr>
      <p:grpSpPr>
        <a:xfrm>
          <a:off x="0" y="0"/>
          <a:ext cx="0" cy="0"/>
          <a:chOff x="0" y="0"/>
          <a:chExt cx="0" cy="0"/>
        </a:xfrm>
      </p:grpSpPr>
      <p:sp>
        <p:nvSpPr>
          <p:cNvPr id="1048729"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smtClean="0"/>
              <a:t>Click to edit Master title style</a:t>
            </a:r>
            <a:endParaRPr dirty="0" lang="en-US"/>
          </a:p>
        </p:txBody>
      </p:sp>
      <p:sp>
        <p:nvSpPr>
          <p:cNvPr id="104873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73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732"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733" name="Footer Placeholder 4"/>
          <p:cNvSpPr>
            <a:spLocks noGrp="1"/>
          </p:cNvSpPr>
          <p:nvPr>
            <p:ph type="ftr" sz="quarter" idx="11"/>
          </p:nvPr>
        </p:nvSpPr>
        <p:spPr/>
        <p:txBody>
          <a:bodyPr/>
          <a:p>
            <a:endParaRPr lang="en-US"/>
          </a:p>
        </p:txBody>
      </p:sp>
      <p:sp>
        <p:nvSpPr>
          <p:cNvPr id="104873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7" name=""/>
        <p:cNvGrpSpPr/>
        <p:nvPr/>
      </p:nvGrpSpPr>
      <p:grpSpPr>
        <a:xfrm>
          <a:off x="0" y="0"/>
          <a:ext cx="0" cy="0"/>
          <a:chOff x="0" y="0"/>
          <a:chExt cx="0" cy="0"/>
        </a:xfrm>
      </p:grpSpPr>
      <p:sp>
        <p:nvSpPr>
          <p:cNvPr id="1048687" name="Title 1"/>
          <p:cNvSpPr>
            <a:spLocks noGrp="1"/>
          </p:cNvSpPr>
          <p:nvPr>
            <p:ph type="title"/>
          </p:nvPr>
        </p:nvSpPr>
        <p:spPr/>
        <p:txBody>
          <a:bodyPr/>
          <a:p>
            <a:r>
              <a:rPr lang="en-US" smtClean="0"/>
              <a:t>Click to edit Master title style</a:t>
            </a:r>
            <a:endParaRPr dirty="0" lang="en-US"/>
          </a:p>
        </p:txBody>
      </p:sp>
      <p:sp>
        <p:nvSpPr>
          <p:cNvPr id="1048688" name="Vertical Text Placeholder 2"/>
          <p:cNvSpPr>
            <a:spLocks noGrp="1"/>
          </p:cNvSpPr>
          <p:nvPr>
            <p:ph type="body" orient="vert" idx="1"/>
          </p:nvPr>
        </p:nvSpPr>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9"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690" name="Footer Placeholder 4"/>
          <p:cNvSpPr>
            <a:spLocks noGrp="1"/>
          </p:cNvSpPr>
          <p:nvPr>
            <p:ph type="ftr" sz="quarter" idx="11"/>
          </p:nvPr>
        </p:nvSpPr>
        <p:spPr/>
        <p:txBody>
          <a:bodyPr/>
          <a:p>
            <a:endParaRPr lang="en-US"/>
          </a:p>
        </p:txBody>
      </p:sp>
      <p:sp>
        <p:nvSpPr>
          <p:cNvPr id="104869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7" name=""/>
        <p:cNvGrpSpPr/>
        <p:nvPr/>
      </p:nvGrpSpPr>
      <p:grpSpPr>
        <a:xfrm>
          <a:off x="0" y="0"/>
          <a:ext cx="0" cy="0"/>
          <a:chOff x="0" y="0"/>
          <a:chExt cx="0" cy="0"/>
        </a:xfrm>
      </p:grpSpPr>
      <p:sp>
        <p:nvSpPr>
          <p:cNvPr id="1048741" name="Vertical Title 1"/>
          <p:cNvSpPr>
            <a:spLocks noGrp="1"/>
          </p:cNvSpPr>
          <p:nvPr>
            <p:ph type="title" orient="vert"/>
          </p:nvPr>
        </p:nvSpPr>
        <p:spPr>
          <a:xfrm>
            <a:off x="7967673" y="609599"/>
            <a:ext cx="1304743" cy="5251451"/>
          </a:xfrm>
        </p:spPr>
        <p:txBody>
          <a:bodyPr anchor="ctr" vert="eaVert"/>
          <a:p>
            <a:r>
              <a:rPr lang="en-US" smtClean="0"/>
              <a:t>Click to edit Master title style</a:t>
            </a:r>
            <a:endParaRPr dirty="0" lang="en-US"/>
          </a:p>
        </p:txBody>
      </p:sp>
      <p:sp>
        <p:nvSpPr>
          <p:cNvPr id="1048742" name="Vertical Text Placeholder 2"/>
          <p:cNvSpPr>
            <a:spLocks noGrp="1"/>
          </p:cNvSpPr>
          <p:nvPr>
            <p:ph type="body" orient="vert" idx="1"/>
          </p:nvPr>
        </p:nvSpPr>
        <p:spPr>
          <a:xfrm>
            <a:off x="677335" y="609600"/>
            <a:ext cx="7060150" cy="5251450"/>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3"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744" name="Footer Placeholder 4"/>
          <p:cNvSpPr>
            <a:spLocks noGrp="1"/>
          </p:cNvSpPr>
          <p:nvPr>
            <p:ph type="ftr" sz="quarter" idx="11"/>
          </p:nvPr>
        </p:nvSpPr>
        <p:spPr/>
        <p:txBody>
          <a:bodyPr/>
          <a:p>
            <a:endParaRPr lang="en-US"/>
          </a:p>
        </p:txBody>
      </p:sp>
      <p:sp>
        <p:nvSpPr>
          <p:cNvPr id="104874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3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3"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2" name=""/>
        <p:cNvGrpSpPr/>
        <p:nvPr/>
      </p:nvGrpSpPr>
      <p:grpSpPr>
        <a:xfrm>
          <a:off x="0" y="0"/>
          <a:ext cx="0" cy="0"/>
          <a:chOff x="0" y="0"/>
          <a:chExt cx="0" cy="0"/>
        </a:xfrm>
      </p:grpSpPr>
      <p:sp>
        <p:nvSpPr>
          <p:cNvPr id="1048713" name="Title 1"/>
          <p:cNvSpPr>
            <a:spLocks noGrp="1"/>
          </p:cNvSpPr>
          <p:nvPr>
            <p:ph type="title"/>
          </p:nvPr>
        </p:nvSpPr>
        <p:spPr/>
        <p:txBody>
          <a:bodyPr>
            <a:normAutofit/>
          </a:bodyPr>
          <a:lstStyle>
            <a:lvl1pPr>
              <a:defRPr sz="3600"/>
            </a:lvl1pPr>
          </a:lstStyle>
          <a:p>
            <a:r>
              <a:rPr lang="en-US" smtClean="0"/>
              <a:t>Click to edit Master title style</a:t>
            </a:r>
            <a:endParaRPr dirty="0" lang="en-US"/>
          </a:p>
        </p:txBody>
      </p:sp>
      <p:sp>
        <p:nvSpPr>
          <p:cNvPr id="1048714"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5"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716" name="Footer Placeholder 4"/>
          <p:cNvSpPr>
            <a:spLocks noGrp="1"/>
          </p:cNvSpPr>
          <p:nvPr>
            <p:ph type="ftr" sz="quarter" idx="11"/>
          </p:nvPr>
        </p:nvSpPr>
        <p:spPr/>
        <p:txBody>
          <a:bodyPr/>
          <a:p>
            <a:endParaRPr lang="en-US"/>
          </a:p>
        </p:txBody>
      </p:sp>
      <p:sp>
        <p:nvSpPr>
          <p:cNvPr id="104871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sp>
        <p:nvSpPr>
          <p:cNvPr id="1048692" name="Title 1"/>
          <p:cNvSpPr>
            <a:spLocks noGrp="1"/>
          </p:cNvSpPr>
          <p:nvPr>
            <p:ph type="title"/>
          </p:nvPr>
        </p:nvSpPr>
        <p:spPr>
          <a:xfrm>
            <a:off x="677335" y="2700867"/>
            <a:ext cx="8596668" cy="1826581"/>
          </a:xfrm>
        </p:spPr>
        <p:txBody>
          <a:bodyPr anchor="b"/>
          <a:lstStyle>
            <a:lvl1pPr algn="l">
              <a:defRPr b="0" cap="none" sz="4000"/>
            </a:lvl1pPr>
          </a:lstStyle>
          <a:p>
            <a:r>
              <a:rPr lang="en-US" smtClean="0"/>
              <a:t>Click to edit Master title style</a:t>
            </a:r>
            <a:endParaRPr dirty="0" lang="en-US"/>
          </a:p>
        </p:txBody>
      </p:sp>
      <p:sp>
        <p:nvSpPr>
          <p:cNvPr id="1048693"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94"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695" name="Footer Placeholder 4"/>
          <p:cNvSpPr>
            <a:spLocks noGrp="1"/>
          </p:cNvSpPr>
          <p:nvPr>
            <p:ph type="ftr" sz="quarter" idx="11"/>
          </p:nvPr>
        </p:nvSpPr>
        <p:spPr/>
        <p:txBody>
          <a:bodyPr/>
          <a:p>
            <a:endParaRPr lang="en-US"/>
          </a:p>
        </p:txBody>
      </p:sp>
      <p:sp>
        <p:nvSpPr>
          <p:cNvPr id="104869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723" name="Title 1"/>
          <p:cNvSpPr>
            <a:spLocks noGrp="1"/>
          </p:cNvSpPr>
          <p:nvPr>
            <p:ph type="title"/>
          </p:nvPr>
        </p:nvSpPr>
        <p:spPr/>
        <p:txBody>
          <a:bodyPr/>
          <a:p>
            <a:r>
              <a:rPr lang="en-US" smtClean="0"/>
              <a:t>Click to edit Master title style</a:t>
            </a:r>
            <a:endParaRPr dirty="0" lang="en-US"/>
          </a:p>
        </p:txBody>
      </p:sp>
      <p:sp>
        <p:nvSpPr>
          <p:cNvPr id="1048724" name="Content Placeholder 2"/>
          <p:cNvSpPr>
            <a:spLocks noGrp="1"/>
          </p:cNvSpPr>
          <p:nvPr>
            <p:ph sz="half" idx="1"/>
          </p:nvPr>
        </p:nvSpPr>
        <p:spPr>
          <a:xfrm>
            <a:off x="677334" y="2160589"/>
            <a:ext cx="4184035" cy="3880772"/>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5" name="Content Placeholder 3"/>
          <p:cNvSpPr>
            <a:spLocks noGrp="1"/>
          </p:cNvSpPr>
          <p:nvPr>
            <p:ph sz="half" idx="2"/>
          </p:nvPr>
        </p:nvSpPr>
        <p:spPr>
          <a:xfrm>
            <a:off x="5089970" y="2160589"/>
            <a:ext cx="4184034" cy="3880773"/>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6" name="Date Placeholder 4"/>
          <p:cNvSpPr>
            <a:spLocks noGrp="1"/>
          </p:cNvSpPr>
          <p:nvPr>
            <p:ph type="dt" sz="half" idx="10"/>
          </p:nvPr>
        </p:nvSpPr>
        <p:spPr/>
        <p:txBody>
          <a:bodyPr/>
          <a:p>
            <a:fld id="{1D8BD707-D9CF-40AE-B4C6-C98DA3205C09}" type="datetimeFigureOut">
              <a:rPr lang="en-US" smtClean="0"/>
              <a:t>9/2/2024</a:t>
            </a:fld>
            <a:endParaRPr lang="en-US"/>
          </a:p>
        </p:txBody>
      </p:sp>
      <p:sp>
        <p:nvSpPr>
          <p:cNvPr id="1048727" name="Footer Placeholder 5"/>
          <p:cNvSpPr>
            <a:spLocks noGrp="1"/>
          </p:cNvSpPr>
          <p:nvPr>
            <p:ph type="ftr" sz="quarter" idx="11"/>
          </p:nvPr>
        </p:nvSpPr>
        <p:spPr/>
        <p:txBody>
          <a:bodyPr/>
          <a:p>
            <a:endParaRPr lang="en-US"/>
          </a:p>
        </p:txBody>
      </p:sp>
      <p:sp>
        <p:nvSpPr>
          <p:cNvPr id="1048728"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97" name="Title 1"/>
          <p:cNvSpPr>
            <a:spLocks noGrp="1"/>
          </p:cNvSpPr>
          <p:nvPr>
            <p:ph type="title"/>
          </p:nvPr>
        </p:nvSpPr>
        <p:spPr/>
        <p:txBody>
          <a:bodyPr/>
          <a:p>
            <a:r>
              <a:rPr lang="en-US" smtClean="0"/>
              <a:t>Click to edit Master title style</a:t>
            </a:r>
            <a:endParaRPr dirty="0" lang="en-US"/>
          </a:p>
        </p:txBody>
      </p:sp>
      <p:sp>
        <p:nvSpPr>
          <p:cNvPr id="1048698"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99" name="Content Placeholder 3"/>
          <p:cNvSpPr>
            <a:spLocks noGrp="1"/>
          </p:cNvSpPr>
          <p:nvPr>
            <p:ph sz="half" idx="2"/>
          </p:nvPr>
        </p:nvSpPr>
        <p:spPr>
          <a:xfrm>
            <a:off x="675745" y="2737245"/>
            <a:ext cx="4185623" cy="330411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0"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701" name="Content Placeholder 5"/>
          <p:cNvSpPr>
            <a:spLocks noGrp="1"/>
          </p:cNvSpPr>
          <p:nvPr>
            <p:ph sz="quarter" idx="4"/>
          </p:nvPr>
        </p:nvSpPr>
        <p:spPr>
          <a:xfrm>
            <a:off x="5088384" y="2737245"/>
            <a:ext cx="4185617" cy="330411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2" name="Date Placeholder 6"/>
          <p:cNvSpPr>
            <a:spLocks noGrp="1"/>
          </p:cNvSpPr>
          <p:nvPr>
            <p:ph type="dt" sz="half" idx="10"/>
          </p:nvPr>
        </p:nvSpPr>
        <p:spPr/>
        <p:txBody>
          <a:bodyPr/>
          <a:p>
            <a:fld id="{1D8BD707-D9CF-40AE-B4C6-C98DA3205C09}" type="datetimeFigureOut">
              <a:rPr lang="en-US" smtClean="0"/>
              <a:t>9/2/2024</a:t>
            </a:fld>
            <a:endParaRPr lang="en-US"/>
          </a:p>
        </p:txBody>
      </p:sp>
      <p:sp>
        <p:nvSpPr>
          <p:cNvPr id="1048703" name="Footer Placeholder 7"/>
          <p:cNvSpPr>
            <a:spLocks noGrp="1"/>
          </p:cNvSpPr>
          <p:nvPr>
            <p:ph type="ftr" sz="quarter" idx="11"/>
          </p:nvPr>
        </p:nvSpPr>
        <p:spPr/>
        <p:txBody>
          <a:bodyPr/>
          <a:p>
            <a:endParaRPr lang="en-US"/>
          </a:p>
        </p:txBody>
      </p:sp>
      <p:sp>
        <p:nvSpPr>
          <p:cNvPr id="1048704"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04" name="Title 1"/>
          <p:cNvSpPr>
            <a:spLocks noGrp="1"/>
          </p:cNvSpPr>
          <p:nvPr>
            <p:ph type="title"/>
          </p:nvPr>
        </p:nvSpPr>
        <p:spPr>
          <a:xfrm>
            <a:off x="677334" y="609600"/>
            <a:ext cx="8596668" cy="1320800"/>
          </a:xfrm>
        </p:spPr>
        <p:txBody>
          <a:bodyPr/>
          <a:p>
            <a:r>
              <a:rPr lang="en-US" smtClean="0"/>
              <a:t>Click to edit Master title style</a:t>
            </a:r>
            <a:endParaRPr dirty="0" lang="en-US"/>
          </a:p>
        </p:txBody>
      </p:sp>
      <p:sp>
        <p:nvSpPr>
          <p:cNvPr id="1048605" name="Date Placeholder 2"/>
          <p:cNvSpPr>
            <a:spLocks noGrp="1"/>
          </p:cNvSpPr>
          <p:nvPr>
            <p:ph type="dt" sz="half" idx="10"/>
          </p:nvPr>
        </p:nvSpPr>
        <p:spPr/>
        <p:txBody>
          <a:bodyPr/>
          <a:p>
            <a:fld id="{1D8BD707-D9CF-40AE-B4C6-C98DA3205C09}" type="datetimeFigureOut">
              <a:rPr lang="en-US" smtClean="0"/>
              <a:t>9/2/2024</a:t>
            </a:fld>
            <a:endParaRPr lang="en-US"/>
          </a:p>
        </p:txBody>
      </p:sp>
      <p:sp>
        <p:nvSpPr>
          <p:cNvPr id="1048606" name="Footer Placeholder 3"/>
          <p:cNvSpPr>
            <a:spLocks noGrp="1"/>
          </p:cNvSpPr>
          <p:nvPr>
            <p:ph type="ftr" sz="quarter" idx="11"/>
          </p:nvPr>
        </p:nvSpPr>
        <p:spPr/>
        <p:txBody>
          <a:bodyPr/>
          <a:p>
            <a:endParaRPr lang="en-US"/>
          </a:p>
        </p:txBody>
      </p:sp>
      <p:sp>
        <p:nvSpPr>
          <p:cNvPr id="104860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0" name=""/>
        <p:cNvGrpSpPr/>
        <p:nvPr/>
      </p:nvGrpSpPr>
      <p:grpSpPr>
        <a:xfrm>
          <a:off x="0" y="0"/>
          <a:ext cx="0" cy="0"/>
          <a:chOff x="0" y="0"/>
          <a:chExt cx="0" cy="0"/>
        </a:xfrm>
      </p:grpSpPr>
      <p:sp>
        <p:nvSpPr>
          <p:cNvPr id="1048705" name="Date Placeholder 1"/>
          <p:cNvSpPr>
            <a:spLocks noGrp="1"/>
          </p:cNvSpPr>
          <p:nvPr>
            <p:ph type="dt" sz="half" idx="10"/>
          </p:nvPr>
        </p:nvSpPr>
        <p:spPr/>
        <p:txBody>
          <a:bodyPr/>
          <a:p>
            <a:fld id="{1D8BD707-D9CF-40AE-B4C6-C98DA3205C09}" type="datetimeFigureOut">
              <a:rPr lang="en-US" smtClean="0"/>
              <a:t>9/2/2024</a:t>
            </a:fld>
            <a:endParaRPr lang="en-US"/>
          </a:p>
        </p:txBody>
      </p:sp>
      <p:sp>
        <p:nvSpPr>
          <p:cNvPr id="1048706" name="Footer Placeholder 2"/>
          <p:cNvSpPr>
            <a:spLocks noGrp="1"/>
          </p:cNvSpPr>
          <p:nvPr>
            <p:ph type="ftr" sz="quarter" idx="11"/>
          </p:nvPr>
        </p:nvSpPr>
        <p:spPr/>
        <p:txBody>
          <a:bodyPr/>
          <a:p>
            <a:endParaRPr lang="en-US"/>
          </a:p>
        </p:txBody>
      </p:sp>
      <p:sp>
        <p:nvSpPr>
          <p:cNvPr id="1048707"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735"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dirty="0" lang="en-US"/>
          </a:p>
        </p:txBody>
      </p:sp>
      <p:sp>
        <p:nvSpPr>
          <p:cNvPr id="1048736" name="Content Placeholder 2"/>
          <p:cNvSpPr>
            <a:spLocks noGrp="1"/>
          </p:cNvSpPr>
          <p:nvPr>
            <p:ph idx="1"/>
          </p:nvPr>
        </p:nvSpPr>
        <p:spPr>
          <a:xfrm>
            <a:off x="4760461" y="514924"/>
            <a:ext cx="4513541" cy="552643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37"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smtClean="0"/>
              <a:t>Edit Master text styles</a:t>
            </a:r>
          </a:p>
        </p:txBody>
      </p:sp>
      <p:sp>
        <p:nvSpPr>
          <p:cNvPr id="1048738" name="Date Placeholder 4"/>
          <p:cNvSpPr>
            <a:spLocks noGrp="1"/>
          </p:cNvSpPr>
          <p:nvPr>
            <p:ph type="dt" sz="half" idx="10"/>
          </p:nvPr>
        </p:nvSpPr>
        <p:spPr/>
        <p:txBody>
          <a:bodyPr/>
          <a:p>
            <a:fld id="{1D8BD707-D9CF-40AE-B4C6-C98DA3205C09}" type="datetimeFigureOut">
              <a:rPr lang="en-US" smtClean="0"/>
              <a:t>9/2/2024</a:t>
            </a:fld>
            <a:endParaRPr lang="en-US"/>
          </a:p>
        </p:txBody>
      </p:sp>
      <p:sp>
        <p:nvSpPr>
          <p:cNvPr id="1048739" name="Footer Placeholder 5"/>
          <p:cNvSpPr>
            <a:spLocks noGrp="1"/>
          </p:cNvSpPr>
          <p:nvPr>
            <p:ph type="ftr" sz="quarter" idx="11"/>
          </p:nvPr>
        </p:nvSpPr>
        <p:spPr/>
        <p:txBody>
          <a:bodyPr/>
          <a:p>
            <a:endParaRPr lang="en-US"/>
          </a:p>
        </p:txBody>
      </p:sp>
      <p:sp>
        <p:nvSpPr>
          <p:cNvPr id="104874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681" name="Title 1"/>
          <p:cNvSpPr>
            <a:spLocks noGrp="1"/>
          </p:cNvSpPr>
          <p:nvPr>
            <p:ph type="title"/>
          </p:nvPr>
        </p:nvSpPr>
        <p:spPr>
          <a:xfrm>
            <a:off x="677334" y="4800600"/>
            <a:ext cx="8596667" cy="566738"/>
          </a:xfrm>
        </p:spPr>
        <p:txBody>
          <a:bodyPr anchor="b">
            <a:normAutofit/>
          </a:bodyPr>
          <a:lstStyle>
            <a:lvl1pPr algn="l">
              <a:defRPr b="0" sz="2400"/>
            </a:lvl1pPr>
          </a:lstStyle>
          <a:p>
            <a:r>
              <a:rPr lang="en-US" smtClean="0"/>
              <a:t>Click to edit Master title style</a:t>
            </a:r>
            <a:endParaRPr dirty="0" lang="en-US"/>
          </a:p>
        </p:txBody>
      </p:sp>
      <p:sp>
        <p:nvSpPr>
          <p:cNvPr id="1048682"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83"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684" name="Date Placeholder 4"/>
          <p:cNvSpPr>
            <a:spLocks noGrp="1"/>
          </p:cNvSpPr>
          <p:nvPr>
            <p:ph type="dt" sz="half" idx="10"/>
          </p:nvPr>
        </p:nvSpPr>
        <p:spPr/>
        <p:txBody>
          <a:bodyPr/>
          <a:p>
            <a:fld id="{1D8BD707-D9CF-40AE-B4C6-C98DA3205C09}" type="datetimeFigureOut">
              <a:rPr lang="en-US" smtClean="0"/>
              <a:t>9/2/2024</a:t>
            </a:fld>
            <a:endParaRPr lang="en-US"/>
          </a:p>
        </p:txBody>
      </p:sp>
      <p:sp>
        <p:nvSpPr>
          <p:cNvPr id="1048685" name="Footer Placeholder 5"/>
          <p:cNvSpPr>
            <a:spLocks noGrp="1"/>
          </p:cNvSpPr>
          <p:nvPr>
            <p:ph type="ftr" sz="quarter" idx="11"/>
          </p:nvPr>
        </p:nvSpPr>
        <p:spPr/>
        <p:txBody>
          <a:bodyPr/>
          <a:p>
            <a:endParaRPr lang="en-US"/>
          </a:p>
        </p:txBody>
      </p:sp>
      <p:sp>
        <p:nvSpPr>
          <p:cNvPr id="1048686"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smtClean="0"/>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1D8BD707-D9CF-40AE-B4C6-C98DA3205C09}" type="datetimeFigureOut">
              <a:rPr lang="en-US" smtClean="0"/>
              <a:t>9/2/2024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dirty="0" lang="en-US"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7.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image" Target="../media/image13.png"/><Relationship Id="rId4"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4" name="object 7"/>
          <p:cNvSpPr txBox="1">
            <a:spLocks noGrp="1"/>
          </p:cNvSpPr>
          <p:nvPr>
            <p:ph type="ctrTitle"/>
          </p:nvPr>
        </p:nvSpPr>
        <p:spPr>
          <a:xfrm>
            <a:off x="-2917998" y="102263"/>
            <a:ext cx="12192000" cy="1464310"/>
          </a:xfrm>
          <a:prstGeom prst="rect"/>
        </p:spPr>
        <p:txBody>
          <a:bodyPr bIns="0" lIns="0" rIns="0" rtlCol="0" tIns="16510" vert="horz" wrap="square">
            <a:spAutoFit/>
          </a:bodyPr>
          <a:p>
            <a:pPr marL="3213735">
              <a:spcBef>
                <a:spcPts val="130"/>
              </a:spcBef>
            </a:pPr>
            <a:r>
              <a:rPr b="1" dirty="0" sz="4800" lang="en-US" smtClean="0">
                <a:solidFill>
                  <a:schemeClr val="accent1"/>
                </a:solidFill>
                <a:latin typeface="Calibri" panose="020F0502020204030204" pitchFamily="34" charset="0"/>
                <a:ea typeface="Calibri" panose="020F0502020204030204" pitchFamily="34" charset="0"/>
                <a:cs typeface="Calibri" panose="020F0502020204030204" pitchFamily="34" charset="0"/>
              </a:rPr>
              <a:t>Employee </a:t>
            </a:r>
            <a:r>
              <a:rPr b="1" dirty="0" sz="4800" lang="en-US">
                <a:solidFill>
                  <a:schemeClr val="accent1"/>
                </a:solidFill>
                <a:latin typeface="Calibri" panose="020F0502020204030204" pitchFamily="34" charset="0"/>
                <a:ea typeface="Calibri" panose="020F0502020204030204" pitchFamily="34" charset="0"/>
                <a:cs typeface="Calibri" panose="020F0502020204030204" pitchFamily="34" charset="0"/>
              </a:rPr>
              <a:t>Data Analysis using </a:t>
            </a:r>
            <a:r>
              <a:rPr b="1" dirty="0" sz="4800" lang="en-US" smtClean="0">
                <a:solidFill>
                  <a:schemeClr val="accent1"/>
                </a:solidFill>
                <a:latin typeface="Calibri" panose="020F0502020204030204" pitchFamily="34" charset="0"/>
                <a:ea typeface="Calibri" panose="020F0502020204030204" pitchFamily="34" charset="0"/>
                <a:cs typeface="Calibri" panose="020F0502020204030204" pitchFamily="34" charset="0"/>
              </a:rPr>
              <a:t>Excel</a:t>
            </a:r>
            <a:endParaRPr dirty="0" sz="4800" spc="15">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1048595" name="object 11"/>
          <p:cNvSpPr txBox="1">
            <a:spLocks noGrp="1"/>
          </p:cNvSpPr>
          <p:nvPr>
            <p:ph type="sldNum" sz="quarter" idx="7"/>
          </p:nvPr>
        </p:nvSpPr>
        <p:spPr>
          <a:xfrm>
            <a:off x="8590663" y="6137882"/>
            <a:ext cx="683339"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96" name="TextBox 13"/>
          <p:cNvSpPr txBox="1"/>
          <p:nvPr/>
        </p:nvSpPr>
        <p:spPr>
          <a:xfrm>
            <a:off x="1143000" y="4382934"/>
            <a:ext cx="7848600" cy="1638935"/>
          </a:xfrm>
          <a:prstGeom prst="rect"/>
          <a:noFill/>
        </p:spPr>
        <p:txBody>
          <a:bodyPr rtlCol="0" wrap="square">
            <a:noAutofit/>
          </a:bodyPr>
          <a:p>
            <a:r>
              <a:rPr b="1" dirty="0" sz="2800" lang="en-US" smtClean="0">
                <a:latin typeface="Calibri" panose="020F0502020204030204" pitchFamily="34" charset="0"/>
                <a:ea typeface="Calibri" panose="020F0502020204030204" pitchFamily="34" charset="0"/>
                <a:cs typeface="Calibri" panose="020F0502020204030204" pitchFamily="34" charset="0"/>
              </a:rPr>
              <a:t>Student Name </a:t>
            </a:r>
            <a:r>
              <a:rPr dirty="0" sz="2800" lang="en-US" smtClean="0">
                <a:latin typeface="Calibri" panose="020F0502020204030204" pitchFamily="34" charset="0"/>
                <a:ea typeface="Calibri" panose="020F0502020204030204" pitchFamily="34" charset="0"/>
                <a:cs typeface="Calibri" panose="020F0502020204030204" pitchFamily="34" charset="0"/>
              </a:rPr>
              <a:t>: </a:t>
            </a:r>
            <a:r>
              <a:rPr altLang="en-IN" dirty="0" sz="2800" lang="en-US" smtClean="0">
                <a:latin typeface="Calibri" panose="020F0502020204030204" pitchFamily="34" charset="0"/>
                <a:ea typeface="Calibri" panose="020F0502020204030204" pitchFamily="34" charset="0"/>
                <a:cs typeface="Calibri" panose="020F0502020204030204" pitchFamily="34" charset="0"/>
              </a:rPr>
              <a:t>M</a:t>
            </a:r>
            <a:r>
              <a:rPr altLang="en-IN" dirty="0" sz="2800" lang="en-US" smtClean="0">
                <a:latin typeface="Calibri" panose="020F0502020204030204" pitchFamily="34" charset="0"/>
                <a:ea typeface="Calibri" panose="020F0502020204030204" pitchFamily="34" charset="0"/>
                <a:cs typeface="Calibri" panose="020F0502020204030204" pitchFamily="34" charset="0"/>
              </a:rPr>
              <a:t>.</a:t>
            </a:r>
            <a:r>
              <a:rPr altLang="en-IN" dirty="0" sz="2800" lang="en-US" smtClean="0">
                <a:latin typeface="Calibri" panose="020F0502020204030204" pitchFamily="34" charset="0"/>
                <a:ea typeface="Calibri" panose="020F0502020204030204" pitchFamily="34" charset="0"/>
                <a:cs typeface="Calibri" panose="020F0502020204030204" pitchFamily="34" charset="0"/>
              </a:rPr>
              <a:t>G</a:t>
            </a:r>
            <a:r>
              <a:rPr altLang="en-IN" dirty="0" sz="2800" lang="en-US" smtClean="0">
                <a:latin typeface="Calibri" panose="020F0502020204030204" pitchFamily="34" charset="0"/>
                <a:ea typeface="Calibri" panose="020F0502020204030204" pitchFamily="34" charset="0"/>
                <a:cs typeface="Calibri" panose="020F0502020204030204" pitchFamily="34" charset="0"/>
              </a:rPr>
              <a:t>i</a:t>
            </a:r>
            <a:r>
              <a:rPr altLang="en-IN" dirty="0" sz="2800" lang="en-US" smtClean="0">
                <a:latin typeface="Calibri" panose="020F0502020204030204" pitchFamily="34" charset="0"/>
                <a:ea typeface="Calibri" panose="020F0502020204030204" pitchFamily="34" charset="0"/>
                <a:cs typeface="Calibri" panose="020F0502020204030204" pitchFamily="34" charset="0"/>
              </a:rPr>
              <a:t>r</a:t>
            </a:r>
            <a:r>
              <a:rPr altLang="en-IN" dirty="0" sz="2800" lang="en-US" smtClean="0">
                <a:latin typeface="Calibri" panose="020F0502020204030204" pitchFamily="34" charset="0"/>
                <a:ea typeface="Calibri" panose="020F0502020204030204" pitchFamily="34" charset="0"/>
                <a:cs typeface="Calibri" panose="020F0502020204030204" pitchFamily="34" charset="0"/>
              </a:rPr>
              <a:t>i</a:t>
            </a:r>
            <a:endParaRPr altLang="en-US" lang="zh-CN"/>
          </a:p>
          <a:p>
            <a:r>
              <a:rPr b="1" dirty="0" sz="2800" lang="en-US" smtClean="0">
                <a:latin typeface="Calibri" panose="020F0502020204030204" pitchFamily="34" charset="0"/>
                <a:ea typeface="Calibri" panose="020F0502020204030204" pitchFamily="34" charset="0"/>
                <a:cs typeface="Calibri" panose="020F0502020204030204" pitchFamily="34" charset="0"/>
              </a:rPr>
              <a:t>Register No      </a:t>
            </a:r>
            <a:r>
              <a:rPr dirty="0" sz="2800" lang="en-US" smtClean="0">
                <a:latin typeface="Calibri" panose="020F0502020204030204" pitchFamily="34" charset="0"/>
                <a:ea typeface="Calibri" panose="020F0502020204030204" pitchFamily="34" charset="0"/>
                <a:cs typeface="Calibri" panose="020F0502020204030204" pitchFamily="34" charset="0"/>
              </a:rPr>
              <a:t>:  31221</a:t>
            </a:r>
            <a:r>
              <a:rPr altLang="en-IN" dirty="0" sz="2800" lang="en-US" smtClean="0">
                <a:latin typeface="Calibri" panose="020F0502020204030204" pitchFamily="34" charset="0"/>
                <a:ea typeface="Calibri" panose="020F0502020204030204" pitchFamily="34" charset="0"/>
                <a:cs typeface="Calibri" panose="020F0502020204030204" pitchFamily="34" charset="0"/>
              </a:rPr>
              <a:t>1</a:t>
            </a:r>
            <a:r>
              <a:rPr altLang="en-IN" dirty="0" sz="2800" lang="en-US" smtClean="0">
                <a:latin typeface="Calibri" panose="020F0502020204030204" pitchFamily="34" charset="0"/>
                <a:ea typeface="Calibri" panose="020F0502020204030204" pitchFamily="34" charset="0"/>
                <a:cs typeface="Calibri" panose="020F0502020204030204" pitchFamily="34" charset="0"/>
              </a:rPr>
              <a:t>6</a:t>
            </a:r>
            <a:r>
              <a:rPr altLang="en-IN" dirty="0" sz="2800" lang="en-US" smtClean="0">
                <a:latin typeface="Calibri" panose="020F0502020204030204" pitchFamily="34" charset="0"/>
                <a:ea typeface="Calibri" panose="020F0502020204030204" pitchFamily="34" charset="0"/>
                <a:cs typeface="Calibri" panose="020F0502020204030204" pitchFamily="34" charset="0"/>
              </a:rPr>
              <a:t>0</a:t>
            </a:r>
            <a:r>
              <a:rPr altLang="en-IN" dirty="0" sz="2800" lang="en-US" smtClean="0">
                <a:latin typeface="Calibri" panose="020F0502020204030204" pitchFamily="34" charset="0"/>
                <a:ea typeface="Calibri" panose="020F0502020204030204" pitchFamily="34" charset="0"/>
                <a:cs typeface="Calibri" panose="020F0502020204030204" pitchFamily="34" charset="0"/>
              </a:rPr>
              <a:t>8</a:t>
            </a:r>
            <a:endParaRPr dirty="0" sz="2800" lang="en-US">
              <a:latin typeface="Calibri" panose="020F0502020204030204" pitchFamily="34" charset="0"/>
              <a:ea typeface="Calibri" panose="020F0502020204030204" pitchFamily="34" charset="0"/>
              <a:cs typeface="Calibri" panose="020F0502020204030204" pitchFamily="34" charset="0"/>
            </a:endParaRPr>
          </a:p>
          <a:p>
            <a:r>
              <a:rPr b="1" dirty="0" sz="2800" lang="en-US" smtClean="0">
                <a:latin typeface="Calibri" panose="020F0502020204030204" pitchFamily="34" charset="0"/>
                <a:ea typeface="Calibri" panose="020F0502020204030204" pitchFamily="34" charset="0"/>
                <a:cs typeface="Calibri" panose="020F0502020204030204" pitchFamily="34" charset="0"/>
              </a:rPr>
              <a:t>Department</a:t>
            </a:r>
            <a:r>
              <a:rPr dirty="0" sz="2800" lang="en-US" smtClean="0">
                <a:latin typeface="Calibri" panose="020F0502020204030204" pitchFamily="34" charset="0"/>
                <a:ea typeface="Calibri" panose="020F0502020204030204" pitchFamily="34" charset="0"/>
                <a:cs typeface="Calibri" panose="020F0502020204030204" pitchFamily="34" charset="0"/>
              </a:rPr>
              <a:t>     : B.Com (General)</a:t>
            </a:r>
            <a:endParaRPr dirty="0" sz="2800" lang="en-US">
              <a:latin typeface="Calibri" panose="020F0502020204030204" pitchFamily="34" charset="0"/>
              <a:ea typeface="Calibri" panose="020F0502020204030204" pitchFamily="34" charset="0"/>
              <a:cs typeface="Calibri" panose="020F0502020204030204" pitchFamily="34" charset="0"/>
            </a:endParaRPr>
          </a:p>
          <a:p>
            <a:r>
              <a:rPr b="1" dirty="0" sz="2800" lang="en-US" smtClean="0">
                <a:latin typeface="Calibri" panose="020F0502020204030204" pitchFamily="34" charset="0"/>
                <a:ea typeface="Calibri" panose="020F0502020204030204" pitchFamily="34" charset="0"/>
                <a:cs typeface="Calibri" panose="020F0502020204030204" pitchFamily="34" charset="0"/>
              </a:rPr>
              <a:t>College </a:t>
            </a:r>
            <a:r>
              <a:rPr dirty="0" sz="2800" lang="en-US" smtClean="0">
                <a:latin typeface="Calibri" panose="020F0502020204030204" pitchFamily="34" charset="0"/>
                <a:ea typeface="Calibri" panose="020F0502020204030204" pitchFamily="34" charset="0"/>
                <a:cs typeface="Calibri" panose="020F0502020204030204" pitchFamily="34" charset="0"/>
              </a:rPr>
              <a:t>             : Thiruthangal Nadar College           </a:t>
            </a:r>
            <a:endParaRPr dirty="0" sz="2800" lang="en-IN">
              <a:latin typeface="Calibri" panose="020F0502020204030204" pitchFamily="34" charset="0"/>
              <a:ea typeface="Calibri" panose="020F0502020204030204" pitchFamily="34" charset="0"/>
              <a:cs typeface="Calibri" panose="020F0502020204030204" pitchFamily="34" charset="0"/>
            </a:endParaRPr>
          </a:p>
        </p:txBody>
      </p:sp>
      <p:pic>
        <p:nvPicPr>
          <p:cNvPr id="2097153" name="Picture 2" descr="How to manage projects like an actual project manager - Work Life by  Atlassian"/>
          <p:cNvPicPr>
            <a:picLocks noChangeAspect="1" noChangeArrowheads="1"/>
          </p:cNvPicPr>
          <p:nvPr/>
        </p:nvPicPr>
        <p:blipFill>
          <a:blip xmlns:r="http://schemas.openxmlformats.org/officeDocument/2006/relationships" r:embed="rId2"/>
          <a:srcRect/>
          <a:stretch>
            <a:fillRect/>
          </a:stretch>
        </p:blipFill>
        <p:spPr bwMode="auto">
          <a:xfrm>
            <a:off x="838200" y="859754"/>
            <a:ext cx="5715000" cy="3119819"/>
          </a:xfrm>
          <a:prstGeom prst="rect"/>
          <a:noFill/>
        </p:spPr>
      </p:pic>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4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41" name="object 8"/>
          <p:cNvSpPr txBox="1"/>
          <p:nvPr/>
        </p:nvSpPr>
        <p:spPr>
          <a:xfrm>
            <a:off x="739775" y="291147"/>
            <a:ext cx="3303904" cy="505908"/>
          </a:xfrm>
          <a:prstGeom prst="rect"/>
        </p:spPr>
        <p:txBody>
          <a:bodyPr bIns="0" lIns="0" rIns="0" rtlCol="0" tIns="13335" vert="horz" wrap="square">
            <a:spAutoFit/>
          </a:bodyPr>
          <a:p>
            <a:pPr marL="12700">
              <a:lnSpc>
                <a:spcPct val="100000"/>
              </a:lnSpc>
              <a:spcBef>
                <a:spcPts val="105"/>
              </a:spcBef>
            </a:pPr>
            <a:r>
              <a:rPr dirty="0" sz="3200" spc="15">
                <a:solidFill>
                  <a:schemeClr val="accent1"/>
                </a:solidFill>
                <a:latin typeface="Calibri" panose="020F0502020204030204" pitchFamily="34" charset="0"/>
                <a:ea typeface="Calibri" panose="020F0502020204030204" pitchFamily="34" charset="0"/>
                <a:cs typeface="Calibri" panose="020F0502020204030204" pitchFamily="34" charset="0"/>
              </a:rPr>
              <a:t>MODELLING</a:t>
            </a:r>
          </a:p>
        </p:txBody>
      </p:sp>
      <p:sp>
        <p:nvSpPr>
          <p:cNvPr id="104864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Text Box 1"/>
          <p:cNvSpPr txBox="1"/>
          <p:nvPr/>
        </p:nvSpPr>
        <p:spPr>
          <a:xfrm>
            <a:off x="838201" y="1066800"/>
            <a:ext cx="8839200" cy="1198880"/>
          </a:xfrm>
          <a:prstGeom prst="rect"/>
          <a:noFill/>
        </p:spPr>
        <p:txBody>
          <a:bodyPr rtlCol="0" wrap="square">
            <a:spAutoFit/>
          </a:bodyPr>
          <a:p>
            <a:r>
              <a:rPr b="1" dirty="0" lang="en-US">
                <a:latin typeface="Calibri" panose="020F0502020204030204" pitchFamily="34" charset="0"/>
                <a:ea typeface="Calibri" panose="020F0502020204030204" pitchFamily="34" charset="0"/>
                <a:cs typeface="Calibri" panose="020F0502020204030204" pitchFamily="34" charset="0"/>
                <a:sym typeface="+mn-ea"/>
              </a:rPr>
              <a:t>Modeling employee performance in Excel involves creating a systematic approach to evaluate, analyze, and visualize the performance data of employees.</a:t>
            </a:r>
            <a:endParaRPr b="1" dirty="0" lang="en-IN">
              <a:latin typeface="Calibri" panose="020F0502020204030204" pitchFamily="34" charset="0"/>
              <a:ea typeface="Calibri" panose="020F0502020204030204" pitchFamily="34" charset="0"/>
              <a:cs typeface="Calibri" panose="020F0502020204030204" pitchFamily="34" charset="0"/>
            </a:endParaRPr>
          </a:p>
          <a:p>
            <a:endParaRPr b="1" dirty="0" lang="en-IN">
              <a:latin typeface="Calibri" panose="020F0502020204030204" pitchFamily="34" charset="0"/>
              <a:ea typeface="Calibri" panose="020F0502020204030204" pitchFamily="34" charset="0"/>
              <a:cs typeface="Calibri" panose="020F0502020204030204" pitchFamily="34" charset="0"/>
            </a:endParaRPr>
          </a:p>
          <a:p>
            <a:endParaRPr dirty="0" lang="en-US">
              <a:latin typeface="Calibri" panose="020F0502020204030204" pitchFamily="34" charset="0"/>
              <a:ea typeface="Calibri" panose="020F0502020204030204" pitchFamily="34" charset="0"/>
              <a:cs typeface="Calibri" panose="020F0502020204030204" pitchFamily="34" charset="0"/>
            </a:endParaRPr>
          </a:p>
        </p:txBody>
      </p:sp>
      <p:sp>
        <p:nvSpPr>
          <p:cNvPr id="1048644" name="Text Box 6"/>
          <p:cNvSpPr txBox="1"/>
          <p:nvPr/>
        </p:nvSpPr>
        <p:spPr>
          <a:xfrm>
            <a:off x="2537638" y="1815777"/>
            <a:ext cx="2743200" cy="584775"/>
          </a:xfrm>
          <a:prstGeom prst="rect"/>
          <a:noFill/>
        </p:spPr>
        <p:txBody>
          <a:bodyPr rtlCol="0" wrap="square">
            <a:spAutoFit/>
          </a:bodyPr>
          <a:p>
            <a:r>
              <a:rPr b="1" dirty="0" sz="3200" lang="en-US">
                <a:latin typeface="Calibri" panose="020F0502020204030204" pitchFamily="34" charset="0"/>
                <a:ea typeface="Calibri" panose="020F0502020204030204" pitchFamily="34" charset="0"/>
                <a:cs typeface="Calibri" panose="020F0502020204030204" pitchFamily="34" charset="0"/>
              </a:rPr>
              <a:t>PIVOT TABLE</a:t>
            </a:r>
          </a:p>
        </p:txBody>
      </p:sp>
      <p:graphicFrame>
        <p:nvGraphicFramePr>
          <p:cNvPr id="4194304" name="Table 3"/>
          <p:cNvGraphicFramePr>
            <a:graphicFrameLocks noGrp="1"/>
          </p:cNvGraphicFramePr>
          <p:nvPr/>
        </p:nvGraphicFramePr>
        <p:xfrm>
          <a:off x="773445" y="2535425"/>
          <a:ext cx="6236955" cy="3177537"/>
        </p:xfrm>
        <a:graphic>
          <a:graphicData uri="http://schemas.openxmlformats.org/drawingml/2006/table">
            <a:tbl>
              <a:tblPr/>
              <a:tblGrid>
                <a:gridCol w="3735319"/>
                <a:gridCol w="2501636"/>
              </a:tblGrid>
              <a:tr h="288867">
                <a:tc>
                  <a:txBody>
                    <a:bodyPr/>
                    <a:p>
                      <a:pPr algn="l" fontAlgn="b"/>
                      <a:r>
                        <a:rPr b="1" dirty="0" sz="1600" i="0" lang="en-US" strike="noStrike" u="none">
                          <a:solidFill>
                            <a:srgbClr val="000000"/>
                          </a:solidFill>
                          <a:effectLst/>
                          <a:latin typeface="Calibri" panose="020F0502020204030204" pitchFamily="34" charset="0"/>
                        </a:rPr>
                        <a:t>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p>
                      <a:pPr algn="ctr" fontAlgn="b"/>
                      <a:r>
                        <a:rPr b="1" sz="1600" i="0" lang="en-US" strike="noStrike" u="none">
                          <a:solidFill>
                            <a:srgbClr val="000000"/>
                          </a:solidFill>
                          <a:effectLst/>
                          <a:latin typeface="Calibri" panose="020F0502020204030204" pitchFamily="34" charset="0"/>
                        </a:rPr>
                        <a:t>Salary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r>
              <a:tr h="288867">
                <a:tc>
                  <a:txBody>
                    <a:bodyPr/>
                    <a:p>
                      <a:pPr algn="l" fontAlgn="b"/>
                      <a:r>
                        <a:rPr b="0" dirty="0" sz="1600" i="0" lang="en-US" strike="noStrike" u="none">
                          <a:solidFill>
                            <a:srgbClr val="000000"/>
                          </a:solidFill>
                          <a:effectLst/>
                          <a:latin typeface="Calibri" panose="020F0502020204030204" pitchFamily="34" charset="0"/>
                        </a:rPr>
                        <a:t>Alexis </a:t>
                      </a:r>
                      <a:r>
                        <a:rPr b="0" dirty="0" sz="1600" i="0" lang="en-US" err="1" strike="noStrike" u="none">
                          <a:solidFill>
                            <a:srgbClr val="000000"/>
                          </a:solidFill>
                          <a:effectLst/>
                          <a:latin typeface="Calibri" panose="020F0502020204030204" pitchFamily="34" charset="0"/>
                        </a:rPr>
                        <a:t>Gotfrey</a:t>
                      </a:r>
                      <a:endParaRPr b="0" dirty="0" sz="1600" i="0" lang="en-US" strike="noStrike" u="none">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$114,465.93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Cletus McGarahan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$114,425.19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Collen Dunbleton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$118,976.16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Edd  MacKnockiter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$119,022.49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Eilis Pavlasek</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$115,191.38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Ewart Hovel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$116,767.63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Hogan Iles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$114,177.23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Shellysheldon Mahady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$114,691.03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Sidoney Yitzhok</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$118,442.54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1" sz="1600" i="0" lang="en-US" strike="noStrike" u="none">
                          <a:solidFill>
                            <a:srgbClr val="000000"/>
                          </a:solidFill>
                          <a:effectLst/>
                          <a:latin typeface="Calibri" panose="020F0502020204030204" pitchFamily="34" charset="0"/>
                        </a:rPr>
                        <a:t>Grand Total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p>
                      <a:pPr algn="ctr" fontAlgn="b"/>
                      <a:r>
                        <a:rPr b="1" dirty="0" sz="1600" i="0" lang="en-US" strike="noStrike" u="none">
                          <a:solidFill>
                            <a:srgbClr val="000000"/>
                          </a:solidFill>
                          <a:effectLst/>
                          <a:latin typeface="Calibri" panose="020F0502020204030204" pitchFamily="34" charset="0"/>
                        </a:rPr>
                        <a:t>$1,046,159.58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r>
            </a:tbl>
          </a:graphicData>
        </a:graphic>
      </p:graphicFrame>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68" name="object 6"/>
          <p:cNvPicPr>
            <a:picLocks/>
          </p:cNvPicPr>
          <p:nvPr/>
        </p:nvPicPr>
        <p:blipFill>
          <a:blip xmlns:r="http://schemas.openxmlformats.org/officeDocument/2006/relationships" r:embed="rId3" cstate="print"/>
          <a:stretch>
            <a:fillRect/>
          </a:stretch>
        </p:blipFill>
        <p:spPr>
          <a:xfrm>
            <a:off x="1666875" y="6467475"/>
            <a:ext cx="76200" cy="177800"/>
          </a:xfrm>
          <a:prstGeom prst="rect"/>
        </p:spPr>
      </p:pic>
      <p:sp>
        <p:nvSpPr>
          <p:cNvPr id="1048645" name="object 7"/>
          <p:cNvSpPr txBox="1">
            <a:spLocks noGrp="1"/>
          </p:cNvSpPr>
          <p:nvPr>
            <p:ph type="title"/>
          </p:nvPr>
        </p:nvSpPr>
        <p:spPr>
          <a:xfrm>
            <a:off x="657225" y="204246"/>
            <a:ext cx="2437130" cy="505908"/>
          </a:xfrm>
          <a:prstGeom prst="rect"/>
        </p:spPr>
        <p:txBody>
          <a:bodyPr bIns="0" lIns="0" rIns="0" rtlCol="0" tIns="13335" vert="horz" wrap="square">
            <a:spAutoFit/>
          </a:bodyPr>
          <a:p>
            <a:pPr marL="12700">
              <a:lnSpc>
                <a:spcPct val="100000"/>
              </a:lnSpc>
              <a:spcBef>
                <a:spcPts val="105"/>
              </a:spcBef>
            </a:pPr>
            <a:r>
              <a:rPr dirty="0" sz="3200">
                <a:latin typeface="Calibri" panose="020F0502020204030204" pitchFamily="34" charset="0"/>
                <a:ea typeface="Calibri" panose="020F0502020204030204" pitchFamily="34" charset="0"/>
                <a:cs typeface="Calibri" panose="020F0502020204030204" pitchFamily="34" charset="0"/>
              </a:rPr>
              <a:t>R</a:t>
            </a:r>
            <a:r>
              <a:rPr dirty="0" sz="3200" spc="-40">
                <a:latin typeface="Calibri" panose="020F0502020204030204" pitchFamily="34" charset="0"/>
                <a:ea typeface="Calibri" panose="020F0502020204030204" pitchFamily="34" charset="0"/>
                <a:cs typeface="Calibri" panose="020F0502020204030204" pitchFamily="34" charset="0"/>
              </a:rPr>
              <a:t>E</a:t>
            </a:r>
            <a:r>
              <a:rPr dirty="0" sz="3200" spc="15">
                <a:latin typeface="Calibri" panose="020F0502020204030204" pitchFamily="34" charset="0"/>
                <a:ea typeface="Calibri" panose="020F0502020204030204" pitchFamily="34" charset="0"/>
                <a:cs typeface="Calibri" panose="020F0502020204030204" pitchFamily="34" charset="0"/>
              </a:rPr>
              <a:t>S</a:t>
            </a:r>
            <a:r>
              <a:rPr dirty="0" sz="3200" spc="-30">
                <a:latin typeface="Calibri" panose="020F0502020204030204" pitchFamily="34" charset="0"/>
                <a:ea typeface="Calibri" panose="020F0502020204030204" pitchFamily="34" charset="0"/>
                <a:cs typeface="Calibri" panose="020F0502020204030204" pitchFamily="34" charset="0"/>
              </a:rPr>
              <a:t>U</a:t>
            </a:r>
            <a:r>
              <a:rPr dirty="0" sz="3200" spc="-405">
                <a:latin typeface="Calibri" panose="020F0502020204030204" pitchFamily="34" charset="0"/>
                <a:ea typeface="Calibri" panose="020F0502020204030204" pitchFamily="34" charset="0"/>
                <a:cs typeface="Calibri" panose="020F0502020204030204" pitchFamily="34" charset="0"/>
              </a:rPr>
              <a:t>L</a:t>
            </a:r>
            <a:r>
              <a:rPr dirty="0" sz="3200">
                <a:latin typeface="Calibri" panose="020F0502020204030204" pitchFamily="34" charset="0"/>
                <a:ea typeface="Calibri" panose="020F0502020204030204" pitchFamily="34" charset="0"/>
                <a:cs typeface="Calibri" panose="020F0502020204030204" pitchFamily="34" charset="0"/>
              </a:rPr>
              <a:t>TS</a:t>
            </a:r>
          </a:p>
        </p:txBody>
      </p:sp>
      <p:sp>
        <p:nvSpPr>
          <p:cNvPr id="104864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47" name="Text Box 1"/>
          <p:cNvSpPr txBox="1"/>
          <p:nvPr/>
        </p:nvSpPr>
        <p:spPr>
          <a:xfrm>
            <a:off x="597675" y="747008"/>
            <a:ext cx="8924925" cy="1261884"/>
          </a:xfrm>
          <a:prstGeom prst="rect"/>
          <a:noFill/>
        </p:spPr>
        <p:txBody>
          <a:bodyPr rtlCol="0" wrap="square">
            <a:spAutoFit/>
          </a:bodyPr>
          <a:p>
            <a:r>
              <a:rPr b="1" dirty="0" lang="en-US">
                <a:latin typeface="Calibri" panose="020F0502020204030204" pitchFamily="34" charset="0"/>
                <a:ea typeface="Calibri" panose="020F0502020204030204" pitchFamily="34" charset="0"/>
                <a:cs typeface="Calibri" panose="020F0502020204030204" pitchFamily="34" charset="0"/>
                <a:sym typeface="+mn-ea"/>
              </a:rPr>
              <a:t>To present employee performance results in Excel, you can create a structured and visually appealing report. Below are steps to organize and display the results effectively</a:t>
            </a:r>
            <a:r>
              <a:rPr b="1" dirty="0" lang="en-IN">
                <a:latin typeface="Calibri" panose="020F0502020204030204" pitchFamily="34" charset="0"/>
                <a:ea typeface="Calibri" panose="020F0502020204030204" pitchFamily="34" charset="0"/>
                <a:cs typeface="Calibri" panose="020F0502020204030204" pitchFamily="34" charset="0"/>
                <a:sym typeface="+mn-ea"/>
              </a:rPr>
              <a:t>.</a:t>
            </a:r>
            <a:endParaRPr b="1" dirty="0" lang="en-IN">
              <a:latin typeface="Calibri" panose="020F0502020204030204" pitchFamily="34" charset="0"/>
              <a:ea typeface="Calibri" panose="020F0502020204030204" pitchFamily="34" charset="0"/>
              <a:cs typeface="Calibri" panose="020F0502020204030204" pitchFamily="34" charset="0"/>
            </a:endParaRPr>
          </a:p>
          <a:p>
            <a:endParaRPr dirty="0" sz="2000" lang="en-US">
              <a:latin typeface="Calibri" panose="020F0502020204030204" pitchFamily="34" charset="0"/>
              <a:ea typeface="Calibri" panose="020F0502020204030204" pitchFamily="34" charset="0"/>
              <a:cs typeface="Calibri" panose="020F0502020204030204" pitchFamily="34" charset="0"/>
            </a:endParaRPr>
          </a:p>
          <a:p>
            <a:endParaRPr dirty="0" sz="2000" lang="en-US">
              <a:latin typeface="Calibri" panose="020F0502020204030204" pitchFamily="34" charset="0"/>
              <a:ea typeface="Calibri" panose="020F0502020204030204" pitchFamily="34" charset="0"/>
              <a:cs typeface="Calibri" panose="020F0502020204030204" pitchFamily="34" charset="0"/>
            </a:endParaRPr>
          </a:p>
        </p:txBody>
      </p:sp>
      <p:sp>
        <p:nvSpPr>
          <p:cNvPr id="1048648" name="Text Box 11"/>
          <p:cNvSpPr txBox="1"/>
          <p:nvPr/>
        </p:nvSpPr>
        <p:spPr>
          <a:xfrm>
            <a:off x="2743200" y="1444625"/>
            <a:ext cx="1295400" cy="400110"/>
          </a:xfrm>
          <a:prstGeom prst="rect"/>
          <a:noFill/>
        </p:spPr>
        <p:txBody>
          <a:bodyPr rtlCol="0" wrap="square">
            <a:spAutoFit/>
          </a:bodyPr>
          <a:p>
            <a:r>
              <a:rPr b="1" dirty="0" sz="2000" lang="en-US">
                <a:latin typeface="Calibri" panose="020F0502020204030204" pitchFamily="34" charset="0"/>
                <a:ea typeface="Calibri" panose="020F0502020204030204" pitchFamily="34" charset="0"/>
                <a:cs typeface="Calibri" panose="020F0502020204030204" pitchFamily="34" charset="0"/>
              </a:rPr>
              <a:t>GRAPH</a:t>
            </a:r>
          </a:p>
        </p:txBody>
      </p:sp>
      <p:sp>
        <p:nvSpPr>
          <p:cNvPr id="1048649" name="Text Box 12"/>
          <p:cNvSpPr txBox="1"/>
          <p:nvPr/>
        </p:nvSpPr>
        <p:spPr>
          <a:xfrm>
            <a:off x="7436502" y="1444624"/>
            <a:ext cx="2240898" cy="400110"/>
          </a:xfrm>
          <a:prstGeom prst="rect"/>
          <a:noFill/>
        </p:spPr>
        <p:txBody>
          <a:bodyPr rtlCol="0" wrap="square">
            <a:spAutoFit/>
          </a:bodyPr>
          <a:p>
            <a:r>
              <a:rPr b="1" dirty="0" sz="2000" lang="en-US" smtClean="0">
                <a:latin typeface="Calibri" panose="020F0502020204030204" pitchFamily="34" charset="0"/>
                <a:ea typeface="Calibri" panose="020F0502020204030204" pitchFamily="34" charset="0"/>
                <a:cs typeface="Calibri" panose="020F0502020204030204" pitchFamily="34" charset="0"/>
              </a:rPr>
              <a:t>Pie-Chart</a:t>
            </a:r>
            <a:endParaRPr b="1" dirty="0" sz="2000" lang="en-US">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194305" name="Chart 13"/>
          <p:cNvGraphicFramePr>
            <a:graphicFrameLocks/>
          </p:cNvGraphicFramePr>
          <p:nvPr/>
        </p:nvGraphicFramePr>
        <p:xfrm>
          <a:off x="550679" y="2008892"/>
          <a:ext cx="5519921" cy="391477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6" name="Chart 14"/>
          <p:cNvGraphicFramePr>
            <a:graphicFrameLocks/>
          </p:cNvGraphicFramePr>
          <p:nvPr/>
        </p:nvGraphicFramePr>
        <p:xfrm>
          <a:off x="5562600" y="1905000"/>
          <a:ext cx="5257800" cy="3048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0" name="Title 1"/>
          <p:cNvSpPr>
            <a:spLocks noGrp="1"/>
          </p:cNvSpPr>
          <p:nvPr>
            <p:ph type="title"/>
          </p:nvPr>
        </p:nvSpPr>
        <p:spPr>
          <a:xfrm>
            <a:off x="677334" y="609600"/>
            <a:ext cx="8390466" cy="533400"/>
          </a:xfrm>
        </p:spPr>
        <p:txBody>
          <a:bodyPr>
            <a:normAutofit/>
          </a:bodyPr>
          <a:p>
            <a:r>
              <a:rPr b="1" dirty="0" lang="en-US">
                <a:latin typeface="Calibri" panose="020F0502020204030204" pitchFamily="34" charset="0"/>
                <a:ea typeface="Calibri" panose="020F0502020204030204" pitchFamily="34" charset="0"/>
                <a:cs typeface="Calibri" panose="020F0502020204030204" pitchFamily="34" charset="0"/>
              </a:rPr>
              <a:t>C</a:t>
            </a:r>
            <a:r>
              <a:rPr b="1" dirty="0" lang="en-US" smtClean="0">
                <a:latin typeface="Calibri" panose="020F0502020204030204" pitchFamily="34" charset="0"/>
                <a:ea typeface="Calibri" panose="020F0502020204030204" pitchFamily="34" charset="0"/>
                <a:cs typeface="Calibri" panose="020F0502020204030204" pitchFamily="34" charset="0"/>
              </a:rPr>
              <a:t>onclusion</a:t>
            </a:r>
            <a:endParaRPr b="1" dirty="0" lang="en-IN">
              <a:latin typeface="Calibri" panose="020F0502020204030204" pitchFamily="34" charset="0"/>
              <a:ea typeface="Calibri" panose="020F0502020204030204" pitchFamily="34" charset="0"/>
              <a:cs typeface="Calibri" panose="020F0502020204030204" pitchFamily="34" charset="0"/>
            </a:endParaRPr>
          </a:p>
        </p:txBody>
      </p:sp>
      <p:pic>
        <p:nvPicPr>
          <p:cNvPr id="2097169" name="Picture 2" descr="Conclusion of an internship report: writing and examples"/>
          <p:cNvPicPr>
            <a:picLocks noChangeAspect="1" noChangeArrowheads="1"/>
          </p:cNvPicPr>
          <p:nvPr/>
        </p:nvPicPr>
        <p:blipFill>
          <a:blip xmlns:r="http://schemas.openxmlformats.org/officeDocument/2006/relationships" r:embed="rId1"/>
          <a:srcRect/>
          <a:stretch>
            <a:fillRect/>
          </a:stretch>
        </p:blipFill>
        <p:spPr bwMode="auto">
          <a:xfrm>
            <a:off x="5486400" y="0"/>
            <a:ext cx="3806825" cy="2617193"/>
          </a:xfrm>
          <a:prstGeom prst="rect"/>
          <a:noFill/>
        </p:spPr>
      </p:pic>
      <p:sp>
        <p:nvSpPr>
          <p:cNvPr id="1048651" name="Text Box 2"/>
          <p:cNvSpPr txBox="1"/>
          <p:nvPr/>
        </p:nvSpPr>
        <p:spPr>
          <a:xfrm>
            <a:off x="703915" y="2362200"/>
            <a:ext cx="9381066" cy="5332095"/>
          </a:xfrm>
          <a:prstGeom prst="rect"/>
          <a:noFill/>
        </p:spPr>
        <p:txBody>
          <a:bodyPr rtlCol="0" wrap="square">
            <a:noAutofit/>
          </a:bodyPr>
          <a:p>
            <a:r>
              <a:rPr dirty="0" sz="2000" lang="en-IN">
                <a:latin typeface="Calibri" panose="020F0502020204030204" pitchFamily="34" charset="0"/>
                <a:ea typeface="Calibri" panose="020F0502020204030204" pitchFamily="34" charset="0"/>
                <a:cs typeface="Calibri" panose="020F0502020204030204" pitchFamily="34" charset="0"/>
                <a:sym typeface="+mn-ea"/>
              </a:rPr>
              <a:t>A</a:t>
            </a:r>
            <a:r>
              <a:rPr dirty="0" sz="2000" lang="en-US">
                <a:latin typeface="Calibri" panose="020F0502020204030204" pitchFamily="34" charset="0"/>
                <a:ea typeface="Calibri" panose="020F0502020204030204" pitchFamily="34" charset="0"/>
                <a:cs typeface="Calibri" panose="020F0502020204030204" pitchFamily="34" charset="0"/>
                <a:sym typeface="+mn-ea"/>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dirty="0" sz="2000" lang="en-US">
              <a:latin typeface="Calibri" panose="020F0502020204030204" pitchFamily="34" charset="0"/>
              <a:ea typeface="Calibri" panose="020F0502020204030204" pitchFamily="34" charset="0"/>
              <a:cs typeface="Calibri" panose="020F0502020204030204" pitchFamily="34" charset="0"/>
            </a:endParaRPr>
          </a:p>
          <a:p>
            <a:endParaRPr dirty="0" sz="200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0" name="object 17"/>
          <p:cNvSpPr txBox="1"/>
          <p:nvPr/>
        </p:nvSpPr>
        <p:spPr>
          <a:xfrm>
            <a:off x="763645" y="533400"/>
            <a:ext cx="3909695" cy="1400810"/>
          </a:xfrm>
          <a:prstGeom prst="rect"/>
        </p:spPr>
        <p:txBody>
          <a:bodyPr anchor="t" bIns="0" lIns="0" rIns="0" rtlCol="0" tIns="16510" vert="horz" wrap="square">
            <a:spAutoFit/>
          </a:bodyPr>
          <a:lstStyle>
            <a:lvl1pPr algn="l" defTabSz="457200" eaLnBrk="1" hangingPunct="1" latinLnBrk="0" rtl="0">
              <a:spcBef>
                <a:spcPct val="0"/>
              </a:spcBef>
              <a:buNone/>
              <a:defRPr b="0" sz="3200" i="0" kern="1200">
                <a:solidFill>
                  <a:schemeClr val="tx1"/>
                </a:solidFill>
                <a:latin typeface="Trebuchet MS" panose="020B0603020202020204"/>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b="1" dirty="0" sz="4800" lang="en-US" spc="5" smtClean="0">
                <a:solidFill>
                  <a:schemeClr val="accent1"/>
                </a:solidFill>
                <a:latin typeface="Calibri" panose="020F0502020204030204" pitchFamily="34" charset="0"/>
                <a:ea typeface="Calibri" panose="020F0502020204030204" pitchFamily="34" charset="0"/>
                <a:cs typeface="Calibri" panose="020F0502020204030204" pitchFamily="34" charset="0"/>
              </a:rPr>
              <a:t>PROJECT</a:t>
            </a:r>
            <a:r>
              <a:rPr b="1" dirty="0" sz="4400" lang="en-US" spc="-85" smtClean="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b="1" dirty="0" sz="4400" lang="en-US" spc="25" smtClean="0">
                <a:solidFill>
                  <a:schemeClr val="accent1"/>
                </a:solidFill>
                <a:latin typeface="Calibri" panose="020F0502020204030204" pitchFamily="34" charset="0"/>
                <a:ea typeface="Calibri" panose="020F0502020204030204" pitchFamily="34" charset="0"/>
                <a:cs typeface="Calibri" panose="020F0502020204030204" pitchFamily="34" charset="0"/>
              </a:rPr>
              <a:t>TITLE</a:t>
            </a:r>
            <a:endParaRPr b="1" dirty="0" sz="4400" lang="en-US">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1048601" name="TextBox 4"/>
          <p:cNvSpPr txBox="1"/>
          <p:nvPr/>
        </p:nvSpPr>
        <p:spPr>
          <a:xfrm>
            <a:off x="0" y="2895600"/>
            <a:ext cx="10820400" cy="1412240"/>
          </a:xfrm>
          <a:prstGeom prst="rect"/>
          <a:noFill/>
        </p:spPr>
        <p:txBody>
          <a:bodyPr rtlCol="0" wrap="square">
            <a:spAutoFit/>
          </a:bodyPr>
          <a:p>
            <a:r>
              <a:rPr b="1" dirty="0" sz="4400" lang="en-US">
                <a:solidFill>
                  <a:srgbClr val="0F0F0F"/>
                </a:solidFill>
                <a:latin typeface="Calibri" panose="020F0502020204030204" pitchFamily="34" charset="0"/>
                <a:ea typeface="Calibri" panose="020F0502020204030204" pitchFamily="34" charset="0"/>
                <a:cs typeface="Calibri" panose="020F0502020204030204" pitchFamily="34" charset="0"/>
              </a:rPr>
              <a:t>Employee Performance Analysis using Excel</a:t>
            </a:r>
            <a:endParaRPr dirty="0" sz="2800" lang="en-IN">
              <a:solidFill>
                <a:srgbClr val="7030A0"/>
              </a:solidFill>
              <a:latin typeface="Calibri" panose="020F0502020204030204" pitchFamily="34" charset="0"/>
              <a:ea typeface="Calibri" panose="020F0502020204030204" pitchFamily="34" charset="0"/>
              <a:cs typeface="Calibri" panose="020F0502020204030204" pitchFamily="34" charset="0"/>
            </a:endParaRPr>
          </a:p>
        </p:txBody>
      </p:sp>
      <p:pic>
        <p:nvPicPr>
          <p:cNvPr id="2097154" name="Picture 2" descr="200+ Free Title &amp; Banner Images - Pixabay"/>
          <p:cNvPicPr>
            <a:picLocks noChangeAspect="1" noChangeArrowheads="1"/>
          </p:cNvPicPr>
          <p:nvPr/>
        </p:nvPicPr>
        <p:blipFill>
          <a:blip xmlns:r="http://schemas.openxmlformats.org/officeDocument/2006/relationships" r:embed="rId1"/>
          <a:srcRect/>
          <a:stretch>
            <a:fillRect/>
          </a:stretch>
        </p:blipFill>
        <p:spPr bwMode="auto">
          <a:xfrm>
            <a:off x="1905000" y="3786799"/>
            <a:ext cx="5940425" cy="2970213"/>
          </a:xfrm>
          <a:prstGeom prst="rect"/>
          <a:noFill/>
        </p:spPr>
      </p:pic>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18"/>
          <p:cNvGrpSpPr/>
          <p:nvPr/>
        </p:nvGrpSpPr>
        <p:grpSpPr>
          <a:xfrm>
            <a:off x="47625" y="3819523"/>
            <a:ext cx="4124325" cy="3009900"/>
            <a:chOff x="47625" y="3819523"/>
            <a:chExt cx="4124325" cy="3009900"/>
          </a:xfrm>
        </p:grpSpPr>
        <p:pic>
          <p:nvPicPr>
            <p:cNvPr id="2097155" name="object 19"/>
            <p:cNvPicPr>
              <a:picLocks/>
            </p:cNvPicPr>
            <p:nvPr/>
          </p:nvPicPr>
          <p:blipFill>
            <a:blip xmlns:r="http://schemas.openxmlformats.org/officeDocument/2006/relationships" r:embed="rId1" cstate="print"/>
            <a:stretch>
              <a:fillRect/>
            </a:stretch>
          </p:blipFill>
          <p:spPr>
            <a:xfrm>
              <a:off x="466725" y="6410325"/>
              <a:ext cx="3705225" cy="295275"/>
            </a:xfrm>
            <a:prstGeom prst="rect"/>
          </p:spPr>
        </p:pic>
        <p:pic>
          <p:nvPicPr>
            <p:cNvPr id="2097156" name="object 20"/>
            <p:cNvPicPr>
              <a:picLocks/>
            </p:cNvPicPr>
            <p:nvPr/>
          </p:nvPicPr>
          <p:blipFill>
            <a:blip xmlns:r="http://schemas.openxmlformats.org/officeDocument/2006/relationships" r:embed="rId2" cstate="print"/>
            <a:stretch>
              <a:fillRect/>
            </a:stretch>
          </p:blipFill>
          <p:spPr>
            <a:xfrm>
              <a:off x="47625" y="3819523"/>
              <a:ext cx="1733550" cy="3009898"/>
            </a:xfrm>
            <a:prstGeom prst="rect"/>
          </p:spPr>
        </p:pic>
      </p:grpSp>
      <p:sp>
        <p:nvSpPr>
          <p:cNvPr id="1048602" name="object 21"/>
          <p:cNvSpPr txBox="1"/>
          <p:nvPr/>
        </p:nvSpPr>
        <p:spPr>
          <a:xfrm>
            <a:off x="739775" y="445388"/>
            <a:ext cx="2357120" cy="1461135"/>
          </a:xfrm>
          <a:prstGeom prst="rect"/>
        </p:spPr>
        <p:txBody>
          <a:bodyPr anchor="t" bIns="0" lIns="0" rIns="0" rtlCol="0" tIns="13335" vert="horz" wrap="square">
            <a:spAutoFit/>
          </a:bodyPr>
          <a:lstStyle>
            <a:lvl1pPr algn="l" defTabSz="457200" eaLnBrk="1" hangingPunct="1" latinLnBrk="0" rtl="0">
              <a:spcBef>
                <a:spcPct val="0"/>
              </a:spcBef>
              <a:buNone/>
              <a:defRPr b="0" sz="3200" i="0" kern="1200">
                <a:solidFill>
                  <a:schemeClr val="tx1"/>
                </a:solidFill>
                <a:latin typeface="Trebuchet MS" panose="020B0603020202020204"/>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b="1" dirty="0" sz="4800" lang="en-US" spc="25" smtClean="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b="1" dirty="0" sz="4800" lang="en-US" spc="-5" smtClean="0">
                <a:solidFill>
                  <a:schemeClr val="accent1"/>
                </a:solidFill>
                <a:latin typeface="Calibri" panose="020F0502020204030204" pitchFamily="34" charset="0"/>
                <a:ea typeface="Calibri" panose="020F0502020204030204" pitchFamily="34" charset="0"/>
                <a:cs typeface="Calibri" panose="020F0502020204030204" pitchFamily="34" charset="0"/>
              </a:rPr>
              <a:t>G</a:t>
            </a:r>
            <a:r>
              <a:rPr b="1" dirty="0" sz="4800" lang="en-US" spc="-35" smtClean="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b="1" dirty="0" sz="4800" lang="en-US" spc="15" smtClean="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b="1" dirty="0" sz="4800" lang="en-US" smtClean="0">
                <a:solidFill>
                  <a:schemeClr val="accent1"/>
                </a:solidFill>
                <a:latin typeface="Calibri" panose="020F0502020204030204" pitchFamily="34" charset="0"/>
                <a:ea typeface="Calibri" panose="020F0502020204030204" pitchFamily="34" charset="0"/>
                <a:cs typeface="Calibri" panose="020F0502020204030204" pitchFamily="34" charset="0"/>
              </a:rPr>
              <a:t>DA</a:t>
            </a:r>
            <a:endParaRPr b="1" dirty="0" sz="4800" lang="en-US">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1048603" name="TextBox 7"/>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Problem Statement</a:t>
            </a: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Project Overview</a:t>
            </a: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End Users</a:t>
            </a: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Our Solution and Proposition</a:t>
            </a:r>
          </a:p>
          <a:p>
            <a:pPr algn="l">
              <a:buFont typeface="+mj-lt"/>
              <a:buAutoNum type="arabicPeriod"/>
            </a:pPr>
            <a:r>
              <a:rPr dirty="0" sz="2800" lang="en-US">
                <a:solidFill>
                  <a:srgbClr val="0D0D0D"/>
                </a:solidFill>
                <a:latin typeface="Calibri" panose="020F0502020204030204" pitchFamily="34" charset="0"/>
                <a:ea typeface="Calibri" panose="020F0502020204030204" pitchFamily="34" charset="0"/>
                <a:cs typeface="Calibri" panose="020F0502020204030204" pitchFamily="34" charset="0"/>
              </a:rPr>
              <a:t>Dataset Description</a:t>
            </a:r>
            <a:endPar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Modelling Approach</a:t>
            </a: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Results and </a:t>
            </a:r>
            <a:r>
              <a:rPr dirty="0" sz="2800" lang="en-US">
                <a:solidFill>
                  <a:srgbClr val="0D0D0D"/>
                </a:solidFill>
                <a:latin typeface="Calibri" panose="020F0502020204030204" pitchFamily="34" charset="0"/>
                <a:ea typeface="Calibri" panose="020F0502020204030204" pitchFamily="34" charset="0"/>
                <a:cs typeface="Calibri" panose="020F0502020204030204" pitchFamily="34" charset="0"/>
              </a:rPr>
              <a:t>Discussion</a:t>
            </a:r>
            <a:endPar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Conclusion</a:t>
            </a:r>
          </a:p>
          <a:p>
            <a:endParaRPr dirty="0" sz="2800" lang="en-IN">
              <a:latin typeface="Calibri" panose="020F0502020204030204" pitchFamily="34" charset="0"/>
              <a:ea typeface="Calibri" panose="020F0502020204030204" pitchFamily="34" charset="0"/>
              <a:cs typeface="Calibri" panose="020F0502020204030204" pitchFamily="34" charset="0"/>
            </a:endParaRPr>
          </a:p>
        </p:txBody>
      </p:sp>
      <p:pic>
        <p:nvPicPr>
          <p:cNvPr id="2097157" name="Picture 4" descr="Premium Vector | Agenda business of the day Business of the meeting Vector  stock illustration"/>
          <p:cNvPicPr>
            <a:picLocks noChangeAspect="1" noChangeArrowheads="1"/>
          </p:cNvPicPr>
          <p:nvPr/>
        </p:nvPicPr>
        <p:blipFill>
          <a:blip xmlns:r="http://schemas.openxmlformats.org/officeDocument/2006/relationships" r:embed="rId3" cstate="print"/>
          <a:srcRect/>
          <a:stretch>
            <a:fillRect/>
          </a:stretch>
        </p:blipFill>
        <p:spPr bwMode="auto">
          <a:xfrm>
            <a:off x="7086600" y="1828800"/>
            <a:ext cx="2740025" cy="2740025"/>
          </a:xfrm>
          <a:prstGeom prst="rect"/>
          <a:noFill/>
        </p:spPr>
      </p:pic>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0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0" name="object 6"/>
          <p:cNvSpPr/>
          <p:nvPr/>
        </p:nvSpPr>
        <p:spPr>
          <a:xfrm>
            <a:off x="9982200" y="457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1" name="object 7"/>
          <p:cNvSpPr txBox="1">
            <a:spLocks noGrp="1"/>
          </p:cNvSpPr>
          <p:nvPr>
            <p:ph type="title"/>
          </p:nvPr>
        </p:nvSpPr>
        <p:spPr>
          <a:xfrm>
            <a:off x="676275" y="304800"/>
            <a:ext cx="5636895" cy="1464310"/>
          </a:xfrm>
          <a:prstGeom prst="rect"/>
        </p:spPr>
        <p:txBody>
          <a:bodyPr bIns="0" lIns="0" rIns="0" rtlCol="0" tIns="16510" vert="horz" wrap="square">
            <a:spAutoFit/>
          </a:bodyPr>
          <a:p>
            <a:pPr marL="12700">
              <a:lnSpc>
                <a:spcPct val="100000"/>
              </a:lnSpc>
              <a:spcBef>
                <a:spcPts val="130"/>
              </a:spcBef>
              <a:tabLst>
                <a:tab algn="l" pos="2727960"/>
              </a:tabLst>
            </a:pPr>
            <a:r>
              <a:rPr dirty="0" sz="4800" spc="-20">
                <a:latin typeface="Calibri" panose="020F0502020204030204" pitchFamily="34" charset="0"/>
                <a:ea typeface="Calibri" panose="020F0502020204030204" pitchFamily="34" charset="0"/>
                <a:cs typeface="Calibri" panose="020F0502020204030204" pitchFamily="34" charset="0"/>
              </a:rPr>
              <a:t>P</a:t>
            </a:r>
            <a:r>
              <a:rPr dirty="0" sz="4800" spc="15">
                <a:latin typeface="Calibri" panose="020F0502020204030204" pitchFamily="34" charset="0"/>
                <a:ea typeface="Calibri" panose="020F0502020204030204" pitchFamily="34" charset="0"/>
                <a:cs typeface="Calibri" panose="020F0502020204030204" pitchFamily="34" charset="0"/>
              </a:rPr>
              <a:t>ROB</a:t>
            </a:r>
            <a:r>
              <a:rPr dirty="0" sz="4800" spc="55">
                <a:latin typeface="Calibri" panose="020F0502020204030204" pitchFamily="34" charset="0"/>
                <a:ea typeface="Calibri" panose="020F0502020204030204" pitchFamily="34" charset="0"/>
                <a:cs typeface="Calibri" panose="020F0502020204030204" pitchFamily="34" charset="0"/>
              </a:rPr>
              <a:t>L</a:t>
            </a:r>
            <a:r>
              <a:rPr dirty="0" sz="4800" spc="-20">
                <a:latin typeface="Calibri" panose="020F0502020204030204" pitchFamily="34" charset="0"/>
                <a:ea typeface="Calibri" panose="020F0502020204030204" pitchFamily="34" charset="0"/>
                <a:cs typeface="Calibri" panose="020F0502020204030204" pitchFamily="34" charset="0"/>
              </a:rPr>
              <a:t>E</a:t>
            </a:r>
            <a:r>
              <a:rPr dirty="0" sz="4800" spc="20">
                <a:latin typeface="Calibri" panose="020F0502020204030204" pitchFamily="34" charset="0"/>
                <a:ea typeface="Calibri" panose="020F0502020204030204" pitchFamily="34" charset="0"/>
                <a:cs typeface="Calibri" panose="020F0502020204030204" pitchFamily="34" charset="0"/>
              </a:rPr>
              <a:t>M</a:t>
            </a:r>
            <a:r>
              <a:rPr dirty="0" sz="4800">
                <a:latin typeface="Calibri" panose="020F0502020204030204" pitchFamily="34" charset="0"/>
                <a:ea typeface="Calibri" panose="020F0502020204030204" pitchFamily="34" charset="0"/>
                <a:cs typeface="Calibri" panose="020F0502020204030204" pitchFamily="34" charset="0"/>
              </a:rPr>
              <a:t>	</a:t>
            </a:r>
            <a:r>
              <a:rPr dirty="0" sz="4800" spc="10">
                <a:latin typeface="Calibri" panose="020F0502020204030204" pitchFamily="34" charset="0"/>
                <a:ea typeface="Calibri" panose="020F0502020204030204" pitchFamily="34" charset="0"/>
                <a:cs typeface="Calibri" panose="020F0502020204030204" pitchFamily="34" charset="0"/>
              </a:rPr>
              <a:t>S</a:t>
            </a:r>
            <a:r>
              <a:rPr dirty="0" sz="4800" spc="-370">
                <a:latin typeface="Calibri" panose="020F0502020204030204" pitchFamily="34" charset="0"/>
                <a:ea typeface="Calibri" panose="020F0502020204030204" pitchFamily="34" charset="0"/>
                <a:cs typeface="Calibri" panose="020F0502020204030204" pitchFamily="34" charset="0"/>
              </a:rPr>
              <a:t>T</a:t>
            </a:r>
            <a:r>
              <a:rPr dirty="0" sz="4800" spc="-375">
                <a:latin typeface="Calibri" panose="020F0502020204030204" pitchFamily="34" charset="0"/>
                <a:ea typeface="Calibri" panose="020F0502020204030204" pitchFamily="34" charset="0"/>
                <a:cs typeface="Calibri" panose="020F0502020204030204" pitchFamily="34" charset="0"/>
              </a:rPr>
              <a:t>A</a:t>
            </a:r>
            <a:r>
              <a:rPr dirty="0" sz="4800" spc="15">
                <a:latin typeface="Calibri" panose="020F0502020204030204" pitchFamily="34" charset="0"/>
                <a:ea typeface="Calibri" panose="020F0502020204030204" pitchFamily="34" charset="0"/>
                <a:cs typeface="Calibri" panose="020F0502020204030204" pitchFamily="34" charset="0"/>
              </a:rPr>
              <a:t>T</a:t>
            </a:r>
            <a:r>
              <a:rPr dirty="0" sz="4800" spc="-10">
                <a:latin typeface="Calibri" panose="020F0502020204030204" pitchFamily="34" charset="0"/>
                <a:ea typeface="Calibri" panose="020F0502020204030204" pitchFamily="34" charset="0"/>
                <a:cs typeface="Calibri" panose="020F0502020204030204" pitchFamily="34" charset="0"/>
              </a:rPr>
              <a:t>E</a:t>
            </a:r>
            <a:r>
              <a:rPr dirty="0" sz="4800" spc="-20">
                <a:latin typeface="Calibri" panose="020F0502020204030204" pitchFamily="34" charset="0"/>
                <a:ea typeface="Calibri" panose="020F0502020204030204" pitchFamily="34" charset="0"/>
                <a:cs typeface="Calibri" panose="020F0502020204030204" pitchFamily="34" charset="0"/>
              </a:rPr>
              <a:t>ME</a:t>
            </a:r>
            <a:r>
              <a:rPr dirty="0" sz="4800" spc="10">
                <a:latin typeface="Calibri" panose="020F0502020204030204" pitchFamily="34" charset="0"/>
                <a:ea typeface="Calibri" panose="020F0502020204030204" pitchFamily="34" charset="0"/>
                <a:cs typeface="Calibri" panose="020F0502020204030204" pitchFamily="34" charset="0"/>
              </a:rPr>
              <a:t>NT</a:t>
            </a:r>
            <a:endParaRPr dirty="0" sz="4800">
              <a:latin typeface="Calibri" panose="020F0502020204030204" pitchFamily="34" charset="0"/>
              <a:ea typeface="Calibri" panose="020F0502020204030204" pitchFamily="34" charset="0"/>
              <a:cs typeface="Calibri" panose="020F0502020204030204" pitchFamily="34" charset="0"/>
            </a:endParaRPr>
          </a:p>
        </p:txBody>
      </p:sp>
      <p:sp>
        <p:nvSpPr>
          <p:cNvPr id="1048612" name="object 10"/>
          <p:cNvSpPr txBox="1">
            <a:spLocks noGrp="1"/>
          </p:cNvSpPr>
          <p:nvPr>
            <p:ph type="sldNum" sz="quarter" idx="12"/>
          </p:nvPr>
        </p:nvSpPr>
        <p:spPr>
          <a:xfrm>
            <a:off x="12041188" y="6502082"/>
            <a:ext cx="150812" cy="1339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3" name="Text Box 8"/>
          <p:cNvSpPr txBox="1"/>
          <p:nvPr/>
        </p:nvSpPr>
        <p:spPr>
          <a:xfrm>
            <a:off x="654685" y="1371600"/>
            <a:ext cx="7170420" cy="5069840"/>
          </a:xfrm>
          <a:prstGeom prst="rect"/>
          <a:noFill/>
        </p:spPr>
        <p:txBody>
          <a:bodyPr rtlCol="0" wrap="square">
            <a:noAutofit/>
          </a:bodyPr>
          <a:p>
            <a:r>
              <a:rPr dirty="0" sz="2000" lang="en-US">
                <a:latin typeface="Calibri" panose="020F0502020204030204" pitchFamily="34" charset="0"/>
                <a:ea typeface="Calibri" panose="020F0502020204030204" pitchFamily="34" charset="0"/>
                <a:cs typeface="Calibri" panose="020F0502020204030204" pitchFamily="34" charset="0"/>
                <a:sym typeface="+mn-ea"/>
              </a:rPr>
              <a:t> </a:t>
            </a:r>
            <a:r>
              <a:rPr b="1" dirty="0" sz="2000" lang="en-US" u="sng">
                <a:latin typeface="Calibri" panose="020F0502020204030204" pitchFamily="34" charset="0"/>
                <a:ea typeface="Calibri" panose="020F0502020204030204" pitchFamily="34" charset="0"/>
                <a:cs typeface="Calibri" panose="020F0502020204030204" pitchFamily="34" charset="0"/>
                <a:sym typeface="+mn-ea"/>
              </a:rPr>
              <a:t>Objective:</a:t>
            </a:r>
          </a:p>
          <a:p>
            <a:r>
              <a:rPr dirty="0" sz="2000" lang="en-US">
                <a:latin typeface="Calibri" panose="020F0502020204030204" pitchFamily="34" charset="0"/>
                <a:ea typeface="Calibri" panose="020F0502020204030204" pitchFamily="34" charset="0"/>
                <a:cs typeface="Calibri" panose="020F0502020204030204" pitchFamily="34" charset="0"/>
              </a:rPr>
              <a:t>     Develop a structured and functional Excel workbook to Organize employee data. Analyze key metrics Automate reporting and dashboard creation.</a:t>
            </a:r>
          </a:p>
          <a:p>
            <a:endParaRPr b="1" dirty="0" sz="2000" lang="en-US">
              <a:latin typeface="Calibri" panose="020F0502020204030204" pitchFamily="34" charset="0"/>
              <a:ea typeface="Calibri" panose="020F0502020204030204" pitchFamily="34" charset="0"/>
              <a:cs typeface="Calibri" panose="020F0502020204030204" pitchFamily="34" charset="0"/>
            </a:endParaRPr>
          </a:p>
          <a:p>
            <a:r>
              <a:rPr b="1" dirty="0" sz="2000" lang="en-US">
                <a:latin typeface="Calibri" panose="020F0502020204030204" pitchFamily="34" charset="0"/>
                <a:ea typeface="Calibri" panose="020F0502020204030204" pitchFamily="34" charset="0"/>
                <a:cs typeface="Calibri" panose="020F0502020204030204" pitchFamily="34" charset="0"/>
              </a:rPr>
              <a:t> </a:t>
            </a:r>
            <a:r>
              <a:rPr b="1" dirty="0" sz="2000" lang="en-US" u="sng">
                <a:latin typeface="Calibri" panose="020F0502020204030204" pitchFamily="34" charset="0"/>
                <a:ea typeface="Calibri" panose="020F0502020204030204" pitchFamily="34" charset="0"/>
                <a:cs typeface="Calibri" panose="020F0502020204030204" pitchFamily="34" charset="0"/>
              </a:rPr>
              <a:t>Data Cleanup and Structuring:</a:t>
            </a:r>
          </a:p>
          <a:p>
            <a:r>
              <a:rPr dirty="0" sz="2000" lang="en-US">
                <a:latin typeface="Calibri" panose="020F0502020204030204" pitchFamily="34" charset="0"/>
                <a:ea typeface="Calibri" panose="020F0502020204030204" pitchFamily="34" charset="0"/>
                <a:cs typeface="Calibri" panose="020F0502020204030204" pitchFamily="34" charset="0"/>
              </a:rPr>
              <a:t>     Standardize data formats (e.g., dates, numbers). Remove or correct inaccuracies and inconsistencies. Organize data into clearly defined categories (e.g., Personal Information, Job Information, Compensation).</a:t>
            </a:r>
          </a:p>
          <a:p>
            <a:endParaRPr b="1" dirty="0" sz="2000" lang="en-US">
              <a:latin typeface="Calibri" panose="020F0502020204030204" pitchFamily="34" charset="0"/>
              <a:ea typeface="Calibri" panose="020F0502020204030204" pitchFamily="34" charset="0"/>
              <a:cs typeface="Calibri" panose="020F0502020204030204" pitchFamily="34" charset="0"/>
            </a:endParaRPr>
          </a:p>
          <a:p>
            <a:r>
              <a:rPr b="1" dirty="0" sz="2000" lang="en-US" u="sng">
                <a:latin typeface="Calibri" panose="020F0502020204030204" pitchFamily="34" charset="0"/>
                <a:ea typeface="Calibri" panose="020F0502020204030204" pitchFamily="34" charset="0"/>
                <a:cs typeface="Calibri" panose="020F0502020204030204" pitchFamily="34" charset="0"/>
              </a:rPr>
              <a:t>Analytical Tools:</a:t>
            </a:r>
          </a:p>
          <a:p>
            <a:r>
              <a:rPr dirty="0" sz="2000" lang="en-US">
                <a:latin typeface="Calibri" panose="020F0502020204030204" pitchFamily="34" charset="0"/>
                <a:ea typeface="Calibri" panose="020F0502020204030204" pitchFamily="34" charset="0"/>
                <a:cs typeface="Calibri" panose="020F0502020204030204" pitchFamily="34" charset="0"/>
              </a:rPr>
              <a:t>     Create formulas to calculate key metrics (e.g., total employees, average salary). Develop pivot tables to summarize and analyze data by different dimensions (e.g., department, location).</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16" name="object 6"/>
          <p:cNvSpPr/>
          <p:nvPr/>
        </p:nvSpPr>
        <p:spPr>
          <a:xfrm>
            <a:off x="10058400" y="762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7"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18" name="object 10"/>
          <p:cNvSpPr txBox="1">
            <a:spLocks noGrp="1"/>
          </p:cNvSpPr>
          <p:nvPr>
            <p:ph type="sldNum" sz="quarter" idx="12"/>
          </p:nvPr>
        </p:nvSpPr>
        <p:spPr>
          <a:xfrm>
            <a:off x="12041188" y="6502082"/>
            <a:ext cx="150812" cy="1339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9" name="TextBox 10"/>
          <p:cNvSpPr txBox="1"/>
          <p:nvPr/>
        </p:nvSpPr>
        <p:spPr>
          <a:xfrm>
            <a:off x="914400" y="1828800"/>
            <a:ext cx="7924800" cy="4528820"/>
          </a:xfrm>
          <a:prstGeom prst="rect"/>
          <a:noFill/>
        </p:spPr>
        <p:txBody>
          <a:bodyPr rtlCol="0" wrap="square">
            <a:noAutofit/>
          </a:bodyPr>
          <a:p>
            <a:r>
              <a:rPr dirty="0" sz="2800" lang="en-US">
                <a:solidFill>
                  <a:srgbClr val="0D0D0D"/>
                </a:solidFill>
                <a:effectLst/>
                <a:latin typeface="Calibri" panose="020F0502020204030204" pitchFamily="34" charset="0"/>
                <a:ea typeface="Calibri" panose="020F0502020204030204" pitchFamily="34" charset="0"/>
                <a:cs typeface="Calibri" panose="020F0502020204030204" pitchFamily="34" charset="0"/>
                <a:sym typeface="+mn-ea"/>
              </a:rPr>
              <a:t>This project will analizing and evaluating employees permformanc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organisation.        </a:t>
            </a:r>
            <a:endParaRPr dirty="0" sz="2800" lang="en-IN">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2" name="Picture 4" descr="Landing Pages &amp; UI/UX - The Gateway to Conversions"/>
          <p:cNvPicPr>
            <a:picLocks noChangeAspect="1" noChangeArrowheads="1"/>
          </p:cNvPicPr>
          <p:nvPr/>
        </p:nvPicPr>
        <p:blipFill>
          <a:blip xmlns:r="http://schemas.openxmlformats.org/officeDocument/2006/relationships" r:embed="rId1"/>
          <a:srcRect/>
          <a:stretch>
            <a:fillRect/>
          </a:stretch>
        </p:blipFill>
        <p:spPr bwMode="auto">
          <a:xfrm>
            <a:off x="6444188" y="-5311"/>
            <a:ext cx="2888097" cy="2312366"/>
          </a:xfrm>
          <a:prstGeom prst="rect"/>
          <a:noFill/>
        </p:spPr>
      </p:pic>
      <p:sp>
        <p:nvSpPr>
          <p:cNvPr id="104862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3"/>
          <p:cNvSpPr/>
          <p:nvPr/>
        </p:nvSpPr>
        <p:spPr>
          <a:xfrm>
            <a:off x="9982200" y="838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latin typeface="Calibri" panose="020F0502020204030204" pitchFamily="34" charset="0"/>
                <a:ea typeface="Calibri" panose="020F0502020204030204" pitchFamily="34" charset="0"/>
                <a:cs typeface="Calibri" panose="020F0502020204030204" pitchFamily="34" charset="0"/>
              </a:rPr>
              <a:t>W</a:t>
            </a:r>
            <a:r>
              <a:rPr dirty="0" sz="3200" spc="-20">
                <a:latin typeface="Calibri" panose="020F0502020204030204" pitchFamily="34" charset="0"/>
                <a:ea typeface="Calibri" panose="020F0502020204030204" pitchFamily="34" charset="0"/>
                <a:cs typeface="Calibri" panose="020F0502020204030204" pitchFamily="34" charset="0"/>
              </a:rPr>
              <a:t>H</a:t>
            </a:r>
            <a:r>
              <a:rPr dirty="0" sz="3200" spc="20">
                <a:latin typeface="Calibri" panose="020F0502020204030204" pitchFamily="34" charset="0"/>
                <a:ea typeface="Calibri" panose="020F0502020204030204" pitchFamily="34" charset="0"/>
                <a:cs typeface="Calibri" panose="020F0502020204030204" pitchFamily="34" charset="0"/>
              </a:rPr>
              <a:t>O</a:t>
            </a:r>
            <a:r>
              <a:rPr dirty="0" sz="3200" spc="-235">
                <a:latin typeface="Calibri" panose="020F0502020204030204" pitchFamily="34" charset="0"/>
                <a:ea typeface="Calibri" panose="020F0502020204030204" pitchFamily="34" charset="0"/>
                <a:cs typeface="Calibri" panose="020F0502020204030204" pitchFamily="34" charset="0"/>
              </a:rPr>
              <a:t> </a:t>
            </a:r>
            <a:r>
              <a:rPr dirty="0" sz="3200" spc="-10">
                <a:latin typeface="Calibri" panose="020F0502020204030204" pitchFamily="34" charset="0"/>
                <a:ea typeface="Calibri" panose="020F0502020204030204" pitchFamily="34" charset="0"/>
                <a:cs typeface="Calibri" panose="020F0502020204030204" pitchFamily="34" charset="0"/>
              </a:rPr>
              <a:t>AR</a:t>
            </a:r>
            <a:r>
              <a:rPr dirty="0" sz="3200" spc="15">
                <a:latin typeface="Calibri" panose="020F0502020204030204" pitchFamily="34" charset="0"/>
                <a:ea typeface="Calibri" panose="020F0502020204030204" pitchFamily="34" charset="0"/>
                <a:cs typeface="Calibri" panose="020F0502020204030204" pitchFamily="34" charset="0"/>
              </a:rPr>
              <a:t>E</a:t>
            </a:r>
            <a:r>
              <a:rPr dirty="0" sz="3200" spc="-35">
                <a:latin typeface="Calibri" panose="020F0502020204030204" pitchFamily="34" charset="0"/>
                <a:ea typeface="Calibri" panose="020F0502020204030204" pitchFamily="34" charset="0"/>
                <a:cs typeface="Calibri" panose="020F0502020204030204" pitchFamily="34" charset="0"/>
              </a:rPr>
              <a:t> </a:t>
            </a:r>
            <a:r>
              <a:rPr dirty="0" sz="3200" spc="-10">
                <a:latin typeface="Calibri" panose="020F0502020204030204" pitchFamily="34" charset="0"/>
                <a:ea typeface="Calibri" panose="020F0502020204030204" pitchFamily="34" charset="0"/>
                <a:cs typeface="Calibri" panose="020F0502020204030204" pitchFamily="34" charset="0"/>
              </a:rPr>
              <a:t>T</a:t>
            </a:r>
            <a:r>
              <a:rPr dirty="0" sz="3200" spc="-15">
                <a:latin typeface="Calibri" panose="020F0502020204030204" pitchFamily="34" charset="0"/>
                <a:ea typeface="Calibri" panose="020F0502020204030204" pitchFamily="34" charset="0"/>
                <a:cs typeface="Calibri" panose="020F0502020204030204" pitchFamily="34" charset="0"/>
              </a:rPr>
              <a:t>H</a:t>
            </a:r>
            <a:r>
              <a:rPr dirty="0" sz="3200" spc="15">
                <a:latin typeface="Calibri" panose="020F0502020204030204" pitchFamily="34" charset="0"/>
                <a:ea typeface="Calibri" panose="020F0502020204030204" pitchFamily="34" charset="0"/>
                <a:cs typeface="Calibri" panose="020F0502020204030204" pitchFamily="34" charset="0"/>
              </a:rPr>
              <a:t>E</a:t>
            </a:r>
            <a:r>
              <a:rPr dirty="0" sz="3200" spc="-35">
                <a:latin typeface="Calibri" panose="020F0502020204030204" pitchFamily="34" charset="0"/>
                <a:ea typeface="Calibri" panose="020F0502020204030204" pitchFamily="34" charset="0"/>
                <a:cs typeface="Calibri" panose="020F0502020204030204" pitchFamily="34" charset="0"/>
              </a:rPr>
              <a:t> </a:t>
            </a:r>
            <a:r>
              <a:rPr dirty="0" sz="3200" spc="-20">
                <a:latin typeface="Calibri" panose="020F0502020204030204" pitchFamily="34" charset="0"/>
                <a:ea typeface="Calibri" panose="020F0502020204030204" pitchFamily="34" charset="0"/>
                <a:cs typeface="Calibri" panose="020F0502020204030204" pitchFamily="34" charset="0"/>
              </a:rPr>
              <a:t>E</a:t>
            </a:r>
            <a:r>
              <a:rPr dirty="0" sz="3200" spc="30">
                <a:latin typeface="Calibri" panose="020F0502020204030204" pitchFamily="34" charset="0"/>
                <a:ea typeface="Calibri" panose="020F0502020204030204" pitchFamily="34" charset="0"/>
                <a:cs typeface="Calibri" panose="020F0502020204030204" pitchFamily="34" charset="0"/>
              </a:rPr>
              <a:t>N</a:t>
            </a:r>
            <a:r>
              <a:rPr dirty="0" sz="3200" spc="15">
                <a:latin typeface="Calibri" panose="020F0502020204030204" pitchFamily="34" charset="0"/>
                <a:ea typeface="Calibri" panose="020F0502020204030204" pitchFamily="34" charset="0"/>
                <a:cs typeface="Calibri" panose="020F0502020204030204" pitchFamily="34" charset="0"/>
              </a:rPr>
              <a:t>D</a:t>
            </a:r>
            <a:r>
              <a:rPr dirty="0" sz="3200" spc="-45">
                <a:latin typeface="Calibri" panose="020F0502020204030204" pitchFamily="34" charset="0"/>
                <a:ea typeface="Calibri" panose="020F0502020204030204" pitchFamily="34" charset="0"/>
                <a:cs typeface="Calibri" panose="020F0502020204030204" pitchFamily="34" charset="0"/>
              </a:rPr>
              <a:t> </a:t>
            </a:r>
            <a:r>
              <a:rPr dirty="0" sz="3200">
                <a:latin typeface="Calibri" panose="020F0502020204030204" pitchFamily="34" charset="0"/>
                <a:ea typeface="Calibri" panose="020F0502020204030204" pitchFamily="34" charset="0"/>
                <a:cs typeface="Calibri" panose="020F0502020204030204" pitchFamily="34" charset="0"/>
              </a:rPr>
              <a:t>U</a:t>
            </a:r>
            <a:r>
              <a:rPr dirty="0" sz="3200" spc="10">
                <a:latin typeface="Calibri" panose="020F0502020204030204" pitchFamily="34" charset="0"/>
                <a:ea typeface="Calibri" panose="020F0502020204030204" pitchFamily="34" charset="0"/>
                <a:cs typeface="Calibri" panose="020F0502020204030204" pitchFamily="34" charset="0"/>
              </a:rPr>
              <a:t>S</a:t>
            </a:r>
            <a:r>
              <a:rPr dirty="0" sz="3200" spc="-25">
                <a:latin typeface="Calibri" panose="020F0502020204030204" pitchFamily="34" charset="0"/>
                <a:ea typeface="Calibri" panose="020F0502020204030204" pitchFamily="34" charset="0"/>
                <a:cs typeface="Calibri" panose="020F0502020204030204" pitchFamily="34" charset="0"/>
              </a:rPr>
              <a:t>E</a:t>
            </a:r>
            <a:r>
              <a:rPr dirty="0" sz="3200" spc="-10">
                <a:latin typeface="Calibri" panose="020F0502020204030204" pitchFamily="34" charset="0"/>
                <a:ea typeface="Calibri" panose="020F0502020204030204" pitchFamily="34" charset="0"/>
                <a:cs typeface="Calibri" panose="020F0502020204030204" pitchFamily="34" charset="0"/>
              </a:rPr>
              <a:t>R</a:t>
            </a:r>
            <a:r>
              <a:rPr dirty="0" sz="3200" spc="5">
                <a:latin typeface="Calibri" panose="020F0502020204030204" pitchFamily="34" charset="0"/>
                <a:ea typeface="Calibri" panose="020F0502020204030204" pitchFamily="34" charset="0"/>
                <a:cs typeface="Calibri" panose="020F0502020204030204" pitchFamily="34" charset="0"/>
              </a:rPr>
              <a:t>S?</a:t>
            </a:r>
            <a:endParaRPr dirty="0" sz="3200">
              <a:latin typeface="Calibri" panose="020F0502020204030204" pitchFamily="34" charset="0"/>
              <a:ea typeface="Calibri" panose="020F0502020204030204" pitchFamily="34" charset="0"/>
              <a:cs typeface="Calibri" panose="020F0502020204030204" pitchFamily="34" charset="0"/>
            </a:endParaRPr>
          </a:p>
        </p:txBody>
      </p:sp>
      <p:sp>
        <p:nvSpPr>
          <p:cNvPr id="1048624" name="object 8"/>
          <p:cNvSpPr txBox="1">
            <a:spLocks noGrp="1"/>
          </p:cNvSpPr>
          <p:nvPr>
            <p:ph type="sldNum" sz="quarter" idx="12"/>
          </p:nvPr>
        </p:nvSpPr>
        <p:spPr>
          <a:xfrm>
            <a:off x="12041188" y="6502082"/>
            <a:ext cx="150812" cy="1339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object 6"/>
          <p:cNvPicPr>
            <a:picLocks/>
          </p:cNvPicPr>
          <p:nvPr/>
        </p:nvPicPr>
        <p:blipFill>
          <a:blip xmlns:r="http://schemas.openxmlformats.org/officeDocument/2006/relationships" r:embed="rId2" cstate="print"/>
          <a:stretch>
            <a:fillRect/>
          </a:stretch>
        </p:blipFill>
        <p:spPr>
          <a:xfrm>
            <a:off x="723900" y="6172200"/>
            <a:ext cx="2181225" cy="485775"/>
          </a:xfrm>
          <a:prstGeom prst="rect"/>
        </p:spPr>
      </p:pic>
      <p:sp>
        <p:nvSpPr>
          <p:cNvPr id="1048625" name="Text Box 8"/>
          <p:cNvSpPr txBox="1"/>
          <p:nvPr/>
        </p:nvSpPr>
        <p:spPr>
          <a:xfrm>
            <a:off x="1086485" y="1694180"/>
            <a:ext cx="7563485" cy="4819650"/>
          </a:xfrm>
          <a:prstGeom prst="rect"/>
          <a:noFill/>
        </p:spPr>
        <p:txBody>
          <a:bodyPr rtlCol="0" wrap="square">
            <a:noAutofit/>
          </a:bodyPr>
          <a:p>
            <a:r>
              <a:rPr b="1" dirty="0" sz="2400" lang="en-US">
                <a:latin typeface="Calibri" panose="020F0502020204030204" pitchFamily="34" charset="0"/>
                <a:ea typeface="Calibri" panose="020F0502020204030204" pitchFamily="34" charset="0"/>
                <a:cs typeface="Calibri" panose="020F0502020204030204" pitchFamily="34" charset="0"/>
                <a:sym typeface="+mn-ea"/>
              </a:rPr>
              <a:t>Employees: </a:t>
            </a:r>
            <a:endParaRPr b="1" dirty="0" sz="2400" lang="en-US">
              <a:latin typeface="Calibri" panose="020F0502020204030204" pitchFamily="34" charset="0"/>
              <a:ea typeface="Calibri" panose="020F0502020204030204" pitchFamily="34" charset="0"/>
              <a:cs typeface="Calibri" panose="020F0502020204030204" pitchFamily="34" charset="0"/>
            </a:endParaRPr>
          </a:p>
          <a:p>
            <a:r>
              <a:rPr b="1" dirty="0" sz="2400" lang="en-US">
                <a:latin typeface="Calibri" panose="020F0502020204030204" pitchFamily="34" charset="0"/>
                <a:ea typeface="Calibri" panose="020F0502020204030204" pitchFamily="34" charset="0"/>
                <a:cs typeface="Calibri" panose="020F0502020204030204" pitchFamily="34" charset="0"/>
                <a:sym typeface="+mn-ea"/>
              </a:rPr>
              <a:t> </a:t>
            </a:r>
            <a:r>
              <a:rPr dirty="0" sz="2400" lang="en-US">
                <a:latin typeface="Calibri" panose="020F0502020204030204" pitchFamily="34" charset="0"/>
                <a:ea typeface="Calibri" panose="020F0502020204030204" pitchFamily="34" charset="0"/>
                <a:cs typeface="Calibri" panose="020F0502020204030204" pitchFamily="34" charset="0"/>
                <a:sym typeface="+mn-ea"/>
              </a:rPr>
              <a:t>Individual Employees may have access to their performance data and metrics to self-access and identify areas for personal improvements.</a:t>
            </a:r>
            <a:endParaRPr dirty="0" sz="2400" lang="en-US">
              <a:latin typeface="Calibri" panose="020F0502020204030204" pitchFamily="34" charset="0"/>
              <a:ea typeface="Calibri" panose="020F0502020204030204" pitchFamily="34" charset="0"/>
              <a:cs typeface="Calibri" panose="020F0502020204030204" pitchFamily="34" charset="0"/>
            </a:endParaRPr>
          </a:p>
          <a:p>
            <a:r>
              <a:rPr dirty="0" sz="2400" lang="en-US">
                <a:latin typeface="Calibri" panose="020F0502020204030204" pitchFamily="34" charset="0"/>
                <a:ea typeface="Calibri" panose="020F0502020204030204" pitchFamily="34" charset="0"/>
                <a:cs typeface="Calibri" panose="020F0502020204030204" pitchFamily="34" charset="0"/>
                <a:sym typeface="+mn-ea"/>
              </a:rPr>
              <a:t>                                                                                                                                            </a:t>
            </a:r>
            <a:endParaRPr dirty="0" sz="2400" lang="en-US">
              <a:latin typeface="Calibri" panose="020F0502020204030204" pitchFamily="34" charset="0"/>
              <a:ea typeface="Calibri" panose="020F0502020204030204" pitchFamily="34" charset="0"/>
              <a:cs typeface="Calibri" panose="020F0502020204030204" pitchFamily="34" charset="0"/>
            </a:endParaRPr>
          </a:p>
          <a:p>
            <a:r>
              <a:rPr b="1" dirty="0" sz="2400" lang="en-US">
                <a:latin typeface="Calibri" panose="020F0502020204030204" pitchFamily="34" charset="0"/>
                <a:ea typeface="Calibri" panose="020F0502020204030204" pitchFamily="34" charset="0"/>
                <a:cs typeface="Calibri" panose="020F0502020204030204" pitchFamily="34" charset="0"/>
                <a:sym typeface="+mn-ea"/>
              </a:rPr>
              <a:t>Business </a:t>
            </a:r>
            <a:r>
              <a:rPr b="1" dirty="0" sz="2400" lang="en-US" err="1">
                <a:latin typeface="Calibri" panose="020F0502020204030204" pitchFamily="34" charset="0"/>
                <a:ea typeface="Calibri" panose="020F0502020204030204" pitchFamily="34" charset="0"/>
                <a:cs typeface="Calibri" panose="020F0502020204030204" pitchFamily="34" charset="0"/>
                <a:sym typeface="+mn-ea"/>
              </a:rPr>
              <a:t>Organisation</a:t>
            </a:r>
            <a:r>
              <a:rPr b="1" dirty="0" sz="2400" lang="en-US">
                <a:latin typeface="Calibri" panose="020F0502020204030204" pitchFamily="34" charset="0"/>
                <a:ea typeface="Calibri" panose="020F0502020204030204" pitchFamily="34" charset="0"/>
                <a:cs typeface="Calibri" panose="020F0502020204030204" pitchFamily="34" charset="0"/>
                <a:sym typeface="+mn-ea"/>
              </a:rPr>
              <a:t>:</a:t>
            </a:r>
            <a:endParaRPr b="1" dirty="0" sz="2400" lang="en-US">
              <a:latin typeface="Calibri" panose="020F0502020204030204" pitchFamily="34" charset="0"/>
              <a:ea typeface="Calibri" panose="020F0502020204030204" pitchFamily="34" charset="0"/>
              <a:cs typeface="Calibri" panose="020F0502020204030204" pitchFamily="34" charset="0"/>
            </a:endParaRPr>
          </a:p>
          <a:p>
            <a:r>
              <a:rPr dirty="0" sz="2400" lang="en-US">
                <a:latin typeface="Calibri" panose="020F0502020204030204" pitchFamily="34" charset="0"/>
                <a:ea typeface="Calibri" panose="020F0502020204030204" pitchFamily="34" charset="0"/>
                <a:cs typeface="Calibri" panose="020F0502020204030204" pitchFamily="34" charset="0"/>
                <a:sym typeface="+mn-ea"/>
              </a:rPr>
              <a:t>Business </a:t>
            </a:r>
            <a:r>
              <a:rPr dirty="0" sz="2400" lang="en-US" err="1">
                <a:latin typeface="Calibri" panose="020F0502020204030204" pitchFamily="34" charset="0"/>
                <a:ea typeface="Calibri" panose="020F0502020204030204" pitchFamily="34" charset="0"/>
                <a:cs typeface="Calibri" panose="020F0502020204030204" pitchFamily="34" charset="0"/>
                <a:sym typeface="+mn-ea"/>
              </a:rPr>
              <a:t>Organisation</a:t>
            </a:r>
            <a:r>
              <a:rPr dirty="0" sz="2400" lang="en-US">
                <a:latin typeface="Calibri" panose="020F0502020204030204" pitchFamily="34" charset="0"/>
                <a:ea typeface="Calibri" panose="020F0502020204030204" pitchFamily="34" charset="0"/>
                <a:cs typeface="Calibri" panose="020F0502020204030204" pitchFamily="34" charset="0"/>
                <a:sym typeface="+mn-ea"/>
              </a:rPr>
              <a:t> and Analysis use the data to support performance reviews, identify training needs, and develop employee development plans. Recruitments Teams Analyze data to understand the skills and performance trends that are beneficial for hiring.</a:t>
            </a:r>
            <a:endParaRPr dirty="0" sz="240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26" name="object 3"/>
          <p:cNvSpPr/>
          <p:nvPr/>
        </p:nvSpPr>
        <p:spPr>
          <a:xfrm>
            <a:off x="10820400" y="5334000"/>
            <a:ext cx="457200" cy="74295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7" name="object 4"/>
          <p:cNvSpPr/>
          <p:nvPr/>
        </p:nvSpPr>
        <p:spPr>
          <a:xfrm>
            <a:off x="9829800" y="49085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9" name="object 6"/>
          <p:cNvSpPr txBox="1">
            <a:spLocks noGrp="1"/>
          </p:cNvSpPr>
          <p:nvPr>
            <p:ph type="title"/>
          </p:nvPr>
        </p:nvSpPr>
        <p:spPr>
          <a:xfrm>
            <a:off x="381000" y="651510"/>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30" name="object 9"/>
          <p:cNvSpPr txBox="1">
            <a:spLocks noGrp="1"/>
          </p:cNvSpPr>
          <p:nvPr>
            <p:ph type="sldNum" sz="quarter" idx="12"/>
          </p:nvPr>
        </p:nvSpPr>
        <p:spPr>
          <a:xfrm>
            <a:off x="12041188" y="6473825"/>
            <a:ext cx="150812" cy="190500"/>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1" name="Text Box 7"/>
          <p:cNvSpPr txBox="1"/>
          <p:nvPr/>
        </p:nvSpPr>
        <p:spPr>
          <a:xfrm>
            <a:off x="2695574" y="1249045"/>
            <a:ext cx="7426325" cy="4371975"/>
          </a:xfrm>
          <a:prstGeom prst="rect"/>
          <a:noFill/>
        </p:spPr>
        <p:txBody>
          <a:bodyPr rtlCol="0" wrap="square">
            <a:noAutofit/>
          </a:bodyPr>
          <a:p>
            <a:r>
              <a:rPr b="1" dirty="0" sz="2400" lang="en-US">
                <a:latin typeface="Calibri" panose="020F0502020204030204" pitchFamily="34" charset="0"/>
                <a:ea typeface="Calibri" panose="020F0502020204030204" pitchFamily="34" charset="0"/>
                <a:cs typeface="Calibri" panose="020F0502020204030204" pitchFamily="34" charset="0"/>
                <a:sym typeface="+mn-ea"/>
              </a:rPr>
              <a:t>1. Comprehensive Performance Tracking</a:t>
            </a:r>
            <a:endParaRPr b="1" dirty="0" sz="2400" lang="en-US">
              <a:latin typeface="Calibri" panose="020F0502020204030204" pitchFamily="34" charset="0"/>
              <a:ea typeface="Calibri" panose="020F0502020204030204" pitchFamily="34" charset="0"/>
              <a:cs typeface="Calibri" panose="020F0502020204030204" pitchFamily="34" charset="0"/>
            </a:endParaRPr>
          </a:p>
          <a:p>
            <a:r>
              <a:rPr b="1" dirty="0" sz="2400" lang="en-US">
                <a:latin typeface="Calibri" panose="020F0502020204030204" pitchFamily="34" charset="0"/>
                <a:ea typeface="Calibri" panose="020F0502020204030204" pitchFamily="34" charset="0"/>
                <a:cs typeface="Calibri" panose="020F0502020204030204" pitchFamily="34" charset="0"/>
                <a:sym typeface="+mn-ea"/>
              </a:rPr>
              <a:t>      </a:t>
            </a:r>
            <a:r>
              <a:rPr dirty="0" sz="2400" lang="en-US">
                <a:latin typeface="Calibri" panose="020F0502020204030204" pitchFamily="34" charset="0"/>
                <a:ea typeface="Calibri" panose="020F0502020204030204" pitchFamily="34" charset="0"/>
                <a:cs typeface="Calibri" panose="020F0502020204030204" pitchFamily="34" charset="0"/>
                <a:sym typeface="+mn-ea"/>
              </a:rPr>
              <a:t>Tracks individual and team performance across key matrics. consolidates data from multiple sources into a single, easy-to- use Excel model</a:t>
            </a:r>
            <a:r>
              <a:rPr dirty="0" sz="2400" lang="en-US" smtClean="0">
                <a:latin typeface="Calibri" panose="020F0502020204030204" pitchFamily="34" charset="0"/>
                <a:ea typeface="Calibri" panose="020F0502020204030204" pitchFamily="34" charset="0"/>
                <a:cs typeface="Calibri" panose="020F0502020204030204" pitchFamily="34" charset="0"/>
                <a:sym typeface="+mn-ea"/>
              </a:rPr>
              <a:t>.</a:t>
            </a:r>
          </a:p>
          <a:p>
            <a:endParaRPr dirty="0" sz="2400" lang="en-US">
              <a:latin typeface="Calibri" panose="020F0502020204030204" pitchFamily="34" charset="0"/>
              <a:ea typeface="Calibri" panose="020F0502020204030204" pitchFamily="34" charset="0"/>
              <a:cs typeface="Calibri" panose="020F0502020204030204" pitchFamily="34" charset="0"/>
            </a:endParaRPr>
          </a:p>
          <a:p>
            <a:r>
              <a:rPr dirty="0" sz="2400" lang="en-US">
                <a:latin typeface="Calibri" panose="020F0502020204030204" pitchFamily="34" charset="0"/>
                <a:ea typeface="Calibri" panose="020F0502020204030204" pitchFamily="34" charset="0"/>
                <a:cs typeface="Calibri" panose="020F0502020204030204" pitchFamily="34" charset="0"/>
                <a:sym typeface="+mn-ea"/>
              </a:rPr>
              <a:t> </a:t>
            </a:r>
            <a:r>
              <a:rPr b="1" dirty="0" sz="2400" lang="en-US">
                <a:latin typeface="Calibri" panose="020F0502020204030204" pitchFamily="34" charset="0"/>
                <a:ea typeface="Calibri" panose="020F0502020204030204" pitchFamily="34" charset="0"/>
                <a:cs typeface="Calibri" panose="020F0502020204030204" pitchFamily="34" charset="0"/>
                <a:sym typeface="+mn-ea"/>
              </a:rPr>
              <a:t>2. Dynamic Dashboards and Visualizations </a:t>
            </a:r>
            <a:endParaRPr dirty="0" sz="2400" lang="en-US">
              <a:latin typeface="Calibri" panose="020F0502020204030204" pitchFamily="34" charset="0"/>
              <a:ea typeface="Calibri" panose="020F0502020204030204" pitchFamily="34" charset="0"/>
              <a:cs typeface="Calibri" panose="020F0502020204030204" pitchFamily="34" charset="0"/>
            </a:endParaRPr>
          </a:p>
          <a:p>
            <a:r>
              <a:rPr dirty="0" sz="2400" lang="en-US">
                <a:latin typeface="Calibri" panose="020F0502020204030204" pitchFamily="34" charset="0"/>
                <a:ea typeface="Calibri" panose="020F0502020204030204" pitchFamily="34" charset="0"/>
                <a:cs typeface="Calibri" panose="020F0502020204030204" pitchFamily="34" charset="0"/>
                <a:sym typeface="+mn-ea"/>
              </a:rPr>
              <a:t>        Provides real-time insights </a:t>
            </a:r>
            <a:r>
              <a:rPr dirty="0" sz="2400" lang="en-US" err="1">
                <a:latin typeface="Calibri" panose="020F0502020204030204" pitchFamily="34" charset="0"/>
                <a:ea typeface="Calibri" panose="020F0502020204030204" pitchFamily="34" charset="0"/>
                <a:cs typeface="Calibri" panose="020F0502020204030204" pitchFamily="34" charset="0"/>
                <a:sym typeface="+mn-ea"/>
              </a:rPr>
              <a:t>throught</a:t>
            </a:r>
            <a:r>
              <a:rPr dirty="0" sz="2400" lang="en-US">
                <a:latin typeface="Calibri" panose="020F0502020204030204" pitchFamily="34" charset="0"/>
                <a:ea typeface="Calibri" panose="020F0502020204030204" pitchFamily="34" charset="0"/>
                <a:cs typeface="Calibri" panose="020F0502020204030204" pitchFamily="34" charset="0"/>
                <a:sym typeface="+mn-ea"/>
              </a:rPr>
              <a:t> interactive charts and pivot tables. customizable views for different users (managers, HR, etc</a:t>
            </a:r>
            <a:r>
              <a:rPr dirty="0" sz="2400" lang="en-US" smtClean="0">
                <a:latin typeface="Calibri" panose="020F0502020204030204" pitchFamily="34" charset="0"/>
                <a:ea typeface="Calibri" panose="020F0502020204030204" pitchFamily="34" charset="0"/>
                <a:cs typeface="Calibri" panose="020F0502020204030204" pitchFamily="34" charset="0"/>
                <a:sym typeface="+mn-ea"/>
              </a:rPr>
              <a:t>.).</a:t>
            </a:r>
          </a:p>
          <a:p>
            <a:r>
              <a:rPr dirty="0" sz="2400" lang="en-US" smtClean="0">
                <a:latin typeface="Calibri" panose="020F0502020204030204" pitchFamily="34" charset="0"/>
                <a:ea typeface="Calibri" panose="020F0502020204030204" pitchFamily="34" charset="0"/>
                <a:cs typeface="Calibri" panose="020F0502020204030204" pitchFamily="34" charset="0"/>
                <a:sym typeface="+mn-ea"/>
              </a:rPr>
              <a:t> </a:t>
            </a:r>
            <a:endParaRPr dirty="0" sz="2400" lang="en-US">
              <a:latin typeface="Calibri" panose="020F0502020204030204" pitchFamily="34" charset="0"/>
              <a:ea typeface="Calibri" panose="020F0502020204030204" pitchFamily="34" charset="0"/>
              <a:cs typeface="Calibri" panose="020F0502020204030204" pitchFamily="34" charset="0"/>
            </a:endParaRPr>
          </a:p>
          <a:p>
            <a:r>
              <a:rPr b="1" dirty="0" sz="2400" lang="en-US">
                <a:latin typeface="Calibri" panose="020F0502020204030204" pitchFamily="34" charset="0"/>
                <a:ea typeface="Calibri" panose="020F0502020204030204" pitchFamily="34" charset="0"/>
                <a:cs typeface="Calibri" panose="020F0502020204030204" pitchFamily="34" charset="0"/>
                <a:sym typeface="+mn-ea"/>
              </a:rPr>
              <a:t>3. Automated reporting :</a:t>
            </a:r>
            <a:endParaRPr b="1" dirty="0" sz="2400" lang="en-US">
              <a:latin typeface="Calibri" panose="020F0502020204030204" pitchFamily="34" charset="0"/>
              <a:ea typeface="Calibri" panose="020F0502020204030204" pitchFamily="34" charset="0"/>
              <a:cs typeface="Calibri" panose="020F0502020204030204" pitchFamily="34" charset="0"/>
            </a:endParaRPr>
          </a:p>
          <a:p>
            <a:r>
              <a:rPr dirty="0" sz="2400" lang="en-US">
                <a:latin typeface="Calibri" panose="020F0502020204030204" pitchFamily="34" charset="0"/>
                <a:ea typeface="Calibri" panose="020F0502020204030204" pitchFamily="34" charset="0"/>
                <a:cs typeface="Calibri" panose="020F0502020204030204" pitchFamily="34" charset="0"/>
                <a:sym typeface="+mn-ea"/>
              </a:rPr>
              <a:t>       Reduces manual effort in data collection and report generation. Regular updates ensure data accuracy </a:t>
            </a:r>
            <a:endParaRPr dirty="0" sz="2400" lang="en-US" smtClean="0">
              <a:latin typeface="Calibri" panose="020F0502020204030204" pitchFamily="34" charset="0"/>
              <a:ea typeface="Calibri" panose="020F0502020204030204" pitchFamily="34" charset="0"/>
              <a:cs typeface="Calibri" panose="020F0502020204030204" pitchFamily="34" charset="0"/>
              <a:sym typeface="+mn-ea"/>
            </a:endParaRPr>
          </a:p>
          <a:p>
            <a:r>
              <a:rPr dirty="0" sz="2400" lang="en-US" smtClean="0">
                <a:latin typeface="Calibri" panose="020F0502020204030204" pitchFamily="34" charset="0"/>
                <a:ea typeface="Calibri" panose="020F0502020204030204" pitchFamily="34" charset="0"/>
                <a:cs typeface="Calibri" panose="020F0502020204030204" pitchFamily="34" charset="0"/>
                <a:sym typeface="+mn-ea"/>
              </a:rPr>
              <a:t>and </a:t>
            </a:r>
            <a:r>
              <a:rPr dirty="0" sz="2400" lang="en-US">
                <a:latin typeface="Calibri" panose="020F0502020204030204" pitchFamily="34" charset="0"/>
                <a:ea typeface="Calibri" panose="020F0502020204030204" pitchFamily="34" charset="0"/>
                <a:cs typeface="Calibri" panose="020F0502020204030204" pitchFamily="34" charset="0"/>
                <a:sym typeface="+mn-ea"/>
              </a:rPr>
              <a:t>relevance. </a:t>
            </a:r>
            <a:endParaRPr dirty="0" sz="240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2" name="Title 1"/>
          <p:cNvSpPr>
            <a:spLocks noGrp="1"/>
          </p:cNvSpPr>
          <p:nvPr>
            <p:ph type="title"/>
          </p:nvPr>
        </p:nvSpPr>
        <p:spPr>
          <a:xfrm>
            <a:off x="686117" y="76199"/>
            <a:ext cx="10681335" cy="758190"/>
          </a:xfrm>
        </p:spPr>
        <p:txBody>
          <a:bodyPr/>
          <a:p>
            <a:r>
              <a:rPr dirty="0" lang="en-IN"/>
              <a:t>Dataset Description</a:t>
            </a:r>
          </a:p>
        </p:txBody>
      </p:sp>
      <p:sp>
        <p:nvSpPr>
          <p:cNvPr id="1048633" name="Text Box 2"/>
          <p:cNvSpPr txBox="1"/>
          <p:nvPr/>
        </p:nvSpPr>
        <p:spPr>
          <a:xfrm>
            <a:off x="533401" y="914400"/>
            <a:ext cx="9296400" cy="5521960"/>
          </a:xfrm>
          <a:prstGeom prst="rect"/>
          <a:noFill/>
        </p:spPr>
        <p:txBody>
          <a:bodyPr rtlCol="0" wrap="square">
            <a:noAutofit/>
          </a:bodyPr>
          <a:p>
            <a:r>
              <a:rPr dirty="0" sz="2000" lang="en-US">
                <a:latin typeface="Calibri" panose="020F0502020204030204" pitchFamily="34" charset="0"/>
                <a:ea typeface="Calibri" panose="020F0502020204030204" pitchFamily="34" charset="0"/>
                <a:cs typeface="Calibri" panose="020F0502020204030204" pitchFamily="34" charset="0"/>
                <a:sym typeface="+mn-ea"/>
              </a:rPr>
              <a:t>The dataset for employee performance analysis typically includes various metrics that reflect </a:t>
            </a:r>
            <a:r>
              <a:rPr dirty="0" sz="2000" lang="en-US" smtClean="0">
                <a:latin typeface="Calibri" panose="020F0502020204030204" pitchFamily="34" charset="0"/>
                <a:ea typeface="Calibri" panose="020F0502020204030204" pitchFamily="34" charset="0"/>
                <a:cs typeface="Calibri" panose="020F0502020204030204" pitchFamily="34" charset="0"/>
                <a:sym typeface="+mn-ea"/>
              </a:rPr>
              <a:t>an </a:t>
            </a:r>
            <a:r>
              <a:rPr dirty="0" sz="2000" lang="en-US">
                <a:latin typeface="Calibri" panose="020F0502020204030204" pitchFamily="34" charset="0"/>
                <a:ea typeface="Calibri" panose="020F0502020204030204" pitchFamily="34" charset="0"/>
                <a:cs typeface="Calibri" panose="020F0502020204030204" pitchFamily="34" charset="0"/>
                <a:sym typeface="+mn-ea"/>
              </a:rPr>
              <a:t>employee's productivity, quality of work, attendance, and overall contribution to the </a:t>
            </a:r>
            <a:r>
              <a:rPr dirty="0" sz="2000" lang="en-US" smtClean="0">
                <a:latin typeface="Calibri" panose="020F0502020204030204" pitchFamily="34" charset="0"/>
                <a:ea typeface="Calibri" panose="020F0502020204030204" pitchFamily="34" charset="0"/>
                <a:cs typeface="Calibri" panose="020F0502020204030204" pitchFamily="34" charset="0"/>
                <a:sym typeface="+mn-ea"/>
              </a:rPr>
              <a:t>organization</a:t>
            </a:r>
            <a:r>
              <a:rPr dirty="0" sz="2000" lang="en-US">
                <a:latin typeface="Calibri" panose="020F0502020204030204" pitchFamily="34" charset="0"/>
                <a:ea typeface="Calibri" panose="020F0502020204030204" pitchFamily="34" charset="0"/>
                <a:cs typeface="Calibri" panose="020F0502020204030204" pitchFamily="34" charset="0"/>
                <a:sym typeface="+mn-ea"/>
              </a:rPr>
              <a:t>. Below is a description of the key columns that would be included in </a:t>
            </a:r>
            <a:r>
              <a:rPr dirty="0" sz="2000" lang="en-IN">
                <a:latin typeface="Calibri" panose="020F0502020204030204" pitchFamily="34" charset="0"/>
                <a:ea typeface="Calibri" panose="020F0502020204030204" pitchFamily="34" charset="0"/>
                <a:cs typeface="Calibri" panose="020F0502020204030204" pitchFamily="34" charset="0"/>
                <a:sym typeface="+mn-ea"/>
              </a:rPr>
              <a:t>a Actionable Insights which Include recommendations or action items based on the analysis, such as training needs or performance improvement plans.</a:t>
            </a:r>
            <a:endParaRPr dirty="0" sz="2000" lang="en-IN">
              <a:latin typeface="Calibri" panose="020F0502020204030204" pitchFamily="34" charset="0"/>
              <a:ea typeface="Calibri" panose="020F0502020204030204" pitchFamily="34" charset="0"/>
              <a:cs typeface="Calibri" panose="020F0502020204030204" pitchFamily="34" charset="0"/>
            </a:endParaRPr>
          </a:p>
          <a:p>
            <a:endParaRPr b="1" dirty="0" sz="2000" lang="en-US">
              <a:latin typeface="Calibri" panose="020F0502020204030204" pitchFamily="34" charset="0"/>
              <a:ea typeface="Calibri" panose="020F0502020204030204" pitchFamily="34" charset="0"/>
              <a:cs typeface="Calibri" panose="020F0502020204030204" pitchFamily="34" charset="0"/>
            </a:endParaRPr>
          </a:p>
          <a:p>
            <a:r>
              <a:rPr b="1" dirty="0" sz="2000" lang="en-US" u="sng">
                <a:latin typeface="Calibri" panose="020F0502020204030204" pitchFamily="34" charset="0"/>
                <a:ea typeface="Calibri" panose="020F0502020204030204" pitchFamily="34" charset="0"/>
                <a:cs typeface="Calibri" panose="020F0502020204030204" pitchFamily="34" charset="0"/>
                <a:sym typeface="+mn-ea"/>
              </a:rPr>
              <a:t>Excel dataset:</a:t>
            </a:r>
            <a:endParaRPr b="1" dirty="0" sz="2000" lang="en-IN" u="sng">
              <a:latin typeface="Calibri" panose="020F0502020204030204" pitchFamily="34" charset="0"/>
              <a:ea typeface="Calibri" panose="020F0502020204030204" pitchFamily="34" charset="0"/>
              <a:cs typeface="Calibri" panose="020F0502020204030204" pitchFamily="34" charset="0"/>
            </a:endParaRPr>
          </a:p>
          <a:p>
            <a:endParaRPr b="1" dirty="0" sz="2000" lang="en-US">
              <a:latin typeface="Calibri" panose="020F0502020204030204" pitchFamily="34" charset="0"/>
              <a:ea typeface="Calibri" panose="020F0502020204030204" pitchFamily="34" charset="0"/>
              <a:cs typeface="Calibri" panose="020F0502020204030204" pitchFamily="34" charset="0"/>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EmpID: </a:t>
            </a:r>
            <a:r>
              <a:rPr dirty="0" sz="2000" lang="en-US">
                <a:latin typeface="Calibri" panose="020F0502020204030204" pitchFamily="34" charset="0"/>
                <a:ea typeface="Calibri" panose="020F0502020204030204" pitchFamily="34" charset="0"/>
                <a:cs typeface="Calibri" panose="020F0502020204030204" pitchFamily="34" charset="0"/>
                <a:sym typeface="+mn-ea"/>
              </a:rPr>
              <a:t>A unique identifier for each employee</a:t>
            </a:r>
            <a:r>
              <a:rPr dirty="0" sz="2000" lang="en-IN">
                <a:latin typeface="Calibri" panose="020F0502020204030204" pitchFamily="34" charset="0"/>
                <a:ea typeface="Calibri" panose="020F0502020204030204" pitchFamily="34" charset="0"/>
                <a:cs typeface="Calibri" panose="020F0502020204030204" pitchFamily="34" charset="0"/>
                <a:sym typeface="+mn-ea"/>
              </a:rPr>
              <a:t>.</a:t>
            </a:r>
            <a:endParaRPr dirty="0" sz="2000" lang="en-IN">
              <a:latin typeface="Calibri" panose="020F0502020204030204" pitchFamily="34" charset="0"/>
              <a:ea typeface="Calibri" panose="020F0502020204030204" pitchFamily="34" charset="0"/>
              <a:cs typeface="Calibri" panose="020F0502020204030204" pitchFamily="34" charset="0"/>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Employee Name: </a:t>
            </a:r>
            <a:r>
              <a:rPr dirty="0" sz="2000" lang="en-US">
                <a:latin typeface="Calibri" panose="020F0502020204030204" pitchFamily="34" charset="0"/>
                <a:ea typeface="Calibri" panose="020F0502020204030204" pitchFamily="34" charset="0"/>
                <a:cs typeface="Calibri" panose="020F0502020204030204" pitchFamily="34" charset="0"/>
                <a:sym typeface="+mn-ea"/>
              </a:rPr>
              <a:t>The employee’s given name</a:t>
            </a:r>
            <a:r>
              <a:rPr dirty="0" sz="2000" lang="en-IN">
                <a:latin typeface="Calibri" panose="020F0502020204030204" pitchFamily="34" charset="0"/>
                <a:ea typeface="Calibri" panose="020F0502020204030204" pitchFamily="34" charset="0"/>
                <a:cs typeface="Calibri" panose="020F0502020204030204" pitchFamily="34" charset="0"/>
                <a:sym typeface="+mn-ea"/>
              </a:rPr>
              <a:t>.</a:t>
            </a:r>
            <a:endParaRPr b="1" dirty="0" sz="2000" lang="en-IN">
              <a:latin typeface="Calibri" panose="020F0502020204030204" pitchFamily="34" charset="0"/>
              <a:ea typeface="Calibri" panose="020F0502020204030204" pitchFamily="34" charset="0"/>
              <a:cs typeface="Calibri" panose="020F0502020204030204" pitchFamily="34" charset="0"/>
              <a:sym typeface="+mn-ea"/>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Gender Code: </a:t>
            </a:r>
            <a:r>
              <a:rPr dirty="0" sz="2000" lang="en-US">
                <a:latin typeface="Calibri" panose="020F0502020204030204" pitchFamily="34" charset="0"/>
                <a:ea typeface="Calibri" panose="020F0502020204030204" pitchFamily="34" charset="0"/>
                <a:cs typeface="Calibri" panose="020F0502020204030204" pitchFamily="34" charset="0"/>
                <a:sym typeface="+mn-ea"/>
              </a:rPr>
              <a:t>A code representing the gender of the employee (e.g., M for Male, F for Female, etc.)</a:t>
            </a:r>
            <a:endParaRPr dirty="0" sz="2000" lang="en-IN">
              <a:latin typeface="Calibri" panose="020F0502020204030204" pitchFamily="34" charset="0"/>
              <a:ea typeface="Calibri" panose="020F0502020204030204" pitchFamily="34" charset="0"/>
              <a:cs typeface="Calibri" panose="020F0502020204030204" pitchFamily="34" charset="0"/>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Business Unit: </a:t>
            </a:r>
            <a:r>
              <a:rPr dirty="0" sz="2000" lang="en-US">
                <a:latin typeface="Calibri" panose="020F0502020204030204" pitchFamily="34" charset="0"/>
                <a:ea typeface="Calibri" panose="020F0502020204030204" pitchFamily="34" charset="0"/>
                <a:cs typeface="Calibri" panose="020F0502020204030204" pitchFamily="34" charset="0"/>
                <a:sym typeface="+mn-ea"/>
              </a:rPr>
              <a:t>The department or division within the company where the employee works</a:t>
            </a:r>
            <a:r>
              <a:rPr dirty="0" sz="2000" lang="en-IN">
                <a:latin typeface="Calibri" panose="020F0502020204030204" pitchFamily="34" charset="0"/>
                <a:ea typeface="Calibri" panose="020F0502020204030204" pitchFamily="34" charset="0"/>
                <a:cs typeface="Calibri" panose="020F0502020204030204" pitchFamily="34" charset="0"/>
                <a:sym typeface="+mn-ea"/>
              </a:rPr>
              <a:t>.</a:t>
            </a:r>
          </a:p>
          <a:p>
            <a:pPr indent="-285750" marL="285750">
              <a:buFont typeface="Arial" panose="020B0604020202020204" pitchFamily="34" charset="0"/>
              <a:buChar char="•"/>
            </a:pPr>
            <a:r>
              <a:rPr altLang="en-IN" b="1" dirty="0" sz="2000" lang="en-US">
                <a:latin typeface="Calibri" panose="020F0502020204030204" pitchFamily="34" charset="0"/>
                <a:ea typeface="Calibri" panose="020F0502020204030204" pitchFamily="34" charset="0"/>
                <a:cs typeface="Calibri" panose="020F0502020204030204" pitchFamily="34" charset="0"/>
                <a:sym typeface="+mn-ea"/>
              </a:rPr>
              <a:t>Employee salary: </a:t>
            </a:r>
            <a:r>
              <a:rPr altLang="en-IN" dirty="0" sz="2000" lang="en-US">
                <a:latin typeface="Calibri" panose="020F0502020204030204" pitchFamily="34" charset="0"/>
                <a:ea typeface="Calibri" panose="020F0502020204030204" pitchFamily="34" charset="0"/>
                <a:cs typeface="Calibri" panose="020F0502020204030204" pitchFamily="34" charset="0"/>
                <a:sym typeface="+mn-ea"/>
              </a:rPr>
              <a:t>the amount of salary that the employee gets for their work.</a:t>
            </a:r>
            <a:endParaRPr b="1" dirty="0" sz="2000" lang="en-IN">
              <a:latin typeface="Calibri" panose="020F0502020204030204" pitchFamily="34" charset="0"/>
              <a:ea typeface="Calibri" panose="020F0502020204030204" pitchFamily="34" charset="0"/>
              <a:cs typeface="Calibri" panose="020F0502020204030204" pitchFamily="34" charset="0"/>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Employee Type:</a:t>
            </a:r>
            <a:r>
              <a:rPr dirty="0" sz="2000" lang="en-US">
                <a:latin typeface="Calibri" panose="020F0502020204030204" pitchFamily="34" charset="0"/>
                <a:ea typeface="Calibri" panose="020F0502020204030204" pitchFamily="34" charset="0"/>
                <a:cs typeface="Calibri" panose="020F0502020204030204" pitchFamily="34" charset="0"/>
                <a:sym typeface="+mn-ea"/>
              </a:rPr>
              <a:t> Classification of the employee, such as full-time, part-time, contractor, etc. </a:t>
            </a:r>
            <a:endParaRPr dirty="0" sz="2000" lang="en-IN">
              <a:latin typeface="Calibri" panose="020F0502020204030204" pitchFamily="34" charset="0"/>
              <a:ea typeface="Calibri" panose="020F0502020204030204" pitchFamily="34" charset="0"/>
              <a:cs typeface="Calibri" panose="020F0502020204030204" pitchFamily="34" charset="0"/>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Employee location:</a:t>
            </a:r>
            <a:r>
              <a:rPr dirty="0" sz="2000" lang="en-US">
                <a:latin typeface="Calibri" panose="020F0502020204030204" pitchFamily="34" charset="0"/>
                <a:ea typeface="Calibri" panose="020F0502020204030204" pitchFamily="34" charset="0"/>
                <a:cs typeface="Calibri" panose="020F0502020204030204" pitchFamily="34" charset="0"/>
                <a:sym typeface="+mn-ea"/>
              </a:rPr>
              <a:t> location of the employee where he works.</a:t>
            </a:r>
            <a:endParaRPr dirty="0" sz="200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36" name="object 7"/>
          <p:cNvSpPr txBox="1">
            <a:spLocks noGrp="1"/>
          </p:cNvSpPr>
          <p:nvPr>
            <p:ph type="title"/>
          </p:nvPr>
        </p:nvSpPr>
        <p:spPr>
          <a:xfrm>
            <a:off x="739775" y="284098"/>
            <a:ext cx="8480425" cy="509114"/>
          </a:xfrm>
          <a:prstGeom prst="rect"/>
        </p:spPr>
        <p:txBody>
          <a:bodyPr bIns="0" lIns="0" rIns="0" rtlCol="0" tIns="16510" vert="horz" wrap="square">
            <a:spAutoFit/>
          </a:bodyPr>
          <a:p>
            <a:pPr marL="12700">
              <a:lnSpc>
                <a:spcPct val="100000"/>
              </a:lnSpc>
              <a:spcBef>
                <a:spcPts val="130"/>
              </a:spcBef>
            </a:pPr>
            <a:r>
              <a:rPr dirty="0" sz="3200" spc="15">
                <a:latin typeface="Calibri" panose="020F0502020204030204" pitchFamily="34" charset="0"/>
                <a:ea typeface="Calibri" panose="020F0502020204030204" pitchFamily="34" charset="0"/>
                <a:cs typeface="Calibri" panose="020F0502020204030204" pitchFamily="34" charset="0"/>
              </a:rPr>
              <a:t>THE</a:t>
            </a:r>
            <a:r>
              <a:rPr dirty="0" sz="3200" spc="20">
                <a:latin typeface="Calibri" panose="020F0502020204030204" pitchFamily="34" charset="0"/>
                <a:ea typeface="Calibri" panose="020F0502020204030204" pitchFamily="34" charset="0"/>
                <a:cs typeface="Calibri" panose="020F0502020204030204" pitchFamily="34" charset="0"/>
              </a:rPr>
              <a:t> </a:t>
            </a:r>
            <a:r>
              <a:rPr dirty="0" sz="3200" lang="en-US" spc="20">
                <a:latin typeface="Calibri" panose="020F0502020204030204" pitchFamily="34" charset="0"/>
                <a:ea typeface="Calibri" panose="020F0502020204030204" pitchFamily="34" charset="0"/>
                <a:cs typeface="Calibri" panose="020F0502020204030204" pitchFamily="34" charset="0"/>
              </a:rPr>
              <a:t>"</a:t>
            </a:r>
            <a:r>
              <a:rPr dirty="0" sz="3200" spc="10">
                <a:latin typeface="Calibri" panose="020F0502020204030204" pitchFamily="34" charset="0"/>
                <a:ea typeface="Calibri" panose="020F0502020204030204" pitchFamily="34" charset="0"/>
                <a:cs typeface="Calibri" panose="020F0502020204030204" pitchFamily="34" charset="0"/>
              </a:rPr>
              <a:t>WOW</a:t>
            </a:r>
            <a:r>
              <a:rPr dirty="0" sz="3200" lang="en-US" spc="10">
                <a:latin typeface="Calibri" panose="020F0502020204030204" pitchFamily="34" charset="0"/>
                <a:ea typeface="Calibri" panose="020F0502020204030204" pitchFamily="34" charset="0"/>
                <a:cs typeface="Calibri" panose="020F0502020204030204" pitchFamily="34" charset="0"/>
              </a:rPr>
              <a:t>"</a:t>
            </a:r>
            <a:r>
              <a:rPr dirty="0" sz="3200" spc="85">
                <a:latin typeface="Calibri" panose="020F0502020204030204" pitchFamily="34" charset="0"/>
                <a:ea typeface="Calibri" panose="020F0502020204030204" pitchFamily="34" charset="0"/>
                <a:cs typeface="Calibri" panose="020F0502020204030204" pitchFamily="34" charset="0"/>
              </a:rPr>
              <a:t> </a:t>
            </a:r>
            <a:r>
              <a:rPr dirty="0" sz="3200" spc="10">
                <a:latin typeface="Calibri" panose="020F0502020204030204" pitchFamily="34" charset="0"/>
                <a:ea typeface="Calibri" panose="020F0502020204030204" pitchFamily="34" charset="0"/>
                <a:cs typeface="Calibri" panose="020F0502020204030204" pitchFamily="34" charset="0"/>
              </a:rPr>
              <a:t>IN</a:t>
            </a:r>
            <a:r>
              <a:rPr dirty="0" sz="3200" spc="-5">
                <a:latin typeface="Calibri" panose="020F0502020204030204" pitchFamily="34" charset="0"/>
                <a:ea typeface="Calibri" panose="020F0502020204030204" pitchFamily="34" charset="0"/>
                <a:cs typeface="Calibri" panose="020F0502020204030204" pitchFamily="34" charset="0"/>
              </a:rPr>
              <a:t> </a:t>
            </a:r>
            <a:r>
              <a:rPr dirty="0" sz="3200" spc="15">
                <a:latin typeface="Calibri" panose="020F0502020204030204" pitchFamily="34" charset="0"/>
                <a:ea typeface="Calibri" panose="020F0502020204030204" pitchFamily="34" charset="0"/>
                <a:cs typeface="Calibri" panose="020F0502020204030204" pitchFamily="34" charset="0"/>
              </a:rPr>
              <a:t>OUR</a:t>
            </a:r>
            <a:r>
              <a:rPr dirty="0" sz="3200" spc="-10">
                <a:latin typeface="Calibri" panose="020F0502020204030204" pitchFamily="34" charset="0"/>
                <a:ea typeface="Calibri" panose="020F0502020204030204" pitchFamily="34" charset="0"/>
                <a:cs typeface="Calibri" panose="020F0502020204030204" pitchFamily="34" charset="0"/>
              </a:rPr>
              <a:t> </a:t>
            </a:r>
            <a:r>
              <a:rPr dirty="0" sz="3200" spc="20">
                <a:latin typeface="Calibri" panose="020F0502020204030204" pitchFamily="34" charset="0"/>
                <a:ea typeface="Calibri" panose="020F0502020204030204" pitchFamily="34" charset="0"/>
                <a:cs typeface="Calibri" panose="020F0502020204030204" pitchFamily="34" charset="0"/>
              </a:rPr>
              <a:t>SOLUTION</a:t>
            </a:r>
            <a:endParaRPr dirty="0" sz="3200">
              <a:latin typeface="Calibri" panose="020F0502020204030204" pitchFamily="34" charset="0"/>
              <a:ea typeface="Calibri" panose="020F0502020204030204" pitchFamily="34" charset="0"/>
              <a:cs typeface="Calibri" panose="020F0502020204030204" pitchFamily="34" charset="0"/>
            </a:endParaRPr>
          </a:p>
        </p:txBody>
      </p:sp>
      <p:sp>
        <p:nvSpPr>
          <p:cNvPr id="104863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38" name="Text Box 9"/>
          <p:cNvSpPr txBox="1"/>
          <p:nvPr/>
        </p:nvSpPr>
        <p:spPr>
          <a:xfrm>
            <a:off x="2635250" y="1280795"/>
            <a:ext cx="6485890" cy="5189855"/>
          </a:xfrm>
          <a:prstGeom prst="rect"/>
          <a:noFill/>
        </p:spPr>
        <p:txBody>
          <a:bodyPr rtlCol="0" wrap="square">
            <a:noAutofit/>
          </a:bodyPr>
          <a:p>
            <a:pPr algn="l"/>
            <a:r>
              <a:rPr dirty="0" sz="2400" lang="en-US">
                <a:solidFill>
                  <a:srgbClr val="0D0D0D"/>
                </a:solidFill>
                <a:effectLst/>
                <a:latin typeface="Calibri" panose="020F0502020204030204" pitchFamily="34" charset="0"/>
                <a:ea typeface="Calibri" panose="020F0502020204030204" pitchFamily="34" charset="0"/>
                <a:cs typeface="Calibri" panose="020F0502020204030204" pitchFamily="34" charset="0"/>
                <a:sym typeface="+mn-ea"/>
              </a:rPr>
              <a:t>wow" features combine to create a powerful, efficient, and intuitive Excel-based solution that not only meets but exceedsexpectations in managing and analyzing employee Performance</a:t>
            </a:r>
            <a:r>
              <a:rPr dirty="0" sz="2400" lang="en-IN">
                <a:solidFill>
                  <a:srgbClr val="0D0D0D"/>
                </a:solidFill>
                <a:latin typeface="Calibri" panose="020F0502020204030204" pitchFamily="34" charset="0"/>
                <a:ea typeface="Calibri" panose="020F0502020204030204" pitchFamily="34" charset="0"/>
                <a:cs typeface="Calibri" panose="020F0502020204030204" pitchFamily="34" charset="0"/>
                <a:sym typeface="+mn-ea"/>
              </a:rPr>
              <a:t>. </a:t>
            </a:r>
            <a:r>
              <a:rPr dirty="0" sz="2400" lang="en-US">
                <a:solidFill>
                  <a:srgbClr val="0D0D0D"/>
                </a:solidFill>
                <a:effectLst/>
                <a:latin typeface="Calibri" panose="020F0502020204030204" pitchFamily="34" charset="0"/>
                <a:ea typeface="Calibri" panose="020F0502020204030204" pitchFamily="34" charset="0"/>
                <a:cs typeface="Calibri" panose="020F0502020204030204" pitchFamily="34" charset="0"/>
                <a:sym typeface="+mn-ea"/>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dirty="0" sz="240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ASUS</cp:lastModifiedBy>
  <dcterms:created xsi:type="dcterms:W3CDTF">2024-03-29T04:07:00Z</dcterms:created>
  <dcterms:modified xsi:type="dcterms:W3CDTF">2024-09-06T13:04:25Z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140329A0245D453EBC026D5B18FEBA86_13</vt:lpwstr>
  </property>
  <property fmtid="{D5CDD505-2E9C-101B-9397-08002B2CF9AE}" pid="5" name="KSOProductBuildVer">
    <vt:lpwstr>1033-12.2.0.17545</vt:lpwstr>
  </property>
</Properties>
</file>