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8" r:id="rId3"/>
    <p:sldId id="257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59" r:id="rId19"/>
    <p:sldId id="277" r:id="rId20"/>
    <p:sldId id="276" r:id="rId21"/>
    <p:sldId id="278" r:id="rId22"/>
    <p:sldId id="279" r:id="rId23"/>
    <p:sldId id="280" r:id="rId24"/>
    <p:sldId id="281" r:id="rId25"/>
    <p:sldId id="260" r:id="rId26"/>
    <p:sldId id="282" r:id="rId27"/>
    <p:sldId id="284" r:id="rId28"/>
    <p:sldId id="283" r:id="rId29"/>
    <p:sldId id="285" r:id="rId30"/>
    <p:sldId id="288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3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2CED533-8B37-41A8-BBF6-75C8C85A9DA3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51DD4E6-1D0C-42FF-BE04-41B02D75021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0262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ED533-8B37-41A8-BBF6-75C8C85A9DA3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D4E6-1D0C-42FF-BE04-41B02D75021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9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2CED533-8B37-41A8-BBF6-75C8C85A9DA3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51DD4E6-1D0C-42FF-BE04-41B02D75021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9862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ED533-8B37-41A8-BBF6-75C8C85A9DA3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B51DD4E6-1D0C-42FF-BE04-41B02D75021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924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2CED533-8B37-41A8-BBF6-75C8C85A9DA3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51DD4E6-1D0C-42FF-BE04-41B02D75021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311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ED533-8B37-41A8-BBF6-75C8C85A9DA3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D4E6-1D0C-42FF-BE04-41B02D75021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075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ED533-8B37-41A8-BBF6-75C8C85A9DA3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D4E6-1D0C-42FF-BE04-41B02D75021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748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ED533-8B37-41A8-BBF6-75C8C85A9DA3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D4E6-1D0C-42FF-BE04-41B02D750217}" type="slidenum">
              <a:rPr lang="en-GB" smtClean="0"/>
              <a:t>‹N°›</a:t>
            </a:fld>
            <a:endParaRPr lang="en-GB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81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ED533-8B37-41A8-BBF6-75C8C85A9DA3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D4E6-1D0C-42FF-BE04-41B02D75021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03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2CED533-8B37-41A8-BBF6-75C8C85A9DA3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51DD4E6-1D0C-42FF-BE04-41B02D75021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135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ED533-8B37-41A8-BBF6-75C8C85A9DA3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D4E6-1D0C-42FF-BE04-41B02D75021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782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2CED533-8B37-41A8-BBF6-75C8C85A9DA3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51DD4E6-1D0C-42FF-BE04-41B02D750217}" type="slidenum">
              <a:rPr lang="en-GB" smtClean="0"/>
              <a:t>‹N°›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46534" y="187074"/>
            <a:ext cx="3703320" cy="3615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fr-FR" noProof="0"/>
              <a:t>Modèle d’architecture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42147" y="183517"/>
            <a:ext cx="3703320" cy="36512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fr-FR" noProof="0"/>
              <a:t>Modèle de comportement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41830" y="183516"/>
            <a:ext cx="3703320" cy="36512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fr-FR" noProof="0"/>
              <a:t>Modèle CAO</a:t>
            </a:r>
          </a:p>
        </p:txBody>
      </p:sp>
    </p:spTree>
    <p:extLst>
      <p:ext uri="{BB962C8B-B14F-4D97-AF65-F5344CB8AC3E}">
        <p14:creationId xmlns:p14="http://schemas.microsoft.com/office/powerpoint/2010/main" val="1000648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F182F2-CACC-452A-A16D-A54D9B8426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Conception d’un pendule </a:t>
            </a:r>
            <a:r>
              <a:rPr lang="en-GB" dirty="0" err="1"/>
              <a:t>inversé</a:t>
            </a:r>
            <a:endParaRPr lang="en-GB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EA47F98-2BEB-48BA-A48E-66D1F91A18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Modèles</a:t>
            </a:r>
            <a:r>
              <a:rPr lang="en-GB" dirty="0"/>
              <a:t> </a:t>
            </a:r>
            <a:r>
              <a:rPr lang="en-GB" dirty="0" err="1"/>
              <a:t>d’architecture</a:t>
            </a:r>
            <a:r>
              <a:rPr lang="en-GB" dirty="0"/>
              <a:t>, de CAO et de </a:t>
            </a:r>
            <a:r>
              <a:rPr lang="en-GB" dirty="0" err="1"/>
              <a:t>comportement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1645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7A2AC4-68B3-4F5F-9676-53A5C800D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Exigences du </a:t>
            </a:r>
            <a:r>
              <a:rPr lang="en-GB" dirty="0" err="1"/>
              <a:t>système</a:t>
            </a:r>
            <a:r>
              <a:rPr lang="en-GB" dirty="0"/>
              <a:t> Controller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F2AA4A-2623-48B6-8E3B-0D44AA185631}"/>
              </a:ext>
            </a:extLst>
          </p:cNvPr>
          <p:cNvSpPr/>
          <p:nvPr/>
        </p:nvSpPr>
        <p:spPr>
          <a:xfrm>
            <a:off x="443061" y="197964"/>
            <a:ext cx="3695306" cy="33936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566330AF-146A-454A-8FCD-F00EA0E2FF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066" y="2022185"/>
            <a:ext cx="11969868" cy="4427564"/>
          </a:xfrm>
        </p:spPr>
      </p:pic>
    </p:spTree>
    <p:extLst>
      <p:ext uri="{BB962C8B-B14F-4D97-AF65-F5344CB8AC3E}">
        <p14:creationId xmlns:p14="http://schemas.microsoft.com/office/powerpoint/2010/main" val="75403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7A2AC4-68B3-4F5F-9676-53A5C800D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Parties </a:t>
            </a:r>
            <a:r>
              <a:rPr lang="en-GB" dirty="0" err="1"/>
              <a:t>prenantes</a:t>
            </a:r>
            <a:r>
              <a:rPr lang="en-GB" dirty="0"/>
              <a:t> du </a:t>
            </a:r>
            <a:r>
              <a:rPr lang="en-GB" dirty="0" err="1"/>
              <a:t>système</a:t>
            </a:r>
            <a:r>
              <a:rPr lang="en-GB" dirty="0"/>
              <a:t> Mechanical Assembly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F2AA4A-2623-48B6-8E3B-0D44AA185631}"/>
              </a:ext>
            </a:extLst>
          </p:cNvPr>
          <p:cNvSpPr/>
          <p:nvPr/>
        </p:nvSpPr>
        <p:spPr>
          <a:xfrm>
            <a:off x="443061" y="197964"/>
            <a:ext cx="3695306" cy="33936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5A925786-E6C9-4465-924D-D4F3818D2A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1535" y="1956059"/>
            <a:ext cx="10588930" cy="4717841"/>
          </a:xfrm>
        </p:spPr>
      </p:pic>
    </p:spTree>
    <p:extLst>
      <p:ext uri="{BB962C8B-B14F-4D97-AF65-F5344CB8AC3E}">
        <p14:creationId xmlns:p14="http://schemas.microsoft.com/office/powerpoint/2010/main" val="2366800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7A2AC4-68B3-4F5F-9676-53A5C800D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Fonctions</a:t>
            </a:r>
            <a:r>
              <a:rPr lang="en-GB" dirty="0"/>
              <a:t> du </a:t>
            </a:r>
            <a:r>
              <a:rPr lang="en-GB" dirty="0" err="1"/>
              <a:t>système</a:t>
            </a:r>
            <a:r>
              <a:rPr lang="en-GB" dirty="0"/>
              <a:t> Mechanical Assembly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F2AA4A-2623-48B6-8E3B-0D44AA185631}"/>
              </a:ext>
            </a:extLst>
          </p:cNvPr>
          <p:cNvSpPr/>
          <p:nvPr/>
        </p:nvSpPr>
        <p:spPr>
          <a:xfrm>
            <a:off x="443061" y="197964"/>
            <a:ext cx="3695306" cy="33936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0CE9AB2F-E9D4-484B-BE6C-7834C4A182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572" y="2303772"/>
            <a:ext cx="11888856" cy="4020947"/>
          </a:xfrm>
        </p:spPr>
      </p:pic>
    </p:spTree>
    <p:extLst>
      <p:ext uri="{BB962C8B-B14F-4D97-AF65-F5344CB8AC3E}">
        <p14:creationId xmlns:p14="http://schemas.microsoft.com/office/powerpoint/2010/main" val="1552836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7A2AC4-68B3-4F5F-9676-53A5C800D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Exigences du </a:t>
            </a:r>
            <a:r>
              <a:rPr lang="en-GB" dirty="0" err="1"/>
              <a:t>système</a:t>
            </a:r>
            <a:r>
              <a:rPr lang="en-GB" dirty="0"/>
              <a:t> Mechanical Assembly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F2AA4A-2623-48B6-8E3B-0D44AA185631}"/>
              </a:ext>
            </a:extLst>
          </p:cNvPr>
          <p:cNvSpPr/>
          <p:nvPr/>
        </p:nvSpPr>
        <p:spPr>
          <a:xfrm>
            <a:off x="443061" y="197964"/>
            <a:ext cx="3695306" cy="33936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F762F333-6B50-481E-A4FF-1E7107EB7B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5227" y="1880783"/>
            <a:ext cx="10721546" cy="4889812"/>
          </a:xfrm>
        </p:spPr>
      </p:pic>
    </p:spTree>
    <p:extLst>
      <p:ext uri="{BB962C8B-B14F-4D97-AF65-F5344CB8AC3E}">
        <p14:creationId xmlns:p14="http://schemas.microsoft.com/office/powerpoint/2010/main" val="1907846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7A2AC4-68B3-4F5F-9676-53A5C800D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 </a:t>
            </a:r>
            <a:r>
              <a:rPr lang="en-GB" dirty="0" err="1"/>
              <a:t>logique</a:t>
            </a:r>
            <a:r>
              <a:rPr lang="en-GB" dirty="0"/>
              <a:t> du </a:t>
            </a:r>
            <a:r>
              <a:rPr lang="en-GB" dirty="0" err="1"/>
              <a:t>système</a:t>
            </a:r>
            <a:r>
              <a:rPr lang="en-GB" dirty="0"/>
              <a:t> Mechanical Assembly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F2AA4A-2623-48B6-8E3B-0D44AA185631}"/>
              </a:ext>
            </a:extLst>
          </p:cNvPr>
          <p:cNvSpPr/>
          <p:nvPr/>
        </p:nvSpPr>
        <p:spPr>
          <a:xfrm>
            <a:off x="443061" y="197964"/>
            <a:ext cx="3695306" cy="33936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F357AA2D-C687-4123-85A1-6165636DDF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9972" y="1871356"/>
            <a:ext cx="8572055" cy="4947976"/>
          </a:xfrm>
        </p:spPr>
      </p:pic>
    </p:spTree>
    <p:extLst>
      <p:ext uri="{BB962C8B-B14F-4D97-AF65-F5344CB8AC3E}">
        <p14:creationId xmlns:p14="http://schemas.microsoft.com/office/powerpoint/2010/main" val="1581388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7A2AC4-68B3-4F5F-9676-53A5C800D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Parties </a:t>
            </a:r>
            <a:r>
              <a:rPr lang="en-GB" dirty="0" err="1"/>
              <a:t>prenantes</a:t>
            </a:r>
            <a:r>
              <a:rPr lang="en-GB" dirty="0"/>
              <a:t> du </a:t>
            </a:r>
            <a:r>
              <a:rPr lang="en-GB" dirty="0" err="1"/>
              <a:t>système</a:t>
            </a:r>
            <a:r>
              <a:rPr lang="en-GB" dirty="0"/>
              <a:t> Motor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F2AA4A-2623-48B6-8E3B-0D44AA185631}"/>
              </a:ext>
            </a:extLst>
          </p:cNvPr>
          <p:cNvSpPr/>
          <p:nvPr/>
        </p:nvSpPr>
        <p:spPr>
          <a:xfrm>
            <a:off x="443061" y="197964"/>
            <a:ext cx="3695306" cy="33936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F9444426-36B4-4BA7-8183-749F74287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5130" y="2397497"/>
            <a:ext cx="10541739" cy="3923382"/>
          </a:xfrm>
        </p:spPr>
      </p:pic>
    </p:spTree>
    <p:extLst>
      <p:ext uri="{BB962C8B-B14F-4D97-AF65-F5344CB8AC3E}">
        <p14:creationId xmlns:p14="http://schemas.microsoft.com/office/powerpoint/2010/main" val="1117926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7A2AC4-68B3-4F5F-9676-53A5C800D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Fonctions</a:t>
            </a:r>
            <a:r>
              <a:rPr lang="en-GB" dirty="0"/>
              <a:t> du </a:t>
            </a:r>
            <a:r>
              <a:rPr lang="en-GB" dirty="0" err="1"/>
              <a:t>système</a:t>
            </a:r>
            <a:r>
              <a:rPr lang="en-GB" dirty="0"/>
              <a:t> Motor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F2AA4A-2623-48B6-8E3B-0D44AA185631}"/>
              </a:ext>
            </a:extLst>
          </p:cNvPr>
          <p:cNvSpPr/>
          <p:nvPr/>
        </p:nvSpPr>
        <p:spPr>
          <a:xfrm>
            <a:off x="443061" y="197964"/>
            <a:ext cx="3695306" cy="33936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4468161E-288C-4F80-8EAB-0BB3B1D63E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8666" y="2109524"/>
            <a:ext cx="10834668" cy="4350021"/>
          </a:xfrm>
        </p:spPr>
      </p:pic>
    </p:spTree>
    <p:extLst>
      <p:ext uri="{BB962C8B-B14F-4D97-AF65-F5344CB8AC3E}">
        <p14:creationId xmlns:p14="http://schemas.microsoft.com/office/powerpoint/2010/main" val="2753075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7A2AC4-68B3-4F5F-9676-53A5C800D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Exigences du </a:t>
            </a:r>
            <a:r>
              <a:rPr lang="en-GB" dirty="0" err="1"/>
              <a:t>système</a:t>
            </a:r>
            <a:r>
              <a:rPr lang="en-GB" dirty="0"/>
              <a:t> Motor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F2AA4A-2623-48B6-8E3B-0D44AA185631}"/>
              </a:ext>
            </a:extLst>
          </p:cNvPr>
          <p:cNvSpPr/>
          <p:nvPr/>
        </p:nvSpPr>
        <p:spPr>
          <a:xfrm>
            <a:off x="443061" y="197964"/>
            <a:ext cx="3695306" cy="33936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702D4D68-AF6A-4B11-8F54-9498420EDB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936" y="1880783"/>
            <a:ext cx="11510127" cy="4629284"/>
          </a:xfrm>
        </p:spPr>
      </p:pic>
    </p:spTree>
    <p:extLst>
      <p:ext uri="{BB962C8B-B14F-4D97-AF65-F5344CB8AC3E}">
        <p14:creationId xmlns:p14="http://schemas.microsoft.com/office/powerpoint/2010/main" val="1651412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030AB8F1-7012-471B-AEDB-DC6D58289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CAO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5473B22-CB01-4A80-98B2-CBD9D0F72D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Pièces – Sous assemblages – Assemblage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9726ED-EC2B-4DC1-93FA-C1F6B79925E9}"/>
              </a:ext>
            </a:extLst>
          </p:cNvPr>
          <p:cNvSpPr/>
          <p:nvPr/>
        </p:nvSpPr>
        <p:spPr>
          <a:xfrm>
            <a:off x="362139" y="117695"/>
            <a:ext cx="11452633" cy="12312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788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7A2AC4-68B3-4F5F-9676-53A5C800D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F2AA4A-2623-48B6-8E3B-0D44AA185631}"/>
              </a:ext>
            </a:extLst>
          </p:cNvPr>
          <p:cNvSpPr/>
          <p:nvPr/>
        </p:nvSpPr>
        <p:spPr>
          <a:xfrm>
            <a:off x="4251492" y="197964"/>
            <a:ext cx="3695306" cy="33936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9800EA4B-23C0-4955-8DBE-FDAD1829B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Pour </a:t>
            </a:r>
            <a:r>
              <a:rPr lang="en-GB" dirty="0" err="1"/>
              <a:t>chaque</a:t>
            </a:r>
            <a:r>
              <a:rPr lang="en-GB" dirty="0"/>
              <a:t> assemblage :</a:t>
            </a:r>
          </a:p>
          <a:p>
            <a:pPr lvl="1"/>
            <a:r>
              <a:rPr lang="en-GB" dirty="0"/>
              <a:t>Une image de </a:t>
            </a:r>
            <a:r>
              <a:rPr lang="en-GB" dirty="0" err="1"/>
              <a:t>l’assemblage</a:t>
            </a:r>
            <a:r>
              <a:rPr lang="en-GB" dirty="0"/>
              <a:t>, pour se faire </a:t>
            </a:r>
            <a:r>
              <a:rPr lang="en-GB" dirty="0" err="1"/>
              <a:t>une</a:t>
            </a:r>
            <a:r>
              <a:rPr lang="en-GB" dirty="0"/>
              <a:t> idée </a:t>
            </a:r>
            <a:r>
              <a:rPr lang="en-GB" dirty="0" err="1"/>
              <a:t>d’à</a:t>
            </a:r>
            <a:r>
              <a:rPr lang="en-GB" dirty="0"/>
              <a:t> quoi </a:t>
            </a:r>
            <a:r>
              <a:rPr lang="en-GB" dirty="0" err="1"/>
              <a:t>ressemble</a:t>
            </a:r>
            <a:r>
              <a:rPr lang="en-GB" dirty="0"/>
              <a:t> le </a:t>
            </a:r>
            <a:r>
              <a:rPr lang="en-GB" dirty="0" err="1"/>
              <a:t>système</a:t>
            </a:r>
            <a:endParaRPr lang="en-GB" dirty="0"/>
          </a:p>
          <a:p>
            <a:pPr lvl="1"/>
            <a:r>
              <a:rPr lang="en-GB" dirty="0"/>
              <a:t>Une capture de </a:t>
            </a:r>
            <a:r>
              <a:rPr lang="en-GB" dirty="0" err="1"/>
              <a:t>l’arbre</a:t>
            </a:r>
            <a:r>
              <a:rPr lang="en-GB" dirty="0"/>
              <a:t> des features, pour </a:t>
            </a:r>
            <a:r>
              <a:rPr lang="en-GB" dirty="0" err="1"/>
              <a:t>comprendre</a:t>
            </a:r>
            <a:r>
              <a:rPr lang="en-GB" dirty="0"/>
              <a:t> son arborescence</a:t>
            </a:r>
          </a:p>
          <a:p>
            <a:r>
              <a:rPr lang="en-GB" dirty="0"/>
              <a:t>Pour </a:t>
            </a:r>
            <a:r>
              <a:rPr lang="en-GB" dirty="0" err="1"/>
              <a:t>chaque</a:t>
            </a:r>
            <a:r>
              <a:rPr lang="en-GB" dirty="0"/>
              <a:t> pièce :</a:t>
            </a:r>
          </a:p>
          <a:p>
            <a:pPr lvl="1"/>
            <a:r>
              <a:rPr lang="en-GB" dirty="0"/>
              <a:t>Une image de la pièce, pour </a:t>
            </a:r>
            <a:r>
              <a:rPr lang="en-GB" dirty="0" err="1"/>
              <a:t>comprendre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structure</a:t>
            </a:r>
          </a:p>
        </p:txBody>
      </p:sp>
    </p:spTree>
    <p:extLst>
      <p:ext uri="{BB962C8B-B14F-4D97-AF65-F5344CB8AC3E}">
        <p14:creationId xmlns:p14="http://schemas.microsoft.com/office/powerpoint/2010/main" val="2830378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030AB8F1-7012-471B-AEDB-DC6D58289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Modèle d’architecture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5473B22-CB01-4A80-98B2-CBD9D0F72D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Parties Prenantes – Fonctions – Exigences – Sous systèmes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9726ED-EC2B-4DC1-93FA-C1F6B79925E9}"/>
              </a:ext>
            </a:extLst>
          </p:cNvPr>
          <p:cNvSpPr/>
          <p:nvPr/>
        </p:nvSpPr>
        <p:spPr>
          <a:xfrm>
            <a:off x="362139" y="117695"/>
            <a:ext cx="11452633" cy="12312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3821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7A2AC4-68B3-4F5F-9676-53A5C800D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Assemblage Inverted pendulum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F2AA4A-2623-48B6-8E3B-0D44AA185631}"/>
              </a:ext>
            </a:extLst>
          </p:cNvPr>
          <p:cNvSpPr/>
          <p:nvPr/>
        </p:nvSpPr>
        <p:spPr>
          <a:xfrm>
            <a:off x="4251492" y="197964"/>
            <a:ext cx="3695306" cy="33936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E9B3E3CC-122C-42BA-910A-0D88BAE5D6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1548" y="1880783"/>
            <a:ext cx="6148903" cy="4838236"/>
          </a:xfrm>
        </p:spPr>
      </p:pic>
    </p:spTree>
    <p:extLst>
      <p:ext uri="{BB962C8B-B14F-4D97-AF65-F5344CB8AC3E}">
        <p14:creationId xmlns:p14="http://schemas.microsoft.com/office/powerpoint/2010/main" val="2564168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7A2AC4-68B3-4F5F-9676-53A5C800D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Arbre</a:t>
            </a:r>
            <a:r>
              <a:rPr lang="en-GB" dirty="0"/>
              <a:t> des features du </a:t>
            </a:r>
            <a:r>
              <a:rPr lang="en-GB" dirty="0" err="1"/>
              <a:t>système</a:t>
            </a:r>
            <a:r>
              <a:rPr lang="en-GB" dirty="0"/>
              <a:t> Inverted pendulum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F2AA4A-2623-48B6-8E3B-0D44AA185631}"/>
              </a:ext>
            </a:extLst>
          </p:cNvPr>
          <p:cNvSpPr/>
          <p:nvPr/>
        </p:nvSpPr>
        <p:spPr>
          <a:xfrm>
            <a:off x="4251492" y="197964"/>
            <a:ext cx="3695306" cy="33936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173D7962-D42D-44C5-8E48-2A006280CD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6435" y="2195880"/>
            <a:ext cx="3919129" cy="4063517"/>
          </a:xfrm>
        </p:spPr>
      </p:pic>
    </p:spTree>
    <p:extLst>
      <p:ext uri="{BB962C8B-B14F-4D97-AF65-F5344CB8AC3E}">
        <p14:creationId xmlns:p14="http://schemas.microsoft.com/office/powerpoint/2010/main" val="3165583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7A2AC4-68B3-4F5F-9676-53A5C800D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Rail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F2AA4A-2623-48B6-8E3B-0D44AA185631}"/>
              </a:ext>
            </a:extLst>
          </p:cNvPr>
          <p:cNvSpPr/>
          <p:nvPr/>
        </p:nvSpPr>
        <p:spPr>
          <a:xfrm>
            <a:off x="4251492" y="197964"/>
            <a:ext cx="3695306" cy="33936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A5171523-4310-47CE-88EC-F9E984012E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25" y="2307738"/>
            <a:ext cx="11029950" cy="3425211"/>
          </a:xfrm>
        </p:spPr>
      </p:pic>
    </p:spTree>
    <p:extLst>
      <p:ext uri="{BB962C8B-B14F-4D97-AF65-F5344CB8AC3E}">
        <p14:creationId xmlns:p14="http://schemas.microsoft.com/office/powerpoint/2010/main" val="21380900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7A2AC4-68B3-4F5F-9676-53A5C800D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F2AA4A-2623-48B6-8E3B-0D44AA185631}"/>
              </a:ext>
            </a:extLst>
          </p:cNvPr>
          <p:cNvSpPr/>
          <p:nvPr/>
        </p:nvSpPr>
        <p:spPr>
          <a:xfrm>
            <a:off x="4251492" y="197964"/>
            <a:ext cx="3695306" cy="33936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796B2B50-95C3-4E5A-A0E8-881A9F3343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2477" y="2181225"/>
            <a:ext cx="6607045" cy="3678238"/>
          </a:xfrm>
        </p:spPr>
      </p:pic>
    </p:spTree>
    <p:extLst>
      <p:ext uri="{BB962C8B-B14F-4D97-AF65-F5344CB8AC3E}">
        <p14:creationId xmlns:p14="http://schemas.microsoft.com/office/powerpoint/2010/main" val="3825002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7A2AC4-68B3-4F5F-9676-53A5C800D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Pendulum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F2AA4A-2623-48B6-8E3B-0D44AA185631}"/>
              </a:ext>
            </a:extLst>
          </p:cNvPr>
          <p:cNvSpPr/>
          <p:nvPr/>
        </p:nvSpPr>
        <p:spPr>
          <a:xfrm>
            <a:off x="4251492" y="197964"/>
            <a:ext cx="3695306" cy="33936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AE34A19B-60BC-49E5-AB3E-B0A236286B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2503" y="2181225"/>
            <a:ext cx="1446994" cy="3678238"/>
          </a:xfrm>
        </p:spPr>
      </p:pic>
    </p:spTree>
    <p:extLst>
      <p:ext uri="{BB962C8B-B14F-4D97-AF65-F5344CB8AC3E}">
        <p14:creationId xmlns:p14="http://schemas.microsoft.com/office/powerpoint/2010/main" val="22148667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030AB8F1-7012-471B-AEDB-DC6D58289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de comportement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5473B22-CB01-4A80-98B2-CBD9D0F72D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Blocs fonctionnels – ports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9726ED-EC2B-4DC1-93FA-C1F6B79925E9}"/>
              </a:ext>
            </a:extLst>
          </p:cNvPr>
          <p:cNvSpPr/>
          <p:nvPr/>
        </p:nvSpPr>
        <p:spPr>
          <a:xfrm>
            <a:off x="362139" y="117695"/>
            <a:ext cx="11452633" cy="12312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9598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7A2AC4-68B3-4F5F-9676-53A5C800D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F2AA4A-2623-48B6-8E3B-0D44AA185631}"/>
              </a:ext>
            </a:extLst>
          </p:cNvPr>
          <p:cNvSpPr/>
          <p:nvPr/>
        </p:nvSpPr>
        <p:spPr>
          <a:xfrm>
            <a:off x="8050493" y="197964"/>
            <a:ext cx="3695306" cy="33936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0FB9139B-8B22-4AE9-854B-6D84BE05A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Pour </a:t>
            </a:r>
            <a:r>
              <a:rPr lang="en-GB" dirty="0" err="1"/>
              <a:t>certains</a:t>
            </a:r>
            <a:r>
              <a:rPr lang="en-GB" dirty="0"/>
              <a:t> blocs, on a </a:t>
            </a:r>
            <a:r>
              <a:rPr lang="en-GB" dirty="0" err="1"/>
              <a:t>une</a:t>
            </a:r>
            <a:r>
              <a:rPr lang="en-GB" dirty="0"/>
              <a:t> </a:t>
            </a:r>
            <a:r>
              <a:rPr lang="en-GB" dirty="0" err="1"/>
              <a:t>vue</a:t>
            </a:r>
            <a:r>
              <a:rPr lang="en-GB" dirty="0"/>
              <a:t> des blocs </a:t>
            </a:r>
            <a:r>
              <a:rPr lang="en-GB" dirty="0" err="1"/>
              <a:t>logiques</a:t>
            </a:r>
            <a:r>
              <a:rPr lang="en-GB" dirty="0"/>
              <a:t> </a:t>
            </a:r>
            <a:r>
              <a:rPr lang="en-GB" dirty="0" err="1"/>
              <a:t>dont</a:t>
            </a:r>
            <a:r>
              <a:rPr lang="en-GB" dirty="0"/>
              <a:t> </a:t>
            </a:r>
            <a:r>
              <a:rPr lang="en-GB" dirty="0" err="1"/>
              <a:t>ils</a:t>
            </a:r>
            <a:r>
              <a:rPr lang="en-GB" dirty="0"/>
              <a:t> </a:t>
            </a:r>
            <a:r>
              <a:rPr lang="en-GB" dirty="0" err="1"/>
              <a:t>sont</a:t>
            </a:r>
            <a:r>
              <a:rPr lang="en-GB" dirty="0"/>
              <a:t> </a:t>
            </a:r>
            <a:r>
              <a:rPr lang="en-GB" dirty="0" err="1"/>
              <a:t>composés</a:t>
            </a:r>
            <a:r>
              <a:rPr lang="en-GB" dirty="0"/>
              <a:t>.</a:t>
            </a:r>
          </a:p>
          <a:p>
            <a:r>
              <a:rPr lang="en-GB" dirty="0"/>
              <a:t>Pour la </a:t>
            </a:r>
            <a:r>
              <a:rPr lang="en-GB" dirty="0" err="1"/>
              <a:t>plupart</a:t>
            </a:r>
            <a:r>
              <a:rPr lang="en-GB" dirty="0"/>
              <a:t> des blocs, </a:t>
            </a:r>
            <a:r>
              <a:rPr lang="en-GB" dirty="0" err="1"/>
              <a:t>l’intérieur</a:t>
            </a:r>
            <a:r>
              <a:rPr lang="en-GB" dirty="0"/>
              <a:t> </a:t>
            </a:r>
            <a:r>
              <a:rPr lang="en-GB" dirty="0" err="1"/>
              <a:t>est</a:t>
            </a:r>
            <a:r>
              <a:rPr lang="en-GB" dirty="0"/>
              <a:t> </a:t>
            </a:r>
            <a:r>
              <a:rPr lang="en-GB" dirty="0" err="1"/>
              <a:t>caché</a:t>
            </a:r>
            <a:r>
              <a:rPr lang="en-GB" dirty="0"/>
              <a:t>, car il </a:t>
            </a:r>
            <a:r>
              <a:rPr lang="en-GB" dirty="0" err="1"/>
              <a:t>n’a</a:t>
            </a:r>
            <a:r>
              <a:rPr lang="en-GB" dirty="0"/>
              <a:t> pas encore </a:t>
            </a:r>
            <a:r>
              <a:rPr lang="en-GB" dirty="0" err="1"/>
              <a:t>été</a:t>
            </a:r>
            <a:r>
              <a:rPr lang="en-GB" dirty="0"/>
              <a:t> </a:t>
            </a:r>
            <a:r>
              <a:rPr lang="en-GB" dirty="0" err="1"/>
              <a:t>développé</a:t>
            </a:r>
            <a:r>
              <a:rPr lang="en-GB" dirty="0"/>
              <a:t> dans </a:t>
            </a:r>
            <a:r>
              <a:rPr lang="en-GB" dirty="0" err="1"/>
              <a:t>l’état</a:t>
            </a:r>
            <a:r>
              <a:rPr lang="en-GB" dirty="0"/>
              <a:t> </a:t>
            </a:r>
            <a:r>
              <a:rPr lang="en-GB" dirty="0" err="1"/>
              <a:t>actuel</a:t>
            </a:r>
            <a:r>
              <a:rPr lang="en-GB" dirty="0"/>
              <a:t> de </a:t>
            </a:r>
            <a:r>
              <a:rPr lang="en-GB" dirty="0" err="1"/>
              <a:t>notre</a:t>
            </a:r>
            <a:r>
              <a:rPr lang="en-GB" dirty="0"/>
              <a:t> conception.</a:t>
            </a:r>
          </a:p>
          <a:p>
            <a:r>
              <a:rPr lang="en-GB" dirty="0"/>
              <a:t>Les blocs </a:t>
            </a:r>
            <a:r>
              <a:rPr lang="en-GB" dirty="0" err="1"/>
              <a:t>sont</a:t>
            </a:r>
            <a:r>
              <a:rPr lang="en-GB" dirty="0"/>
              <a:t> </a:t>
            </a:r>
            <a:r>
              <a:rPr lang="en-GB" dirty="0" err="1"/>
              <a:t>relié</a:t>
            </a:r>
            <a:r>
              <a:rPr lang="en-GB" dirty="0"/>
              <a:t> par des ports, </a:t>
            </a:r>
            <a:r>
              <a:rPr lang="en-GB" dirty="0" err="1"/>
              <a:t>parfois</a:t>
            </a:r>
            <a:r>
              <a:rPr lang="en-GB" dirty="0"/>
              <a:t> </a:t>
            </a:r>
            <a:r>
              <a:rPr lang="en-GB" dirty="0" err="1"/>
              <a:t>définis</a:t>
            </a:r>
            <a:r>
              <a:rPr lang="en-GB" dirty="0"/>
              <a:t> </a:t>
            </a:r>
            <a:r>
              <a:rPr lang="en-GB" dirty="0" err="1"/>
              <a:t>uniquement</a:t>
            </a:r>
            <a:r>
              <a:rPr lang="en-GB" dirty="0"/>
              <a:t> dans la </a:t>
            </a:r>
            <a:r>
              <a:rPr lang="en-GB" dirty="0" err="1"/>
              <a:t>vue</a:t>
            </a:r>
            <a:r>
              <a:rPr lang="en-GB" dirty="0"/>
              <a:t> du bloc </a:t>
            </a:r>
            <a:r>
              <a:rPr lang="en-GB" dirty="0" err="1"/>
              <a:t>en</a:t>
            </a:r>
            <a:r>
              <a:rPr lang="en-GB" dirty="0"/>
              <a:t> particulier. </a:t>
            </a:r>
          </a:p>
        </p:txBody>
      </p:sp>
    </p:spTree>
    <p:extLst>
      <p:ext uri="{BB962C8B-B14F-4D97-AF65-F5344CB8AC3E}">
        <p14:creationId xmlns:p14="http://schemas.microsoft.com/office/powerpoint/2010/main" val="35527378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7A2AC4-68B3-4F5F-9676-53A5C800D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Inverted Pendulum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F2AA4A-2623-48B6-8E3B-0D44AA185631}"/>
              </a:ext>
            </a:extLst>
          </p:cNvPr>
          <p:cNvSpPr/>
          <p:nvPr/>
        </p:nvSpPr>
        <p:spPr>
          <a:xfrm>
            <a:off x="8050493" y="197964"/>
            <a:ext cx="3695306" cy="33936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921D5519-EBAD-4963-93C6-9455C3BC00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7518" y="2181225"/>
            <a:ext cx="5536963" cy="3678238"/>
          </a:xfrm>
        </p:spPr>
      </p:pic>
    </p:spTree>
    <p:extLst>
      <p:ext uri="{BB962C8B-B14F-4D97-AF65-F5344CB8AC3E}">
        <p14:creationId xmlns:p14="http://schemas.microsoft.com/office/powerpoint/2010/main" val="29407790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7A2AC4-68B3-4F5F-9676-53A5C800D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F2AA4A-2623-48B6-8E3B-0D44AA185631}"/>
              </a:ext>
            </a:extLst>
          </p:cNvPr>
          <p:cNvSpPr/>
          <p:nvPr/>
        </p:nvSpPr>
        <p:spPr>
          <a:xfrm>
            <a:off x="8050493" y="197964"/>
            <a:ext cx="3695306" cy="33936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01C444D8-31DA-4378-95EB-9980C618CE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7377" y="2181225"/>
            <a:ext cx="7237246" cy="3678238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5C48FB2-614D-459D-9324-CEE67B6848C7}"/>
              </a:ext>
            </a:extLst>
          </p:cNvPr>
          <p:cNvSpPr/>
          <p:nvPr/>
        </p:nvSpPr>
        <p:spPr>
          <a:xfrm>
            <a:off x="3412502" y="2242113"/>
            <a:ext cx="5510517" cy="2809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86812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7A2AC4-68B3-4F5F-9676-53A5C800D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Mechanical Assembly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F2AA4A-2623-48B6-8E3B-0D44AA185631}"/>
              </a:ext>
            </a:extLst>
          </p:cNvPr>
          <p:cNvSpPr/>
          <p:nvPr/>
        </p:nvSpPr>
        <p:spPr>
          <a:xfrm>
            <a:off x="8050493" y="197964"/>
            <a:ext cx="3695306" cy="33936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409DB016-2447-4E2F-B856-66C09956E4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8752" y="2181225"/>
            <a:ext cx="7334495" cy="3678238"/>
          </a:xfr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916E460-8B07-4171-9A0C-A59DB85C9425}"/>
              </a:ext>
            </a:extLst>
          </p:cNvPr>
          <p:cNvSpPr/>
          <p:nvPr/>
        </p:nvSpPr>
        <p:spPr>
          <a:xfrm>
            <a:off x="3720444" y="2941163"/>
            <a:ext cx="4751109" cy="22624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053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7A2AC4-68B3-4F5F-9676-53A5C800D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2292A9-C555-4F34-AD16-8ACE857DA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/>
              <a:t>Chaque</a:t>
            </a:r>
            <a:r>
              <a:rPr lang="en-GB" dirty="0"/>
              <a:t> </a:t>
            </a:r>
            <a:r>
              <a:rPr lang="en-GB" dirty="0" err="1"/>
              <a:t>système</a:t>
            </a:r>
            <a:r>
              <a:rPr lang="en-GB" dirty="0"/>
              <a:t> </a:t>
            </a:r>
            <a:r>
              <a:rPr lang="en-GB" dirty="0" err="1"/>
              <a:t>est</a:t>
            </a:r>
            <a:r>
              <a:rPr lang="en-GB" dirty="0"/>
              <a:t> </a:t>
            </a:r>
            <a:r>
              <a:rPr lang="en-GB" dirty="0" err="1"/>
              <a:t>décrit</a:t>
            </a:r>
            <a:r>
              <a:rPr lang="en-GB" dirty="0"/>
              <a:t> par</a:t>
            </a:r>
          </a:p>
          <a:p>
            <a:pPr lvl="1"/>
            <a:r>
              <a:rPr lang="en-GB" dirty="0"/>
              <a:t>Un Block Definition Diagram, pour </a:t>
            </a:r>
            <a:r>
              <a:rPr lang="en-GB" dirty="0" err="1"/>
              <a:t>décrire</a:t>
            </a:r>
            <a:r>
              <a:rPr lang="en-GB" dirty="0"/>
              <a:t> </a:t>
            </a:r>
            <a:r>
              <a:rPr lang="en-GB" dirty="0" err="1"/>
              <a:t>ses</a:t>
            </a:r>
            <a:r>
              <a:rPr lang="en-GB" dirty="0"/>
              <a:t> parties </a:t>
            </a:r>
            <a:r>
              <a:rPr lang="en-GB" dirty="0" err="1"/>
              <a:t>prenantes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Un Use Case Diagram, pour </a:t>
            </a:r>
            <a:r>
              <a:rPr lang="en-GB" dirty="0" err="1"/>
              <a:t>décrire</a:t>
            </a:r>
            <a:r>
              <a:rPr lang="en-GB" dirty="0"/>
              <a:t> les </a:t>
            </a:r>
            <a:r>
              <a:rPr lang="en-GB" dirty="0" err="1"/>
              <a:t>fonctions</a:t>
            </a:r>
            <a:r>
              <a:rPr lang="en-GB" dirty="0"/>
              <a:t> </a:t>
            </a:r>
            <a:r>
              <a:rPr lang="en-GB" dirty="0" err="1"/>
              <a:t>qu’il</a:t>
            </a:r>
            <a:r>
              <a:rPr lang="en-GB" dirty="0"/>
              <a:t> </a:t>
            </a:r>
            <a:r>
              <a:rPr lang="en-GB" dirty="0" err="1"/>
              <a:t>rempli</a:t>
            </a:r>
            <a:r>
              <a:rPr lang="en-GB" dirty="0"/>
              <a:t>. </a:t>
            </a:r>
            <a:r>
              <a:rPr lang="en-GB" dirty="0" err="1"/>
              <a:t>Certaines</a:t>
            </a:r>
            <a:r>
              <a:rPr lang="en-GB" dirty="0"/>
              <a:t> </a:t>
            </a:r>
            <a:r>
              <a:rPr lang="en-GB" dirty="0" err="1"/>
              <a:t>fonctions</a:t>
            </a:r>
            <a:r>
              <a:rPr lang="en-GB" dirty="0"/>
              <a:t> </a:t>
            </a:r>
            <a:r>
              <a:rPr lang="en-GB" dirty="0" err="1"/>
              <a:t>découlent</a:t>
            </a:r>
            <a:r>
              <a:rPr lang="en-GB" dirty="0"/>
              <a:t> de </a:t>
            </a:r>
            <a:r>
              <a:rPr lang="en-GB" dirty="0" err="1"/>
              <a:t>fonctions</a:t>
            </a:r>
            <a:r>
              <a:rPr lang="en-GB" dirty="0"/>
              <a:t> de </a:t>
            </a:r>
            <a:r>
              <a:rPr lang="en-GB" dirty="0" err="1"/>
              <a:t>système</a:t>
            </a:r>
            <a:r>
              <a:rPr lang="en-GB" dirty="0"/>
              <a:t> du </a:t>
            </a:r>
            <a:r>
              <a:rPr lang="en-GB" dirty="0" err="1"/>
              <a:t>niveau</a:t>
            </a:r>
            <a:r>
              <a:rPr lang="en-GB" dirty="0"/>
              <a:t> </a:t>
            </a:r>
            <a:r>
              <a:rPr lang="en-GB" dirty="0" err="1"/>
              <a:t>systémique</a:t>
            </a:r>
            <a:r>
              <a:rPr lang="en-GB" dirty="0"/>
              <a:t> </a:t>
            </a:r>
            <a:r>
              <a:rPr lang="en-GB" dirty="0" err="1"/>
              <a:t>supérieur</a:t>
            </a:r>
            <a:r>
              <a:rPr lang="en-GB" dirty="0"/>
              <a:t>. Les parties </a:t>
            </a:r>
            <a:r>
              <a:rPr lang="en-GB" dirty="0" err="1"/>
              <a:t>prenantes</a:t>
            </a:r>
            <a:r>
              <a:rPr lang="en-GB" dirty="0"/>
              <a:t> qui </a:t>
            </a:r>
            <a:r>
              <a:rPr lang="en-GB" dirty="0" err="1"/>
              <a:t>ont</a:t>
            </a:r>
            <a:r>
              <a:rPr lang="en-GB" dirty="0"/>
              <a:t> </a:t>
            </a:r>
            <a:r>
              <a:rPr lang="en-GB" dirty="0" err="1"/>
              <a:t>besoin</a:t>
            </a:r>
            <a:r>
              <a:rPr lang="en-GB" dirty="0"/>
              <a:t> </a:t>
            </a:r>
            <a:r>
              <a:rPr lang="en-GB" dirty="0" err="1"/>
              <a:t>d’une</a:t>
            </a:r>
            <a:r>
              <a:rPr lang="en-GB" dirty="0"/>
              <a:t> </a:t>
            </a:r>
            <a:r>
              <a:rPr lang="en-GB" dirty="0" err="1"/>
              <a:t>fonction</a:t>
            </a:r>
            <a:r>
              <a:rPr lang="en-GB" dirty="0"/>
              <a:t> du </a:t>
            </a:r>
            <a:r>
              <a:rPr lang="en-GB" dirty="0" err="1"/>
              <a:t>système</a:t>
            </a:r>
            <a:r>
              <a:rPr lang="en-GB" dirty="0"/>
              <a:t> </a:t>
            </a:r>
            <a:r>
              <a:rPr lang="en-GB" dirty="0" err="1"/>
              <a:t>sont</a:t>
            </a:r>
            <a:r>
              <a:rPr lang="en-GB" dirty="0"/>
              <a:t> </a:t>
            </a:r>
            <a:r>
              <a:rPr lang="en-GB" dirty="0" err="1"/>
              <a:t>également</a:t>
            </a:r>
            <a:r>
              <a:rPr lang="en-GB" dirty="0"/>
              <a:t> </a:t>
            </a:r>
            <a:r>
              <a:rPr lang="en-GB" dirty="0" err="1"/>
              <a:t>affichées</a:t>
            </a:r>
            <a:r>
              <a:rPr lang="en-GB" dirty="0"/>
              <a:t> dans </a:t>
            </a:r>
            <a:r>
              <a:rPr lang="en-GB" dirty="0" err="1"/>
              <a:t>ce</a:t>
            </a:r>
            <a:r>
              <a:rPr lang="en-GB" dirty="0"/>
              <a:t> </a:t>
            </a:r>
            <a:r>
              <a:rPr lang="en-GB" dirty="0" err="1"/>
              <a:t>diagramme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Un Requirement Diagram, pour </a:t>
            </a:r>
            <a:r>
              <a:rPr lang="en-GB" dirty="0" err="1"/>
              <a:t>décrire</a:t>
            </a:r>
            <a:r>
              <a:rPr lang="en-GB" dirty="0"/>
              <a:t> les exigences du </a:t>
            </a:r>
            <a:r>
              <a:rPr lang="en-GB" dirty="0" err="1"/>
              <a:t>système</a:t>
            </a:r>
            <a:r>
              <a:rPr lang="en-GB" dirty="0"/>
              <a:t>. Ce </a:t>
            </a:r>
            <a:r>
              <a:rPr lang="en-GB" dirty="0" err="1"/>
              <a:t>diagramme</a:t>
            </a:r>
            <a:r>
              <a:rPr lang="en-GB" dirty="0"/>
              <a:t> </a:t>
            </a:r>
            <a:r>
              <a:rPr lang="en-GB" dirty="0" err="1"/>
              <a:t>explicite</a:t>
            </a:r>
            <a:r>
              <a:rPr lang="en-GB" dirty="0"/>
              <a:t> </a:t>
            </a:r>
            <a:r>
              <a:rPr lang="en-GB" dirty="0" err="1"/>
              <a:t>également</a:t>
            </a:r>
            <a:r>
              <a:rPr lang="en-GB" dirty="0"/>
              <a:t> le lien entre exigences et </a:t>
            </a:r>
            <a:r>
              <a:rPr lang="en-GB" dirty="0" err="1"/>
              <a:t>fonctions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Un Internal Block Diagram pour </a:t>
            </a:r>
            <a:r>
              <a:rPr lang="en-GB" dirty="0" err="1"/>
              <a:t>décrire</a:t>
            </a:r>
            <a:r>
              <a:rPr lang="en-GB" dirty="0"/>
              <a:t> </a:t>
            </a:r>
            <a:r>
              <a:rPr lang="en-GB" dirty="0" err="1"/>
              <a:t>l’architecture</a:t>
            </a:r>
            <a:r>
              <a:rPr lang="en-GB" dirty="0"/>
              <a:t> </a:t>
            </a:r>
            <a:r>
              <a:rPr lang="en-GB" dirty="0" err="1"/>
              <a:t>logique</a:t>
            </a:r>
            <a:r>
              <a:rPr lang="en-GB" dirty="0"/>
              <a:t> du </a:t>
            </a:r>
            <a:r>
              <a:rPr lang="en-GB" dirty="0" err="1"/>
              <a:t>système</a:t>
            </a:r>
            <a:r>
              <a:rPr lang="en-GB" dirty="0"/>
              <a:t>, </a:t>
            </a:r>
            <a:r>
              <a:rPr lang="en-GB" dirty="0" err="1"/>
              <a:t>c’est</a:t>
            </a:r>
            <a:r>
              <a:rPr lang="en-GB" dirty="0"/>
              <a:t> à dire, de </a:t>
            </a:r>
            <a:r>
              <a:rPr lang="en-GB" dirty="0" err="1"/>
              <a:t>quels</a:t>
            </a:r>
            <a:r>
              <a:rPr lang="en-GB" dirty="0"/>
              <a:t> sous-</a:t>
            </a:r>
            <a:r>
              <a:rPr lang="en-GB" dirty="0" err="1"/>
              <a:t>systèmes</a:t>
            </a:r>
            <a:r>
              <a:rPr lang="en-GB" dirty="0"/>
              <a:t> il </a:t>
            </a:r>
            <a:r>
              <a:rPr lang="en-GB" dirty="0" err="1"/>
              <a:t>est</a:t>
            </a:r>
            <a:r>
              <a:rPr lang="en-GB" dirty="0"/>
              <a:t> </a:t>
            </a:r>
            <a:r>
              <a:rPr lang="en-GB" dirty="0" err="1"/>
              <a:t>composé</a:t>
            </a:r>
            <a:r>
              <a:rPr lang="en-GB" dirty="0"/>
              <a:t>, et comment </a:t>
            </a:r>
            <a:r>
              <a:rPr lang="en-GB" dirty="0" err="1"/>
              <a:t>ces</a:t>
            </a:r>
            <a:r>
              <a:rPr lang="en-GB" dirty="0"/>
              <a:t> sous-</a:t>
            </a:r>
            <a:r>
              <a:rPr lang="en-GB" dirty="0" err="1"/>
              <a:t>systèmes</a:t>
            </a:r>
            <a:r>
              <a:rPr lang="en-GB" dirty="0"/>
              <a:t> </a:t>
            </a:r>
            <a:r>
              <a:rPr lang="en-GB" dirty="0" err="1"/>
              <a:t>s’articulent</a:t>
            </a:r>
            <a:r>
              <a:rPr lang="en-GB" dirty="0"/>
              <a:t>. </a:t>
            </a:r>
          </a:p>
          <a:p>
            <a:pPr lvl="1"/>
            <a:endParaRPr lang="en-GB" dirty="0"/>
          </a:p>
          <a:p>
            <a:r>
              <a:rPr lang="en-GB" dirty="0"/>
              <a:t>Pour un </a:t>
            </a:r>
            <a:r>
              <a:rPr lang="en-GB" dirty="0" err="1"/>
              <a:t>système</a:t>
            </a:r>
            <a:r>
              <a:rPr lang="en-GB" dirty="0"/>
              <a:t>,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l’une</a:t>
            </a:r>
            <a:r>
              <a:rPr lang="en-GB" dirty="0"/>
              <a:t> de </a:t>
            </a:r>
            <a:r>
              <a:rPr lang="en-GB" dirty="0" err="1"/>
              <a:t>ces</a:t>
            </a:r>
            <a:r>
              <a:rPr lang="en-GB" dirty="0"/>
              <a:t> </a:t>
            </a:r>
            <a:r>
              <a:rPr lang="en-GB" dirty="0" err="1"/>
              <a:t>vues</a:t>
            </a:r>
            <a:r>
              <a:rPr lang="en-GB" dirty="0"/>
              <a:t> </a:t>
            </a:r>
            <a:r>
              <a:rPr lang="en-GB" dirty="0" err="1"/>
              <a:t>n’est</a:t>
            </a:r>
            <a:r>
              <a:rPr lang="en-GB" dirty="0"/>
              <a:t> pas </a:t>
            </a:r>
            <a:r>
              <a:rPr lang="en-GB" dirty="0" err="1"/>
              <a:t>présentes</a:t>
            </a:r>
            <a:r>
              <a:rPr lang="en-GB" dirty="0"/>
              <a:t> dans les diapositives, </a:t>
            </a:r>
            <a:r>
              <a:rPr lang="en-GB" dirty="0" err="1"/>
              <a:t>c’est</a:t>
            </a:r>
            <a:r>
              <a:rPr lang="en-GB" dirty="0"/>
              <a:t> </a:t>
            </a:r>
            <a:r>
              <a:rPr lang="en-GB" dirty="0" err="1"/>
              <a:t>qu’elle</a:t>
            </a:r>
            <a:r>
              <a:rPr lang="en-GB" dirty="0"/>
              <a:t> </a:t>
            </a:r>
            <a:r>
              <a:rPr lang="en-GB" dirty="0" err="1"/>
              <a:t>n’existe</a:t>
            </a:r>
            <a:r>
              <a:rPr lang="en-GB" dirty="0"/>
              <a:t> pas encore, </a:t>
            </a:r>
            <a:r>
              <a:rPr lang="en-GB" dirty="0" err="1"/>
              <a:t>qu’elle</a:t>
            </a:r>
            <a:r>
              <a:rPr lang="en-GB" dirty="0"/>
              <a:t> </a:t>
            </a:r>
            <a:r>
              <a:rPr lang="en-GB" dirty="0" err="1"/>
              <a:t>n’a</a:t>
            </a:r>
            <a:r>
              <a:rPr lang="en-GB" dirty="0"/>
              <a:t> pas </a:t>
            </a:r>
            <a:r>
              <a:rPr lang="en-GB" dirty="0" err="1"/>
              <a:t>été</a:t>
            </a:r>
            <a:r>
              <a:rPr lang="en-GB" dirty="0"/>
              <a:t> </a:t>
            </a:r>
            <a:r>
              <a:rPr lang="en-GB" dirty="0" err="1"/>
              <a:t>créée</a:t>
            </a:r>
            <a:r>
              <a:rPr lang="en-GB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F2AA4A-2623-48B6-8E3B-0D44AA185631}"/>
              </a:ext>
            </a:extLst>
          </p:cNvPr>
          <p:cNvSpPr/>
          <p:nvPr/>
        </p:nvSpPr>
        <p:spPr>
          <a:xfrm>
            <a:off x="443061" y="197964"/>
            <a:ext cx="3695306" cy="33936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2370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030AB8F1-7012-471B-AEDB-DC6D58289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Matrices DSM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5473B22-CB01-4A80-98B2-CBD9D0F72D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Architecture/CAO – Architecture</a:t>
            </a:r>
            <a:r>
              <a:rPr lang="fr-FR"/>
              <a:t>/Comportement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9726ED-EC2B-4DC1-93FA-C1F6B79925E9}"/>
              </a:ext>
            </a:extLst>
          </p:cNvPr>
          <p:cNvSpPr/>
          <p:nvPr/>
        </p:nvSpPr>
        <p:spPr>
          <a:xfrm>
            <a:off x="362139" y="117695"/>
            <a:ext cx="11452633" cy="12312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80908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7A2AC4-68B3-4F5F-9676-53A5C800D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DSM Architecture/CAO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F2AA4A-2623-48B6-8E3B-0D44AA185631}"/>
              </a:ext>
            </a:extLst>
          </p:cNvPr>
          <p:cNvSpPr/>
          <p:nvPr/>
        </p:nvSpPr>
        <p:spPr>
          <a:xfrm>
            <a:off x="4245107" y="197964"/>
            <a:ext cx="3695306" cy="33936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F6E3A2FF-0F09-4978-8049-10174FB50B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1922459"/>
              </p:ext>
            </p:extLst>
          </p:nvPr>
        </p:nvGraphicFramePr>
        <p:xfrm>
          <a:off x="1358020" y="1880784"/>
          <a:ext cx="9687207" cy="47792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85090">
                  <a:extLst>
                    <a:ext uri="{9D8B030D-6E8A-4147-A177-3AD203B41FA5}">
                      <a16:colId xmlns:a16="http://schemas.microsoft.com/office/drawing/2014/main" val="2474866234"/>
                    </a:ext>
                  </a:extLst>
                </a:gridCol>
                <a:gridCol w="2383799">
                  <a:extLst>
                    <a:ext uri="{9D8B030D-6E8A-4147-A177-3AD203B41FA5}">
                      <a16:colId xmlns:a16="http://schemas.microsoft.com/office/drawing/2014/main" val="3029538582"/>
                    </a:ext>
                  </a:extLst>
                </a:gridCol>
                <a:gridCol w="1644073">
                  <a:extLst>
                    <a:ext uri="{9D8B030D-6E8A-4147-A177-3AD203B41FA5}">
                      <a16:colId xmlns:a16="http://schemas.microsoft.com/office/drawing/2014/main" val="2882306841"/>
                    </a:ext>
                  </a:extLst>
                </a:gridCol>
                <a:gridCol w="1479191">
                  <a:extLst>
                    <a:ext uri="{9D8B030D-6E8A-4147-A177-3AD203B41FA5}">
                      <a16:colId xmlns:a16="http://schemas.microsoft.com/office/drawing/2014/main" val="4154167910"/>
                    </a:ext>
                  </a:extLst>
                </a:gridCol>
                <a:gridCol w="1595054">
                  <a:extLst>
                    <a:ext uri="{9D8B030D-6E8A-4147-A177-3AD203B41FA5}">
                      <a16:colId xmlns:a16="http://schemas.microsoft.com/office/drawing/2014/main" val="1295247828"/>
                    </a:ext>
                  </a:extLst>
                </a:gridCol>
              </a:tblGrid>
              <a:tr h="981891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INVERTEDPENDULUM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RAIL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CART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PENDULUM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4591932"/>
                  </a:ext>
                </a:extLst>
              </a:tr>
              <a:tr h="54248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InvertedPendulum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03849711"/>
                  </a:ext>
                </a:extLst>
              </a:tr>
              <a:tr h="54248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Controller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480713"/>
                  </a:ext>
                </a:extLst>
              </a:tr>
              <a:tr h="54248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Motorisation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3935508"/>
                  </a:ext>
                </a:extLst>
              </a:tr>
              <a:tr h="54248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 err="1">
                          <a:effectLst/>
                        </a:rPr>
                        <a:t>MechanicalAssembly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X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11788514"/>
                  </a:ext>
                </a:extLst>
              </a:tr>
              <a:tr h="54248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Cart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X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6110588"/>
                  </a:ext>
                </a:extLst>
              </a:tr>
              <a:tr h="54248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Rail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X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33499113"/>
                  </a:ext>
                </a:extLst>
              </a:tr>
              <a:tr h="54248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Pendulum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X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2495477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2E6B5AD6-F06E-433B-B4ED-A7DE594568F8}"/>
              </a:ext>
            </a:extLst>
          </p:cNvPr>
          <p:cNvSpPr/>
          <p:nvPr/>
        </p:nvSpPr>
        <p:spPr>
          <a:xfrm>
            <a:off x="444344" y="197963"/>
            <a:ext cx="3695306" cy="33936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3955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7A2AC4-68B3-4F5F-9676-53A5C800D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DSM Architecture/</a:t>
            </a:r>
            <a:r>
              <a:rPr lang="en-GB" dirty="0" err="1"/>
              <a:t>Comportement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F2AA4A-2623-48B6-8E3B-0D44AA185631}"/>
              </a:ext>
            </a:extLst>
          </p:cNvPr>
          <p:cNvSpPr/>
          <p:nvPr/>
        </p:nvSpPr>
        <p:spPr>
          <a:xfrm>
            <a:off x="8050493" y="197964"/>
            <a:ext cx="3695306" cy="33936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2905E84D-AE8C-4BD9-8A44-CC1CA220C7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3947573"/>
              </p:ext>
            </p:extLst>
          </p:nvPr>
        </p:nvGraphicFramePr>
        <p:xfrm>
          <a:off x="895928" y="2059708"/>
          <a:ext cx="10169235" cy="44888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88278">
                  <a:extLst>
                    <a:ext uri="{9D8B030D-6E8A-4147-A177-3AD203B41FA5}">
                      <a16:colId xmlns:a16="http://schemas.microsoft.com/office/drawing/2014/main" val="835444665"/>
                    </a:ext>
                  </a:extLst>
                </a:gridCol>
                <a:gridCol w="2648703">
                  <a:extLst>
                    <a:ext uri="{9D8B030D-6E8A-4147-A177-3AD203B41FA5}">
                      <a16:colId xmlns:a16="http://schemas.microsoft.com/office/drawing/2014/main" val="2054655637"/>
                    </a:ext>
                  </a:extLst>
                </a:gridCol>
                <a:gridCol w="1219545">
                  <a:extLst>
                    <a:ext uri="{9D8B030D-6E8A-4147-A177-3AD203B41FA5}">
                      <a16:colId xmlns:a16="http://schemas.microsoft.com/office/drawing/2014/main" val="1262370642"/>
                    </a:ext>
                  </a:extLst>
                </a:gridCol>
                <a:gridCol w="1219545">
                  <a:extLst>
                    <a:ext uri="{9D8B030D-6E8A-4147-A177-3AD203B41FA5}">
                      <a16:colId xmlns:a16="http://schemas.microsoft.com/office/drawing/2014/main" val="3377678148"/>
                    </a:ext>
                  </a:extLst>
                </a:gridCol>
                <a:gridCol w="1473619">
                  <a:extLst>
                    <a:ext uri="{9D8B030D-6E8A-4147-A177-3AD203B41FA5}">
                      <a16:colId xmlns:a16="http://schemas.microsoft.com/office/drawing/2014/main" val="1069153980"/>
                    </a:ext>
                  </a:extLst>
                </a:gridCol>
                <a:gridCol w="1219545">
                  <a:extLst>
                    <a:ext uri="{9D8B030D-6E8A-4147-A177-3AD203B41FA5}">
                      <a16:colId xmlns:a16="http://schemas.microsoft.com/office/drawing/2014/main" val="4253904627"/>
                    </a:ext>
                  </a:extLst>
                </a:gridCol>
              </a:tblGrid>
              <a:tr h="922233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InvertedPendulum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Command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LQController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Motor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Mechanical System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5585358"/>
                  </a:ext>
                </a:extLst>
              </a:tr>
              <a:tr h="50952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InvertedPendulum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X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83675997"/>
                  </a:ext>
                </a:extLst>
              </a:tr>
              <a:tr h="50952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Controller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X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09653051"/>
                  </a:ext>
                </a:extLst>
              </a:tr>
              <a:tr h="50952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Motorisation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X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23006107"/>
                  </a:ext>
                </a:extLst>
              </a:tr>
              <a:tr h="50952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 err="1">
                          <a:effectLst/>
                        </a:rPr>
                        <a:t>MechanicalAssembly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X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2723729"/>
                  </a:ext>
                </a:extLst>
              </a:tr>
              <a:tr h="50952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Cart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859781"/>
                  </a:ext>
                </a:extLst>
              </a:tr>
              <a:tr h="50952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Rail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3300401"/>
                  </a:ext>
                </a:extLst>
              </a:tr>
              <a:tr h="50952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Pendulum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78249449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EAE2FDBA-A005-4A9E-A822-478D011B0272}"/>
              </a:ext>
            </a:extLst>
          </p:cNvPr>
          <p:cNvSpPr/>
          <p:nvPr/>
        </p:nvSpPr>
        <p:spPr>
          <a:xfrm>
            <a:off x="446201" y="204202"/>
            <a:ext cx="3695306" cy="33936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2662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7A2AC4-68B3-4F5F-9676-53A5C800D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Parties </a:t>
            </a:r>
            <a:r>
              <a:rPr lang="en-GB" dirty="0" err="1"/>
              <a:t>prenantes</a:t>
            </a:r>
            <a:r>
              <a:rPr lang="en-GB" dirty="0"/>
              <a:t> du </a:t>
            </a:r>
            <a:r>
              <a:rPr lang="en-GB" dirty="0" err="1"/>
              <a:t>système</a:t>
            </a:r>
            <a:r>
              <a:rPr lang="en-GB" dirty="0"/>
              <a:t> Inverted Pendulum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95C39F4B-C097-43DF-B74D-EB5A5B4330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1269" y="1889018"/>
            <a:ext cx="8929462" cy="4771018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7F2AA4A-2623-48B6-8E3B-0D44AA185631}"/>
              </a:ext>
            </a:extLst>
          </p:cNvPr>
          <p:cNvSpPr/>
          <p:nvPr/>
        </p:nvSpPr>
        <p:spPr>
          <a:xfrm>
            <a:off x="443061" y="197964"/>
            <a:ext cx="3695306" cy="33936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049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7A2AC4-68B3-4F5F-9676-53A5C800D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Fonctions</a:t>
            </a:r>
            <a:r>
              <a:rPr lang="en-GB" dirty="0"/>
              <a:t> du </a:t>
            </a:r>
            <a:r>
              <a:rPr lang="en-GB" dirty="0" err="1"/>
              <a:t>système</a:t>
            </a:r>
            <a:r>
              <a:rPr lang="en-GB" dirty="0"/>
              <a:t> Inverted Pendulum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F2AA4A-2623-48B6-8E3B-0D44AA185631}"/>
              </a:ext>
            </a:extLst>
          </p:cNvPr>
          <p:cNvSpPr/>
          <p:nvPr/>
        </p:nvSpPr>
        <p:spPr>
          <a:xfrm>
            <a:off x="443061" y="197964"/>
            <a:ext cx="3695306" cy="33936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96033A18-9A8B-43DD-8DF8-C866344428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2532" y="1964408"/>
            <a:ext cx="10246935" cy="4621557"/>
          </a:xfrm>
        </p:spPr>
      </p:pic>
    </p:spTree>
    <p:extLst>
      <p:ext uri="{BB962C8B-B14F-4D97-AF65-F5344CB8AC3E}">
        <p14:creationId xmlns:p14="http://schemas.microsoft.com/office/powerpoint/2010/main" val="3478242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7A2AC4-68B3-4F5F-9676-53A5C800D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Exigences du </a:t>
            </a:r>
            <a:r>
              <a:rPr lang="en-GB" dirty="0" err="1"/>
              <a:t>système</a:t>
            </a:r>
            <a:r>
              <a:rPr lang="en-GB" dirty="0"/>
              <a:t> Inverted Pendulum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F2AA4A-2623-48B6-8E3B-0D44AA185631}"/>
              </a:ext>
            </a:extLst>
          </p:cNvPr>
          <p:cNvSpPr/>
          <p:nvPr/>
        </p:nvSpPr>
        <p:spPr>
          <a:xfrm>
            <a:off x="443061" y="197964"/>
            <a:ext cx="3695306" cy="33936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96966024-89F4-44F4-8723-F00B6AC32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075" y="2002117"/>
            <a:ext cx="11737850" cy="4536222"/>
          </a:xfrm>
        </p:spPr>
      </p:pic>
    </p:spTree>
    <p:extLst>
      <p:ext uri="{BB962C8B-B14F-4D97-AF65-F5344CB8AC3E}">
        <p14:creationId xmlns:p14="http://schemas.microsoft.com/office/powerpoint/2010/main" val="2505499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7A2AC4-68B3-4F5F-9676-53A5C800D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 </a:t>
            </a:r>
            <a:r>
              <a:rPr lang="en-GB" dirty="0" err="1"/>
              <a:t>Logique</a:t>
            </a:r>
            <a:r>
              <a:rPr lang="en-GB" dirty="0"/>
              <a:t> du </a:t>
            </a:r>
            <a:r>
              <a:rPr lang="en-GB" dirty="0" err="1"/>
              <a:t>système</a:t>
            </a:r>
            <a:r>
              <a:rPr lang="en-GB" dirty="0"/>
              <a:t> Inverted Pendulum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F2AA4A-2623-48B6-8E3B-0D44AA185631}"/>
              </a:ext>
            </a:extLst>
          </p:cNvPr>
          <p:cNvSpPr/>
          <p:nvPr/>
        </p:nvSpPr>
        <p:spPr>
          <a:xfrm>
            <a:off x="443061" y="197964"/>
            <a:ext cx="3695306" cy="33936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753FB59E-838E-4F71-9381-2FF0EAD30B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530" y="2096383"/>
            <a:ext cx="11748939" cy="4678441"/>
          </a:xfrm>
        </p:spPr>
      </p:pic>
    </p:spTree>
    <p:extLst>
      <p:ext uri="{BB962C8B-B14F-4D97-AF65-F5344CB8AC3E}">
        <p14:creationId xmlns:p14="http://schemas.microsoft.com/office/powerpoint/2010/main" val="4014351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7A2AC4-68B3-4F5F-9676-53A5C800D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Parties </a:t>
            </a:r>
            <a:r>
              <a:rPr lang="en-GB" dirty="0" err="1"/>
              <a:t>prenantes</a:t>
            </a:r>
            <a:r>
              <a:rPr lang="en-GB" dirty="0"/>
              <a:t> du </a:t>
            </a:r>
            <a:r>
              <a:rPr lang="en-GB" dirty="0" err="1"/>
              <a:t>système</a:t>
            </a:r>
            <a:r>
              <a:rPr lang="en-GB" dirty="0"/>
              <a:t> Controller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F2AA4A-2623-48B6-8E3B-0D44AA185631}"/>
              </a:ext>
            </a:extLst>
          </p:cNvPr>
          <p:cNvSpPr/>
          <p:nvPr/>
        </p:nvSpPr>
        <p:spPr>
          <a:xfrm>
            <a:off x="443061" y="197964"/>
            <a:ext cx="3695306" cy="33936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8DD3CD67-A37F-4AAE-ADAD-FD712E56B1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495" y="1998003"/>
            <a:ext cx="11715009" cy="4572480"/>
          </a:xfrm>
        </p:spPr>
      </p:pic>
    </p:spTree>
    <p:extLst>
      <p:ext uri="{BB962C8B-B14F-4D97-AF65-F5344CB8AC3E}">
        <p14:creationId xmlns:p14="http://schemas.microsoft.com/office/powerpoint/2010/main" val="1416720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7A2AC4-68B3-4F5F-9676-53A5C800D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Fonctions</a:t>
            </a:r>
            <a:r>
              <a:rPr lang="en-GB" dirty="0"/>
              <a:t> du </a:t>
            </a:r>
            <a:r>
              <a:rPr lang="en-GB" dirty="0" err="1"/>
              <a:t>système</a:t>
            </a:r>
            <a:r>
              <a:rPr lang="en-GB" dirty="0"/>
              <a:t> Controller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F2AA4A-2623-48B6-8E3B-0D44AA185631}"/>
              </a:ext>
            </a:extLst>
          </p:cNvPr>
          <p:cNvSpPr/>
          <p:nvPr/>
        </p:nvSpPr>
        <p:spPr>
          <a:xfrm>
            <a:off x="443061" y="197964"/>
            <a:ext cx="3695306" cy="33936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E7B10F63-8425-4FB5-ABDC-DE0CA4A668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421" y="2220147"/>
            <a:ext cx="11745158" cy="4409975"/>
          </a:xfrm>
        </p:spPr>
      </p:pic>
    </p:spTree>
    <p:extLst>
      <p:ext uri="{BB962C8B-B14F-4D97-AF65-F5344CB8AC3E}">
        <p14:creationId xmlns:p14="http://schemas.microsoft.com/office/powerpoint/2010/main" val="89006609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e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Dividende</Template>
  <TotalTime>341</TotalTime>
  <Words>416</Words>
  <Application>Microsoft Office PowerPoint</Application>
  <PresentationFormat>Grand écran</PresentationFormat>
  <Paragraphs>83</Paragraphs>
  <Slides>32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6" baseType="lpstr">
      <vt:lpstr>Calibri</vt:lpstr>
      <vt:lpstr>Gill Sans MT</vt:lpstr>
      <vt:lpstr>Wingdings 2</vt:lpstr>
      <vt:lpstr>Dividende</vt:lpstr>
      <vt:lpstr>Conception d’un pendule inversé</vt:lpstr>
      <vt:lpstr>Modèle d’architecture</vt:lpstr>
      <vt:lpstr>Structure</vt:lpstr>
      <vt:lpstr>Parties prenantes du système Inverted Pendulum</vt:lpstr>
      <vt:lpstr>Fonctions du système Inverted Pendulum</vt:lpstr>
      <vt:lpstr>Exigences du système Inverted Pendulum</vt:lpstr>
      <vt:lpstr>Architecture Logique du système Inverted Pendulum</vt:lpstr>
      <vt:lpstr>Parties prenantes du système Controller</vt:lpstr>
      <vt:lpstr>Fonctions du système Controller</vt:lpstr>
      <vt:lpstr>Exigences du système Controller</vt:lpstr>
      <vt:lpstr>Parties prenantes du système Mechanical Assembly</vt:lpstr>
      <vt:lpstr>Fonctions du système Mechanical Assembly</vt:lpstr>
      <vt:lpstr>Exigences du système Mechanical Assembly</vt:lpstr>
      <vt:lpstr>Architecture logique du système Mechanical Assembly</vt:lpstr>
      <vt:lpstr>Parties prenantes du système Motor</vt:lpstr>
      <vt:lpstr>Fonctions du système Motor</vt:lpstr>
      <vt:lpstr>Exigences du système Motor</vt:lpstr>
      <vt:lpstr>Modèle CAO</vt:lpstr>
      <vt:lpstr>Structure</vt:lpstr>
      <vt:lpstr>Assemblage Inverted pendulum</vt:lpstr>
      <vt:lpstr>Arbre des features du système Inverted pendulum</vt:lpstr>
      <vt:lpstr>Rail</vt:lpstr>
      <vt:lpstr>Cart</vt:lpstr>
      <vt:lpstr>Pendulum</vt:lpstr>
      <vt:lpstr>Modèle de comportement</vt:lpstr>
      <vt:lpstr>Structure</vt:lpstr>
      <vt:lpstr>Inverted Pendulum</vt:lpstr>
      <vt:lpstr>Motor</vt:lpstr>
      <vt:lpstr>Mechanical Assembly</vt:lpstr>
      <vt:lpstr>Matrices DSM</vt:lpstr>
      <vt:lpstr>DSM Architecture/CAO</vt:lpstr>
      <vt:lpstr>DSM Architecture/Comportement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Victor Romero</dc:creator>
  <cp:lastModifiedBy>Victor Romero</cp:lastModifiedBy>
  <cp:revision>30</cp:revision>
  <dcterms:created xsi:type="dcterms:W3CDTF">2022-01-31T12:18:13Z</dcterms:created>
  <dcterms:modified xsi:type="dcterms:W3CDTF">2022-02-16T09:51:51Z</dcterms:modified>
</cp:coreProperties>
</file>