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82" r:id="rId22"/>
    <p:sldId id="283" r:id="rId23"/>
    <p:sldId id="284" r:id="rId24"/>
    <p:sldId id="285" r:id="rId25"/>
    <p:sldId id="260" r:id="rId26"/>
    <p:sldId id="277" r:id="rId27"/>
    <p:sldId id="278" r:id="rId28"/>
    <p:sldId id="279" r:id="rId29"/>
    <p:sldId id="280" r:id="rId30"/>
    <p:sldId id="281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6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6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1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CED533-8B37-41A8-BBF6-75C8C85A9DA3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1DD4E6-1D0C-42FF-BE04-41B02D75021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187074"/>
            <a:ext cx="3703320" cy="361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d’architecture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42147" y="183517"/>
            <a:ext cx="3703320" cy="3651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de comportement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1830" y="183516"/>
            <a:ext cx="3703320" cy="365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noProof="0"/>
              <a:t>Modèle CAO</a:t>
            </a:r>
          </a:p>
        </p:txBody>
      </p:sp>
    </p:spTree>
    <p:extLst>
      <p:ext uri="{BB962C8B-B14F-4D97-AF65-F5344CB8AC3E}">
        <p14:creationId xmlns:p14="http://schemas.microsoft.com/office/powerpoint/2010/main" val="10006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182F2-CACC-452A-A16D-A54D9B842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Conception d’un </a:t>
            </a:r>
            <a:r>
              <a:rPr lang="en-GB" dirty="0" err="1"/>
              <a:t>Télescope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47F98-2BEB-48BA-A48E-66D1F91A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Modèles</a:t>
            </a:r>
            <a:r>
              <a:rPr lang="en-GB" dirty="0"/>
              <a:t> </a:t>
            </a:r>
            <a:r>
              <a:rPr lang="en-GB" dirty="0" err="1"/>
              <a:t>d’architecture</a:t>
            </a:r>
            <a:r>
              <a:rPr lang="en-GB" dirty="0"/>
              <a:t>, CAO, et de </a:t>
            </a:r>
            <a:r>
              <a:rPr lang="en-GB" dirty="0" err="1"/>
              <a:t>comportement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AAA96-4D70-4091-99C4-D6EC78DCA589}"/>
              </a:ext>
            </a:extLst>
          </p:cNvPr>
          <p:cNvSpPr/>
          <p:nvPr/>
        </p:nvSpPr>
        <p:spPr>
          <a:xfrm>
            <a:off x="362139" y="117696"/>
            <a:ext cx="11452633" cy="590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64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 dirty="0" err="1"/>
              <a:t>logique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Mécanique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4B4EED-F7DD-405D-B7C1-172CE764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12" y="1856797"/>
            <a:ext cx="10190376" cy="4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1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0433CB-3A8B-49BF-94F6-EEFC7CF3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4" y="2035905"/>
            <a:ext cx="11226984" cy="44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BC6A18-C9C9-4103-AD42-77492E27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73" y="1908069"/>
            <a:ext cx="8930453" cy="47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Motorisation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27A251-2BBB-4210-9095-76945572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90" y="2330087"/>
            <a:ext cx="8171219" cy="37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Motorisation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993A57-8225-4CB4-A0BC-4535435B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59" y="1922564"/>
            <a:ext cx="9159881" cy="47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2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Motorisation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27F0D2-03F5-4C7F-81A5-5B590A62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34" y="1828517"/>
            <a:ext cx="8406931" cy="50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8EF392-E899-4B8C-930F-4BDD97CF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13" y="1856797"/>
            <a:ext cx="7700774" cy="48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1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2DED05-AA0C-4F76-81A8-278BED6B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94" y="1856797"/>
            <a:ext cx="8126812" cy="48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9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Controller (1/2)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A4C0E-A972-4C43-8BB9-B01F5CF9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991989"/>
            <a:ext cx="1063138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Controller 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023B15-B3F1-45C0-BAD1-29DDB783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45" y="1915484"/>
            <a:ext cx="8294310" cy="49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5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d’architecture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Parties Prenantes – Fonctions – Exigences – Sous systèmes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2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CAO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Pièces – Sous assemblages – Assemblage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8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Assemblage Telescope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24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6A3BD4-ABEC-4F48-A427-46F88954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40" y="1856797"/>
            <a:ext cx="4388120" cy="49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Arbre</a:t>
            </a:r>
            <a:r>
              <a:rPr lang="en-GB" dirty="0"/>
              <a:t> des features de </a:t>
            </a:r>
            <a:r>
              <a:rPr lang="en-GB" dirty="0" err="1"/>
              <a:t>l’assemblage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24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721B76-89D8-48DF-8684-B141E3AA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29" y="2804050"/>
            <a:ext cx="2667141" cy="27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5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24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BE4E57-3DFB-4EE2-BA0B-A557F0C2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70" y="1856797"/>
            <a:ext cx="418205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24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7B619E-08B4-448C-8FD3-6F41EFE4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2095191"/>
            <a:ext cx="813548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2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Blocs fonctionnels – 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5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Telescope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8051423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B2E813-0C6E-4144-AD9E-9A3CFDD5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27" y="1856797"/>
            <a:ext cx="7802946" cy="49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dirty="0" err="1"/>
              <a:t>Commande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8051423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35C9F9-F6F5-48C6-B102-7ACEA254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60" y="1937584"/>
            <a:ext cx="10086680" cy="4739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0578B5-9404-4E0E-A44D-245C7305043D}"/>
              </a:ext>
            </a:extLst>
          </p:cNvPr>
          <p:cNvSpPr/>
          <p:nvPr/>
        </p:nvSpPr>
        <p:spPr>
          <a:xfrm>
            <a:off x="1206630" y="2337846"/>
            <a:ext cx="8248455" cy="381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9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dirty="0" err="1"/>
              <a:t>Commande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8051423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6238B0-BB99-4924-B53C-C2EF4C75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6" y="1856797"/>
            <a:ext cx="8686928" cy="49436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9C4567-6CEE-4AFB-93AD-5993882BB40C}"/>
              </a:ext>
            </a:extLst>
          </p:cNvPr>
          <p:cNvSpPr/>
          <p:nvPr/>
        </p:nvSpPr>
        <p:spPr>
          <a:xfrm>
            <a:off x="3016578" y="2064469"/>
            <a:ext cx="6287678" cy="4612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28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Motorisation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8051423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96B586-B744-447E-9F64-FCA4BE4C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56797"/>
            <a:ext cx="10218655" cy="47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télescope</a:t>
            </a:r>
            <a:endParaRPr lang="en-GB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0592E9F-79D9-42AE-AD71-A7461542E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25" y="1838622"/>
            <a:ext cx="7667150" cy="500696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3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mécanique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8051423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C92B2D-7F3F-4864-843A-6F7E91E7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2" y="1819653"/>
            <a:ext cx="6095936" cy="5001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00861C-F3A7-4D08-BCD9-B96198350851}"/>
              </a:ext>
            </a:extLst>
          </p:cNvPr>
          <p:cNvSpPr/>
          <p:nvPr/>
        </p:nvSpPr>
        <p:spPr>
          <a:xfrm>
            <a:off x="3648172" y="1888331"/>
            <a:ext cx="4403251" cy="451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9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30AB8F1-7012-471B-AEDB-DC6D5828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 DSM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473B22-CB01-4A80-98B2-CBD9D0F72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Architecture/CAO – Architecture/Comportement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726ED-EC2B-4DC1-93FA-C1F6B79925E9}"/>
              </a:ext>
            </a:extLst>
          </p:cNvPr>
          <p:cNvSpPr/>
          <p:nvPr/>
        </p:nvSpPr>
        <p:spPr>
          <a:xfrm>
            <a:off x="362139" y="117695"/>
            <a:ext cx="11452633" cy="1231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90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DSM Architecture/CAO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4245107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B5AD6-F06E-433B-B4ED-A7DE594568F8}"/>
              </a:ext>
            </a:extLst>
          </p:cNvPr>
          <p:cNvSpPr/>
          <p:nvPr/>
        </p:nvSpPr>
        <p:spPr>
          <a:xfrm>
            <a:off x="444344" y="197963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AD5C94BC-B055-4748-9E1D-1CBE08D94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53047"/>
              </p:ext>
            </p:extLst>
          </p:nvPr>
        </p:nvGraphicFramePr>
        <p:xfrm>
          <a:off x="1166387" y="2082297"/>
          <a:ext cx="9859225" cy="42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3988">
                  <a:extLst>
                    <a:ext uri="{9D8B030D-6E8A-4147-A177-3AD203B41FA5}">
                      <a16:colId xmlns:a16="http://schemas.microsoft.com/office/drawing/2014/main" val="663108515"/>
                    </a:ext>
                  </a:extLst>
                </a:gridCol>
                <a:gridCol w="1985079">
                  <a:extLst>
                    <a:ext uri="{9D8B030D-6E8A-4147-A177-3AD203B41FA5}">
                      <a16:colId xmlns:a16="http://schemas.microsoft.com/office/drawing/2014/main" val="1683381553"/>
                    </a:ext>
                  </a:extLst>
                </a:gridCol>
                <a:gridCol w="1985079">
                  <a:extLst>
                    <a:ext uri="{9D8B030D-6E8A-4147-A177-3AD203B41FA5}">
                      <a16:colId xmlns:a16="http://schemas.microsoft.com/office/drawing/2014/main" val="1497104048"/>
                    </a:ext>
                  </a:extLst>
                </a:gridCol>
                <a:gridCol w="1985079">
                  <a:extLst>
                    <a:ext uri="{9D8B030D-6E8A-4147-A177-3AD203B41FA5}">
                      <a16:colId xmlns:a16="http://schemas.microsoft.com/office/drawing/2014/main" val="1559502440"/>
                    </a:ext>
                  </a:extLst>
                </a:gridCol>
              </a:tblGrid>
              <a:tr h="973554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TELESCOPEASSEMBLY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SUPPORT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OPTICALSYSTEM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9529582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TelescopeSystem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918523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Controller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268253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MotorisationSystem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2965657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MechanicalSubSystem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494188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SupportSubSystem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X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556405"/>
                  </a:ext>
                </a:extLst>
              </a:tr>
              <a:tr h="5378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OpticalSubSystem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93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95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DSM Architecture/</a:t>
            </a:r>
            <a:r>
              <a:rPr lang="en-GB" dirty="0" err="1"/>
              <a:t>Comportement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2AA4A-2623-48B6-8E3B-0D44AA185631}"/>
              </a:ext>
            </a:extLst>
          </p:cNvPr>
          <p:cNvSpPr/>
          <p:nvPr/>
        </p:nvSpPr>
        <p:spPr>
          <a:xfrm>
            <a:off x="8050493" y="197964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2FDBA-A005-4A9E-A822-478D011B0272}"/>
              </a:ext>
            </a:extLst>
          </p:cNvPr>
          <p:cNvSpPr/>
          <p:nvPr/>
        </p:nvSpPr>
        <p:spPr>
          <a:xfrm>
            <a:off x="446201" y="204202"/>
            <a:ext cx="3695306" cy="3393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A273250-B096-429D-A632-37C5F9C4B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270694"/>
              </p:ext>
            </p:extLst>
          </p:nvPr>
        </p:nvGraphicFramePr>
        <p:xfrm>
          <a:off x="804249" y="2082298"/>
          <a:ext cx="10583502" cy="4390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2664">
                  <a:extLst>
                    <a:ext uri="{9D8B030D-6E8A-4147-A177-3AD203B41FA5}">
                      <a16:colId xmlns:a16="http://schemas.microsoft.com/office/drawing/2014/main" val="3845594059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1220898276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1055236073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1476939063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3970260547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221715730"/>
                    </a:ext>
                  </a:extLst>
                </a:gridCol>
                <a:gridCol w="1328473">
                  <a:extLst>
                    <a:ext uri="{9D8B030D-6E8A-4147-A177-3AD203B41FA5}">
                      <a16:colId xmlns:a16="http://schemas.microsoft.com/office/drawing/2014/main" val="3748388743"/>
                    </a:ext>
                  </a:extLst>
                </a:gridCol>
              </a:tblGrid>
              <a:tr h="101761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Telescope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Commande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Contrôle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Motorisation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Telescope_Mecanique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World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411540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TelescopeSystem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47569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Controller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578636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MotorisationSystem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1126753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 err="1">
                          <a:effectLst/>
                        </a:rPr>
                        <a:t>MechanicalSubSystem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X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4774572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SupportSubSystem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637348"/>
                  </a:ext>
                </a:extLst>
              </a:tr>
              <a:tr h="56221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OpticalSubSystem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431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6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télescope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B9B449-8596-4AD0-829E-BD4E93E6A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740" y="1891404"/>
            <a:ext cx="6372519" cy="4938315"/>
          </a:xfrm>
        </p:spPr>
      </p:pic>
    </p:spTree>
    <p:extLst>
      <p:ext uri="{BB962C8B-B14F-4D97-AF65-F5344CB8AC3E}">
        <p14:creationId xmlns:p14="http://schemas.microsoft.com/office/powerpoint/2010/main" val="313912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télescope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BC4B0E1-5136-41C5-AB25-8AF49A60F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238" y="1856797"/>
            <a:ext cx="7541524" cy="4959331"/>
          </a:xfrm>
        </p:spPr>
      </p:pic>
    </p:spTree>
    <p:extLst>
      <p:ext uri="{BB962C8B-B14F-4D97-AF65-F5344CB8AC3E}">
        <p14:creationId xmlns:p14="http://schemas.microsoft.com/office/powerpoint/2010/main" val="72701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</a:t>
            </a:r>
            <a:r>
              <a:rPr lang="en-GB" dirty="0" err="1"/>
              <a:t>logique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télescope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EC333FF-3A16-43F1-8CCE-F409C2F9A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65" y="1856797"/>
            <a:ext cx="9379669" cy="4979331"/>
          </a:xfrm>
        </p:spPr>
      </p:pic>
    </p:spTree>
    <p:extLst>
      <p:ext uri="{BB962C8B-B14F-4D97-AF65-F5344CB8AC3E}">
        <p14:creationId xmlns:p14="http://schemas.microsoft.com/office/powerpoint/2010/main" val="29968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Parties </a:t>
            </a:r>
            <a:r>
              <a:rPr lang="en-GB" dirty="0" err="1"/>
              <a:t>prenantes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Mécanique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DC3B851-A3CE-49E1-BDAB-2072088AA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85" y="2322168"/>
            <a:ext cx="11580629" cy="4081806"/>
          </a:xfrm>
        </p:spPr>
      </p:pic>
    </p:spTree>
    <p:extLst>
      <p:ext uri="{BB962C8B-B14F-4D97-AF65-F5344CB8AC3E}">
        <p14:creationId xmlns:p14="http://schemas.microsoft.com/office/powerpoint/2010/main" val="125851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Fonctions</a:t>
            </a:r>
            <a:r>
              <a:rPr lang="en-GB" dirty="0"/>
              <a:t>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Mécanique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F2826E8-3893-43E7-9D00-4E1EC75F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46" y="2024410"/>
            <a:ext cx="9964132" cy="4720835"/>
          </a:xfrm>
        </p:spPr>
      </p:pic>
    </p:spTree>
    <p:extLst>
      <p:ext uri="{BB962C8B-B14F-4D97-AF65-F5344CB8AC3E}">
        <p14:creationId xmlns:p14="http://schemas.microsoft.com/office/powerpoint/2010/main" val="33964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A2AC4-68B3-4F5F-9676-53A5C800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Exigences du </a:t>
            </a:r>
            <a:r>
              <a:rPr lang="en-GB" dirty="0" err="1"/>
              <a:t>système</a:t>
            </a:r>
            <a:r>
              <a:rPr lang="en-GB" dirty="0"/>
              <a:t> </a:t>
            </a:r>
            <a:r>
              <a:rPr lang="en-GB" dirty="0" err="1"/>
              <a:t>Mécanique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7B8E7-67FF-430A-9F10-7687F9A9DB79}"/>
              </a:ext>
            </a:extLst>
          </p:cNvPr>
          <p:cNvSpPr/>
          <p:nvPr/>
        </p:nvSpPr>
        <p:spPr>
          <a:xfrm>
            <a:off x="434566" y="181069"/>
            <a:ext cx="3711921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AC73C26-BEFE-4E4C-A0A5-048E3DDF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47" y="1887215"/>
            <a:ext cx="9235705" cy="49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62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350</TotalTime>
  <Words>186</Words>
  <Application>Microsoft Office PowerPoint</Application>
  <PresentationFormat>Grand écran</PresentationFormat>
  <Paragraphs>66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Calibri</vt:lpstr>
      <vt:lpstr>Gill Sans MT</vt:lpstr>
      <vt:lpstr>Wingdings 2</vt:lpstr>
      <vt:lpstr>Dividende</vt:lpstr>
      <vt:lpstr>Conception d’un Télescope</vt:lpstr>
      <vt:lpstr>Modèle d’architecture</vt:lpstr>
      <vt:lpstr>Parties prenantes du système télescope</vt:lpstr>
      <vt:lpstr>Fonctions du système télescope</vt:lpstr>
      <vt:lpstr>Exigences du système télescope</vt:lpstr>
      <vt:lpstr>Architecture logique du système télescope</vt:lpstr>
      <vt:lpstr>Parties prenantes du système Mécanique</vt:lpstr>
      <vt:lpstr>Fonctions du système Mécanique</vt:lpstr>
      <vt:lpstr>Exigences du système Mécanique</vt:lpstr>
      <vt:lpstr>Architecture logique du système Mécanique</vt:lpstr>
      <vt:lpstr>Parties prenantes du système Support</vt:lpstr>
      <vt:lpstr>Fonctions du système Support</vt:lpstr>
      <vt:lpstr>Parties prenantes du système Motorisation</vt:lpstr>
      <vt:lpstr>Fonctions du système Motorisation</vt:lpstr>
      <vt:lpstr>Exigences du système Motorisation</vt:lpstr>
      <vt:lpstr>Parties prenantes du système Controller</vt:lpstr>
      <vt:lpstr>Fonctions du système Controller</vt:lpstr>
      <vt:lpstr>Exigences du système Controller (1/2)</vt:lpstr>
      <vt:lpstr>Exigences du système Controller (2/2)</vt:lpstr>
      <vt:lpstr>Modèle CAO</vt:lpstr>
      <vt:lpstr>Assemblage Telescope</vt:lpstr>
      <vt:lpstr>Arbre des features de l’assemblage</vt:lpstr>
      <vt:lpstr>Support</vt:lpstr>
      <vt:lpstr>Optical System</vt:lpstr>
      <vt:lpstr>Modèle de comportement</vt:lpstr>
      <vt:lpstr>Modèle Telescope</vt:lpstr>
      <vt:lpstr>Modèle Commande</vt:lpstr>
      <vt:lpstr>Modèle Commande</vt:lpstr>
      <vt:lpstr>Modèle Motorisation</vt:lpstr>
      <vt:lpstr>Modèle Système mécanique</vt:lpstr>
      <vt:lpstr>Matrices DSM</vt:lpstr>
      <vt:lpstr>DSM Architecture/CAO</vt:lpstr>
      <vt:lpstr>DSM Architecture/Comportement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24</cp:revision>
  <dcterms:created xsi:type="dcterms:W3CDTF">2022-01-31T12:18:13Z</dcterms:created>
  <dcterms:modified xsi:type="dcterms:W3CDTF">2022-02-16T09:58:44Z</dcterms:modified>
</cp:coreProperties>
</file>