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8"/>
  </p:notesMasterIdLst>
  <p:sldIdLst>
    <p:sldId id="276" r:id="rId2"/>
    <p:sldId id="277" r:id="rId3"/>
    <p:sldId id="278" r:id="rId4"/>
    <p:sldId id="295" r:id="rId5"/>
    <p:sldId id="296" r:id="rId6"/>
    <p:sldId id="297" r:id="rId7"/>
    <p:sldId id="298" r:id="rId8"/>
    <p:sldId id="302" r:id="rId9"/>
    <p:sldId id="307" r:id="rId10"/>
    <p:sldId id="306" r:id="rId11"/>
    <p:sldId id="300" r:id="rId12"/>
    <p:sldId id="299" r:id="rId13"/>
    <p:sldId id="308" r:id="rId14"/>
    <p:sldId id="304" r:id="rId15"/>
    <p:sldId id="301" r:id="rId16"/>
    <p:sldId id="310" r:id="rId17"/>
    <p:sldId id="311" r:id="rId18"/>
    <p:sldId id="303" r:id="rId19"/>
    <p:sldId id="305" r:id="rId20"/>
    <p:sldId id="313" r:id="rId21"/>
    <p:sldId id="309" r:id="rId22"/>
    <p:sldId id="312" r:id="rId23"/>
    <p:sldId id="314" r:id="rId24"/>
    <p:sldId id="315" r:id="rId25"/>
    <p:sldId id="287" r:id="rId26"/>
    <p:sldId id="290" r:id="rId27"/>
  </p:sldIdLst>
  <p:sldSz cx="9144000" cy="5143500" type="screen16x9"/>
  <p:notesSz cx="6858000" cy="9144000"/>
  <p:defaultText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093"/>
    <a:srgbClr val="FEECDE"/>
    <a:srgbClr val="A80000"/>
    <a:srgbClr val="FFFFFF"/>
    <a:srgbClr val="FEE7D6"/>
    <a:srgbClr val="FBC297"/>
    <a:srgbClr val="FEE0CA"/>
    <a:srgbClr val="FEE2BA"/>
    <a:srgbClr val="9B2201"/>
    <a:srgbClr val="00BC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7" autoAdjust="0"/>
    <p:restoredTop sz="95262" autoAdjust="0"/>
  </p:normalViewPr>
  <p:slideViewPr>
    <p:cSldViewPr>
      <p:cViewPr varScale="1">
        <p:scale>
          <a:sx n="110" d="100"/>
          <a:sy n="110" d="100"/>
        </p:scale>
        <p:origin x="470" y="77"/>
      </p:cViewPr>
      <p:guideLst>
        <p:guide orient="horz" pos="2160"/>
        <p:guide pos="3839"/>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914362" rtl="0" eaLnBrk="1" latinLnBrk="0" hangingPunct="1">
      <a:defRPr sz="1200" kern="1200">
        <a:solidFill>
          <a:schemeClr val="tx1"/>
        </a:solidFill>
        <a:latin typeface="+mn-lt"/>
        <a:ea typeface="+mn-ea"/>
        <a:cs typeface="+mn-cs"/>
      </a:defRPr>
    </a:lvl1pPr>
    <a:lvl2pPr marL="457181" algn="l" defTabSz="914362" rtl="0" eaLnBrk="1" latinLnBrk="0" hangingPunct="1">
      <a:defRPr sz="1200" kern="1200">
        <a:solidFill>
          <a:schemeClr val="tx1"/>
        </a:solidFill>
        <a:latin typeface="+mn-lt"/>
        <a:ea typeface="+mn-ea"/>
        <a:cs typeface="+mn-cs"/>
      </a:defRPr>
    </a:lvl2pPr>
    <a:lvl3pPr marL="914362" algn="l" defTabSz="914362" rtl="0" eaLnBrk="1" latinLnBrk="0" hangingPunct="1">
      <a:defRPr sz="1200" kern="1200">
        <a:solidFill>
          <a:schemeClr val="tx1"/>
        </a:solidFill>
        <a:latin typeface="+mn-lt"/>
        <a:ea typeface="+mn-ea"/>
        <a:cs typeface="+mn-cs"/>
      </a:defRPr>
    </a:lvl3pPr>
    <a:lvl4pPr marL="1371543" algn="l" defTabSz="914362" rtl="0" eaLnBrk="1" latinLnBrk="0" hangingPunct="1">
      <a:defRPr sz="1200" kern="1200">
        <a:solidFill>
          <a:schemeClr val="tx1"/>
        </a:solidFill>
        <a:latin typeface="+mn-lt"/>
        <a:ea typeface="+mn-ea"/>
        <a:cs typeface="+mn-cs"/>
      </a:defRPr>
    </a:lvl4pPr>
    <a:lvl5pPr marL="1828724" algn="l" defTabSz="914362" rtl="0" eaLnBrk="1" latinLnBrk="0" hangingPunct="1">
      <a:defRPr sz="1200" kern="1200">
        <a:solidFill>
          <a:schemeClr val="tx1"/>
        </a:solidFill>
        <a:latin typeface="+mn-lt"/>
        <a:ea typeface="+mn-ea"/>
        <a:cs typeface="+mn-cs"/>
      </a:defRPr>
    </a:lvl5pPr>
    <a:lvl6pPr marL="2285905" algn="l" defTabSz="914362" rtl="0" eaLnBrk="1" latinLnBrk="0" hangingPunct="1">
      <a:defRPr sz="1200" kern="1200">
        <a:solidFill>
          <a:schemeClr val="tx1"/>
        </a:solidFill>
        <a:latin typeface="+mn-lt"/>
        <a:ea typeface="+mn-ea"/>
        <a:cs typeface="+mn-cs"/>
      </a:defRPr>
    </a:lvl6pPr>
    <a:lvl7pPr marL="2743086" algn="l" defTabSz="914362" rtl="0" eaLnBrk="1" latinLnBrk="0" hangingPunct="1">
      <a:defRPr sz="1200" kern="1200">
        <a:solidFill>
          <a:schemeClr val="tx1"/>
        </a:solidFill>
        <a:latin typeface="+mn-lt"/>
        <a:ea typeface="+mn-ea"/>
        <a:cs typeface="+mn-cs"/>
      </a:defRPr>
    </a:lvl7pPr>
    <a:lvl8pPr marL="3200266" algn="l" defTabSz="914362" rtl="0" eaLnBrk="1" latinLnBrk="0" hangingPunct="1">
      <a:defRPr sz="1200" kern="1200">
        <a:solidFill>
          <a:schemeClr val="tx1"/>
        </a:solidFill>
        <a:latin typeface="+mn-lt"/>
        <a:ea typeface="+mn-ea"/>
        <a:cs typeface="+mn-cs"/>
      </a:defRPr>
    </a:lvl8pPr>
    <a:lvl9pPr marL="3657448"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https://pixabay.com/en/technology-industry-big-data-cpu-3092486/</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274165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https://pixabay.com/en/architecture-building-business-2179108/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21</a:t>
            </a:fld>
            <a:endParaRPr lang="en-US"/>
          </a:p>
        </p:txBody>
      </p:sp>
    </p:spTree>
    <p:extLst>
      <p:ext uri="{BB962C8B-B14F-4D97-AF65-F5344CB8AC3E}">
        <p14:creationId xmlns:p14="http://schemas.microsoft.com/office/powerpoint/2010/main" val="1823239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Image source:-</a:t>
            </a:r>
          </a:p>
          <a:p>
            <a:r>
              <a:rPr lang="en-IN" dirty="0"/>
              <a:t>https://pixabay.com/en/computer-keyboard-apple-laptop-2563737/</a:t>
            </a:r>
          </a:p>
        </p:txBody>
      </p:sp>
      <p:sp>
        <p:nvSpPr>
          <p:cNvPr id="4" name="Slide Number Placeholder 3"/>
          <p:cNvSpPr>
            <a:spLocks noGrp="1"/>
          </p:cNvSpPr>
          <p:nvPr>
            <p:ph type="sldNum" sz="quarter" idx="5"/>
          </p:nvPr>
        </p:nvSpPr>
        <p:spPr/>
        <p:txBody>
          <a:bodyPr/>
          <a:lstStyle/>
          <a:p>
            <a:fld id="{CA2D21D1-52E2-420B-B491-CFF6D7BB79FB}" type="slidenum">
              <a:rPr lang="en-US" smtClean="0"/>
              <a:pPr/>
              <a:t>26</a:t>
            </a:fld>
            <a:endParaRPr lang="en-US"/>
          </a:p>
        </p:txBody>
      </p:sp>
    </p:spTree>
    <p:extLst>
      <p:ext uri="{BB962C8B-B14F-4D97-AF65-F5344CB8AC3E}">
        <p14:creationId xmlns:p14="http://schemas.microsoft.com/office/powerpoint/2010/main" val="252526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8745AF1-587F-47CC-9064-09FF7F1240EA}"/>
              </a:ext>
            </a:extLst>
          </p:cNvPr>
          <p:cNvSpPr>
            <a:spLocks noGrp="1"/>
          </p:cNvSpPr>
          <p:nvPr>
            <p:ph type="pic" sz="quarter" idx="13"/>
          </p:nvPr>
        </p:nvSpPr>
        <p:spPr>
          <a:xfrm>
            <a:off x="0" y="0"/>
            <a:ext cx="9144000" cy="5143500"/>
          </a:xfrm>
        </p:spPr>
        <p:txBody>
          <a:bodyPr anchor="ctr"/>
          <a:lstStyle>
            <a:lvl1pPr marL="0" indent="0" algn="ctr">
              <a:buFontTx/>
              <a:buNone/>
              <a:defRPr/>
            </a:lvl1pPr>
          </a:lstStyle>
          <a:p>
            <a:endParaRPr lang="en-IN"/>
          </a:p>
        </p:txBody>
      </p:sp>
      <p:sp>
        <p:nvSpPr>
          <p:cNvPr id="2" name="Title 1"/>
          <p:cNvSpPr>
            <a:spLocks noGrp="1"/>
          </p:cNvSpPr>
          <p:nvPr>
            <p:ph type="ctrTitle"/>
          </p:nvPr>
        </p:nvSpPr>
        <p:spPr>
          <a:xfrm>
            <a:off x="685800" y="3146040"/>
            <a:ext cx="7772400" cy="458115"/>
          </a:xfrm>
        </p:spPr>
        <p:txBody>
          <a:bodyPr>
            <a:noAutofit/>
          </a:bodyPr>
          <a:lstStyle>
            <a:lvl1pPr algn="ctr">
              <a:defRPr lang="en-US" sz="5000" b="1" kern="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Subtitle 2"/>
          <p:cNvSpPr>
            <a:spLocks noGrp="1"/>
          </p:cNvSpPr>
          <p:nvPr>
            <p:ph type="subTitle" idx="1"/>
          </p:nvPr>
        </p:nvSpPr>
        <p:spPr>
          <a:xfrm>
            <a:off x="677003" y="3564594"/>
            <a:ext cx="7789994" cy="573330"/>
          </a:xfrm>
        </p:spPr>
        <p:txBody>
          <a:bodyPr>
            <a:normAutofit/>
          </a:bodyPr>
          <a:lstStyle>
            <a:lvl1pPr marL="0" indent="0" algn="ctr">
              <a:buNone/>
              <a:defRPr lang="en-US" sz="1800" kern="12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vl2pPr marL="457162" indent="0" algn="ctr">
              <a:buNone/>
              <a:defRPr>
                <a:solidFill>
                  <a:schemeClr val="tx1">
                    <a:tint val="75000"/>
                  </a:schemeClr>
                </a:solidFill>
              </a:defRPr>
            </a:lvl2pPr>
            <a:lvl3pPr marL="914324" indent="0" algn="ctr">
              <a:buNone/>
              <a:defRPr>
                <a:solidFill>
                  <a:schemeClr val="tx1">
                    <a:tint val="75000"/>
                  </a:schemeClr>
                </a:solidFill>
              </a:defRPr>
            </a:lvl3pPr>
            <a:lvl4pPr marL="1371486" indent="0" algn="ctr">
              <a:buNone/>
              <a:defRPr>
                <a:solidFill>
                  <a:schemeClr val="tx1">
                    <a:tint val="75000"/>
                  </a:schemeClr>
                </a:solidFill>
              </a:defRPr>
            </a:lvl4pPr>
            <a:lvl5pPr marL="1828648" indent="0" algn="ctr">
              <a:buNone/>
              <a:defRPr>
                <a:solidFill>
                  <a:schemeClr val="tx1">
                    <a:tint val="75000"/>
                  </a:schemeClr>
                </a:solidFill>
              </a:defRPr>
            </a:lvl5pPr>
            <a:lvl6pPr marL="2285810" indent="0" algn="ctr">
              <a:buNone/>
              <a:defRPr>
                <a:solidFill>
                  <a:schemeClr val="tx1">
                    <a:tint val="75000"/>
                  </a:schemeClr>
                </a:solidFill>
              </a:defRPr>
            </a:lvl6pPr>
            <a:lvl7pPr marL="2742972" indent="0" algn="ctr">
              <a:buNone/>
              <a:defRPr>
                <a:solidFill>
                  <a:schemeClr val="tx1">
                    <a:tint val="75000"/>
                  </a:schemeClr>
                </a:solidFill>
              </a:defRPr>
            </a:lvl7pPr>
            <a:lvl8pPr marL="3200133" indent="0" algn="ctr">
              <a:buNone/>
              <a:defRPr>
                <a:solidFill>
                  <a:schemeClr val="tx1">
                    <a:tint val="75000"/>
                  </a:schemeClr>
                </a:solidFill>
              </a:defRPr>
            </a:lvl8pPr>
            <a:lvl9pPr marL="3657296"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out us ">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9D12C68-5B89-4EDB-A2B3-7F8A32E8939D}"/>
              </a:ext>
            </a:extLst>
          </p:cNvPr>
          <p:cNvSpPr>
            <a:spLocks noGrp="1"/>
          </p:cNvSpPr>
          <p:nvPr>
            <p:ph type="pic" sz="quarter" idx="14"/>
          </p:nvPr>
        </p:nvSpPr>
        <p:spPr>
          <a:xfrm>
            <a:off x="3951178" y="189186"/>
            <a:ext cx="5005297" cy="4765128"/>
          </a:xfrm>
          <a:custGeom>
            <a:avLst/>
            <a:gdLst>
              <a:gd name="connsiteX0" fmla="*/ 1196196 w 4064282"/>
              <a:gd name="connsiteY0" fmla="*/ 347059 h 3870274"/>
              <a:gd name="connsiteX1" fmla="*/ 2392391 w 4064282"/>
              <a:gd name="connsiteY1" fmla="*/ 1543254 h 3870274"/>
              <a:gd name="connsiteX2" fmla="*/ 2019056 w 4064282"/>
              <a:gd name="connsiteY2" fmla="*/ 1916589 h 3870274"/>
              <a:gd name="connsiteX3" fmla="*/ 2064605 w 4064282"/>
              <a:gd name="connsiteY3" fmla="*/ 1962138 h 3870274"/>
              <a:gd name="connsiteX4" fmla="*/ 2868087 w 4064282"/>
              <a:gd name="connsiteY4" fmla="*/ 1158656 h 3870274"/>
              <a:gd name="connsiteX5" fmla="*/ 4064282 w 4064282"/>
              <a:gd name="connsiteY5" fmla="*/ 2354851 h 3870274"/>
              <a:gd name="connsiteX6" fmla="*/ 2868087 w 4064282"/>
              <a:gd name="connsiteY6" fmla="*/ 3551045 h 3870274"/>
              <a:gd name="connsiteX7" fmla="*/ 2383834 w 4064282"/>
              <a:gd name="connsiteY7" fmla="*/ 3066793 h 3870274"/>
              <a:gd name="connsiteX8" fmla="*/ 1580352 w 4064282"/>
              <a:gd name="connsiteY8" fmla="*/ 3870274 h 3870274"/>
              <a:gd name="connsiteX9" fmla="*/ 384156 w 4064282"/>
              <a:gd name="connsiteY9" fmla="*/ 2674080 h 3870274"/>
              <a:gd name="connsiteX10" fmla="*/ 757492 w 4064282"/>
              <a:gd name="connsiteY10" fmla="*/ 2300745 h 3870274"/>
              <a:gd name="connsiteX11" fmla="*/ 0 w 4064282"/>
              <a:gd name="connsiteY11" fmla="*/ 1543254 h 3870274"/>
              <a:gd name="connsiteX12" fmla="*/ 2443501 w 4064282"/>
              <a:gd name="connsiteY12" fmla="*/ 0 h 3870274"/>
              <a:gd name="connsiteX13" fmla="*/ 3197460 w 4064282"/>
              <a:gd name="connsiteY13" fmla="*/ 753959 h 3870274"/>
              <a:gd name="connsiteX14" fmla="*/ 2443501 w 4064282"/>
              <a:gd name="connsiteY14" fmla="*/ 1507917 h 3870274"/>
              <a:gd name="connsiteX15" fmla="*/ 1689542 w 4064282"/>
              <a:gd name="connsiteY15" fmla="*/ 753959 h 387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64282" h="3870274">
                <a:moveTo>
                  <a:pt x="1196196" y="347059"/>
                </a:moveTo>
                <a:lnTo>
                  <a:pt x="2392391" y="1543254"/>
                </a:lnTo>
                <a:lnTo>
                  <a:pt x="2019056" y="1916589"/>
                </a:lnTo>
                <a:lnTo>
                  <a:pt x="2064605" y="1962138"/>
                </a:lnTo>
                <a:lnTo>
                  <a:pt x="2868087" y="1158656"/>
                </a:lnTo>
                <a:lnTo>
                  <a:pt x="4064282" y="2354851"/>
                </a:lnTo>
                <a:lnTo>
                  <a:pt x="2868087" y="3551045"/>
                </a:lnTo>
                <a:lnTo>
                  <a:pt x="2383834" y="3066793"/>
                </a:lnTo>
                <a:lnTo>
                  <a:pt x="1580352" y="3870274"/>
                </a:lnTo>
                <a:lnTo>
                  <a:pt x="384156" y="2674080"/>
                </a:lnTo>
                <a:lnTo>
                  <a:pt x="757492" y="2300745"/>
                </a:lnTo>
                <a:lnTo>
                  <a:pt x="0" y="1543254"/>
                </a:lnTo>
                <a:close/>
                <a:moveTo>
                  <a:pt x="2443501" y="0"/>
                </a:moveTo>
                <a:lnTo>
                  <a:pt x="3197460" y="753959"/>
                </a:lnTo>
                <a:lnTo>
                  <a:pt x="2443501" y="1507917"/>
                </a:lnTo>
                <a:lnTo>
                  <a:pt x="1689542" y="753959"/>
                </a:lnTo>
                <a:close/>
              </a:path>
            </a:pathLst>
          </a:custGeom>
          <a:solidFill>
            <a:srgbClr val="9B2201"/>
          </a:solidFill>
        </p:spPr>
        <p:txBody>
          <a:bodyPr wrap="square" anchor="ctr">
            <a:noAutofit/>
          </a:bodyPr>
          <a:lstStyle>
            <a:lvl1pPr marL="0" indent="0" algn="ctr">
              <a:buFontTx/>
              <a:buNone/>
              <a:defRPr sz="1800">
                <a:latin typeface="Arial" panose="020B0604020202020204" pitchFamily="34" charset="0"/>
                <a:cs typeface="Arial" panose="020B0604020202020204" pitchFamily="34" charset="0"/>
              </a:defRPr>
            </a:lvl1pPr>
          </a:lstStyle>
          <a:p>
            <a:endParaRPr lang="en-IN" dirty="0"/>
          </a:p>
        </p:txBody>
      </p:sp>
      <p:sp>
        <p:nvSpPr>
          <p:cNvPr id="14" name="Slide Number Placeholder 4">
            <a:extLst>
              <a:ext uri="{FF2B5EF4-FFF2-40B4-BE49-F238E27FC236}">
                <a16:creationId xmlns:a16="http://schemas.microsoft.com/office/drawing/2014/main" id="{A08C02D2-8AAA-4067-901C-B8CE80A50F8B}"/>
              </a:ext>
            </a:extLst>
          </p:cNvPr>
          <p:cNvSpPr>
            <a:spLocks noGrp="1"/>
          </p:cNvSpPr>
          <p:nvPr>
            <p:ph type="sldNum" sz="quarter" idx="12"/>
          </p:nvPr>
        </p:nvSpPr>
        <p:spPr>
          <a:xfrm>
            <a:off x="8299384" y="269916"/>
            <a:ext cx="387416" cy="391583"/>
          </a:xfrm>
        </p:spPr>
        <p:txBody>
          <a:bodyPr lIns="0" tIns="0" rIns="0" bIns="0" anchor="ctr" anchorCtr="1"/>
          <a:lstStyle>
            <a:lvl1pPr>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dirty="0"/>
          </a:p>
        </p:txBody>
      </p:sp>
      <p:sp>
        <p:nvSpPr>
          <p:cNvPr id="15" name="Diamond 14">
            <a:extLst>
              <a:ext uri="{FF2B5EF4-FFF2-40B4-BE49-F238E27FC236}">
                <a16:creationId xmlns:a16="http://schemas.microsoft.com/office/drawing/2014/main" id="{A5B65961-F3A9-4578-BA5F-AACBDA8B9A24}"/>
              </a:ext>
            </a:extLst>
          </p:cNvPr>
          <p:cNvSpPr/>
          <p:nvPr userDrawn="1"/>
        </p:nvSpPr>
        <p:spPr>
          <a:xfrm>
            <a:off x="8295310" y="269573"/>
            <a:ext cx="391685" cy="391583"/>
          </a:xfrm>
          <a:prstGeom prst="diamond">
            <a:avLst/>
          </a:prstGeom>
          <a:solidFill>
            <a:srgbClr val="9B220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IN"/>
          </a:p>
        </p:txBody>
      </p:sp>
    </p:spTree>
    <p:extLst>
      <p:ext uri="{BB962C8B-B14F-4D97-AF65-F5344CB8AC3E}">
        <p14:creationId xmlns:p14="http://schemas.microsoft.com/office/powerpoint/2010/main" val="2882754053"/>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9A60F6A-F2C1-4D58-BB6D-2E01DCE1E5AA}"/>
              </a:ext>
            </a:extLst>
          </p:cNvPr>
          <p:cNvSpPr>
            <a:spLocks noGrp="1"/>
          </p:cNvSpPr>
          <p:nvPr>
            <p:ph type="pic" sz="quarter" idx="10"/>
          </p:nvPr>
        </p:nvSpPr>
        <p:spPr>
          <a:xfrm>
            <a:off x="0" y="1"/>
            <a:ext cx="9144000" cy="5143499"/>
          </a:xfrm>
        </p:spPr>
        <p:txBody>
          <a:bodyPr anchor="ctr"/>
          <a:lstStyle>
            <a:lvl1pPr marL="0" indent="0" algn="ctr">
              <a:buFontTx/>
              <a:buNone/>
              <a:defRPr/>
            </a:lvl1pPr>
          </a:lstStyle>
          <a:p>
            <a:endParaRPr lang="en-IN" dirty="0"/>
          </a:p>
        </p:txBody>
      </p:sp>
      <p:sp>
        <p:nvSpPr>
          <p:cNvPr id="9" name="Text Placeholder 8">
            <a:extLst>
              <a:ext uri="{FF2B5EF4-FFF2-40B4-BE49-F238E27FC236}">
                <a16:creationId xmlns:a16="http://schemas.microsoft.com/office/drawing/2014/main" id="{88375175-94C9-4D06-9717-D72E1703EF41}"/>
              </a:ext>
            </a:extLst>
          </p:cNvPr>
          <p:cNvSpPr>
            <a:spLocks noGrp="1"/>
          </p:cNvSpPr>
          <p:nvPr>
            <p:ph type="body" sz="quarter" idx="11" hasCustomPrompt="1"/>
          </p:nvPr>
        </p:nvSpPr>
        <p:spPr>
          <a:xfrm>
            <a:off x="682555" y="2841781"/>
            <a:ext cx="4702971" cy="755675"/>
          </a:xfrm>
        </p:spPr>
        <p:txBody>
          <a:bodyPr anchor="b">
            <a:noAutofit/>
          </a:bodyPr>
          <a:lstStyle>
            <a:lvl1pPr marL="0" indent="0" algn="l">
              <a:buNone/>
              <a:defRPr sz="4500" b="1">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endParaRPr lang="en-IN" dirty="0"/>
          </a:p>
        </p:txBody>
      </p:sp>
      <p:sp>
        <p:nvSpPr>
          <p:cNvPr id="15" name="Text Placeholder 14">
            <a:extLst>
              <a:ext uri="{FF2B5EF4-FFF2-40B4-BE49-F238E27FC236}">
                <a16:creationId xmlns:a16="http://schemas.microsoft.com/office/drawing/2014/main" id="{3CA56485-A34A-4468-9450-A8C680886FD9}"/>
              </a:ext>
            </a:extLst>
          </p:cNvPr>
          <p:cNvSpPr>
            <a:spLocks noGrp="1"/>
          </p:cNvSpPr>
          <p:nvPr>
            <p:ph type="body" sz="quarter" idx="12"/>
          </p:nvPr>
        </p:nvSpPr>
        <p:spPr>
          <a:xfrm>
            <a:off x="682407" y="3597883"/>
            <a:ext cx="4699430" cy="1026095"/>
          </a:xfrm>
        </p:spPr>
        <p:txBody>
          <a:bodyPr>
            <a:normAutofit/>
          </a:bodyPr>
          <a:lstStyle>
            <a:lvl1pPr marL="0" indent="0">
              <a:buFontTx/>
              <a:buNone/>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181" indent="0">
              <a:buFontTx/>
              <a:buNone/>
              <a:defRPr/>
            </a:lvl2pPr>
            <a:lvl3pPr marL="914361" indent="0">
              <a:buFontTx/>
              <a:buNone/>
              <a:defRPr/>
            </a:lvl3pPr>
            <a:lvl4pPr marL="1371543" indent="0">
              <a:buFontTx/>
              <a:buNone/>
              <a:defRPr/>
            </a:lvl4pPr>
            <a:lvl5pPr marL="1828724" indent="0">
              <a:buFontTx/>
              <a:buNone/>
              <a:defRPr/>
            </a:lvl5pPr>
          </a:lstStyle>
          <a:p>
            <a:pPr lvl="0"/>
            <a:r>
              <a:rPr lang="en-US" dirty="0"/>
              <a:t>Edit Master text styles</a:t>
            </a:r>
            <a:endParaRPr lang="en-IN" dirty="0"/>
          </a:p>
        </p:txBody>
      </p:sp>
    </p:spTree>
    <p:extLst>
      <p:ext uri="{BB962C8B-B14F-4D97-AF65-F5344CB8AC3E}">
        <p14:creationId xmlns:p14="http://schemas.microsoft.com/office/powerpoint/2010/main" val="274026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7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6" name="Picture Placeholder 5">
            <a:extLst>
              <a:ext uri="{FF2B5EF4-FFF2-40B4-BE49-F238E27FC236}">
                <a16:creationId xmlns:a16="http://schemas.microsoft.com/office/drawing/2014/main" id="{96FFA150-3A7A-4D6C-B6E1-743DE95362C4}"/>
              </a:ext>
            </a:extLst>
          </p:cNvPr>
          <p:cNvSpPr>
            <a:spLocks noGrp="1"/>
          </p:cNvSpPr>
          <p:nvPr>
            <p:ph type="pic" sz="quarter" idx="13"/>
          </p:nvPr>
        </p:nvSpPr>
        <p:spPr>
          <a:xfrm>
            <a:off x="4571999" y="0"/>
            <a:ext cx="4584590" cy="5145079"/>
          </a:xfrm>
          <a:custGeom>
            <a:avLst/>
            <a:gdLst>
              <a:gd name="connsiteX0" fmla="*/ 0 w 9535674"/>
              <a:gd name="connsiteY0" fmla="*/ 4767837 h 9535674"/>
              <a:gd name="connsiteX1" fmla="*/ 4767837 w 9535674"/>
              <a:gd name="connsiteY1" fmla="*/ 0 h 9535674"/>
              <a:gd name="connsiteX2" fmla="*/ 9535674 w 9535674"/>
              <a:gd name="connsiteY2" fmla="*/ 4767837 h 9535674"/>
              <a:gd name="connsiteX3" fmla="*/ 4767837 w 9535674"/>
              <a:gd name="connsiteY3" fmla="*/ 9535674 h 9535674"/>
              <a:gd name="connsiteX4" fmla="*/ 0 w 9535674"/>
              <a:gd name="connsiteY4" fmla="*/ 4767837 h 9535674"/>
              <a:gd name="connsiteX0" fmla="*/ 0 w 9535674"/>
              <a:gd name="connsiteY0" fmla="*/ 4767837 h 9535674"/>
              <a:gd name="connsiteX1" fmla="*/ 3425145 w 9535674"/>
              <a:gd name="connsiteY1" fmla="*/ 1338837 h 9535674"/>
              <a:gd name="connsiteX2" fmla="*/ 4767837 w 9535674"/>
              <a:gd name="connsiteY2" fmla="*/ 0 h 9535674"/>
              <a:gd name="connsiteX3" fmla="*/ 9535674 w 9535674"/>
              <a:gd name="connsiteY3" fmla="*/ 4767837 h 9535674"/>
              <a:gd name="connsiteX4" fmla="*/ 4767837 w 9535674"/>
              <a:gd name="connsiteY4" fmla="*/ 9535674 h 9535674"/>
              <a:gd name="connsiteX5" fmla="*/ 0 w 9535674"/>
              <a:gd name="connsiteY5" fmla="*/ 4767837 h 9535674"/>
              <a:gd name="connsiteX0" fmla="*/ 0 w 9535674"/>
              <a:gd name="connsiteY0" fmla="*/ 4767837 h 9535674"/>
              <a:gd name="connsiteX1" fmla="*/ 3425145 w 9535674"/>
              <a:gd name="connsiteY1" fmla="*/ 1338837 h 9535674"/>
              <a:gd name="connsiteX2" fmla="*/ 4767837 w 9535674"/>
              <a:gd name="connsiteY2" fmla="*/ 0 h 9535674"/>
              <a:gd name="connsiteX3" fmla="*/ 6111195 w 9535674"/>
              <a:gd name="connsiteY3" fmla="*/ 1338837 h 9535674"/>
              <a:gd name="connsiteX4" fmla="*/ 9535674 w 9535674"/>
              <a:gd name="connsiteY4" fmla="*/ 4767837 h 9535674"/>
              <a:gd name="connsiteX5" fmla="*/ 4767837 w 9535674"/>
              <a:gd name="connsiteY5" fmla="*/ 9535674 h 9535674"/>
              <a:gd name="connsiteX6" fmla="*/ 0 w 9535674"/>
              <a:gd name="connsiteY6" fmla="*/ 4767837 h 9535674"/>
              <a:gd name="connsiteX0" fmla="*/ 0 w 9535674"/>
              <a:gd name="connsiteY0" fmla="*/ 3429000 h 8196837"/>
              <a:gd name="connsiteX1" fmla="*/ 3425145 w 9535674"/>
              <a:gd name="connsiteY1" fmla="*/ 0 h 8196837"/>
              <a:gd name="connsiteX2" fmla="*/ 6111195 w 9535674"/>
              <a:gd name="connsiteY2" fmla="*/ 0 h 8196837"/>
              <a:gd name="connsiteX3" fmla="*/ 9535674 w 9535674"/>
              <a:gd name="connsiteY3" fmla="*/ 3429000 h 8196837"/>
              <a:gd name="connsiteX4" fmla="*/ 4767837 w 9535674"/>
              <a:gd name="connsiteY4" fmla="*/ 8196837 h 8196837"/>
              <a:gd name="connsiteX5" fmla="*/ 0 w 9535674"/>
              <a:gd name="connsiteY5" fmla="*/ 3429000 h 8196837"/>
              <a:gd name="connsiteX0" fmla="*/ 0 w 9535674"/>
              <a:gd name="connsiteY0" fmla="*/ 3429000 h 8196837"/>
              <a:gd name="connsiteX1" fmla="*/ 3425145 w 9535674"/>
              <a:gd name="connsiteY1" fmla="*/ 0 h 8196837"/>
              <a:gd name="connsiteX2" fmla="*/ 6111195 w 9535674"/>
              <a:gd name="connsiteY2" fmla="*/ 0 h 8196837"/>
              <a:gd name="connsiteX3" fmla="*/ 9535674 w 9535674"/>
              <a:gd name="connsiteY3" fmla="*/ 3429000 h 8196837"/>
              <a:gd name="connsiteX4" fmla="*/ 4767837 w 9535674"/>
              <a:gd name="connsiteY4" fmla="*/ 8196837 h 8196837"/>
              <a:gd name="connsiteX5" fmla="*/ 3444699 w 9535674"/>
              <a:gd name="connsiteY5" fmla="*/ 6874933 h 8196837"/>
              <a:gd name="connsiteX6" fmla="*/ 0 w 9535674"/>
              <a:gd name="connsiteY6" fmla="*/ 3429000 h 8196837"/>
              <a:gd name="connsiteX0" fmla="*/ 0 w 9535674"/>
              <a:gd name="connsiteY0" fmla="*/ 3429000 h 8196837"/>
              <a:gd name="connsiteX1" fmla="*/ 3425145 w 9535674"/>
              <a:gd name="connsiteY1" fmla="*/ 0 h 8196837"/>
              <a:gd name="connsiteX2" fmla="*/ 6111195 w 9535674"/>
              <a:gd name="connsiteY2" fmla="*/ 0 h 8196837"/>
              <a:gd name="connsiteX3" fmla="*/ 9535674 w 9535674"/>
              <a:gd name="connsiteY3" fmla="*/ 3429000 h 8196837"/>
              <a:gd name="connsiteX4" fmla="*/ 6108877 w 9535674"/>
              <a:gd name="connsiteY4" fmla="*/ 6852356 h 8196837"/>
              <a:gd name="connsiteX5" fmla="*/ 4767837 w 9535674"/>
              <a:gd name="connsiteY5" fmla="*/ 8196837 h 8196837"/>
              <a:gd name="connsiteX6" fmla="*/ 3444699 w 9535674"/>
              <a:gd name="connsiteY6" fmla="*/ 6874933 h 8196837"/>
              <a:gd name="connsiteX7" fmla="*/ 0 w 9535674"/>
              <a:gd name="connsiteY7" fmla="*/ 3429000 h 8196837"/>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108877 w 9535674"/>
              <a:gd name="connsiteY4" fmla="*/ 6852356 h 6874933"/>
              <a:gd name="connsiteX5" fmla="*/ 3444699 w 9535674"/>
              <a:gd name="connsiteY5" fmla="*/ 6874933 h 6874933"/>
              <a:gd name="connsiteX6" fmla="*/ 0 w 9535674"/>
              <a:gd name="connsiteY6" fmla="*/ 3429000 h 6874933"/>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097588 w 9535674"/>
              <a:gd name="connsiteY4" fmla="*/ 6852356 h 6874933"/>
              <a:gd name="connsiteX5" fmla="*/ 3444699 w 9535674"/>
              <a:gd name="connsiteY5" fmla="*/ 6874933 h 6874933"/>
              <a:gd name="connsiteX6" fmla="*/ 0 w 9535674"/>
              <a:gd name="connsiteY6" fmla="*/ 3429000 h 6874933"/>
              <a:gd name="connsiteX0" fmla="*/ 0 w 9535674"/>
              <a:gd name="connsiteY0" fmla="*/ 3429000 h 6886222"/>
              <a:gd name="connsiteX1" fmla="*/ 3425145 w 9535674"/>
              <a:gd name="connsiteY1" fmla="*/ 0 h 6886222"/>
              <a:gd name="connsiteX2" fmla="*/ 6111195 w 9535674"/>
              <a:gd name="connsiteY2" fmla="*/ 0 h 6886222"/>
              <a:gd name="connsiteX3" fmla="*/ 9535674 w 9535674"/>
              <a:gd name="connsiteY3" fmla="*/ 3429000 h 6886222"/>
              <a:gd name="connsiteX4" fmla="*/ 6063721 w 9535674"/>
              <a:gd name="connsiteY4" fmla="*/ 6886222 h 6886222"/>
              <a:gd name="connsiteX5" fmla="*/ 3444699 w 9535674"/>
              <a:gd name="connsiteY5" fmla="*/ 6874933 h 6886222"/>
              <a:gd name="connsiteX6" fmla="*/ 0 w 9535674"/>
              <a:gd name="connsiteY6" fmla="*/ 3429000 h 6886222"/>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061250 w 9535674"/>
              <a:gd name="connsiteY4" fmla="*/ 6861508 h 6874933"/>
              <a:gd name="connsiteX5" fmla="*/ 3444699 w 9535674"/>
              <a:gd name="connsiteY5" fmla="*/ 6874933 h 6874933"/>
              <a:gd name="connsiteX6" fmla="*/ 0 w 9535674"/>
              <a:gd name="connsiteY6" fmla="*/ 3429000 h 6874933"/>
              <a:gd name="connsiteX0" fmla="*/ 0 w 9535674"/>
              <a:gd name="connsiteY0" fmla="*/ 3429000 h 6874933"/>
              <a:gd name="connsiteX1" fmla="*/ 3425145 w 9535674"/>
              <a:gd name="connsiteY1" fmla="*/ 0 h 6874933"/>
              <a:gd name="connsiteX2" fmla="*/ 6111195 w 9535674"/>
              <a:gd name="connsiteY2" fmla="*/ 0 h 6874933"/>
              <a:gd name="connsiteX3" fmla="*/ 9535674 w 9535674"/>
              <a:gd name="connsiteY3" fmla="*/ 3429000 h 6874933"/>
              <a:gd name="connsiteX4" fmla="*/ 6095849 w 9535674"/>
              <a:gd name="connsiteY4" fmla="*/ 6854094 h 6874933"/>
              <a:gd name="connsiteX5" fmla="*/ 3444699 w 9535674"/>
              <a:gd name="connsiteY5" fmla="*/ 6874933 h 6874933"/>
              <a:gd name="connsiteX6" fmla="*/ 0 w 9535674"/>
              <a:gd name="connsiteY6" fmla="*/ 3429000 h 6874933"/>
              <a:gd name="connsiteX0" fmla="*/ 0 w 9535674"/>
              <a:gd name="connsiteY0" fmla="*/ 3429000 h 6860105"/>
              <a:gd name="connsiteX1" fmla="*/ 3425145 w 9535674"/>
              <a:gd name="connsiteY1" fmla="*/ 0 h 6860105"/>
              <a:gd name="connsiteX2" fmla="*/ 6111195 w 9535674"/>
              <a:gd name="connsiteY2" fmla="*/ 0 h 6860105"/>
              <a:gd name="connsiteX3" fmla="*/ 9535674 w 9535674"/>
              <a:gd name="connsiteY3" fmla="*/ 3429000 h 6860105"/>
              <a:gd name="connsiteX4" fmla="*/ 6095849 w 9535674"/>
              <a:gd name="connsiteY4" fmla="*/ 6854094 h 6860105"/>
              <a:gd name="connsiteX5" fmla="*/ 3442228 w 9535674"/>
              <a:gd name="connsiteY5" fmla="*/ 6860105 h 6860105"/>
              <a:gd name="connsiteX6" fmla="*/ 0 w 9535674"/>
              <a:gd name="connsiteY6" fmla="*/ 3429000 h 6860105"/>
              <a:gd name="connsiteX0" fmla="*/ 0 w 6111195"/>
              <a:gd name="connsiteY0" fmla="*/ 3429000 h 6860105"/>
              <a:gd name="connsiteX1" fmla="*/ 3425145 w 6111195"/>
              <a:gd name="connsiteY1" fmla="*/ 0 h 6860105"/>
              <a:gd name="connsiteX2" fmla="*/ 6111195 w 6111195"/>
              <a:gd name="connsiteY2" fmla="*/ 0 h 6860105"/>
              <a:gd name="connsiteX3" fmla="*/ 6095849 w 6111195"/>
              <a:gd name="connsiteY3" fmla="*/ 6854094 h 6860105"/>
              <a:gd name="connsiteX4" fmla="*/ 3442228 w 6111195"/>
              <a:gd name="connsiteY4" fmla="*/ 6860105 h 6860105"/>
              <a:gd name="connsiteX5" fmla="*/ 0 w 6111195"/>
              <a:gd name="connsiteY5" fmla="*/ 3429000 h 686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1195" h="6860105">
                <a:moveTo>
                  <a:pt x="0" y="3429000"/>
                </a:moveTo>
                <a:lnTo>
                  <a:pt x="3425145" y="0"/>
                </a:lnTo>
                <a:lnTo>
                  <a:pt x="6111195" y="0"/>
                </a:lnTo>
                <a:cubicBezTo>
                  <a:pt x="6106080" y="2284698"/>
                  <a:pt x="6100964" y="4569396"/>
                  <a:pt x="6095849" y="6854094"/>
                </a:cubicBezTo>
                <a:lnTo>
                  <a:pt x="3442228" y="6860105"/>
                </a:lnTo>
                <a:lnTo>
                  <a:pt x="0" y="3429000"/>
                </a:lnTo>
                <a:close/>
              </a:path>
            </a:pathLst>
          </a:custGeom>
          <a:solidFill>
            <a:schemeClr val="bg1">
              <a:lumMod val="95000"/>
            </a:schemeClr>
          </a:solidFill>
        </p:spPr>
        <p:txBody>
          <a:bodyPr anchor="ctr"/>
          <a:lstStyle>
            <a:lvl1pPr marL="0" indent="0" algn="ctr">
              <a:buFontTx/>
              <a:buNone/>
              <a:defRPr/>
            </a:lvl1pPr>
          </a:lstStyle>
          <a:p>
            <a:endParaRPr lang="en-IN"/>
          </a:p>
        </p:txBody>
      </p:sp>
    </p:spTree>
    <p:extLst>
      <p:ext uri="{BB962C8B-B14F-4D97-AF65-F5344CB8AC3E}">
        <p14:creationId xmlns:p14="http://schemas.microsoft.com/office/powerpoint/2010/main" val="2940579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ckup">
    <p:bg>
      <p:bgPr>
        <a:gradFill>
          <a:gsLst>
            <a:gs pos="5000">
              <a:schemeClr val="accent4"/>
            </a:gs>
            <a:gs pos="100000">
              <a:schemeClr val="accent5"/>
            </a:gs>
          </a:gsLst>
          <a:lin ang="2700000" scaled="1"/>
        </a:gradFill>
        <a:effectLst/>
      </p:bgPr>
    </p:bg>
    <p:spTree>
      <p:nvGrpSpPr>
        <p:cNvPr id="1" name=""/>
        <p:cNvGrpSpPr/>
        <p:nvPr/>
      </p:nvGrpSpPr>
      <p:grpSpPr>
        <a:xfrm>
          <a:off x="0" y="0"/>
          <a:ext cx="0" cy="0"/>
          <a:chOff x="0" y="0"/>
          <a:chExt cx="0" cy="0"/>
        </a:xfrm>
      </p:grpSpPr>
      <p:sp>
        <p:nvSpPr>
          <p:cNvPr id="13" name="Diamond 12">
            <a:extLst>
              <a:ext uri="{FF2B5EF4-FFF2-40B4-BE49-F238E27FC236}">
                <a16:creationId xmlns:a16="http://schemas.microsoft.com/office/drawing/2014/main" id="{E4973F43-2A8D-46DA-8FB2-E077D384393F}"/>
              </a:ext>
            </a:extLst>
          </p:cNvPr>
          <p:cNvSpPr/>
          <p:nvPr userDrawn="1"/>
        </p:nvSpPr>
        <p:spPr>
          <a:xfrm>
            <a:off x="8295310" y="269573"/>
            <a:ext cx="391685" cy="391583"/>
          </a:xfrm>
          <a:prstGeom prst="diamond">
            <a:avLst/>
          </a:prstGeom>
          <a:solidFill>
            <a:srgbClr val="9B220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IN"/>
          </a:p>
        </p:txBody>
      </p:sp>
      <p:sp>
        <p:nvSpPr>
          <p:cNvPr id="2" name="Title 1"/>
          <p:cNvSpPr>
            <a:spLocks noGrp="1"/>
          </p:cNvSpPr>
          <p:nvPr>
            <p:ph type="title"/>
          </p:nvPr>
        </p:nvSpPr>
        <p:spPr/>
        <p:txBody>
          <a:bodyPr>
            <a:noAutofit/>
          </a:bodyPr>
          <a:lstStyle>
            <a:lvl1pPr>
              <a:defRPr sz="2700">
                <a:solidFill>
                  <a:schemeClr val="bg1"/>
                </a:solidFill>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78C5BB68-63BE-4133-B93A-26D74F70393C}"/>
              </a:ext>
            </a:extLst>
          </p:cNvPr>
          <p:cNvCxnSpPr/>
          <p:nvPr userDrawn="1"/>
        </p:nvCxnSpPr>
        <p:spPr>
          <a:xfrm>
            <a:off x="574515" y="739442"/>
            <a:ext cx="64824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8299384" y="269916"/>
            <a:ext cx="387416" cy="391583"/>
          </a:xfrm>
        </p:spPr>
        <p:txBody>
          <a:bodyPr lIns="0" tIns="0" rIns="0" bIns="0" anchor="ctr" anchorCtr="1"/>
          <a:lstStyle>
            <a:lvl1pPr>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dirty="0"/>
          </a:p>
        </p:txBody>
      </p:sp>
      <p:grpSp>
        <p:nvGrpSpPr>
          <p:cNvPr id="12" name="Group 11">
            <a:extLst>
              <a:ext uri="{FF2B5EF4-FFF2-40B4-BE49-F238E27FC236}">
                <a16:creationId xmlns:a16="http://schemas.microsoft.com/office/drawing/2014/main" id="{E902C626-C53F-407E-96FB-80FAB11371E0}"/>
              </a:ext>
            </a:extLst>
          </p:cNvPr>
          <p:cNvGrpSpPr/>
          <p:nvPr userDrawn="1"/>
        </p:nvGrpSpPr>
        <p:grpSpPr>
          <a:xfrm>
            <a:off x="574515" y="4855197"/>
            <a:ext cx="8110009" cy="0"/>
            <a:chOff x="765820" y="6453336"/>
            <a:chExt cx="10810529" cy="0"/>
          </a:xfrm>
        </p:grpSpPr>
        <p:cxnSp>
          <p:nvCxnSpPr>
            <p:cNvPr id="10" name="Straight Connector 9">
              <a:extLst>
                <a:ext uri="{FF2B5EF4-FFF2-40B4-BE49-F238E27FC236}">
                  <a16:creationId xmlns:a16="http://schemas.microsoft.com/office/drawing/2014/main" id="{598359EE-D792-4018-9297-434F84B6A10E}"/>
                </a:ext>
              </a:extLst>
            </p:cNvPr>
            <p:cNvCxnSpPr/>
            <p:nvPr userDrawn="1"/>
          </p:nvCxnSpPr>
          <p:spPr>
            <a:xfrm flipH="1">
              <a:off x="765820" y="6453336"/>
              <a:ext cx="4176464" cy="0"/>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B62C18-9C61-493A-B1F4-C0B177EE31A0}"/>
                </a:ext>
              </a:extLst>
            </p:cNvPr>
            <p:cNvCxnSpPr/>
            <p:nvPr userDrawn="1"/>
          </p:nvCxnSpPr>
          <p:spPr>
            <a:xfrm flipH="1">
              <a:off x="7399885" y="6453336"/>
              <a:ext cx="4176464" cy="0"/>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sp>
        <p:nvSpPr>
          <p:cNvPr id="14"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lvl1pPr>
              <a:defRPr sz="1100"/>
            </a:lvl1pPr>
          </a:lstStyle>
          <a:p>
            <a:r>
              <a:rPr lang="zh-TW" altLang="en-US" dirty="0" smtClean="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Tree>
    <p:extLst>
      <p:ext uri="{BB962C8B-B14F-4D97-AF65-F5344CB8AC3E}">
        <p14:creationId xmlns:p14="http://schemas.microsoft.com/office/powerpoint/2010/main" val="1525300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ockup">
    <p:bg>
      <p:bgPr>
        <a:gradFill>
          <a:gsLst>
            <a:gs pos="5000">
              <a:schemeClr val="accent3"/>
            </a:gs>
            <a:gs pos="100000">
              <a:schemeClr val="accent5"/>
            </a:gs>
          </a:gsLst>
          <a:lin ang="27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934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bg1"/>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0695BF93-A27D-4025-B5BB-F611D1E5C305}"/>
              </a:ext>
            </a:extLst>
          </p:cNvPr>
          <p:cNvSpPr>
            <a:spLocks noGrp="1"/>
          </p:cNvSpPr>
          <p:nvPr>
            <p:ph type="pic" sz="quarter" idx="10"/>
          </p:nvPr>
        </p:nvSpPr>
        <p:spPr>
          <a:xfrm>
            <a:off x="0" y="0"/>
            <a:ext cx="9144000" cy="5143500"/>
          </a:xfrm>
        </p:spPr>
        <p:txBody>
          <a:bodyPr anchor="ctr">
            <a:normAutofit/>
          </a:bodyPr>
          <a:lstStyle>
            <a:lvl1pPr marL="0" indent="0" algn="ctr">
              <a:buFontTx/>
              <a:buNone/>
              <a:defRPr sz="2100">
                <a:solidFill>
                  <a:schemeClr val="tx1">
                    <a:lumMod val="75000"/>
                    <a:lumOff val="25000"/>
                  </a:schemeClr>
                </a:solidFill>
                <a:latin typeface="Arial" panose="020B0604020202020204" pitchFamily="34" charset="0"/>
                <a:cs typeface="Arial" panose="020B0604020202020204" pitchFamily="34" charset="0"/>
              </a:defRPr>
            </a:lvl1pPr>
          </a:lstStyle>
          <a:p>
            <a:endParaRPr lang="en-IN"/>
          </a:p>
        </p:txBody>
      </p:sp>
    </p:spTree>
    <p:extLst>
      <p:ext uri="{BB962C8B-B14F-4D97-AF65-F5344CB8AC3E}">
        <p14:creationId xmlns:p14="http://schemas.microsoft.com/office/powerpoint/2010/main" val="2561428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1" indent="0">
              <a:buNone/>
              <a:defRPr sz="2800"/>
            </a:lvl2pPr>
            <a:lvl3pPr marL="914362" indent="0">
              <a:buNone/>
              <a:defRPr sz="2400"/>
            </a:lvl3pPr>
            <a:lvl4pPr marL="1371543" indent="0">
              <a:buNone/>
              <a:defRPr sz="2000"/>
            </a:lvl4pPr>
            <a:lvl5pPr marL="1828724" indent="0">
              <a:buNone/>
              <a:defRPr sz="2000"/>
            </a:lvl5pPr>
            <a:lvl6pPr marL="2285905" indent="0">
              <a:buNone/>
              <a:defRPr sz="2000"/>
            </a:lvl6pPr>
            <a:lvl7pPr marL="2743086" indent="0">
              <a:buNone/>
              <a:defRPr sz="2000"/>
            </a:lvl7pPr>
            <a:lvl8pPr marL="3200266" indent="0">
              <a:buNone/>
              <a:defRPr sz="2000"/>
            </a:lvl8pPr>
            <a:lvl9pPr marL="3657448"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1" indent="0">
              <a:buNone/>
              <a:defRPr sz="1800">
                <a:solidFill>
                  <a:schemeClr val="tx1">
                    <a:tint val="75000"/>
                  </a:schemeClr>
                </a:solidFill>
              </a:defRPr>
            </a:lvl2pPr>
            <a:lvl3pPr marL="914362"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5" indent="0">
              <a:buNone/>
              <a:defRPr sz="1400">
                <a:solidFill>
                  <a:schemeClr val="tx1">
                    <a:tint val="75000"/>
                  </a:schemeClr>
                </a:solidFill>
              </a:defRPr>
            </a:lvl6pPr>
            <a:lvl7pPr marL="2743086" indent="0">
              <a:buNone/>
              <a:defRPr sz="1400">
                <a:solidFill>
                  <a:schemeClr val="tx1">
                    <a:tint val="75000"/>
                  </a:schemeClr>
                </a:solidFill>
              </a:defRPr>
            </a:lvl7pPr>
            <a:lvl8pPr marL="3200266" indent="0">
              <a:buNone/>
              <a:defRPr sz="1400">
                <a:solidFill>
                  <a:schemeClr val="tx1">
                    <a:tint val="75000"/>
                  </a:schemeClr>
                </a:solidFill>
              </a:defRPr>
            </a:lvl8pPr>
            <a:lvl9pPr marL="365744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700"/>
            </a:lvl1pPr>
          </a:lstStyle>
          <a:p>
            <a:r>
              <a:rPr lang="en-US"/>
              <a:t>Click to edit Master title style</a:t>
            </a:r>
          </a:p>
        </p:txBody>
      </p:sp>
      <p:cxnSp>
        <p:nvCxnSpPr>
          <p:cNvPr id="7" name="Straight Connector 6">
            <a:extLst>
              <a:ext uri="{FF2B5EF4-FFF2-40B4-BE49-F238E27FC236}">
                <a16:creationId xmlns:a16="http://schemas.microsoft.com/office/drawing/2014/main" id="{78C5BB68-63BE-4133-B93A-26D74F70393C}"/>
              </a:ext>
            </a:extLst>
          </p:cNvPr>
          <p:cNvCxnSpPr/>
          <p:nvPr userDrawn="1"/>
        </p:nvCxnSpPr>
        <p:spPr>
          <a:xfrm>
            <a:off x="574515" y="739442"/>
            <a:ext cx="648241"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8299384" y="269916"/>
            <a:ext cx="387416" cy="391583"/>
          </a:xfrm>
        </p:spPr>
        <p:txBody>
          <a:bodyPr lIns="0" tIns="0" rIns="0" bIns="0" anchor="ctr" anchorCtr="1"/>
          <a:lstStyle>
            <a:lvl1pPr>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dirty="0"/>
          </a:p>
        </p:txBody>
      </p:sp>
      <p:sp>
        <p:nvSpPr>
          <p:cNvPr id="13" name="Diamond 12">
            <a:extLst>
              <a:ext uri="{FF2B5EF4-FFF2-40B4-BE49-F238E27FC236}">
                <a16:creationId xmlns:a16="http://schemas.microsoft.com/office/drawing/2014/main" id="{E4973F43-2A8D-46DA-8FB2-E077D384393F}"/>
              </a:ext>
            </a:extLst>
          </p:cNvPr>
          <p:cNvSpPr/>
          <p:nvPr userDrawn="1"/>
        </p:nvSpPr>
        <p:spPr>
          <a:xfrm>
            <a:off x="8295310" y="269573"/>
            <a:ext cx="391685" cy="391583"/>
          </a:xfrm>
          <a:prstGeom prst="diamond">
            <a:avLst/>
          </a:prstGeom>
          <a:solidFill>
            <a:srgbClr val="9B220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IN"/>
          </a:p>
        </p:txBody>
      </p:sp>
      <p:grpSp>
        <p:nvGrpSpPr>
          <p:cNvPr id="34" name="Group 33">
            <a:extLst>
              <a:ext uri="{FF2B5EF4-FFF2-40B4-BE49-F238E27FC236}">
                <a16:creationId xmlns:a16="http://schemas.microsoft.com/office/drawing/2014/main" id="{FF26A855-D2C8-4657-852A-1144FF2C76FD}"/>
              </a:ext>
            </a:extLst>
          </p:cNvPr>
          <p:cNvGrpSpPr/>
          <p:nvPr userDrawn="1"/>
        </p:nvGrpSpPr>
        <p:grpSpPr>
          <a:xfrm>
            <a:off x="574515" y="4855197"/>
            <a:ext cx="8110009" cy="0"/>
            <a:chOff x="765820" y="6453336"/>
            <a:chExt cx="10810529" cy="0"/>
          </a:xfrm>
        </p:grpSpPr>
        <p:cxnSp>
          <p:nvCxnSpPr>
            <p:cNvPr id="35" name="Straight Connector 34">
              <a:extLst>
                <a:ext uri="{FF2B5EF4-FFF2-40B4-BE49-F238E27FC236}">
                  <a16:creationId xmlns:a16="http://schemas.microsoft.com/office/drawing/2014/main" id="{8F86ECE5-BEBF-4B8E-B5AC-3D7902444F17}"/>
                </a:ext>
              </a:extLst>
            </p:cNvPr>
            <p:cNvCxnSpPr/>
            <p:nvPr userDrawn="1"/>
          </p:nvCxnSpPr>
          <p:spPr>
            <a:xfrm flipH="1">
              <a:off x="765820"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E7DEAD-E565-41EC-A7FE-3210F6139698}"/>
                </a:ext>
              </a:extLst>
            </p:cNvPr>
            <p:cNvCxnSpPr/>
            <p:nvPr userDrawn="1"/>
          </p:nvCxnSpPr>
          <p:spPr>
            <a:xfrm flipH="1">
              <a:off x="7399885"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0"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lvl1pPr>
              <a:defRPr sz="1100"/>
            </a:lvl1pPr>
          </a:lstStyle>
          <a:p>
            <a:r>
              <a:rPr lang="zh-TW" altLang="en-US" dirty="0" smtClean="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Tree>
    <p:extLst>
      <p:ext uri="{BB962C8B-B14F-4D97-AF65-F5344CB8AC3E}">
        <p14:creationId xmlns:p14="http://schemas.microsoft.com/office/powerpoint/2010/main" val="142987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299384" y="269916"/>
            <a:ext cx="387416" cy="391583"/>
          </a:xfrm>
        </p:spPr>
        <p:txBody>
          <a:bodyPr lIns="0" tIns="0" rIns="0" bIns="0" anchor="ctr" anchorCtr="1"/>
          <a:lstStyle>
            <a:lvl1pPr>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dirty="0"/>
          </a:p>
        </p:txBody>
      </p:sp>
      <p:sp>
        <p:nvSpPr>
          <p:cNvPr id="13" name="Diamond 12">
            <a:extLst>
              <a:ext uri="{FF2B5EF4-FFF2-40B4-BE49-F238E27FC236}">
                <a16:creationId xmlns:a16="http://schemas.microsoft.com/office/drawing/2014/main" id="{E4973F43-2A8D-46DA-8FB2-E077D384393F}"/>
              </a:ext>
            </a:extLst>
          </p:cNvPr>
          <p:cNvSpPr/>
          <p:nvPr userDrawn="1"/>
        </p:nvSpPr>
        <p:spPr>
          <a:xfrm>
            <a:off x="8295310" y="269573"/>
            <a:ext cx="391685" cy="391583"/>
          </a:xfrm>
          <a:prstGeom prst="diamond">
            <a:avLst/>
          </a:prstGeom>
          <a:solidFill>
            <a:srgbClr val="9B220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IN"/>
          </a:p>
        </p:txBody>
      </p:sp>
      <p:grpSp>
        <p:nvGrpSpPr>
          <p:cNvPr id="34" name="Group 33">
            <a:extLst>
              <a:ext uri="{FF2B5EF4-FFF2-40B4-BE49-F238E27FC236}">
                <a16:creationId xmlns:a16="http://schemas.microsoft.com/office/drawing/2014/main" id="{FF26A855-D2C8-4657-852A-1144FF2C76FD}"/>
              </a:ext>
            </a:extLst>
          </p:cNvPr>
          <p:cNvGrpSpPr/>
          <p:nvPr userDrawn="1"/>
        </p:nvGrpSpPr>
        <p:grpSpPr>
          <a:xfrm>
            <a:off x="574515" y="4855197"/>
            <a:ext cx="8110009" cy="0"/>
            <a:chOff x="765820" y="6453336"/>
            <a:chExt cx="10810529" cy="0"/>
          </a:xfrm>
        </p:grpSpPr>
        <p:cxnSp>
          <p:nvCxnSpPr>
            <p:cNvPr id="35" name="Straight Connector 34">
              <a:extLst>
                <a:ext uri="{FF2B5EF4-FFF2-40B4-BE49-F238E27FC236}">
                  <a16:creationId xmlns:a16="http://schemas.microsoft.com/office/drawing/2014/main" id="{8F86ECE5-BEBF-4B8E-B5AC-3D7902444F17}"/>
                </a:ext>
              </a:extLst>
            </p:cNvPr>
            <p:cNvCxnSpPr/>
            <p:nvPr userDrawn="1"/>
          </p:nvCxnSpPr>
          <p:spPr>
            <a:xfrm flipH="1">
              <a:off x="765820"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E7DEAD-E565-41EC-A7FE-3210F6139698}"/>
                </a:ext>
              </a:extLst>
            </p:cNvPr>
            <p:cNvCxnSpPr/>
            <p:nvPr userDrawn="1"/>
          </p:nvCxnSpPr>
          <p:spPr>
            <a:xfrm flipH="1">
              <a:off x="7399885"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8"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lvl1pPr>
              <a:defRPr sz="1100"/>
            </a:lvl1pPr>
          </a:lstStyle>
          <a:p>
            <a:r>
              <a:rPr lang="zh-TW" altLang="en-US" dirty="0" smtClean="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Tree>
    <p:extLst>
      <p:ext uri="{BB962C8B-B14F-4D97-AF65-F5344CB8AC3E}">
        <p14:creationId xmlns:p14="http://schemas.microsoft.com/office/powerpoint/2010/main" val="23900803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700"/>
            </a:lvl1pPr>
          </a:lstStyle>
          <a:p>
            <a:r>
              <a:rPr lang="en-US"/>
              <a:t>Click to edit Master title style</a:t>
            </a:r>
          </a:p>
        </p:txBody>
      </p:sp>
      <p:cxnSp>
        <p:nvCxnSpPr>
          <p:cNvPr id="7" name="Straight Connector 6">
            <a:extLst>
              <a:ext uri="{FF2B5EF4-FFF2-40B4-BE49-F238E27FC236}">
                <a16:creationId xmlns:a16="http://schemas.microsoft.com/office/drawing/2014/main" id="{78C5BB68-63BE-4133-B93A-26D74F70393C}"/>
              </a:ext>
            </a:extLst>
          </p:cNvPr>
          <p:cNvCxnSpPr/>
          <p:nvPr userDrawn="1"/>
        </p:nvCxnSpPr>
        <p:spPr>
          <a:xfrm>
            <a:off x="574515" y="739442"/>
            <a:ext cx="648241"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8299384" y="269916"/>
            <a:ext cx="387416" cy="391583"/>
          </a:xfrm>
        </p:spPr>
        <p:txBody>
          <a:bodyPr lIns="0" tIns="0" rIns="0" bIns="0" anchor="ctr" anchorCtr="1"/>
          <a:lstStyle>
            <a:lvl1pPr>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96E69268-9C8B-4EBF-A9EE-DC5DC2D48DC3}" type="slidenum">
              <a:rPr lang="en-US" smtClean="0"/>
              <a:pPr/>
              <a:t>‹#›</a:t>
            </a:fld>
            <a:endParaRPr lang="en-US" dirty="0"/>
          </a:p>
        </p:txBody>
      </p:sp>
      <p:grpSp>
        <p:nvGrpSpPr>
          <p:cNvPr id="12" name="Group 11">
            <a:extLst>
              <a:ext uri="{FF2B5EF4-FFF2-40B4-BE49-F238E27FC236}">
                <a16:creationId xmlns:a16="http://schemas.microsoft.com/office/drawing/2014/main" id="{E902C626-C53F-407E-96FB-80FAB11371E0}"/>
              </a:ext>
            </a:extLst>
          </p:cNvPr>
          <p:cNvGrpSpPr/>
          <p:nvPr userDrawn="1"/>
        </p:nvGrpSpPr>
        <p:grpSpPr>
          <a:xfrm>
            <a:off x="574515" y="4855197"/>
            <a:ext cx="8110009" cy="0"/>
            <a:chOff x="765820" y="6453336"/>
            <a:chExt cx="10810529" cy="0"/>
          </a:xfrm>
        </p:grpSpPr>
        <p:cxnSp>
          <p:nvCxnSpPr>
            <p:cNvPr id="10" name="Straight Connector 9">
              <a:extLst>
                <a:ext uri="{FF2B5EF4-FFF2-40B4-BE49-F238E27FC236}">
                  <a16:creationId xmlns:a16="http://schemas.microsoft.com/office/drawing/2014/main" id="{598359EE-D792-4018-9297-434F84B6A10E}"/>
                </a:ext>
              </a:extLst>
            </p:cNvPr>
            <p:cNvCxnSpPr/>
            <p:nvPr userDrawn="1"/>
          </p:nvCxnSpPr>
          <p:spPr>
            <a:xfrm flipH="1">
              <a:off x="765820"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B62C18-9C61-493A-B1F4-C0B177EE31A0}"/>
                </a:ext>
              </a:extLst>
            </p:cNvPr>
            <p:cNvCxnSpPr/>
            <p:nvPr userDrawn="1"/>
          </p:nvCxnSpPr>
          <p:spPr>
            <a:xfrm flipH="1">
              <a:off x="7399885" y="6453336"/>
              <a:ext cx="4176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3" name="Diamond 12">
            <a:extLst>
              <a:ext uri="{FF2B5EF4-FFF2-40B4-BE49-F238E27FC236}">
                <a16:creationId xmlns:a16="http://schemas.microsoft.com/office/drawing/2014/main" id="{E4973F43-2A8D-46DA-8FB2-E077D384393F}"/>
              </a:ext>
            </a:extLst>
          </p:cNvPr>
          <p:cNvSpPr/>
          <p:nvPr userDrawn="1"/>
        </p:nvSpPr>
        <p:spPr>
          <a:xfrm>
            <a:off x="8295310" y="269573"/>
            <a:ext cx="391685" cy="391583"/>
          </a:xfrm>
          <a:prstGeom prst="diamond">
            <a:avLst/>
          </a:prstGeom>
          <a:solidFill>
            <a:srgbClr val="9B220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IN"/>
          </a:p>
        </p:txBody>
      </p:sp>
      <p:sp>
        <p:nvSpPr>
          <p:cNvPr id="33" name="Picture Placeholder 32">
            <a:extLst>
              <a:ext uri="{FF2B5EF4-FFF2-40B4-BE49-F238E27FC236}">
                <a16:creationId xmlns:a16="http://schemas.microsoft.com/office/drawing/2014/main" id="{89D12C68-5B89-4EDB-A2B3-7F8A32E8939D}"/>
              </a:ext>
            </a:extLst>
          </p:cNvPr>
          <p:cNvSpPr>
            <a:spLocks noGrp="1"/>
          </p:cNvSpPr>
          <p:nvPr>
            <p:ph type="pic" sz="quarter" idx="14"/>
          </p:nvPr>
        </p:nvSpPr>
        <p:spPr>
          <a:xfrm>
            <a:off x="802707" y="1274516"/>
            <a:ext cx="3049006" cy="2902706"/>
          </a:xfrm>
          <a:custGeom>
            <a:avLst/>
            <a:gdLst>
              <a:gd name="connsiteX0" fmla="*/ 1196196 w 4064282"/>
              <a:gd name="connsiteY0" fmla="*/ 347059 h 3870274"/>
              <a:gd name="connsiteX1" fmla="*/ 2392391 w 4064282"/>
              <a:gd name="connsiteY1" fmla="*/ 1543254 h 3870274"/>
              <a:gd name="connsiteX2" fmla="*/ 2019056 w 4064282"/>
              <a:gd name="connsiteY2" fmla="*/ 1916589 h 3870274"/>
              <a:gd name="connsiteX3" fmla="*/ 2064605 w 4064282"/>
              <a:gd name="connsiteY3" fmla="*/ 1962138 h 3870274"/>
              <a:gd name="connsiteX4" fmla="*/ 2868087 w 4064282"/>
              <a:gd name="connsiteY4" fmla="*/ 1158656 h 3870274"/>
              <a:gd name="connsiteX5" fmla="*/ 4064282 w 4064282"/>
              <a:gd name="connsiteY5" fmla="*/ 2354851 h 3870274"/>
              <a:gd name="connsiteX6" fmla="*/ 2868087 w 4064282"/>
              <a:gd name="connsiteY6" fmla="*/ 3551045 h 3870274"/>
              <a:gd name="connsiteX7" fmla="*/ 2383834 w 4064282"/>
              <a:gd name="connsiteY7" fmla="*/ 3066793 h 3870274"/>
              <a:gd name="connsiteX8" fmla="*/ 1580352 w 4064282"/>
              <a:gd name="connsiteY8" fmla="*/ 3870274 h 3870274"/>
              <a:gd name="connsiteX9" fmla="*/ 384156 w 4064282"/>
              <a:gd name="connsiteY9" fmla="*/ 2674080 h 3870274"/>
              <a:gd name="connsiteX10" fmla="*/ 757492 w 4064282"/>
              <a:gd name="connsiteY10" fmla="*/ 2300745 h 3870274"/>
              <a:gd name="connsiteX11" fmla="*/ 0 w 4064282"/>
              <a:gd name="connsiteY11" fmla="*/ 1543254 h 3870274"/>
              <a:gd name="connsiteX12" fmla="*/ 2443501 w 4064282"/>
              <a:gd name="connsiteY12" fmla="*/ 0 h 3870274"/>
              <a:gd name="connsiteX13" fmla="*/ 3197460 w 4064282"/>
              <a:gd name="connsiteY13" fmla="*/ 753959 h 3870274"/>
              <a:gd name="connsiteX14" fmla="*/ 2443501 w 4064282"/>
              <a:gd name="connsiteY14" fmla="*/ 1507917 h 3870274"/>
              <a:gd name="connsiteX15" fmla="*/ 1689542 w 4064282"/>
              <a:gd name="connsiteY15" fmla="*/ 753959 h 387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64282" h="3870274">
                <a:moveTo>
                  <a:pt x="1196196" y="347059"/>
                </a:moveTo>
                <a:lnTo>
                  <a:pt x="2392391" y="1543254"/>
                </a:lnTo>
                <a:lnTo>
                  <a:pt x="2019056" y="1916589"/>
                </a:lnTo>
                <a:lnTo>
                  <a:pt x="2064605" y="1962138"/>
                </a:lnTo>
                <a:lnTo>
                  <a:pt x="2868087" y="1158656"/>
                </a:lnTo>
                <a:lnTo>
                  <a:pt x="4064282" y="2354851"/>
                </a:lnTo>
                <a:lnTo>
                  <a:pt x="2868087" y="3551045"/>
                </a:lnTo>
                <a:lnTo>
                  <a:pt x="2383834" y="3066793"/>
                </a:lnTo>
                <a:lnTo>
                  <a:pt x="1580352" y="3870274"/>
                </a:lnTo>
                <a:lnTo>
                  <a:pt x="384156" y="2674080"/>
                </a:lnTo>
                <a:lnTo>
                  <a:pt x="757492" y="2300745"/>
                </a:lnTo>
                <a:lnTo>
                  <a:pt x="0" y="1543254"/>
                </a:lnTo>
                <a:close/>
                <a:moveTo>
                  <a:pt x="2443501" y="0"/>
                </a:moveTo>
                <a:lnTo>
                  <a:pt x="3197460" y="753959"/>
                </a:lnTo>
                <a:lnTo>
                  <a:pt x="2443501" y="1507917"/>
                </a:lnTo>
                <a:lnTo>
                  <a:pt x="1689542" y="753959"/>
                </a:lnTo>
                <a:close/>
              </a:path>
            </a:pathLst>
          </a:custGeom>
          <a:solidFill>
            <a:srgbClr val="9B2201"/>
          </a:solidFill>
        </p:spPr>
        <p:txBody>
          <a:bodyPr wrap="square" anchor="ctr">
            <a:noAutofit/>
          </a:bodyPr>
          <a:lstStyle>
            <a:lvl1pPr marL="0" indent="0" algn="ctr">
              <a:buFontTx/>
              <a:buNone/>
              <a:defRPr sz="1800">
                <a:latin typeface="Arial" panose="020B0604020202020204" pitchFamily="34" charset="0"/>
                <a:cs typeface="Arial" panose="020B0604020202020204" pitchFamily="34" charset="0"/>
              </a:defRPr>
            </a:lvl1pPr>
          </a:lstStyle>
          <a:p>
            <a:endParaRPr lang="en-IN" dirty="0"/>
          </a:p>
        </p:txBody>
      </p:sp>
      <p:sp>
        <p:nvSpPr>
          <p:cNvPr id="14"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lvl1pPr>
              <a:defRPr sz="1100"/>
            </a:lvl1pPr>
          </a:lstStyle>
          <a:p>
            <a:r>
              <a:rPr lang="zh-TW" altLang="en-US" dirty="0" smtClean="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Tree>
    <p:extLst>
      <p:ext uri="{BB962C8B-B14F-4D97-AF65-F5344CB8AC3E}">
        <p14:creationId xmlns:p14="http://schemas.microsoft.com/office/powerpoint/2010/main" val="422967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425404F2-BE9A-4460-8815-8F645183555F}" type="datetimeFigureOut">
              <a:rPr lang="en-US" smtClean="0"/>
              <a:pPr/>
              <a:t>12/13/2019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70" r:id="rId8"/>
    <p:sldLayoutId id="2147483663" r:id="rId9"/>
    <p:sldLayoutId id="2147483668" r:id="rId10"/>
    <p:sldLayoutId id="2147483664" r:id="rId11"/>
    <p:sldLayoutId id="2147483662" r:id="rId12"/>
    <p:sldLayoutId id="2147483655" r:id="rId13"/>
    <p:sldLayoutId id="2147483665" r:id="rId14"/>
    <p:sldLayoutId id="2147483666" r:id="rId15"/>
    <p:sldLayoutId id="2147483667" r:id="rId16"/>
    <p:sldLayoutId id="2147483669" r:id="rId17"/>
    <p:sldLayoutId id="2147483656" r:id="rId18"/>
    <p:sldLayoutId id="2147483657" r:id="rId19"/>
    <p:sldLayoutId id="2147483658" r:id="rId20"/>
    <p:sldLayoutId id="2147483659" r:id="rId21"/>
  </p:sldLayoutIdLst>
  <p:timing>
    <p:tnLst>
      <p:par>
        <p:cTn id="1" dur="indefinite" restart="never" nodeType="tmRoot"/>
      </p:par>
    </p:tnLst>
  </p:timing>
  <p:txStyles>
    <p:titleStyle>
      <a:lvl1pPr algn="l" defTabSz="914362" rtl="0" eaLnBrk="1" latinLnBrk="0" hangingPunct="1">
        <a:spcBef>
          <a:spcPct val="0"/>
        </a:spcBef>
        <a:buNone/>
        <a:defRPr sz="2700" kern="1200">
          <a:solidFill>
            <a:schemeClr val="tx1"/>
          </a:solidFill>
          <a:latin typeface="+mj-lt"/>
          <a:ea typeface="+mj-ea"/>
          <a:cs typeface="+mj-cs"/>
        </a:defRPr>
      </a:lvl1pPr>
    </p:titleStyle>
    <p:body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7.xml"/><Relationship Id="rId5" Type="http://schemas.openxmlformats.org/officeDocument/2006/relationships/tags" Target="../tags/tag9.xml"/><Relationship Id="rId4"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eg"/><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jpe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47FD0C17-ABB8-433B-B4F6-4DBD512635DD}"/>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129" r="129"/>
          <a:stretch>
            <a:fillRect/>
          </a:stretch>
        </p:blipFill>
        <p:spPr/>
      </p:pic>
      <p:sp>
        <p:nvSpPr>
          <p:cNvPr id="11" name="Rectangle 10">
            <a:extLst>
              <a:ext uri="{FF2B5EF4-FFF2-40B4-BE49-F238E27FC236}">
                <a16:creationId xmlns:a16="http://schemas.microsoft.com/office/drawing/2014/main" id="{EC3934ED-79BB-48C4-8751-E0D943C36EA1}"/>
              </a:ext>
            </a:extLst>
          </p:cNvPr>
          <p:cNvSpPr/>
          <p:nvPr/>
        </p:nvSpPr>
        <p:spPr>
          <a:xfrm>
            <a:off x="0" y="0"/>
            <a:ext cx="9144000" cy="51435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IN"/>
          </a:p>
        </p:txBody>
      </p:sp>
      <p:sp>
        <p:nvSpPr>
          <p:cNvPr id="3" name="Title 2">
            <a:extLst>
              <a:ext uri="{FF2B5EF4-FFF2-40B4-BE49-F238E27FC236}">
                <a16:creationId xmlns:a16="http://schemas.microsoft.com/office/drawing/2014/main" id="{F8F48CFE-D144-4037-8E62-8BBEDC0603C1}"/>
              </a:ext>
            </a:extLst>
          </p:cNvPr>
          <p:cNvSpPr>
            <a:spLocks noGrp="1"/>
          </p:cNvSpPr>
          <p:nvPr>
            <p:ph type="ctrTitle"/>
          </p:nvPr>
        </p:nvSpPr>
        <p:spPr>
          <a:xfrm>
            <a:off x="1609694" y="2110038"/>
            <a:ext cx="7772400" cy="1008063"/>
          </a:xfrm>
        </p:spPr>
        <p:txBody>
          <a:bodyPr anchor="b">
            <a:noAutofit/>
          </a:bodyPr>
          <a:lstStyle/>
          <a:p>
            <a:pPr algn="l"/>
            <a:r>
              <a:rPr lang="ja-JP" altLang="en-US" sz="3600" dirty="0">
                <a:solidFill>
                  <a:schemeClr val="bg1"/>
                </a:solidFill>
                <a:latin typeface="微軟正黑體" pitchFamily="34" charset="-120"/>
                <a:ea typeface="微軟正黑體" pitchFamily="34" charset="-120"/>
              </a:rPr>
              <a:t>第二屆商業模式與大數據分析競賽</a:t>
            </a:r>
            <a:endParaRPr lang="en-IN" sz="3600" dirty="0">
              <a:solidFill>
                <a:schemeClr val="bg1"/>
              </a:solidFill>
              <a:latin typeface="微軟正黑體" pitchFamily="34" charset="-120"/>
              <a:ea typeface="微軟正黑體" pitchFamily="34" charset="-120"/>
            </a:endParaRPr>
          </a:p>
        </p:txBody>
      </p:sp>
      <p:sp>
        <p:nvSpPr>
          <p:cNvPr id="4" name="Subtitle 3">
            <a:extLst>
              <a:ext uri="{FF2B5EF4-FFF2-40B4-BE49-F238E27FC236}">
                <a16:creationId xmlns:a16="http://schemas.microsoft.com/office/drawing/2014/main" id="{49D1B319-E23E-40A1-BEE8-EC38E7556A39}"/>
              </a:ext>
            </a:extLst>
          </p:cNvPr>
          <p:cNvSpPr>
            <a:spLocks noGrp="1"/>
          </p:cNvSpPr>
          <p:nvPr>
            <p:ph type="subTitle" idx="1"/>
          </p:nvPr>
        </p:nvSpPr>
        <p:spPr>
          <a:xfrm>
            <a:off x="1600896" y="3078540"/>
            <a:ext cx="7789994" cy="573330"/>
          </a:xfrm>
        </p:spPr>
        <p:txBody>
          <a:bodyPr>
            <a:normAutofit/>
          </a:bodyPr>
          <a:lstStyle/>
          <a:p>
            <a:pPr algn="l"/>
            <a:r>
              <a:rPr lang="zh-TW" altLang="en-US" sz="2100" cap="all" spc="375" dirty="0">
                <a:solidFill>
                  <a:schemeClr val="bg1"/>
                </a:solidFill>
                <a:latin typeface="微軟正黑體" pitchFamily="34" charset="-120"/>
                <a:ea typeface="微軟正黑體" pitchFamily="34" charset="-120"/>
              </a:rPr>
              <a:t>人工智慧金融挑戰賽 </a:t>
            </a:r>
            <a:r>
              <a:rPr lang="en-US" altLang="zh-TW" sz="2100" cap="all" spc="375" dirty="0">
                <a:solidFill>
                  <a:schemeClr val="bg1"/>
                </a:solidFill>
                <a:latin typeface="微軟正黑體" pitchFamily="34" charset="-120"/>
                <a:ea typeface="微軟正黑體" pitchFamily="34" charset="-120"/>
              </a:rPr>
              <a:t>– </a:t>
            </a:r>
            <a:r>
              <a:rPr lang="zh-TW" altLang="en-US" sz="2100" cap="all" spc="375" dirty="0">
                <a:solidFill>
                  <a:schemeClr val="bg1"/>
                </a:solidFill>
                <a:latin typeface="微軟正黑體" pitchFamily="34" charset="-120"/>
                <a:ea typeface="微軟正黑體" pitchFamily="34" charset="-120"/>
              </a:rPr>
              <a:t>第</a:t>
            </a:r>
            <a:r>
              <a:rPr lang="en-US" altLang="zh-TW" sz="2100" cap="all" spc="375" dirty="0">
                <a:solidFill>
                  <a:schemeClr val="bg1"/>
                </a:solidFill>
                <a:latin typeface="微軟正黑體" pitchFamily="34" charset="-120"/>
                <a:ea typeface="微軟正黑體" pitchFamily="34" charset="-120"/>
              </a:rPr>
              <a:t>22</a:t>
            </a:r>
            <a:r>
              <a:rPr lang="zh-TW" altLang="en-US" sz="2100" cap="all" spc="375" dirty="0">
                <a:solidFill>
                  <a:schemeClr val="bg1"/>
                </a:solidFill>
                <a:latin typeface="微軟正黑體" pitchFamily="34" charset="-120"/>
                <a:ea typeface="微軟正黑體" pitchFamily="34" charset="-120"/>
              </a:rPr>
              <a:t>組</a:t>
            </a:r>
            <a:endParaRPr lang="en-IN" sz="2100" cap="all" spc="375" dirty="0">
              <a:latin typeface="微軟正黑體" pitchFamily="34" charset="-120"/>
              <a:ea typeface="微軟正黑體" pitchFamily="34" charset="-120"/>
            </a:endParaRPr>
          </a:p>
        </p:txBody>
      </p:sp>
      <p:grpSp>
        <p:nvGrpSpPr>
          <p:cNvPr id="26" name="Group 25">
            <a:extLst>
              <a:ext uri="{FF2B5EF4-FFF2-40B4-BE49-F238E27FC236}">
                <a16:creationId xmlns:a16="http://schemas.microsoft.com/office/drawing/2014/main" id="{64DF17C1-CAB6-43A1-A95C-29F2691FBBC4}"/>
              </a:ext>
            </a:extLst>
          </p:cNvPr>
          <p:cNvGrpSpPr/>
          <p:nvPr/>
        </p:nvGrpSpPr>
        <p:grpSpPr>
          <a:xfrm>
            <a:off x="628535" y="2435551"/>
            <a:ext cx="744192" cy="745372"/>
            <a:chOff x="-13361988" y="-4465638"/>
            <a:chExt cx="12906375" cy="12930188"/>
          </a:xfrm>
          <a:solidFill>
            <a:schemeClr val="bg1"/>
          </a:solidFill>
        </p:grpSpPr>
        <p:sp>
          <p:nvSpPr>
            <p:cNvPr id="27" name="Freeform 5">
              <a:extLst>
                <a:ext uri="{FF2B5EF4-FFF2-40B4-BE49-F238E27FC236}">
                  <a16:creationId xmlns:a16="http://schemas.microsoft.com/office/drawing/2014/main" id="{0A2D6D0A-7846-4014-AA83-C31E72E12BC6}"/>
                </a:ext>
              </a:extLst>
            </p:cNvPr>
            <p:cNvSpPr>
              <a:spLocks noEditPoints="1"/>
            </p:cNvSpPr>
            <p:nvPr/>
          </p:nvSpPr>
          <p:spPr bwMode="auto">
            <a:xfrm>
              <a:off x="-10993438" y="-4465638"/>
              <a:ext cx="10537825" cy="9101138"/>
            </a:xfrm>
            <a:custGeom>
              <a:avLst/>
              <a:gdLst>
                <a:gd name="T0" fmla="*/ 3396 w 4899"/>
                <a:gd name="T1" fmla="*/ 2939 h 4242"/>
                <a:gd name="T2" fmla="*/ 3778 w 4899"/>
                <a:gd name="T3" fmla="*/ 2739 h 4242"/>
                <a:gd name="T4" fmla="*/ 3778 w 4899"/>
                <a:gd name="T5" fmla="*/ 2563 h 4242"/>
                <a:gd name="T6" fmla="*/ 3396 w 4899"/>
                <a:gd name="T7" fmla="*/ 2363 h 4242"/>
                <a:gd name="T8" fmla="*/ 3922 w 4899"/>
                <a:gd name="T9" fmla="*/ 2255 h 4242"/>
                <a:gd name="T10" fmla="*/ 4623 w 4899"/>
                <a:gd name="T11" fmla="*/ 1706 h 4242"/>
                <a:gd name="T12" fmla="*/ 4899 w 4899"/>
                <a:gd name="T13" fmla="*/ 1430 h 4242"/>
                <a:gd name="T14" fmla="*/ 4623 w 4899"/>
                <a:gd name="T15" fmla="*/ 1154 h 4242"/>
                <a:gd name="T16" fmla="*/ 4347 w 4899"/>
                <a:gd name="T17" fmla="*/ 1430 h 4242"/>
                <a:gd name="T18" fmla="*/ 3798 w 4899"/>
                <a:gd name="T19" fmla="*/ 2131 h 4242"/>
                <a:gd name="T20" fmla="*/ 3396 w 4899"/>
                <a:gd name="T21" fmla="*/ 2188 h 4242"/>
                <a:gd name="T22" fmla="*/ 2932 w 4899"/>
                <a:gd name="T23" fmla="*/ 1530 h 4242"/>
                <a:gd name="T24" fmla="*/ 2738 w 4899"/>
                <a:gd name="T25" fmla="*/ 752 h 4242"/>
                <a:gd name="T26" fmla="*/ 2651 w 4899"/>
                <a:gd name="T27" fmla="*/ 215 h 4242"/>
                <a:gd name="T28" fmla="*/ 2563 w 4899"/>
                <a:gd name="T29" fmla="*/ 752 h 4242"/>
                <a:gd name="T30" fmla="*/ 2363 w 4899"/>
                <a:gd name="T31" fmla="*/ 1530 h 4242"/>
                <a:gd name="T32" fmla="*/ 2275 w 4899"/>
                <a:gd name="T33" fmla="*/ 1060 h 4242"/>
                <a:gd name="T34" fmla="*/ 2187 w 4899"/>
                <a:gd name="T35" fmla="*/ 1530 h 4242"/>
                <a:gd name="T36" fmla="*/ 1987 w 4899"/>
                <a:gd name="T37" fmla="*/ 115 h 4242"/>
                <a:gd name="T38" fmla="*/ 1811 w 4899"/>
                <a:gd name="T39" fmla="*/ 115 h 4242"/>
                <a:gd name="T40" fmla="*/ 1611 w 4899"/>
                <a:gd name="T41" fmla="*/ 1530 h 4242"/>
                <a:gd name="T42" fmla="*/ 1523 w 4899"/>
                <a:gd name="T43" fmla="*/ 1060 h 4242"/>
                <a:gd name="T44" fmla="*/ 1435 w 4899"/>
                <a:gd name="T45" fmla="*/ 1530 h 4242"/>
                <a:gd name="T46" fmla="*/ 1235 w 4899"/>
                <a:gd name="T47" fmla="*/ 1265 h 4242"/>
                <a:gd name="T48" fmla="*/ 549 w 4899"/>
                <a:gd name="T49" fmla="*/ 425 h 4242"/>
                <a:gd name="T50" fmla="*/ 107 w 4899"/>
                <a:gd name="T51" fmla="*/ 108 h 4242"/>
                <a:gd name="T52" fmla="*/ 302 w 4899"/>
                <a:gd name="T53" fmla="*/ 578 h 4242"/>
                <a:gd name="T54" fmla="*/ 1003 w 4899"/>
                <a:gd name="T55" fmla="*/ 1128 h 4242"/>
                <a:gd name="T56" fmla="*/ 1060 w 4899"/>
                <a:gd name="T57" fmla="*/ 1530 h 4242"/>
                <a:gd name="T58" fmla="*/ 750 w 4899"/>
                <a:gd name="T59" fmla="*/ 1545 h 4242"/>
                <a:gd name="T60" fmla="*/ 794 w 4899"/>
                <a:gd name="T61" fmla="*/ 1715 h 4242"/>
                <a:gd name="T62" fmla="*/ 2932 w 4899"/>
                <a:gd name="T63" fmla="*/ 1706 h 4242"/>
                <a:gd name="T64" fmla="*/ 3220 w 4899"/>
                <a:gd name="T65" fmla="*/ 4060 h 4242"/>
                <a:gd name="T66" fmla="*/ 3274 w 4899"/>
                <a:gd name="T67" fmla="*/ 4239 h 4242"/>
                <a:gd name="T68" fmla="*/ 3381 w 4899"/>
                <a:gd name="T69" fmla="*/ 4176 h 4242"/>
                <a:gd name="T70" fmla="*/ 3396 w 4899"/>
                <a:gd name="T71" fmla="*/ 3866 h 4242"/>
                <a:gd name="T72" fmla="*/ 4435 w 4899"/>
                <a:gd name="T73" fmla="*/ 4054 h 4242"/>
                <a:gd name="T74" fmla="*/ 4435 w 4899"/>
                <a:gd name="T75" fmla="*/ 3503 h 4242"/>
                <a:gd name="T76" fmla="*/ 3396 w 4899"/>
                <a:gd name="T77" fmla="*/ 3691 h 4242"/>
                <a:gd name="T78" fmla="*/ 3778 w 4899"/>
                <a:gd name="T79" fmla="*/ 3491 h 4242"/>
                <a:gd name="T80" fmla="*/ 3778 w 4899"/>
                <a:gd name="T81" fmla="*/ 3315 h 4242"/>
                <a:gd name="T82" fmla="*/ 3396 w 4899"/>
                <a:gd name="T83" fmla="*/ 3115 h 4242"/>
                <a:gd name="T84" fmla="*/ 4899 w 4899"/>
                <a:gd name="T85" fmla="*/ 3027 h 4242"/>
                <a:gd name="T86" fmla="*/ 4553 w 4899"/>
                <a:gd name="T87" fmla="*/ 1359 h 4242"/>
                <a:gd name="T88" fmla="*/ 4694 w 4899"/>
                <a:gd name="T89" fmla="*/ 1359 h 4242"/>
                <a:gd name="T90" fmla="*/ 4694 w 4899"/>
                <a:gd name="T91" fmla="*/ 1501 h 4242"/>
                <a:gd name="T92" fmla="*/ 4553 w 4899"/>
                <a:gd name="T93" fmla="*/ 1501 h 4242"/>
                <a:gd name="T94" fmla="*/ 4553 w 4899"/>
                <a:gd name="T95" fmla="*/ 1359 h 4242"/>
                <a:gd name="T96" fmla="*/ 231 w 4899"/>
                <a:gd name="T97" fmla="*/ 373 h 4242"/>
                <a:gd name="T98" fmla="*/ 302 w 4899"/>
                <a:gd name="T99" fmla="*/ 203 h 4242"/>
                <a:gd name="T100" fmla="*/ 373 w 4899"/>
                <a:gd name="T101" fmla="*/ 373 h 4242"/>
                <a:gd name="T102" fmla="*/ 2551 w 4899"/>
                <a:gd name="T103" fmla="*/ 491 h 4242"/>
                <a:gd name="T104" fmla="*/ 2750 w 4899"/>
                <a:gd name="T105" fmla="*/ 491 h 4242"/>
                <a:gd name="T106" fmla="*/ 4435 w 4899"/>
                <a:gd name="T107" fmla="*/ 3679 h 4242"/>
                <a:gd name="T108" fmla="*/ 4435 w 4899"/>
                <a:gd name="T109" fmla="*/ 3878 h 4242"/>
                <a:gd name="T110" fmla="*/ 4435 w 4899"/>
                <a:gd name="T111" fmla="*/ 3679 h 4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9" h="4242">
                  <a:moveTo>
                    <a:pt x="4811" y="2939"/>
                  </a:moveTo>
                  <a:cubicBezTo>
                    <a:pt x="3396" y="2939"/>
                    <a:pt x="3396" y="2939"/>
                    <a:pt x="3396" y="2939"/>
                  </a:cubicBezTo>
                  <a:cubicBezTo>
                    <a:pt x="3396" y="2739"/>
                    <a:pt x="3396" y="2739"/>
                    <a:pt x="3396" y="2739"/>
                  </a:cubicBezTo>
                  <a:cubicBezTo>
                    <a:pt x="3778" y="2739"/>
                    <a:pt x="3778" y="2739"/>
                    <a:pt x="3778" y="2739"/>
                  </a:cubicBezTo>
                  <a:cubicBezTo>
                    <a:pt x="3826" y="2739"/>
                    <a:pt x="3866" y="2700"/>
                    <a:pt x="3866" y="2651"/>
                  </a:cubicBezTo>
                  <a:cubicBezTo>
                    <a:pt x="3866" y="2603"/>
                    <a:pt x="3826" y="2563"/>
                    <a:pt x="3778" y="2563"/>
                  </a:cubicBezTo>
                  <a:cubicBezTo>
                    <a:pt x="3396" y="2563"/>
                    <a:pt x="3396" y="2563"/>
                    <a:pt x="3396" y="2563"/>
                  </a:cubicBezTo>
                  <a:cubicBezTo>
                    <a:pt x="3396" y="2363"/>
                    <a:pt x="3396" y="2363"/>
                    <a:pt x="3396" y="2363"/>
                  </a:cubicBezTo>
                  <a:cubicBezTo>
                    <a:pt x="3661" y="2363"/>
                    <a:pt x="3661" y="2363"/>
                    <a:pt x="3661" y="2363"/>
                  </a:cubicBezTo>
                  <a:cubicBezTo>
                    <a:pt x="3760" y="2363"/>
                    <a:pt x="3853" y="2325"/>
                    <a:pt x="3922" y="2255"/>
                  </a:cubicBezTo>
                  <a:cubicBezTo>
                    <a:pt x="4500" y="1677"/>
                    <a:pt x="4500" y="1677"/>
                    <a:pt x="4500" y="1677"/>
                  </a:cubicBezTo>
                  <a:cubicBezTo>
                    <a:pt x="4538" y="1696"/>
                    <a:pt x="4580" y="1706"/>
                    <a:pt x="4623" y="1706"/>
                  </a:cubicBezTo>
                  <a:cubicBezTo>
                    <a:pt x="4697" y="1706"/>
                    <a:pt x="4766" y="1677"/>
                    <a:pt x="4818" y="1625"/>
                  </a:cubicBezTo>
                  <a:cubicBezTo>
                    <a:pt x="4870" y="1573"/>
                    <a:pt x="4899" y="1504"/>
                    <a:pt x="4899" y="1430"/>
                  </a:cubicBezTo>
                  <a:cubicBezTo>
                    <a:pt x="4899" y="1356"/>
                    <a:pt x="4870" y="1287"/>
                    <a:pt x="4818" y="1235"/>
                  </a:cubicBezTo>
                  <a:cubicBezTo>
                    <a:pt x="4766" y="1183"/>
                    <a:pt x="4697" y="1154"/>
                    <a:pt x="4623" y="1154"/>
                  </a:cubicBezTo>
                  <a:cubicBezTo>
                    <a:pt x="4550" y="1154"/>
                    <a:pt x="4480" y="1183"/>
                    <a:pt x="4428" y="1235"/>
                  </a:cubicBezTo>
                  <a:cubicBezTo>
                    <a:pt x="4376" y="1287"/>
                    <a:pt x="4347" y="1356"/>
                    <a:pt x="4347" y="1430"/>
                  </a:cubicBezTo>
                  <a:cubicBezTo>
                    <a:pt x="4347" y="1473"/>
                    <a:pt x="4357" y="1515"/>
                    <a:pt x="4376" y="1553"/>
                  </a:cubicBezTo>
                  <a:cubicBezTo>
                    <a:pt x="3798" y="2131"/>
                    <a:pt x="3798" y="2131"/>
                    <a:pt x="3798" y="2131"/>
                  </a:cubicBezTo>
                  <a:cubicBezTo>
                    <a:pt x="3762" y="2167"/>
                    <a:pt x="3713" y="2188"/>
                    <a:pt x="3661" y="2188"/>
                  </a:cubicBezTo>
                  <a:cubicBezTo>
                    <a:pt x="3396" y="2188"/>
                    <a:pt x="3396" y="2188"/>
                    <a:pt x="3396" y="2188"/>
                  </a:cubicBezTo>
                  <a:cubicBezTo>
                    <a:pt x="3396" y="1994"/>
                    <a:pt x="3396" y="1994"/>
                    <a:pt x="3396" y="1994"/>
                  </a:cubicBezTo>
                  <a:cubicBezTo>
                    <a:pt x="3396" y="1738"/>
                    <a:pt x="3188" y="1530"/>
                    <a:pt x="2932" y="1530"/>
                  </a:cubicBezTo>
                  <a:cubicBezTo>
                    <a:pt x="2738" y="1530"/>
                    <a:pt x="2738" y="1530"/>
                    <a:pt x="2738" y="1530"/>
                  </a:cubicBezTo>
                  <a:cubicBezTo>
                    <a:pt x="2738" y="752"/>
                    <a:pt x="2738" y="752"/>
                    <a:pt x="2738" y="752"/>
                  </a:cubicBezTo>
                  <a:cubicBezTo>
                    <a:pt x="2847" y="715"/>
                    <a:pt x="2926" y="612"/>
                    <a:pt x="2926" y="491"/>
                  </a:cubicBezTo>
                  <a:cubicBezTo>
                    <a:pt x="2926" y="339"/>
                    <a:pt x="2803" y="215"/>
                    <a:pt x="2651" y="215"/>
                  </a:cubicBezTo>
                  <a:cubicBezTo>
                    <a:pt x="2498" y="215"/>
                    <a:pt x="2375" y="339"/>
                    <a:pt x="2375" y="491"/>
                  </a:cubicBezTo>
                  <a:cubicBezTo>
                    <a:pt x="2375" y="612"/>
                    <a:pt x="2454" y="715"/>
                    <a:pt x="2563" y="752"/>
                  </a:cubicBezTo>
                  <a:cubicBezTo>
                    <a:pt x="2563" y="1530"/>
                    <a:pt x="2563" y="1530"/>
                    <a:pt x="2563" y="1530"/>
                  </a:cubicBezTo>
                  <a:cubicBezTo>
                    <a:pt x="2363" y="1530"/>
                    <a:pt x="2363" y="1530"/>
                    <a:pt x="2363" y="1530"/>
                  </a:cubicBezTo>
                  <a:cubicBezTo>
                    <a:pt x="2363" y="1148"/>
                    <a:pt x="2363" y="1148"/>
                    <a:pt x="2363" y="1148"/>
                  </a:cubicBezTo>
                  <a:cubicBezTo>
                    <a:pt x="2363" y="1100"/>
                    <a:pt x="2323" y="1060"/>
                    <a:pt x="2275" y="1060"/>
                  </a:cubicBezTo>
                  <a:cubicBezTo>
                    <a:pt x="2226" y="1060"/>
                    <a:pt x="2187" y="1100"/>
                    <a:pt x="2187" y="1148"/>
                  </a:cubicBezTo>
                  <a:cubicBezTo>
                    <a:pt x="2187" y="1530"/>
                    <a:pt x="2187" y="1530"/>
                    <a:pt x="2187" y="1530"/>
                  </a:cubicBezTo>
                  <a:cubicBezTo>
                    <a:pt x="1987" y="1530"/>
                    <a:pt x="1987" y="1530"/>
                    <a:pt x="1987" y="1530"/>
                  </a:cubicBezTo>
                  <a:cubicBezTo>
                    <a:pt x="1987" y="115"/>
                    <a:pt x="1987" y="115"/>
                    <a:pt x="1987" y="115"/>
                  </a:cubicBezTo>
                  <a:cubicBezTo>
                    <a:pt x="1987" y="66"/>
                    <a:pt x="1948" y="27"/>
                    <a:pt x="1899" y="27"/>
                  </a:cubicBezTo>
                  <a:cubicBezTo>
                    <a:pt x="1850" y="27"/>
                    <a:pt x="1811" y="66"/>
                    <a:pt x="1811" y="115"/>
                  </a:cubicBezTo>
                  <a:cubicBezTo>
                    <a:pt x="1811" y="1530"/>
                    <a:pt x="1811" y="1530"/>
                    <a:pt x="1811" y="1530"/>
                  </a:cubicBezTo>
                  <a:cubicBezTo>
                    <a:pt x="1611" y="1530"/>
                    <a:pt x="1611" y="1530"/>
                    <a:pt x="1611" y="1530"/>
                  </a:cubicBezTo>
                  <a:cubicBezTo>
                    <a:pt x="1611" y="1148"/>
                    <a:pt x="1611" y="1148"/>
                    <a:pt x="1611" y="1148"/>
                  </a:cubicBezTo>
                  <a:cubicBezTo>
                    <a:pt x="1611" y="1100"/>
                    <a:pt x="1572" y="1060"/>
                    <a:pt x="1523" y="1060"/>
                  </a:cubicBezTo>
                  <a:cubicBezTo>
                    <a:pt x="1475" y="1060"/>
                    <a:pt x="1435" y="1100"/>
                    <a:pt x="1435" y="1148"/>
                  </a:cubicBezTo>
                  <a:cubicBezTo>
                    <a:pt x="1435" y="1530"/>
                    <a:pt x="1435" y="1530"/>
                    <a:pt x="1435" y="1530"/>
                  </a:cubicBezTo>
                  <a:cubicBezTo>
                    <a:pt x="1235" y="1530"/>
                    <a:pt x="1235" y="1530"/>
                    <a:pt x="1235" y="1530"/>
                  </a:cubicBezTo>
                  <a:cubicBezTo>
                    <a:pt x="1235" y="1265"/>
                    <a:pt x="1235" y="1265"/>
                    <a:pt x="1235" y="1265"/>
                  </a:cubicBezTo>
                  <a:cubicBezTo>
                    <a:pt x="1235" y="1166"/>
                    <a:pt x="1197" y="1073"/>
                    <a:pt x="1127" y="1004"/>
                  </a:cubicBezTo>
                  <a:cubicBezTo>
                    <a:pt x="549" y="425"/>
                    <a:pt x="549" y="425"/>
                    <a:pt x="549" y="425"/>
                  </a:cubicBezTo>
                  <a:cubicBezTo>
                    <a:pt x="600" y="322"/>
                    <a:pt x="583" y="194"/>
                    <a:pt x="497" y="108"/>
                  </a:cubicBezTo>
                  <a:cubicBezTo>
                    <a:pt x="390" y="0"/>
                    <a:pt x="215" y="0"/>
                    <a:pt x="107" y="108"/>
                  </a:cubicBezTo>
                  <a:cubicBezTo>
                    <a:pt x="0" y="215"/>
                    <a:pt x="0" y="390"/>
                    <a:pt x="107" y="498"/>
                  </a:cubicBezTo>
                  <a:cubicBezTo>
                    <a:pt x="161" y="552"/>
                    <a:pt x="231" y="578"/>
                    <a:pt x="302" y="578"/>
                  </a:cubicBezTo>
                  <a:cubicBezTo>
                    <a:pt x="344" y="578"/>
                    <a:pt x="386" y="569"/>
                    <a:pt x="425" y="550"/>
                  </a:cubicBezTo>
                  <a:cubicBezTo>
                    <a:pt x="1003" y="1128"/>
                    <a:pt x="1003" y="1128"/>
                    <a:pt x="1003" y="1128"/>
                  </a:cubicBezTo>
                  <a:cubicBezTo>
                    <a:pt x="1039" y="1164"/>
                    <a:pt x="1060" y="1213"/>
                    <a:pt x="1060" y="1265"/>
                  </a:cubicBezTo>
                  <a:cubicBezTo>
                    <a:pt x="1060" y="1530"/>
                    <a:pt x="1060" y="1530"/>
                    <a:pt x="1060" y="1530"/>
                  </a:cubicBezTo>
                  <a:cubicBezTo>
                    <a:pt x="866" y="1530"/>
                    <a:pt x="866" y="1530"/>
                    <a:pt x="866" y="1530"/>
                  </a:cubicBezTo>
                  <a:cubicBezTo>
                    <a:pt x="826" y="1530"/>
                    <a:pt x="787" y="1535"/>
                    <a:pt x="750" y="1545"/>
                  </a:cubicBezTo>
                  <a:cubicBezTo>
                    <a:pt x="703" y="1557"/>
                    <a:pt x="675" y="1605"/>
                    <a:pt x="687" y="1652"/>
                  </a:cubicBezTo>
                  <a:cubicBezTo>
                    <a:pt x="699" y="1699"/>
                    <a:pt x="747" y="1727"/>
                    <a:pt x="794" y="1715"/>
                  </a:cubicBezTo>
                  <a:cubicBezTo>
                    <a:pt x="817" y="1709"/>
                    <a:pt x="841" y="1706"/>
                    <a:pt x="866" y="1706"/>
                  </a:cubicBezTo>
                  <a:cubicBezTo>
                    <a:pt x="2932" y="1706"/>
                    <a:pt x="2932" y="1706"/>
                    <a:pt x="2932" y="1706"/>
                  </a:cubicBezTo>
                  <a:cubicBezTo>
                    <a:pt x="3091" y="1706"/>
                    <a:pt x="3220" y="1835"/>
                    <a:pt x="3220" y="1994"/>
                  </a:cubicBezTo>
                  <a:cubicBezTo>
                    <a:pt x="3220" y="4060"/>
                    <a:pt x="3220" y="4060"/>
                    <a:pt x="3220" y="4060"/>
                  </a:cubicBezTo>
                  <a:cubicBezTo>
                    <a:pt x="3220" y="4085"/>
                    <a:pt x="3217" y="4109"/>
                    <a:pt x="3211" y="4132"/>
                  </a:cubicBezTo>
                  <a:cubicBezTo>
                    <a:pt x="3199" y="4179"/>
                    <a:pt x="3227" y="4227"/>
                    <a:pt x="3274" y="4239"/>
                  </a:cubicBezTo>
                  <a:cubicBezTo>
                    <a:pt x="3282" y="4241"/>
                    <a:pt x="3289" y="4242"/>
                    <a:pt x="3296" y="4242"/>
                  </a:cubicBezTo>
                  <a:cubicBezTo>
                    <a:pt x="3335" y="4242"/>
                    <a:pt x="3371" y="4216"/>
                    <a:pt x="3381" y="4176"/>
                  </a:cubicBezTo>
                  <a:cubicBezTo>
                    <a:pt x="3391" y="4138"/>
                    <a:pt x="3396" y="4099"/>
                    <a:pt x="3396" y="4060"/>
                  </a:cubicBezTo>
                  <a:cubicBezTo>
                    <a:pt x="3396" y="3866"/>
                    <a:pt x="3396" y="3866"/>
                    <a:pt x="3396" y="3866"/>
                  </a:cubicBezTo>
                  <a:cubicBezTo>
                    <a:pt x="4174" y="3866"/>
                    <a:pt x="4174" y="3866"/>
                    <a:pt x="4174" y="3866"/>
                  </a:cubicBezTo>
                  <a:cubicBezTo>
                    <a:pt x="4211" y="3975"/>
                    <a:pt x="4314" y="4054"/>
                    <a:pt x="4435" y="4054"/>
                  </a:cubicBezTo>
                  <a:cubicBezTo>
                    <a:pt x="4587" y="4054"/>
                    <a:pt x="4711" y="3931"/>
                    <a:pt x="4711" y="3778"/>
                  </a:cubicBezTo>
                  <a:cubicBezTo>
                    <a:pt x="4711" y="3626"/>
                    <a:pt x="4587" y="3503"/>
                    <a:pt x="4435" y="3503"/>
                  </a:cubicBezTo>
                  <a:cubicBezTo>
                    <a:pt x="4314" y="3503"/>
                    <a:pt x="4211" y="3582"/>
                    <a:pt x="4174" y="3691"/>
                  </a:cubicBezTo>
                  <a:cubicBezTo>
                    <a:pt x="3396" y="3691"/>
                    <a:pt x="3396" y="3691"/>
                    <a:pt x="3396" y="3691"/>
                  </a:cubicBezTo>
                  <a:cubicBezTo>
                    <a:pt x="3396" y="3491"/>
                    <a:pt x="3396" y="3491"/>
                    <a:pt x="3396" y="3491"/>
                  </a:cubicBezTo>
                  <a:cubicBezTo>
                    <a:pt x="3778" y="3491"/>
                    <a:pt x="3778" y="3491"/>
                    <a:pt x="3778" y="3491"/>
                  </a:cubicBezTo>
                  <a:cubicBezTo>
                    <a:pt x="3826" y="3491"/>
                    <a:pt x="3866" y="3451"/>
                    <a:pt x="3866" y="3403"/>
                  </a:cubicBezTo>
                  <a:cubicBezTo>
                    <a:pt x="3866" y="3354"/>
                    <a:pt x="3826" y="3315"/>
                    <a:pt x="3778" y="3315"/>
                  </a:cubicBezTo>
                  <a:cubicBezTo>
                    <a:pt x="3396" y="3315"/>
                    <a:pt x="3396" y="3315"/>
                    <a:pt x="3396" y="3315"/>
                  </a:cubicBezTo>
                  <a:cubicBezTo>
                    <a:pt x="3396" y="3115"/>
                    <a:pt x="3396" y="3115"/>
                    <a:pt x="3396" y="3115"/>
                  </a:cubicBezTo>
                  <a:cubicBezTo>
                    <a:pt x="4811" y="3115"/>
                    <a:pt x="4811" y="3115"/>
                    <a:pt x="4811" y="3115"/>
                  </a:cubicBezTo>
                  <a:cubicBezTo>
                    <a:pt x="4860" y="3115"/>
                    <a:pt x="4899" y="3076"/>
                    <a:pt x="4899" y="3027"/>
                  </a:cubicBezTo>
                  <a:cubicBezTo>
                    <a:pt x="4899" y="2978"/>
                    <a:pt x="4860" y="2939"/>
                    <a:pt x="4811" y="2939"/>
                  </a:cubicBezTo>
                  <a:close/>
                  <a:moveTo>
                    <a:pt x="4553" y="1359"/>
                  </a:moveTo>
                  <a:cubicBezTo>
                    <a:pt x="4571" y="1340"/>
                    <a:pt x="4597" y="1330"/>
                    <a:pt x="4623" y="1330"/>
                  </a:cubicBezTo>
                  <a:cubicBezTo>
                    <a:pt x="4650" y="1330"/>
                    <a:pt x="4675" y="1340"/>
                    <a:pt x="4694" y="1359"/>
                  </a:cubicBezTo>
                  <a:cubicBezTo>
                    <a:pt x="4713" y="1378"/>
                    <a:pt x="4723" y="1403"/>
                    <a:pt x="4723" y="1430"/>
                  </a:cubicBezTo>
                  <a:cubicBezTo>
                    <a:pt x="4723" y="1457"/>
                    <a:pt x="4713" y="1482"/>
                    <a:pt x="4694" y="1501"/>
                  </a:cubicBezTo>
                  <a:cubicBezTo>
                    <a:pt x="4675" y="1520"/>
                    <a:pt x="4650" y="1530"/>
                    <a:pt x="4623" y="1530"/>
                  </a:cubicBezTo>
                  <a:cubicBezTo>
                    <a:pt x="4597" y="1530"/>
                    <a:pt x="4571" y="1520"/>
                    <a:pt x="4553" y="1501"/>
                  </a:cubicBezTo>
                  <a:cubicBezTo>
                    <a:pt x="4534" y="1482"/>
                    <a:pt x="4523" y="1457"/>
                    <a:pt x="4523" y="1430"/>
                  </a:cubicBezTo>
                  <a:cubicBezTo>
                    <a:pt x="4523" y="1403"/>
                    <a:pt x="4534" y="1378"/>
                    <a:pt x="4553" y="1359"/>
                  </a:cubicBezTo>
                  <a:close/>
                  <a:moveTo>
                    <a:pt x="373" y="373"/>
                  </a:moveTo>
                  <a:cubicBezTo>
                    <a:pt x="334" y="412"/>
                    <a:pt x="270" y="412"/>
                    <a:pt x="231" y="373"/>
                  </a:cubicBezTo>
                  <a:cubicBezTo>
                    <a:pt x="192" y="334"/>
                    <a:pt x="192" y="271"/>
                    <a:pt x="231" y="232"/>
                  </a:cubicBezTo>
                  <a:cubicBezTo>
                    <a:pt x="251" y="213"/>
                    <a:pt x="276" y="203"/>
                    <a:pt x="302" y="203"/>
                  </a:cubicBezTo>
                  <a:cubicBezTo>
                    <a:pt x="328" y="203"/>
                    <a:pt x="353" y="213"/>
                    <a:pt x="373" y="232"/>
                  </a:cubicBezTo>
                  <a:cubicBezTo>
                    <a:pt x="412" y="271"/>
                    <a:pt x="412" y="335"/>
                    <a:pt x="373" y="373"/>
                  </a:cubicBezTo>
                  <a:close/>
                  <a:moveTo>
                    <a:pt x="2651" y="591"/>
                  </a:moveTo>
                  <a:cubicBezTo>
                    <a:pt x="2595" y="591"/>
                    <a:pt x="2551" y="546"/>
                    <a:pt x="2551" y="491"/>
                  </a:cubicBezTo>
                  <a:cubicBezTo>
                    <a:pt x="2551" y="436"/>
                    <a:pt x="2595" y="391"/>
                    <a:pt x="2651" y="391"/>
                  </a:cubicBezTo>
                  <a:cubicBezTo>
                    <a:pt x="2706" y="391"/>
                    <a:pt x="2750" y="436"/>
                    <a:pt x="2750" y="491"/>
                  </a:cubicBezTo>
                  <a:cubicBezTo>
                    <a:pt x="2750" y="546"/>
                    <a:pt x="2706" y="591"/>
                    <a:pt x="2651" y="591"/>
                  </a:cubicBezTo>
                  <a:close/>
                  <a:moveTo>
                    <a:pt x="4435" y="3679"/>
                  </a:moveTo>
                  <a:cubicBezTo>
                    <a:pt x="4490" y="3679"/>
                    <a:pt x="4535" y="3723"/>
                    <a:pt x="4535" y="3779"/>
                  </a:cubicBezTo>
                  <a:cubicBezTo>
                    <a:pt x="4535" y="3834"/>
                    <a:pt x="4490" y="3878"/>
                    <a:pt x="4435" y="3878"/>
                  </a:cubicBezTo>
                  <a:cubicBezTo>
                    <a:pt x="4380" y="3878"/>
                    <a:pt x="4335" y="3834"/>
                    <a:pt x="4335" y="3779"/>
                  </a:cubicBezTo>
                  <a:cubicBezTo>
                    <a:pt x="4335" y="3723"/>
                    <a:pt x="4380" y="3679"/>
                    <a:pt x="4435" y="367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8" name="Freeform 6">
              <a:extLst>
                <a:ext uri="{FF2B5EF4-FFF2-40B4-BE49-F238E27FC236}">
                  <a16:creationId xmlns:a16="http://schemas.microsoft.com/office/drawing/2014/main" id="{D98F339F-2A99-4A4F-A8BD-41A84118BDE2}"/>
                </a:ext>
              </a:extLst>
            </p:cNvPr>
            <p:cNvSpPr>
              <a:spLocks noEditPoints="1"/>
            </p:cNvSpPr>
            <p:nvPr/>
          </p:nvSpPr>
          <p:spPr bwMode="auto">
            <a:xfrm>
              <a:off x="-13361988" y="-596900"/>
              <a:ext cx="10539413" cy="9061450"/>
            </a:xfrm>
            <a:custGeom>
              <a:avLst/>
              <a:gdLst>
                <a:gd name="T0" fmla="*/ 4474 w 4899"/>
                <a:gd name="T1" fmla="*/ 3701 h 4224"/>
                <a:gd name="T2" fmla="*/ 3839 w 4899"/>
                <a:gd name="T3" fmla="*/ 2986 h 4224"/>
                <a:gd name="T4" fmla="*/ 4033 w 4899"/>
                <a:gd name="T5" fmla="*/ 2721 h 4224"/>
                <a:gd name="T6" fmla="*/ 4212 w 4899"/>
                <a:gd name="T7" fmla="*/ 2599 h 4224"/>
                <a:gd name="T8" fmla="*/ 4033 w 4899"/>
                <a:gd name="T9" fmla="*/ 2545 h 4224"/>
                <a:gd name="T10" fmla="*/ 1679 w 4899"/>
                <a:gd name="T11" fmla="*/ 2257 h 4224"/>
                <a:gd name="T12" fmla="*/ 1688 w 4899"/>
                <a:gd name="T13" fmla="*/ 119 h 4224"/>
                <a:gd name="T14" fmla="*/ 1518 w 4899"/>
                <a:gd name="T15" fmla="*/ 75 h 4224"/>
                <a:gd name="T16" fmla="*/ 1503 w 4899"/>
                <a:gd name="T17" fmla="*/ 385 h 4224"/>
                <a:gd name="T18" fmla="*/ 464 w 4899"/>
                <a:gd name="T19" fmla="*/ 197 h 4224"/>
                <a:gd name="T20" fmla="*/ 464 w 4899"/>
                <a:gd name="T21" fmla="*/ 748 h 4224"/>
                <a:gd name="T22" fmla="*/ 1503 w 4899"/>
                <a:gd name="T23" fmla="*/ 560 h 4224"/>
                <a:gd name="T24" fmla="*/ 1121 w 4899"/>
                <a:gd name="T25" fmla="*/ 760 h 4224"/>
                <a:gd name="T26" fmla="*/ 1121 w 4899"/>
                <a:gd name="T27" fmla="*/ 936 h 4224"/>
                <a:gd name="T28" fmla="*/ 1503 w 4899"/>
                <a:gd name="T29" fmla="*/ 1136 h 4224"/>
                <a:gd name="T30" fmla="*/ 0 w 4899"/>
                <a:gd name="T31" fmla="*/ 1224 h 4224"/>
                <a:gd name="T32" fmla="*/ 1503 w 4899"/>
                <a:gd name="T33" fmla="*/ 1312 h 4224"/>
                <a:gd name="T34" fmla="*/ 1121 w 4899"/>
                <a:gd name="T35" fmla="*/ 1512 h 4224"/>
                <a:gd name="T36" fmla="*/ 1121 w 4899"/>
                <a:gd name="T37" fmla="*/ 1688 h 4224"/>
                <a:gd name="T38" fmla="*/ 1503 w 4899"/>
                <a:gd name="T39" fmla="*/ 1888 h 4224"/>
                <a:gd name="T40" fmla="*/ 977 w 4899"/>
                <a:gd name="T41" fmla="*/ 1996 h 4224"/>
                <a:gd name="T42" fmla="*/ 276 w 4899"/>
                <a:gd name="T43" fmla="*/ 2545 h 4224"/>
                <a:gd name="T44" fmla="*/ 0 w 4899"/>
                <a:gd name="T45" fmla="*/ 2821 h 4224"/>
                <a:gd name="T46" fmla="*/ 276 w 4899"/>
                <a:gd name="T47" fmla="*/ 3097 h 4224"/>
                <a:gd name="T48" fmla="*/ 552 w 4899"/>
                <a:gd name="T49" fmla="*/ 2821 h 4224"/>
                <a:gd name="T50" fmla="*/ 1101 w 4899"/>
                <a:gd name="T51" fmla="*/ 2120 h 4224"/>
                <a:gd name="T52" fmla="*/ 1503 w 4899"/>
                <a:gd name="T53" fmla="*/ 2063 h 4224"/>
                <a:gd name="T54" fmla="*/ 1967 w 4899"/>
                <a:gd name="T55" fmla="*/ 2721 h 4224"/>
                <a:gd name="T56" fmla="*/ 2161 w 4899"/>
                <a:gd name="T57" fmla="*/ 3499 h 4224"/>
                <a:gd name="T58" fmla="*/ 2249 w 4899"/>
                <a:gd name="T59" fmla="*/ 4036 h 4224"/>
                <a:gd name="T60" fmla="*/ 2336 w 4899"/>
                <a:gd name="T61" fmla="*/ 3499 h 4224"/>
                <a:gd name="T62" fmla="*/ 2536 w 4899"/>
                <a:gd name="T63" fmla="*/ 2721 h 4224"/>
                <a:gd name="T64" fmla="*/ 2624 w 4899"/>
                <a:gd name="T65" fmla="*/ 3191 h 4224"/>
                <a:gd name="T66" fmla="*/ 2712 w 4899"/>
                <a:gd name="T67" fmla="*/ 2721 h 4224"/>
                <a:gd name="T68" fmla="*/ 2912 w 4899"/>
                <a:gd name="T69" fmla="*/ 4136 h 4224"/>
                <a:gd name="T70" fmla="*/ 3088 w 4899"/>
                <a:gd name="T71" fmla="*/ 4136 h 4224"/>
                <a:gd name="T72" fmla="*/ 3288 w 4899"/>
                <a:gd name="T73" fmla="*/ 2721 h 4224"/>
                <a:gd name="T74" fmla="*/ 3376 w 4899"/>
                <a:gd name="T75" fmla="*/ 3191 h 4224"/>
                <a:gd name="T76" fmla="*/ 3464 w 4899"/>
                <a:gd name="T77" fmla="*/ 2721 h 4224"/>
                <a:gd name="T78" fmla="*/ 3664 w 4899"/>
                <a:gd name="T79" fmla="*/ 2986 h 4224"/>
                <a:gd name="T80" fmla="*/ 4350 w 4899"/>
                <a:gd name="T81" fmla="*/ 3826 h 4224"/>
                <a:gd name="T82" fmla="*/ 4597 w 4899"/>
                <a:gd name="T83" fmla="*/ 4224 h 4224"/>
                <a:gd name="T84" fmla="*/ 4792 w 4899"/>
                <a:gd name="T85" fmla="*/ 3753 h 4224"/>
                <a:gd name="T86" fmla="*/ 364 w 4899"/>
                <a:gd name="T87" fmla="*/ 472 h 4224"/>
                <a:gd name="T88" fmla="*/ 564 w 4899"/>
                <a:gd name="T89" fmla="*/ 472 h 4224"/>
                <a:gd name="T90" fmla="*/ 346 w 4899"/>
                <a:gd name="T91" fmla="*/ 2892 h 4224"/>
                <a:gd name="T92" fmla="*/ 205 w 4899"/>
                <a:gd name="T93" fmla="*/ 2892 h 4224"/>
                <a:gd name="T94" fmla="*/ 205 w 4899"/>
                <a:gd name="T95" fmla="*/ 2750 h 4224"/>
                <a:gd name="T96" fmla="*/ 346 w 4899"/>
                <a:gd name="T97" fmla="*/ 2750 h 4224"/>
                <a:gd name="T98" fmla="*/ 346 w 4899"/>
                <a:gd name="T99" fmla="*/ 2892 h 4224"/>
                <a:gd name="T100" fmla="*/ 2248 w 4899"/>
                <a:gd name="T101" fmla="*/ 3860 h 4224"/>
                <a:gd name="T102" fmla="*/ 2248 w 4899"/>
                <a:gd name="T103" fmla="*/ 3660 h 4224"/>
                <a:gd name="T104" fmla="*/ 4668 w 4899"/>
                <a:gd name="T105" fmla="*/ 4019 h 4224"/>
                <a:gd name="T106" fmla="*/ 4526 w 4899"/>
                <a:gd name="T107" fmla="*/ 3878 h 4224"/>
                <a:gd name="T108" fmla="*/ 4668 w 4899"/>
                <a:gd name="T109" fmla="*/ 3878 h 4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99" h="4224">
                  <a:moveTo>
                    <a:pt x="4792" y="3753"/>
                  </a:moveTo>
                  <a:cubicBezTo>
                    <a:pt x="4706" y="3667"/>
                    <a:pt x="4578" y="3650"/>
                    <a:pt x="4474" y="3701"/>
                  </a:cubicBezTo>
                  <a:cubicBezTo>
                    <a:pt x="3896" y="3123"/>
                    <a:pt x="3896" y="3123"/>
                    <a:pt x="3896" y="3123"/>
                  </a:cubicBezTo>
                  <a:cubicBezTo>
                    <a:pt x="3860" y="3087"/>
                    <a:pt x="3839" y="3038"/>
                    <a:pt x="3839" y="2986"/>
                  </a:cubicBezTo>
                  <a:cubicBezTo>
                    <a:pt x="3839" y="2721"/>
                    <a:pt x="3839" y="2721"/>
                    <a:pt x="3839" y="2721"/>
                  </a:cubicBezTo>
                  <a:cubicBezTo>
                    <a:pt x="4033" y="2721"/>
                    <a:pt x="4033" y="2721"/>
                    <a:pt x="4033" y="2721"/>
                  </a:cubicBezTo>
                  <a:cubicBezTo>
                    <a:pt x="4073" y="2721"/>
                    <a:pt x="4111" y="2716"/>
                    <a:pt x="4149" y="2706"/>
                  </a:cubicBezTo>
                  <a:cubicBezTo>
                    <a:pt x="4196" y="2694"/>
                    <a:pt x="4224" y="2646"/>
                    <a:pt x="4212" y="2599"/>
                  </a:cubicBezTo>
                  <a:cubicBezTo>
                    <a:pt x="4200" y="2552"/>
                    <a:pt x="4152" y="2524"/>
                    <a:pt x="4105" y="2536"/>
                  </a:cubicBezTo>
                  <a:cubicBezTo>
                    <a:pt x="4082" y="2542"/>
                    <a:pt x="4058" y="2545"/>
                    <a:pt x="4033" y="2545"/>
                  </a:cubicBezTo>
                  <a:cubicBezTo>
                    <a:pt x="1967" y="2545"/>
                    <a:pt x="1967" y="2545"/>
                    <a:pt x="1967" y="2545"/>
                  </a:cubicBezTo>
                  <a:cubicBezTo>
                    <a:pt x="1808" y="2545"/>
                    <a:pt x="1679" y="2416"/>
                    <a:pt x="1679" y="2257"/>
                  </a:cubicBezTo>
                  <a:cubicBezTo>
                    <a:pt x="1679" y="191"/>
                    <a:pt x="1679" y="191"/>
                    <a:pt x="1679" y="191"/>
                  </a:cubicBezTo>
                  <a:cubicBezTo>
                    <a:pt x="1679" y="166"/>
                    <a:pt x="1682" y="142"/>
                    <a:pt x="1688" y="119"/>
                  </a:cubicBezTo>
                  <a:cubicBezTo>
                    <a:pt x="1700" y="72"/>
                    <a:pt x="1672" y="24"/>
                    <a:pt x="1625" y="12"/>
                  </a:cubicBezTo>
                  <a:cubicBezTo>
                    <a:pt x="1578" y="0"/>
                    <a:pt x="1530" y="28"/>
                    <a:pt x="1518" y="75"/>
                  </a:cubicBezTo>
                  <a:cubicBezTo>
                    <a:pt x="1508" y="112"/>
                    <a:pt x="1503" y="151"/>
                    <a:pt x="1503" y="191"/>
                  </a:cubicBezTo>
                  <a:cubicBezTo>
                    <a:pt x="1503" y="385"/>
                    <a:pt x="1503" y="385"/>
                    <a:pt x="1503" y="385"/>
                  </a:cubicBezTo>
                  <a:cubicBezTo>
                    <a:pt x="725" y="385"/>
                    <a:pt x="725" y="385"/>
                    <a:pt x="725" y="385"/>
                  </a:cubicBezTo>
                  <a:cubicBezTo>
                    <a:pt x="688" y="276"/>
                    <a:pt x="585" y="197"/>
                    <a:pt x="464" y="197"/>
                  </a:cubicBezTo>
                  <a:cubicBezTo>
                    <a:pt x="312" y="197"/>
                    <a:pt x="188" y="320"/>
                    <a:pt x="188" y="472"/>
                  </a:cubicBezTo>
                  <a:cubicBezTo>
                    <a:pt x="188" y="625"/>
                    <a:pt x="312" y="748"/>
                    <a:pt x="464" y="748"/>
                  </a:cubicBezTo>
                  <a:cubicBezTo>
                    <a:pt x="585" y="748"/>
                    <a:pt x="688" y="669"/>
                    <a:pt x="725" y="560"/>
                  </a:cubicBezTo>
                  <a:cubicBezTo>
                    <a:pt x="1503" y="560"/>
                    <a:pt x="1503" y="560"/>
                    <a:pt x="1503" y="560"/>
                  </a:cubicBezTo>
                  <a:cubicBezTo>
                    <a:pt x="1503" y="760"/>
                    <a:pt x="1503" y="760"/>
                    <a:pt x="1503" y="760"/>
                  </a:cubicBezTo>
                  <a:cubicBezTo>
                    <a:pt x="1121" y="760"/>
                    <a:pt x="1121" y="760"/>
                    <a:pt x="1121" y="760"/>
                  </a:cubicBezTo>
                  <a:cubicBezTo>
                    <a:pt x="1073" y="760"/>
                    <a:pt x="1033" y="800"/>
                    <a:pt x="1033" y="848"/>
                  </a:cubicBezTo>
                  <a:cubicBezTo>
                    <a:pt x="1033" y="897"/>
                    <a:pt x="1073" y="936"/>
                    <a:pt x="1121" y="936"/>
                  </a:cubicBezTo>
                  <a:cubicBezTo>
                    <a:pt x="1503" y="936"/>
                    <a:pt x="1503" y="936"/>
                    <a:pt x="1503" y="936"/>
                  </a:cubicBezTo>
                  <a:cubicBezTo>
                    <a:pt x="1503" y="1136"/>
                    <a:pt x="1503" y="1136"/>
                    <a:pt x="1503" y="1136"/>
                  </a:cubicBezTo>
                  <a:cubicBezTo>
                    <a:pt x="88" y="1136"/>
                    <a:pt x="88" y="1136"/>
                    <a:pt x="88" y="1136"/>
                  </a:cubicBezTo>
                  <a:cubicBezTo>
                    <a:pt x="39" y="1136"/>
                    <a:pt x="0" y="1175"/>
                    <a:pt x="0" y="1224"/>
                  </a:cubicBezTo>
                  <a:cubicBezTo>
                    <a:pt x="0" y="1273"/>
                    <a:pt x="39" y="1312"/>
                    <a:pt x="88" y="1312"/>
                  </a:cubicBezTo>
                  <a:cubicBezTo>
                    <a:pt x="1503" y="1312"/>
                    <a:pt x="1503" y="1312"/>
                    <a:pt x="1503" y="1312"/>
                  </a:cubicBezTo>
                  <a:cubicBezTo>
                    <a:pt x="1503" y="1512"/>
                    <a:pt x="1503" y="1512"/>
                    <a:pt x="1503" y="1512"/>
                  </a:cubicBezTo>
                  <a:cubicBezTo>
                    <a:pt x="1121" y="1512"/>
                    <a:pt x="1121" y="1512"/>
                    <a:pt x="1121" y="1512"/>
                  </a:cubicBezTo>
                  <a:cubicBezTo>
                    <a:pt x="1073" y="1512"/>
                    <a:pt x="1033" y="1551"/>
                    <a:pt x="1033" y="1600"/>
                  </a:cubicBezTo>
                  <a:cubicBezTo>
                    <a:pt x="1033" y="1648"/>
                    <a:pt x="1073" y="1688"/>
                    <a:pt x="1121" y="1688"/>
                  </a:cubicBezTo>
                  <a:cubicBezTo>
                    <a:pt x="1503" y="1688"/>
                    <a:pt x="1503" y="1688"/>
                    <a:pt x="1503" y="1688"/>
                  </a:cubicBezTo>
                  <a:cubicBezTo>
                    <a:pt x="1503" y="1888"/>
                    <a:pt x="1503" y="1888"/>
                    <a:pt x="1503" y="1888"/>
                  </a:cubicBezTo>
                  <a:cubicBezTo>
                    <a:pt x="1238" y="1888"/>
                    <a:pt x="1238" y="1888"/>
                    <a:pt x="1238" y="1888"/>
                  </a:cubicBezTo>
                  <a:cubicBezTo>
                    <a:pt x="1139" y="1888"/>
                    <a:pt x="1046" y="1926"/>
                    <a:pt x="977" y="1996"/>
                  </a:cubicBezTo>
                  <a:cubicBezTo>
                    <a:pt x="398" y="2574"/>
                    <a:pt x="398" y="2574"/>
                    <a:pt x="398" y="2574"/>
                  </a:cubicBezTo>
                  <a:cubicBezTo>
                    <a:pt x="361" y="2555"/>
                    <a:pt x="319" y="2545"/>
                    <a:pt x="276" y="2545"/>
                  </a:cubicBezTo>
                  <a:cubicBezTo>
                    <a:pt x="202" y="2545"/>
                    <a:pt x="133" y="2574"/>
                    <a:pt x="81" y="2626"/>
                  </a:cubicBezTo>
                  <a:cubicBezTo>
                    <a:pt x="29" y="2678"/>
                    <a:pt x="0" y="2747"/>
                    <a:pt x="0" y="2821"/>
                  </a:cubicBezTo>
                  <a:cubicBezTo>
                    <a:pt x="0" y="2895"/>
                    <a:pt x="29" y="2964"/>
                    <a:pt x="81" y="3016"/>
                  </a:cubicBezTo>
                  <a:cubicBezTo>
                    <a:pt x="133" y="3068"/>
                    <a:pt x="202" y="3097"/>
                    <a:pt x="276" y="3097"/>
                  </a:cubicBezTo>
                  <a:cubicBezTo>
                    <a:pt x="349" y="3097"/>
                    <a:pt x="419" y="3068"/>
                    <a:pt x="471" y="3016"/>
                  </a:cubicBezTo>
                  <a:cubicBezTo>
                    <a:pt x="523" y="2964"/>
                    <a:pt x="552" y="2895"/>
                    <a:pt x="552" y="2821"/>
                  </a:cubicBezTo>
                  <a:cubicBezTo>
                    <a:pt x="552" y="2778"/>
                    <a:pt x="542" y="2736"/>
                    <a:pt x="523" y="2698"/>
                  </a:cubicBezTo>
                  <a:cubicBezTo>
                    <a:pt x="1101" y="2120"/>
                    <a:pt x="1101" y="2120"/>
                    <a:pt x="1101" y="2120"/>
                  </a:cubicBezTo>
                  <a:cubicBezTo>
                    <a:pt x="1137" y="2084"/>
                    <a:pt x="1186" y="2063"/>
                    <a:pt x="1238" y="2063"/>
                  </a:cubicBezTo>
                  <a:cubicBezTo>
                    <a:pt x="1503" y="2063"/>
                    <a:pt x="1503" y="2063"/>
                    <a:pt x="1503" y="2063"/>
                  </a:cubicBezTo>
                  <a:cubicBezTo>
                    <a:pt x="1503" y="2257"/>
                    <a:pt x="1503" y="2257"/>
                    <a:pt x="1503" y="2257"/>
                  </a:cubicBezTo>
                  <a:cubicBezTo>
                    <a:pt x="1503" y="2513"/>
                    <a:pt x="1711" y="2721"/>
                    <a:pt x="1967" y="2721"/>
                  </a:cubicBezTo>
                  <a:cubicBezTo>
                    <a:pt x="2161" y="2721"/>
                    <a:pt x="2161" y="2721"/>
                    <a:pt x="2161" y="2721"/>
                  </a:cubicBezTo>
                  <a:cubicBezTo>
                    <a:pt x="2161" y="3499"/>
                    <a:pt x="2161" y="3499"/>
                    <a:pt x="2161" y="3499"/>
                  </a:cubicBezTo>
                  <a:cubicBezTo>
                    <a:pt x="2052" y="3536"/>
                    <a:pt x="1973" y="3639"/>
                    <a:pt x="1973" y="3760"/>
                  </a:cubicBezTo>
                  <a:cubicBezTo>
                    <a:pt x="1973" y="3912"/>
                    <a:pt x="2096" y="4036"/>
                    <a:pt x="2249" y="4036"/>
                  </a:cubicBezTo>
                  <a:cubicBezTo>
                    <a:pt x="2401" y="4036"/>
                    <a:pt x="2524" y="3912"/>
                    <a:pt x="2524" y="3760"/>
                  </a:cubicBezTo>
                  <a:cubicBezTo>
                    <a:pt x="2524" y="3639"/>
                    <a:pt x="2445" y="3536"/>
                    <a:pt x="2336" y="3499"/>
                  </a:cubicBezTo>
                  <a:cubicBezTo>
                    <a:pt x="2336" y="2721"/>
                    <a:pt x="2336" y="2721"/>
                    <a:pt x="2336" y="2721"/>
                  </a:cubicBezTo>
                  <a:cubicBezTo>
                    <a:pt x="2536" y="2721"/>
                    <a:pt x="2536" y="2721"/>
                    <a:pt x="2536" y="2721"/>
                  </a:cubicBezTo>
                  <a:cubicBezTo>
                    <a:pt x="2536" y="3103"/>
                    <a:pt x="2536" y="3103"/>
                    <a:pt x="2536" y="3103"/>
                  </a:cubicBezTo>
                  <a:cubicBezTo>
                    <a:pt x="2536" y="3151"/>
                    <a:pt x="2576" y="3191"/>
                    <a:pt x="2624" y="3191"/>
                  </a:cubicBezTo>
                  <a:cubicBezTo>
                    <a:pt x="2673" y="3191"/>
                    <a:pt x="2712" y="3151"/>
                    <a:pt x="2712" y="3103"/>
                  </a:cubicBezTo>
                  <a:cubicBezTo>
                    <a:pt x="2712" y="2721"/>
                    <a:pt x="2712" y="2721"/>
                    <a:pt x="2712" y="2721"/>
                  </a:cubicBezTo>
                  <a:cubicBezTo>
                    <a:pt x="2912" y="2721"/>
                    <a:pt x="2912" y="2721"/>
                    <a:pt x="2912" y="2721"/>
                  </a:cubicBezTo>
                  <a:cubicBezTo>
                    <a:pt x="2912" y="4136"/>
                    <a:pt x="2912" y="4136"/>
                    <a:pt x="2912" y="4136"/>
                  </a:cubicBezTo>
                  <a:cubicBezTo>
                    <a:pt x="2912" y="4185"/>
                    <a:pt x="2951" y="4224"/>
                    <a:pt x="3000" y="4224"/>
                  </a:cubicBezTo>
                  <a:cubicBezTo>
                    <a:pt x="3049" y="4224"/>
                    <a:pt x="3088" y="4185"/>
                    <a:pt x="3088" y="4136"/>
                  </a:cubicBezTo>
                  <a:cubicBezTo>
                    <a:pt x="3088" y="2721"/>
                    <a:pt x="3088" y="2721"/>
                    <a:pt x="3088" y="2721"/>
                  </a:cubicBezTo>
                  <a:cubicBezTo>
                    <a:pt x="3288" y="2721"/>
                    <a:pt x="3288" y="2721"/>
                    <a:pt x="3288" y="2721"/>
                  </a:cubicBezTo>
                  <a:cubicBezTo>
                    <a:pt x="3288" y="3103"/>
                    <a:pt x="3288" y="3103"/>
                    <a:pt x="3288" y="3103"/>
                  </a:cubicBezTo>
                  <a:cubicBezTo>
                    <a:pt x="3288" y="3151"/>
                    <a:pt x="3327" y="3191"/>
                    <a:pt x="3376" y="3191"/>
                  </a:cubicBezTo>
                  <a:cubicBezTo>
                    <a:pt x="3424" y="3191"/>
                    <a:pt x="3464" y="3151"/>
                    <a:pt x="3464" y="3103"/>
                  </a:cubicBezTo>
                  <a:cubicBezTo>
                    <a:pt x="3464" y="2721"/>
                    <a:pt x="3464" y="2721"/>
                    <a:pt x="3464" y="2721"/>
                  </a:cubicBezTo>
                  <a:cubicBezTo>
                    <a:pt x="3664" y="2721"/>
                    <a:pt x="3664" y="2721"/>
                    <a:pt x="3664" y="2721"/>
                  </a:cubicBezTo>
                  <a:cubicBezTo>
                    <a:pt x="3664" y="2986"/>
                    <a:pt x="3664" y="2986"/>
                    <a:pt x="3664" y="2986"/>
                  </a:cubicBezTo>
                  <a:cubicBezTo>
                    <a:pt x="3664" y="3085"/>
                    <a:pt x="3702" y="3178"/>
                    <a:pt x="3772" y="3247"/>
                  </a:cubicBezTo>
                  <a:cubicBezTo>
                    <a:pt x="4350" y="3826"/>
                    <a:pt x="4350" y="3826"/>
                    <a:pt x="4350" y="3826"/>
                  </a:cubicBezTo>
                  <a:cubicBezTo>
                    <a:pt x="4299" y="3929"/>
                    <a:pt x="4316" y="4057"/>
                    <a:pt x="4402" y="4143"/>
                  </a:cubicBezTo>
                  <a:cubicBezTo>
                    <a:pt x="4456" y="4197"/>
                    <a:pt x="4526" y="4224"/>
                    <a:pt x="4597" y="4224"/>
                  </a:cubicBezTo>
                  <a:cubicBezTo>
                    <a:pt x="4668" y="4224"/>
                    <a:pt x="4738" y="4197"/>
                    <a:pt x="4792" y="4143"/>
                  </a:cubicBezTo>
                  <a:cubicBezTo>
                    <a:pt x="4899" y="4036"/>
                    <a:pt x="4899" y="3861"/>
                    <a:pt x="4792" y="3753"/>
                  </a:cubicBezTo>
                  <a:close/>
                  <a:moveTo>
                    <a:pt x="464" y="572"/>
                  </a:moveTo>
                  <a:cubicBezTo>
                    <a:pt x="409" y="572"/>
                    <a:pt x="364" y="528"/>
                    <a:pt x="364" y="472"/>
                  </a:cubicBezTo>
                  <a:cubicBezTo>
                    <a:pt x="364" y="417"/>
                    <a:pt x="409" y="373"/>
                    <a:pt x="464" y="373"/>
                  </a:cubicBezTo>
                  <a:cubicBezTo>
                    <a:pt x="519" y="373"/>
                    <a:pt x="564" y="417"/>
                    <a:pt x="564" y="472"/>
                  </a:cubicBezTo>
                  <a:cubicBezTo>
                    <a:pt x="564" y="528"/>
                    <a:pt x="519" y="572"/>
                    <a:pt x="464" y="572"/>
                  </a:cubicBezTo>
                  <a:close/>
                  <a:moveTo>
                    <a:pt x="346" y="2892"/>
                  </a:moveTo>
                  <a:cubicBezTo>
                    <a:pt x="328" y="2911"/>
                    <a:pt x="302" y="2921"/>
                    <a:pt x="276" y="2921"/>
                  </a:cubicBezTo>
                  <a:cubicBezTo>
                    <a:pt x="249" y="2921"/>
                    <a:pt x="224" y="2911"/>
                    <a:pt x="205" y="2892"/>
                  </a:cubicBezTo>
                  <a:cubicBezTo>
                    <a:pt x="186" y="2873"/>
                    <a:pt x="176" y="2848"/>
                    <a:pt x="176" y="2821"/>
                  </a:cubicBezTo>
                  <a:cubicBezTo>
                    <a:pt x="176" y="2794"/>
                    <a:pt x="186" y="2769"/>
                    <a:pt x="205" y="2750"/>
                  </a:cubicBezTo>
                  <a:cubicBezTo>
                    <a:pt x="224" y="2731"/>
                    <a:pt x="249" y="2721"/>
                    <a:pt x="276" y="2721"/>
                  </a:cubicBezTo>
                  <a:cubicBezTo>
                    <a:pt x="302" y="2721"/>
                    <a:pt x="328" y="2731"/>
                    <a:pt x="346" y="2750"/>
                  </a:cubicBezTo>
                  <a:cubicBezTo>
                    <a:pt x="365" y="2769"/>
                    <a:pt x="376" y="2794"/>
                    <a:pt x="376" y="2821"/>
                  </a:cubicBezTo>
                  <a:cubicBezTo>
                    <a:pt x="376" y="2848"/>
                    <a:pt x="365" y="2873"/>
                    <a:pt x="346" y="2892"/>
                  </a:cubicBezTo>
                  <a:close/>
                  <a:moveTo>
                    <a:pt x="2348" y="3760"/>
                  </a:moveTo>
                  <a:cubicBezTo>
                    <a:pt x="2348" y="3815"/>
                    <a:pt x="2304" y="3860"/>
                    <a:pt x="2248" y="3860"/>
                  </a:cubicBezTo>
                  <a:cubicBezTo>
                    <a:pt x="2193" y="3860"/>
                    <a:pt x="2148" y="3815"/>
                    <a:pt x="2148" y="3760"/>
                  </a:cubicBezTo>
                  <a:cubicBezTo>
                    <a:pt x="2148" y="3705"/>
                    <a:pt x="2193" y="3660"/>
                    <a:pt x="2248" y="3660"/>
                  </a:cubicBezTo>
                  <a:cubicBezTo>
                    <a:pt x="2304" y="3660"/>
                    <a:pt x="2348" y="3705"/>
                    <a:pt x="2348" y="3760"/>
                  </a:cubicBezTo>
                  <a:close/>
                  <a:moveTo>
                    <a:pt x="4668" y="4019"/>
                  </a:moveTo>
                  <a:cubicBezTo>
                    <a:pt x="4629" y="4058"/>
                    <a:pt x="4565" y="4058"/>
                    <a:pt x="4526" y="4019"/>
                  </a:cubicBezTo>
                  <a:cubicBezTo>
                    <a:pt x="4487" y="3980"/>
                    <a:pt x="4487" y="3916"/>
                    <a:pt x="4526" y="3878"/>
                  </a:cubicBezTo>
                  <a:cubicBezTo>
                    <a:pt x="4546" y="3858"/>
                    <a:pt x="4571" y="3848"/>
                    <a:pt x="4597" y="3848"/>
                  </a:cubicBezTo>
                  <a:cubicBezTo>
                    <a:pt x="4623" y="3848"/>
                    <a:pt x="4648" y="3858"/>
                    <a:pt x="4668" y="3878"/>
                  </a:cubicBezTo>
                  <a:cubicBezTo>
                    <a:pt x="4707" y="3916"/>
                    <a:pt x="4707" y="3980"/>
                    <a:pt x="4668" y="40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9" name="Freeform 7">
              <a:extLst>
                <a:ext uri="{FF2B5EF4-FFF2-40B4-BE49-F238E27FC236}">
                  <a16:creationId xmlns:a16="http://schemas.microsoft.com/office/drawing/2014/main" id="{6FB3A7BD-10CB-4962-A377-137A92C0095F}"/>
                </a:ext>
              </a:extLst>
            </p:cNvPr>
            <p:cNvSpPr>
              <a:spLocks noEditPoints="1"/>
            </p:cNvSpPr>
            <p:nvPr/>
          </p:nvSpPr>
          <p:spPr bwMode="auto">
            <a:xfrm>
              <a:off x="-8915400" y="-174625"/>
              <a:ext cx="4014788" cy="4406900"/>
            </a:xfrm>
            <a:custGeom>
              <a:avLst/>
              <a:gdLst>
                <a:gd name="T0" fmla="*/ 1541 w 1866"/>
                <a:gd name="T1" fmla="*/ 393 h 2054"/>
                <a:gd name="T2" fmla="*/ 1197 w 1866"/>
                <a:gd name="T3" fmla="*/ 0 h 2054"/>
                <a:gd name="T4" fmla="*/ 669 w 1866"/>
                <a:gd name="T5" fmla="*/ 0 h 2054"/>
                <a:gd name="T6" fmla="*/ 325 w 1866"/>
                <a:gd name="T7" fmla="*/ 393 h 2054"/>
                <a:gd name="T8" fmla="*/ 92 w 1866"/>
                <a:gd name="T9" fmla="*/ 1042 h 2054"/>
                <a:gd name="T10" fmla="*/ 211 w 1866"/>
                <a:gd name="T11" fmla="*/ 1684 h 2054"/>
                <a:gd name="T12" fmla="*/ 616 w 1866"/>
                <a:gd name="T13" fmla="*/ 2054 h 2054"/>
                <a:gd name="T14" fmla="*/ 1250 w 1866"/>
                <a:gd name="T15" fmla="*/ 2054 h 2054"/>
                <a:gd name="T16" fmla="*/ 1866 w 1866"/>
                <a:gd name="T17" fmla="*/ 1356 h 2054"/>
                <a:gd name="T18" fmla="*/ 1866 w 1866"/>
                <a:gd name="T19" fmla="*/ 792 h 2054"/>
                <a:gd name="T20" fmla="*/ 1691 w 1866"/>
                <a:gd name="T21" fmla="*/ 1356 h 2054"/>
                <a:gd name="T22" fmla="*/ 1382 w 1866"/>
                <a:gd name="T23" fmla="*/ 1335 h 2054"/>
                <a:gd name="T24" fmla="*/ 1329 w 1866"/>
                <a:gd name="T25" fmla="*/ 1503 h 2054"/>
                <a:gd name="T26" fmla="*/ 1250 w 1866"/>
                <a:gd name="T27" fmla="*/ 1879 h 2054"/>
                <a:gd name="T28" fmla="*/ 1021 w 1866"/>
                <a:gd name="T29" fmla="*/ 1121 h 2054"/>
                <a:gd name="T30" fmla="*/ 1338 w 1866"/>
                <a:gd name="T31" fmla="*/ 839 h 2054"/>
                <a:gd name="T32" fmla="*/ 1021 w 1866"/>
                <a:gd name="T33" fmla="*/ 816 h 2054"/>
                <a:gd name="T34" fmla="*/ 933 w 1866"/>
                <a:gd name="T35" fmla="*/ 616 h 2054"/>
                <a:gd name="T36" fmla="*/ 845 w 1866"/>
                <a:gd name="T37" fmla="*/ 1192 h 2054"/>
                <a:gd name="T38" fmla="*/ 638 w 1866"/>
                <a:gd name="T39" fmla="*/ 1205 h 2054"/>
                <a:gd name="T40" fmla="*/ 845 w 1866"/>
                <a:gd name="T41" fmla="*/ 1497 h 2054"/>
                <a:gd name="T42" fmla="*/ 616 w 1866"/>
                <a:gd name="T43" fmla="*/ 1879 h 2054"/>
                <a:gd name="T44" fmla="*/ 441 w 1866"/>
                <a:gd name="T45" fmla="*/ 1559 h 2054"/>
                <a:gd name="T46" fmla="*/ 318 w 1866"/>
                <a:gd name="T47" fmla="*/ 1434 h 2054"/>
                <a:gd name="T48" fmla="*/ 175 w 1866"/>
                <a:gd name="T49" fmla="*/ 1309 h 2054"/>
                <a:gd name="T50" fmla="*/ 490 w 1866"/>
                <a:gd name="T51" fmla="*/ 925 h 2054"/>
                <a:gd name="T52" fmla="*/ 223 w 1866"/>
                <a:gd name="T53" fmla="*/ 925 h 2054"/>
                <a:gd name="T54" fmla="*/ 455 w 1866"/>
                <a:gd name="T55" fmla="*/ 551 h 2054"/>
                <a:gd name="T56" fmla="*/ 514 w 1866"/>
                <a:gd name="T57" fmla="*/ 531 h 2054"/>
                <a:gd name="T58" fmla="*/ 530 w 1866"/>
                <a:gd name="T59" fmla="*/ 414 h 2054"/>
                <a:gd name="T60" fmla="*/ 525 w 1866"/>
                <a:gd name="T61" fmla="*/ 407 h 2054"/>
                <a:gd name="T62" fmla="*/ 492 w 1866"/>
                <a:gd name="T63" fmla="*/ 322 h 2054"/>
                <a:gd name="T64" fmla="*/ 845 w 1866"/>
                <a:gd name="T65" fmla="*/ 322 h 2054"/>
                <a:gd name="T66" fmla="*/ 1021 w 1866"/>
                <a:gd name="T67" fmla="*/ 322 h 2054"/>
                <a:gd name="T68" fmla="*/ 1373 w 1866"/>
                <a:gd name="T69" fmla="*/ 322 h 2054"/>
                <a:gd name="T70" fmla="*/ 1216 w 1866"/>
                <a:gd name="T71" fmla="*/ 414 h 2054"/>
                <a:gd name="T72" fmla="*/ 1284 w 1866"/>
                <a:gd name="T73" fmla="*/ 576 h 2054"/>
                <a:gd name="T74" fmla="*/ 1408 w 1866"/>
                <a:gd name="T75" fmla="*/ 551 h 2054"/>
                <a:gd name="T76" fmla="*/ 1691 w 1866"/>
                <a:gd name="T77" fmla="*/ 792 h 2054"/>
                <a:gd name="T78" fmla="*/ 1508 w 1866"/>
                <a:gd name="T79" fmla="*/ 1074 h 2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6" h="2054">
                  <a:moveTo>
                    <a:pt x="1866" y="792"/>
                  </a:moveTo>
                  <a:cubicBezTo>
                    <a:pt x="1866" y="604"/>
                    <a:pt x="1729" y="445"/>
                    <a:pt x="1541" y="393"/>
                  </a:cubicBezTo>
                  <a:cubicBezTo>
                    <a:pt x="1546" y="370"/>
                    <a:pt x="1549" y="347"/>
                    <a:pt x="1549" y="322"/>
                  </a:cubicBezTo>
                  <a:cubicBezTo>
                    <a:pt x="1549" y="145"/>
                    <a:pt x="1391" y="0"/>
                    <a:pt x="1197" y="0"/>
                  </a:cubicBezTo>
                  <a:cubicBezTo>
                    <a:pt x="1092" y="0"/>
                    <a:pt x="998" y="42"/>
                    <a:pt x="933" y="109"/>
                  </a:cubicBezTo>
                  <a:cubicBezTo>
                    <a:pt x="868" y="42"/>
                    <a:pt x="774" y="0"/>
                    <a:pt x="669" y="0"/>
                  </a:cubicBezTo>
                  <a:cubicBezTo>
                    <a:pt x="475" y="0"/>
                    <a:pt x="317" y="145"/>
                    <a:pt x="317" y="322"/>
                  </a:cubicBezTo>
                  <a:cubicBezTo>
                    <a:pt x="317" y="347"/>
                    <a:pt x="320" y="370"/>
                    <a:pt x="325" y="393"/>
                  </a:cubicBezTo>
                  <a:cubicBezTo>
                    <a:pt x="137" y="445"/>
                    <a:pt x="0" y="604"/>
                    <a:pt x="0" y="792"/>
                  </a:cubicBezTo>
                  <a:cubicBezTo>
                    <a:pt x="0" y="884"/>
                    <a:pt x="32" y="971"/>
                    <a:pt x="92" y="1042"/>
                  </a:cubicBezTo>
                  <a:cubicBezTo>
                    <a:pt x="34" y="1118"/>
                    <a:pt x="0" y="1211"/>
                    <a:pt x="0" y="1309"/>
                  </a:cubicBezTo>
                  <a:cubicBezTo>
                    <a:pt x="0" y="1458"/>
                    <a:pt x="80" y="1598"/>
                    <a:pt x="211" y="1684"/>
                  </a:cubicBezTo>
                  <a:cubicBezTo>
                    <a:pt x="211" y="1684"/>
                    <a:pt x="211" y="1684"/>
                    <a:pt x="211" y="1685"/>
                  </a:cubicBezTo>
                  <a:cubicBezTo>
                    <a:pt x="211" y="1888"/>
                    <a:pt x="393" y="2054"/>
                    <a:pt x="616" y="2054"/>
                  </a:cubicBezTo>
                  <a:cubicBezTo>
                    <a:pt x="744" y="2054"/>
                    <a:pt x="859" y="1999"/>
                    <a:pt x="933" y="1914"/>
                  </a:cubicBezTo>
                  <a:cubicBezTo>
                    <a:pt x="1007" y="1999"/>
                    <a:pt x="1122" y="2054"/>
                    <a:pt x="1250" y="2054"/>
                  </a:cubicBezTo>
                  <a:cubicBezTo>
                    <a:pt x="1465" y="2054"/>
                    <a:pt x="1641" y="1901"/>
                    <a:pt x="1654" y="1707"/>
                  </a:cubicBezTo>
                  <a:cubicBezTo>
                    <a:pt x="1785" y="1632"/>
                    <a:pt x="1866" y="1499"/>
                    <a:pt x="1866" y="1356"/>
                  </a:cubicBezTo>
                  <a:cubicBezTo>
                    <a:pt x="1866" y="1250"/>
                    <a:pt x="1821" y="1150"/>
                    <a:pt x="1744" y="1074"/>
                  </a:cubicBezTo>
                  <a:cubicBezTo>
                    <a:pt x="1821" y="998"/>
                    <a:pt x="1866" y="898"/>
                    <a:pt x="1866" y="792"/>
                  </a:cubicBezTo>
                  <a:close/>
                  <a:moveTo>
                    <a:pt x="1555" y="1152"/>
                  </a:moveTo>
                  <a:cubicBezTo>
                    <a:pt x="1640" y="1196"/>
                    <a:pt x="1691" y="1273"/>
                    <a:pt x="1691" y="1356"/>
                  </a:cubicBezTo>
                  <a:cubicBezTo>
                    <a:pt x="1691" y="1418"/>
                    <a:pt x="1662" y="1477"/>
                    <a:pt x="1613" y="1521"/>
                  </a:cubicBezTo>
                  <a:cubicBezTo>
                    <a:pt x="1567" y="1435"/>
                    <a:pt x="1485" y="1367"/>
                    <a:pt x="1382" y="1335"/>
                  </a:cubicBezTo>
                  <a:cubicBezTo>
                    <a:pt x="1336" y="1320"/>
                    <a:pt x="1286" y="1346"/>
                    <a:pt x="1272" y="1392"/>
                  </a:cubicBezTo>
                  <a:cubicBezTo>
                    <a:pt x="1257" y="1439"/>
                    <a:pt x="1283" y="1488"/>
                    <a:pt x="1329" y="1503"/>
                  </a:cubicBezTo>
                  <a:cubicBezTo>
                    <a:pt x="1419" y="1531"/>
                    <a:pt x="1479" y="1604"/>
                    <a:pt x="1479" y="1685"/>
                  </a:cubicBezTo>
                  <a:cubicBezTo>
                    <a:pt x="1479" y="1792"/>
                    <a:pt x="1376" y="1879"/>
                    <a:pt x="1250" y="1879"/>
                  </a:cubicBezTo>
                  <a:cubicBezTo>
                    <a:pt x="1124" y="1879"/>
                    <a:pt x="1021" y="1792"/>
                    <a:pt x="1021" y="1685"/>
                  </a:cubicBezTo>
                  <a:cubicBezTo>
                    <a:pt x="1021" y="1121"/>
                    <a:pt x="1021" y="1121"/>
                    <a:pt x="1021" y="1121"/>
                  </a:cubicBezTo>
                  <a:cubicBezTo>
                    <a:pt x="1021" y="1014"/>
                    <a:pt x="1124" y="927"/>
                    <a:pt x="1250" y="927"/>
                  </a:cubicBezTo>
                  <a:cubicBezTo>
                    <a:pt x="1299" y="927"/>
                    <a:pt x="1338" y="888"/>
                    <a:pt x="1338" y="839"/>
                  </a:cubicBezTo>
                  <a:cubicBezTo>
                    <a:pt x="1338" y="791"/>
                    <a:pt x="1299" y="751"/>
                    <a:pt x="1250" y="751"/>
                  </a:cubicBezTo>
                  <a:cubicBezTo>
                    <a:pt x="1165" y="751"/>
                    <a:pt x="1086" y="775"/>
                    <a:pt x="1021" y="816"/>
                  </a:cubicBezTo>
                  <a:cubicBezTo>
                    <a:pt x="1021" y="704"/>
                    <a:pt x="1021" y="704"/>
                    <a:pt x="1021" y="704"/>
                  </a:cubicBezTo>
                  <a:cubicBezTo>
                    <a:pt x="1021" y="656"/>
                    <a:pt x="981" y="616"/>
                    <a:pt x="933" y="616"/>
                  </a:cubicBezTo>
                  <a:cubicBezTo>
                    <a:pt x="884" y="616"/>
                    <a:pt x="845" y="656"/>
                    <a:pt x="845" y="704"/>
                  </a:cubicBezTo>
                  <a:cubicBezTo>
                    <a:pt x="845" y="1192"/>
                    <a:pt x="845" y="1192"/>
                    <a:pt x="845" y="1192"/>
                  </a:cubicBezTo>
                  <a:cubicBezTo>
                    <a:pt x="815" y="1173"/>
                    <a:pt x="783" y="1158"/>
                    <a:pt x="748" y="1147"/>
                  </a:cubicBezTo>
                  <a:cubicBezTo>
                    <a:pt x="702" y="1133"/>
                    <a:pt x="652" y="1158"/>
                    <a:pt x="638" y="1205"/>
                  </a:cubicBezTo>
                  <a:cubicBezTo>
                    <a:pt x="623" y="1251"/>
                    <a:pt x="649" y="1300"/>
                    <a:pt x="695" y="1315"/>
                  </a:cubicBezTo>
                  <a:cubicBezTo>
                    <a:pt x="785" y="1343"/>
                    <a:pt x="845" y="1416"/>
                    <a:pt x="845" y="1497"/>
                  </a:cubicBezTo>
                  <a:cubicBezTo>
                    <a:pt x="845" y="1685"/>
                    <a:pt x="845" y="1685"/>
                    <a:pt x="845" y="1685"/>
                  </a:cubicBezTo>
                  <a:cubicBezTo>
                    <a:pt x="845" y="1792"/>
                    <a:pt x="742" y="1879"/>
                    <a:pt x="616" y="1879"/>
                  </a:cubicBezTo>
                  <a:cubicBezTo>
                    <a:pt x="490" y="1879"/>
                    <a:pt x="387" y="1792"/>
                    <a:pt x="387" y="1685"/>
                  </a:cubicBezTo>
                  <a:cubicBezTo>
                    <a:pt x="387" y="1639"/>
                    <a:pt x="406" y="1594"/>
                    <a:pt x="441" y="1559"/>
                  </a:cubicBezTo>
                  <a:cubicBezTo>
                    <a:pt x="476" y="1525"/>
                    <a:pt x="476" y="1469"/>
                    <a:pt x="442" y="1435"/>
                  </a:cubicBezTo>
                  <a:cubicBezTo>
                    <a:pt x="408" y="1400"/>
                    <a:pt x="352" y="1400"/>
                    <a:pt x="318" y="1434"/>
                  </a:cubicBezTo>
                  <a:cubicBezTo>
                    <a:pt x="296" y="1455"/>
                    <a:pt x="278" y="1478"/>
                    <a:pt x="263" y="1503"/>
                  </a:cubicBezTo>
                  <a:cubicBezTo>
                    <a:pt x="208" y="1450"/>
                    <a:pt x="175" y="1381"/>
                    <a:pt x="175" y="1309"/>
                  </a:cubicBezTo>
                  <a:cubicBezTo>
                    <a:pt x="175" y="1179"/>
                    <a:pt x="278" y="1064"/>
                    <a:pt x="424" y="1031"/>
                  </a:cubicBezTo>
                  <a:cubicBezTo>
                    <a:pt x="471" y="1020"/>
                    <a:pt x="501" y="973"/>
                    <a:pt x="490" y="925"/>
                  </a:cubicBezTo>
                  <a:cubicBezTo>
                    <a:pt x="479" y="878"/>
                    <a:pt x="432" y="848"/>
                    <a:pt x="385" y="859"/>
                  </a:cubicBezTo>
                  <a:cubicBezTo>
                    <a:pt x="326" y="873"/>
                    <a:pt x="271" y="895"/>
                    <a:pt x="223" y="925"/>
                  </a:cubicBezTo>
                  <a:cubicBezTo>
                    <a:pt x="192" y="886"/>
                    <a:pt x="175" y="840"/>
                    <a:pt x="175" y="792"/>
                  </a:cubicBezTo>
                  <a:cubicBezTo>
                    <a:pt x="175" y="660"/>
                    <a:pt x="301" y="552"/>
                    <a:pt x="455" y="551"/>
                  </a:cubicBezTo>
                  <a:cubicBezTo>
                    <a:pt x="456" y="551"/>
                    <a:pt x="457" y="551"/>
                    <a:pt x="458" y="551"/>
                  </a:cubicBezTo>
                  <a:cubicBezTo>
                    <a:pt x="478" y="551"/>
                    <a:pt x="498" y="545"/>
                    <a:pt x="514" y="531"/>
                  </a:cubicBezTo>
                  <a:cubicBezTo>
                    <a:pt x="548" y="502"/>
                    <a:pt x="555" y="454"/>
                    <a:pt x="532" y="417"/>
                  </a:cubicBezTo>
                  <a:cubicBezTo>
                    <a:pt x="531" y="416"/>
                    <a:pt x="531" y="415"/>
                    <a:pt x="530" y="414"/>
                  </a:cubicBezTo>
                  <a:cubicBezTo>
                    <a:pt x="530" y="414"/>
                    <a:pt x="529" y="413"/>
                    <a:pt x="529" y="413"/>
                  </a:cubicBezTo>
                  <a:cubicBezTo>
                    <a:pt x="528" y="411"/>
                    <a:pt x="526" y="409"/>
                    <a:pt x="525" y="407"/>
                  </a:cubicBezTo>
                  <a:cubicBezTo>
                    <a:pt x="525" y="407"/>
                    <a:pt x="525" y="407"/>
                    <a:pt x="525" y="407"/>
                  </a:cubicBezTo>
                  <a:cubicBezTo>
                    <a:pt x="510" y="389"/>
                    <a:pt x="492" y="361"/>
                    <a:pt x="492" y="322"/>
                  </a:cubicBezTo>
                  <a:cubicBezTo>
                    <a:pt x="492" y="241"/>
                    <a:pt x="572" y="175"/>
                    <a:pt x="669" y="175"/>
                  </a:cubicBezTo>
                  <a:cubicBezTo>
                    <a:pt x="766" y="175"/>
                    <a:pt x="845" y="241"/>
                    <a:pt x="845" y="322"/>
                  </a:cubicBezTo>
                  <a:cubicBezTo>
                    <a:pt x="845" y="371"/>
                    <a:pt x="884" y="410"/>
                    <a:pt x="933" y="410"/>
                  </a:cubicBezTo>
                  <a:cubicBezTo>
                    <a:pt x="982" y="410"/>
                    <a:pt x="1021" y="371"/>
                    <a:pt x="1021" y="322"/>
                  </a:cubicBezTo>
                  <a:cubicBezTo>
                    <a:pt x="1021" y="241"/>
                    <a:pt x="1100" y="175"/>
                    <a:pt x="1197" y="175"/>
                  </a:cubicBezTo>
                  <a:cubicBezTo>
                    <a:pt x="1294" y="175"/>
                    <a:pt x="1373" y="241"/>
                    <a:pt x="1373" y="322"/>
                  </a:cubicBezTo>
                  <a:cubicBezTo>
                    <a:pt x="1373" y="344"/>
                    <a:pt x="1368" y="363"/>
                    <a:pt x="1360" y="378"/>
                  </a:cubicBezTo>
                  <a:cubicBezTo>
                    <a:pt x="1310" y="382"/>
                    <a:pt x="1262" y="395"/>
                    <a:pt x="1216" y="414"/>
                  </a:cubicBezTo>
                  <a:cubicBezTo>
                    <a:pt x="1171" y="433"/>
                    <a:pt x="1150" y="484"/>
                    <a:pt x="1169" y="529"/>
                  </a:cubicBezTo>
                  <a:cubicBezTo>
                    <a:pt x="1188" y="574"/>
                    <a:pt x="1240" y="595"/>
                    <a:pt x="1284" y="576"/>
                  </a:cubicBezTo>
                  <a:cubicBezTo>
                    <a:pt x="1322" y="560"/>
                    <a:pt x="1363" y="552"/>
                    <a:pt x="1406" y="551"/>
                  </a:cubicBezTo>
                  <a:cubicBezTo>
                    <a:pt x="1407" y="551"/>
                    <a:pt x="1408" y="551"/>
                    <a:pt x="1408" y="551"/>
                  </a:cubicBezTo>
                  <a:cubicBezTo>
                    <a:pt x="1409" y="551"/>
                    <a:pt x="1410" y="551"/>
                    <a:pt x="1411" y="551"/>
                  </a:cubicBezTo>
                  <a:cubicBezTo>
                    <a:pt x="1565" y="552"/>
                    <a:pt x="1691" y="660"/>
                    <a:pt x="1691" y="792"/>
                  </a:cubicBezTo>
                  <a:cubicBezTo>
                    <a:pt x="1691" y="875"/>
                    <a:pt x="1640" y="952"/>
                    <a:pt x="1555" y="996"/>
                  </a:cubicBezTo>
                  <a:cubicBezTo>
                    <a:pt x="1526" y="1011"/>
                    <a:pt x="1508" y="1041"/>
                    <a:pt x="1508" y="1074"/>
                  </a:cubicBezTo>
                  <a:cubicBezTo>
                    <a:pt x="1508" y="1107"/>
                    <a:pt x="1526" y="1136"/>
                    <a:pt x="1555" y="11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8641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a:latin typeface="微軟正黑體" pitchFamily="34" charset="-120"/>
                <a:ea typeface="微軟正黑體" pitchFamily="34" charset="-120"/>
              </a:rPr>
              <a:t>探索性</a:t>
            </a:r>
            <a:r>
              <a:rPr lang="zh-TW" altLang="en-US" b="1" dirty="0" smtClean="0">
                <a:latin typeface="微軟正黑體" pitchFamily="34" charset="-120"/>
                <a:ea typeface="微軟正黑體" pitchFamily="34" charset="-120"/>
              </a:rPr>
              <a:t>資料分析</a:t>
            </a:r>
            <a:endParaRPr lang="zh-TW" altLang="en-US" b="1" dirty="0">
              <a:latin typeface="微軟正黑體" pitchFamily="34" charset="-120"/>
              <a:ea typeface="微軟正黑體" pitchFamily="34" charset="-120"/>
            </a:endParaRPr>
          </a:p>
        </p:txBody>
      </p:sp>
      <p:sp>
        <p:nvSpPr>
          <p:cNvPr id="2" name="文字方塊 1"/>
          <p:cNvSpPr txBox="1"/>
          <p:nvPr/>
        </p:nvSpPr>
        <p:spPr>
          <a:xfrm>
            <a:off x="574515" y="843558"/>
            <a:ext cx="3943465" cy="300083"/>
          </a:xfrm>
          <a:prstGeom prst="rect">
            <a:avLst/>
          </a:prstGeom>
          <a:noFill/>
        </p:spPr>
        <p:txBody>
          <a:bodyPr wrap="square" lIns="68589" tIns="34295" rIns="68589" bIns="34295" rtlCol="0">
            <a:spAutoFit/>
          </a:bodyPr>
          <a:lstStyle/>
          <a:p>
            <a:pPr marL="257209" indent="-257209">
              <a:buFont typeface="Arial" pitchFamily="34" charset="0"/>
              <a:buChar char="•"/>
            </a:pPr>
            <a:r>
              <a:rPr lang="zh-TW" altLang="en-US" sz="1500" dirty="0">
                <a:latin typeface="微軟正黑體" pitchFamily="34" charset="-120"/>
                <a:ea typeface="微軟正黑體" pitchFamily="34" charset="-120"/>
              </a:rPr>
              <a:t>其餘探索性資料分析</a:t>
            </a:r>
          </a:p>
        </p:txBody>
      </p:sp>
      <p:sp>
        <p:nvSpPr>
          <p:cNvPr id="9"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1535720789"/>
              </p:ext>
            </p:extLst>
          </p:nvPr>
        </p:nvGraphicFramePr>
        <p:xfrm>
          <a:off x="4532269" y="776869"/>
          <a:ext cx="4267586" cy="3847105"/>
        </p:xfrm>
        <a:graphic>
          <a:graphicData uri="http://schemas.openxmlformats.org/drawingml/2006/table">
            <a:tbl>
              <a:tblPr firstRow="1" firstCol="1" bandRow="1">
                <a:tableStyleId>{1FECB4D8-DB02-4DC6-A0A2-4F2EBAE1DC90}</a:tableStyleId>
              </a:tblPr>
              <a:tblGrid>
                <a:gridCol w="569394">
                  <a:extLst>
                    <a:ext uri="{9D8B030D-6E8A-4147-A177-3AD203B41FA5}">
                      <a16:colId xmlns:a16="http://schemas.microsoft.com/office/drawing/2014/main" val="20000"/>
                    </a:ext>
                  </a:extLst>
                </a:gridCol>
                <a:gridCol w="3698192">
                  <a:extLst>
                    <a:ext uri="{9D8B030D-6E8A-4147-A177-3AD203B41FA5}">
                      <a16:colId xmlns:a16="http://schemas.microsoft.com/office/drawing/2014/main" val="20001"/>
                    </a:ext>
                  </a:extLst>
                </a:gridCol>
              </a:tblGrid>
              <a:tr h="204785">
                <a:tc>
                  <a:txBody>
                    <a:bodyPr/>
                    <a:lstStyle/>
                    <a:p>
                      <a:endParaRPr lang="zh-TW" sz="1200" kern="100" dirty="0">
                        <a:effectLst/>
                        <a:latin typeface="Tahoma" pitchFamily="34" charset="0"/>
                        <a:cs typeface="Tahoma" pitchFamily="34" charset="0"/>
                      </a:endParaRPr>
                    </a:p>
                  </a:txBody>
                  <a:tcPr marL="13338" marR="13338" marT="0" marB="0" anchor="ctr">
                    <a:solidFill>
                      <a:srgbClr val="C00000"/>
                    </a:solidFill>
                  </a:tcPr>
                </a:tc>
                <a:tc>
                  <a:txBody>
                    <a:bodyPr/>
                    <a:lstStyle/>
                    <a:p>
                      <a:pPr algn="ctr">
                        <a:spcAft>
                          <a:spcPts val="0"/>
                        </a:spcAft>
                      </a:pPr>
                      <a:r>
                        <a:rPr lang="en-US" sz="1200" kern="100" dirty="0">
                          <a:effectLst/>
                          <a:latin typeface="Tahoma" pitchFamily="34" charset="0"/>
                          <a:ea typeface="Tahoma" pitchFamily="34" charset="0"/>
                          <a:cs typeface="Tahoma" pitchFamily="34" charset="0"/>
                        </a:rPr>
                        <a:t>Category</a:t>
                      </a:r>
                      <a:endParaRPr lang="zh-TW" sz="1200" kern="100" dirty="0">
                        <a:effectLst/>
                        <a:latin typeface="Tahoma" pitchFamily="34" charset="0"/>
                        <a:ea typeface="新細明體"/>
                        <a:cs typeface="Tahoma" pitchFamily="34" charset="0"/>
                      </a:endParaRPr>
                    </a:p>
                  </a:txBody>
                  <a:tcPr marL="13338" marR="13338" marT="0" marB="0" anchor="ctr">
                    <a:solidFill>
                      <a:srgbClr val="C00000"/>
                    </a:solidFill>
                  </a:tcPr>
                </a:tc>
                <a:extLst>
                  <a:ext uri="{0D108BD9-81ED-4DB2-BD59-A6C34878D82A}">
                    <a16:rowId xmlns:a16="http://schemas.microsoft.com/office/drawing/2014/main" val="10000"/>
                  </a:ext>
                </a:extLst>
              </a:tr>
              <a:tr h="204785">
                <a:tc>
                  <a:txBody>
                    <a:bodyPr/>
                    <a:lstStyle/>
                    <a:p>
                      <a:pPr algn="ctr">
                        <a:spcAft>
                          <a:spcPts val="0"/>
                        </a:spcAft>
                      </a:pPr>
                      <a:r>
                        <a:rPr lang="en-US" sz="1200" b="0" kern="100" dirty="0">
                          <a:effectLst/>
                          <a:latin typeface="Tahoma" pitchFamily="34" charset="0"/>
                          <a:ea typeface="Tahoma" pitchFamily="34" charset="0"/>
                          <a:cs typeface="Tahoma" pitchFamily="34" charset="0"/>
                        </a:rPr>
                        <a:t>1</a:t>
                      </a:r>
                      <a:endParaRPr lang="zh-TW" sz="1200" b="0" kern="100" dirty="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Housing, water, electricity, gas and other fuels</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01"/>
                  </a:ext>
                </a:extLst>
              </a:tr>
              <a:tr h="204785">
                <a:tc>
                  <a:txBody>
                    <a:bodyPr/>
                    <a:lstStyle/>
                    <a:p>
                      <a:pPr algn="ctr">
                        <a:spcAft>
                          <a:spcPts val="0"/>
                        </a:spcAft>
                      </a:pPr>
                      <a:r>
                        <a:rPr lang="en-US" sz="1200" b="0" kern="100">
                          <a:effectLst/>
                          <a:latin typeface="Tahoma" pitchFamily="34" charset="0"/>
                          <a:ea typeface="Tahoma" pitchFamily="34" charset="0"/>
                          <a:cs typeface="Tahoma" pitchFamily="34" charset="0"/>
                        </a:rPr>
                        <a:t>2</a:t>
                      </a:r>
                      <a:endParaRPr lang="zh-TW" sz="1200" b="0" kern="10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Transport</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02"/>
                  </a:ext>
                </a:extLst>
              </a:tr>
              <a:tr h="204785">
                <a:tc>
                  <a:txBody>
                    <a:bodyPr/>
                    <a:lstStyle/>
                    <a:p>
                      <a:pPr algn="ctr">
                        <a:spcAft>
                          <a:spcPts val="0"/>
                        </a:spcAft>
                      </a:pPr>
                      <a:r>
                        <a:rPr lang="en-US" sz="1200" b="0" kern="100">
                          <a:effectLst/>
                          <a:latin typeface="Tahoma" pitchFamily="34" charset="0"/>
                          <a:ea typeface="Tahoma" pitchFamily="34" charset="0"/>
                          <a:cs typeface="Tahoma" pitchFamily="34" charset="0"/>
                        </a:rPr>
                        <a:t>3</a:t>
                      </a:r>
                      <a:endParaRPr lang="zh-TW" sz="1200" b="0" kern="10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Food and non-alcoholic beverages</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03"/>
                  </a:ext>
                </a:extLst>
              </a:tr>
              <a:tr h="204785">
                <a:tc>
                  <a:txBody>
                    <a:bodyPr/>
                    <a:lstStyle/>
                    <a:p>
                      <a:pPr algn="ctr">
                        <a:spcAft>
                          <a:spcPts val="0"/>
                        </a:spcAft>
                      </a:pPr>
                      <a:r>
                        <a:rPr lang="en-US" sz="1200" b="0" kern="100">
                          <a:effectLst/>
                          <a:latin typeface="Tahoma" pitchFamily="34" charset="0"/>
                          <a:ea typeface="Tahoma" pitchFamily="34" charset="0"/>
                          <a:cs typeface="Tahoma" pitchFamily="34" charset="0"/>
                        </a:rPr>
                        <a:t>4</a:t>
                      </a:r>
                      <a:endParaRPr lang="zh-TW" sz="1200" b="0" kern="10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Medical / Health</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04"/>
                  </a:ext>
                </a:extLst>
              </a:tr>
              <a:tr h="204785">
                <a:tc>
                  <a:txBody>
                    <a:bodyPr/>
                    <a:lstStyle/>
                    <a:p>
                      <a:pPr algn="ctr">
                        <a:spcAft>
                          <a:spcPts val="0"/>
                        </a:spcAft>
                      </a:pPr>
                      <a:r>
                        <a:rPr lang="en-US" sz="1200" b="0" kern="100">
                          <a:effectLst/>
                          <a:latin typeface="Tahoma" pitchFamily="34" charset="0"/>
                          <a:ea typeface="Tahoma" pitchFamily="34" charset="0"/>
                          <a:cs typeface="Tahoma" pitchFamily="34" charset="0"/>
                        </a:rPr>
                        <a:t>5</a:t>
                      </a:r>
                      <a:endParaRPr lang="zh-TW" sz="1200" b="0" kern="10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Recreation and culture</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05"/>
                  </a:ext>
                </a:extLst>
              </a:tr>
              <a:tr h="204785">
                <a:tc>
                  <a:txBody>
                    <a:bodyPr/>
                    <a:lstStyle/>
                    <a:p>
                      <a:pPr algn="ctr">
                        <a:spcAft>
                          <a:spcPts val="0"/>
                        </a:spcAft>
                      </a:pPr>
                      <a:r>
                        <a:rPr lang="en-US" sz="1200" b="0" kern="100">
                          <a:effectLst/>
                          <a:latin typeface="Tahoma" pitchFamily="34" charset="0"/>
                          <a:ea typeface="Tahoma" pitchFamily="34" charset="0"/>
                          <a:cs typeface="Tahoma" pitchFamily="34" charset="0"/>
                        </a:rPr>
                        <a:t>6</a:t>
                      </a:r>
                      <a:endParaRPr lang="zh-TW" sz="1200" b="0" kern="10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Restaurants and hotels</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06"/>
                  </a:ext>
                </a:extLst>
              </a:tr>
              <a:tr h="365760">
                <a:tc>
                  <a:txBody>
                    <a:bodyPr/>
                    <a:lstStyle/>
                    <a:p>
                      <a:pPr algn="ctr">
                        <a:spcAft>
                          <a:spcPts val="0"/>
                        </a:spcAft>
                      </a:pPr>
                      <a:r>
                        <a:rPr lang="en-US" sz="1200" b="0" kern="100">
                          <a:effectLst/>
                          <a:latin typeface="Tahoma" pitchFamily="34" charset="0"/>
                          <a:ea typeface="Tahoma" pitchFamily="34" charset="0"/>
                          <a:cs typeface="Tahoma" pitchFamily="34" charset="0"/>
                        </a:rPr>
                        <a:t>7</a:t>
                      </a:r>
                      <a:endParaRPr lang="zh-TW" sz="1200" b="0" kern="10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Furnishings, household equipment and routine maintenance of the house</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07"/>
                  </a:ext>
                </a:extLst>
              </a:tr>
              <a:tr h="204785">
                <a:tc>
                  <a:txBody>
                    <a:bodyPr/>
                    <a:lstStyle/>
                    <a:p>
                      <a:pPr algn="ctr">
                        <a:spcAft>
                          <a:spcPts val="0"/>
                        </a:spcAft>
                      </a:pPr>
                      <a:r>
                        <a:rPr lang="en-US" sz="1200" b="0" kern="100">
                          <a:effectLst/>
                          <a:latin typeface="Tahoma" pitchFamily="34" charset="0"/>
                          <a:ea typeface="Tahoma" pitchFamily="34" charset="0"/>
                          <a:cs typeface="Tahoma" pitchFamily="34" charset="0"/>
                        </a:rPr>
                        <a:t>8</a:t>
                      </a:r>
                      <a:endParaRPr lang="zh-TW" sz="1200" b="0" kern="10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Clothing and footwear</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08"/>
                  </a:ext>
                </a:extLst>
              </a:tr>
              <a:tr h="204785">
                <a:tc>
                  <a:txBody>
                    <a:bodyPr/>
                    <a:lstStyle/>
                    <a:p>
                      <a:pPr algn="ctr">
                        <a:spcAft>
                          <a:spcPts val="0"/>
                        </a:spcAft>
                      </a:pPr>
                      <a:r>
                        <a:rPr lang="en-US" sz="1200" b="0" kern="100">
                          <a:effectLst/>
                          <a:latin typeface="Tahoma" pitchFamily="34" charset="0"/>
                          <a:ea typeface="Tahoma" pitchFamily="34" charset="0"/>
                          <a:cs typeface="Tahoma" pitchFamily="34" charset="0"/>
                        </a:rPr>
                        <a:t>9</a:t>
                      </a:r>
                      <a:endParaRPr lang="zh-TW" sz="1200" b="0" kern="10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B2B service</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09"/>
                  </a:ext>
                </a:extLst>
              </a:tr>
              <a:tr h="204785">
                <a:tc>
                  <a:txBody>
                    <a:bodyPr/>
                    <a:lstStyle/>
                    <a:p>
                      <a:pPr algn="ctr">
                        <a:spcAft>
                          <a:spcPts val="0"/>
                        </a:spcAft>
                      </a:pPr>
                      <a:r>
                        <a:rPr lang="en-US" sz="1200" b="0" kern="100">
                          <a:effectLst/>
                          <a:latin typeface="Tahoma" pitchFamily="34" charset="0"/>
                          <a:ea typeface="Tahoma" pitchFamily="34" charset="0"/>
                          <a:cs typeface="Tahoma" pitchFamily="34" charset="0"/>
                        </a:rPr>
                        <a:t>10</a:t>
                      </a:r>
                      <a:endParaRPr lang="zh-TW" sz="1200" b="0" kern="10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Alcoholic beverages, tobacco and narcotics</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10"/>
                  </a:ext>
                </a:extLst>
              </a:tr>
              <a:tr h="204785">
                <a:tc>
                  <a:txBody>
                    <a:bodyPr/>
                    <a:lstStyle/>
                    <a:p>
                      <a:pPr algn="ctr">
                        <a:spcAft>
                          <a:spcPts val="0"/>
                        </a:spcAft>
                      </a:pPr>
                      <a:r>
                        <a:rPr lang="en-US" sz="1200" b="0" kern="100">
                          <a:effectLst/>
                          <a:latin typeface="Tahoma" pitchFamily="34" charset="0"/>
                          <a:ea typeface="Tahoma" pitchFamily="34" charset="0"/>
                          <a:cs typeface="Tahoma" pitchFamily="34" charset="0"/>
                        </a:rPr>
                        <a:t>11</a:t>
                      </a:r>
                      <a:endParaRPr lang="zh-TW" sz="1200" b="0" kern="10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Communications</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11"/>
                  </a:ext>
                </a:extLst>
              </a:tr>
              <a:tr h="204785">
                <a:tc>
                  <a:txBody>
                    <a:bodyPr/>
                    <a:lstStyle/>
                    <a:p>
                      <a:pPr algn="ctr">
                        <a:spcAft>
                          <a:spcPts val="0"/>
                        </a:spcAft>
                      </a:pPr>
                      <a:r>
                        <a:rPr lang="en-US" sz="1200" b="0" kern="100">
                          <a:effectLst/>
                          <a:latin typeface="Tahoma" pitchFamily="34" charset="0"/>
                          <a:ea typeface="Tahoma" pitchFamily="34" charset="0"/>
                          <a:cs typeface="Tahoma" pitchFamily="34" charset="0"/>
                        </a:rPr>
                        <a:t>12</a:t>
                      </a:r>
                      <a:endParaRPr lang="zh-TW" sz="1200" b="0" kern="10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Education</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12"/>
                  </a:ext>
                </a:extLst>
              </a:tr>
              <a:tr h="204785">
                <a:tc>
                  <a:txBody>
                    <a:bodyPr/>
                    <a:lstStyle/>
                    <a:p>
                      <a:pPr algn="ctr">
                        <a:spcAft>
                          <a:spcPts val="0"/>
                        </a:spcAft>
                      </a:pPr>
                      <a:r>
                        <a:rPr lang="en-US" sz="1200" b="0" kern="100">
                          <a:effectLst/>
                          <a:latin typeface="Tahoma" pitchFamily="34" charset="0"/>
                          <a:ea typeface="Tahoma" pitchFamily="34" charset="0"/>
                          <a:cs typeface="Tahoma" pitchFamily="34" charset="0"/>
                        </a:rPr>
                        <a:t>13</a:t>
                      </a:r>
                      <a:endParaRPr lang="zh-TW" sz="1200" b="0" kern="10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Banking and financial product purchasing</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13"/>
                  </a:ext>
                </a:extLst>
              </a:tr>
              <a:tr h="204785">
                <a:tc>
                  <a:txBody>
                    <a:bodyPr/>
                    <a:lstStyle/>
                    <a:p>
                      <a:pPr algn="ctr">
                        <a:spcAft>
                          <a:spcPts val="0"/>
                        </a:spcAft>
                      </a:pPr>
                      <a:r>
                        <a:rPr lang="en-US" sz="1200" b="0" kern="100" dirty="0">
                          <a:effectLst/>
                          <a:latin typeface="Tahoma" pitchFamily="34" charset="0"/>
                          <a:ea typeface="Tahoma" pitchFamily="34" charset="0"/>
                          <a:cs typeface="Tahoma" pitchFamily="34" charset="0"/>
                        </a:rPr>
                        <a:t>14</a:t>
                      </a:r>
                      <a:endParaRPr lang="zh-TW" sz="1200" b="0" kern="100" dirty="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sz="1200" kern="100" dirty="0">
                          <a:effectLst/>
                          <a:latin typeface="Tahoma" pitchFamily="34" charset="0"/>
                          <a:ea typeface="Tahoma" pitchFamily="34" charset="0"/>
                          <a:cs typeface="Tahoma" pitchFamily="34" charset="0"/>
                        </a:rPr>
                        <a:t>Miscellaneous</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14"/>
                  </a:ext>
                </a:extLst>
              </a:tr>
              <a:tr h="204785">
                <a:tc>
                  <a:txBody>
                    <a:bodyPr/>
                    <a:lstStyle/>
                    <a:p>
                      <a:pPr algn="ctr">
                        <a:spcAft>
                          <a:spcPts val="0"/>
                        </a:spcAft>
                      </a:pPr>
                      <a:r>
                        <a:rPr lang="en-US" altLang="zh-TW" sz="1200" b="0" kern="100" dirty="0" smtClean="0">
                          <a:effectLst/>
                          <a:latin typeface="Tahoma" pitchFamily="34" charset="0"/>
                          <a:ea typeface="新細明體"/>
                          <a:cs typeface="Tahoma" pitchFamily="34" charset="0"/>
                        </a:rPr>
                        <a:t>15</a:t>
                      </a:r>
                      <a:endParaRPr lang="zh-TW" sz="1200" b="0" kern="100" dirty="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altLang="zh-TW" sz="1200" kern="100" dirty="0" smtClean="0">
                          <a:effectLst/>
                          <a:latin typeface="Tahoma" pitchFamily="34" charset="0"/>
                          <a:ea typeface="新細明體"/>
                          <a:cs typeface="Tahoma" pitchFamily="34" charset="0"/>
                        </a:rPr>
                        <a:t>Food Stores – Grocery</a:t>
                      </a:r>
                      <a:r>
                        <a:rPr lang="en-US" altLang="zh-TW" sz="1200" kern="100" baseline="0" dirty="0" smtClean="0">
                          <a:effectLst/>
                          <a:latin typeface="Tahoma" pitchFamily="34" charset="0"/>
                          <a:ea typeface="新細明體"/>
                          <a:cs typeface="Tahoma" pitchFamily="34" charset="0"/>
                        </a:rPr>
                        <a:t> Stores, Supermarkets</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15"/>
                  </a:ext>
                </a:extLst>
              </a:tr>
              <a:tr h="204785">
                <a:tc>
                  <a:txBody>
                    <a:bodyPr/>
                    <a:lstStyle/>
                    <a:p>
                      <a:pPr algn="ctr">
                        <a:spcAft>
                          <a:spcPts val="0"/>
                        </a:spcAft>
                      </a:pPr>
                      <a:r>
                        <a:rPr lang="en-US" altLang="zh-TW" sz="1200" b="0" kern="100" dirty="0" smtClean="0">
                          <a:effectLst/>
                          <a:latin typeface="Tahoma" pitchFamily="34" charset="0"/>
                          <a:ea typeface="新細明體"/>
                          <a:cs typeface="Tahoma" pitchFamily="34" charset="0"/>
                        </a:rPr>
                        <a:t>16</a:t>
                      </a:r>
                      <a:endParaRPr lang="zh-TW" sz="1200" b="0" kern="100" dirty="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altLang="zh-TW" sz="1200" kern="100" dirty="0" smtClean="0">
                          <a:effectLst/>
                          <a:latin typeface="Tahoma" pitchFamily="34" charset="0"/>
                          <a:ea typeface="新細明體"/>
                          <a:cs typeface="Tahoma" pitchFamily="34" charset="0"/>
                        </a:rPr>
                        <a:t>Pet</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16"/>
                  </a:ext>
                </a:extLst>
              </a:tr>
              <a:tr h="204785">
                <a:tc>
                  <a:txBody>
                    <a:bodyPr/>
                    <a:lstStyle/>
                    <a:p>
                      <a:pPr algn="ctr">
                        <a:spcAft>
                          <a:spcPts val="0"/>
                        </a:spcAft>
                      </a:pPr>
                      <a:r>
                        <a:rPr lang="en-US" altLang="zh-TW" sz="1200" b="0" kern="100" dirty="0" smtClean="0">
                          <a:effectLst/>
                          <a:latin typeface="Tahoma" pitchFamily="34" charset="0"/>
                          <a:ea typeface="新細明體"/>
                          <a:cs typeface="Tahoma" pitchFamily="34" charset="0"/>
                        </a:rPr>
                        <a:t>17</a:t>
                      </a:r>
                      <a:endParaRPr lang="zh-TW" sz="1200" b="0" kern="100" dirty="0">
                        <a:effectLst/>
                        <a:latin typeface="Tahoma" pitchFamily="34" charset="0"/>
                        <a:ea typeface="新細明體"/>
                        <a:cs typeface="Tahoma" pitchFamily="34" charset="0"/>
                      </a:endParaRPr>
                    </a:p>
                  </a:txBody>
                  <a:tcPr marL="13338" marR="13338" marT="0" marB="0" anchor="ctr">
                    <a:lnR w="12700" cap="flat" cmpd="sng" algn="ctr">
                      <a:solidFill>
                        <a:srgbClr val="C00000"/>
                      </a:solidFill>
                      <a:prstDash val="solid"/>
                      <a:round/>
                      <a:headEnd type="none" w="med" len="med"/>
                      <a:tailEnd type="none" w="med" len="med"/>
                    </a:lnR>
                  </a:tcPr>
                </a:tc>
                <a:tc>
                  <a:txBody>
                    <a:bodyPr/>
                    <a:lstStyle/>
                    <a:p>
                      <a:pPr algn="ctr">
                        <a:spcAft>
                          <a:spcPts val="0"/>
                        </a:spcAft>
                      </a:pPr>
                      <a:r>
                        <a:rPr lang="en-US" altLang="zh-TW" sz="1200" kern="100" dirty="0" smtClean="0">
                          <a:effectLst/>
                          <a:latin typeface="Tahoma" pitchFamily="34" charset="0"/>
                          <a:ea typeface="新細明體"/>
                          <a:cs typeface="Tahoma" pitchFamily="34" charset="0"/>
                        </a:rPr>
                        <a:t>Professional service</a:t>
                      </a:r>
                      <a:endParaRPr lang="zh-TW" sz="1200" kern="100" dirty="0">
                        <a:effectLst/>
                        <a:latin typeface="Tahoma" pitchFamily="34" charset="0"/>
                        <a:ea typeface="新細明體"/>
                        <a:cs typeface="Tahoma" pitchFamily="34" charset="0"/>
                      </a:endParaRPr>
                    </a:p>
                  </a:txBody>
                  <a:tcPr marL="13338" marR="13338" marT="0" marB="0" anchor="ctr">
                    <a:lnL w="12700" cap="flat" cmpd="sng" algn="ctr">
                      <a:solidFill>
                        <a:srgbClr val="C00000"/>
                      </a:solidFill>
                      <a:prstDash val="solid"/>
                      <a:round/>
                      <a:headEnd type="none" w="med" len="med"/>
                      <a:tailEnd type="none" w="med" len="med"/>
                    </a:lnL>
                  </a:tcPr>
                </a:tc>
                <a:extLst>
                  <a:ext uri="{0D108BD9-81ED-4DB2-BD59-A6C34878D82A}">
                    <a16:rowId xmlns:a16="http://schemas.microsoft.com/office/drawing/2014/main" val="10017"/>
                  </a:ext>
                </a:extLst>
              </a:tr>
            </a:tbl>
          </a:graphicData>
        </a:graphic>
      </p:graphicFrame>
      <p:sp>
        <p:nvSpPr>
          <p:cNvPr id="7" name="矩形 6"/>
          <p:cNvSpPr/>
          <p:nvPr/>
        </p:nvSpPr>
        <p:spPr>
          <a:xfrm>
            <a:off x="682555" y="1167594"/>
            <a:ext cx="3565324" cy="3116238"/>
          </a:xfrm>
          <a:prstGeom prst="rect">
            <a:avLst/>
          </a:prstGeom>
        </p:spPr>
        <p:txBody>
          <a:bodyPr wrap="square" lIns="68589" tIns="34295" rIns="68589" bIns="34295">
            <a:spAutoFit/>
          </a:bodyPr>
          <a:lstStyle/>
          <a:p>
            <a:pPr marL="257209" indent="-257209">
              <a:lnSpc>
                <a:spcPct val="200000"/>
              </a:lnSpc>
              <a:buFont typeface="+mj-lt"/>
              <a:buAutoNum type="arabicParenBoth"/>
            </a:pPr>
            <a:r>
              <a:rPr lang="zh-TW" altLang="zh-TW" sz="1200" b="1" dirty="0">
                <a:latin typeface="微軟正黑體" pitchFamily="34" charset="-120"/>
                <a:ea typeface="微軟正黑體" pitchFamily="34" charset="-120"/>
                <a:cs typeface="Times New Roman"/>
              </a:rPr>
              <a:t>特殊資料判斷處理</a:t>
            </a:r>
          </a:p>
          <a:p>
            <a:pPr marL="557287" lvl="1" indent="-214341">
              <a:lnSpc>
                <a:spcPct val="150000"/>
              </a:lnSpc>
              <a:buFont typeface="+mj-lt"/>
              <a:buAutoNum type="arabicPeriod"/>
            </a:pPr>
            <a:r>
              <a:rPr lang="zh-TW" altLang="zh-TW" sz="1200" kern="100" dirty="0">
                <a:solidFill>
                  <a:srgbClr val="000000"/>
                </a:solidFill>
                <a:latin typeface="微軟正黑體" pitchFamily="34" charset="-120"/>
                <a:ea typeface="微軟正黑體" pitchFamily="34" charset="-120"/>
                <a:cs typeface="Times New Roman"/>
              </a:rPr>
              <a:t>資產類別資料</a:t>
            </a:r>
            <a:r>
              <a:rPr lang="zh-TW" altLang="en-US" sz="1200" kern="100" dirty="0">
                <a:solidFill>
                  <a:srgbClr val="000000"/>
                </a:solidFill>
                <a:latin typeface="微軟正黑體" pitchFamily="34" charset="-120"/>
                <a:ea typeface="微軟正黑體" pitchFamily="34" charset="-120"/>
                <a:cs typeface="Times New Roman"/>
              </a:rPr>
              <a:t> </a:t>
            </a:r>
            <a:r>
              <a:rPr lang="en-US" altLang="zh-TW" sz="1200" kern="100" dirty="0">
                <a:solidFill>
                  <a:srgbClr val="000000"/>
                </a:solidFill>
                <a:latin typeface="微軟正黑體" pitchFamily="34" charset="-120"/>
                <a:ea typeface="微軟正黑體" pitchFamily="34" charset="-120"/>
                <a:cs typeface="Times New Roman"/>
              </a:rPr>
              <a:t>(</a:t>
            </a:r>
            <a:r>
              <a:rPr lang="en-US" altLang="zh-TW" sz="1200" kern="100" dirty="0" err="1">
                <a:solidFill>
                  <a:srgbClr val="000000"/>
                </a:solidFill>
                <a:latin typeface="Tahoma" pitchFamily="34" charset="0"/>
                <a:ea typeface="Tahoma" pitchFamily="34" charset="0"/>
                <a:cs typeface="Tahoma" pitchFamily="34" charset="0"/>
              </a:rPr>
              <a:t>as_x</a:t>
            </a:r>
            <a:r>
              <a:rPr lang="en-US" altLang="zh-TW" sz="1200" kern="100" dirty="0">
                <a:solidFill>
                  <a:srgbClr val="000000"/>
                </a:solidFill>
                <a:latin typeface="微軟正黑體" pitchFamily="34" charset="-120"/>
                <a:ea typeface="微軟正黑體" pitchFamily="34" charset="-120"/>
                <a:cs typeface="Times New Roman"/>
              </a:rPr>
              <a:t>)</a:t>
            </a:r>
            <a:r>
              <a:rPr lang="zh-TW" altLang="en-US" sz="1200" kern="100" dirty="0">
                <a:solidFill>
                  <a:srgbClr val="000000"/>
                </a:solidFill>
                <a:latin typeface="微軟正黑體" pitchFamily="34" charset="-120"/>
                <a:ea typeface="微軟正黑體" pitchFamily="34" charset="-120"/>
                <a:cs typeface="Times New Roman"/>
              </a:rPr>
              <a:t> </a:t>
            </a:r>
            <a:r>
              <a:rPr lang="zh-TW" altLang="zh-TW" sz="1200" kern="100" dirty="0">
                <a:solidFill>
                  <a:srgbClr val="000000"/>
                </a:solidFill>
                <a:latin typeface="微軟正黑體" pitchFamily="34" charset="-120"/>
                <a:ea typeface="微軟正黑體" pitchFamily="34" charset="-120"/>
                <a:cs typeface="Times New Roman"/>
              </a:rPr>
              <a:t>轉為流量概念</a:t>
            </a:r>
            <a:r>
              <a:rPr lang="zh-TW" altLang="en-US" sz="1200" kern="100" dirty="0">
                <a:solidFill>
                  <a:srgbClr val="000000"/>
                </a:solidFill>
                <a:latin typeface="微軟正黑體" pitchFamily="34" charset="-120"/>
                <a:ea typeface="微軟正黑體" pitchFamily="34" charset="-120"/>
                <a:cs typeface="Times New Roman"/>
              </a:rPr>
              <a:t> </a:t>
            </a:r>
            <a:r>
              <a:rPr lang="en-US" altLang="zh-TW" sz="1200" kern="100" dirty="0">
                <a:solidFill>
                  <a:srgbClr val="000000"/>
                </a:solidFill>
                <a:latin typeface="微軟正黑體" pitchFamily="34" charset="-120"/>
                <a:ea typeface="微軟正黑體" pitchFamily="34" charset="-120"/>
                <a:cs typeface="Times New Roman"/>
              </a:rPr>
              <a:t>(</a:t>
            </a:r>
            <a:r>
              <a:rPr lang="en-US" altLang="zh-TW" sz="1200" kern="100" dirty="0" err="1">
                <a:solidFill>
                  <a:srgbClr val="000000"/>
                </a:solidFill>
                <a:latin typeface="Tahoma" pitchFamily="34" charset="0"/>
                <a:ea typeface="Tahoma" pitchFamily="34" charset="0"/>
                <a:cs typeface="Tahoma" pitchFamily="34" charset="0"/>
              </a:rPr>
              <a:t>as_X_flow</a:t>
            </a:r>
            <a:r>
              <a:rPr lang="en-US" altLang="zh-TW" sz="1200" kern="100" dirty="0">
                <a:solidFill>
                  <a:srgbClr val="000000"/>
                </a:solidFill>
                <a:latin typeface="微軟正黑體" pitchFamily="34" charset="-120"/>
                <a:ea typeface="微軟正黑體" pitchFamily="34" charset="-120"/>
                <a:cs typeface="Times New Roman"/>
              </a:rPr>
              <a:t>)</a:t>
            </a:r>
            <a:endParaRPr lang="zh-TW" altLang="zh-TW" sz="1200" kern="100" dirty="0">
              <a:latin typeface="微軟正黑體" pitchFamily="34" charset="-120"/>
              <a:ea typeface="微軟正黑體" pitchFamily="34" charset="-120"/>
              <a:cs typeface="Times New Roman"/>
            </a:endParaRPr>
          </a:p>
          <a:p>
            <a:pPr marL="557287" lvl="1" indent="-214341">
              <a:lnSpc>
                <a:spcPct val="150000"/>
              </a:lnSpc>
              <a:buFont typeface="+mj-lt"/>
              <a:buAutoNum type="arabicPeriod"/>
            </a:pPr>
            <a:r>
              <a:rPr lang="en-US" altLang="zh-TW" sz="1200" kern="100" dirty="0">
                <a:latin typeface="Tahoma" pitchFamily="34" charset="0"/>
                <a:ea typeface="Tahoma" pitchFamily="34" charset="0"/>
                <a:cs typeface="Tahoma" pitchFamily="34" charset="0"/>
              </a:rPr>
              <a:t>MCC code</a:t>
            </a:r>
            <a:r>
              <a:rPr lang="zh-TW" altLang="zh-TW" sz="1200" kern="100" dirty="0">
                <a:latin typeface="微軟正黑體" pitchFamily="34" charset="-120"/>
                <a:ea typeface="微軟正黑體" pitchFamily="34" charset="-120"/>
                <a:cs typeface="Times New Roman"/>
              </a:rPr>
              <a:t>轉換為歐盟統計局家戶消費大類</a:t>
            </a:r>
            <a:endParaRPr lang="en-US" altLang="zh-TW" sz="1200" b="1" dirty="0">
              <a:latin typeface="微軟正黑體" pitchFamily="34" charset="-120"/>
              <a:ea typeface="微軟正黑體" pitchFamily="34" charset="-120"/>
              <a:cs typeface="Times New Roman"/>
            </a:endParaRPr>
          </a:p>
          <a:p>
            <a:pPr marL="257209" indent="-257209">
              <a:lnSpc>
                <a:spcPct val="200000"/>
              </a:lnSpc>
              <a:buFont typeface="+mj-lt"/>
              <a:buAutoNum type="arabicParenBoth"/>
            </a:pPr>
            <a:r>
              <a:rPr lang="zh-TW" altLang="zh-TW" sz="1200" b="1" dirty="0">
                <a:latin typeface="微軟正黑體" pitchFamily="34" charset="-120"/>
                <a:ea typeface="微軟正黑體" pitchFamily="34" charset="-120"/>
                <a:cs typeface="Times New Roman"/>
              </a:rPr>
              <a:t>辨認異常值</a:t>
            </a:r>
            <a:r>
              <a:rPr lang="en-US" altLang="zh-TW" sz="1200" b="1" dirty="0">
                <a:latin typeface="微軟正黑體" pitchFamily="34" charset="-120"/>
                <a:ea typeface="微軟正黑體" pitchFamily="34" charset="-120"/>
                <a:cs typeface="Times New Roman"/>
              </a:rPr>
              <a:t>(</a:t>
            </a:r>
            <a:r>
              <a:rPr lang="zh-TW" altLang="zh-TW" sz="1200" b="1" dirty="0">
                <a:latin typeface="微軟正黑體" pitchFamily="34" charset="-120"/>
                <a:ea typeface="微軟正黑體" pitchFamily="34" charset="-120"/>
                <a:cs typeface="Times New Roman"/>
              </a:rPr>
              <a:t>過於違反常理的值</a:t>
            </a:r>
            <a:r>
              <a:rPr lang="en-US" altLang="zh-TW" sz="1200" b="1" dirty="0">
                <a:latin typeface="微軟正黑體" pitchFamily="34" charset="-120"/>
                <a:ea typeface="微軟正黑體" pitchFamily="34" charset="-120"/>
                <a:cs typeface="Times New Roman"/>
              </a:rPr>
              <a:t>)</a:t>
            </a:r>
            <a:endParaRPr lang="zh-TW" altLang="zh-TW" sz="1200" b="1" dirty="0">
              <a:latin typeface="微軟正黑體" pitchFamily="34" charset="-120"/>
              <a:ea typeface="微軟正黑體" pitchFamily="34" charset="-120"/>
              <a:cs typeface="Times New Roman"/>
            </a:endParaRPr>
          </a:p>
          <a:p>
            <a:pPr marL="457261">
              <a:lnSpc>
                <a:spcPct val="150000"/>
              </a:lnSpc>
            </a:pPr>
            <a:r>
              <a:rPr lang="zh-TW" altLang="zh-TW" sz="1200" kern="100" dirty="0">
                <a:solidFill>
                  <a:srgbClr val="000000"/>
                </a:solidFill>
                <a:latin typeface="微軟正黑體" pitchFamily="34" charset="-120"/>
                <a:ea typeface="微軟正黑體" pitchFamily="34" charset="-120"/>
                <a:cs typeface="Times New Roman"/>
              </a:rPr>
              <a:t>藉由查看分佈與敘述統計的方法，</a:t>
            </a:r>
            <a:r>
              <a:rPr lang="zh-TW" altLang="en-US" sz="1200" kern="100" dirty="0">
                <a:solidFill>
                  <a:srgbClr val="000000"/>
                </a:solidFill>
                <a:latin typeface="微軟正黑體" pitchFamily="34" charset="-120"/>
                <a:ea typeface="微軟正黑體" pitchFamily="34" charset="-120"/>
                <a:cs typeface="Times New Roman"/>
              </a:rPr>
              <a:t>並未</a:t>
            </a:r>
            <a:r>
              <a:rPr lang="zh-TW" altLang="zh-TW" sz="1200" kern="100" dirty="0">
                <a:solidFill>
                  <a:srgbClr val="000000"/>
                </a:solidFill>
                <a:latin typeface="微軟正黑體" pitchFamily="34" charset="-120"/>
                <a:ea typeface="微軟正黑體" pitchFamily="34" charset="-120"/>
                <a:cs typeface="Times New Roman"/>
              </a:rPr>
              <a:t>看到任何須處理之異常值</a:t>
            </a:r>
            <a:r>
              <a:rPr lang="zh-TW" altLang="en-US" sz="1200" kern="100" dirty="0">
                <a:solidFill>
                  <a:srgbClr val="000000"/>
                </a:solidFill>
                <a:latin typeface="微軟正黑體" pitchFamily="34" charset="-120"/>
                <a:ea typeface="微軟正黑體" pitchFamily="34" charset="-120"/>
                <a:cs typeface="Times New Roman"/>
              </a:rPr>
              <a:t>。</a:t>
            </a:r>
            <a:endParaRPr lang="zh-TW" altLang="zh-TW" sz="1200" kern="100" dirty="0">
              <a:latin typeface="微軟正黑體" pitchFamily="34" charset="-120"/>
              <a:ea typeface="微軟正黑體" pitchFamily="34" charset="-120"/>
              <a:cs typeface="Times New Roman"/>
            </a:endParaRPr>
          </a:p>
          <a:p>
            <a:pPr>
              <a:lnSpc>
                <a:spcPct val="200000"/>
              </a:lnSpc>
            </a:pPr>
            <a:r>
              <a:rPr lang="en-US" altLang="zh-TW" sz="1200" b="1" dirty="0">
                <a:latin typeface="微軟正黑體" pitchFamily="34" charset="-120"/>
                <a:ea typeface="微軟正黑體" pitchFamily="34" charset="-120"/>
                <a:cs typeface="Times New Roman"/>
              </a:rPr>
              <a:t>(3) </a:t>
            </a:r>
            <a:r>
              <a:rPr lang="zh-TW" altLang="zh-TW" sz="1200" b="1" dirty="0">
                <a:latin typeface="微軟正黑體" pitchFamily="34" charset="-120"/>
                <a:ea typeface="微軟正黑體" pitchFamily="34" charset="-120"/>
                <a:cs typeface="Times New Roman"/>
              </a:rPr>
              <a:t>辨認遺失值</a:t>
            </a:r>
          </a:p>
          <a:p>
            <a:pPr marL="457261">
              <a:lnSpc>
                <a:spcPct val="150000"/>
              </a:lnSpc>
            </a:pPr>
            <a:r>
              <a:rPr lang="en-US" altLang="zh-TW" sz="1200" kern="100" dirty="0" err="1">
                <a:solidFill>
                  <a:srgbClr val="000000"/>
                </a:solidFill>
                <a:latin typeface="微軟正黑體" pitchFamily="34" charset="-120"/>
                <a:ea typeface="微軟正黑體" pitchFamily="34" charset="-120"/>
                <a:cs typeface="Times New Roman"/>
              </a:rPr>
              <a:t>c_zip</a:t>
            </a:r>
            <a:r>
              <a:rPr lang="zh-TW" altLang="zh-TW" sz="1200" kern="100" dirty="0">
                <a:solidFill>
                  <a:srgbClr val="000000"/>
                </a:solidFill>
                <a:latin typeface="微軟正黑體" pitchFamily="34" charset="-120"/>
                <a:ea typeface="微軟正黑體" pitchFamily="34" charset="-120"/>
                <a:cs typeface="Times New Roman"/>
              </a:rPr>
              <a:t>這個變數有遺失值，</a:t>
            </a:r>
            <a:r>
              <a:rPr lang="zh-TW" altLang="en-US" sz="1200" kern="100" dirty="0">
                <a:solidFill>
                  <a:srgbClr val="000000"/>
                </a:solidFill>
                <a:latin typeface="微軟正黑體" pitchFamily="34" charset="-120"/>
                <a:ea typeface="微軟正黑體" pitchFamily="34" charset="-120"/>
                <a:cs typeface="Times New Roman"/>
              </a:rPr>
              <a:t>本組將</a:t>
            </a:r>
            <a:r>
              <a:rPr lang="zh-TW" altLang="zh-TW" sz="1200" kern="100" dirty="0">
                <a:solidFill>
                  <a:srgbClr val="000000"/>
                </a:solidFill>
                <a:latin typeface="微軟正黑體" pitchFamily="34" charset="-120"/>
                <a:ea typeface="微軟正黑體" pitchFamily="34" charset="-120"/>
                <a:cs typeface="Times New Roman"/>
              </a:rPr>
              <a:t>所有遺失值轉換成</a:t>
            </a:r>
            <a:r>
              <a:rPr lang="en-US" altLang="zh-TW" sz="1200" kern="100" dirty="0">
                <a:solidFill>
                  <a:srgbClr val="000000"/>
                </a:solidFill>
                <a:latin typeface="微軟正黑體" pitchFamily="34" charset="-120"/>
                <a:ea typeface="微軟正黑體" pitchFamily="34" charset="-120"/>
                <a:cs typeface="Times New Roman"/>
              </a:rPr>
              <a:t>0</a:t>
            </a:r>
            <a:r>
              <a:rPr lang="zh-TW" altLang="zh-TW" sz="1200" kern="100" dirty="0">
                <a:solidFill>
                  <a:srgbClr val="000000"/>
                </a:solidFill>
                <a:latin typeface="微軟正黑體" pitchFamily="34" charset="-120"/>
                <a:ea typeface="微軟正黑體" pitchFamily="34" charset="-120"/>
                <a:cs typeface="Times New Roman"/>
              </a:rPr>
              <a:t>處理</a:t>
            </a:r>
            <a:r>
              <a:rPr lang="zh-TW" altLang="en-US" sz="1200" kern="100" dirty="0">
                <a:solidFill>
                  <a:srgbClr val="000000"/>
                </a:solidFill>
                <a:latin typeface="微軟正黑體" pitchFamily="34" charset="-120"/>
                <a:ea typeface="微軟正黑體" pitchFamily="34" charset="-120"/>
                <a:cs typeface="Times New Roman"/>
              </a:rPr>
              <a:t>。</a:t>
            </a:r>
            <a:endParaRPr lang="zh-TW" altLang="zh-TW" sz="1200" kern="100" dirty="0">
              <a:latin typeface="微軟正黑體" pitchFamily="34" charset="-120"/>
              <a:ea typeface="微軟正黑體" pitchFamily="34" charset="-120"/>
              <a:cs typeface="Times New Roman"/>
            </a:endParaRPr>
          </a:p>
        </p:txBody>
      </p:sp>
      <p:sp>
        <p:nvSpPr>
          <p:cNvPr id="8" name="矩形 7"/>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10</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722891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id="{DDC196ED-3752-4CBB-BA56-1B75DF0E537D}"/>
              </a:ext>
            </a:extLst>
          </p:cNvPr>
          <p:cNvSpPr/>
          <p:nvPr/>
        </p:nvSpPr>
        <p:spPr>
          <a:xfrm>
            <a:off x="0" y="0"/>
            <a:ext cx="9144000" cy="51435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IN"/>
          </a:p>
        </p:txBody>
      </p:sp>
      <p:sp>
        <p:nvSpPr>
          <p:cNvPr id="5" name="Text Placeholder 4">
            <a:extLst>
              <a:ext uri="{FF2B5EF4-FFF2-40B4-BE49-F238E27FC236}">
                <a16:creationId xmlns:a16="http://schemas.microsoft.com/office/drawing/2014/main" id="{66BF6B16-3A2D-40A1-8379-8C68FFDBF445}"/>
              </a:ext>
            </a:extLst>
          </p:cNvPr>
          <p:cNvSpPr>
            <a:spLocks noGrp="1"/>
          </p:cNvSpPr>
          <p:nvPr>
            <p:ph type="body" sz="quarter" idx="11"/>
          </p:nvPr>
        </p:nvSpPr>
        <p:spPr>
          <a:xfrm>
            <a:off x="661767" y="2841781"/>
            <a:ext cx="4702971" cy="755675"/>
          </a:xfrm>
        </p:spPr>
        <p:txBody>
          <a:bodyPr/>
          <a:lstStyle/>
          <a:p>
            <a:r>
              <a:rPr lang="zh-TW" altLang="en-US" sz="4100" dirty="0">
                <a:solidFill>
                  <a:schemeClr val="bg1"/>
                </a:solidFill>
                <a:latin typeface="微軟正黑體" pitchFamily="34" charset="-120"/>
                <a:ea typeface="微軟正黑體" pitchFamily="34" charset="-120"/>
              </a:rPr>
              <a:t>特徵資料處理過程</a:t>
            </a:r>
          </a:p>
        </p:txBody>
      </p:sp>
      <p:sp>
        <p:nvSpPr>
          <p:cNvPr id="6" name="Diamond 5">
            <a:extLst>
              <a:ext uri="{FF2B5EF4-FFF2-40B4-BE49-F238E27FC236}">
                <a16:creationId xmlns:a16="http://schemas.microsoft.com/office/drawing/2014/main" id="{B72BD343-1C28-44FB-93BF-75431E15CDDF}"/>
              </a:ext>
            </a:extLst>
          </p:cNvPr>
          <p:cNvSpPr/>
          <p:nvPr/>
        </p:nvSpPr>
        <p:spPr>
          <a:xfrm>
            <a:off x="782251" y="1599642"/>
            <a:ext cx="1148150" cy="1147851"/>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IN" sz="2700" b="1" dirty="0">
                <a:latin typeface="Open Sans" panose="020B0606030504020204" pitchFamily="34" charset="0"/>
                <a:ea typeface="Open Sans" panose="020B0606030504020204" pitchFamily="34" charset="0"/>
                <a:cs typeface="Open Sans" panose="020B0606030504020204" pitchFamily="34" charset="0"/>
              </a:rPr>
              <a:t>03</a:t>
            </a:r>
          </a:p>
        </p:txBody>
      </p:sp>
    </p:spTree>
    <p:extLst>
      <p:ext uri="{BB962C8B-B14F-4D97-AF65-F5344CB8AC3E}">
        <p14:creationId xmlns:p14="http://schemas.microsoft.com/office/powerpoint/2010/main" val="4033811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a:latin typeface="微軟正黑體" pitchFamily="34" charset="-120"/>
                <a:ea typeface="微軟正黑體" pitchFamily="34" charset="-120"/>
              </a:rPr>
              <a:t>特徵資料處理過程</a:t>
            </a:r>
          </a:p>
        </p:txBody>
      </p:sp>
      <p:sp>
        <p:nvSpPr>
          <p:cNvPr id="9"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10" name="文字方塊 9"/>
          <p:cNvSpPr txBox="1"/>
          <p:nvPr/>
        </p:nvSpPr>
        <p:spPr>
          <a:xfrm>
            <a:off x="574515" y="843558"/>
            <a:ext cx="3943465" cy="300083"/>
          </a:xfrm>
          <a:prstGeom prst="rect">
            <a:avLst/>
          </a:prstGeom>
          <a:noFill/>
        </p:spPr>
        <p:txBody>
          <a:bodyPr wrap="square" lIns="68589" tIns="34295" rIns="68589" bIns="34295" rtlCol="0">
            <a:spAutoFit/>
          </a:bodyPr>
          <a:lstStyle/>
          <a:p>
            <a:pPr marL="257209" indent="-257209">
              <a:buFont typeface="Arial" pitchFamily="34" charset="0"/>
              <a:buChar char="•"/>
            </a:pPr>
            <a:r>
              <a:rPr lang="zh-TW" altLang="en-US" sz="1500" dirty="0">
                <a:latin typeface="微軟正黑體" pitchFamily="34" charset="-120"/>
                <a:ea typeface="微軟正黑體" pitchFamily="34" charset="-120"/>
              </a:rPr>
              <a:t>資料前處理</a:t>
            </a:r>
          </a:p>
        </p:txBody>
      </p:sp>
      <p:sp>
        <p:nvSpPr>
          <p:cNvPr id="18" name="Rectangle 26"/>
          <p:cNvSpPr>
            <a:spLocks noChangeArrowheads="1"/>
          </p:cNvSpPr>
          <p:nvPr>
            <p:custDataLst>
              <p:tags r:id="rId1"/>
            </p:custDataLst>
          </p:nvPr>
        </p:nvSpPr>
        <p:spPr bwMode="gray">
          <a:xfrm>
            <a:off x="2229001" y="2621580"/>
            <a:ext cx="4287721" cy="103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68589" tIns="68589" rIns="68589" bIns="34289"/>
          <a:lstStyle/>
          <a:p>
            <a:pPr>
              <a:lnSpc>
                <a:spcPct val="150000"/>
              </a:lnSpc>
              <a:buClr>
                <a:schemeClr val="tx2"/>
              </a:buClr>
            </a:pPr>
            <a:r>
              <a:rPr lang="zh-TW" altLang="en-US" sz="1200" dirty="0">
                <a:latin typeface="微軟正黑體" pitchFamily="34" charset="-120"/>
                <a:ea typeface="微軟正黑體" pitchFamily="34" charset="-120"/>
              </a:rPr>
              <a:t>將 </a:t>
            </a:r>
            <a:r>
              <a:rPr lang="en-US" altLang="zh-TW" sz="1200" dirty="0">
                <a:latin typeface="微軟正黑體" pitchFamily="34" charset="-120"/>
                <a:ea typeface="微軟正黑體" pitchFamily="34" charset="-120"/>
              </a:rPr>
              <a:t>status.csv</a:t>
            </a:r>
            <a:r>
              <a:rPr lang="zh-TW" altLang="en-US" sz="1200" dirty="0">
                <a:latin typeface="微軟正黑體" pitchFamily="34" charset="-120"/>
                <a:ea typeface="微軟正黑體" pitchFamily="34" charset="-120"/>
              </a:rPr>
              <a:t> 之每人每月份之 </a:t>
            </a:r>
            <a:r>
              <a:rPr lang="en-US" altLang="zh-TW" sz="1200" b="1" dirty="0" err="1">
                <a:latin typeface="微軟正黑體" pitchFamily="34" charset="-120"/>
                <a:ea typeface="微軟正黑體" pitchFamily="34" charset="-120"/>
              </a:rPr>
              <a:t>py_x</a:t>
            </a:r>
            <a:r>
              <a:rPr lang="zh-TW" altLang="en-US" sz="1200" b="1" dirty="0">
                <a:latin typeface="微軟正黑體" pitchFamily="34" charset="-120"/>
                <a:ea typeface="微軟正黑體" pitchFamily="34" charset="-120"/>
              </a:rPr>
              <a:t>、</a:t>
            </a:r>
            <a:r>
              <a:rPr lang="en-US" altLang="zh-TW" sz="1200" b="1" dirty="0" err="1">
                <a:latin typeface="微軟正黑體" pitchFamily="34" charset="-120"/>
                <a:ea typeface="微軟正黑體" pitchFamily="34" charset="-120"/>
              </a:rPr>
              <a:t>as_x</a:t>
            </a:r>
            <a:r>
              <a:rPr lang="en-US" altLang="zh-TW" sz="1200" b="1" dirty="0">
                <a:latin typeface="微軟正黑體" pitchFamily="34" charset="-120"/>
                <a:ea typeface="微軟正黑體" pitchFamily="34" charset="-120"/>
              </a:rPr>
              <a:t> </a:t>
            </a:r>
            <a:r>
              <a:rPr lang="zh-TW" altLang="en-US" sz="1200" dirty="0">
                <a:latin typeface="微軟正黑體" pitchFamily="34" charset="-120"/>
                <a:ea typeface="微軟正黑體" pitchFamily="34" charset="-120"/>
              </a:rPr>
              <a:t>總合起來並命名為 </a:t>
            </a:r>
            <a:r>
              <a:rPr lang="en-US" altLang="zh-TW" sz="1200" b="1" dirty="0" err="1">
                <a:latin typeface="微軟正黑體" pitchFamily="34" charset="-120"/>
                <a:ea typeface="微軟正黑體" pitchFamily="34" charset="-120"/>
              </a:rPr>
              <a:t>py_total</a:t>
            </a:r>
            <a:r>
              <a:rPr lang="zh-TW" altLang="en-US" sz="1200" b="1" dirty="0">
                <a:latin typeface="微軟正黑體" pitchFamily="34" charset="-120"/>
                <a:ea typeface="微軟正黑體" pitchFamily="34" charset="-120"/>
              </a:rPr>
              <a:t> </a:t>
            </a:r>
            <a:r>
              <a:rPr lang="zh-TW" altLang="en-US" sz="1200" dirty="0">
                <a:latin typeface="微軟正黑體" pitchFamily="34" charset="-120"/>
                <a:ea typeface="微軟正黑體" pitchFamily="34" charset="-120"/>
              </a:rPr>
              <a:t>與 </a:t>
            </a:r>
            <a:r>
              <a:rPr lang="en-US" altLang="zh-TW" sz="1200" b="1" dirty="0" err="1">
                <a:latin typeface="微軟正黑體" pitchFamily="34" charset="-120"/>
                <a:ea typeface="微軟正黑體" pitchFamily="34" charset="-120"/>
              </a:rPr>
              <a:t>as_total</a:t>
            </a:r>
            <a:r>
              <a:rPr lang="zh-TW" altLang="en-US" sz="1200" dirty="0">
                <a:latin typeface="微軟正黑體" pitchFamily="34" charset="-120"/>
                <a:ea typeface="微軟正黑體" pitchFamily="34" charset="-120"/>
              </a:rPr>
              <a:t> 特徵，</a:t>
            </a:r>
            <a:r>
              <a:rPr lang="zh-TW" altLang="zh-TW" sz="1200" dirty="0">
                <a:latin typeface="微軟正黑體" pitchFamily="34" charset="-120"/>
                <a:ea typeface="微軟正黑體" pitchFamily="34" charset="-120"/>
              </a:rPr>
              <a:t>即代表每個月份消費與資產持有的總和。</a:t>
            </a:r>
            <a:endParaRPr lang="en-US" altLang="zh-TW" sz="1200" dirty="0">
              <a:latin typeface="微軟正黑體" pitchFamily="34" charset="-120"/>
              <a:ea typeface="微軟正黑體" pitchFamily="34" charset="-120"/>
            </a:endParaRPr>
          </a:p>
        </p:txBody>
      </p:sp>
      <p:sp>
        <p:nvSpPr>
          <p:cNvPr id="27" name="Rectangle 3"/>
          <p:cNvSpPr>
            <a:spLocks noChangeArrowheads="1"/>
          </p:cNvSpPr>
          <p:nvPr/>
        </p:nvSpPr>
        <p:spPr bwMode="gray">
          <a:xfrm>
            <a:off x="614988" y="1131438"/>
            <a:ext cx="1472089" cy="35396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68589" rIns="0" bIns="68589" anchor="b">
            <a:spAutoFit/>
          </a:bodyPr>
          <a:lstStyle/>
          <a:p>
            <a:pPr defTabSz="685891">
              <a:defRPr/>
            </a:pPr>
            <a:r>
              <a:rPr lang="zh-TW" altLang="en-US" sz="1400" b="1" kern="0" dirty="0">
                <a:solidFill>
                  <a:schemeClr val="tx1"/>
                </a:solidFill>
                <a:latin typeface="微軟正黑體" pitchFamily="34" charset="-120"/>
                <a:ea typeface="微軟正黑體" pitchFamily="34" charset="-120"/>
              </a:rPr>
              <a:t>處理項目</a:t>
            </a:r>
            <a:endParaRPr lang="en-US" altLang="zh-CN" sz="1400" b="1" kern="0" dirty="0">
              <a:solidFill>
                <a:schemeClr val="tx1"/>
              </a:solidFill>
              <a:latin typeface="微軟正黑體" pitchFamily="34" charset="-120"/>
              <a:ea typeface="微軟正黑體" pitchFamily="34" charset="-120"/>
            </a:endParaRPr>
          </a:p>
        </p:txBody>
      </p:sp>
      <p:sp>
        <p:nvSpPr>
          <p:cNvPr id="28" name="Rectangle 4"/>
          <p:cNvSpPr>
            <a:spLocks noChangeArrowheads="1"/>
          </p:cNvSpPr>
          <p:nvPr/>
        </p:nvSpPr>
        <p:spPr bwMode="gray">
          <a:xfrm>
            <a:off x="2229002" y="1181073"/>
            <a:ext cx="2288977" cy="297656"/>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lIns="0" tIns="68589" rIns="0" bIns="68589" anchor="b"/>
          <a:lstStyle/>
          <a:p>
            <a:pPr defTabSz="685891">
              <a:defRPr/>
            </a:pPr>
            <a:r>
              <a:rPr lang="zh-TW" altLang="en-US" sz="1400" b="1" kern="0" dirty="0">
                <a:latin typeface="微軟正黑體" pitchFamily="34" charset="-120"/>
                <a:ea typeface="微軟正黑體" pitchFamily="34" charset="-120"/>
              </a:rPr>
              <a:t>處理方式</a:t>
            </a:r>
            <a:endParaRPr lang="en-US" altLang="zh-CN" sz="1400" b="1" kern="0" dirty="0">
              <a:latin typeface="微軟正黑體" pitchFamily="34" charset="-120"/>
              <a:ea typeface="微軟正黑體" pitchFamily="34" charset="-120"/>
            </a:endParaRPr>
          </a:p>
        </p:txBody>
      </p:sp>
      <p:sp>
        <p:nvSpPr>
          <p:cNvPr id="29" name="Rectangle 6"/>
          <p:cNvSpPr>
            <a:spLocks noChangeArrowheads="1"/>
          </p:cNvSpPr>
          <p:nvPr/>
        </p:nvSpPr>
        <p:spPr bwMode="auto">
          <a:xfrm>
            <a:off x="631475" y="1571198"/>
            <a:ext cx="1455601" cy="954881"/>
          </a:xfrm>
          <a:prstGeom prst="rect">
            <a:avLst/>
          </a:prstGeom>
          <a:solidFill>
            <a:srgbClr val="E2E2E2"/>
          </a:solidFill>
          <a:ln w="12700">
            <a:solidFill>
              <a:srgbClr val="E2E2E2"/>
            </a:solidFill>
            <a:miter lim="800000"/>
            <a:headEnd/>
            <a:tailEnd/>
          </a:ln>
        </p:spPr>
        <p:txBody>
          <a:bodyPr lIns="68589" tIns="34295" rIns="68589" bIns="34295" anchor="ctr" anchorCtr="1"/>
          <a:lstStyle/>
          <a:p>
            <a:pPr algn="ctr" defTabSz="685891" eaLnBrk="0" hangingPunct="0"/>
            <a:r>
              <a:rPr lang="zh-TW" altLang="en-US" sz="1200" b="1" kern="0" dirty="0">
                <a:solidFill>
                  <a:sysClr val="windowText" lastClr="000000"/>
                </a:solidFill>
                <a:latin typeface="微軟正黑體" pitchFamily="34" charset="-120"/>
                <a:ea typeface="微軟正黑體" pitchFamily="34" charset="-120"/>
              </a:rPr>
              <a:t>轉換類別變數</a:t>
            </a:r>
            <a:endParaRPr lang="en-US" altLang="zh-CN" sz="1200" b="1" kern="0" dirty="0">
              <a:solidFill>
                <a:sysClr val="windowText" lastClr="000000"/>
              </a:solidFill>
              <a:latin typeface="微軟正黑體" pitchFamily="34" charset="-120"/>
              <a:ea typeface="微軟正黑體" pitchFamily="34" charset="-120"/>
            </a:endParaRPr>
          </a:p>
        </p:txBody>
      </p:sp>
      <p:sp>
        <p:nvSpPr>
          <p:cNvPr id="31" name="Rectangle 8"/>
          <p:cNvSpPr>
            <a:spLocks noChangeArrowheads="1"/>
          </p:cNvSpPr>
          <p:nvPr/>
        </p:nvSpPr>
        <p:spPr bwMode="auto">
          <a:xfrm>
            <a:off x="631475" y="2625697"/>
            <a:ext cx="1455601" cy="1026114"/>
          </a:xfrm>
          <a:prstGeom prst="rect">
            <a:avLst/>
          </a:prstGeom>
          <a:solidFill>
            <a:srgbClr val="E2E2E2"/>
          </a:solidFill>
          <a:ln w="12700">
            <a:solidFill>
              <a:srgbClr val="E2E2E2"/>
            </a:solidFill>
            <a:miter lim="800000"/>
            <a:headEnd/>
            <a:tailEnd/>
          </a:ln>
        </p:spPr>
        <p:txBody>
          <a:bodyPr lIns="68589" tIns="34295" rIns="68589" bIns="34295" anchor="ctr" anchorCtr="1"/>
          <a:lstStyle/>
          <a:p>
            <a:pPr algn="ctr" defTabSz="685891" eaLnBrk="0" hangingPunct="0"/>
            <a:r>
              <a:rPr lang="zh-TW" altLang="en-US" sz="1200" b="1" kern="0" dirty="0">
                <a:solidFill>
                  <a:sysClr val="windowText" lastClr="000000"/>
                </a:solidFill>
                <a:latin typeface="微軟正黑體" pitchFamily="34" charset="-120"/>
                <a:ea typeface="微軟正黑體" pitchFamily="34" charset="-120"/>
              </a:rPr>
              <a:t>計算信用卡消費、</a:t>
            </a:r>
            <a:endParaRPr lang="en-US" altLang="zh-TW" sz="1200" b="1" kern="0" dirty="0">
              <a:solidFill>
                <a:sysClr val="windowText" lastClr="000000"/>
              </a:solidFill>
              <a:latin typeface="微軟正黑體" pitchFamily="34" charset="-120"/>
              <a:ea typeface="微軟正黑體" pitchFamily="34" charset="-120"/>
            </a:endParaRPr>
          </a:p>
          <a:p>
            <a:pPr algn="ctr" defTabSz="685891" eaLnBrk="0" hangingPunct="0"/>
            <a:r>
              <a:rPr lang="zh-TW" altLang="en-US" sz="1200" b="1" kern="0" dirty="0">
                <a:solidFill>
                  <a:sysClr val="windowText" lastClr="000000"/>
                </a:solidFill>
                <a:latin typeface="微軟正黑體" pitchFamily="34" charset="-120"/>
                <a:ea typeface="微軟正黑體" pitchFamily="34" charset="-120"/>
              </a:rPr>
              <a:t>資產持有總額</a:t>
            </a:r>
            <a:endParaRPr lang="en-US" altLang="zh-CN" sz="1200" b="1" kern="0" dirty="0">
              <a:solidFill>
                <a:sysClr val="windowText" lastClr="000000"/>
              </a:solidFill>
              <a:latin typeface="微軟正黑體" pitchFamily="34" charset="-120"/>
              <a:ea typeface="微軟正黑體" pitchFamily="34" charset="-120"/>
            </a:endParaRPr>
          </a:p>
        </p:txBody>
      </p:sp>
      <p:sp>
        <p:nvSpPr>
          <p:cNvPr id="33" name="Rectangle 10"/>
          <p:cNvSpPr>
            <a:spLocks noChangeArrowheads="1"/>
          </p:cNvSpPr>
          <p:nvPr/>
        </p:nvSpPr>
        <p:spPr bwMode="auto">
          <a:xfrm>
            <a:off x="629094" y="3731437"/>
            <a:ext cx="1457983" cy="946547"/>
          </a:xfrm>
          <a:prstGeom prst="rect">
            <a:avLst/>
          </a:prstGeom>
          <a:solidFill>
            <a:srgbClr val="E2E2E2"/>
          </a:solidFill>
          <a:ln w="12700">
            <a:solidFill>
              <a:srgbClr val="E2E2E2"/>
            </a:solidFill>
            <a:miter lim="800000"/>
            <a:headEnd/>
            <a:tailEnd/>
          </a:ln>
        </p:spPr>
        <p:txBody>
          <a:bodyPr lIns="68589" tIns="34295" rIns="68589" bIns="34295" anchor="ctr" anchorCtr="1"/>
          <a:lstStyle/>
          <a:p>
            <a:pPr defTabSz="685891" eaLnBrk="0" hangingPunct="0"/>
            <a:r>
              <a:rPr lang="zh-TW" altLang="en-US" sz="1400" b="1" kern="0" dirty="0">
                <a:solidFill>
                  <a:sysClr val="windowText" lastClr="000000"/>
                </a:solidFill>
                <a:latin typeface="微軟正黑體" pitchFamily="34" charset="-120"/>
                <a:ea typeface="微軟正黑體" pitchFamily="34" charset="-120"/>
              </a:rPr>
              <a:t>特殊處理</a:t>
            </a:r>
            <a:endParaRPr lang="en-US" altLang="zh-CN" sz="1400" b="1" kern="0" dirty="0">
              <a:solidFill>
                <a:sysClr val="windowText" lastClr="000000"/>
              </a:solidFill>
              <a:latin typeface="微軟正黑體" pitchFamily="34" charset="-120"/>
              <a:ea typeface="微軟正黑體" pitchFamily="34" charset="-120"/>
            </a:endParaRPr>
          </a:p>
        </p:txBody>
      </p:sp>
      <p:sp>
        <p:nvSpPr>
          <p:cNvPr id="35" name="Rectangle 14"/>
          <p:cNvSpPr>
            <a:spLocks noChangeArrowheads="1"/>
          </p:cNvSpPr>
          <p:nvPr/>
        </p:nvSpPr>
        <p:spPr bwMode="auto">
          <a:xfrm>
            <a:off x="2303157" y="1621680"/>
            <a:ext cx="4267585" cy="90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4295" rIns="0" bIns="34295"/>
          <a:lstStyle/>
          <a:p>
            <a:pPr eaLnBrk="0" hangingPunct="0">
              <a:lnSpc>
                <a:spcPct val="150000"/>
              </a:lnSpc>
            </a:pPr>
            <a:r>
              <a:rPr lang="zh-TW" altLang="en-US" sz="1200" dirty="0">
                <a:latin typeface="微軟正黑體" pitchFamily="34" charset="-120"/>
                <a:ea typeface="微軟正黑體" pitchFamily="34" charset="-120"/>
              </a:rPr>
              <a:t>將</a:t>
            </a:r>
            <a:r>
              <a:rPr lang="en-US" altLang="zh-CN" sz="1200" dirty="0">
                <a:latin typeface="微軟正黑體" pitchFamily="34" charset="-120"/>
                <a:ea typeface="微軟正黑體" pitchFamily="34" charset="-120"/>
              </a:rPr>
              <a:t>profile.csv</a:t>
            </a:r>
            <a:r>
              <a:rPr lang="zh-TW" altLang="en-US" sz="1200" dirty="0">
                <a:latin typeface="微軟正黑體" pitchFamily="34" charset="-120"/>
                <a:ea typeface="微軟正黑體" pitchFamily="34" charset="-120"/>
              </a:rPr>
              <a:t>之二元類別變數轉為</a:t>
            </a:r>
            <a:r>
              <a:rPr lang="en-US" altLang="zh-TW" sz="1200" dirty="0">
                <a:latin typeface="微軟正黑體" pitchFamily="34" charset="-120"/>
                <a:ea typeface="微軟正黑體" pitchFamily="34" charset="-120"/>
              </a:rPr>
              <a:t>0,1</a:t>
            </a:r>
            <a:r>
              <a:rPr lang="zh-TW" altLang="en-US" sz="1200" dirty="0">
                <a:latin typeface="微軟正黑體" pitchFamily="34" charset="-120"/>
                <a:ea typeface="微軟正黑體" pitchFamily="34" charset="-120"/>
              </a:rPr>
              <a:t>值，以便進行後續分析。</a:t>
            </a:r>
          </a:p>
          <a:p>
            <a:pPr marL="128605" indent="-128605" eaLnBrk="0" hangingPunct="0">
              <a:lnSpc>
                <a:spcPct val="150000"/>
              </a:lnSpc>
              <a:buFont typeface="Arial" pitchFamily="34" charset="0"/>
              <a:buChar char="•"/>
            </a:pPr>
            <a:r>
              <a:rPr lang="zh-TW" altLang="en-US" sz="1200" b="1" dirty="0">
                <a:latin typeface="微軟正黑體" pitchFamily="34" charset="-120"/>
                <a:ea typeface="微軟正黑體" pitchFamily="34" charset="-120"/>
              </a:rPr>
              <a:t> </a:t>
            </a:r>
            <a:r>
              <a:rPr lang="en-US" altLang="zh-CN" sz="1200" b="1" dirty="0" err="1">
                <a:latin typeface="微軟正黑體" pitchFamily="34" charset="-120"/>
                <a:ea typeface="微軟正黑體" pitchFamily="34" charset="-120"/>
              </a:rPr>
              <a:t>c_gender</a:t>
            </a:r>
            <a:r>
              <a:rPr lang="zh-TW" altLang="en-US" sz="1200" b="1" dirty="0">
                <a:latin typeface="微軟正黑體" pitchFamily="34" charset="-120"/>
                <a:ea typeface="微軟正黑體" pitchFamily="34" charset="-120"/>
              </a:rPr>
              <a:t> </a:t>
            </a:r>
            <a:r>
              <a:rPr lang="en-US" altLang="zh-TW" sz="1200" b="1" dirty="0">
                <a:latin typeface="微軟正黑體" pitchFamily="34" charset="-120"/>
                <a:ea typeface="微軟正黑體" pitchFamily="34" charset="-120"/>
              </a:rPr>
              <a:t>(male 1, female 0)</a:t>
            </a:r>
            <a:endParaRPr lang="en-US" altLang="zh-CN" sz="1200" b="1" dirty="0">
              <a:latin typeface="微軟正黑體" pitchFamily="34" charset="-120"/>
              <a:ea typeface="微軟正黑體" pitchFamily="34" charset="-120"/>
            </a:endParaRPr>
          </a:p>
          <a:p>
            <a:pPr marL="128605" indent="-128605" eaLnBrk="0" hangingPunct="0">
              <a:lnSpc>
                <a:spcPct val="150000"/>
              </a:lnSpc>
              <a:buFont typeface="Arial" pitchFamily="34" charset="0"/>
              <a:buChar char="•"/>
            </a:pPr>
            <a:r>
              <a:rPr lang="en-US" altLang="zh-CN" sz="1200" b="1" dirty="0" err="1">
                <a:latin typeface="微軟正黑體" pitchFamily="34" charset="-120"/>
                <a:ea typeface="微軟正黑體" pitchFamily="34" charset="-120"/>
              </a:rPr>
              <a:t>c_mry</a:t>
            </a:r>
            <a:endParaRPr lang="en-US" altLang="zh-CN" sz="1200" b="1" dirty="0">
              <a:latin typeface="微軟正黑體" pitchFamily="34" charset="-120"/>
              <a:ea typeface="微軟正黑體" pitchFamily="34" charset="-120"/>
            </a:endParaRPr>
          </a:p>
          <a:p>
            <a:pPr algn="l" eaLnBrk="0" hangingPunct="0">
              <a:lnSpc>
                <a:spcPct val="95000"/>
              </a:lnSpc>
              <a:buClr>
                <a:schemeClr val="tx2"/>
              </a:buClr>
            </a:pPr>
            <a:endParaRPr lang="en-US" altLang="zh-CN" sz="900" dirty="0">
              <a:ea typeface="宋体" charset="-122"/>
            </a:endParaRPr>
          </a:p>
        </p:txBody>
      </p:sp>
      <p:sp>
        <p:nvSpPr>
          <p:cNvPr id="36" name="Oval 11"/>
          <p:cNvSpPr>
            <a:spLocks noChangeAspect="1" noChangeArrowheads="1"/>
          </p:cNvSpPr>
          <p:nvPr>
            <p:custDataLst>
              <p:tags r:id="rId2"/>
            </p:custDataLst>
          </p:nvPr>
        </p:nvSpPr>
        <p:spPr bwMode="blackWhite">
          <a:xfrm>
            <a:off x="712798" y="1652228"/>
            <a:ext cx="188144" cy="189000"/>
          </a:xfrm>
          <a:prstGeom prst="ellipse">
            <a:avLst/>
          </a:prstGeom>
          <a:solidFill>
            <a:srgbClr val="C00000"/>
          </a:solidFill>
          <a:ln w="12700">
            <a:noFill/>
            <a:round/>
            <a:headEnd/>
            <a:tailEnd/>
          </a:ln>
        </p:spPr>
        <p:txBody>
          <a:bodyPr wrap="none" lIns="67509" tIns="34295" rIns="67509" bIns="34295" anchor="ctr"/>
          <a:lstStyle/>
          <a:p>
            <a:pPr algn="ctr" defTabSz="685891" eaLnBrk="0" hangingPunct="0">
              <a:defRPr/>
            </a:pPr>
            <a:r>
              <a:rPr lang="en-US" altLang="zh-CN" sz="800" b="1" kern="0" dirty="0">
                <a:solidFill>
                  <a:srgbClr val="FFFFFF"/>
                </a:solidFill>
                <a:latin typeface="Tahoma" pitchFamily="34" charset="0"/>
                <a:ea typeface="Tahoma" pitchFamily="34" charset="0"/>
                <a:cs typeface="Tahoma" pitchFamily="34" charset="0"/>
              </a:rPr>
              <a:t>1</a:t>
            </a:r>
          </a:p>
        </p:txBody>
      </p:sp>
      <p:sp>
        <p:nvSpPr>
          <p:cNvPr id="37" name="Oval 11"/>
          <p:cNvSpPr>
            <a:spLocks noChangeAspect="1" noChangeArrowheads="1"/>
          </p:cNvSpPr>
          <p:nvPr>
            <p:custDataLst>
              <p:tags r:id="rId3"/>
            </p:custDataLst>
          </p:nvPr>
        </p:nvSpPr>
        <p:spPr bwMode="blackWhite">
          <a:xfrm>
            <a:off x="712798" y="2732348"/>
            <a:ext cx="188144" cy="189000"/>
          </a:xfrm>
          <a:prstGeom prst="ellipse">
            <a:avLst/>
          </a:prstGeom>
          <a:solidFill>
            <a:srgbClr val="C00000"/>
          </a:solidFill>
          <a:ln w="12700">
            <a:noFill/>
            <a:round/>
            <a:headEnd/>
            <a:tailEnd/>
          </a:ln>
        </p:spPr>
        <p:txBody>
          <a:bodyPr wrap="none" lIns="67509" tIns="34295" rIns="67509" bIns="34295" anchor="ctr"/>
          <a:lstStyle/>
          <a:p>
            <a:pPr algn="ctr" defTabSz="685891" eaLnBrk="0" hangingPunct="0">
              <a:defRPr/>
            </a:pPr>
            <a:r>
              <a:rPr lang="en-US" altLang="zh-CN" sz="800" b="1" kern="0" dirty="0">
                <a:solidFill>
                  <a:srgbClr val="FFFFFF"/>
                </a:solidFill>
                <a:latin typeface="Tahoma" pitchFamily="34" charset="0"/>
                <a:ea typeface="Tahoma" pitchFamily="34" charset="0"/>
                <a:cs typeface="Tahoma" pitchFamily="34" charset="0"/>
              </a:rPr>
              <a:t>2</a:t>
            </a:r>
          </a:p>
        </p:txBody>
      </p:sp>
      <p:sp>
        <p:nvSpPr>
          <p:cNvPr id="38" name="Oval 11"/>
          <p:cNvSpPr>
            <a:spLocks noChangeAspect="1" noChangeArrowheads="1"/>
          </p:cNvSpPr>
          <p:nvPr>
            <p:custDataLst>
              <p:tags r:id="rId4"/>
            </p:custDataLst>
          </p:nvPr>
        </p:nvSpPr>
        <p:spPr bwMode="blackWhite">
          <a:xfrm>
            <a:off x="712798" y="3812468"/>
            <a:ext cx="188144" cy="189000"/>
          </a:xfrm>
          <a:prstGeom prst="ellipse">
            <a:avLst/>
          </a:prstGeom>
          <a:solidFill>
            <a:srgbClr val="C00000"/>
          </a:solidFill>
          <a:ln w="12700">
            <a:noFill/>
            <a:round/>
            <a:headEnd/>
            <a:tailEnd/>
          </a:ln>
        </p:spPr>
        <p:txBody>
          <a:bodyPr wrap="none" lIns="67509" tIns="34295" rIns="67509" bIns="34295" anchor="ctr"/>
          <a:lstStyle/>
          <a:p>
            <a:pPr algn="ctr" defTabSz="685891" eaLnBrk="0" hangingPunct="0">
              <a:defRPr/>
            </a:pPr>
            <a:r>
              <a:rPr lang="en-US" altLang="zh-CN" sz="800" b="1" kern="0" dirty="0">
                <a:solidFill>
                  <a:srgbClr val="FFFFFF"/>
                </a:solidFill>
                <a:latin typeface="Tahoma" pitchFamily="34" charset="0"/>
                <a:ea typeface="Tahoma" pitchFamily="34" charset="0"/>
                <a:cs typeface="Tahoma" pitchFamily="34" charset="0"/>
              </a:rPr>
              <a:t>3</a:t>
            </a:r>
          </a:p>
        </p:txBody>
      </p:sp>
      <p:cxnSp>
        <p:nvCxnSpPr>
          <p:cNvPr id="4" name="直線接點 3"/>
          <p:cNvCxnSpPr/>
          <p:nvPr/>
        </p:nvCxnSpPr>
        <p:spPr>
          <a:xfrm>
            <a:off x="614988" y="1476972"/>
            <a:ext cx="1458380"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39" name="直線接點 38"/>
          <p:cNvCxnSpPr/>
          <p:nvPr/>
        </p:nvCxnSpPr>
        <p:spPr>
          <a:xfrm flipV="1">
            <a:off x="2229001" y="1470955"/>
            <a:ext cx="5152042" cy="12035"/>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44" name="矩形 43"/>
          <p:cNvSpPr/>
          <p:nvPr/>
        </p:nvSpPr>
        <p:spPr>
          <a:xfrm>
            <a:off x="2229001" y="3732258"/>
            <a:ext cx="5368122" cy="900247"/>
          </a:xfrm>
          <a:prstGeom prst="rect">
            <a:avLst/>
          </a:prstGeom>
        </p:spPr>
        <p:txBody>
          <a:bodyPr wrap="square" lIns="68589" tIns="34295" rIns="68589" bIns="34295">
            <a:spAutoFit/>
          </a:bodyPr>
          <a:lstStyle/>
          <a:p>
            <a:pPr>
              <a:lnSpc>
                <a:spcPct val="150000"/>
              </a:lnSpc>
            </a:pPr>
            <a:r>
              <a:rPr lang="zh-TW" altLang="en-US" sz="1200" dirty="0">
                <a:latin typeface="微軟正黑體" pitchFamily="34" charset="-120"/>
                <a:ea typeface="微軟正黑體" pitchFamily="34" charset="-120"/>
              </a:rPr>
              <a:t>本組於</a:t>
            </a:r>
            <a:r>
              <a:rPr lang="zh-TW" altLang="zh-TW" sz="1200" dirty="0">
                <a:latin typeface="微軟正黑體" pitchFamily="34" charset="-120"/>
                <a:ea typeface="微軟正黑體" pitchFamily="34" charset="-120"/>
              </a:rPr>
              <a:t>融合</a:t>
            </a:r>
            <a:r>
              <a:rPr lang="zh-TW" altLang="en-US" sz="1200" dirty="0">
                <a:latin typeface="微軟正黑體" pitchFamily="34" charset="-120"/>
                <a:ea typeface="微軟正黑體" pitchFamily="34" charset="-120"/>
              </a:rPr>
              <a:t>資料</a:t>
            </a:r>
            <a:r>
              <a:rPr lang="zh-TW" altLang="zh-TW" sz="1200" dirty="0">
                <a:latin typeface="微軟正黑體" pitchFamily="34" charset="-120"/>
                <a:ea typeface="微軟正黑體" pitchFamily="34" charset="-120"/>
              </a:rPr>
              <a:t>時，</a:t>
            </a:r>
            <a:r>
              <a:rPr lang="zh-TW" altLang="en-US" sz="1200" dirty="0">
                <a:latin typeface="微軟正黑體" pitchFamily="34" charset="-120"/>
                <a:ea typeface="微軟正黑體" pitchFamily="34" charset="-120"/>
              </a:rPr>
              <a:t>將所有</a:t>
            </a:r>
            <a:r>
              <a:rPr lang="en-US" altLang="zh-TW" sz="1200" dirty="0">
                <a:latin typeface="微軟正黑體" pitchFamily="34" charset="-120"/>
                <a:ea typeface="微軟正黑體" pitchFamily="34" charset="-120"/>
              </a:rPr>
              <a:t>y</a:t>
            </a:r>
            <a:r>
              <a:rPr lang="zh-TW" altLang="en-US" sz="1200" dirty="0">
                <a:latin typeface="微軟正黑體" pitchFamily="34" charset="-120"/>
                <a:ea typeface="微軟正黑體" pitchFamily="34" charset="-120"/>
              </a:rPr>
              <a:t>值往前移一個月份，並將最後一個</a:t>
            </a:r>
            <a:r>
              <a:rPr lang="en-US" altLang="zh-TW" sz="1200" dirty="0">
                <a:latin typeface="微軟正黑體" pitchFamily="34" charset="-120"/>
                <a:ea typeface="微軟正黑體" pitchFamily="34" charset="-120"/>
              </a:rPr>
              <a:t>(2018/12)</a:t>
            </a:r>
            <a:r>
              <a:rPr lang="zh-TW" altLang="en-US" sz="1200" dirty="0">
                <a:latin typeface="微軟正黑體" pitchFamily="34" charset="-120"/>
                <a:ea typeface="微軟正黑體" pitchFamily="34" charset="-120"/>
              </a:rPr>
              <a:t> </a:t>
            </a:r>
            <a:r>
              <a:rPr lang="en-US" altLang="zh-TW" sz="1200" dirty="0">
                <a:latin typeface="微軟正黑體" pitchFamily="34" charset="-120"/>
                <a:ea typeface="微軟正黑體" pitchFamily="34" charset="-120"/>
              </a:rPr>
              <a:t>y</a:t>
            </a:r>
            <a:r>
              <a:rPr lang="zh-TW" altLang="en-US" sz="1200" dirty="0">
                <a:latin typeface="微軟正黑體" pitchFamily="34" charset="-120"/>
                <a:ea typeface="微軟正黑體" pitchFamily="34" charset="-120"/>
              </a:rPr>
              <a:t>值設定為</a:t>
            </a:r>
            <a:r>
              <a:rPr lang="en-US" altLang="zh-TW" sz="1200" dirty="0">
                <a:latin typeface="微軟正黑體" pitchFamily="34" charset="-120"/>
                <a:ea typeface="微軟正黑體" pitchFamily="34" charset="-120"/>
              </a:rPr>
              <a:t>0</a:t>
            </a:r>
            <a:r>
              <a:rPr lang="zh-TW" altLang="en-US" sz="1200" dirty="0">
                <a:latin typeface="微軟正黑體" pitchFamily="34" charset="-120"/>
                <a:ea typeface="微軟正黑體" pitchFamily="34" charset="-120"/>
              </a:rPr>
              <a:t>，將模型預測由原本以</a:t>
            </a:r>
            <a:r>
              <a:rPr lang="zh-TW" altLang="en-US" sz="1200" b="1" dirty="0">
                <a:latin typeface="微軟正黑體" pitchFamily="34" charset="-120"/>
                <a:ea typeface="微軟正黑體" pitchFamily="34" charset="-120"/>
              </a:rPr>
              <a:t>「</a:t>
            </a:r>
            <a:r>
              <a:rPr lang="zh-TW" altLang="en-US" sz="1200" b="1" u="sng" dirty="0">
                <a:latin typeface="微軟正黑體" pitchFamily="34" charset="-120"/>
                <a:ea typeface="微軟正黑體" pitchFamily="34" charset="-120"/>
              </a:rPr>
              <a:t>該</a:t>
            </a:r>
            <a:r>
              <a:rPr lang="zh-TW" altLang="zh-TW" sz="1200" b="1" u="sng" dirty="0">
                <a:latin typeface="微軟正黑體" pitchFamily="34" charset="-120"/>
                <a:ea typeface="微軟正黑體" pitchFamily="34" charset="-120"/>
              </a:rPr>
              <a:t>月消費者的狀態，預測該月消費者會不會購買</a:t>
            </a:r>
            <a:r>
              <a:rPr lang="zh-TW" altLang="en-US" sz="1200" b="1" u="sng" dirty="0">
                <a:latin typeface="微軟正黑體" pitchFamily="34" charset="-120"/>
                <a:ea typeface="微軟正黑體" pitchFamily="34" charset="-120"/>
              </a:rPr>
              <a:t>」</a:t>
            </a:r>
            <a:r>
              <a:rPr lang="zh-TW" altLang="en-US" sz="1200" dirty="0">
                <a:latin typeface="微軟正黑體" pitchFamily="34" charset="-120"/>
                <a:ea typeface="微軟正黑體" pitchFamily="34" charset="-120"/>
              </a:rPr>
              <a:t>，</a:t>
            </a:r>
            <a:r>
              <a:rPr lang="zh-TW" altLang="zh-TW" sz="1200" dirty="0">
                <a:latin typeface="微軟正黑體" pitchFamily="34" charset="-120"/>
                <a:ea typeface="微軟正黑體" pitchFamily="34" charset="-120"/>
              </a:rPr>
              <a:t>轉換為</a:t>
            </a:r>
            <a:r>
              <a:rPr lang="zh-TW" altLang="en-US" sz="1200" b="1" dirty="0">
                <a:latin typeface="微軟正黑體" pitchFamily="34" charset="-120"/>
                <a:ea typeface="微軟正黑體" pitchFamily="34" charset="-120"/>
              </a:rPr>
              <a:t>「</a:t>
            </a:r>
            <a:r>
              <a:rPr lang="zh-TW" altLang="zh-TW" sz="1200" b="1" u="sng" dirty="0">
                <a:latin typeface="微軟正黑體" pitchFamily="34" charset="-120"/>
                <a:ea typeface="微軟正黑體" pitchFamily="34" charset="-120"/>
              </a:rPr>
              <a:t>根據該月消費者的狀態，預測下個月消費者會不會購買</a:t>
            </a:r>
            <a:r>
              <a:rPr lang="zh-TW" altLang="en-US" sz="1200" b="1" u="sng" dirty="0">
                <a:latin typeface="微軟正黑體" pitchFamily="34" charset="-120"/>
                <a:ea typeface="微軟正黑體" pitchFamily="34" charset="-120"/>
              </a:rPr>
              <a:t>」</a:t>
            </a:r>
            <a:endParaRPr lang="zh-TW" altLang="zh-TW" sz="1200" b="1" dirty="0">
              <a:latin typeface="微軟正黑體" pitchFamily="34" charset="-120"/>
              <a:ea typeface="微軟正黑體" pitchFamily="34" charset="-120"/>
            </a:endParaRPr>
          </a:p>
        </p:txBody>
      </p:sp>
      <p:sp>
        <p:nvSpPr>
          <p:cNvPr id="19" name="矩形 18"/>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12</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28720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a:latin typeface="微軟正黑體" pitchFamily="34" charset="-120"/>
                <a:ea typeface="微軟正黑體" pitchFamily="34" charset="-120"/>
              </a:rPr>
              <a:t>特徵資料處理過程</a:t>
            </a:r>
          </a:p>
        </p:txBody>
      </p:sp>
      <p:sp>
        <p:nvSpPr>
          <p:cNvPr id="9"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10" name="文字方塊 9"/>
          <p:cNvSpPr txBox="1"/>
          <p:nvPr/>
        </p:nvSpPr>
        <p:spPr>
          <a:xfrm>
            <a:off x="574515" y="843558"/>
            <a:ext cx="3943465" cy="300083"/>
          </a:xfrm>
          <a:prstGeom prst="rect">
            <a:avLst/>
          </a:prstGeom>
          <a:noFill/>
        </p:spPr>
        <p:txBody>
          <a:bodyPr wrap="square" lIns="68589" tIns="34295" rIns="68589" bIns="34295" rtlCol="0">
            <a:spAutoFit/>
          </a:bodyPr>
          <a:lstStyle/>
          <a:p>
            <a:pPr marL="257209" indent="-257209">
              <a:buFont typeface="Arial" pitchFamily="34" charset="0"/>
              <a:buChar char="•"/>
            </a:pPr>
            <a:r>
              <a:rPr lang="zh-TW" altLang="en-US" sz="1500" dirty="0">
                <a:latin typeface="微軟正黑體" pitchFamily="34" charset="-120"/>
                <a:ea typeface="微軟正黑體" pitchFamily="34" charset="-120"/>
              </a:rPr>
              <a:t>特徵工程</a:t>
            </a:r>
          </a:p>
        </p:txBody>
      </p:sp>
      <p:sp>
        <p:nvSpPr>
          <p:cNvPr id="28" name="Rectangle 6"/>
          <p:cNvSpPr>
            <a:spLocks noChangeArrowheads="1"/>
          </p:cNvSpPr>
          <p:nvPr/>
        </p:nvSpPr>
        <p:spPr bwMode="auto">
          <a:xfrm>
            <a:off x="466038" y="1342246"/>
            <a:ext cx="1618098" cy="954881"/>
          </a:xfrm>
          <a:prstGeom prst="rect">
            <a:avLst/>
          </a:prstGeom>
          <a:solidFill>
            <a:srgbClr val="E2E2E2"/>
          </a:solidFill>
          <a:ln w="12700">
            <a:solidFill>
              <a:srgbClr val="E2E2E2"/>
            </a:solidFill>
            <a:miter lim="800000"/>
            <a:headEnd/>
            <a:tailEnd/>
          </a:ln>
        </p:spPr>
        <p:txBody>
          <a:bodyPr lIns="68589" tIns="34295" rIns="68589" bIns="34295" anchor="ctr" anchorCtr="1"/>
          <a:lstStyle/>
          <a:p>
            <a:pPr algn="ctr" defTabSz="685891" eaLnBrk="0" hangingPunct="0">
              <a:lnSpc>
                <a:spcPct val="150000"/>
              </a:lnSpc>
            </a:pPr>
            <a:r>
              <a:rPr lang="zh-TW" altLang="en-US" sz="1200" b="1" kern="0" dirty="0">
                <a:solidFill>
                  <a:sysClr val="windowText" lastClr="000000"/>
                </a:solidFill>
                <a:latin typeface="微軟正黑體" pitchFamily="34" charset="-120"/>
                <a:ea typeface="微軟正黑體" pitchFamily="34" charset="-120"/>
              </a:rPr>
              <a:t>每月份各類</a:t>
            </a:r>
            <a:endParaRPr lang="en-US" altLang="zh-TW" sz="1200" b="1" kern="0" dirty="0">
              <a:solidFill>
                <a:sysClr val="windowText" lastClr="000000"/>
              </a:solidFill>
              <a:latin typeface="微軟正黑體" pitchFamily="34" charset="-120"/>
              <a:ea typeface="微軟正黑體" pitchFamily="34" charset="-120"/>
            </a:endParaRPr>
          </a:p>
          <a:p>
            <a:pPr algn="ctr" defTabSz="685891" eaLnBrk="0" hangingPunct="0">
              <a:lnSpc>
                <a:spcPct val="150000"/>
              </a:lnSpc>
            </a:pPr>
            <a:r>
              <a:rPr lang="zh-TW" altLang="en-US" sz="1200" b="1" kern="0" dirty="0">
                <a:solidFill>
                  <a:sysClr val="windowText" lastClr="000000"/>
                </a:solidFill>
                <a:latin typeface="微軟正黑體" pitchFamily="34" charset="-120"/>
                <a:ea typeface="微軟正黑體" pitchFamily="34" charset="-120"/>
              </a:rPr>
              <a:t>資產與消費</a:t>
            </a:r>
            <a:endParaRPr lang="en-US" altLang="zh-TW" sz="1200" b="1" kern="0" dirty="0">
              <a:solidFill>
                <a:sysClr val="windowText" lastClr="000000"/>
              </a:solidFill>
              <a:latin typeface="微軟正黑體" pitchFamily="34" charset="-120"/>
              <a:ea typeface="微軟正黑體" pitchFamily="34" charset="-120"/>
            </a:endParaRPr>
          </a:p>
          <a:p>
            <a:pPr algn="ctr" defTabSz="685891" eaLnBrk="0" hangingPunct="0">
              <a:lnSpc>
                <a:spcPct val="150000"/>
              </a:lnSpc>
            </a:pPr>
            <a:r>
              <a:rPr lang="zh-TW" altLang="en-US" sz="1200" b="1" kern="0" dirty="0">
                <a:solidFill>
                  <a:sysClr val="windowText" lastClr="000000"/>
                </a:solidFill>
                <a:latin typeface="微軟正黑體" pitchFamily="34" charset="-120"/>
                <a:ea typeface="微軟正黑體" pitchFamily="34" charset="-120"/>
              </a:rPr>
              <a:t>流量變化</a:t>
            </a:r>
            <a:endParaRPr lang="en-US" altLang="zh-CN" sz="1200" b="1" kern="0" dirty="0">
              <a:solidFill>
                <a:sysClr val="windowText" lastClr="000000"/>
              </a:solidFill>
              <a:latin typeface="微軟正黑體" pitchFamily="34" charset="-120"/>
              <a:ea typeface="微軟正黑體" pitchFamily="34" charset="-120"/>
            </a:endParaRPr>
          </a:p>
        </p:txBody>
      </p:sp>
      <p:sp>
        <p:nvSpPr>
          <p:cNvPr id="29" name="Rectangle 8"/>
          <p:cNvSpPr>
            <a:spLocks noChangeArrowheads="1"/>
          </p:cNvSpPr>
          <p:nvPr/>
        </p:nvSpPr>
        <p:spPr bwMode="auto">
          <a:xfrm>
            <a:off x="3916633" y="1342246"/>
            <a:ext cx="1659647" cy="954881"/>
          </a:xfrm>
          <a:prstGeom prst="rect">
            <a:avLst/>
          </a:prstGeom>
          <a:solidFill>
            <a:srgbClr val="E2E2E2"/>
          </a:solidFill>
          <a:ln w="12700">
            <a:solidFill>
              <a:srgbClr val="E2E2E2"/>
            </a:solidFill>
            <a:miter lim="800000"/>
            <a:headEnd/>
            <a:tailEnd/>
          </a:ln>
        </p:spPr>
        <p:txBody>
          <a:bodyPr lIns="68589" tIns="34295" rIns="68589" bIns="34295" anchor="ctr" anchorCtr="1"/>
          <a:lstStyle/>
          <a:p>
            <a:pPr algn="ctr" defTabSz="685891" eaLnBrk="0" hangingPunct="0">
              <a:lnSpc>
                <a:spcPct val="150000"/>
              </a:lnSpc>
            </a:pPr>
            <a:r>
              <a:rPr lang="zh-TW" altLang="en-US" sz="1200" b="1" kern="0" dirty="0">
                <a:solidFill>
                  <a:sysClr val="windowText" lastClr="000000"/>
                </a:solidFill>
                <a:latin typeface="微軟正黑體" pitchFamily="34" charset="-120"/>
                <a:ea typeface="微軟正黑體" pitchFamily="34" charset="-120"/>
              </a:rPr>
              <a:t>每人每月</a:t>
            </a:r>
          </a:p>
          <a:p>
            <a:pPr algn="ctr" defTabSz="685891" eaLnBrk="0" hangingPunct="0">
              <a:lnSpc>
                <a:spcPct val="150000"/>
              </a:lnSpc>
            </a:pPr>
            <a:r>
              <a:rPr lang="en-US" altLang="zh-TW" sz="1200" b="1" kern="0" dirty="0" err="1">
                <a:solidFill>
                  <a:sysClr val="windowText" lastClr="000000"/>
                </a:solidFill>
                <a:latin typeface="微軟正黑體" pitchFamily="34" charset="-120"/>
                <a:ea typeface="微軟正黑體" pitchFamily="34" charset="-120"/>
              </a:rPr>
              <a:t>prod_type</a:t>
            </a:r>
            <a:r>
              <a:rPr lang="zh-TW" altLang="en-US" sz="1200" b="1" kern="0" dirty="0">
                <a:solidFill>
                  <a:sysClr val="windowText" lastClr="000000"/>
                </a:solidFill>
                <a:latin typeface="微軟正黑體" pitchFamily="34" charset="-120"/>
                <a:ea typeface="微軟正黑體" pitchFamily="34" charset="-120"/>
              </a:rPr>
              <a:t>之消費</a:t>
            </a:r>
          </a:p>
          <a:p>
            <a:pPr algn="ctr" defTabSz="685891" eaLnBrk="0" hangingPunct="0">
              <a:lnSpc>
                <a:spcPct val="150000"/>
              </a:lnSpc>
            </a:pPr>
            <a:r>
              <a:rPr lang="zh-TW" altLang="en-US" sz="1200" b="1" kern="0" dirty="0">
                <a:solidFill>
                  <a:sysClr val="windowText" lastClr="000000"/>
                </a:solidFill>
                <a:latin typeface="微軟正黑體" pitchFamily="34" charset="-120"/>
                <a:ea typeface="微軟正黑體" pitchFamily="34" charset="-120"/>
              </a:rPr>
              <a:t>次數與消費總量</a:t>
            </a:r>
          </a:p>
        </p:txBody>
      </p:sp>
      <p:sp>
        <p:nvSpPr>
          <p:cNvPr id="30" name="Rectangle 10"/>
          <p:cNvSpPr>
            <a:spLocks noChangeArrowheads="1"/>
          </p:cNvSpPr>
          <p:nvPr/>
        </p:nvSpPr>
        <p:spPr bwMode="auto">
          <a:xfrm>
            <a:off x="2178150" y="1342246"/>
            <a:ext cx="1644469" cy="954881"/>
          </a:xfrm>
          <a:prstGeom prst="rect">
            <a:avLst/>
          </a:prstGeom>
          <a:solidFill>
            <a:srgbClr val="E2E2E2"/>
          </a:solidFill>
          <a:ln w="12700">
            <a:solidFill>
              <a:srgbClr val="E2E2E2"/>
            </a:solidFill>
            <a:miter lim="800000"/>
            <a:headEnd/>
            <a:tailEnd/>
          </a:ln>
        </p:spPr>
        <p:txBody>
          <a:bodyPr lIns="68589" tIns="34295" rIns="68589" bIns="34295" anchor="ctr" anchorCtr="1"/>
          <a:lstStyle/>
          <a:p>
            <a:pPr algn="ctr" defTabSz="685891" eaLnBrk="0" hangingPunct="0">
              <a:lnSpc>
                <a:spcPct val="150000"/>
              </a:lnSpc>
            </a:pPr>
            <a:r>
              <a:rPr lang="zh-TW" altLang="en-US" sz="1200" b="1" kern="0" dirty="0">
                <a:solidFill>
                  <a:sysClr val="windowText" lastClr="000000"/>
                </a:solidFill>
                <a:latin typeface="微軟正黑體" pitchFamily="34" charset="-120"/>
                <a:ea typeface="微軟正黑體" pitchFamily="34" charset="-120"/>
              </a:rPr>
              <a:t>每人每月</a:t>
            </a:r>
            <a:endParaRPr lang="en-US" altLang="zh-TW" sz="1200" b="1" kern="0" dirty="0">
              <a:solidFill>
                <a:sysClr val="windowText" lastClr="000000"/>
              </a:solidFill>
              <a:latin typeface="微軟正黑體" pitchFamily="34" charset="-120"/>
              <a:ea typeface="微軟正黑體" pitchFamily="34" charset="-120"/>
            </a:endParaRPr>
          </a:p>
          <a:p>
            <a:pPr algn="ctr" defTabSz="685891" eaLnBrk="0" hangingPunct="0">
              <a:lnSpc>
                <a:spcPct val="150000"/>
              </a:lnSpc>
            </a:pPr>
            <a:r>
              <a:rPr lang="en-US" altLang="zh-TW" sz="1200" b="1" kern="0" dirty="0" err="1">
                <a:solidFill>
                  <a:sysClr val="windowText" lastClr="000000"/>
                </a:solidFill>
                <a:latin typeface="微軟正黑體" pitchFamily="34" charset="-120"/>
                <a:ea typeface="微軟正黑體" pitchFamily="34" charset="-120"/>
              </a:rPr>
              <a:t>mcc_group</a:t>
            </a:r>
            <a:r>
              <a:rPr lang="zh-TW" altLang="en-US" sz="1200" b="1" kern="0" dirty="0">
                <a:solidFill>
                  <a:sysClr val="windowText" lastClr="000000"/>
                </a:solidFill>
                <a:latin typeface="微軟正黑體" pitchFamily="34" charset="-120"/>
                <a:ea typeface="微軟正黑體" pitchFamily="34" charset="-120"/>
              </a:rPr>
              <a:t>之消費</a:t>
            </a:r>
            <a:endParaRPr lang="en-US" altLang="zh-TW" sz="1200" b="1" kern="0" dirty="0">
              <a:solidFill>
                <a:sysClr val="windowText" lastClr="000000"/>
              </a:solidFill>
              <a:latin typeface="微軟正黑體" pitchFamily="34" charset="-120"/>
              <a:ea typeface="微軟正黑體" pitchFamily="34" charset="-120"/>
            </a:endParaRPr>
          </a:p>
          <a:p>
            <a:pPr algn="ctr" defTabSz="685891" eaLnBrk="0" hangingPunct="0">
              <a:lnSpc>
                <a:spcPct val="150000"/>
              </a:lnSpc>
            </a:pPr>
            <a:r>
              <a:rPr lang="zh-TW" altLang="en-US" sz="1200" b="1" kern="0" dirty="0">
                <a:solidFill>
                  <a:sysClr val="windowText" lastClr="000000"/>
                </a:solidFill>
                <a:latin typeface="微軟正黑體" pitchFamily="34" charset="-120"/>
                <a:ea typeface="微軟正黑體" pitchFamily="34" charset="-120"/>
              </a:rPr>
              <a:t>次數與消費總量</a:t>
            </a:r>
            <a:endParaRPr lang="en-US" altLang="zh-CN" sz="1200" b="1" kern="0" dirty="0">
              <a:solidFill>
                <a:sysClr val="windowText" lastClr="000000"/>
              </a:solidFill>
              <a:latin typeface="微軟正黑體" pitchFamily="34" charset="-120"/>
              <a:ea typeface="微軟正黑體" pitchFamily="34" charset="-120"/>
            </a:endParaRPr>
          </a:p>
        </p:txBody>
      </p:sp>
      <p:cxnSp>
        <p:nvCxnSpPr>
          <p:cNvPr id="31" name="直線接點 30"/>
          <p:cNvCxnSpPr/>
          <p:nvPr/>
        </p:nvCxnSpPr>
        <p:spPr>
          <a:xfrm>
            <a:off x="452491" y="1248371"/>
            <a:ext cx="8440678" cy="0"/>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32" name="AutoShape 21"/>
          <p:cNvSpPr>
            <a:spLocks noChangeArrowheads="1"/>
          </p:cNvSpPr>
          <p:nvPr/>
        </p:nvSpPr>
        <p:spPr bwMode="gray">
          <a:xfrm rot="10800000">
            <a:off x="466474" y="3829887"/>
            <a:ext cx="1618098" cy="200025"/>
          </a:xfrm>
          <a:prstGeom prst="triangle">
            <a:avLst>
              <a:gd name="adj" fmla="val 50000"/>
            </a:avLst>
          </a:prstGeom>
          <a:solidFill>
            <a:srgbClr val="B2B2B2"/>
          </a:solidFill>
          <a:ln w="9525" algn="ctr">
            <a:solidFill>
              <a:srgbClr val="B2B2B2"/>
            </a:solidFill>
            <a:miter lim="800000"/>
            <a:headEnd/>
            <a:tailEnd/>
          </a:ln>
        </p:spPr>
        <p:txBody>
          <a:bodyPr rot="10800000" wrap="none" lIns="68589" tIns="34295" rIns="68589" bIns="34295" anchor="ctr"/>
          <a:lstStyle/>
          <a:p>
            <a:endParaRPr lang="tr-TR" altLang="zh-CN" b="1"/>
          </a:p>
        </p:txBody>
      </p:sp>
      <p:sp>
        <p:nvSpPr>
          <p:cNvPr id="4" name="矩形 3"/>
          <p:cNvSpPr/>
          <p:nvPr/>
        </p:nvSpPr>
        <p:spPr>
          <a:xfrm>
            <a:off x="452492" y="2314704"/>
            <a:ext cx="1634149" cy="1177245"/>
          </a:xfrm>
          <a:prstGeom prst="rect">
            <a:avLst/>
          </a:prstGeom>
        </p:spPr>
        <p:txBody>
          <a:bodyPr wrap="square" lIns="68589" tIns="34295" rIns="68589" bIns="34295">
            <a:spAutoFit/>
          </a:bodyPr>
          <a:lstStyle/>
          <a:p>
            <a:pPr>
              <a:lnSpc>
                <a:spcPct val="150000"/>
              </a:lnSpc>
            </a:pPr>
            <a:r>
              <a:rPr lang="zh-TW" altLang="zh-TW" sz="1200" dirty="0">
                <a:solidFill>
                  <a:srgbClr val="000000"/>
                </a:solidFill>
                <a:latin typeface="微軟正黑體" pitchFamily="34" charset="-120"/>
                <a:ea typeface="微軟正黑體" pitchFamily="34" charset="-120"/>
                <a:cs typeface="Times New Roman"/>
              </a:rPr>
              <a:t>流量變化為這個月</a:t>
            </a:r>
            <a:r>
              <a:rPr lang="zh-TW" altLang="en-US" sz="1200" dirty="0">
                <a:solidFill>
                  <a:srgbClr val="000000"/>
                </a:solidFill>
                <a:latin typeface="微軟正黑體" pitchFamily="34" charset="-120"/>
                <a:ea typeface="微軟正黑體" pitchFamily="34" charset="-120"/>
                <a:cs typeface="Times New Roman"/>
              </a:rPr>
              <a:t>份之資產、消費</a:t>
            </a:r>
            <a:r>
              <a:rPr lang="zh-TW" altLang="zh-TW" sz="1200" dirty="0">
                <a:solidFill>
                  <a:srgbClr val="000000"/>
                </a:solidFill>
                <a:latin typeface="微軟正黑體" pitchFamily="34" charset="-120"/>
                <a:ea typeface="微軟正黑體" pitchFamily="34" charset="-120"/>
                <a:cs typeface="Times New Roman"/>
              </a:rPr>
              <a:t>量減上個月份的量，算出兩種</a:t>
            </a:r>
            <a:r>
              <a:rPr lang="zh-TW" altLang="en-US" sz="1200" dirty="0">
                <a:solidFill>
                  <a:srgbClr val="000000"/>
                </a:solidFill>
                <a:latin typeface="微軟正黑體" pitchFamily="34" charset="-120"/>
                <a:ea typeface="微軟正黑體" pitchFamily="34" charset="-120"/>
                <a:cs typeface="Times New Roman"/>
              </a:rPr>
              <a:t>流量 </a:t>
            </a:r>
            <a:endParaRPr lang="zh-TW" altLang="en-US" sz="1400" dirty="0"/>
          </a:p>
        </p:txBody>
      </p:sp>
      <p:sp>
        <p:nvSpPr>
          <p:cNvPr id="6" name="矩形 5"/>
          <p:cNvSpPr/>
          <p:nvPr/>
        </p:nvSpPr>
        <p:spPr>
          <a:xfrm>
            <a:off x="574078" y="4100632"/>
            <a:ext cx="1512562" cy="900247"/>
          </a:xfrm>
          <a:prstGeom prst="rect">
            <a:avLst/>
          </a:prstGeom>
        </p:spPr>
        <p:txBody>
          <a:bodyPr wrap="square" lIns="68589" tIns="34295" rIns="68589" bIns="34295">
            <a:spAutoFit/>
          </a:bodyPr>
          <a:lstStyle/>
          <a:p>
            <a:pPr marL="257209" indent="-257209">
              <a:lnSpc>
                <a:spcPct val="150000"/>
              </a:lnSpc>
              <a:buFont typeface="Arial" pitchFamily="34" charset="0"/>
              <a:buChar char="•"/>
            </a:pPr>
            <a:r>
              <a:rPr lang="en-US" altLang="zh-TW" sz="1200" b="1" dirty="0" err="1">
                <a:solidFill>
                  <a:srgbClr val="000000"/>
                </a:solidFill>
                <a:latin typeface="Tahoma" pitchFamily="34" charset="0"/>
                <a:ea typeface="Tahoma" pitchFamily="34" charset="0"/>
                <a:cs typeface="Tahoma" pitchFamily="34" charset="0"/>
              </a:rPr>
              <a:t>py_X_flow</a:t>
            </a:r>
            <a:endParaRPr lang="en-US" altLang="zh-TW" sz="1200" b="1" dirty="0">
              <a:solidFill>
                <a:srgbClr val="000000"/>
              </a:solidFill>
              <a:latin typeface="Tahoma" pitchFamily="34" charset="0"/>
              <a:ea typeface="Tahoma" pitchFamily="34" charset="0"/>
              <a:cs typeface="Tahoma" pitchFamily="34" charset="0"/>
            </a:endParaRPr>
          </a:p>
          <a:p>
            <a:pPr marL="257209" indent="-257209">
              <a:lnSpc>
                <a:spcPct val="150000"/>
              </a:lnSpc>
              <a:buFont typeface="Arial" pitchFamily="34" charset="0"/>
              <a:buChar char="•"/>
            </a:pPr>
            <a:r>
              <a:rPr lang="en-US" altLang="zh-TW" sz="1200" b="1" dirty="0" err="1">
                <a:solidFill>
                  <a:srgbClr val="000000"/>
                </a:solidFill>
                <a:latin typeface="Tahoma" pitchFamily="34" charset="0"/>
                <a:ea typeface="Tahoma" pitchFamily="34" charset="0"/>
                <a:cs typeface="Tahoma" pitchFamily="34" charset="0"/>
              </a:rPr>
              <a:t>as_X_flow</a:t>
            </a:r>
            <a:endParaRPr lang="en-US" altLang="zh-TW" sz="1200" b="1" dirty="0">
              <a:solidFill>
                <a:srgbClr val="000000"/>
              </a:solidFill>
              <a:latin typeface="Tahoma" pitchFamily="34" charset="0"/>
              <a:ea typeface="Tahoma" pitchFamily="34" charset="0"/>
              <a:cs typeface="Tahoma" pitchFamily="34" charset="0"/>
            </a:endParaRPr>
          </a:p>
          <a:p>
            <a:pPr marL="257209" indent="-257209">
              <a:buFont typeface="Arial" pitchFamily="34" charset="0"/>
              <a:buChar char="•"/>
            </a:pPr>
            <a:endParaRPr lang="zh-TW" altLang="en-US" dirty="0">
              <a:latin typeface="Tahoma" pitchFamily="34" charset="0"/>
              <a:cs typeface="Tahoma" pitchFamily="34" charset="0"/>
            </a:endParaRPr>
          </a:p>
        </p:txBody>
      </p:sp>
      <p:sp>
        <p:nvSpPr>
          <p:cNvPr id="33" name="Oval 11"/>
          <p:cNvSpPr>
            <a:spLocks noChangeAspect="1" noChangeArrowheads="1"/>
          </p:cNvSpPr>
          <p:nvPr>
            <p:custDataLst>
              <p:tags r:id="rId1"/>
            </p:custDataLst>
          </p:nvPr>
        </p:nvSpPr>
        <p:spPr bwMode="blackWhite">
          <a:xfrm>
            <a:off x="548431" y="1423901"/>
            <a:ext cx="188144" cy="189000"/>
          </a:xfrm>
          <a:prstGeom prst="ellipse">
            <a:avLst/>
          </a:prstGeom>
          <a:solidFill>
            <a:srgbClr val="C00000"/>
          </a:solidFill>
          <a:ln w="12700">
            <a:noFill/>
            <a:round/>
            <a:headEnd/>
            <a:tailEnd/>
          </a:ln>
        </p:spPr>
        <p:txBody>
          <a:bodyPr wrap="none" lIns="67509" tIns="34295" rIns="67509" bIns="34295" anchor="ctr"/>
          <a:lstStyle/>
          <a:p>
            <a:pPr algn="ctr" defTabSz="685891" eaLnBrk="0" hangingPunct="0">
              <a:defRPr/>
            </a:pPr>
            <a:r>
              <a:rPr lang="en-US" altLang="zh-CN" sz="800" b="1" kern="0" dirty="0">
                <a:solidFill>
                  <a:srgbClr val="FFFFFF"/>
                </a:solidFill>
                <a:latin typeface="Tahoma" pitchFamily="34" charset="0"/>
                <a:ea typeface="Tahoma" pitchFamily="34" charset="0"/>
                <a:cs typeface="Tahoma" pitchFamily="34" charset="0"/>
              </a:rPr>
              <a:t>1</a:t>
            </a:r>
          </a:p>
        </p:txBody>
      </p:sp>
      <p:sp>
        <p:nvSpPr>
          <p:cNvPr id="34" name="Oval 11"/>
          <p:cNvSpPr>
            <a:spLocks noChangeAspect="1" noChangeArrowheads="1"/>
          </p:cNvSpPr>
          <p:nvPr>
            <p:custDataLst>
              <p:tags r:id="rId2"/>
            </p:custDataLst>
          </p:nvPr>
        </p:nvSpPr>
        <p:spPr bwMode="blackWhite">
          <a:xfrm>
            <a:off x="2248700" y="1423901"/>
            <a:ext cx="188144" cy="189000"/>
          </a:xfrm>
          <a:prstGeom prst="ellipse">
            <a:avLst/>
          </a:prstGeom>
          <a:solidFill>
            <a:srgbClr val="C00000"/>
          </a:solidFill>
          <a:ln w="12700">
            <a:noFill/>
            <a:round/>
            <a:headEnd/>
            <a:tailEnd/>
          </a:ln>
        </p:spPr>
        <p:txBody>
          <a:bodyPr wrap="none" lIns="67509" tIns="34295" rIns="67509" bIns="34295" anchor="ctr"/>
          <a:lstStyle/>
          <a:p>
            <a:pPr algn="ctr" defTabSz="685891" eaLnBrk="0" hangingPunct="0">
              <a:defRPr/>
            </a:pPr>
            <a:r>
              <a:rPr lang="en-US" altLang="zh-CN" sz="800" b="1" kern="0" dirty="0">
                <a:solidFill>
                  <a:srgbClr val="FFFFFF"/>
                </a:solidFill>
                <a:latin typeface="Tahoma" pitchFamily="34" charset="0"/>
                <a:ea typeface="Tahoma" pitchFamily="34" charset="0"/>
                <a:cs typeface="Tahoma" pitchFamily="34" charset="0"/>
              </a:rPr>
              <a:t>2</a:t>
            </a:r>
          </a:p>
        </p:txBody>
      </p:sp>
      <p:sp>
        <p:nvSpPr>
          <p:cNvPr id="7" name="矩形 6"/>
          <p:cNvSpPr/>
          <p:nvPr/>
        </p:nvSpPr>
        <p:spPr>
          <a:xfrm>
            <a:off x="2141096" y="2314704"/>
            <a:ext cx="1672119" cy="1177245"/>
          </a:xfrm>
          <a:prstGeom prst="rect">
            <a:avLst/>
          </a:prstGeom>
        </p:spPr>
        <p:txBody>
          <a:bodyPr wrap="square" lIns="68589" tIns="34295" rIns="68589" bIns="34295">
            <a:spAutoFit/>
          </a:bodyPr>
          <a:lstStyle/>
          <a:p>
            <a:pPr algn="just">
              <a:lnSpc>
                <a:spcPct val="150000"/>
              </a:lnSpc>
            </a:pPr>
            <a:r>
              <a:rPr lang="zh-TW" altLang="en-US" sz="1200" dirty="0">
                <a:solidFill>
                  <a:srgbClr val="000000"/>
                </a:solidFill>
                <a:latin typeface="微軟正黑體" pitchFamily="34" charset="-120"/>
                <a:ea typeface="微軟正黑體" pitchFamily="34" charset="-120"/>
                <a:cs typeface="Times New Roman"/>
              </a:rPr>
              <a:t>將</a:t>
            </a:r>
            <a:r>
              <a:rPr lang="en-US" altLang="zh-TW" sz="1200" dirty="0">
                <a:solidFill>
                  <a:srgbClr val="000000"/>
                </a:solidFill>
                <a:latin typeface="微軟正黑體" pitchFamily="34" charset="-120"/>
                <a:ea typeface="微軟正黑體" pitchFamily="34" charset="-120"/>
                <a:cs typeface="Times New Roman"/>
              </a:rPr>
              <a:t>Sr_1</a:t>
            </a:r>
            <a:r>
              <a:rPr lang="zh-TW" altLang="en-US" sz="1200" dirty="0">
                <a:solidFill>
                  <a:srgbClr val="000000"/>
                </a:solidFill>
                <a:latin typeface="微軟正黑體" pitchFamily="34" charset="-120"/>
                <a:ea typeface="微軟正黑體" pitchFamily="34" charset="-120"/>
                <a:cs typeface="Times New Roman"/>
              </a:rPr>
              <a:t>中</a:t>
            </a:r>
            <a:r>
              <a:rPr lang="zh-TW" altLang="zh-TW" sz="1200" dirty="0">
                <a:solidFill>
                  <a:srgbClr val="000000"/>
                </a:solidFill>
                <a:latin typeface="微軟正黑體" pitchFamily="34" charset="-120"/>
                <a:ea typeface="微軟正黑體" pitchFamily="34" charset="-120"/>
                <a:cs typeface="Times New Roman"/>
              </a:rPr>
              <a:t>日期處理成每月只保留月份。再根據客戶編號與月份做</a:t>
            </a:r>
            <a:r>
              <a:rPr lang="en-US" altLang="zh-TW" sz="1200" dirty="0">
                <a:solidFill>
                  <a:srgbClr val="000000"/>
                </a:solidFill>
                <a:latin typeface="微軟正黑體" pitchFamily="34" charset="-120"/>
                <a:ea typeface="微軟正黑體" pitchFamily="34" charset="-120"/>
                <a:cs typeface="Times New Roman"/>
              </a:rPr>
              <a:t> </a:t>
            </a:r>
            <a:r>
              <a:rPr lang="en-US" altLang="zh-TW" sz="1200" dirty="0" err="1">
                <a:solidFill>
                  <a:srgbClr val="000000"/>
                </a:solidFill>
                <a:latin typeface="微軟正黑體" pitchFamily="34" charset="-120"/>
                <a:ea typeface="微軟正黑體" pitchFamily="34" charset="-120"/>
                <a:cs typeface="新細明體"/>
              </a:rPr>
              <a:t>Groupby</a:t>
            </a:r>
            <a:endParaRPr lang="en-US" altLang="zh-TW" sz="1200" dirty="0">
              <a:solidFill>
                <a:srgbClr val="000000"/>
              </a:solidFill>
              <a:latin typeface="微軟正黑體" pitchFamily="34" charset="-120"/>
              <a:ea typeface="微軟正黑體" pitchFamily="34" charset="-120"/>
              <a:cs typeface="新細明體"/>
            </a:endParaRPr>
          </a:p>
        </p:txBody>
      </p:sp>
      <p:sp>
        <p:nvSpPr>
          <p:cNvPr id="35" name="AutoShape 21"/>
          <p:cNvSpPr>
            <a:spLocks noChangeArrowheads="1"/>
          </p:cNvSpPr>
          <p:nvPr/>
        </p:nvSpPr>
        <p:spPr bwMode="gray">
          <a:xfrm rot="10800000">
            <a:off x="2202604" y="3829886"/>
            <a:ext cx="1618098" cy="200025"/>
          </a:xfrm>
          <a:prstGeom prst="triangle">
            <a:avLst>
              <a:gd name="adj" fmla="val 50000"/>
            </a:avLst>
          </a:prstGeom>
          <a:solidFill>
            <a:srgbClr val="B2B2B2"/>
          </a:solidFill>
          <a:ln w="9525" algn="ctr">
            <a:solidFill>
              <a:srgbClr val="B2B2B2"/>
            </a:solidFill>
            <a:miter lim="800000"/>
            <a:headEnd/>
            <a:tailEnd/>
          </a:ln>
        </p:spPr>
        <p:txBody>
          <a:bodyPr rot="10800000" wrap="none" lIns="68589" tIns="34295" rIns="68589" bIns="34295" anchor="ctr"/>
          <a:lstStyle/>
          <a:p>
            <a:endParaRPr lang="tr-TR" altLang="zh-CN" b="1"/>
          </a:p>
        </p:txBody>
      </p:sp>
      <p:sp>
        <p:nvSpPr>
          <p:cNvPr id="8" name="矩形 7"/>
          <p:cNvSpPr/>
          <p:nvPr/>
        </p:nvSpPr>
        <p:spPr>
          <a:xfrm>
            <a:off x="2307616" y="4100632"/>
            <a:ext cx="1436104" cy="253916"/>
          </a:xfrm>
          <a:prstGeom prst="rect">
            <a:avLst/>
          </a:prstGeom>
        </p:spPr>
        <p:txBody>
          <a:bodyPr wrap="none" lIns="68589" tIns="34295" rIns="68589" bIns="34295">
            <a:spAutoFit/>
          </a:bodyPr>
          <a:lstStyle/>
          <a:p>
            <a:pPr marL="214341" indent="-214341">
              <a:buFont typeface="Arial" pitchFamily="34" charset="0"/>
              <a:buChar char="•"/>
            </a:pPr>
            <a:r>
              <a:rPr lang="en-US" altLang="zh-TW" sz="1200" b="1" dirty="0">
                <a:solidFill>
                  <a:srgbClr val="000000"/>
                </a:solidFill>
                <a:latin typeface="Tahoma" pitchFamily="34" charset="0"/>
                <a:ea typeface="Tahoma" pitchFamily="34" charset="0"/>
                <a:cs typeface="Tahoma" pitchFamily="34" charset="0"/>
              </a:rPr>
              <a:t>Sr_1 Features</a:t>
            </a:r>
            <a:endParaRPr lang="zh-TW" altLang="en-US" sz="1200" b="1" dirty="0">
              <a:latin typeface="Tahoma" pitchFamily="34" charset="0"/>
              <a:cs typeface="Tahoma" pitchFamily="34" charset="0"/>
            </a:endParaRPr>
          </a:p>
        </p:txBody>
      </p:sp>
      <p:sp>
        <p:nvSpPr>
          <p:cNvPr id="36" name="矩形 35"/>
          <p:cNvSpPr/>
          <p:nvPr/>
        </p:nvSpPr>
        <p:spPr>
          <a:xfrm>
            <a:off x="3964697" y="4100632"/>
            <a:ext cx="1436104" cy="253916"/>
          </a:xfrm>
          <a:prstGeom prst="rect">
            <a:avLst/>
          </a:prstGeom>
        </p:spPr>
        <p:txBody>
          <a:bodyPr wrap="none" lIns="68589" tIns="34295" rIns="68589" bIns="34295">
            <a:spAutoFit/>
          </a:bodyPr>
          <a:lstStyle/>
          <a:p>
            <a:pPr marL="214341" indent="-214341">
              <a:buFont typeface="Arial" pitchFamily="34" charset="0"/>
              <a:buChar char="•"/>
            </a:pPr>
            <a:r>
              <a:rPr lang="en-US" altLang="zh-TW" sz="1200" b="1" dirty="0">
                <a:solidFill>
                  <a:srgbClr val="000000"/>
                </a:solidFill>
                <a:latin typeface="Tahoma" pitchFamily="34" charset="0"/>
                <a:ea typeface="Tahoma" pitchFamily="34" charset="0"/>
                <a:cs typeface="Tahoma" pitchFamily="34" charset="0"/>
              </a:rPr>
              <a:t>Sr_2 Features</a:t>
            </a:r>
            <a:endParaRPr lang="zh-TW" altLang="en-US" sz="1200" b="1" dirty="0">
              <a:latin typeface="Tahoma" pitchFamily="34" charset="0"/>
              <a:cs typeface="Tahoma" pitchFamily="34" charset="0"/>
            </a:endParaRPr>
          </a:p>
        </p:txBody>
      </p:sp>
      <p:sp>
        <p:nvSpPr>
          <p:cNvPr id="37" name="矩形 36"/>
          <p:cNvSpPr/>
          <p:nvPr/>
        </p:nvSpPr>
        <p:spPr>
          <a:xfrm>
            <a:off x="5621777" y="4100632"/>
            <a:ext cx="1436104" cy="253916"/>
          </a:xfrm>
          <a:prstGeom prst="rect">
            <a:avLst/>
          </a:prstGeom>
        </p:spPr>
        <p:txBody>
          <a:bodyPr wrap="none" lIns="68589" tIns="34295" rIns="68589" bIns="34295">
            <a:spAutoFit/>
          </a:bodyPr>
          <a:lstStyle/>
          <a:p>
            <a:pPr marL="214341" indent="-214341">
              <a:buFont typeface="Arial" pitchFamily="34" charset="0"/>
              <a:buChar char="•"/>
            </a:pPr>
            <a:r>
              <a:rPr lang="en-US" altLang="zh-TW" sz="1200" b="1" dirty="0">
                <a:solidFill>
                  <a:srgbClr val="000000"/>
                </a:solidFill>
                <a:latin typeface="Tahoma" pitchFamily="34" charset="0"/>
                <a:ea typeface="Tahoma" pitchFamily="34" charset="0"/>
                <a:cs typeface="Tahoma" pitchFamily="34" charset="0"/>
              </a:rPr>
              <a:t>Sr_4 Features</a:t>
            </a:r>
            <a:endParaRPr lang="zh-TW" altLang="en-US" sz="1200" b="1" dirty="0">
              <a:latin typeface="Tahoma" pitchFamily="34" charset="0"/>
              <a:cs typeface="Tahoma" pitchFamily="34" charset="0"/>
            </a:endParaRPr>
          </a:p>
        </p:txBody>
      </p:sp>
      <p:sp>
        <p:nvSpPr>
          <p:cNvPr id="38" name="矩形 37"/>
          <p:cNvSpPr/>
          <p:nvPr/>
        </p:nvSpPr>
        <p:spPr>
          <a:xfrm>
            <a:off x="7537822" y="4100632"/>
            <a:ext cx="1147488" cy="253916"/>
          </a:xfrm>
          <a:prstGeom prst="rect">
            <a:avLst/>
          </a:prstGeom>
        </p:spPr>
        <p:txBody>
          <a:bodyPr wrap="none" lIns="68589" tIns="34295" rIns="68589" bIns="34295">
            <a:spAutoFit/>
          </a:bodyPr>
          <a:lstStyle/>
          <a:p>
            <a:pPr marL="214341" indent="-214341">
              <a:buFont typeface="Arial" pitchFamily="34" charset="0"/>
              <a:buChar char="•"/>
            </a:pPr>
            <a:r>
              <a:rPr lang="en-US" altLang="zh-TW" sz="1200" b="1" dirty="0">
                <a:solidFill>
                  <a:srgbClr val="000000"/>
                </a:solidFill>
                <a:latin typeface="Tahoma" pitchFamily="34" charset="0"/>
                <a:ea typeface="Tahoma" pitchFamily="34" charset="0"/>
                <a:cs typeface="Tahoma" pitchFamily="34" charset="0"/>
              </a:rPr>
              <a:t>merge.csv</a:t>
            </a:r>
          </a:p>
        </p:txBody>
      </p:sp>
      <p:sp>
        <p:nvSpPr>
          <p:cNvPr id="39" name="Rectangle 8"/>
          <p:cNvSpPr>
            <a:spLocks noChangeArrowheads="1"/>
          </p:cNvSpPr>
          <p:nvPr/>
        </p:nvSpPr>
        <p:spPr bwMode="auto">
          <a:xfrm>
            <a:off x="5670294" y="1342246"/>
            <a:ext cx="1565658" cy="954881"/>
          </a:xfrm>
          <a:prstGeom prst="rect">
            <a:avLst/>
          </a:prstGeom>
          <a:solidFill>
            <a:srgbClr val="E2E2E2"/>
          </a:solidFill>
          <a:ln w="12700">
            <a:solidFill>
              <a:srgbClr val="E2E2E2"/>
            </a:solidFill>
            <a:miter lim="800000"/>
            <a:headEnd/>
            <a:tailEnd/>
          </a:ln>
        </p:spPr>
        <p:txBody>
          <a:bodyPr lIns="68589" tIns="34295" rIns="68589" bIns="34295" anchor="ctr" anchorCtr="1"/>
          <a:lstStyle/>
          <a:p>
            <a:pPr algn="ctr" defTabSz="685891" eaLnBrk="0" hangingPunct="0">
              <a:lnSpc>
                <a:spcPct val="150000"/>
              </a:lnSpc>
            </a:pPr>
            <a:r>
              <a:rPr lang="zh-TW" altLang="en-US" sz="1200" b="1" kern="0" dirty="0">
                <a:solidFill>
                  <a:sysClr val="windowText" lastClr="000000"/>
                </a:solidFill>
                <a:latin typeface="微軟正黑體" pitchFamily="34" charset="-120"/>
                <a:ea typeface="微軟正黑體" pitchFamily="34" charset="-120"/>
              </a:rPr>
              <a:t>每人每月</a:t>
            </a:r>
            <a:endParaRPr lang="en-US" altLang="zh-TW" sz="1200" b="1" kern="0" dirty="0">
              <a:solidFill>
                <a:sysClr val="windowText" lastClr="000000"/>
              </a:solidFill>
              <a:latin typeface="微軟正黑體" pitchFamily="34" charset="-120"/>
              <a:ea typeface="微軟正黑體" pitchFamily="34" charset="-120"/>
            </a:endParaRPr>
          </a:p>
          <a:p>
            <a:pPr algn="ctr" defTabSz="685891" eaLnBrk="0" hangingPunct="0">
              <a:lnSpc>
                <a:spcPct val="150000"/>
              </a:lnSpc>
            </a:pPr>
            <a:r>
              <a:rPr lang="en-US" altLang="zh-TW" sz="1100" b="1" kern="0" dirty="0">
                <a:solidFill>
                  <a:sysClr val="windowText" lastClr="000000"/>
                </a:solidFill>
                <a:latin typeface="微軟正黑體" pitchFamily="34" charset="-120"/>
                <a:ea typeface="微軟正黑體" pitchFamily="34" charset="-120"/>
              </a:rPr>
              <a:t>TAG_LV1</a:t>
            </a:r>
            <a:r>
              <a:rPr lang="zh-TW" altLang="en-US" sz="1100" b="1" kern="0" dirty="0">
                <a:solidFill>
                  <a:sysClr val="windowText" lastClr="000000"/>
                </a:solidFill>
                <a:latin typeface="微軟正黑體" pitchFamily="34" charset="-120"/>
                <a:ea typeface="微軟正黑體" pitchFamily="34" charset="-120"/>
              </a:rPr>
              <a:t>、</a:t>
            </a:r>
            <a:r>
              <a:rPr lang="en-US" altLang="zh-TW" sz="1100" b="1" kern="0" dirty="0">
                <a:solidFill>
                  <a:sysClr val="windowText" lastClr="000000"/>
                </a:solidFill>
                <a:latin typeface="微軟正黑體" pitchFamily="34" charset="-120"/>
                <a:ea typeface="微軟正黑體" pitchFamily="34" charset="-120"/>
              </a:rPr>
              <a:t>TAG_LV2</a:t>
            </a:r>
            <a:r>
              <a:rPr lang="zh-TW" altLang="en-US" sz="1200" b="1" kern="0" dirty="0">
                <a:solidFill>
                  <a:sysClr val="windowText" lastClr="000000"/>
                </a:solidFill>
                <a:latin typeface="微軟正黑體" pitchFamily="34" charset="-120"/>
                <a:ea typeface="微軟正黑體" pitchFamily="34" charset="-120"/>
              </a:rPr>
              <a:t>的各月總</a:t>
            </a:r>
            <a:r>
              <a:rPr lang="en-US" altLang="zh-TW" sz="1200" b="1" kern="0" dirty="0">
                <a:solidFill>
                  <a:sysClr val="windowText" lastClr="000000"/>
                </a:solidFill>
                <a:latin typeface="微軟正黑體" pitchFamily="34" charset="-120"/>
                <a:ea typeface="微軟正黑體" pitchFamily="34" charset="-120"/>
              </a:rPr>
              <a:t>score</a:t>
            </a:r>
            <a:endParaRPr lang="en-US" altLang="zh-CN" sz="1200" b="1" kern="0" dirty="0">
              <a:solidFill>
                <a:sysClr val="windowText" lastClr="000000"/>
              </a:solidFill>
              <a:latin typeface="微軟正黑體" pitchFamily="34" charset="-120"/>
              <a:ea typeface="微軟正黑體" pitchFamily="34" charset="-120"/>
            </a:endParaRPr>
          </a:p>
        </p:txBody>
      </p:sp>
      <p:sp>
        <p:nvSpPr>
          <p:cNvPr id="40" name="Rectangle 8"/>
          <p:cNvSpPr>
            <a:spLocks noChangeArrowheads="1"/>
          </p:cNvSpPr>
          <p:nvPr/>
        </p:nvSpPr>
        <p:spPr bwMode="auto">
          <a:xfrm>
            <a:off x="7329964" y="1342246"/>
            <a:ext cx="1563205" cy="954881"/>
          </a:xfrm>
          <a:prstGeom prst="rect">
            <a:avLst/>
          </a:prstGeom>
          <a:solidFill>
            <a:srgbClr val="E2E2E2"/>
          </a:solidFill>
          <a:ln w="12700">
            <a:solidFill>
              <a:srgbClr val="E2E2E2"/>
            </a:solidFill>
            <a:miter lim="800000"/>
            <a:headEnd/>
            <a:tailEnd/>
          </a:ln>
        </p:spPr>
        <p:txBody>
          <a:bodyPr lIns="68589" tIns="34295" rIns="68589" bIns="34295" anchor="ctr" anchorCtr="1"/>
          <a:lstStyle/>
          <a:p>
            <a:pPr algn="ctr" defTabSz="685891" eaLnBrk="0" hangingPunct="0">
              <a:lnSpc>
                <a:spcPct val="150000"/>
              </a:lnSpc>
            </a:pPr>
            <a:r>
              <a:rPr lang="zh-TW" altLang="en-US" sz="1200" b="1" kern="0" dirty="0">
                <a:solidFill>
                  <a:sysClr val="windowText" lastClr="000000"/>
                </a:solidFill>
                <a:latin typeface="微軟正黑體" pitchFamily="34" charset="-120"/>
                <a:ea typeface="微軟正黑體" pitchFamily="34" charset="-120"/>
              </a:rPr>
              <a:t>多資料檔融合成</a:t>
            </a:r>
            <a:r>
              <a:rPr lang="en-US" altLang="zh-TW" sz="1200" b="1" kern="0" dirty="0">
                <a:solidFill>
                  <a:sysClr val="windowText" lastClr="000000"/>
                </a:solidFill>
                <a:latin typeface="微軟正黑體" pitchFamily="34" charset="-120"/>
                <a:ea typeface="微軟正黑體" pitchFamily="34" charset="-120"/>
              </a:rPr>
              <a:t>merge.csv</a:t>
            </a:r>
            <a:endParaRPr lang="en-US" altLang="zh-CN" sz="1200" b="1" kern="0" dirty="0">
              <a:solidFill>
                <a:sysClr val="windowText" lastClr="000000"/>
              </a:solidFill>
              <a:latin typeface="微軟正黑體" pitchFamily="34" charset="-120"/>
              <a:ea typeface="微軟正黑體" pitchFamily="34" charset="-120"/>
            </a:endParaRPr>
          </a:p>
        </p:txBody>
      </p:sp>
      <p:sp>
        <p:nvSpPr>
          <p:cNvPr id="42" name="Oval 11"/>
          <p:cNvSpPr>
            <a:spLocks noChangeAspect="1" noChangeArrowheads="1"/>
          </p:cNvSpPr>
          <p:nvPr>
            <p:custDataLst>
              <p:tags r:id="rId3"/>
            </p:custDataLst>
          </p:nvPr>
        </p:nvSpPr>
        <p:spPr bwMode="blackWhite">
          <a:xfrm>
            <a:off x="3977779" y="1423901"/>
            <a:ext cx="188144" cy="189000"/>
          </a:xfrm>
          <a:prstGeom prst="ellipse">
            <a:avLst/>
          </a:prstGeom>
          <a:solidFill>
            <a:srgbClr val="C00000"/>
          </a:solidFill>
          <a:ln w="12700">
            <a:noFill/>
            <a:round/>
            <a:headEnd/>
            <a:tailEnd/>
          </a:ln>
        </p:spPr>
        <p:txBody>
          <a:bodyPr wrap="none" lIns="67509" tIns="34295" rIns="67509" bIns="34295" anchor="ctr"/>
          <a:lstStyle/>
          <a:p>
            <a:pPr algn="ctr" defTabSz="685891" eaLnBrk="0" hangingPunct="0">
              <a:defRPr/>
            </a:pPr>
            <a:r>
              <a:rPr lang="en-US" altLang="zh-CN" sz="800" b="1" kern="0" dirty="0">
                <a:solidFill>
                  <a:srgbClr val="FFFFFF"/>
                </a:solidFill>
                <a:latin typeface="Tahoma" pitchFamily="34" charset="0"/>
                <a:ea typeface="Tahoma" pitchFamily="34" charset="0"/>
                <a:cs typeface="Tahoma" pitchFamily="34" charset="0"/>
              </a:rPr>
              <a:t>3</a:t>
            </a:r>
          </a:p>
        </p:txBody>
      </p:sp>
      <p:sp>
        <p:nvSpPr>
          <p:cNvPr id="43" name="矩形 42"/>
          <p:cNvSpPr/>
          <p:nvPr/>
        </p:nvSpPr>
        <p:spPr>
          <a:xfrm>
            <a:off x="3911085" y="2314704"/>
            <a:ext cx="1687296" cy="1177245"/>
          </a:xfrm>
          <a:prstGeom prst="rect">
            <a:avLst/>
          </a:prstGeom>
        </p:spPr>
        <p:txBody>
          <a:bodyPr wrap="square" lIns="68589" tIns="34295" rIns="68589" bIns="34295">
            <a:spAutoFit/>
          </a:bodyPr>
          <a:lstStyle/>
          <a:p>
            <a:pPr algn="just">
              <a:lnSpc>
                <a:spcPct val="150000"/>
              </a:lnSpc>
            </a:pPr>
            <a:r>
              <a:rPr lang="zh-TW" altLang="en-US" sz="1200" dirty="0">
                <a:solidFill>
                  <a:srgbClr val="000000"/>
                </a:solidFill>
                <a:latin typeface="微軟正黑體" pitchFamily="34" charset="-120"/>
                <a:ea typeface="微軟正黑體" pitchFamily="34" charset="-120"/>
                <a:cs typeface="Times New Roman"/>
              </a:rPr>
              <a:t>將</a:t>
            </a:r>
            <a:r>
              <a:rPr lang="en-US" altLang="zh-TW" sz="1200" dirty="0">
                <a:solidFill>
                  <a:srgbClr val="000000"/>
                </a:solidFill>
                <a:latin typeface="微軟正黑體" pitchFamily="34" charset="-120"/>
                <a:ea typeface="微軟正黑體" pitchFamily="34" charset="-120"/>
                <a:cs typeface="Times New Roman"/>
              </a:rPr>
              <a:t>Sr_2</a:t>
            </a:r>
            <a:r>
              <a:rPr lang="zh-TW" altLang="en-US" sz="1200" dirty="0">
                <a:solidFill>
                  <a:srgbClr val="000000"/>
                </a:solidFill>
                <a:latin typeface="微軟正黑體" pitchFamily="34" charset="-120"/>
                <a:ea typeface="微軟正黑體" pitchFamily="34" charset="-120"/>
                <a:cs typeface="Times New Roman"/>
              </a:rPr>
              <a:t>中</a:t>
            </a:r>
            <a:r>
              <a:rPr lang="zh-TW" altLang="zh-TW" sz="1200" dirty="0">
                <a:solidFill>
                  <a:srgbClr val="000000"/>
                </a:solidFill>
                <a:latin typeface="微軟正黑體" pitchFamily="34" charset="-120"/>
                <a:ea typeface="微軟正黑體" pitchFamily="34" charset="-120"/>
                <a:cs typeface="Times New Roman"/>
              </a:rPr>
              <a:t>日期處理成每月只保留月份。再根據客戶編號與月份做</a:t>
            </a:r>
            <a:r>
              <a:rPr lang="en-US" altLang="zh-TW" sz="1200" dirty="0">
                <a:solidFill>
                  <a:srgbClr val="000000"/>
                </a:solidFill>
                <a:latin typeface="微軟正黑體" pitchFamily="34" charset="-120"/>
                <a:ea typeface="微軟正黑體" pitchFamily="34" charset="-120"/>
                <a:cs typeface="Times New Roman"/>
              </a:rPr>
              <a:t> </a:t>
            </a:r>
            <a:r>
              <a:rPr lang="en-US" altLang="zh-TW" sz="1200" dirty="0" err="1">
                <a:solidFill>
                  <a:srgbClr val="000000"/>
                </a:solidFill>
                <a:latin typeface="微軟正黑體" pitchFamily="34" charset="-120"/>
                <a:ea typeface="微軟正黑體" pitchFamily="34" charset="-120"/>
                <a:cs typeface="新細明體"/>
              </a:rPr>
              <a:t>Groupby</a:t>
            </a:r>
            <a:endParaRPr lang="en-US" altLang="zh-TW" sz="1200" dirty="0">
              <a:solidFill>
                <a:srgbClr val="000000"/>
              </a:solidFill>
              <a:latin typeface="微軟正黑體" pitchFamily="34" charset="-120"/>
              <a:ea typeface="微軟正黑體" pitchFamily="34" charset="-120"/>
              <a:cs typeface="新細明體"/>
            </a:endParaRPr>
          </a:p>
        </p:txBody>
      </p:sp>
      <p:sp>
        <p:nvSpPr>
          <p:cNvPr id="44" name="AutoShape 21"/>
          <p:cNvSpPr>
            <a:spLocks noChangeArrowheads="1"/>
          </p:cNvSpPr>
          <p:nvPr/>
        </p:nvSpPr>
        <p:spPr bwMode="gray">
          <a:xfrm rot="10800000">
            <a:off x="3938734" y="3829886"/>
            <a:ext cx="1618098" cy="200025"/>
          </a:xfrm>
          <a:prstGeom prst="triangle">
            <a:avLst>
              <a:gd name="adj" fmla="val 50000"/>
            </a:avLst>
          </a:prstGeom>
          <a:solidFill>
            <a:srgbClr val="B2B2B2"/>
          </a:solidFill>
          <a:ln w="9525" algn="ctr">
            <a:solidFill>
              <a:srgbClr val="B2B2B2"/>
            </a:solidFill>
            <a:miter lim="800000"/>
            <a:headEnd/>
            <a:tailEnd/>
          </a:ln>
        </p:spPr>
        <p:txBody>
          <a:bodyPr rot="10800000" wrap="none" lIns="68589" tIns="34295" rIns="68589" bIns="34295" anchor="ctr"/>
          <a:lstStyle/>
          <a:p>
            <a:endParaRPr lang="tr-TR" altLang="zh-CN" b="1"/>
          </a:p>
        </p:txBody>
      </p:sp>
      <p:sp>
        <p:nvSpPr>
          <p:cNvPr id="49" name="AutoShape 21"/>
          <p:cNvSpPr>
            <a:spLocks noChangeArrowheads="1"/>
          </p:cNvSpPr>
          <p:nvPr/>
        </p:nvSpPr>
        <p:spPr bwMode="gray">
          <a:xfrm rot="10800000">
            <a:off x="5674864" y="3829886"/>
            <a:ext cx="1618098" cy="200025"/>
          </a:xfrm>
          <a:prstGeom prst="triangle">
            <a:avLst>
              <a:gd name="adj" fmla="val 50000"/>
            </a:avLst>
          </a:prstGeom>
          <a:solidFill>
            <a:srgbClr val="B2B2B2"/>
          </a:solidFill>
          <a:ln w="9525" algn="ctr">
            <a:solidFill>
              <a:srgbClr val="B2B2B2"/>
            </a:solidFill>
            <a:miter lim="800000"/>
            <a:headEnd/>
            <a:tailEnd/>
          </a:ln>
        </p:spPr>
        <p:txBody>
          <a:bodyPr rot="10800000" wrap="none" lIns="68589" tIns="34295" rIns="68589" bIns="34295" anchor="ctr"/>
          <a:lstStyle/>
          <a:p>
            <a:endParaRPr lang="tr-TR" altLang="zh-CN" b="1"/>
          </a:p>
        </p:txBody>
      </p:sp>
      <p:sp>
        <p:nvSpPr>
          <p:cNvPr id="50" name="AutoShape 21"/>
          <p:cNvSpPr>
            <a:spLocks noChangeArrowheads="1"/>
          </p:cNvSpPr>
          <p:nvPr/>
        </p:nvSpPr>
        <p:spPr bwMode="gray">
          <a:xfrm rot="10800000">
            <a:off x="7379123" y="3829887"/>
            <a:ext cx="1618098" cy="200025"/>
          </a:xfrm>
          <a:prstGeom prst="triangle">
            <a:avLst>
              <a:gd name="adj" fmla="val 50000"/>
            </a:avLst>
          </a:prstGeom>
          <a:solidFill>
            <a:srgbClr val="B2B2B2"/>
          </a:solidFill>
          <a:ln w="9525" algn="ctr">
            <a:solidFill>
              <a:srgbClr val="B2B2B2"/>
            </a:solidFill>
            <a:miter lim="800000"/>
            <a:headEnd/>
            <a:tailEnd/>
          </a:ln>
        </p:spPr>
        <p:txBody>
          <a:bodyPr rot="10800000" wrap="none" lIns="68589" tIns="34295" rIns="68589" bIns="34295" anchor="ctr"/>
          <a:lstStyle/>
          <a:p>
            <a:endParaRPr lang="tr-TR" altLang="zh-CN" b="1"/>
          </a:p>
        </p:txBody>
      </p:sp>
      <p:sp>
        <p:nvSpPr>
          <p:cNvPr id="51" name="Oval 11"/>
          <p:cNvSpPr>
            <a:spLocks noChangeAspect="1" noChangeArrowheads="1"/>
          </p:cNvSpPr>
          <p:nvPr>
            <p:custDataLst>
              <p:tags r:id="rId4"/>
            </p:custDataLst>
          </p:nvPr>
        </p:nvSpPr>
        <p:spPr bwMode="blackWhite">
          <a:xfrm>
            <a:off x="5734357" y="1408649"/>
            <a:ext cx="188144" cy="189000"/>
          </a:xfrm>
          <a:prstGeom prst="ellipse">
            <a:avLst/>
          </a:prstGeom>
          <a:solidFill>
            <a:srgbClr val="C00000"/>
          </a:solidFill>
          <a:ln w="12700">
            <a:noFill/>
            <a:round/>
            <a:headEnd/>
            <a:tailEnd/>
          </a:ln>
        </p:spPr>
        <p:txBody>
          <a:bodyPr wrap="none" lIns="67509" tIns="34295" rIns="67509" bIns="34295" anchor="ctr"/>
          <a:lstStyle/>
          <a:p>
            <a:pPr algn="ctr" defTabSz="685891" eaLnBrk="0" hangingPunct="0">
              <a:defRPr/>
            </a:pPr>
            <a:r>
              <a:rPr lang="en-US" altLang="zh-CN" sz="800" b="1" kern="0" dirty="0">
                <a:solidFill>
                  <a:srgbClr val="FFFFFF"/>
                </a:solidFill>
                <a:latin typeface="Tahoma" pitchFamily="34" charset="0"/>
                <a:ea typeface="Tahoma" pitchFamily="34" charset="0"/>
                <a:cs typeface="Tahoma" pitchFamily="34" charset="0"/>
              </a:rPr>
              <a:t>4</a:t>
            </a:r>
          </a:p>
        </p:txBody>
      </p:sp>
      <p:sp>
        <p:nvSpPr>
          <p:cNvPr id="52" name="Oval 11"/>
          <p:cNvSpPr>
            <a:spLocks noChangeAspect="1" noChangeArrowheads="1"/>
          </p:cNvSpPr>
          <p:nvPr>
            <p:custDataLst>
              <p:tags r:id="rId5"/>
            </p:custDataLst>
          </p:nvPr>
        </p:nvSpPr>
        <p:spPr bwMode="blackWhite">
          <a:xfrm>
            <a:off x="7381043" y="1395878"/>
            <a:ext cx="188144" cy="189000"/>
          </a:xfrm>
          <a:prstGeom prst="ellipse">
            <a:avLst/>
          </a:prstGeom>
          <a:solidFill>
            <a:srgbClr val="C00000"/>
          </a:solidFill>
          <a:ln w="12700">
            <a:noFill/>
            <a:round/>
            <a:headEnd/>
            <a:tailEnd/>
          </a:ln>
        </p:spPr>
        <p:txBody>
          <a:bodyPr wrap="none" lIns="67509" tIns="34295" rIns="67509" bIns="34295" anchor="ctr"/>
          <a:lstStyle/>
          <a:p>
            <a:pPr algn="ctr" defTabSz="685891" eaLnBrk="0" hangingPunct="0">
              <a:defRPr/>
            </a:pPr>
            <a:r>
              <a:rPr lang="en-US" altLang="zh-CN" sz="800" b="1" kern="0" dirty="0">
                <a:solidFill>
                  <a:srgbClr val="FFFFFF"/>
                </a:solidFill>
                <a:latin typeface="Tahoma" pitchFamily="34" charset="0"/>
                <a:ea typeface="Tahoma" pitchFamily="34" charset="0"/>
                <a:cs typeface="Tahoma" pitchFamily="34" charset="0"/>
              </a:rPr>
              <a:t>5</a:t>
            </a:r>
          </a:p>
        </p:txBody>
      </p:sp>
      <p:sp>
        <p:nvSpPr>
          <p:cNvPr id="54" name="矩形 53"/>
          <p:cNvSpPr/>
          <p:nvPr/>
        </p:nvSpPr>
        <p:spPr>
          <a:xfrm>
            <a:off x="5652402" y="2314704"/>
            <a:ext cx="1566582" cy="1177245"/>
          </a:xfrm>
          <a:prstGeom prst="rect">
            <a:avLst/>
          </a:prstGeom>
        </p:spPr>
        <p:txBody>
          <a:bodyPr wrap="square" lIns="68589" tIns="34295" rIns="68589" bIns="34295">
            <a:spAutoFit/>
          </a:bodyPr>
          <a:lstStyle/>
          <a:p>
            <a:pPr algn="just">
              <a:lnSpc>
                <a:spcPct val="150000"/>
              </a:lnSpc>
            </a:pPr>
            <a:r>
              <a:rPr lang="zh-TW" altLang="en-US" sz="1200" dirty="0">
                <a:solidFill>
                  <a:srgbClr val="000000"/>
                </a:solidFill>
                <a:latin typeface="微軟正黑體" pitchFamily="34" charset="-120"/>
                <a:ea typeface="微軟正黑體" pitchFamily="34" charset="-120"/>
                <a:cs typeface="Times New Roman"/>
              </a:rPr>
              <a:t>將</a:t>
            </a:r>
            <a:r>
              <a:rPr lang="en-US" altLang="zh-TW" sz="1200" dirty="0">
                <a:solidFill>
                  <a:srgbClr val="000000"/>
                </a:solidFill>
                <a:latin typeface="微軟正黑體" pitchFamily="34" charset="-120"/>
                <a:ea typeface="微軟正黑體" pitchFamily="34" charset="-120"/>
                <a:cs typeface="Times New Roman"/>
              </a:rPr>
              <a:t>Sr_4</a:t>
            </a:r>
            <a:r>
              <a:rPr lang="zh-TW" altLang="en-US" sz="1200" dirty="0">
                <a:solidFill>
                  <a:srgbClr val="000000"/>
                </a:solidFill>
                <a:latin typeface="微軟正黑體" pitchFamily="34" charset="-120"/>
                <a:ea typeface="微軟正黑體" pitchFamily="34" charset="-120"/>
                <a:cs typeface="Times New Roman"/>
              </a:rPr>
              <a:t>中</a:t>
            </a:r>
            <a:r>
              <a:rPr lang="zh-TW" altLang="zh-TW" sz="1200" dirty="0">
                <a:solidFill>
                  <a:srgbClr val="000000"/>
                </a:solidFill>
                <a:latin typeface="微軟正黑體" pitchFamily="34" charset="-120"/>
                <a:ea typeface="微軟正黑體" pitchFamily="34" charset="-120"/>
                <a:cs typeface="Times New Roman"/>
              </a:rPr>
              <a:t>日期處理成每月只保留月份。再根據客戶編號與月份做</a:t>
            </a:r>
            <a:r>
              <a:rPr lang="en-US" altLang="zh-TW" sz="1200" dirty="0">
                <a:solidFill>
                  <a:srgbClr val="000000"/>
                </a:solidFill>
                <a:latin typeface="微軟正黑體" pitchFamily="34" charset="-120"/>
                <a:ea typeface="微軟正黑體" pitchFamily="34" charset="-120"/>
                <a:cs typeface="Times New Roman"/>
              </a:rPr>
              <a:t> </a:t>
            </a:r>
            <a:r>
              <a:rPr lang="en-US" altLang="zh-TW" sz="1200" dirty="0" err="1">
                <a:solidFill>
                  <a:srgbClr val="000000"/>
                </a:solidFill>
                <a:latin typeface="微軟正黑體" pitchFamily="34" charset="-120"/>
                <a:ea typeface="微軟正黑體" pitchFamily="34" charset="-120"/>
                <a:cs typeface="新細明體"/>
              </a:rPr>
              <a:t>Groupby</a:t>
            </a:r>
            <a:endParaRPr lang="en-US" altLang="zh-TW" sz="1200" dirty="0">
              <a:solidFill>
                <a:srgbClr val="000000"/>
              </a:solidFill>
              <a:latin typeface="微軟正黑體" pitchFamily="34" charset="-120"/>
              <a:ea typeface="微軟正黑體" pitchFamily="34" charset="-120"/>
              <a:cs typeface="新細明體"/>
            </a:endParaRPr>
          </a:p>
        </p:txBody>
      </p:sp>
      <p:sp>
        <p:nvSpPr>
          <p:cNvPr id="56" name="矩形 55"/>
          <p:cNvSpPr/>
          <p:nvPr/>
        </p:nvSpPr>
        <p:spPr>
          <a:xfrm>
            <a:off x="7327024" y="2301720"/>
            <a:ext cx="1566145" cy="1454244"/>
          </a:xfrm>
          <a:prstGeom prst="rect">
            <a:avLst/>
          </a:prstGeom>
        </p:spPr>
        <p:txBody>
          <a:bodyPr wrap="square" lIns="68589" tIns="34295" rIns="68589" bIns="34295">
            <a:spAutoFit/>
          </a:bodyPr>
          <a:lstStyle/>
          <a:p>
            <a:pPr>
              <a:lnSpc>
                <a:spcPct val="150000"/>
              </a:lnSpc>
            </a:pPr>
            <a:r>
              <a:rPr lang="zh-TW" altLang="zh-TW" sz="1200" dirty="0">
                <a:solidFill>
                  <a:srgbClr val="000000"/>
                </a:solidFill>
                <a:latin typeface="微軟正黑體" pitchFamily="34" charset="-120"/>
                <a:ea typeface="微軟正黑體" pitchFamily="34" charset="-120"/>
                <a:cs typeface="Times New Roman"/>
              </a:rPr>
              <a:t>根據</a:t>
            </a:r>
            <a:r>
              <a:rPr lang="en-US" altLang="zh-TW" sz="1200" dirty="0">
                <a:solidFill>
                  <a:srgbClr val="000000"/>
                </a:solidFill>
                <a:latin typeface="微軟正黑體" pitchFamily="34" charset="-120"/>
                <a:ea typeface="微軟正黑體" pitchFamily="34" charset="-120"/>
                <a:cs typeface="新細明體"/>
              </a:rPr>
              <a:t>result_y1</a:t>
            </a:r>
            <a:r>
              <a:rPr lang="zh-TW" altLang="en-US" sz="1200" dirty="0">
                <a:solidFill>
                  <a:srgbClr val="000000"/>
                </a:solidFill>
                <a:latin typeface="微軟正黑體" pitchFamily="34" charset="-120"/>
                <a:ea typeface="微軟正黑體" pitchFamily="34" charset="-120"/>
                <a:cs typeface="Times New Roman"/>
              </a:rPr>
              <a:t>與</a:t>
            </a:r>
            <a:r>
              <a:rPr lang="en-US" altLang="zh-TW" sz="1200" dirty="0">
                <a:solidFill>
                  <a:srgbClr val="000000"/>
                </a:solidFill>
                <a:latin typeface="微軟正黑體" pitchFamily="34" charset="-120"/>
                <a:ea typeface="微軟正黑體" pitchFamily="34" charset="-120"/>
                <a:cs typeface="新細明體"/>
              </a:rPr>
              <a:t>result_y2</a:t>
            </a:r>
            <a:r>
              <a:rPr lang="zh-TW" altLang="zh-TW" sz="1200" dirty="0">
                <a:solidFill>
                  <a:srgbClr val="000000"/>
                </a:solidFill>
                <a:latin typeface="微軟正黑體" pitchFamily="34" charset="-120"/>
                <a:ea typeface="微軟正黑體" pitchFamily="34" charset="-120"/>
                <a:cs typeface="Times New Roman"/>
              </a:rPr>
              <a:t>做處理，有購買的月份設</a:t>
            </a:r>
            <a:r>
              <a:rPr lang="en-US" altLang="zh-TW" sz="1200" dirty="0">
                <a:solidFill>
                  <a:srgbClr val="000000"/>
                </a:solidFill>
                <a:latin typeface="微軟正黑體" pitchFamily="34" charset="-120"/>
                <a:ea typeface="微軟正黑體" pitchFamily="34" charset="-120"/>
                <a:cs typeface="新細明體"/>
              </a:rPr>
              <a:t>1</a:t>
            </a:r>
            <a:r>
              <a:rPr lang="zh-TW" altLang="zh-TW" sz="1200" dirty="0">
                <a:solidFill>
                  <a:srgbClr val="000000"/>
                </a:solidFill>
                <a:latin typeface="微軟正黑體" pitchFamily="34" charset="-120"/>
                <a:ea typeface="微軟正黑體" pitchFamily="34" charset="-120"/>
                <a:cs typeface="Times New Roman"/>
              </a:rPr>
              <a:t>，沒購買的月份設</a:t>
            </a:r>
            <a:r>
              <a:rPr lang="en-US" altLang="zh-TW" sz="1200" dirty="0">
                <a:solidFill>
                  <a:srgbClr val="000000"/>
                </a:solidFill>
                <a:latin typeface="微軟正黑體" pitchFamily="34" charset="-120"/>
                <a:ea typeface="微軟正黑體" pitchFamily="34" charset="-120"/>
                <a:cs typeface="新細明體"/>
              </a:rPr>
              <a:t>0</a:t>
            </a:r>
            <a:r>
              <a:rPr lang="zh-TW" altLang="zh-TW" sz="1200" dirty="0">
                <a:solidFill>
                  <a:srgbClr val="000000"/>
                </a:solidFill>
                <a:latin typeface="微軟正黑體" pitchFamily="34" charset="-120"/>
                <a:ea typeface="微軟正黑體" pitchFamily="34" charset="-120"/>
                <a:cs typeface="Times New Roman"/>
              </a:rPr>
              <a:t>。</a:t>
            </a:r>
            <a:r>
              <a:rPr lang="zh-TW" altLang="en-US" sz="1200" dirty="0">
                <a:solidFill>
                  <a:srgbClr val="000000"/>
                </a:solidFill>
                <a:latin typeface="微軟正黑體" pitchFamily="34" charset="-120"/>
                <a:ea typeface="微軟正黑體" pitchFamily="34" charset="-120"/>
                <a:cs typeface="Times New Roman"/>
              </a:rPr>
              <a:t>再</a:t>
            </a:r>
            <a:r>
              <a:rPr lang="zh-TW" altLang="zh-TW" sz="1200" dirty="0">
                <a:solidFill>
                  <a:srgbClr val="000000"/>
                </a:solidFill>
                <a:latin typeface="微軟正黑體" pitchFamily="34" charset="-120"/>
                <a:ea typeface="微軟正黑體" pitchFamily="34" charset="-120"/>
                <a:cs typeface="Times New Roman"/>
              </a:rPr>
              <a:t>根據</a:t>
            </a:r>
            <a:r>
              <a:rPr lang="zh-TW" altLang="en-US" sz="1200" dirty="0">
                <a:solidFill>
                  <a:srgbClr val="000000"/>
                </a:solidFill>
                <a:latin typeface="微軟正黑體" pitchFamily="34" charset="-120"/>
                <a:ea typeface="微軟正黑體" pitchFamily="34" charset="-120"/>
                <a:cs typeface="Times New Roman"/>
              </a:rPr>
              <a:t>客戶編號</a:t>
            </a:r>
            <a:r>
              <a:rPr lang="zh-TW" altLang="zh-TW" sz="1200" dirty="0">
                <a:solidFill>
                  <a:srgbClr val="000000"/>
                </a:solidFill>
                <a:latin typeface="微軟正黑體" pitchFamily="34" charset="-120"/>
                <a:ea typeface="微軟正黑體" pitchFamily="34" charset="-120"/>
                <a:cs typeface="Times New Roman"/>
              </a:rPr>
              <a:t>做融合</a:t>
            </a:r>
            <a:endParaRPr lang="zh-TW" altLang="en-US" dirty="0"/>
          </a:p>
        </p:txBody>
      </p:sp>
      <p:sp>
        <p:nvSpPr>
          <p:cNvPr id="41" name="矩形 40"/>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13</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93732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id="{DDC196ED-3752-4CBB-BA56-1B75DF0E537D}"/>
              </a:ext>
            </a:extLst>
          </p:cNvPr>
          <p:cNvSpPr/>
          <p:nvPr/>
        </p:nvSpPr>
        <p:spPr>
          <a:xfrm>
            <a:off x="0" y="0"/>
            <a:ext cx="9144000" cy="51435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IN"/>
          </a:p>
        </p:txBody>
      </p:sp>
      <p:sp>
        <p:nvSpPr>
          <p:cNvPr id="5" name="Text Placeholder 4">
            <a:extLst>
              <a:ext uri="{FF2B5EF4-FFF2-40B4-BE49-F238E27FC236}">
                <a16:creationId xmlns:a16="http://schemas.microsoft.com/office/drawing/2014/main" id="{66BF6B16-3A2D-40A1-8379-8C68FFDBF445}"/>
              </a:ext>
            </a:extLst>
          </p:cNvPr>
          <p:cNvSpPr>
            <a:spLocks noGrp="1"/>
          </p:cNvSpPr>
          <p:nvPr>
            <p:ph type="body" sz="quarter" idx="11"/>
          </p:nvPr>
        </p:nvSpPr>
        <p:spPr>
          <a:xfrm>
            <a:off x="661767" y="2841781"/>
            <a:ext cx="6989377" cy="755675"/>
          </a:xfrm>
        </p:spPr>
        <p:txBody>
          <a:bodyPr/>
          <a:lstStyle/>
          <a:p>
            <a:r>
              <a:rPr lang="zh-TW" altLang="en-US" sz="4100" dirty="0">
                <a:solidFill>
                  <a:schemeClr val="bg1"/>
                </a:solidFill>
                <a:latin typeface="微軟正黑體" pitchFamily="34" charset="-120"/>
                <a:ea typeface="微軟正黑體" pitchFamily="34" charset="-120"/>
              </a:rPr>
              <a:t>預測模型建構與方法</a:t>
            </a:r>
          </a:p>
        </p:txBody>
      </p:sp>
      <p:sp>
        <p:nvSpPr>
          <p:cNvPr id="6" name="Diamond 5">
            <a:extLst>
              <a:ext uri="{FF2B5EF4-FFF2-40B4-BE49-F238E27FC236}">
                <a16:creationId xmlns:a16="http://schemas.microsoft.com/office/drawing/2014/main" id="{B72BD343-1C28-44FB-93BF-75431E15CDDF}"/>
              </a:ext>
            </a:extLst>
          </p:cNvPr>
          <p:cNvSpPr/>
          <p:nvPr/>
        </p:nvSpPr>
        <p:spPr>
          <a:xfrm>
            <a:off x="782251" y="1599642"/>
            <a:ext cx="1148150" cy="1147851"/>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IN" sz="2700" b="1" dirty="0">
                <a:latin typeface="Open Sans" panose="020B0606030504020204" pitchFamily="34" charset="0"/>
                <a:ea typeface="Open Sans" panose="020B0606030504020204" pitchFamily="34" charset="0"/>
                <a:cs typeface="Open Sans" panose="020B0606030504020204" pitchFamily="34" charset="0"/>
              </a:rPr>
              <a:t>04</a:t>
            </a:r>
          </a:p>
        </p:txBody>
      </p:sp>
    </p:spTree>
    <p:extLst>
      <p:ext uri="{BB962C8B-B14F-4D97-AF65-F5344CB8AC3E}">
        <p14:creationId xmlns:p14="http://schemas.microsoft.com/office/powerpoint/2010/main" val="3102445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smtClean="0">
                <a:latin typeface="微軟正黑體" pitchFamily="34" charset="-120"/>
                <a:ea typeface="微軟正黑體" pitchFamily="34" charset="-120"/>
              </a:rPr>
              <a:t>預測</a:t>
            </a:r>
            <a:r>
              <a:rPr lang="zh-TW" altLang="en-US" b="1" dirty="0">
                <a:latin typeface="微軟正黑體" pitchFamily="34" charset="-120"/>
                <a:ea typeface="微軟正黑體" pitchFamily="34" charset="-120"/>
              </a:rPr>
              <a:t>模型建構與方法</a:t>
            </a:r>
          </a:p>
        </p:txBody>
      </p:sp>
      <p:sp>
        <p:nvSpPr>
          <p:cNvPr id="10"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11" name="文字方塊 10"/>
          <p:cNvSpPr txBox="1"/>
          <p:nvPr/>
        </p:nvSpPr>
        <p:spPr>
          <a:xfrm>
            <a:off x="574515" y="843558"/>
            <a:ext cx="3943465" cy="300083"/>
          </a:xfrm>
          <a:prstGeom prst="rect">
            <a:avLst/>
          </a:prstGeom>
          <a:noFill/>
        </p:spPr>
        <p:txBody>
          <a:bodyPr wrap="square" lIns="68589" tIns="34295" rIns="68589" bIns="34295" rtlCol="0">
            <a:spAutoFit/>
          </a:bodyPr>
          <a:lstStyle/>
          <a:p>
            <a:pPr marL="257209" indent="-257209">
              <a:buFont typeface="Arial" pitchFamily="34" charset="0"/>
              <a:buChar char="•"/>
            </a:pPr>
            <a:r>
              <a:rPr lang="zh-TW" altLang="en-US" sz="1500" dirty="0">
                <a:latin typeface="微軟正黑體" pitchFamily="34" charset="-120"/>
                <a:ea typeface="微軟正黑體" pitchFamily="34" charset="-120"/>
              </a:rPr>
              <a:t>演算法選擇</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434" y="841398"/>
            <a:ext cx="3349244" cy="1406316"/>
          </a:xfrm>
          <a:prstGeom prst="rect">
            <a:avLst/>
          </a:prstGeom>
        </p:spPr>
      </p:pic>
      <p:grpSp>
        <p:nvGrpSpPr>
          <p:cNvPr id="19" name="Group 10"/>
          <p:cNvGrpSpPr>
            <a:grpSpLocks/>
          </p:cNvGrpSpPr>
          <p:nvPr/>
        </p:nvGrpSpPr>
        <p:grpSpPr bwMode="auto">
          <a:xfrm>
            <a:off x="736575" y="2085696"/>
            <a:ext cx="3375326" cy="2214246"/>
            <a:chOff x="2655" y="907"/>
            <a:chExt cx="2245" cy="2669"/>
          </a:xfrm>
        </p:grpSpPr>
        <p:sp>
          <p:nvSpPr>
            <p:cNvPr id="20" name="Rectangle 11"/>
            <p:cNvSpPr>
              <a:spLocks noChangeArrowheads="1"/>
            </p:cNvSpPr>
            <p:nvPr/>
          </p:nvSpPr>
          <p:spPr bwMode="auto">
            <a:xfrm>
              <a:off x="2655" y="907"/>
              <a:ext cx="2245" cy="2669"/>
            </a:xfrm>
            <a:prstGeom prst="rect">
              <a:avLst/>
            </a:prstGeom>
            <a:solidFill>
              <a:srgbClr val="FFFFFF"/>
            </a:solidFill>
            <a:ln w="9525">
              <a:solidFill>
                <a:schemeClr val="bg1">
                  <a:lumMod val="75000"/>
                </a:schemeClr>
              </a:solidFill>
              <a:miter lim="800000"/>
              <a:headEnd/>
              <a:tailEnd/>
            </a:ln>
            <a:effectLst>
              <a:outerShdw dist="35921" dir="2700000" algn="ctr" rotWithShape="0">
                <a:srgbClr val="000000"/>
              </a:outerShdw>
            </a:effectLst>
          </p:spPr>
          <p:txBody>
            <a:bodyPr wrap="none" anchor="ctr"/>
            <a:lstStyle/>
            <a:p>
              <a:pPr defTabSz="685891">
                <a:defRPr/>
              </a:pPr>
              <a:endParaRPr lang="zh-TW" altLang="en-US" sz="1400" kern="0">
                <a:solidFill>
                  <a:sysClr val="windowText" lastClr="000000"/>
                </a:solidFill>
              </a:endParaRPr>
            </a:p>
          </p:txBody>
        </p:sp>
        <p:sp>
          <p:nvSpPr>
            <p:cNvPr id="21" name="Rectangle 12"/>
            <p:cNvSpPr>
              <a:spLocks noChangeArrowheads="1"/>
            </p:cNvSpPr>
            <p:nvPr/>
          </p:nvSpPr>
          <p:spPr bwMode="auto">
            <a:xfrm>
              <a:off x="2655" y="907"/>
              <a:ext cx="2245" cy="441"/>
            </a:xfrm>
            <a:prstGeom prst="rect">
              <a:avLst/>
            </a:prstGeom>
            <a:solidFill>
              <a:srgbClr val="C00000"/>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91">
                <a:defRPr/>
              </a:pPr>
              <a:endParaRPr lang="zh-TW" altLang="en-US" sz="1400" kern="0">
                <a:solidFill>
                  <a:sysClr val="windowText" lastClr="000000"/>
                </a:solidFill>
              </a:endParaRPr>
            </a:p>
          </p:txBody>
        </p:sp>
        <p:sp>
          <p:nvSpPr>
            <p:cNvPr id="22" name="Rectangle 13"/>
            <p:cNvSpPr>
              <a:spLocks noChangeArrowheads="1"/>
            </p:cNvSpPr>
            <p:nvPr/>
          </p:nvSpPr>
          <p:spPr bwMode="auto">
            <a:xfrm>
              <a:off x="2745" y="1011"/>
              <a:ext cx="2085" cy="26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14341" indent="-214341" defTabSz="671602">
                <a:buSzPct val="120000"/>
                <a:buFont typeface="Arial" pitchFamily="34" charset="0"/>
                <a:buChar char="•"/>
              </a:pPr>
              <a:r>
                <a:rPr lang="en-US" altLang="zh-TW" sz="1400" b="1" u="sng" dirty="0" err="1">
                  <a:solidFill>
                    <a:schemeClr val="bg1"/>
                  </a:solidFill>
                  <a:latin typeface="微軟正黑體" pitchFamily="34" charset="-120"/>
                  <a:ea typeface="微軟正黑體" pitchFamily="34" charset="-120"/>
                </a:rPr>
                <a:t>CatBoost</a:t>
              </a:r>
              <a:r>
                <a:rPr lang="zh-TW" altLang="zh-TW" sz="1400" b="1" u="sng" dirty="0">
                  <a:solidFill>
                    <a:schemeClr val="bg1"/>
                  </a:solidFill>
                  <a:latin typeface="微軟正黑體" pitchFamily="34" charset="-120"/>
                  <a:ea typeface="微軟正黑體" pitchFamily="34" charset="-120"/>
                </a:rPr>
                <a:t>簡介</a:t>
              </a:r>
              <a:endParaRPr lang="en-US" altLang="ko-KR" sz="1400" b="1" kern="0" dirty="0">
                <a:solidFill>
                  <a:schemeClr val="bg1"/>
                </a:solidFill>
              </a:endParaRPr>
            </a:p>
          </p:txBody>
        </p:sp>
        <p:sp>
          <p:nvSpPr>
            <p:cNvPr id="23" name="Rectangle 14"/>
            <p:cNvSpPr>
              <a:spLocks noChangeArrowheads="1"/>
            </p:cNvSpPr>
            <p:nvPr/>
          </p:nvSpPr>
          <p:spPr bwMode="auto">
            <a:xfrm>
              <a:off x="2745" y="1589"/>
              <a:ext cx="2085" cy="133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108362" lvl="1" indent="-107171" algn="just" defTabSz="671602">
                <a:lnSpc>
                  <a:spcPct val="150000"/>
                </a:lnSpc>
                <a:buSzPct val="120000"/>
                <a:buFontTx/>
                <a:buChar char="•"/>
              </a:pPr>
              <a:r>
                <a:rPr lang="zh-TW" altLang="en-US" sz="1200" b="1" kern="0" dirty="0">
                  <a:solidFill>
                    <a:sysClr val="windowText" lastClr="000000"/>
                  </a:solidFill>
                  <a:latin typeface="微軟正黑體" pitchFamily="34" charset="-120"/>
                  <a:ea typeface="微軟正黑體" pitchFamily="34" charset="-120"/>
                </a:rPr>
                <a:t>基於</a:t>
              </a:r>
              <a:r>
                <a:rPr lang="en-US" altLang="ko-KR" sz="1200" b="1" kern="0" dirty="0">
                  <a:solidFill>
                    <a:sysClr val="windowText" lastClr="000000"/>
                  </a:solidFill>
                  <a:latin typeface="微軟正黑體" pitchFamily="34" charset="-120"/>
                  <a:ea typeface="微軟正黑體" pitchFamily="34" charset="-120"/>
                </a:rPr>
                <a:t>Gradient Boosted Decision Trees</a:t>
              </a:r>
              <a:r>
                <a:rPr lang="ko-KR" altLang="en-US" sz="1200" b="1" kern="0" dirty="0">
                  <a:solidFill>
                    <a:sysClr val="windowText" lastClr="000000"/>
                  </a:solidFill>
                  <a:latin typeface="微軟正黑體" pitchFamily="34" charset="-120"/>
                </a:rPr>
                <a:t>，</a:t>
              </a:r>
              <a:r>
                <a:rPr lang="zh-TW" altLang="en-US" sz="1200" b="1" kern="0" dirty="0">
                  <a:solidFill>
                    <a:sysClr val="windowText" lastClr="000000"/>
                  </a:solidFill>
                  <a:latin typeface="微軟正黑體" pitchFamily="34" charset="-120"/>
                  <a:ea typeface="微軟正黑體" pitchFamily="34" charset="-120"/>
                </a:rPr>
                <a:t>是</a:t>
              </a:r>
              <a:r>
                <a:rPr lang="en-US" altLang="ko-KR" sz="1200" b="1" kern="0" dirty="0" err="1">
                  <a:solidFill>
                    <a:sysClr val="windowText" lastClr="000000"/>
                  </a:solidFill>
                  <a:latin typeface="微軟正黑體" pitchFamily="34" charset="-120"/>
                  <a:ea typeface="微軟正黑體" pitchFamily="34" charset="-120"/>
                </a:rPr>
                <a:t>Yandex</a:t>
              </a:r>
              <a:r>
                <a:rPr lang="zh-TW" altLang="en-US" sz="1200" b="1" kern="0" dirty="0">
                  <a:solidFill>
                    <a:sysClr val="windowText" lastClr="000000"/>
                  </a:solidFill>
                  <a:latin typeface="微軟正黑體" pitchFamily="34" charset="-120"/>
                  <a:ea typeface="微軟正黑體" pitchFamily="34" charset="-120"/>
                </a:rPr>
                <a:t>開發的一種新的機器學習技術，其性能優於許多現有的增強算法，如</a:t>
              </a:r>
              <a:r>
                <a:rPr lang="en-US" altLang="ko-KR" sz="1200" b="1" kern="0" dirty="0" err="1">
                  <a:solidFill>
                    <a:sysClr val="windowText" lastClr="000000"/>
                  </a:solidFill>
                  <a:latin typeface="微軟正黑體" pitchFamily="34" charset="-120"/>
                  <a:ea typeface="微軟正黑體" pitchFamily="34" charset="-120"/>
                </a:rPr>
                <a:t>XGBoost</a:t>
              </a:r>
              <a:r>
                <a:rPr lang="ko-KR" altLang="en-US" sz="1200" b="1" kern="0" dirty="0">
                  <a:solidFill>
                    <a:sysClr val="windowText" lastClr="000000"/>
                  </a:solidFill>
                  <a:latin typeface="微軟正黑體" pitchFamily="34" charset="-120"/>
                </a:rPr>
                <a:t>、</a:t>
              </a:r>
              <a:r>
                <a:rPr lang="en-US" altLang="ko-KR" sz="1200" b="1" kern="0" dirty="0">
                  <a:solidFill>
                    <a:sysClr val="windowText" lastClr="000000"/>
                  </a:solidFill>
                  <a:latin typeface="微軟正黑體" pitchFamily="34" charset="-120"/>
                  <a:ea typeface="微軟正黑體" pitchFamily="34" charset="-120"/>
                </a:rPr>
                <a:t>Light GBM</a:t>
              </a:r>
              <a:r>
                <a:rPr lang="zh-TW" altLang="en-US" sz="1200" b="1" kern="0" dirty="0">
                  <a:solidFill>
                    <a:sysClr val="windowText" lastClr="000000"/>
                  </a:solidFill>
                  <a:latin typeface="微軟正黑體" pitchFamily="34" charset="-120"/>
                  <a:ea typeface="微軟正黑體" pitchFamily="34" charset="-120"/>
                </a:rPr>
                <a:t>等。</a:t>
              </a:r>
            </a:p>
          </p:txBody>
        </p:sp>
      </p:grpSp>
      <p:grpSp>
        <p:nvGrpSpPr>
          <p:cNvPr id="24" name="Group 10"/>
          <p:cNvGrpSpPr>
            <a:grpSpLocks/>
          </p:cNvGrpSpPr>
          <p:nvPr/>
        </p:nvGrpSpPr>
        <p:grpSpPr bwMode="auto">
          <a:xfrm>
            <a:off x="4355919" y="2085696"/>
            <a:ext cx="3889445" cy="2214246"/>
            <a:chOff x="2655" y="907"/>
            <a:chExt cx="2466" cy="2669"/>
          </a:xfrm>
        </p:grpSpPr>
        <p:sp>
          <p:nvSpPr>
            <p:cNvPr id="25" name="Rectangle 11"/>
            <p:cNvSpPr>
              <a:spLocks noChangeArrowheads="1"/>
            </p:cNvSpPr>
            <p:nvPr/>
          </p:nvSpPr>
          <p:spPr bwMode="auto">
            <a:xfrm>
              <a:off x="2655" y="907"/>
              <a:ext cx="2466" cy="2669"/>
            </a:xfrm>
            <a:prstGeom prst="rect">
              <a:avLst/>
            </a:prstGeom>
            <a:solidFill>
              <a:srgbClr val="FFFFFF"/>
            </a:solidFill>
            <a:ln w="9525">
              <a:solidFill>
                <a:schemeClr val="bg1">
                  <a:lumMod val="75000"/>
                </a:schemeClr>
              </a:solidFill>
              <a:miter lim="800000"/>
              <a:headEnd/>
              <a:tailEnd/>
            </a:ln>
            <a:effectLst>
              <a:outerShdw dist="35921" dir="2700000" algn="ctr" rotWithShape="0">
                <a:srgbClr val="000000"/>
              </a:outerShdw>
            </a:effectLst>
          </p:spPr>
          <p:txBody>
            <a:bodyPr wrap="none" anchor="ctr"/>
            <a:lstStyle/>
            <a:p>
              <a:pPr defTabSz="685891">
                <a:defRPr/>
              </a:pPr>
              <a:endParaRPr lang="zh-TW" altLang="en-US" sz="1400" kern="0">
                <a:solidFill>
                  <a:sysClr val="windowText" lastClr="000000"/>
                </a:solidFill>
              </a:endParaRPr>
            </a:p>
          </p:txBody>
        </p:sp>
        <p:sp>
          <p:nvSpPr>
            <p:cNvPr id="26" name="Rectangle 12"/>
            <p:cNvSpPr>
              <a:spLocks noChangeArrowheads="1"/>
            </p:cNvSpPr>
            <p:nvPr/>
          </p:nvSpPr>
          <p:spPr bwMode="auto">
            <a:xfrm>
              <a:off x="2655" y="907"/>
              <a:ext cx="2466" cy="441"/>
            </a:xfrm>
            <a:prstGeom prst="rect">
              <a:avLst/>
            </a:prstGeom>
            <a:solidFill>
              <a:srgbClr val="C00000"/>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91">
                <a:defRPr/>
              </a:pPr>
              <a:endParaRPr lang="zh-TW" altLang="en-US" sz="1400" kern="0">
                <a:solidFill>
                  <a:sysClr val="windowText" lastClr="000000"/>
                </a:solidFill>
              </a:endParaRPr>
            </a:p>
          </p:txBody>
        </p:sp>
        <p:sp>
          <p:nvSpPr>
            <p:cNvPr id="27" name="Rectangle 13"/>
            <p:cNvSpPr>
              <a:spLocks noChangeArrowheads="1"/>
            </p:cNvSpPr>
            <p:nvPr/>
          </p:nvSpPr>
          <p:spPr bwMode="auto">
            <a:xfrm>
              <a:off x="2745" y="1011"/>
              <a:ext cx="2281" cy="26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214341" indent="-214341">
                <a:buFont typeface="Arial" pitchFamily="34" charset="0"/>
                <a:buChar char="•"/>
              </a:pPr>
              <a:r>
                <a:rPr lang="en-US" altLang="zh-TW" sz="1400" b="1" u="sng" dirty="0" err="1">
                  <a:solidFill>
                    <a:schemeClr val="bg1"/>
                  </a:solidFill>
                  <a:latin typeface="微軟正黑體" pitchFamily="34" charset="-120"/>
                  <a:ea typeface="微軟正黑體" pitchFamily="34" charset="-120"/>
                </a:rPr>
                <a:t>CatBoost</a:t>
              </a:r>
              <a:r>
                <a:rPr lang="zh-TW" altLang="zh-TW" sz="1400" b="1" u="sng" dirty="0">
                  <a:solidFill>
                    <a:schemeClr val="bg1"/>
                  </a:solidFill>
                  <a:latin typeface="微軟正黑體" pitchFamily="34" charset="-120"/>
                  <a:ea typeface="微軟正黑體" pitchFamily="34" charset="-120"/>
                </a:rPr>
                <a:t>原理</a:t>
              </a:r>
              <a:r>
                <a:rPr lang="zh-TW" altLang="en-US" sz="1400" b="1" u="sng" dirty="0">
                  <a:solidFill>
                    <a:schemeClr val="bg1"/>
                  </a:solidFill>
                  <a:latin typeface="微軟正黑體" pitchFamily="34" charset="-120"/>
                  <a:ea typeface="微軟正黑體" pitchFamily="34" charset="-120"/>
                </a:rPr>
                <a:t> </a:t>
              </a:r>
              <a:r>
                <a:rPr lang="en-US" altLang="zh-TW" sz="1400" b="1" u="sng" dirty="0">
                  <a:solidFill>
                    <a:schemeClr val="bg1"/>
                  </a:solidFill>
                  <a:latin typeface="微軟正黑體" pitchFamily="34" charset="-120"/>
                  <a:ea typeface="微軟正黑體" pitchFamily="34" charset="-120"/>
                </a:rPr>
                <a:t>– Target/Mean Encoding</a:t>
              </a:r>
              <a:r>
                <a:rPr lang="zh-TW" altLang="en-US" sz="1400" b="1" u="sng" dirty="0">
                  <a:solidFill>
                    <a:schemeClr val="bg1"/>
                  </a:solidFill>
                  <a:latin typeface="微軟正黑體" pitchFamily="34" charset="-120"/>
                  <a:ea typeface="微軟正黑體" pitchFamily="34" charset="-120"/>
                </a:rPr>
                <a:t>：</a:t>
              </a:r>
              <a:endParaRPr lang="zh-TW" altLang="zh-TW" sz="1400" b="1" u="sng" dirty="0">
                <a:solidFill>
                  <a:schemeClr val="bg1"/>
                </a:solidFill>
                <a:latin typeface="微軟正黑體" pitchFamily="34" charset="-120"/>
                <a:ea typeface="微軟正黑體" pitchFamily="34" charset="-120"/>
              </a:endParaRPr>
            </a:p>
          </p:txBody>
        </p:sp>
      </p:grpSp>
      <p:sp>
        <p:nvSpPr>
          <p:cNvPr id="29" name="矩形 28"/>
          <p:cNvSpPr/>
          <p:nvPr/>
        </p:nvSpPr>
        <p:spPr>
          <a:xfrm>
            <a:off x="4517980" y="2636643"/>
            <a:ext cx="3511304" cy="1177245"/>
          </a:xfrm>
          <a:prstGeom prst="rect">
            <a:avLst/>
          </a:prstGeom>
        </p:spPr>
        <p:txBody>
          <a:bodyPr wrap="square" lIns="68589" tIns="34295" rIns="68589" bIns="34295">
            <a:spAutoFit/>
          </a:bodyPr>
          <a:lstStyle/>
          <a:p>
            <a:pPr marL="214341" indent="-214341" algn="just">
              <a:lnSpc>
                <a:spcPct val="150000"/>
              </a:lnSpc>
              <a:buFont typeface="Arial" pitchFamily="34" charset="0"/>
              <a:buChar char="•"/>
            </a:pPr>
            <a:r>
              <a:rPr lang="zh-TW" altLang="zh-TW" sz="1200" b="1" dirty="0">
                <a:latin typeface="微軟正黑體" pitchFamily="34" charset="-120"/>
                <a:ea typeface="微軟正黑體" pitchFamily="34" charset="-120"/>
              </a:rPr>
              <a:t>即使用對具有相同分類特徵的所有數據點的目標值的均值來表示每個分類特徵，</a:t>
            </a:r>
            <a:r>
              <a:rPr lang="en-US" altLang="zh-TW" sz="1200" b="1" dirty="0" err="1">
                <a:latin typeface="微軟正黑體" pitchFamily="34" charset="-120"/>
                <a:ea typeface="微軟正黑體" pitchFamily="34" charset="-120"/>
              </a:rPr>
              <a:t>Catboost</a:t>
            </a:r>
            <a:r>
              <a:rPr lang="zh-TW" altLang="zh-TW" sz="1200" b="1" dirty="0">
                <a:latin typeface="微軟正黑體" pitchFamily="34" charset="-120"/>
                <a:ea typeface="微軟正黑體" pitchFamily="34" charset="-120"/>
              </a:rPr>
              <a:t>額外根據每個資料點加入時間以處理</a:t>
            </a:r>
            <a:r>
              <a:rPr lang="en-US" altLang="zh-TW" sz="1200" b="1" dirty="0">
                <a:latin typeface="微軟正黑體" pitchFamily="34" charset="-120"/>
                <a:ea typeface="微軟正黑體" pitchFamily="34" charset="-120"/>
              </a:rPr>
              <a:t>Target Encoding</a:t>
            </a:r>
            <a:r>
              <a:rPr lang="zh-TW" altLang="zh-TW" sz="1200" b="1" dirty="0">
                <a:latin typeface="微軟正黑體" pitchFamily="34" charset="-120"/>
                <a:ea typeface="微軟正黑體" pitchFamily="34" charset="-120"/>
              </a:rPr>
              <a:t>之目標洩漏</a:t>
            </a:r>
            <a:r>
              <a:rPr lang="en-US" altLang="zh-TW" sz="1200" b="1" dirty="0">
                <a:latin typeface="微軟正黑體" pitchFamily="34" charset="-120"/>
                <a:ea typeface="微軟正黑體" pitchFamily="34" charset="-120"/>
              </a:rPr>
              <a:t>(Target Leakage)</a:t>
            </a:r>
            <a:r>
              <a:rPr lang="zh-TW" altLang="zh-TW" sz="1200" b="1" dirty="0">
                <a:latin typeface="微軟正黑體" pitchFamily="34" charset="-120"/>
                <a:ea typeface="微軟正黑體" pitchFamily="34" charset="-120"/>
              </a:rPr>
              <a:t>問題。</a:t>
            </a:r>
          </a:p>
        </p:txBody>
      </p:sp>
      <p:sp>
        <p:nvSpPr>
          <p:cNvPr id="16" name="矩形 15"/>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15</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846155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smtClean="0">
                <a:latin typeface="微軟正黑體" pitchFamily="34" charset="-120"/>
                <a:ea typeface="微軟正黑體" pitchFamily="34" charset="-120"/>
              </a:rPr>
              <a:t>預測</a:t>
            </a:r>
            <a:r>
              <a:rPr lang="zh-TW" altLang="en-US" b="1" dirty="0">
                <a:latin typeface="微軟正黑體" pitchFamily="34" charset="-120"/>
                <a:ea typeface="微軟正黑體" pitchFamily="34" charset="-120"/>
              </a:rPr>
              <a:t>模型建構與方法</a:t>
            </a:r>
          </a:p>
        </p:txBody>
      </p:sp>
      <p:sp>
        <p:nvSpPr>
          <p:cNvPr id="10"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11" name="文字方塊 10"/>
          <p:cNvSpPr txBox="1"/>
          <p:nvPr/>
        </p:nvSpPr>
        <p:spPr>
          <a:xfrm>
            <a:off x="574515" y="843558"/>
            <a:ext cx="3943465" cy="300083"/>
          </a:xfrm>
          <a:prstGeom prst="rect">
            <a:avLst/>
          </a:prstGeom>
          <a:noFill/>
        </p:spPr>
        <p:txBody>
          <a:bodyPr wrap="square" lIns="68589" tIns="34295" rIns="68589" bIns="34295" rtlCol="0">
            <a:spAutoFit/>
          </a:bodyPr>
          <a:lstStyle/>
          <a:p>
            <a:pPr marL="257209" indent="-257209">
              <a:buFont typeface="Arial" pitchFamily="34" charset="0"/>
              <a:buChar char="•"/>
            </a:pPr>
            <a:r>
              <a:rPr lang="zh-TW" altLang="en-US" sz="1500" dirty="0">
                <a:latin typeface="微軟正黑體" pitchFamily="34" charset="-120"/>
                <a:ea typeface="微軟正黑體" pitchFamily="34" charset="-120"/>
              </a:rPr>
              <a:t>建構模型流程總覽</a:t>
            </a:r>
          </a:p>
        </p:txBody>
      </p:sp>
      <p:grpSp>
        <p:nvGrpSpPr>
          <p:cNvPr id="17" name="群組 16"/>
          <p:cNvGrpSpPr/>
          <p:nvPr/>
        </p:nvGrpSpPr>
        <p:grpSpPr>
          <a:xfrm>
            <a:off x="628535" y="1188369"/>
            <a:ext cx="6656793" cy="3489616"/>
            <a:chOff x="858416" y="765110"/>
            <a:chExt cx="8873413" cy="4652821"/>
          </a:xfrm>
        </p:grpSpPr>
        <p:grpSp>
          <p:nvGrpSpPr>
            <p:cNvPr id="18" name="群組 17"/>
            <p:cNvGrpSpPr/>
            <p:nvPr/>
          </p:nvGrpSpPr>
          <p:grpSpPr>
            <a:xfrm>
              <a:off x="858416" y="765110"/>
              <a:ext cx="8873413" cy="4652821"/>
              <a:chOff x="858416" y="765110"/>
              <a:chExt cx="8873413" cy="4652821"/>
            </a:xfrm>
          </p:grpSpPr>
          <p:grpSp>
            <p:nvGrpSpPr>
              <p:cNvPr id="30" name="群組 29"/>
              <p:cNvGrpSpPr/>
              <p:nvPr/>
            </p:nvGrpSpPr>
            <p:grpSpPr>
              <a:xfrm>
                <a:off x="858416" y="765110"/>
                <a:ext cx="7116062" cy="4652821"/>
                <a:chOff x="-364680" y="-604185"/>
                <a:chExt cx="7116062" cy="4652821"/>
              </a:xfrm>
            </p:grpSpPr>
            <p:sp>
              <p:nvSpPr>
                <p:cNvPr id="45" name="文字方塊 1">
                  <a:extLst>
                    <a:ext uri="{FF2B5EF4-FFF2-40B4-BE49-F238E27FC236}">
                      <a16:creationId xmlns:a16="http://schemas.microsoft.com/office/drawing/2014/main" id="{70F0C28D-2276-48E2-A38F-C62B3FF3E799}"/>
                    </a:ext>
                  </a:extLst>
                </p:cNvPr>
                <p:cNvSpPr txBox="1"/>
                <p:nvPr/>
              </p:nvSpPr>
              <p:spPr>
                <a:xfrm>
                  <a:off x="191382" y="11636"/>
                  <a:ext cx="559836" cy="335880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defPPr>
                    <a:defRPr lang="zh-TW"/>
                  </a:defPPr>
                  <a:lvl1pPr>
                    <a:spcAft>
                      <a:spcPts val="0"/>
                    </a:spcAft>
                    <a:defRPr sz="1200" kern="100">
                      <a:effectLst/>
                      <a:latin typeface="標楷體" panose="03000509000000000000" pitchFamily="65" charset="-120"/>
                      <a:ea typeface="標楷體" panose="03000509000000000000" pitchFamily="65" charset="-120"/>
                      <a:cs typeface="Times New Roman" panose="02020603050405020304" pitchFamily="18" charset="0"/>
                    </a:defRPr>
                  </a:lvl1pPr>
                </a:lstStyle>
                <a:p>
                  <a:endParaRPr lang="zh-TW" dirty="0"/>
                </a:p>
              </p:txBody>
            </p:sp>
            <p:sp>
              <p:nvSpPr>
                <p:cNvPr id="46" name="文字方塊 2">
                  <a:extLst>
                    <a:ext uri="{FF2B5EF4-FFF2-40B4-BE49-F238E27FC236}">
                      <a16:creationId xmlns:a16="http://schemas.microsoft.com/office/drawing/2014/main" id="{02AD31D7-D5A9-4541-86DD-E5050534A750}"/>
                    </a:ext>
                  </a:extLst>
                </p:cNvPr>
                <p:cNvSpPr txBox="1"/>
                <p:nvPr/>
              </p:nvSpPr>
              <p:spPr>
                <a:xfrm>
                  <a:off x="1328313" y="11636"/>
                  <a:ext cx="561600" cy="3355429"/>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defPPr>
                    <a:defRPr lang="zh-TW"/>
                  </a:defPPr>
                  <a:lvl1pPr>
                    <a:spcAft>
                      <a:spcPts val="0"/>
                    </a:spcAft>
                    <a:defRPr sz="1200" kern="100">
                      <a:effectLst/>
                      <a:latin typeface="標楷體" panose="03000509000000000000" pitchFamily="65" charset="-120"/>
                      <a:ea typeface="標楷體" panose="03000509000000000000" pitchFamily="65" charset="-120"/>
                      <a:cs typeface="Times New Roman" panose="02020603050405020304" pitchFamily="18" charset="0"/>
                    </a:defRPr>
                  </a:lvl1pPr>
                </a:lstStyle>
                <a:p>
                  <a:endParaRPr lang="zh-TW" dirty="0"/>
                </a:p>
              </p:txBody>
            </p:sp>
            <p:sp>
              <p:nvSpPr>
                <p:cNvPr id="47" name="文字方塊 3">
                  <a:extLst>
                    <a:ext uri="{FF2B5EF4-FFF2-40B4-BE49-F238E27FC236}">
                      <a16:creationId xmlns:a16="http://schemas.microsoft.com/office/drawing/2014/main" id="{FFCACAB6-1E4E-45DA-B74D-3ED93F4A0ED6}"/>
                    </a:ext>
                  </a:extLst>
                </p:cNvPr>
                <p:cNvSpPr txBox="1"/>
                <p:nvPr/>
              </p:nvSpPr>
              <p:spPr>
                <a:xfrm>
                  <a:off x="2511708" y="11636"/>
                  <a:ext cx="561600" cy="3358803"/>
                </a:xfrm>
                <a:prstGeom prst="rect">
                  <a:avLst/>
                </a:prstGeom>
                <a:noFill/>
                <a:ln w="28575"/>
              </p:spPr>
              <p:style>
                <a:lnRef idx="2">
                  <a:schemeClr val="dk1"/>
                </a:lnRef>
                <a:fillRef idx="1">
                  <a:schemeClr val="lt1"/>
                </a:fillRef>
                <a:effectRef idx="0">
                  <a:schemeClr val="dk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defPPr>
                    <a:defRPr lang="zh-TW"/>
                  </a:defPPr>
                  <a:lvl1pPr>
                    <a:spcAft>
                      <a:spcPts val="0"/>
                    </a:spcAft>
                    <a:defRPr sz="1200" kern="100">
                      <a:solidFill>
                        <a:schemeClr val="dk1"/>
                      </a:solidFill>
                      <a:effectLst/>
                      <a:latin typeface="標楷體" panose="03000509000000000000" pitchFamily="65" charset="-120"/>
                      <a:ea typeface="標楷體" panose="03000509000000000000" pitchFamily="65" charset="-12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lang="zh-TW" dirty="0"/>
                </a:p>
              </p:txBody>
            </p:sp>
            <p:sp>
              <p:nvSpPr>
                <p:cNvPr id="48" name="文字方塊 4">
                  <a:extLst>
                    <a:ext uri="{FF2B5EF4-FFF2-40B4-BE49-F238E27FC236}">
                      <a16:creationId xmlns:a16="http://schemas.microsoft.com/office/drawing/2014/main" id="{63C96849-199E-431D-9D27-335E3B67C13F}"/>
                    </a:ext>
                  </a:extLst>
                </p:cNvPr>
                <p:cNvSpPr txBox="1"/>
                <p:nvPr/>
              </p:nvSpPr>
              <p:spPr>
                <a:xfrm>
                  <a:off x="4401306" y="11636"/>
                  <a:ext cx="561600" cy="3359077"/>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defPPr>
                    <a:defRPr lang="zh-TW"/>
                  </a:defPPr>
                  <a:lvl1pPr>
                    <a:spcAft>
                      <a:spcPts val="0"/>
                    </a:spcAft>
                    <a:defRPr sz="1200" kern="100">
                      <a:solidFill>
                        <a:schemeClr val="dk1"/>
                      </a:solidFill>
                      <a:effectLst/>
                      <a:latin typeface="標楷體" panose="03000509000000000000" pitchFamily="65" charset="-120"/>
                      <a:ea typeface="標楷體" panose="03000509000000000000" pitchFamily="65" charset="-12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lang="zh-TW" dirty="0"/>
                </a:p>
              </p:txBody>
            </p:sp>
            <p:cxnSp>
              <p:nvCxnSpPr>
                <p:cNvPr id="49" name="直線單箭頭接點 48">
                  <a:extLst>
                    <a:ext uri="{FF2B5EF4-FFF2-40B4-BE49-F238E27FC236}">
                      <a16:creationId xmlns:a16="http://schemas.microsoft.com/office/drawing/2014/main" id="{2ED02916-952B-493D-8139-7966FA00BFD1}"/>
                    </a:ext>
                  </a:extLst>
                </p:cNvPr>
                <p:cNvCxnSpPr>
                  <a:cxnSpLocks/>
                  <a:stCxn id="46" idx="3"/>
                  <a:endCxn id="47" idx="1"/>
                </p:cNvCxnSpPr>
                <p:nvPr/>
              </p:nvCxnSpPr>
              <p:spPr>
                <a:xfrm>
                  <a:off x="1889913" y="1689351"/>
                  <a:ext cx="621795" cy="16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A088E884-8FD9-401E-893B-258C2718E273}"/>
                    </a:ext>
                  </a:extLst>
                </p:cNvPr>
                <p:cNvCxnSpPr>
                  <a:cxnSpLocks/>
                  <a:stCxn id="45" idx="3"/>
                  <a:endCxn id="46" idx="1"/>
                </p:cNvCxnSpPr>
                <p:nvPr/>
              </p:nvCxnSpPr>
              <p:spPr>
                <a:xfrm flipV="1">
                  <a:off x="751218" y="1689351"/>
                  <a:ext cx="577095" cy="16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D1B82E2C-B981-4725-84CE-61308468C163}"/>
                    </a:ext>
                  </a:extLst>
                </p:cNvPr>
                <p:cNvCxnSpPr>
                  <a:cxnSpLocks/>
                  <a:stCxn id="47" idx="3"/>
                  <a:endCxn id="48" idx="1"/>
                </p:cNvCxnSpPr>
                <p:nvPr/>
              </p:nvCxnSpPr>
              <p:spPr>
                <a:xfrm>
                  <a:off x="3073308" y="1691038"/>
                  <a:ext cx="1327998" cy="1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字方塊 51">
                  <a:extLst>
                    <a:ext uri="{FF2B5EF4-FFF2-40B4-BE49-F238E27FC236}">
                      <a16:creationId xmlns:a16="http://schemas.microsoft.com/office/drawing/2014/main" id="{936867DE-18EC-44CE-81B9-24B2BDE423F5}"/>
                    </a:ext>
                  </a:extLst>
                </p:cNvPr>
                <p:cNvSpPr txBox="1"/>
                <p:nvPr/>
              </p:nvSpPr>
              <p:spPr>
                <a:xfrm>
                  <a:off x="475765" y="3649401"/>
                  <a:ext cx="2266695" cy="307776"/>
                </a:xfrm>
                <a:prstGeom prst="rect">
                  <a:avLst/>
                </a:prstGeom>
                <a:noFill/>
              </p:spPr>
              <p:txBody>
                <a:bodyPr wrap="square" rtlCol="0">
                  <a:spAutoFit/>
                </a:bodyPr>
                <a:lstStyle/>
                <a:p>
                  <a:pPr algn="ctr"/>
                  <a:r>
                    <a:rPr lang="zh-TW" altLang="en-US" sz="900" dirty="0">
                      <a:latin typeface="標楷體" panose="03000509000000000000" pitchFamily="65" charset="-120"/>
                      <a:ea typeface="標楷體" panose="03000509000000000000" pitchFamily="65" charset="-120"/>
                    </a:rPr>
                    <a:t>階段一</a:t>
                  </a:r>
                  <a:r>
                    <a:rPr lang="en-US" altLang="zh-TW" sz="900" dirty="0">
                      <a:latin typeface="標楷體" panose="03000509000000000000" pitchFamily="65" charset="-120"/>
                      <a:ea typeface="標楷體" panose="03000509000000000000" pitchFamily="65" charset="-120"/>
                    </a:rPr>
                    <a:t>:</a:t>
                  </a:r>
                  <a:r>
                    <a:rPr lang="zh-TW" altLang="en-US" sz="900">
                      <a:latin typeface="標楷體" panose="03000509000000000000" pitchFamily="65" charset="-120"/>
                      <a:ea typeface="標楷體" panose="03000509000000000000" pitchFamily="65" charset="-120"/>
                    </a:rPr>
                    <a:t>建立模型</a:t>
                  </a:r>
                  <a:r>
                    <a:rPr lang="zh-TW" altLang="en-US" sz="900" dirty="0">
                      <a:latin typeface="標楷體" panose="03000509000000000000" pitchFamily="65" charset="-120"/>
                      <a:ea typeface="標楷體" panose="03000509000000000000" pitchFamily="65" charset="-120"/>
                    </a:rPr>
                    <a:t>與調整參數</a:t>
                  </a:r>
                </a:p>
              </p:txBody>
            </p:sp>
            <p:sp>
              <p:nvSpPr>
                <p:cNvPr id="53" name="矩形 52">
                  <a:extLst>
                    <a:ext uri="{FF2B5EF4-FFF2-40B4-BE49-F238E27FC236}">
                      <a16:creationId xmlns:a16="http://schemas.microsoft.com/office/drawing/2014/main" id="{80A535BC-F925-4FD8-B017-8B7C4E903636}"/>
                    </a:ext>
                  </a:extLst>
                </p:cNvPr>
                <p:cNvSpPr/>
                <p:nvPr/>
              </p:nvSpPr>
              <p:spPr>
                <a:xfrm>
                  <a:off x="-364680" y="-604185"/>
                  <a:ext cx="4030825" cy="4652821"/>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箭號: 向右 51">
                  <a:extLst>
                    <a:ext uri="{FF2B5EF4-FFF2-40B4-BE49-F238E27FC236}">
                      <a16:creationId xmlns:a16="http://schemas.microsoft.com/office/drawing/2014/main" id="{6671FB08-5B12-49A2-A63F-6F4FA2C342D0}"/>
                    </a:ext>
                  </a:extLst>
                </p:cNvPr>
                <p:cNvSpPr/>
                <p:nvPr/>
              </p:nvSpPr>
              <p:spPr>
                <a:xfrm>
                  <a:off x="6307727" y="1649705"/>
                  <a:ext cx="443655" cy="10618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文字方塊 30"/>
              <p:cNvSpPr txBox="1"/>
              <p:nvPr/>
            </p:nvSpPr>
            <p:spPr>
              <a:xfrm>
                <a:off x="2582054" y="1766929"/>
                <a:ext cx="430774" cy="2571793"/>
              </a:xfrm>
              <a:prstGeom prst="rect">
                <a:avLst/>
              </a:prstGeom>
              <a:noFill/>
            </p:spPr>
            <p:txBody>
              <a:bodyPr vert="eaVert" wrap="square" rtlCol="0">
                <a:spAutoFit/>
              </a:bodyPr>
              <a:lstStyle/>
              <a:p>
                <a:pPr algn="ctr"/>
                <a:r>
                  <a:rPr lang="zh-TW" altLang="en-US" sz="900" dirty="0">
                    <a:latin typeface="標楷體" pitchFamily="65" charset="-120"/>
                    <a:ea typeface="標楷體" pitchFamily="65" charset="-120"/>
                  </a:rPr>
                  <a:t>輸入七至十月成對資料訓練模型</a:t>
                </a:r>
                <a:endParaRPr lang="en-US" altLang="zh-TW" sz="900" dirty="0">
                  <a:latin typeface="標楷體" pitchFamily="65" charset="-120"/>
                  <a:ea typeface="標楷體" pitchFamily="65" charset="-120"/>
                </a:endParaRPr>
              </a:p>
            </p:txBody>
          </p:sp>
          <p:sp>
            <p:nvSpPr>
              <p:cNvPr id="32" name="矩形 31"/>
              <p:cNvSpPr/>
              <p:nvPr/>
            </p:nvSpPr>
            <p:spPr>
              <a:xfrm>
                <a:off x="3769495" y="3155702"/>
                <a:ext cx="430774" cy="1508105"/>
              </a:xfrm>
              <a:prstGeom prst="rect">
                <a:avLst/>
              </a:prstGeom>
            </p:spPr>
            <p:txBody>
              <a:bodyPr vert="eaVert" wrap="none">
                <a:spAutoFit/>
              </a:bodyPr>
              <a:lstStyle/>
              <a:p>
                <a:r>
                  <a:rPr lang="zh-TW" altLang="en-US" sz="900" dirty="0">
                    <a:latin typeface="標楷體" pitchFamily="65" charset="-120"/>
                    <a:ea typeface="標楷體" pitchFamily="65" charset="-120"/>
                  </a:rPr>
                  <a:t>評估模型並調整參數</a:t>
                </a:r>
                <a:endParaRPr lang="zh-TW" altLang="zh-TW" sz="900" dirty="0">
                  <a:latin typeface="標楷體" pitchFamily="65" charset="-120"/>
                  <a:ea typeface="標楷體" pitchFamily="65" charset="-120"/>
                </a:endParaRPr>
              </a:p>
            </p:txBody>
          </p:sp>
          <p:grpSp>
            <p:nvGrpSpPr>
              <p:cNvPr id="33" name="群組 32"/>
              <p:cNvGrpSpPr/>
              <p:nvPr/>
            </p:nvGrpSpPr>
            <p:grpSpPr>
              <a:xfrm>
                <a:off x="1257748" y="1654957"/>
                <a:ext cx="799554" cy="2740021"/>
                <a:chOff x="1257748" y="1412351"/>
                <a:chExt cx="799554" cy="2740021"/>
              </a:xfrm>
            </p:grpSpPr>
            <p:sp>
              <p:nvSpPr>
                <p:cNvPr id="43" name="文字方塊 42"/>
                <p:cNvSpPr txBox="1"/>
                <p:nvPr/>
              </p:nvSpPr>
              <p:spPr>
                <a:xfrm>
                  <a:off x="1257748" y="1412351"/>
                  <a:ext cx="615393" cy="2740021"/>
                </a:xfrm>
                <a:prstGeom prst="rect">
                  <a:avLst/>
                </a:prstGeom>
                <a:noFill/>
              </p:spPr>
              <p:txBody>
                <a:bodyPr vert="eaVert" wrap="square" rtlCol="0">
                  <a:spAutoFit/>
                </a:bodyPr>
                <a:lstStyle/>
                <a:p>
                  <a:pPr algn="ctr"/>
                  <a:r>
                    <a:rPr lang="zh-TW" altLang="en-US" sz="900" dirty="0">
                      <a:latin typeface="標楷體" pitchFamily="65" charset="-120"/>
                      <a:ea typeface="標楷體" pitchFamily="65" charset="-120"/>
                    </a:rPr>
                    <a:t>調整欄位使    為預測隔月之值</a:t>
                  </a:r>
                </a:p>
                <a:p>
                  <a:pPr algn="ctr"/>
                  <a:endParaRPr lang="en-US" altLang="zh-TW" sz="900" dirty="0">
                    <a:latin typeface="標楷體" pitchFamily="65" charset="-120"/>
                    <a:ea typeface="標楷體" pitchFamily="65" charset="-120"/>
                  </a:endParaRPr>
                </a:p>
              </p:txBody>
            </p:sp>
            <p:sp>
              <p:nvSpPr>
                <p:cNvPr id="44" name="矩形 43"/>
                <p:cNvSpPr/>
                <p:nvPr/>
              </p:nvSpPr>
              <p:spPr>
                <a:xfrm>
                  <a:off x="1426525" y="2467683"/>
                  <a:ext cx="630777" cy="307776"/>
                </a:xfrm>
                <a:prstGeom prst="rect">
                  <a:avLst/>
                </a:prstGeom>
              </p:spPr>
              <p:txBody>
                <a:bodyPr wrap="none">
                  <a:spAutoFit/>
                </a:bodyPr>
                <a:lstStyle/>
                <a:p>
                  <a:r>
                    <a:rPr lang="en-US" altLang="zh-TW" sz="900" dirty="0">
                      <a:latin typeface="標楷體" pitchFamily="65" charset="-120"/>
                      <a:ea typeface="標楷體" pitchFamily="65" charset="-120"/>
                    </a:rPr>
                    <a:t>y1,y2</a:t>
                  </a:r>
                  <a:endParaRPr lang="zh-TW" altLang="en-US" sz="900" dirty="0"/>
                </a:p>
              </p:txBody>
            </p:sp>
          </p:grpSp>
          <p:sp>
            <p:nvSpPr>
              <p:cNvPr id="34" name="文字方塊 33"/>
              <p:cNvSpPr txBox="1"/>
              <p:nvPr/>
            </p:nvSpPr>
            <p:spPr>
              <a:xfrm>
                <a:off x="3460601" y="2808794"/>
                <a:ext cx="1110006" cy="451405"/>
              </a:xfrm>
              <a:prstGeom prst="rect">
                <a:avLst/>
              </a:prstGeom>
              <a:noFill/>
            </p:spPr>
            <p:txBody>
              <a:bodyPr wrap="square" rtlCol="0">
                <a:spAutoFit/>
              </a:bodyPr>
              <a:lstStyle/>
              <a:p>
                <a:pPr algn="ctr"/>
                <a:r>
                  <a:rPr lang="en-US" altLang="zh-TW" sz="800" dirty="0">
                    <a:latin typeface="標楷體" pitchFamily="65" charset="-120"/>
                    <a:ea typeface="標楷體" pitchFamily="65" charset="-120"/>
                  </a:rPr>
                  <a:t>F1</a:t>
                </a:r>
              </a:p>
              <a:p>
                <a:pPr algn="ctr"/>
                <a:r>
                  <a:rPr lang="en-US" altLang="zh-TW" sz="800" dirty="0">
                    <a:latin typeface="標楷體" pitchFamily="65" charset="-120"/>
                    <a:ea typeface="標楷體" pitchFamily="65" charset="-120"/>
                  </a:rPr>
                  <a:t>Score</a:t>
                </a:r>
                <a:endParaRPr lang="zh-TW" altLang="en-US" sz="800" dirty="0">
                  <a:latin typeface="標楷體" pitchFamily="65" charset="-120"/>
                  <a:ea typeface="標楷體" pitchFamily="65" charset="-120"/>
                </a:endParaRPr>
              </a:p>
            </p:txBody>
          </p:sp>
          <p:sp>
            <p:nvSpPr>
              <p:cNvPr id="35" name="矩形 34">
                <a:extLst>
                  <a:ext uri="{FF2B5EF4-FFF2-40B4-BE49-F238E27FC236}">
                    <a16:creationId xmlns:a16="http://schemas.microsoft.com/office/drawing/2014/main" id="{80A535BC-F925-4FD8-B017-8B7C4E903636}"/>
                  </a:ext>
                </a:extLst>
              </p:cNvPr>
              <p:cNvSpPr/>
              <p:nvPr/>
            </p:nvSpPr>
            <p:spPr>
              <a:xfrm>
                <a:off x="5224196" y="765110"/>
                <a:ext cx="4507633" cy="4652821"/>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5659094" y="1766929"/>
                <a:ext cx="430774" cy="2571793"/>
              </a:xfrm>
              <a:prstGeom prst="rect">
                <a:avLst/>
              </a:prstGeom>
              <a:noFill/>
            </p:spPr>
            <p:txBody>
              <a:bodyPr vert="eaVert" wrap="square" rtlCol="0">
                <a:spAutoFit/>
              </a:bodyPr>
              <a:lstStyle/>
              <a:p>
                <a:pPr algn="ctr"/>
                <a:r>
                  <a:rPr lang="zh-TW" altLang="en-US" sz="900" dirty="0">
                    <a:latin typeface="標楷體" pitchFamily="65" charset="-120"/>
                    <a:ea typeface="標楷體" pitchFamily="65" charset="-120"/>
                  </a:rPr>
                  <a:t>輸入七至十一月成對資料訓練模型</a:t>
                </a:r>
                <a:endParaRPr lang="en-US" altLang="zh-TW" sz="900" dirty="0">
                  <a:latin typeface="標楷體" pitchFamily="65" charset="-120"/>
                  <a:ea typeface="標楷體" pitchFamily="65" charset="-120"/>
                </a:endParaRPr>
              </a:p>
            </p:txBody>
          </p:sp>
          <p:cxnSp>
            <p:nvCxnSpPr>
              <p:cNvPr id="37" name="直線單箭頭接點 36">
                <a:extLst>
                  <a:ext uri="{FF2B5EF4-FFF2-40B4-BE49-F238E27FC236}">
                    <a16:creationId xmlns:a16="http://schemas.microsoft.com/office/drawing/2014/main" id="{2ED02916-952B-493D-8139-7966FA00BFD1}"/>
                  </a:ext>
                </a:extLst>
              </p:cNvPr>
              <p:cNvCxnSpPr>
                <a:cxnSpLocks/>
                <a:stCxn id="48" idx="3"/>
                <a:endCxn id="38" idx="1"/>
              </p:cNvCxnSpPr>
              <p:nvPr/>
            </p:nvCxnSpPr>
            <p:spPr>
              <a:xfrm>
                <a:off x="6186002" y="3060470"/>
                <a:ext cx="621649" cy="2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2">
                <a:extLst>
                  <a:ext uri="{FF2B5EF4-FFF2-40B4-BE49-F238E27FC236}">
                    <a16:creationId xmlns:a16="http://schemas.microsoft.com/office/drawing/2014/main" id="{02AD31D7-D5A9-4541-86DD-E5050534A750}"/>
                  </a:ext>
                </a:extLst>
              </p:cNvPr>
              <p:cNvSpPr txBox="1"/>
              <p:nvPr/>
            </p:nvSpPr>
            <p:spPr>
              <a:xfrm>
                <a:off x="6807651" y="1381520"/>
                <a:ext cx="561600" cy="3358487"/>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defPPr>
                  <a:defRPr lang="zh-TW"/>
                </a:defPPr>
                <a:lvl1pPr>
                  <a:spcAft>
                    <a:spcPts val="0"/>
                  </a:spcAft>
                  <a:defRPr sz="1200" kern="100">
                    <a:effectLst/>
                    <a:latin typeface="標楷體" panose="03000509000000000000" pitchFamily="65" charset="-120"/>
                    <a:ea typeface="標楷體" panose="03000509000000000000" pitchFamily="65" charset="-120"/>
                    <a:cs typeface="Times New Roman" panose="02020603050405020304" pitchFamily="18" charset="0"/>
                  </a:defRPr>
                </a:lvl1pPr>
              </a:lstStyle>
              <a:p>
                <a:endParaRPr lang="zh-TW" dirty="0"/>
              </a:p>
            </p:txBody>
          </p:sp>
          <p:sp>
            <p:nvSpPr>
              <p:cNvPr id="39" name="文字方塊 38"/>
              <p:cNvSpPr txBox="1"/>
              <p:nvPr/>
            </p:nvSpPr>
            <p:spPr>
              <a:xfrm>
                <a:off x="6842343" y="1726451"/>
                <a:ext cx="430774" cy="2664662"/>
              </a:xfrm>
              <a:prstGeom prst="rect">
                <a:avLst/>
              </a:prstGeom>
              <a:noFill/>
            </p:spPr>
            <p:txBody>
              <a:bodyPr vert="eaVert" wrap="square" rtlCol="0">
                <a:spAutoFit/>
              </a:bodyPr>
              <a:lstStyle/>
              <a:p>
                <a:pPr algn="ctr"/>
                <a:r>
                  <a:rPr lang="zh-TW" altLang="en-US" sz="900" dirty="0">
                    <a:latin typeface="標楷體" pitchFamily="65" charset="-120"/>
                    <a:ea typeface="標楷體" pitchFamily="65" charset="-120"/>
                  </a:rPr>
                  <a:t>輸入十二月變數資料</a:t>
                </a:r>
                <a:endParaRPr lang="en-US" altLang="zh-TW" sz="900" dirty="0">
                  <a:latin typeface="標楷體" pitchFamily="65" charset="-120"/>
                  <a:ea typeface="標楷體" pitchFamily="65" charset="-120"/>
                </a:endParaRPr>
              </a:p>
            </p:txBody>
          </p:sp>
          <p:sp>
            <p:nvSpPr>
              <p:cNvPr id="40" name="橢圓 39"/>
              <p:cNvSpPr/>
              <p:nvPr/>
            </p:nvSpPr>
            <p:spPr>
              <a:xfrm>
                <a:off x="8182946" y="2433916"/>
                <a:ext cx="1278000" cy="1276351"/>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p>
                <a:endParaRPr lang="zh-TW" altLang="en-US" sz="900" kern="1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41" name="文字方塊 40"/>
              <p:cNvSpPr txBox="1"/>
              <p:nvPr/>
            </p:nvSpPr>
            <p:spPr>
              <a:xfrm>
                <a:off x="8476717" y="2748909"/>
                <a:ext cx="690466" cy="861775"/>
              </a:xfrm>
              <a:prstGeom prst="rect">
                <a:avLst/>
              </a:prstGeom>
              <a:noFill/>
            </p:spPr>
            <p:txBody>
              <a:bodyPr wrap="square" rtlCol="0">
                <a:spAutoFit/>
              </a:bodyPr>
              <a:lstStyle/>
              <a:p>
                <a:pPr algn="ctr"/>
                <a:r>
                  <a:rPr lang="en-US" altLang="zh-TW" sz="900" dirty="0">
                    <a:latin typeface="標楷體" pitchFamily="65" charset="-120"/>
                    <a:ea typeface="標楷體" pitchFamily="65" charset="-120"/>
                  </a:rPr>
                  <a:t>2019</a:t>
                </a:r>
              </a:p>
              <a:p>
                <a:pPr algn="ctr"/>
                <a:r>
                  <a:rPr lang="zh-TW" altLang="en-US" sz="900" dirty="0">
                    <a:latin typeface="標楷體" pitchFamily="65" charset="-120"/>
                    <a:ea typeface="標楷體" pitchFamily="65" charset="-120"/>
                  </a:rPr>
                  <a:t>一月</a:t>
                </a:r>
                <a:endParaRPr lang="en-US" altLang="zh-TW" sz="900" dirty="0">
                  <a:latin typeface="標楷體" pitchFamily="65" charset="-120"/>
                  <a:ea typeface="標楷體" pitchFamily="65" charset="-120"/>
                </a:endParaRPr>
              </a:p>
              <a:p>
                <a:pPr algn="ctr"/>
                <a:r>
                  <a:rPr lang="zh-TW" altLang="en-US" sz="900" dirty="0">
                    <a:latin typeface="標楷體" pitchFamily="65" charset="-120"/>
                    <a:ea typeface="標楷體" pitchFamily="65" charset="-120"/>
                  </a:rPr>
                  <a:t>預測值</a:t>
                </a:r>
              </a:p>
            </p:txBody>
          </p:sp>
          <p:sp>
            <p:nvSpPr>
              <p:cNvPr id="42" name="文字方塊 41">
                <a:extLst>
                  <a:ext uri="{FF2B5EF4-FFF2-40B4-BE49-F238E27FC236}">
                    <a16:creationId xmlns:a16="http://schemas.microsoft.com/office/drawing/2014/main" id="{936867DE-18EC-44CE-81B9-24B2BDE423F5}"/>
                  </a:ext>
                </a:extLst>
              </p:cNvPr>
              <p:cNvSpPr txBox="1"/>
              <p:nvPr/>
            </p:nvSpPr>
            <p:spPr>
              <a:xfrm>
                <a:off x="6344664" y="5018696"/>
                <a:ext cx="2266695" cy="307776"/>
              </a:xfrm>
              <a:prstGeom prst="rect">
                <a:avLst/>
              </a:prstGeom>
              <a:noFill/>
            </p:spPr>
            <p:txBody>
              <a:bodyPr wrap="square" rtlCol="0">
                <a:spAutoFit/>
              </a:bodyPr>
              <a:lstStyle/>
              <a:p>
                <a:pPr algn="ctr"/>
                <a:r>
                  <a:rPr lang="zh-TW" altLang="en-US" sz="900" dirty="0">
                    <a:latin typeface="標楷體" panose="03000509000000000000" pitchFamily="65" charset="-120"/>
                    <a:ea typeface="標楷體" panose="03000509000000000000" pitchFamily="65" charset="-120"/>
                  </a:rPr>
                  <a:t>階段二</a:t>
                </a:r>
                <a:r>
                  <a:rPr lang="en-US" altLang="zh-TW" sz="900" dirty="0">
                    <a:latin typeface="標楷體" panose="03000509000000000000" pitchFamily="65" charset="-120"/>
                    <a:ea typeface="標楷體" panose="03000509000000000000" pitchFamily="65" charset="-120"/>
                  </a:rPr>
                  <a:t>:</a:t>
                </a:r>
                <a:r>
                  <a:rPr lang="zh-TW" altLang="en-US" sz="900" dirty="0">
                    <a:latin typeface="標楷體" panose="03000509000000000000" pitchFamily="65" charset="-120"/>
                    <a:ea typeface="標楷體" panose="03000509000000000000" pitchFamily="65" charset="-120"/>
                  </a:rPr>
                  <a:t>訓練模型與預測結果</a:t>
                </a:r>
              </a:p>
            </p:txBody>
          </p:sp>
        </p:grpSp>
        <p:sp>
          <p:nvSpPr>
            <p:cNvPr id="28" name="矩形 27"/>
            <p:cNvSpPr/>
            <p:nvPr/>
          </p:nvSpPr>
          <p:spPr>
            <a:xfrm>
              <a:off x="3769495" y="1570165"/>
              <a:ext cx="430774" cy="1354217"/>
            </a:xfrm>
            <a:prstGeom prst="rect">
              <a:avLst/>
            </a:prstGeom>
          </p:spPr>
          <p:txBody>
            <a:bodyPr vert="eaVert" wrap="none">
              <a:spAutoFit/>
            </a:bodyPr>
            <a:lstStyle/>
            <a:p>
              <a:r>
                <a:rPr lang="zh-TW" altLang="en-US" sz="900" dirty="0">
                  <a:latin typeface="標楷體" pitchFamily="65" charset="-120"/>
                  <a:ea typeface="標楷體" pitchFamily="65" charset="-120"/>
                </a:rPr>
                <a:t>輸入十一月資料以</a:t>
              </a:r>
              <a:endParaRPr lang="zh-TW" altLang="zh-TW" sz="900" dirty="0">
                <a:latin typeface="標楷體" pitchFamily="65" charset="-120"/>
                <a:ea typeface="標楷體" pitchFamily="65" charset="-120"/>
              </a:endParaRPr>
            </a:p>
          </p:txBody>
        </p:sp>
      </p:grpSp>
      <p:sp>
        <p:nvSpPr>
          <p:cNvPr id="55" name="矩形 54"/>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16</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17982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圓角矩形 25"/>
          <p:cNvSpPr/>
          <p:nvPr/>
        </p:nvSpPr>
        <p:spPr>
          <a:xfrm>
            <a:off x="4615475" y="1246148"/>
            <a:ext cx="3305769" cy="3364295"/>
          </a:xfrm>
          <a:prstGeom prst="roundRect">
            <a:avLst/>
          </a:prstGeom>
          <a:solidFill>
            <a:srgbClr val="FEECD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
        <p:nvSpPr>
          <p:cNvPr id="23" name="圓角矩形 22"/>
          <p:cNvSpPr/>
          <p:nvPr/>
        </p:nvSpPr>
        <p:spPr>
          <a:xfrm>
            <a:off x="1006675" y="1259683"/>
            <a:ext cx="3187184" cy="3364295"/>
          </a:xfrm>
          <a:prstGeom prst="roundRect">
            <a:avLst/>
          </a:prstGeom>
          <a:solidFill>
            <a:srgbClr val="FEECD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
        <p:nvSpPr>
          <p:cNvPr id="5" name="標題 4"/>
          <p:cNvSpPr>
            <a:spLocks noGrp="1"/>
          </p:cNvSpPr>
          <p:nvPr>
            <p:ph type="title"/>
          </p:nvPr>
        </p:nvSpPr>
        <p:spPr/>
        <p:txBody>
          <a:bodyPr/>
          <a:lstStyle/>
          <a:p>
            <a:r>
              <a:rPr lang="zh-TW" altLang="en-US" b="1" dirty="0" smtClean="0">
                <a:latin typeface="微軟正黑體" pitchFamily="34" charset="-120"/>
                <a:ea typeface="微軟正黑體" pitchFamily="34" charset="-120"/>
              </a:rPr>
              <a:t>預測</a:t>
            </a:r>
            <a:r>
              <a:rPr lang="zh-TW" altLang="en-US" b="1" dirty="0">
                <a:latin typeface="微軟正黑體" pitchFamily="34" charset="-120"/>
                <a:ea typeface="微軟正黑體" pitchFamily="34" charset="-120"/>
              </a:rPr>
              <a:t>模型建構與方法</a:t>
            </a:r>
          </a:p>
        </p:txBody>
      </p:sp>
      <p:sp>
        <p:nvSpPr>
          <p:cNvPr id="10"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11" name="文字方塊 10"/>
          <p:cNvSpPr txBox="1"/>
          <p:nvPr/>
        </p:nvSpPr>
        <p:spPr>
          <a:xfrm>
            <a:off x="574515" y="843558"/>
            <a:ext cx="3943465" cy="300083"/>
          </a:xfrm>
          <a:prstGeom prst="rect">
            <a:avLst/>
          </a:prstGeom>
          <a:noFill/>
        </p:spPr>
        <p:txBody>
          <a:bodyPr wrap="square" lIns="68589" tIns="34295" rIns="68589" bIns="34295" rtlCol="0">
            <a:spAutoFit/>
          </a:bodyPr>
          <a:lstStyle/>
          <a:p>
            <a:pPr marL="257209" indent="-257209">
              <a:buFont typeface="Arial" pitchFamily="34" charset="0"/>
              <a:buChar char="•"/>
            </a:pPr>
            <a:r>
              <a:rPr lang="zh-TW" altLang="en-US" sz="1500" dirty="0">
                <a:latin typeface="微軟正黑體" pitchFamily="34" charset="-120"/>
                <a:ea typeface="微軟正黑體" pitchFamily="34" charset="-120"/>
              </a:rPr>
              <a:t>建構模型流程程</a:t>
            </a:r>
          </a:p>
        </p:txBody>
      </p:sp>
      <p:sp>
        <p:nvSpPr>
          <p:cNvPr id="6" name="Rectangle 5"/>
          <p:cNvSpPr>
            <a:spLocks noChangeArrowheads="1"/>
          </p:cNvSpPr>
          <p:nvPr/>
        </p:nvSpPr>
        <p:spPr bwMode="gray">
          <a:xfrm>
            <a:off x="1438836" y="1330483"/>
            <a:ext cx="2376882" cy="323165"/>
          </a:xfrm>
          <a:prstGeom prst="rect">
            <a:avLst/>
          </a:prstGeom>
          <a:solidFill>
            <a:srgbClr val="FEECDE"/>
          </a:solidFill>
          <a:ln>
            <a:noFill/>
            <a:headEnd type="none" w="lg" len="lg"/>
            <a:tailEnd type="none" w="lg" len="lg"/>
          </a:ln>
        </p:spPr>
        <p:style>
          <a:lnRef idx="2">
            <a:schemeClr val="accent3"/>
          </a:lnRef>
          <a:fillRef idx="1">
            <a:schemeClr val="lt1"/>
          </a:fillRef>
          <a:effectRef idx="0">
            <a:schemeClr val="accent3"/>
          </a:effectRef>
          <a:fontRef idx="minor">
            <a:schemeClr val="dk1"/>
          </a:fontRef>
        </p:style>
        <p:txBody>
          <a:bodyPr wrap="square" lIns="68589" tIns="68589" rIns="68589" bIns="68589" anchor="b">
            <a:spAutoFit/>
          </a:bodyPr>
          <a:lstStyle/>
          <a:p>
            <a:pPr defTabSz="685891">
              <a:defRPr/>
            </a:pPr>
            <a:r>
              <a:rPr lang="en-US" altLang="zh-CN" sz="1200" b="1" kern="0" dirty="0">
                <a:solidFill>
                  <a:sysClr val="windowText" lastClr="000000"/>
                </a:solidFill>
                <a:latin typeface="Tahoma" pitchFamily="34" charset="0"/>
                <a:ea typeface="Tahoma" pitchFamily="34" charset="0"/>
                <a:cs typeface="Tahoma" pitchFamily="34" charset="0"/>
              </a:rPr>
              <a:t>Train/Validation/Test split</a:t>
            </a:r>
          </a:p>
        </p:txBody>
      </p:sp>
      <p:sp>
        <p:nvSpPr>
          <p:cNvPr id="7" name="Rectangle 6"/>
          <p:cNvSpPr>
            <a:spLocks noChangeArrowheads="1"/>
          </p:cNvSpPr>
          <p:nvPr/>
        </p:nvSpPr>
        <p:spPr bwMode="gray">
          <a:xfrm>
            <a:off x="1114715" y="1776699"/>
            <a:ext cx="2917084" cy="1675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lIns="68589" tIns="68589" rIns="68589" bIns="68589"/>
          <a:lstStyle/>
          <a:p>
            <a:pPr marL="214341" indent="-214341">
              <a:lnSpc>
                <a:spcPct val="150000"/>
              </a:lnSpc>
              <a:buFont typeface="Arial" pitchFamily="34" charset="0"/>
              <a:buChar char="•"/>
            </a:pPr>
            <a:r>
              <a:rPr lang="zh-TW" altLang="en-US" sz="1200" b="1" dirty="0">
                <a:latin typeface="微軟正黑體" pitchFamily="34" charset="-120"/>
                <a:ea typeface="微軟正黑體" pitchFamily="34" charset="-120"/>
              </a:rPr>
              <a:t>使用前四個月的資料當</a:t>
            </a:r>
            <a:r>
              <a:rPr lang="en-US" altLang="zh-TW" sz="1200" b="1" dirty="0">
                <a:latin typeface="微軟正黑體" pitchFamily="34" charset="-120"/>
                <a:ea typeface="微軟正黑體" pitchFamily="34" charset="-120"/>
              </a:rPr>
              <a:t>Train</a:t>
            </a:r>
            <a:r>
              <a:rPr lang="zh-TW" altLang="en-US" sz="1200" b="1" dirty="0">
                <a:latin typeface="微軟正黑體" pitchFamily="34" charset="-120"/>
                <a:ea typeface="微軟正黑體" pitchFamily="34" charset="-120"/>
              </a:rPr>
              <a:t>，第五個月資料當作</a:t>
            </a:r>
            <a:r>
              <a:rPr lang="en-US" altLang="zh-TW" sz="1200" b="1" dirty="0">
                <a:latin typeface="微軟正黑體" pitchFamily="34" charset="-120"/>
                <a:ea typeface="微軟正黑體" pitchFamily="34" charset="-120"/>
              </a:rPr>
              <a:t>Validation</a:t>
            </a:r>
            <a:r>
              <a:rPr lang="zh-TW" altLang="en-US" sz="1200" b="1" dirty="0">
                <a:latin typeface="微軟正黑體" pitchFamily="34" charset="-120"/>
                <a:ea typeface="微軟正黑體" pitchFamily="34" charset="-120"/>
              </a:rPr>
              <a:t>下去訓練模型，最後一個月當作</a:t>
            </a:r>
            <a:r>
              <a:rPr lang="en-US" altLang="zh-TW" sz="1200" b="1" dirty="0">
                <a:latin typeface="微軟正黑體" pitchFamily="34" charset="-120"/>
                <a:ea typeface="微軟正黑體" pitchFamily="34" charset="-120"/>
              </a:rPr>
              <a:t>Test</a:t>
            </a:r>
            <a:r>
              <a:rPr lang="zh-TW" altLang="en-US" sz="1200" b="1" dirty="0">
                <a:latin typeface="微軟正黑體" pitchFamily="34" charset="-120"/>
                <a:ea typeface="微軟正黑體" pitchFamily="34" charset="-120"/>
              </a:rPr>
              <a:t>。</a:t>
            </a:r>
            <a:endParaRPr lang="en-US" altLang="zh-TW" sz="1200" b="1" dirty="0">
              <a:latin typeface="微軟正黑體" pitchFamily="34" charset="-120"/>
              <a:ea typeface="微軟正黑體" pitchFamily="34" charset="-120"/>
            </a:endParaRPr>
          </a:p>
          <a:p>
            <a:pPr marL="214341" indent="-214341">
              <a:lnSpc>
                <a:spcPct val="150000"/>
              </a:lnSpc>
              <a:buFont typeface="Arial" pitchFamily="34" charset="0"/>
              <a:buChar char="•"/>
            </a:pPr>
            <a:endParaRPr lang="en-US" altLang="zh-TW" sz="1200" b="1" dirty="0">
              <a:latin typeface="微軟正黑體" pitchFamily="34" charset="-120"/>
              <a:ea typeface="微軟正黑體" pitchFamily="34" charset="-120"/>
            </a:endParaRPr>
          </a:p>
          <a:p>
            <a:pPr>
              <a:lnSpc>
                <a:spcPct val="150000"/>
              </a:lnSpc>
            </a:pPr>
            <a:r>
              <a:rPr lang="zh-TW" altLang="en-US" sz="1200" dirty="0">
                <a:latin typeface="微軟正黑體" pitchFamily="34" charset="-120"/>
                <a:ea typeface="微軟正黑體" pitchFamily="34" charset="-120"/>
              </a:rPr>
              <a:t> </a:t>
            </a:r>
            <a:r>
              <a:rPr lang="en-US" altLang="zh-TW" sz="1200" dirty="0">
                <a:latin typeface="微軟正黑體" pitchFamily="34" charset="-120"/>
                <a:ea typeface="微軟正黑體" pitchFamily="34" charset="-120"/>
              </a:rPr>
              <a:t>※</a:t>
            </a:r>
            <a:r>
              <a:rPr lang="zh-TW" altLang="en-US" sz="1200" dirty="0">
                <a:latin typeface="微軟正黑體" pitchFamily="34" charset="-120"/>
                <a:ea typeface="微軟正黑體" pitchFamily="34" charset="-120"/>
              </a:rPr>
              <a:t> 處理</a:t>
            </a:r>
            <a:r>
              <a:rPr lang="en-US" altLang="zh-TW" sz="1200" dirty="0">
                <a:latin typeface="微軟正黑體" pitchFamily="34" charset="-120"/>
                <a:ea typeface="微軟正黑體" pitchFamily="34" charset="-120"/>
              </a:rPr>
              <a:t>Class Imbalance</a:t>
            </a:r>
            <a:r>
              <a:rPr lang="zh-TW" altLang="en-US" sz="1200" dirty="0">
                <a:latin typeface="微軟正黑體" pitchFamily="34" charset="-120"/>
                <a:ea typeface="微軟正黑體" pitchFamily="34" charset="-120"/>
              </a:rPr>
              <a:t>問題：</a:t>
            </a:r>
            <a:endParaRPr lang="en-US" altLang="zh-TW" sz="1200" dirty="0">
              <a:latin typeface="微軟正黑體" pitchFamily="34" charset="-120"/>
              <a:ea typeface="微軟正黑體" pitchFamily="34" charset="-120"/>
            </a:endParaRPr>
          </a:p>
          <a:p>
            <a:pPr>
              <a:lnSpc>
                <a:spcPct val="150000"/>
              </a:lnSpc>
            </a:pPr>
            <a:r>
              <a:rPr lang="zh-TW" altLang="en-US" sz="1200" dirty="0">
                <a:latin typeface="微軟正黑體" pitchFamily="34" charset="-120"/>
                <a:ea typeface="微軟正黑體" pitchFamily="34" charset="-120"/>
              </a:rPr>
              <a:t>在</a:t>
            </a:r>
            <a:r>
              <a:rPr lang="en-US" altLang="zh-TW" sz="1200" dirty="0">
                <a:latin typeface="微軟正黑體" pitchFamily="34" charset="-120"/>
                <a:ea typeface="微軟正黑體" pitchFamily="34" charset="-120"/>
              </a:rPr>
              <a:t>Train</a:t>
            </a:r>
            <a:r>
              <a:rPr lang="zh-TW" altLang="en-US" sz="1200" dirty="0">
                <a:latin typeface="微軟正黑體" pitchFamily="34" charset="-120"/>
                <a:ea typeface="微軟正黑體" pitchFamily="34" charset="-120"/>
              </a:rPr>
              <a:t>與</a:t>
            </a:r>
            <a:r>
              <a:rPr lang="en-US" altLang="zh-TW" sz="1200" dirty="0">
                <a:latin typeface="微軟正黑體" pitchFamily="34" charset="-120"/>
                <a:ea typeface="微軟正黑體" pitchFamily="34" charset="-120"/>
              </a:rPr>
              <a:t>Validation</a:t>
            </a:r>
            <a:r>
              <a:rPr lang="zh-TW" altLang="en-US" sz="1200" dirty="0">
                <a:latin typeface="微軟正黑體" pitchFamily="34" charset="-120"/>
                <a:ea typeface="微軟正黑體" pitchFamily="34" charset="-120"/>
              </a:rPr>
              <a:t>抽樣的時候，根據</a:t>
            </a:r>
            <a:r>
              <a:rPr lang="en-US" altLang="zh-TW" sz="1200" dirty="0">
                <a:latin typeface="微軟正黑體" pitchFamily="34" charset="-120"/>
                <a:ea typeface="微軟正黑體" pitchFamily="34" charset="-120"/>
              </a:rPr>
              <a:t>y</a:t>
            </a:r>
            <a:r>
              <a:rPr lang="zh-TW" altLang="en-US" sz="1200" dirty="0">
                <a:latin typeface="微軟正黑體" pitchFamily="34" charset="-120"/>
                <a:ea typeface="微軟正黑體" pitchFamily="34" charset="-120"/>
              </a:rPr>
              <a:t>之比例做分層抽樣。即 </a:t>
            </a:r>
            <a:r>
              <a:rPr lang="en-US" altLang="zh-TW" sz="1200" dirty="0">
                <a:latin typeface="微軟正黑體" pitchFamily="34" charset="-120"/>
                <a:ea typeface="微軟正黑體" pitchFamily="34" charset="-120"/>
              </a:rPr>
              <a:t>Train</a:t>
            </a:r>
            <a:r>
              <a:rPr lang="zh-TW" altLang="en-US" sz="1200" dirty="0">
                <a:latin typeface="微軟正黑體" pitchFamily="34" charset="-120"/>
                <a:ea typeface="微軟正黑體" pitchFamily="34" charset="-120"/>
              </a:rPr>
              <a:t> 與 </a:t>
            </a:r>
            <a:r>
              <a:rPr lang="en-US" altLang="zh-TW" sz="1200" dirty="0">
                <a:latin typeface="微軟正黑體" pitchFamily="34" charset="-120"/>
                <a:ea typeface="微軟正黑體" pitchFamily="34" charset="-120"/>
              </a:rPr>
              <a:t>Validation</a:t>
            </a:r>
            <a:r>
              <a:rPr lang="zh-TW" altLang="en-US" sz="1200" dirty="0">
                <a:latin typeface="微軟正黑體" pitchFamily="34" charset="-120"/>
                <a:ea typeface="微軟正黑體" pitchFamily="34" charset="-120"/>
              </a:rPr>
              <a:t> 之</a:t>
            </a:r>
            <a:r>
              <a:rPr lang="en-US" altLang="zh-TW" sz="1200" dirty="0">
                <a:latin typeface="微軟正黑體" pitchFamily="34" charset="-120"/>
                <a:ea typeface="微軟正黑體" pitchFamily="34" charset="-120"/>
              </a:rPr>
              <a:t>y</a:t>
            </a:r>
            <a:r>
              <a:rPr lang="zh-TW" altLang="en-US" sz="1200" dirty="0">
                <a:latin typeface="微軟正黑體" pitchFamily="34" charset="-120"/>
                <a:ea typeface="微軟正黑體" pitchFamily="34" charset="-120"/>
              </a:rPr>
              <a:t>比例會一樣。</a:t>
            </a:r>
            <a:endParaRPr lang="en-US" altLang="zh-TW" sz="1200" dirty="0">
              <a:latin typeface="微軟正黑體" pitchFamily="34" charset="-120"/>
              <a:ea typeface="微軟正黑體" pitchFamily="34" charset="-120"/>
            </a:endParaRPr>
          </a:p>
        </p:txBody>
      </p:sp>
      <p:sp>
        <p:nvSpPr>
          <p:cNvPr id="8" name="Rectangle 7"/>
          <p:cNvSpPr>
            <a:spLocks noChangeArrowheads="1"/>
          </p:cNvSpPr>
          <p:nvPr/>
        </p:nvSpPr>
        <p:spPr bwMode="gray">
          <a:xfrm>
            <a:off x="5220240" y="1299687"/>
            <a:ext cx="2106783" cy="353961"/>
          </a:xfrm>
          <a:prstGeom prst="rect">
            <a:avLst/>
          </a:prstGeom>
          <a:solidFill>
            <a:srgbClr val="FEECDE"/>
          </a:solidFill>
          <a:ln>
            <a:solidFill>
              <a:srgbClr val="FEECDE"/>
            </a:solidFill>
            <a:headEnd type="none" w="lg" len="lg"/>
            <a:tailEnd type="none" w="lg" len="lg"/>
          </a:ln>
        </p:spPr>
        <p:style>
          <a:lnRef idx="2">
            <a:schemeClr val="accent3"/>
          </a:lnRef>
          <a:fillRef idx="1">
            <a:schemeClr val="lt1"/>
          </a:fillRef>
          <a:effectRef idx="0">
            <a:schemeClr val="accent3"/>
          </a:effectRef>
          <a:fontRef idx="minor">
            <a:schemeClr val="dk1"/>
          </a:fontRef>
        </p:style>
        <p:txBody>
          <a:bodyPr wrap="square" lIns="68589" tIns="68589" rIns="68589" bIns="68589" anchor="b">
            <a:spAutoFit/>
          </a:bodyPr>
          <a:lstStyle/>
          <a:p>
            <a:pPr lvl="0" algn="ctr"/>
            <a:r>
              <a:rPr lang="zh-TW" altLang="zh-TW" sz="1400" b="1" dirty="0">
                <a:latin typeface="微軟正黑體" pitchFamily="34" charset="-120"/>
                <a:ea typeface="微軟正黑體" pitchFamily="34" charset="-120"/>
              </a:rPr>
              <a:t>訓練模型</a:t>
            </a:r>
          </a:p>
        </p:txBody>
      </p:sp>
      <p:sp>
        <p:nvSpPr>
          <p:cNvPr id="13" name="AutoShape 10"/>
          <p:cNvSpPr>
            <a:spLocks noChangeArrowheads="1"/>
          </p:cNvSpPr>
          <p:nvPr/>
        </p:nvSpPr>
        <p:spPr bwMode="gray">
          <a:xfrm rot="5400000">
            <a:off x="3067819" y="2883196"/>
            <a:ext cx="2700245" cy="200077"/>
          </a:xfrm>
          <a:prstGeom prst="triangle">
            <a:avLst>
              <a:gd name="adj" fmla="val 50000"/>
            </a:avLst>
          </a:prstGeom>
          <a:solidFill>
            <a:srgbClr val="B2B2B2"/>
          </a:solidFill>
          <a:ln w="9525" algn="ctr">
            <a:solidFill>
              <a:srgbClr val="B2B2B2"/>
            </a:solidFill>
            <a:miter lim="800000"/>
            <a:headEnd/>
            <a:tailEnd/>
          </a:ln>
        </p:spPr>
        <p:txBody>
          <a:bodyPr rot="10800000" vert="eaVert" wrap="none" lIns="68589" tIns="34295" rIns="68589" bIns="34295" anchor="ctr"/>
          <a:lstStyle/>
          <a:p>
            <a:endParaRPr lang="en-AU" altLang="zh-CN" b="1">
              <a:ea typeface="宋体" charset="-122"/>
            </a:endParaRPr>
          </a:p>
        </p:txBody>
      </p:sp>
      <p:cxnSp>
        <p:nvCxnSpPr>
          <p:cNvPr id="14" name="直線接點 13"/>
          <p:cNvCxnSpPr/>
          <p:nvPr/>
        </p:nvCxnSpPr>
        <p:spPr>
          <a:xfrm flipV="1">
            <a:off x="1006675" y="1666532"/>
            <a:ext cx="3133164" cy="2154"/>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cxnSp>
        <p:nvCxnSpPr>
          <p:cNvPr id="17" name="直線接點 16"/>
          <p:cNvCxnSpPr/>
          <p:nvPr/>
        </p:nvCxnSpPr>
        <p:spPr>
          <a:xfrm>
            <a:off x="4626020" y="1666532"/>
            <a:ext cx="3295224" cy="2154"/>
          </a:xfrm>
          <a:prstGeom prst="line">
            <a:avLst/>
          </a:prstGeom>
          <a:ln w="28575">
            <a:solidFill>
              <a:srgbClr val="C00000"/>
            </a:solidFill>
          </a:ln>
        </p:spPr>
        <p:style>
          <a:lnRef idx="1">
            <a:schemeClr val="accent3"/>
          </a:lnRef>
          <a:fillRef idx="0">
            <a:schemeClr val="accent3"/>
          </a:fillRef>
          <a:effectRef idx="0">
            <a:schemeClr val="accent3"/>
          </a:effectRef>
          <a:fontRef idx="minor">
            <a:schemeClr val="tx1"/>
          </a:fontRef>
        </p:style>
      </p:cxnSp>
      <p:sp>
        <p:nvSpPr>
          <p:cNvPr id="9" name="Rectangle 8"/>
          <p:cNvSpPr>
            <a:spLocks noChangeArrowheads="1"/>
          </p:cNvSpPr>
          <p:nvPr/>
        </p:nvSpPr>
        <p:spPr bwMode="gray">
          <a:xfrm>
            <a:off x="4734060" y="1776699"/>
            <a:ext cx="2971104" cy="270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lg" len="lg"/>
                <a:tailEnd type="none" w="lg" len="lg"/>
              </a14:hiddenLine>
            </a:ext>
          </a:extLst>
        </p:spPr>
        <p:txBody>
          <a:bodyPr lIns="68589" tIns="68589" rIns="68589" bIns="68589"/>
          <a:lstStyle/>
          <a:p>
            <a:pPr marL="214341" indent="-214341">
              <a:lnSpc>
                <a:spcPct val="150000"/>
              </a:lnSpc>
              <a:buFont typeface="Arial" pitchFamily="34" charset="0"/>
              <a:buChar char="•"/>
            </a:pPr>
            <a:r>
              <a:rPr lang="zh-TW" altLang="en-US" sz="1200" b="1" dirty="0">
                <a:latin typeface="微軟正黑體" pitchFamily="34" charset="-120"/>
                <a:ea typeface="微軟正黑體" pitchFamily="34" charset="-120"/>
              </a:rPr>
              <a:t>辨認所有類別變數，以利</a:t>
            </a:r>
            <a:r>
              <a:rPr lang="en-US" altLang="zh-CN" sz="1200" b="1" dirty="0" err="1">
                <a:latin typeface="微軟正黑體" pitchFamily="34" charset="-120"/>
                <a:ea typeface="微軟正黑體" pitchFamily="34" charset="-120"/>
              </a:rPr>
              <a:t>CatBoost</a:t>
            </a:r>
            <a:r>
              <a:rPr lang="zh-TW" altLang="en-US" sz="1200" b="1" dirty="0">
                <a:latin typeface="微軟正黑體" pitchFamily="34" charset="-120"/>
                <a:ea typeface="微軟正黑體" pitchFamily="34" charset="-120"/>
              </a:rPr>
              <a:t>得知哪些變數應做類別變數的處理，</a:t>
            </a:r>
            <a:r>
              <a:rPr lang="en-US" altLang="zh-CN" sz="1200" b="1" dirty="0">
                <a:latin typeface="微軟正黑體" pitchFamily="34" charset="-120"/>
                <a:ea typeface="微軟正黑體" pitchFamily="34" charset="-120"/>
              </a:rPr>
              <a:t>Loss function</a:t>
            </a:r>
            <a:r>
              <a:rPr lang="zh-TW" altLang="en-US" sz="1200" b="1" dirty="0">
                <a:latin typeface="微軟正黑體" pitchFamily="34" charset="-120"/>
                <a:ea typeface="微軟正黑體" pitchFamily="34" charset="-120"/>
              </a:rPr>
              <a:t>使用</a:t>
            </a:r>
            <a:r>
              <a:rPr lang="en-US" altLang="zh-CN" sz="1200" b="1" dirty="0">
                <a:latin typeface="微軟正黑體" pitchFamily="34" charset="-120"/>
                <a:ea typeface="微軟正黑體" pitchFamily="34" charset="-120"/>
              </a:rPr>
              <a:t>Log loss</a:t>
            </a:r>
            <a:r>
              <a:rPr lang="zh-CN" altLang="en-US" sz="1200" b="1" dirty="0">
                <a:latin typeface="微軟正黑體" pitchFamily="34" charset="-120"/>
                <a:ea typeface="微軟正黑體" pitchFamily="34" charset="-120"/>
              </a:rPr>
              <a:t>，</a:t>
            </a:r>
            <a:r>
              <a:rPr lang="zh-TW" altLang="en-US" sz="1200" b="1" dirty="0">
                <a:latin typeface="微軟正黑體" pitchFamily="34" charset="-120"/>
                <a:ea typeface="微軟正黑體" pitchFamily="34" charset="-120"/>
              </a:rPr>
              <a:t>以</a:t>
            </a:r>
            <a:r>
              <a:rPr lang="en-US" altLang="zh-CN" sz="1200" b="1" dirty="0">
                <a:latin typeface="微軟正黑體" pitchFamily="34" charset="-120"/>
                <a:ea typeface="微軟正黑體" pitchFamily="34" charset="-120"/>
              </a:rPr>
              <a:t>F1_Score</a:t>
            </a:r>
            <a:r>
              <a:rPr lang="zh-TW" altLang="en-US" sz="1200" b="1" dirty="0">
                <a:latin typeface="微軟正黑體" pitchFamily="34" charset="-120"/>
                <a:ea typeface="微軟正黑體" pitchFamily="34" charset="-120"/>
              </a:rPr>
              <a:t>做衡量，且把</a:t>
            </a:r>
            <a:r>
              <a:rPr lang="en-US" altLang="zh-CN" sz="1200" b="1" dirty="0" err="1">
                <a:latin typeface="微軟正黑體" pitchFamily="34" charset="-120"/>
                <a:ea typeface="微軟正黑體" pitchFamily="34" charset="-120"/>
              </a:rPr>
              <a:t>class_weights</a:t>
            </a:r>
            <a:r>
              <a:rPr lang="zh-CN" altLang="en-US" sz="1200" b="1" dirty="0">
                <a:latin typeface="微軟正黑體" pitchFamily="34" charset="-120"/>
                <a:ea typeface="微軟正黑體" pitchFamily="34" charset="-120"/>
              </a:rPr>
              <a:t>，</a:t>
            </a:r>
            <a:r>
              <a:rPr lang="zh-TW" altLang="en-US" sz="1200" b="1" dirty="0">
                <a:latin typeface="微軟正黑體" pitchFamily="34" charset="-120"/>
                <a:ea typeface="微軟正黑體" pitchFamily="34" charset="-120"/>
              </a:rPr>
              <a:t>即</a:t>
            </a:r>
            <a:r>
              <a:rPr lang="en-US" altLang="zh-CN" sz="1200" b="1" dirty="0">
                <a:latin typeface="微軟正黑體" pitchFamily="34" charset="-120"/>
                <a:ea typeface="微軟正黑體" pitchFamily="34" charset="-120"/>
              </a:rPr>
              <a:t>Positive Sample(</a:t>
            </a:r>
            <a:r>
              <a:rPr lang="zh-TW" altLang="en-US" sz="1200" b="1" dirty="0">
                <a:latin typeface="微軟正黑體" pitchFamily="34" charset="-120"/>
                <a:ea typeface="微軟正黑體" pitchFamily="34" charset="-120"/>
              </a:rPr>
              <a:t>有買</a:t>
            </a:r>
            <a:r>
              <a:rPr lang="en-US" altLang="zh-CN" sz="1200" b="1" dirty="0">
                <a:latin typeface="微軟正黑體" pitchFamily="34" charset="-120"/>
                <a:ea typeface="微軟正黑體" pitchFamily="34" charset="-120"/>
              </a:rPr>
              <a:t>y</a:t>
            </a:r>
            <a:r>
              <a:rPr lang="zh-TW" altLang="en-US" sz="1200" b="1" dirty="0">
                <a:latin typeface="微軟正黑體" pitchFamily="34" charset="-120"/>
                <a:ea typeface="微軟正黑體" pitchFamily="34" charset="-120"/>
              </a:rPr>
              <a:t>的資料點</a:t>
            </a:r>
            <a:r>
              <a:rPr lang="en-US" altLang="zh-TW" sz="1200" b="1" dirty="0">
                <a:latin typeface="微軟正黑體" pitchFamily="34" charset="-120"/>
                <a:ea typeface="微軟正黑體" pitchFamily="34" charset="-120"/>
              </a:rPr>
              <a:t>)</a:t>
            </a:r>
            <a:r>
              <a:rPr lang="zh-TW" altLang="en-US" sz="1200" b="1" dirty="0">
                <a:latin typeface="微軟正黑體" pitchFamily="34" charset="-120"/>
                <a:ea typeface="微軟正黑體" pitchFamily="34" charset="-120"/>
              </a:rPr>
              <a:t>之權重設為</a:t>
            </a:r>
            <a:r>
              <a:rPr lang="en-US" altLang="zh-TW" sz="1200" b="1" dirty="0">
                <a:latin typeface="微軟正黑體" pitchFamily="34" charset="-120"/>
                <a:ea typeface="微軟正黑體" pitchFamily="34" charset="-120"/>
              </a:rPr>
              <a:t>50</a:t>
            </a:r>
            <a:r>
              <a:rPr lang="zh-TW" altLang="en-US" sz="1200" b="1" dirty="0">
                <a:latin typeface="微軟正黑體" pitchFamily="34" charset="-120"/>
                <a:ea typeface="微軟正黑體" pitchFamily="34" charset="-120"/>
              </a:rPr>
              <a:t>做訓練 </a:t>
            </a:r>
            <a:r>
              <a:rPr lang="en-US" altLang="zh-TW" sz="1200" b="1" dirty="0">
                <a:latin typeface="微軟正黑體" pitchFamily="34" charset="-120"/>
                <a:ea typeface="微軟正黑體" pitchFamily="34" charset="-120"/>
              </a:rPr>
              <a:t>(</a:t>
            </a:r>
            <a:r>
              <a:rPr lang="zh-TW" altLang="en-US" sz="1200" b="1" dirty="0">
                <a:latin typeface="微軟正黑體" pitchFamily="34" charset="-120"/>
                <a:ea typeface="微軟正黑體" pitchFamily="34" charset="-120"/>
              </a:rPr>
              <a:t>為處理</a:t>
            </a:r>
            <a:r>
              <a:rPr lang="en-US" altLang="zh-CN" sz="1200" b="1" dirty="0">
                <a:latin typeface="微軟正黑體" pitchFamily="34" charset="-120"/>
                <a:ea typeface="微軟正黑體" pitchFamily="34" charset="-120"/>
              </a:rPr>
              <a:t>Class Imbalance)</a:t>
            </a:r>
            <a:r>
              <a:rPr lang="zh-CN" altLang="en-US" sz="1200" b="1" dirty="0">
                <a:latin typeface="微軟正黑體" pitchFamily="34" charset="-120"/>
                <a:ea typeface="微軟正黑體" pitchFamily="34" charset="-120"/>
              </a:rPr>
              <a:t>。</a:t>
            </a:r>
            <a:endParaRPr lang="en-US" altLang="zh-CN" sz="1200" b="1" dirty="0">
              <a:latin typeface="微軟正黑體" pitchFamily="34" charset="-120"/>
              <a:ea typeface="微軟正黑體" pitchFamily="34" charset="-120"/>
            </a:endParaRPr>
          </a:p>
        </p:txBody>
      </p:sp>
      <p:sp>
        <p:nvSpPr>
          <p:cNvPr id="15" name="矩形 14"/>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17</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951072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id="{DDC196ED-3752-4CBB-BA56-1B75DF0E537D}"/>
              </a:ext>
            </a:extLst>
          </p:cNvPr>
          <p:cNvSpPr/>
          <p:nvPr/>
        </p:nvSpPr>
        <p:spPr>
          <a:xfrm>
            <a:off x="0" y="0"/>
            <a:ext cx="9144000" cy="51435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IN"/>
          </a:p>
        </p:txBody>
      </p:sp>
      <p:sp>
        <p:nvSpPr>
          <p:cNvPr id="5" name="Text Placeholder 4">
            <a:extLst>
              <a:ext uri="{FF2B5EF4-FFF2-40B4-BE49-F238E27FC236}">
                <a16:creationId xmlns:a16="http://schemas.microsoft.com/office/drawing/2014/main" id="{66BF6B16-3A2D-40A1-8379-8C68FFDBF445}"/>
              </a:ext>
            </a:extLst>
          </p:cNvPr>
          <p:cNvSpPr>
            <a:spLocks noGrp="1"/>
          </p:cNvSpPr>
          <p:nvPr>
            <p:ph type="body" sz="quarter" idx="11"/>
          </p:nvPr>
        </p:nvSpPr>
        <p:spPr>
          <a:xfrm>
            <a:off x="661767" y="2841781"/>
            <a:ext cx="6989377" cy="755675"/>
          </a:xfrm>
        </p:spPr>
        <p:txBody>
          <a:bodyPr/>
          <a:lstStyle/>
          <a:p>
            <a:r>
              <a:rPr lang="zh-TW" altLang="en-US" sz="4100" dirty="0">
                <a:solidFill>
                  <a:schemeClr val="bg1"/>
                </a:solidFill>
                <a:latin typeface="微軟正黑體" pitchFamily="34" charset="-120"/>
                <a:ea typeface="微軟正黑體" pitchFamily="34" charset="-120"/>
              </a:rPr>
              <a:t>模型準確度與結果分析</a:t>
            </a:r>
          </a:p>
        </p:txBody>
      </p:sp>
      <p:sp>
        <p:nvSpPr>
          <p:cNvPr id="6" name="Diamond 5">
            <a:extLst>
              <a:ext uri="{FF2B5EF4-FFF2-40B4-BE49-F238E27FC236}">
                <a16:creationId xmlns:a16="http://schemas.microsoft.com/office/drawing/2014/main" id="{B72BD343-1C28-44FB-93BF-75431E15CDDF}"/>
              </a:ext>
            </a:extLst>
          </p:cNvPr>
          <p:cNvSpPr/>
          <p:nvPr/>
        </p:nvSpPr>
        <p:spPr>
          <a:xfrm>
            <a:off x="782251" y="1599642"/>
            <a:ext cx="1148150" cy="1147851"/>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IN" sz="2700" b="1" dirty="0">
                <a:latin typeface="Open Sans" panose="020B0606030504020204" pitchFamily="34" charset="0"/>
                <a:ea typeface="Open Sans" panose="020B0606030504020204" pitchFamily="34" charset="0"/>
                <a:cs typeface="Open Sans" panose="020B0606030504020204" pitchFamily="34" charset="0"/>
              </a:rPr>
              <a:t>05</a:t>
            </a:r>
          </a:p>
        </p:txBody>
      </p:sp>
    </p:spTree>
    <p:extLst>
      <p:ext uri="{BB962C8B-B14F-4D97-AF65-F5344CB8AC3E}">
        <p14:creationId xmlns:p14="http://schemas.microsoft.com/office/powerpoint/2010/main" val="1774424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a:latin typeface="微軟正黑體" pitchFamily="34" charset="-120"/>
                <a:ea typeface="微軟正黑體" pitchFamily="34" charset="-120"/>
              </a:rPr>
              <a:t>模型準確度與結果分析</a:t>
            </a:r>
          </a:p>
        </p:txBody>
      </p:sp>
      <p:sp>
        <p:nvSpPr>
          <p:cNvPr id="10"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6" name="文字方塊 5"/>
          <p:cNvSpPr txBox="1"/>
          <p:nvPr/>
        </p:nvSpPr>
        <p:spPr>
          <a:xfrm>
            <a:off x="574515" y="843558"/>
            <a:ext cx="3943465" cy="300083"/>
          </a:xfrm>
          <a:prstGeom prst="rect">
            <a:avLst/>
          </a:prstGeom>
          <a:noFill/>
        </p:spPr>
        <p:txBody>
          <a:bodyPr wrap="square" lIns="68589" tIns="34295" rIns="68589" bIns="34295" rtlCol="0">
            <a:spAutoFit/>
          </a:bodyPr>
          <a:lstStyle/>
          <a:p>
            <a:pPr marL="257209" indent="-257209">
              <a:buFont typeface="Arial" pitchFamily="34" charset="0"/>
              <a:buChar char="•"/>
            </a:pPr>
            <a:r>
              <a:rPr lang="zh-TW" altLang="en-US" sz="1500" dirty="0">
                <a:latin typeface="微軟正黑體" pitchFamily="34" charset="-120"/>
                <a:ea typeface="微軟正黑體" pitchFamily="34" charset="-120"/>
              </a:rPr>
              <a:t>模型準確度</a:t>
            </a:r>
          </a:p>
        </p:txBody>
      </p:sp>
      <p:sp>
        <p:nvSpPr>
          <p:cNvPr id="21" name="矩形 20"/>
          <p:cNvSpPr/>
          <p:nvPr/>
        </p:nvSpPr>
        <p:spPr>
          <a:xfrm>
            <a:off x="543619" y="1275606"/>
            <a:ext cx="3505823" cy="253916"/>
          </a:xfrm>
          <a:prstGeom prst="rect">
            <a:avLst/>
          </a:prstGeom>
        </p:spPr>
        <p:txBody>
          <a:bodyPr wrap="square" lIns="68589" tIns="34295" rIns="68589" bIns="34295">
            <a:spAutoFit/>
          </a:bodyPr>
          <a:lstStyle/>
          <a:p>
            <a:r>
              <a:rPr lang="zh-TW" altLang="en-US" sz="1200" b="1" dirty="0">
                <a:latin typeface="微軟正黑體" pitchFamily="34" charset="-120"/>
                <a:ea typeface="微軟正黑體" pitchFamily="34" charset="-120"/>
              </a:rPr>
              <a:t>預測</a:t>
            </a:r>
            <a:r>
              <a:rPr lang="en-US" altLang="zh-TW" sz="1200" b="1" dirty="0">
                <a:latin typeface="微軟正黑體" pitchFamily="34" charset="-120"/>
                <a:ea typeface="微軟正黑體" pitchFamily="34" charset="-120"/>
              </a:rPr>
              <a:t>Y1</a:t>
            </a:r>
            <a:r>
              <a:rPr lang="zh-TW" altLang="en-US" sz="1200" b="1" dirty="0">
                <a:latin typeface="微軟正黑體" pitchFamily="34" charset="-120"/>
                <a:ea typeface="微軟正黑體" pitchFamily="34" charset="-120"/>
              </a:rPr>
              <a:t>之</a:t>
            </a:r>
            <a:r>
              <a:rPr lang="en-US" altLang="zh-TW" sz="1200" b="1" dirty="0">
                <a:latin typeface="微軟正黑體" pitchFamily="34" charset="-120"/>
                <a:ea typeface="微軟正黑體" pitchFamily="34" charset="-120"/>
              </a:rPr>
              <a:t>F1_Score</a:t>
            </a:r>
            <a:r>
              <a:rPr lang="zh-TW" altLang="en-US" sz="1200" b="1" dirty="0">
                <a:latin typeface="微軟正黑體" pitchFamily="34" charset="-120"/>
                <a:ea typeface="微軟正黑體" pitchFamily="34" charset="-120"/>
              </a:rPr>
              <a:t>結果如下</a:t>
            </a:r>
            <a:r>
              <a:rPr lang="en-US" altLang="zh-TW" sz="1200" b="1" dirty="0">
                <a:latin typeface="微軟正黑體" pitchFamily="34" charset="-120"/>
                <a:ea typeface="微軟正黑體" pitchFamily="34" charset="-120"/>
              </a:rPr>
              <a:t>(Threshold</a:t>
            </a:r>
            <a:r>
              <a:rPr lang="zh-TW" altLang="en-US" sz="1200" b="1" dirty="0">
                <a:latin typeface="微軟正黑體" pitchFamily="34" charset="-120"/>
                <a:ea typeface="微軟正黑體" pitchFamily="34" charset="-120"/>
              </a:rPr>
              <a:t>設</a:t>
            </a:r>
            <a:r>
              <a:rPr lang="en-US" altLang="zh-TW" sz="1200" b="1" dirty="0">
                <a:latin typeface="微軟正黑體" pitchFamily="34" charset="-120"/>
                <a:ea typeface="微軟正黑體" pitchFamily="34" charset="-120"/>
              </a:rPr>
              <a:t>0.53)</a:t>
            </a:r>
            <a:r>
              <a:rPr lang="zh-TW" altLang="en-US" sz="1200" b="1" dirty="0">
                <a:latin typeface="微軟正黑體" pitchFamily="34" charset="-120"/>
                <a:ea typeface="微軟正黑體" pitchFamily="34" charset="-120"/>
              </a:rPr>
              <a:t>：</a:t>
            </a:r>
          </a:p>
        </p:txBody>
      </p:sp>
      <p:pic>
        <p:nvPicPr>
          <p:cNvPr id="35" name="圖片 34"/>
          <p:cNvPicPr>
            <a:picLocks noChangeAspect="1"/>
          </p:cNvPicPr>
          <p:nvPr/>
        </p:nvPicPr>
        <p:blipFill rotWithShape="1">
          <a:blip r:embed="rId2"/>
          <a:srcRect t="-1" r="-4657" b="7022"/>
          <a:stretch/>
        </p:blipFill>
        <p:spPr bwMode="auto">
          <a:xfrm>
            <a:off x="466475" y="2280858"/>
            <a:ext cx="9031878" cy="614929"/>
          </a:xfrm>
          <a:prstGeom prst="rect">
            <a:avLst/>
          </a:prstGeom>
          <a:ln>
            <a:noFill/>
          </a:ln>
          <a:extLst>
            <a:ext uri="{53640926-AAD7-44D8-BBD7-CCE9431645EC}">
              <a14:shadowObscured xmlns:a14="http://schemas.microsoft.com/office/drawing/2010/main"/>
            </a:ext>
          </a:extLst>
        </p:spPr>
      </p:pic>
      <p:sp>
        <p:nvSpPr>
          <p:cNvPr id="22" name="矩形 21"/>
          <p:cNvSpPr/>
          <p:nvPr/>
        </p:nvSpPr>
        <p:spPr>
          <a:xfrm>
            <a:off x="543619" y="3026981"/>
            <a:ext cx="3593987" cy="253916"/>
          </a:xfrm>
          <a:prstGeom prst="rect">
            <a:avLst/>
          </a:prstGeom>
        </p:spPr>
        <p:txBody>
          <a:bodyPr wrap="none" lIns="68589" tIns="34295" rIns="68589" bIns="34295">
            <a:spAutoFit/>
          </a:bodyPr>
          <a:lstStyle/>
          <a:p>
            <a:r>
              <a:rPr lang="zh-TW" altLang="en-US" sz="1200" b="1" dirty="0">
                <a:latin typeface="微軟正黑體" pitchFamily="34" charset="-120"/>
                <a:ea typeface="微軟正黑體" pitchFamily="34" charset="-120"/>
              </a:rPr>
              <a:t>預測</a:t>
            </a:r>
            <a:r>
              <a:rPr lang="en-US" altLang="zh-TW" sz="1200" b="1" dirty="0">
                <a:latin typeface="微軟正黑體" pitchFamily="34" charset="-120"/>
                <a:ea typeface="微軟正黑體" pitchFamily="34" charset="-120"/>
              </a:rPr>
              <a:t>Y2</a:t>
            </a:r>
            <a:r>
              <a:rPr lang="zh-TW" altLang="zh-TW" sz="1200" b="1" dirty="0">
                <a:latin typeface="微軟正黑體" pitchFamily="34" charset="-120"/>
                <a:ea typeface="微軟正黑體" pitchFamily="34" charset="-120"/>
              </a:rPr>
              <a:t>之</a:t>
            </a:r>
            <a:r>
              <a:rPr lang="en-US" altLang="zh-TW" sz="1200" b="1" dirty="0">
                <a:latin typeface="微軟正黑體" pitchFamily="34" charset="-120"/>
                <a:ea typeface="微軟正黑體" pitchFamily="34" charset="-120"/>
              </a:rPr>
              <a:t>F1_Score</a:t>
            </a:r>
            <a:r>
              <a:rPr lang="zh-TW" altLang="zh-TW" sz="1200" b="1" dirty="0">
                <a:latin typeface="微軟正黑體" pitchFamily="34" charset="-120"/>
                <a:ea typeface="微軟正黑體" pitchFamily="34" charset="-120"/>
              </a:rPr>
              <a:t>結果如下圖</a:t>
            </a:r>
            <a:r>
              <a:rPr lang="en-US" altLang="zh-TW" sz="1200" b="1" dirty="0">
                <a:latin typeface="微軟正黑體" pitchFamily="34" charset="-120"/>
                <a:ea typeface="微軟正黑體" pitchFamily="34" charset="-120"/>
              </a:rPr>
              <a:t>(Threshold</a:t>
            </a:r>
            <a:r>
              <a:rPr lang="zh-TW" altLang="zh-TW" sz="1200" b="1" dirty="0">
                <a:latin typeface="微軟正黑體" pitchFamily="34" charset="-120"/>
                <a:ea typeface="微軟正黑體" pitchFamily="34" charset="-120"/>
              </a:rPr>
              <a:t>設</a:t>
            </a:r>
            <a:r>
              <a:rPr lang="en-US" altLang="zh-TW" sz="1200" b="1" dirty="0">
                <a:latin typeface="微軟正黑體" pitchFamily="34" charset="-120"/>
                <a:ea typeface="微軟正黑體" pitchFamily="34" charset="-120"/>
              </a:rPr>
              <a:t>0.9)</a:t>
            </a:r>
            <a:r>
              <a:rPr lang="zh-TW" altLang="zh-TW" sz="1200" b="1" dirty="0">
                <a:latin typeface="微軟正黑體" pitchFamily="34" charset="-120"/>
                <a:ea typeface="微軟正黑體" pitchFamily="34" charset="-120"/>
              </a:rPr>
              <a:t>：</a:t>
            </a:r>
          </a:p>
        </p:txBody>
      </p:sp>
      <p:pic>
        <p:nvPicPr>
          <p:cNvPr id="37" name="圖片 36"/>
          <p:cNvPicPr>
            <a:picLocks noChangeAspect="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412455" y="1545636"/>
            <a:ext cx="8706147" cy="756084"/>
          </a:xfrm>
          <a:prstGeom prst="rect">
            <a:avLst/>
          </a:prstGeom>
        </p:spPr>
      </p:pic>
      <p:pic>
        <p:nvPicPr>
          <p:cNvPr id="38" name="圖片 37"/>
          <p:cNvPicPr>
            <a:picLocks noChangeAspect="1"/>
          </p:cNvPicPr>
          <p:nvPr/>
        </p:nvPicPr>
        <p:blipFill>
          <a:blip r:embed="rId5"/>
          <a:stretch>
            <a:fillRect/>
          </a:stretch>
        </p:blipFill>
        <p:spPr>
          <a:xfrm>
            <a:off x="472004" y="3297011"/>
            <a:ext cx="8587047" cy="756084"/>
          </a:xfrm>
          <a:prstGeom prst="rect">
            <a:avLst/>
          </a:prstGeom>
        </p:spPr>
      </p:pic>
      <p:pic>
        <p:nvPicPr>
          <p:cNvPr id="39" name="圖片 38"/>
          <p:cNvPicPr>
            <a:picLocks noChangeAspect="1"/>
          </p:cNvPicPr>
          <p:nvPr/>
        </p:nvPicPr>
        <p:blipFill>
          <a:blip r:embed="rId6"/>
          <a:stretch>
            <a:fillRect/>
          </a:stretch>
        </p:blipFill>
        <p:spPr>
          <a:xfrm>
            <a:off x="358435" y="4094572"/>
            <a:ext cx="8517852" cy="529406"/>
          </a:xfrm>
          <a:prstGeom prst="rect">
            <a:avLst/>
          </a:prstGeom>
        </p:spPr>
      </p:pic>
      <p:sp>
        <p:nvSpPr>
          <p:cNvPr id="23" name="矩形 22"/>
          <p:cNvSpPr/>
          <p:nvPr/>
        </p:nvSpPr>
        <p:spPr>
          <a:xfrm>
            <a:off x="543618" y="2588322"/>
            <a:ext cx="2002629" cy="2534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
        <p:nvSpPr>
          <p:cNvPr id="42" name="矩形 41"/>
          <p:cNvSpPr/>
          <p:nvPr/>
        </p:nvSpPr>
        <p:spPr>
          <a:xfrm>
            <a:off x="516608" y="4370520"/>
            <a:ext cx="2002629" cy="1994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
        <p:nvSpPr>
          <p:cNvPr id="13" name="矩形 12"/>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19</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706344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D885C-0A15-4D6B-8EEE-E5B9550E37EC}"/>
              </a:ext>
            </a:extLst>
          </p:cNvPr>
          <p:cNvSpPr>
            <a:spLocks noGrp="1"/>
          </p:cNvSpPr>
          <p:nvPr>
            <p:ph type="title"/>
          </p:nvPr>
        </p:nvSpPr>
        <p:spPr/>
        <p:txBody>
          <a:bodyPr/>
          <a:lstStyle/>
          <a:p>
            <a:r>
              <a:rPr lang="en-IN" b="1" dirty="0">
                <a:solidFill>
                  <a:schemeClr val="accent3"/>
                </a:solidFill>
                <a:latin typeface="Tahoma" pitchFamily="34" charset="0"/>
                <a:ea typeface="Tahoma" pitchFamily="34" charset="0"/>
                <a:cs typeface="Tahoma" pitchFamily="34" charset="0"/>
              </a:rPr>
              <a:t>AGENDA</a:t>
            </a:r>
          </a:p>
        </p:txBody>
      </p:sp>
      <p:sp>
        <p:nvSpPr>
          <p:cNvPr id="5"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6" name="Slide Number Placeholder 5">
            <a:extLst>
              <a:ext uri="{FF2B5EF4-FFF2-40B4-BE49-F238E27FC236}">
                <a16:creationId xmlns:a16="http://schemas.microsoft.com/office/drawing/2014/main" id="{6CC9898C-E1DA-4D14-A509-97624E50D388}"/>
              </a:ext>
            </a:extLst>
          </p:cNvPr>
          <p:cNvSpPr>
            <a:spLocks noGrp="1"/>
          </p:cNvSpPr>
          <p:nvPr>
            <p:ph type="sldNum" sz="quarter" idx="12"/>
          </p:nvPr>
        </p:nvSpPr>
        <p:spPr/>
        <p:txBody>
          <a:bodyPr/>
          <a:lstStyle/>
          <a:p>
            <a:fld id="{96E69268-9C8B-4EBF-A9EE-DC5DC2D48DC3}" type="slidenum">
              <a:rPr lang="en-US" sz="900">
                <a:latin typeface="Tahoma" pitchFamily="34" charset="0"/>
                <a:ea typeface="Tahoma" pitchFamily="34" charset="0"/>
                <a:cs typeface="Tahoma" pitchFamily="34" charset="0"/>
              </a:rPr>
              <a:pPr/>
              <a:t>2</a:t>
            </a:fld>
            <a:endParaRPr lang="en-US" sz="900" dirty="0">
              <a:latin typeface="Tahoma" pitchFamily="34" charset="0"/>
              <a:ea typeface="Tahoma" pitchFamily="34" charset="0"/>
              <a:cs typeface="Tahoma" pitchFamily="34" charset="0"/>
            </a:endParaRPr>
          </a:p>
        </p:txBody>
      </p:sp>
      <p:pic>
        <p:nvPicPr>
          <p:cNvPr id="46" name="Picture Placeholder 45">
            <a:extLst>
              <a:ext uri="{FF2B5EF4-FFF2-40B4-BE49-F238E27FC236}">
                <a16:creationId xmlns:a16="http://schemas.microsoft.com/office/drawing/2014/main" id="{075F74CA-A4A9-4E41-B82E-55E067D92ABB}"/>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458" r="-458"/>
          <a:stretch/>
        </p:blipFill>
        <p:spPr>
          <a:xfrm>
            <a:off x="574515" y="1151788"/>
            <a:ext cx="3025124" cy="2861426"/>
          </a:xfrm>
        </p:spPr>
      </p:pic>
      <p:sp>
        <p:nvSpPr>
          <p:cNvPr id="16" name="Diamond 15">
            <a:extLst>
              <a:ext uri="{FF2B5EF4-FFF2-40B4-BE49-F238E27FC236}">
                <a16:creationId xmlns:a16="http://schemas.microsoft.com/office/drawing/2014/main" id="{113BEDA8-E02E-4C77-B81F-F5F5618C1D56}"/>
              </a:ext>
            </a:extLst>
          </p:cNvPr>
          <p:cNvSpPr/>
          <p:nvPr/>
        </p:nvSpPr>
        <p:spPr>
          <a:xfrm>
            <a:off x="4481260" y="843558"/>
            <a:ext cx="491534" cy="491406"/>
          </a:xfrm>
          <a:prstGeom prst="diamon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IN" sz="1500" dirty="0">
                <a:latin typeface="Tahoma" pitchFamily="34" charset="0"/>
                <a:ea typeface="Tahoma" pitchFamily="34" charset="0"/>
                <a:cs typeface="Tahoma" pitchFamily="34" charset="0"/>
              </a:rPr>
              <a:t>1</a:t>
            </a:r>
          </a:p>
        </p:txBody>
      </p:sp>
      <p:sp>
        <p:nvSpPr>
          <p:cNvPr id="17" name="Diamond 16">
            <a:extLst>
              <a:ext uri="{FF2B5EF4-FFF2-40B4-BE49-F238E27FC236}">
                <a16:creationId xmlns:a16="http://schemas.microsoft.com/office/drawing/2014/main" id="{D1B97FE5-8134-4551-A603-6956B3FAAF4F}"/>
              </a:ext>
            </a:extLst>
          </p:cNvPr>
          <p:cNvSpPr/>
          <p:nvPr/>
        </p:nvSpPr>
        <p:spPr>
          <a:xfrm>
            <a:off x="4481260" y="1454492"/>
            <a:ext cx="491534" cy="491406"/>
          </a:xfrm>
          <a:prstGeom prst="diamon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IN" sz="1500" dirty="0">
                <a:latin typeface="Tahoma" pitchFamily="34" charset="0"/>
                <a:ea typeface="Tahoma" pitchFamily="34" charset="0"/>
                <a:cs typeface="Tahoma" pitchFamily="34" charset="0"/>
              </a:rPr>
              <a:t>2</a:t>
            </a:r>
          </a:p>
        </p:txBody>
      </p:sp>
      <p:sp>
        <p:nvSpPr>
          <p:cNvPr id="18" name="Diamond 17">
            <a:extLst>
              <a:ext uri="{FF2B5EF4-FFF2-40B4-BE49-F238E27FC236}">
                <a16:creationId xmlns:a16="http://schemas.microsoft.com/office/drawing/2014/main" id="{7AFE004F-1739-4DFB-94E4-AB23F374053D}"/>
              </a:ext>
            </a:extLst>
          </p:cNvPr>
          <p:cNvSpPr/>
          <p:nvPr/>
        </p:nvSpPr>
        <p:spPr>
          <a:xfrm>
            <a:off x="4481260" y="2065425"/>
            <a:ext cx="491534" cy="491406"/>
          </a:xfrm>
          <a:prstGeom prst="diamond">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IN" sz="1500" dirty="0">
                <a:latin typeface="Tahoma" pitchFamily="34" charset="0"/>
                <a:ea typeface="Tahoma" pitchFamily="34" charset="0"/>
                <a:cs typeface="Tahoma" pitchFamily="34" charset="0"/>
              </a:rPr>
              <a:t>3</a:t>
            </a:r>
          </a:p>
        </p:txBody>
      </p:sp>
      <p:sp>
        <p:nvSpPr>
          <p:cNvPr id="19" name="Diamond 18">
            <a:extLst>
              <a:ext uri="{FF2B5EF4-FFF2-40B4-BE49-F238E27FC236}">
                <a16:creationId xmlns:a16="http://schemas.microsoft.com/office/drawing/2014/main" id="{68AF1015-1E1F-47C5-ACC5-0337A1C94718}"/>
              </a:ext>
            </a:extLst>
          </p:cNvPr>
          <p:cNvSpPr/>
          <p:nvPr/>
        </p:nvSpPr>
        <p:spPr>
          <a:xfrm>
            <a:off x="4481260" y="2676358"/>
            <a:ext cx="491534" cy="491406"/>
          </a:xfrm>
          <a:prstGeom prst="diamond">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IN" sz="1500" dirty="0">
                <a:latin typeface="Tahoma" pitchFamily="34" charset="0"/>
                <a:ea typeface="Tahoma" pitchFamily="34" charset="0"/>
                <a:cs typeface="Tahoma" pitchFamily="34" charset="0"/>
              </a:rPr>
              <a:t>4</a:t>
            </a:r>
          </a:p>
        </p:txBody>
      </p:sp>
      <p:sp>
        <p:nvSpPr>
          <p:cNvPr id="22" name="TextBox 21">
            <a:extLst>
              <a:ext uri="{FF2B5EF4-FFF2-40B4-BE49-F238E27FC236}">
                <a16:creationId xmlns:a16="http://schemas.microsoft.com/office/drawing/2014/main" id="{AC4CC99A-D43F-441F-900F-794F224D1B2B}"/>
              </a:ext>
            </a:extLst>
          </p:cNvPr>
          <p:cNvSpPr txBox="1"/>
          <p:nvPr/>
        </p:nvSpPr>
        <p:spPr>
          <a:xfrm>
            <a:off x="5200448" y="932146"/>
            <a:ext cx="2911853" cy="346259"/>
          </a:xfrm>
          <a:prstGeom prst="rect">
            <a:avLst/>
          </a:prstGeom>
          <a:noFill/>
        </p:spPr>
        <p:txBody>
          <a:bodyPr wrap="square" lIns="68589" tIns="34295" rIns="68589" bIns="34295" rtlCol="0" anchor="t">
            <a:spAutoFit/>
          </a:bodyPr>
          <a:lstStyle/>
          <a:p>
            <a:pPr>
              <a:lnSpc>
                <a:spcPct val="120000"/>
              </a:lnSpc>
            </a:pPr>
            <a:r>
              <a:rPr lang="zh-TW" altLang="en-US" sz="1500" b="1" kern="0" dirty="0">
                <a:solidFill>
                  <a:schemeClr val="tx1">
                    <a:lumMod val="75000"/>
                    <a:lumOff val="25000"/>
                  </a:schemeClr>
                </a:solidFill>
                <a:latin typeface="微軟正黑體" pitchFamily="34" charset="-120"/>
                <a:ea typeface="微軟正黑體" pitchFamily="34" charset="-120"/>
                <a:cs typeface="Arial" panose="020B0604020202020204" pitchFamily="34" charset="0"/>
              </a:rPr>
              <a:t>前言</a:t>
            </a:r>
            <a:endParaRPr lang="en-US" sz="1500" b="1" kern="0" dirty="0">
              <a:solidFill>
                <a:schemeClr val="tx1">
                  <a:lumMod val="75000"/>
                  <a:lumOff val="25000"/>
                </a:schemeClr>
              </a:solidFill>
              <a:latin typeface="微軟正黑體" pitchFamily="34" charset="-120"/>
              <a:ea typeface="微軟正黑體" pitchFamily="34" charset="-120"/>
              <a:cs typeface="Arial" panose="020B0604020202020204" pitchFamily="34" charset="0"/>
            </a:endParaRPr>
          </a:p>
        </p:txBody>
      </p:sp>
      <p:sp>
        <p:nvSpPr>
          <p:cNvPr id="31" name="TextBox 30">
            <a:extLst>
              <a:ext uri="{FF2B5EF4-FFF2-40B4-BE49-F238E27FC236}">
                <a16:creationId xmlns:a16="http://schemas.microsoft.com/office/drawing/2014/main" id="{738981BA-C534-4244-9F48-805BB46DFE33}"/>
              </a:ext>
            </a:extLst>
          </p:cNvPr>
          <p:cNvSpPr txBox="1"/>
          <p:nvPr/>
        </p:nvSpPr>
        <p:spPr>
          <a:xfrm>
            <a:off x="5200448" y="1515772"/>
            <a:ext cx="2911853" cy="346249"/>
          </a:xfrm>
          <a:prstGeom prst="rect">
            <a:avLst/>
          </a:prstGeom>
          <a:noFill/>
        </p:spPr>
        <p:txBody>
          <a:bodyPr wrap="square" lIns="68589" tIns="34295" rIns="68589" bIns="34295" rtlCol="0" anchor="t">
            <a:spAutoFit/>
          </a:bodyPr>
          <a:lstStyle/>
          <a:p>
            <a:pPr>
              <a:lnSpc>
                <a:spcPct val="120000"/>
              </a:lnSpc>
            </a:pPr>
            <a:r>
              <a:rPr lang="zh-TW" altLang="en-US" sz="1500" b="1" kern="0" dirty="0">
                <a:solidFill>
                  <a:schemeClr val="tx1">
                    <a:lumMod val="75000"/>
                    <a:lumOff val="25000"/>
                  </a:schemeClr>
                </a:solidFill>
                <a:latin typeface="微軟正黑體" pitchFamily="34" charset="-120"/>
                <a:ea typeface="微軟正黑體" pitchFamily="34" charset="-120"/>
                <a:cs typeface="Arial" panose="020B0604020202020204" pitchFamily="34" charset="0"/>
              </a:rPr>
              <a:t>探索性資料分析</a:t>
            </a:r>
            <a:endParaRPr lang="en-US" sz="1500" b="1" kern="0" dirty="0">
              <a:solidFill>
                <a:schemeClr val="tx1">
                  <a:lumMod val="75000"/>
                  <a:lumOff val="25000"/>
                </a:schemeClr>
              </a:solidFill>
              <a:latin typeface="微軟正黑體" pitchFamily="34" charset="-120"/>
              <a:ea typeface="微軟正黑體" pitchFamily="34" charset="-120"/>
              <a:cs typeface="Arial" panose="020B0604020202020204" pitchFamily="34" charset="0"/>
            </a:endParaRPr>
          </a:p>
        </p:txBody>
      </p:sp>
      <p:sp>
        <p:nvSpPr>
          <p:cNvPr id="36" name="TextBox 35">
            <a:extLst>
              <a:ext uri="{FF2B5EF4-FFF2-40B4-BE49-F238E27FC236}">
                <a16:creationId xmlns:a16="http://schemas.microsoft.com/office/drawing/2014/main" id="{298982FF-4784-425F-A6AB-E6FCF40571F4}"/>
              </a:ext>
            </a:extLst>
          </p:cNvPr>
          <p:cNvSpPr txBox="1"/>
          <p:nvPr/>
        </p:nvSpPr>
        <p:spPr>
          <a:xfrm>
            <a:off x="5200448" y="2124501"/>
            <a:ext cx="2911853" cy="346249"/>
          </a:xfrm>
          <a:prstGeom prst="rect">
            <a:avLst/>
          </a:prstGeom>
          <a:noFill/>
        </p:spPr>
        <p:txBody>
          <a:bodyPr wrap="square" lIns="68589" tIns="34295" rIns="68589" bIns="34295" rtlCol="0" anchor="t">
            <a:spAutoFit/>
          </a:bodyPr>
          <a:lstStyle/>
          <a:p>
            <a:pPr>
              <a:lnSpc>
                <a:spcPct val="120000"/>
              </a:lnSpc>
            </a:pPr>
            <a:r>
              <a:rPr lang="zh-TW" altLang="en-US" sz="1500" b="1" kern="0" dirty="0">
                <a:solidFill>
                  <a:schemeClr val="tx1">
                    <a:lumMod val="75000"/>
                    <a:lumOff val="25000"/>
                  </a:schemeClr>
                </a:solidFill>
                <a:latin typeface="微軟正黑體" pitchFamily="34" charset="-120"/>
                <a:ea typeface="微軟正黑體" pitchFamily="34" charset="-120"/>
                <a:cs typeface="Arial" panose="020B0604020202020204" pitchFamily="34" charset="0"/>
              </a:rPr>
              <a:t>特徵資料處理過程</a:t>
            </a:r>
            <a:endParaRPr lang="en-US" sz="1500" b="1" kern="0" dirty="0">
              <a:solidFill>
                <a:schemeClr val="tx1">
                  <a:lumMod val="75000"/>
                  <a:lumOff val="25000"/>
                </a:schemeClr>
              </a:solidFill>
              <a:latin typeface="微軟正黑體" pitchFamily="34" charset="-120"/>
              <a:ea typeface="微軟正黑體" pitchFamily="34" charset="-120"/>
              <a:cs typeface="Arial" panose="020B0604020202020204" pitchFamily="34" charset="0"/>
            </a:endParaRPr>
          </a:p>
        </p:txBody>
      </p:sp>
      <p:sp>
        <p:nvSpPr>
          <p:cNvPr id="41" name="TextBox 40">
            <a:extLst>
              <a:ext uri="{FF2B5EF4-FFF2-40B4-BE49-F238E27FC236}">
                <a16:creationId xmlns:a16="http://schemas.microsoft.com/office/drawing/2014/main" id="{CD7AFFAC-1458-49D8-BC94-E06266717687}"/>
              </a:ext>
            </a:extLst>
          </p:cNvPr>
          <p:cNvSpPr txBox="1"/>
          <p:nvPr/>
        </p:nvSpPr>
        <p:spPr>
          <a:xfrm>
            <a:off x="5200448" y="2733229"/>
            <a:ext cx="2911853" cy="346249"/>
          </a:xfrm>
          <a:prstGeom prst="rect">
            <a:avLst/>
          </a:prstGeom>
          <a:noFill/>
        </p:spPr>
        <p:txBody>
          <a:bodyPr wrap="square" lIns="68589" tIns="34295" rIns="68589" bIns="34295" rtlCol="0" anchor="t">
            <a:spAutoFit/>
          </a:bodyPr>
          <a:lstStyle/>
          <a:p>
            <a:pPr>
              <a:lnSpc>
                <a:spcPct val="120000"/>
              </a:lnSpc>
            </a:pPr>
            <a:r>
              <a:rPr lang="zh-TW" altLang="en-US" sz="1500" b="1" kern="0" dirty="0">
                <a:solidFill>
                  <a:schemeClr val="tx1">
                    <a:lumMod val="75000"/>
                    <a:lumOff val="25000"/>
                  </a:schemeClr>
                </a:solidFill>
                <a:latin typeface="微軟正黑體" pitchFamily="34" charset="-120"/>
                <a:ea typeface="微軟正黑體" pitchFamily="34" charset="-120"/>
                <a:cs typeface="Arial" panose="020B0604020202020204" pitchFamily="34" charset="0"/>
              </a:rPr>
              <a:t>預測模型建構與方法</a:t>
            </a:r>
            <a:endParaRPr lang="en-US" sz="1500" b="1" kern="0" dirty="0">
              <a:solidFill>
                <a:schemeClr val="tx1">
                  <a:lumMod val="75000"/>
                  <a:lumOff val="25000"/>
                </a:schemeClr>
              </a:solidFill>
              <a:latin typeface="微軟正黑體" pitchFamily="34" charset="-120"/>
              <a:ea typeface="微軟正黑體" pitchFamily="34" charset="-120"/>
              <a:cs typeface="Arial" panose="020B0604020202020204" pitchFamily="34" charset="0"/>
            </a:endParaRPr>
          </a:p>
        </p:txBody>
      </p:sp>
      <p:sp>
        <p:nvSpPr>
          <p:cNvPr id="3" name="矩形 2"/>
          <p:cNvSpPr/>
          <p:nvPr/>
        </p:nvSpPr>
        <p:spPr>
          <a:xfrm>
            <a:off x="5200449" y="3341958"/>
            <a:ext cx="2062640" cy="346249"/>
          </a:xfrm>
          <a:prstGeom prst="rect">
            <a:avLst/>
          </a:prstGeom>
          <a:noFill/>
        </p:spPr>
        <p:txBody>
          <a:bodyPr wrap="square" lIns="68589" tIns="34295" rIns="68589" bIns="34295" rtlCol="0" anchor="t">
            <a:spAutoFit/>
          </a:bodyPr>
          <a:lstStyle/>
          <a:p>
            <a:pPr>
              <a:lnSpc>
                <a:spcPct val="120000"/>
              </a:lnSpc>
            </a:pPr>
            <a:r>
              <a:rPr lang="zh-TW" altLang="en-US" sz="1500" b="1" kern="0" dirty="0">
                <a:solidFill>
                  <a:schemeClr val="tx1">
                    <a:lumMod val="75000"/>
                    <a:lumOff val="25000"/>
                  </a:schemeClr>
                </a:solidFill>
                <a:latin typeface="微軟正黑體" pitchFamily="34" charset="-120"/>
                <a:ea typeface="微軟正黑體" pitchFamily="34" charset="-120"/>
                <a:cs typeface="Arial" panose="020B0604020202020204" pitchFamily="34" charset="0"/>
              </a:rPr>
              <a:t>模型準確度與結果分析</a:t>
            </a:r>
          </a:p>
        </p:txBody>
      </p:sp>
      <p:sp>
        <p:nvSpPr>
          <p:cNvPr id="24" name="Diamond 18">
            <a:extLst>
              <a:ext uri="{FF2B5EF4-FFF2-40B4-BE49-F238E27FC236}">
                <a16:creationId xmlns:a16="http://schemas.microsoft.com/office/drawing/2014/main" id="{68AF1015-1E1F-47C5-ACC5-0337A1C94718}"/>
              </a:ext>
            </a:extLst>
          </p:cNvPr>
          <p:cNvSpPr/>
          <p:nvPr/>
        </p:nvSpPr>
        <p:spPr>
          <a:xfrm>
            <a:off x="4481260" y="3287292"/>
            <a:ext cx="491534" cy="491406"/>
          </a:xfrm>
          <a:prstGeom prst="diamond">
            <a:avLst/>
          </a:prstGeom>
          <a:solidFill>
            <a:srgbClr val="9B220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IN" sz="1500" dirty="0">
                <a:latin typeface="Tahoma" pitchFamily="34" charset="0"/>
                <a:ea typeface="Tahoma" pitchFamily="34" charset="0"/>
                <a:cs typeface="Tahoma" pitchFamily="34" charset="0"/>
              </a:rPr>
              <a:t>5</a:t>
            </a:r>
          </a:p>
        </p:txBody>
      </p:sp>
      <p:sp>
        <p:nvSpPr>
          <p:cNvPr id="7" name="矩形 6"/>
          <p:cNvSpPr/>
          <p:nvPr/>
        </p:nvSpPr>
        <p:spPr>
          <a:xfrm>
            <a:off x="5200448" y="3950688"/>
            <a:ext cx="1677819" cy="346249"/>
          </a:xfrm>
          <a:prstGeom prst="rect">
            <a:avLst/>
          </a:prstGeom>
          <a:noFill/>
        </p:spPr>
        <p:txBody>
          <a:bodyPr wrap="square" lIns="68589" tIns="34295" rIns="68589" bIns="34295" rtlCol="0" anchor="t">
            <a:spAutoFit/>
          </a:bodyPr>
          <a:lstStyle/>
          <a:p>
            <a:pPr>
              <a:lnSpc>
                <a:spcPct val="120000"/>
              </a:lnSpc>
            </a:pPr>
            <a:r>
              <a:rPr lang="zh-TW" altLang="en-US" sz="1500" b="1" kern="0" dirty="0">
                <a:solidFill>
                  <a:schemeClr val="tx1">
                    <a:lumMod val="75000"/>
                    <a:lumOff val="25000"/>
                  </a:schemeClr>
                </a:solidFill>
                <a:latin typeface="微軟正黑體" pitchFamily="34" charset="-120"/>
                <a:ea typeface="微軟正黑體" pitchFamily="34" charset="-120"/>
                <a:cs typeface="Arial" panose="020B0604020202020204" pitchFamily="34" charset="0"/>
              </a:rPr>
              <a:t>創新性與商業模式</a:t>
            </a:r>
          </a:p>
        </p:txBody>
      </p:sp>
      <p:sp>
        <p:nvSpPr>
          <p:cNvPr id="26" name="Diamond 18">
            <a:extLst>
              <a:ext uri="{FF2B5EF4-FFF2-40B4-BE49-F238E27FC236}">
                <a16:creationId xmlns:a16="http://schemas.microsoft.com/office/drawing/2014/main" id="{68AF1015-1E1F-47C5-ACC5-0337A1C94718}"/>
              </a:ext>
            </a:extLst>
          </p:cNvPr>
          <p:cNvSpPr/>
          <p:nvPr/>
        </p:nvSpPr>
        <p:spPr>
          <a:xfrm>
            <a:off x="4481260" y="3898224"/>
            <a:ext cx="491534" cy="491406"/>
          </a:xfrm>
          <a:prstGeom prst="diamond">
            <a:avLst/>
          </a:prstGeom>
          <a:solidFill>
            <a:srgbClr val="9B220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IN" sz="1500" dirty="0">
                <a:latin typeface="Tahoma" pitchFamily="34" charset="0"/>
                <a:ea typeface="Tahoma" pitchFamily="34" charset="0"/>
                <a:cs typeface="Tahoma" pitchFamily="34" charset="0"/>
              </a:rPr>
              <a:t>6</a:t>
            </a:r>
          </a:p>
        </p:txBody>
      </p:sp>
    </p:spTree>
    <p:extLst>
      <p:ext uri="{BB962C8B-B14F-4D97-AF65-F5344CB8AC3E}">
        <p14:creationId xmlns:p14="http://schemas.microsoft.com/office/powerpoint/2010/main" val="35403668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圓角矩形 6"/>
          <p:cNvSpPr/>
          <p:nvPr/>
        </p:nvSpPr>
        <p:spPr>
          <a:xfrm>
            <a:off x="520495" y="1197646"/>
            <a:ext cx="8157030" cy="3534344"/>
          </a:xfrm>
          <a:prstGeom prst="roundRect">
            <a:avLst/>
          </a:prstGeom>
          <a:solidFill>
            <a:srgbClr val="FEECD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
        <p:nvSpPr>
          <p:cNvPr id="5" name="標題 4"/>
          <p:cNvSpPr>
            <a:spLocks noGrp="1"/>
          </p:cNvSpPr>
          <p:nvPr>
            <p:ph type="title"/>
          </p:nvPr>
        </p:nvSpPr>
        <p:spPr/>
        <p:txBody>
          <a:bodyPr/>
          <a:lstStyle/>
          <a:p>
            <a:r>
              <a:rPr lang="zh-TW" altLang="en-US" b="1" dirty="0">
                <a:latin typeface="微軟正黑體" pitchFamily="34" charset="-120"/>
                <a:ea typeface="微軟正黑體" pitchFamily="34" charset="-120"/>
              </a:rPr>
              <a:t>模型準確度與結果分析</a:t>
            </a:r>
          </a:p>
        </p:txBody>
      </p:sp>
      <p:sp>
        <p:nvSpPr>
          <p:cNvPr id="10"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6" name="文字方塊 5"/>
          <p:cNvSpPr txBox="1"/>
          <p:nvPr/>
        </p:nvSpPr>
        <p:spPr>
          <a:xfrm>
            <a:off x="574515" y="843558"/>
            <a:ext cx="3943465" cy="300083"/>
          </a:xfrm>
          <a:prstGeom prst="rect">
            <a:avLst/>
          </a:prstGeom>
          <a:noFill/>
        </p:spPr>
        <p:txBody>
          <a:bodyPr wrap="square" lIns="68589" tIns="34295" rIns="68589" bIns="34295" rtlCol="0">
            <a:spAutoFit/>
          </a:bodyPr>
          <a:lstStyle/>
          <a:p>
            <a:pPr marL="257209" indent="-257209">
              <a:buFont typeface="Arial" pitchFamily="34" charset="0"/>
              <a:buChar char="•"/>
            </a:pPr>
            <a:r>
              <a:rPr lang="zh-TW" altLang="en-US" sz="1500" dirty="0">
                <a:latin typeface="微軟正黑體" pitchFamily="34" charset="-120"/>
                <a:ea typeface="微軟正黑體" pitchFamily="34" charset="-120"/>
              </a:rPr>
              <a:t>結果分析</a:t>
            </a:r>
          </a:p>
        </p:txBody>
      </p:sp>
      <p:sp>
        <p:nvSpPr>
          <p:cNvPr id="3" name="矩形 2"/>
          <p:cNvSpPr/>
          <p:nvPr/>
        </p:nvSpPr>
        <p:spPr>
          <a:xfrm>
            <a:off x="790595" y="1221600"/>
            <a:ext cx="7724870" cy="900247"/>
          </a:xfrm>
          <a:prstGeom prst="rect">
            <a:avLst/>
          </a:prstGeom>
        </p:spPr>
        <p:txBody>
          <a:bodyPr wrap="square" lIns="68589" tIns="34295" rIns="68589" bIns="34295">
            <a:spAutoFit/>
          </a:bodyPr>
          <a:lstStyle/>
          <a:p>
            <a:pPr>
              <a:lnSpc>
                <a:spcPct val="150000"/>
              </a:lnSpc>
            </a:pPr>
            <a:r>
              <a:rPr lang="zh-TW" altLang="zh-TW" sz="1200" b="1" dirty="0">
                <a:solidFill>
                  <a:srgbClr val="000000"/>
                </a:solidFill>
                <a:latin typeface="微軟正黑體" pitchFamily="34" charset="-120"/>
                <a:ea typeface="微軟正黑體" pitchFamily="34" charset="-120"/>
                <a:cs typeface="Times New Roman"/>
              </a:rPr>
              <a:t>因為本次資料的限制，無法清楚描繪出顧客圖像，建立出來的模型準度都不高</a:t>
            </a:r>
            <a:r>
              <a:rPr lang="en-US" altLang="zh-TW" sz="1200" b="1" dirty="0">
                <a:solidFill>
                  <a:srgbClr val="000000"/>
                </a:solidFill>
                <a:latin typeface="微軟正黑體" pitchFamily="34" charset="-120"/>
                <a:ea typeface="微軟正黑體" pitchFamily="34" charset="-120"/>
                <a:cs typeface="新細明體"/>
              </a:rPr>
              <a:t>(y1</a:t>
            </a:r>
            <a:r>
              <a:rPr lang="zh-TW" altLang="zh-TW" sz="1200" b="1" dirty="0">
                <a:solidFill>
                  <a:srgbClr val="000000"/>
                </a:solidFill>
                <a:latin typeface="微軟正黑體" pitchFamily="34" charset="-120"/>
                <a:ea typeface="微軟正黑體" pitchFamily="34" charset="-120"/>
                <a:cs typeface="Times New Roman"/>
              </a:rPr>
              <a:t>為</a:t>
            </a:r>
            <a:r>
              <a:rPr lang="en-US" altLang="zh-TW" sz="1200" b="1" dirty="0">
                <a:solidFill>
                  <a:srgbClr val="000000"/>
                </a:solidFill>
                <a:latin typeface="微軟正黑體" pitchFamily="34" charset="-120"/>
                <a:ea typeface="微軟正黑體" pitchFamily="34" charset="-120"/>
                <a:cs typeface="新細明體"/>
              </a:rPr>
              <a:t>0.05</a:t>
            </a:r>
            <a:r>
              <a:rPr lang="zh-TW" altLang="zh-TW" sz="1200" b="1" dirty="0">
                <a:solidFill>
                  <a:srgbClr val="000000"/>
                </a:solidFill>
                <a:latin typeface="微軟正黑體" pitchFamily="34" charset="-120"/>
                <a:ea typeface="微軟正黑體" pitchFamily="34" charset="-120"/>
                <a:cs typeface="Times New Roman"/>
              </a:rPr>
              <a:t>，</a:t>
            </a:r>
            <a:r>
              <a:rPr lang="en-US" altLang="zh-TW" sz="1200" b="1" dirty="0">
                <a:solidFill>
                  <a:srgbClr val="000000"/>
                </a:solidFill>
                <a:latin typeface="微軟正黑體" pitchFamily="34" charset="-120"/>
                <a:ea typeface="微軟正黑體" pitchFamily="34" charset="-120"/>
                <a:cs typeface="新細明體"/>
              </a:rPr>
              <a:t>y2</a:t>
            </a:r>
            <a:r>
              <a:rPr lang="zh-TW" altLang="zh-TW" sz="1200" b="1" dirty="0">
                <a:solidFill>
                  <a:srgbClr val="000000"/>
                </a:solidFill>
                <a:latin typeface="微軟正黑體" pitchFamily="34" charset="-120"/>
                <a:ea typeface="微軟正黑體" pitchFamily="34" charset="-120"/>
                <a:cs typeface="Times New Roman"/>
              </a:rPr>
              <a:t>為</a:t>
            </a:r>
            <a:r>
              <a:rPr lang="en-US" altLang="zh-TW" sz="1200" b="1" dirty="0">
                <a:solidFill>
                  <a:srgbClr val="000000"/>
                </a:solidFill>
                <a:latin typeface="微軟正黑體" pitchFamily="34" charset="-120"/>
                <a:ea typeface="微軟正黑體" pitchFamily="34" charset="-120"/>
                <a:cs typeface="新細明體"/>
              </a:rPr>
              <a:t>0.3</a:t>
            </a:r>
            <a:r>
              <a:rPr lang="zh-TW" altLang="zh-TW" sz="1200" b="1" dirty="0">
                <a:solidFill>
                  <a:srgbClr val="000000"/>
                </a:solidFill>
                <a:latin typeface="微軟正黑體" pitchFamily="34" charset="-120"/>
                <a:ea typeface="微軟正黑體" pitchFamily="34" charset="-120"/>
                <a:cs typeface="Times New Roman"/>
              </a:rPr>
              <a:t>左右</a:t>
            </a:r>
            <a:r>
              <a:rPr lang="en-US" altLang="zh-TW" sz="1200" b="1" dirty="0">
                <a:solidFill>
                  <a:srgbClr val="000000"/>
                </a:solidFill>
                <a:latin typeface="微軟正黑體" pitchFamily="34" charset="-120"/>
                <a:ea typeface="微軟正黑體" pitchFamily="34" charset="-120"/>
                <a:cs typeface="Times New Roman"/>
              </a:rPr>
              <a:t>)</a:t>
            </a:r>
            <a:r>
              <a:rPr lang="zh-TW" altLang="zh-TW" sz="1200" b="1" dirty="0">
                <a:solidFill>
                  <a:srgbClr val="000000"/>
                </a:solidFill>
                <a:latin typeface="微軟正黑體" pitchFamily="34" charset="-120"/>
                <a:ea typeface="微軟正黑體" pitchFamily="34" charset="-120"/>
                <a:cs typeface="Times New Roman"/>
              </a:rPr>
              <a:t>，可以看出</a:t>
            </a:r>
            <a:r>
              <a:rPr lang="en-US" altLang="zh-TW" sz="1200" b="1" dirty="0">
                <a:solidFill>
                  <a:srgbClr val="000000"/>
                </a:solidFill>
                <a:latin typeface="微軟正黑體" pitchFamily="34" charset="-120"/>
                <a:ea typeface="微軟正黑體" pitchFamily="34" charset="-120"/>
                <a:cs typeface="新細明體"/>
              </a:rPr>
              <a:t>y1</a:t>
            </a:r>
            <a:r>
              <a:rPr lang="zh-TW" altLang="zh-TW" sz="1200" b="1" dirty="0">
                <a:solidFill>
                  <a:srgbClr val="000000"/>
                </a:solidFill>
                <a:latin typeface="微軟正黑體" pitchFamily="34" charset="-120"/>
                <a:ea typeface="微軟正黑體" pitchFamily="34" charset="-120"/>
                <a:cs typeface="Times New Roman"/>
              </a:rPr>
              <a:t>幾乎無法靠這些資料預測。值得注意的是，不僅僅要考慮相關金融業務所採集到的資料，本組認為也值得考慮整合</a:t>
            </a:r>
            <a:r>
              <a:rPr lang="zh-TW" altLang="en-US" sz="1200" b="1" dirty="0">
                <a:solidFill>
                  <a:srgbClr val="000000"/>
                </a:solidFill>
                <a:latin typeface="微軟正黑體" pitchFamily="34" charset="-120"/>
                <a:ea typeface="微軟正黑體" pitchFamily="34" charset="-120"/>
                <a:cs typeface="Times New Roman"/>
              </a:rPr>
              <a:t>以下</a:t>
            </a:r>
            <a:r>
              <a:rPr lang="zh-TW" altLang="zh-TW" sz="1200" b="1" dirty="0">
                <a:solidFill>
                  <a:srgbClr val="000000"/>
                </a:solidFill>
                <a:latin typeface="微軟正黑體" pitchFamily="34" charset="-120"/>
                <a:ea typeface="微軟正黑體" pitchFamily="34" charset="-120"/>
                <a:cs typeface="Times New Roman"/>
              </a:rPr>
              <a:t>外部資料，以擴展對客戶的瞭解，描繪出完整的顧客樣貌：</a:t>
            </a:r>
            <a:endParaRPr lang="zh-TW" altLang="zh-TW" sz="1200" b="1" dirty="0">
              <a:latin typeface="微軟正黑體" pitchFamily="34" charset="-120"/>
              <a:ea typeface="微軟正黑體" pitchFamily="34" charset="-120"/>
              <a:cs typeface="新細明體"/>
            </a:endParaRPr>
          </a:p>
        </p:txBody>
      </p:sp>
      <p:sp>
        <p:nvSpPr>
          <p:cNvPr id="2" name="矩形 1"/>
          <p:cNvSpPr/>
          <p:nvPr/>
        </p:nvSpPr>
        <p:spPr>
          <a:xfrm>
            <a:off x="790595" y="3777738"/>
            <a:ext cx="7778889" cy="900247"/>
          </a:xfrm>
          <a:prstGeom prst="rect">
            <a:avLst/>
          </a:prstGeom>
        </p:spPr>
        <p:txBody>
          <a:bodyPr wrap="square" lIns="68589" tIns="34295" rIns="68589" bIns="34295">
            <a:spAutoFit/>
          </a:bodyPr>
          <a:lstStyle/>
          <a:p>
            <a:pPr>
              <a:lnSpc>
                <a:spcPct val="150000"/>
              </a:lnSpc>
            </a:pPr>
            <a:r>
              <a:rPr lang="zh-TW" altLang="zh-TW" sz="1200" b="1" kern="100" dirty="0">
                <a:solidFill>
                  <a:srgbClr val="000000"/>
                </a:solidFill>
                <a:latin typeface="微軟正黑體" pitchFamily="34" charset="-120"/>
                <a:ea typeface="微軟正黑體" pitchFamily="34" charset="-120"/>
                <a:cs typeface="新細明體"/>
              </a:rPr>
              <a:t>接著本組認為影響信貸商品跟基金，商品的“利率”也佔了很重要的影響。加上總體經濟方面的因素</a:t>
            </a:r>
            <a:r>
              <a:rPr lang="zh-TW" altLang="en-US" sz="1200" b="1" kern="100" dirty="0">
                <a:solidFill>
                  <a:srgbClr val="000000"/>
                </a:solidFill>
                <a:latin typeface="微軟正黑體" pitchFamily="34" charset="-120"/>
                <a:ea typeface="微軟正黑體" pitchFamily="34" charset="-120"/>
                <a:cs typeface="新細明體"/>
              </a:rPr>
              <a:t>如：</a:t>
            </a:r>
            <a:r>
              <a:rPr lang="zh-TW" altLang="zh-TW" sz="1200" b="1" kern="100" dirty="0">
                <a:solidFill>
                  <a:srgbClr val="000000"/>
                </a:solidFill>
                <a:latin typeface="微軟正黑體" pitchFamily="34" charset="-120"/>
                <a:ea typeface="微軟正黑體" pitchFamily="34" charset="-120"/>
                <a:cs typeface="新細明體"/>
              </a:rPr>
              <a:t>債券利率等，以及月份差異或</a:t>
            </a:r>
            <a:r>
              <a:rPr lang="zh-TW" altLang="en-US" sz="1200" b="1" kern="100" dirty="0">
                <a:solidFill>
                  <a:srgbClr val="000000"/>
                </a:solidFill>
                <a:latin typeface="微軟正黑體" pitchFamily="34" charset="-120"/>
                <a:ea typeface="微軟正黑體" pitchFamily="34" charset="-120"/>
                <a:cs typeface="新細明體"/>
              </a:rPr>
              <a:t>是</a:t>
            </a:r>
            <a:r>
              <a:rPr lang="zh-TW" altLang="zh-TW" sz="1200" b="1" kern="100" dirty="0">
                <a:solidFill>
                  <a:srgbClr val="000000"/>
                </a:solidFill>
                <a:latin typeface="微軟正黑體" pitchFamily="34" charset="-120"/>
                <a:ea typeface="微軟正黑體" pitchFamily="34" charset="-120"/>
                <a:cs typeface="新細明體"/>
              </a:rPr>
              <a:t>季節性差異，本組在建立模型時發現很難透過前六個月的資料預測第七個月資料，建議至少蒐集兩年以上的時序性資料。</a:t>
            </a:r>
            <a:endParaRPr lang="zh-TW" altLang="zh-TW" sz="1200" b="1" kern="100" dirty="0">
              <a:latin typeface="微軟正黑體" pitchFamily="34" charset="-120"/>
              <a:ea typeface="微軟正黑體" pitchFamily="34" charset="-120"/>
              <a:cs typeface="新細明體"/>
            </a:endParaRPr>
          </a:p>
        </p:txBody>
      </p:sp>
      <p:sp>
        <p:nvSpPr>
          <p:cNvPr id="8" name="矩形 7"/>
          <p:cNvSpPr/>
          <p:nvPr/>
        </p:nvSpPr>
        <p:spPr>
          <a:xfrm>
            <a:off x="898635" y="3151225"/>
            <a:ext cx="1428244" cy="623248"/>
          </a:xfrm>
          <a:prstGeom prst="rect">
            <a:avLst/>
          </a:prstGeom>
        </p:spPr>
        <p:txBody>
          <a:bodyPr wrap="square" lIns="68589" tIns="34295" rIns="68589" bIns="34295">
            <a:spAutoFit/>
          </a:bodyPr>
          <a:lstStyle/>
          <a:p>
            <a:pPr lvl="0" algn="ctr">
              <a:lnSpc>
                <a:spcPct val="150000"/>
              </a:lnSpc>
            </a:pPr>
            <a:r>
              <a:rPr lang="zh-TW" altLang="zh-TW" sz="1200" b="1" kern="100" dirty="0">
                <a:solidFill>
                  <a:schemeClr val="tx1">
                    <a:lumMod val="50000"/>
                    <a:lumOff val="50000"/>
                  </a:schemeClr>
                </a:solidFill>
                <a:latin typeface="微軟正黑體" pitchFamily="34" charset="-120"/>
                <a:ea typeface="微軟正黑體" pitchFamily="34" charset="-120"/>
                <a:cs typeface="新細明體"/>
              </a:rPr>
              <a:t>在官方網頁停留</a:t>
            </a:r>
            <a:endParaRPr lang="en-US" altLang="zh-TW" sz="1200" b="1" kern="100" dirty="0">
              <a:solidFill>
                <a:schemeClr val="tx1">
                  <a:lumMod val="50000"/>
                  <a:lumOff val="50000"/>
                </a:schemeClr>
              </a:solidFill>
              <a:latin typeface="微軟正黑體" pitchFamily="34" charset="-120"/>
              <a:ea typeface="微軟正黑體" pitchFamily="34" charset="-120"/>
              <a:cs typeface="新細明體"/>
            </a:endParaRPr>
          </a:p>
          <a:p>
            <a:pPr lvl="0" algn="ctr">
              <a:lnSpc>
                <a:spcPct val="150000"/>
              </a:lnSpc>
            </a:pPr>
            <a:r>
              <a:rPr lang="zh-TW" altLang="zh-TW" sz="1200" b="1" kern="100" dirty="0">
                <a:solidFill>
                  <a:schemeClr val="tx1">
                    <a:lumMod val="50000"/>
                    <a:lumOff val="50000"/>
                  </a:schemeClr>
                </a:solidFill>
                <a:latin typeface="微軟正黑體" pitchFamily="34" charset="-120"/>
                <a:ea typeface="微軟正黑體" pitchFamily="34" charset="-120"/>
                <a:cs typeface="新細明體"/>
              </a:rPr>
              <a:t>瀏覽的行為</a:t>
            </a:r>
          </a:p>
        </p:txBody>
      </p:sp>
      <p:pic>
        <p:nvPicPr>
          <p:cNvPr id="9" name="圖片 8"/>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l="70600" t="56493" r="6335" b="9501"/>
          <a:stretch/>
        </p:blipFill>
        <p:spPr>
          <a:xfrm>
            <a:off x="3139341" y="2213258"/>
            <a:ext cx="846625" cy="873530"/>
          </a:xfrm>
          <a:prstGeom prst="flowChartConnector">
            <a:avLst/>
          </a:prstGeom>
        </p:spPr>
      </p:pic>
      <p:sp>
        <p:nvSpPr>
          <p:cNvPr id="11" name="矩形 10"/>
          <p:cNvSpPr/>
          <p:nvPr/>
        </p:nvSpPr>
        <p:spPr>
          <a:xfrm>
            <a:off x="2735318" y="3170586"/>
            <a:ext cx="1713460" cy="623258"/>
          </a:xfrm>
          <a:prstGeom prst="rect">
            <a:avLst/>
          </a:prstGeom>
        </p:spPr>
        <p:txBody>
          <a:bodyPr wrap="square" lIns="68589" tIns="34295" rIns="68589" bIns="34295">
            <a:spAutoFit/>
          </a:bodyPr>
          <a:lstStyle/>
          <a:p>
            <a:pPr lvl="0" algn="just">
              <a:lnSpc>
                <a:spcPct val="150000"/>
              </a:lnSpc>
            </a:pPr>
            <a:r>
              <a:rPr lang="zh-TW" altLang="zh-TW" sz="1200" b="1" kern="100" dirty="0">
                <a:solidFill>
                  <a:schemeClr val="tx1">
                    <a:lumMod val="50000"/>
                    <a:lumOff val="50000"/>
                  </a:schemeClr>
                </a:solidFill>
                <a:latin typeface="微軟正黑體" pitchFamily="34" charset="-120"/>
                <a:ea typeface="微軟正黑體" pitchFamily="34" charset="-120"/>
                <a:cs typeface="新細明體"/>
              </a:rPr>
              <a:t>在通訊軟體</a:t>
            </a:r>
            <a:r>
              <a:rPr lang="en-US" altLang="zh-TW" sz="1200" b="1" kern="100" dirty="0">
                <a:solidFill>
                  <a:schemeClr val="tx1">
                    <a:lumMod val="50000"/>
                    <a:lumOff val="50000"/>
                  </a:schemeClr>
                </a:solidFill>
                <a:latin typeface="微軟正黑體" pitchFamily="34" charset="-120"/>
                <a:ea typeface="微軟正黑體" pitchFamily="34" charset="-120"/>
                <a:cs typeface="新細明體"/>
              </a:rPr>
              <a:t>(LINE)</a:t>
            </a:r>
            <a:r>
              <a:rPr lang="zh-TW" altLang="zh-TW" sz="1200" b="1" kern="100" dirty="0">
                <a:solidFill>
                  <a:schemeClr val="tx1">
                    <a:lumMod val="50000"/>
                    <a:lumOff val="50000"/>
                  </a:schemeClr>
                </a:solidFill>
                <a:latin typeface="微軟正黑體" pitchFamily="34" charset="-120"/>
                <a:ea typeface="微軟正黑體" pitchFamily="34" charset="-120"/>
                <a:cs typeface="新細明體"/>
              </a:rPr>
              <a:t>中與聊天機器人互動的紀錄</a:t>
            </a:r>
          </a:p>
        </p:txBody>
      </p:sp>
      <p:pic>
        <p:nvPicPr>
          <p:cNvPr id="15" name="圖片 14"/>
          <p:cNvPicPr>
            <a:picLocks noChangeAspect="1"/>
          </p:cNvPicPr>
          <p:nvPr/>
        </p:nvPicPr>
        <p:blipFill rotWithShape="1">
          <a:blip r:embed="rId4" cstate="print">
            <a:extLst>
              <a:ext uri="{28A0092B-C50C-407E-A947-70E740481C1C}">
                <a14:useLocalDpi xmlns:a14="http://schemas.microsoft.com/office/drawing/2010/main" val="0"/>
              </a:ext>
            </a:extLst>
          </a:blip>
          <a:srcRect l="76826" t="2852" r="1680" b="67948"/>
          <a:stretch/>
        </p:blipFill>
        <p:spPr>
          <a:xfrm>
            <a:off x="1226544" y="2210872"/>
            <a:ext cx="821730" cy="873530"/>
          </a:xfrm>
          <a:prstGeom prst="flowChartConnector">
            <a:avLst/>
          </a:prstGeom>
        </p:spPr>
      </p:pic>
      <p:sp>
        <p:nvSpPr>
          <p:cNvPr id="16" name="矩形 15"/>
          <p:cNvSpPr/>
          <p:nvPr/>
        </p:nvSpPr>
        <p:spPr>
          <a:xfrm>
            <a:off x="4971926" y="3168200"/>
            <a:ext cx="1274696" cy="623258"/>
          </a:xfrm>
          <a:prstGeom prst="rect">
            <a:avLst/>
          </a:prstGeom>
        </p:spPr>
        <p:txBody>
          <a:bodyPr wrap="square" lIns="68589" tIns="34295" rIns="68589" bIns="34295">
            <a:spAutoFit/>
          </a:bodyPr>
          <a:lstStyle/>
          <a:p>
            <a:pPr lvl="0" algn="ctr">
              <a:lnSpc>
                <a:spcPct val="150000"/>
              </a:lnSpc>
            </a:pPr>
            <a:r>
              <a:rPr lang="zh-TW" altLang="zh-TW" sz="1200" b="1" kern="100" dirty="0">
                <a:solidFill>
                  <a:schemeClr val="tx1">
                    <a:lumMod val="50000"/>
                    <a:lumOff val="50000"/>
                  </a:schemeClr>
                </a:solidFill>
                <a:latin typeface="微軟正黑體" pitchFamily="34" charset="-120"/>
                <a:ea typeface="微軟正黑體" pitchFamily="34" charset="-120"/>
                <a:cs typeface="新細明體"/>
              </a:rPr>
              <a:t>客戶在社群網站的行為數據</a:t>
            </a:r>
          </a:p>
        </p:txBody>
      </p:sp>
      <p:pic>
        <p:nvPicPr>
          <p:cNvPr id="18" name="圖片 17"/>
          <p:cNvPicPr>
            <a:picLocks noChangeAspect="1"/>
          </p:cNvPicPr>
          <p:nvPr/>
        </p:nvPicPr>
        <p:blipFill rotWithShape="1">
          <a:blip r:embed="rId5" cstate="print">
            <a:extLst>
              <a:ext uri="{28A0092B-C50C-407E-A947-70E740481C1C}">
                <a14:useLocalDpi xmlns:a14="http://schemas.microsoft.com/office/drawing/2010/main" val="0"/>
              </a:ext>
            </a:extLst>
          </a:blip>
          <a:srcRect t="2436" r="67062" b="50000"/>
          <a:stretch/>
        </p:blipFill>
        <p:spPr>
          <a:xfrm>
            <a:off x="7089899" y="2245902"/>
            <a:ext cx="795062" cy="803469"/>
          </a:xfrm>
          <a:prstGeom prst="flowChartConnector">
            <a:avLst/>
          </a:prstGeom>
        </p:spPr>
      </p:pic>
      <p:sp>
        <p:nvSpPr>
          <p:cNvPr id="20" name="矩形 19"/>
          <p:cNvSpPr/>
          <p:nvPr/>
        </p:nvSpPr>
        <p:spPr>
          <a:xfrm>
            <a:off x="6966620" y="3151225"/>
            <a:ext cx="1062664" cy="623248"/>
          </a:xfrm>
          <a:prstGeom prst="rect">
            <a:avLst/>
          </a:prstGeom>
        </p:spPr>
        <p:txBody>
          <a:bodyPr wrap="square" lIns="68589" tIns="34295" rIns="68589" bIns="34295">
            <a:spAutoFit/>
          </a:bodyPr>
          <a:lstStyle/>
          <a:p>
            <a:pPr algn="ctr">
              <a:lnSpc>
                <a:spcPct val="150000"/>
              </a:lnSpc>
            </a:pPr>
            <a:r>
              <a:rPr lang="zh-TW" altLang="zh-TW" sz="1200" b="1" kern="100" dirty="0">
                <a:solidFill>
                  <a:schemeClr val="tx1">
                    <a:lumMod val="50000"/>
                    <a:lumOff val="50000"/>
                  </a:schemeClr>
                </a:solidFill>
                <a:latin typeface="微軟正黑體" pitchFamily="34" charset="-120"/>
                <a:ea typeface="微軟正黑體" pitchFamily="34" charset="-120"/>
                <a:cs typeface="新細明體"/>
              </a:rPr>
              <a:t>在電商網站的交易數據</a:t>
            </a:r>
          </a:p>
        </p:txBody>
      </p:sp>
      <p:pic>
        <p:nvPicPr>
          <p:cNvPr id="21" name="圖片 20"/>
          <p:cNvPicPr>
            <a:picLocks noChangeAspect="1"/>
          </p:cNvPicPr>
          <p:nvPr/>
        </p:nvPicPr>
        <p:blipFill rotWithShape="1">
          <a:blip r:embed="rId6" cstate="print">
            <a:extLst>
              <a:ext uri="{28A0092B-C50C-407E-A947-70E740481C1C}">
                <a14:useLocalDpi xmlns:a14="http://schemas.microsoft.com/office/drawing/2010/main" val="0"/>
              </a:ext>
            </a:extLst>
          </a:blip>
          <a:srcRect l="33309" t="67089" r="52361" b="12290"/>
          <a:stretch/>
        </p:blipFill>
        <p:spPr>
          <a:xfrm>
            <a:off x="5210357" y="2245902"/>
            <a:ext cx="797833" cy="803469"/>
          </a:xfrm>
          <a:prstGeom prst="flowChartConnector">
            <a:avLst/>
          </a:prstGeom>
        </p:spPr>
      </p:pic>
      <p:sp>
        <p:nvSpPr>
          <p:cNvPr id="17" name="矩形 16"/>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20</a:t>
            </a:fld>
            <a:endParaRPr lang="en-US" altLang="zh-TW" sz="900" dirty="0">
              <a:solidFill>
                <a:schemeClr val="bg1"/>
              </a:solidFill>
              <a:latin typeface="Tahoma" pitchFamily="34" charset="0"/>
              <a:ea typeface="Tahoma" pitchFamily="34" charset="0"/>
              <a:cs typeface="Tahoma" pitchFamily="34" charset="0"/>
            </a:endParaRPr>
          </a:p>
        </p:txBody>
      </p:sp>
      <p:cxnSp>
        <p:nvCxnSpPr>
          <p:cNvPr id="12" name="直線接點 11"/>
          <p:cNvCxnSpPr/>
          <p:nvPr/>
        </p:nvCxnSpPr>
        <p:spPr>
          <a:xfrm>
            <a:off x="2519237" y="2228388"/>
            <a:ext cx="0" cy="13869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4544990" y="2228388"/>
            <a:ext cx="0" cy="13869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6570742" y="2228388"/>
            <a:ext cx="0" cy="13869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789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id="{DDC196ED-3752-4CBB-BA56-1B75DF0E537D}"/>
              </a:ext>
            </a:extLst>
          </p:cNvPr>
          <p:cNvSpPr/>
          <p:nvPr/>
        </p:nvSpPr>
        <p:spPr>
          <a:xfrm>
            <a:off x="0" y="0"/>
            <a:ext cx="9144000" cy="51435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IN"/>
          </a:p>
        </p:txBody>
      </p:sp>
      <p:sp>
        <p:nvSpPr>
          <p:cNvPr id="5" name="Text Placeholder 4">
            <a:extLst>
              <a:ext uri="{FF2B5EF4-FFF2-40B4-BE49-F238E27FC236}">
                <a16:creationId xmlns:a16="http://schemas.microsoft.com/office/drawing/2014/main" id="{66BF6B16-3A2D-40A1-8379-8C68FFDBF445}"/>
              </a:ext>
            </a:extLst>
          </p:cNvPr>
          <p:cNvSpPr>
            <a:spLocks noGrp="1"/>
          </p:cNvSpPr>
          <p:nvPr>
            <p:ph type="body" sz="quarter" idx="11"/>
          </p:nvPr>
        </p:nvSpPr>
        <p:spPr>
          <a:xfrm>
            <a:off x="661767" y="2841781"/>
            <a:ext cx="6989377" cy="755675"/>
          </a:xfrm>
        </p:spPr>
        <p:txBody>
          <a:bodyPr/>
          <a:lstStyle/>
          <a:p>
            <a:r>
              <a:rPr lang="zh-TW" altLang="en-US" sz="4100" dirty="0">
                <a:solidFill>
                  <a:schemeClr val="bg1"/>
                </a:solidFill>
                <a:latin typeface="微軟正黑體" pitchFamily="34" charset="-120"/>
                <a:ea typeface="微軟正黑體" pitchFamily="34" charset="-120"/>
              </a:rPr>
              <a:t>商業模型</a:t>
            </a:r>
          </a:p>
        </p:txBody>
      </p:sp>
      <p:sp>
        <p:nvSpPr>
          <p:cNvPr id="6" name="Diamond 5">
            <a:extLst>
              <a:ext uri="{FF2B5EF4-FFF2-40B4-BE49-F238E27FC236}">
                <a16:creationId xmlns:a16="http://schemas.microsoft.com/office/drawing/2014/main" id="{B72BD343-1C28-44FB-93BF-75431E15CDDF}"/>
              </a:ext>
            </a:extLst>
          </p:cNvPr>
          <p:cNvSpPr/>
          <p:nvPr/>
        </p:nvSpPr>
        <p:spPr>
          <a:xfrm>
            <a:off x="782251" y="1599642"/>
            <a:ext cx="1148150" cy="1147851"/>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IN" sz="2700" b="1" dirty="0">
                <a:latin typeface="Open Sans" panose="020B0606030504020204" pitchFamily="34" charset="0"/>
                <a:ea typeface="Open Sans" panose="020B0606030504020204" pitchFamily="34" charset="0"/>
                <a:cs typeface="Open Sans" panose="020B0606030504020204" pitchFamily="34" charset="0"/>
              </a:rPr>
              <a:t>06</a:t>
            </a:r>
          </a:p>
        </p:txBody>
      </p:sp>
    </p:spTree>
    <p:extLst>
      <p:ext uri="{BB962C8B-B14F-4D97-AF65-F5344CB8AC3E}">
        <p14:creationId xmlns:p14="http://schemas.microsoft.com/office/powerpoint/2010/main" val="3113343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a:latin typeface="微軟正黑體" pitchFamily="34" charset="-120"/>
                <a:ea typeface="微軟正黑體" pitchFamily="34" charset="-120"/>
              </a:rPr>
              <a:t>商業模型</a:t>
            </a:r>
          </a:p>
        </p:txBody>
      </p:sp>
      <p:pic>
        <p:nvPicPr>
          <p:cNvPr id="9" name="圖片 8"/>
          <p:cNvPicPr>
            <a:picLocks noChangeAspect="1"/>
          </p:cNvPicPr>
          <p:nvPr/>
        </p:nvPicPr>
        <p:blipFill>
          <a:blip r:embed="rId2"/>
          <a:stretch>
            <a:fillRect/>
          </a:stretch>
        </p:blipFill>
        <p:spPr>
          <a:xfrm>
            <a:off x="788995" y="1221600"/>
            <a:ext cx="7132249" cy="989664"/>
          </a:xfrm>
          <a:prstGeom prst="rect">
            <a:avLst/>
          </a:prstGeom>
        </p:spPr>
      </p:pic>
      <p:sp>
        <p:nvSpPr>
          <p:cNvPr id="10"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6" name="文字方塊 5"/>
          <p:cNvSpPr txBox="1"/>
          <p:nvPr/>
        </p:nvSpPr>
        <p:spPr>
          <a:xfrm>
            <a:off x="574515" y="843558"/>
            <a:ext cx="3943465" cy="300083"/>
          </a:xfrm>
          <a:prstGeom prst="rect">
            <a:avLst/>
          </a:prstGeom>
          <a:noFill/>
        </p:spPr>
        <p:txBody>
          <a:bodyPr wrap="square" lIns="68589" tIns="34295" rIns="68589" bIns="34295" rtlCol="0">
            <a:spAutoFit/>
          </a:bodyPr>
          <a:lstStyle/>
          <a:p>
            <a:pPr marL="257209" indent="-257209">
              <a:buFont typeface="Arial" pitchFamily="34" charset="0"/>
              <a:buChar char="•"/>
            </a:pPr>
            <a:r>
              <a:rPr lang="zh-TW" altLang="en-US" sz="1500" dirty="0">
                <a:latin typeface="微軟正黑體" pitchFamily="34" charset="-120"/>
                <a:ea typeface="微軟正黑體" pitchFamily="34" charset="-120"/>
              </a:rPr>
              <a:t>精準行銷</a:t>
            </a:r>
          </a:p>
        </p:txBody>
      </p:sp>
      <p:sp>
        <p:nvSpPr>
          <p:cNvPr id="2" name="矩形 1"/>
          <p:cNvSpPr/>
          <p:nvPr/>
        </p:nvSpPr>
        <p:spPr>
          <a:xfrm>
            <a:off x="844615" y="2643612"/>
            <a:ext cx="7022609" cy="900247"/>
          </a:xfrm>
          <a:prstGeom prst="rect">
            <a:avLst/>
          </a:prstGeom>
        </p:spPr>
        <p:txBody>
          <a:bodyPr wrap="square" lIns="68589" tIns="34295" rIns="68589" bIns="34295">
            <a:spAutoFit/>
          </a:bodyPr>
          <a:lstStyle/>
          <a:p>
            <a:pPr lvl="0">
              <a:lnSpc>
                <a:spcPct val="150000"/>
              </a:lnSpc>
            </a:pPr>
            <a:r>
              <a:rPr lang="zh-TW" altLang="zh-TW" sz="1200" b="1" dirty="0">
                <a:latin typeface="微軟正黑體" pitchFamily="34" charset="-120"/>
                <a:ea typeface="微軟正黑體" pitchFamily="34" charset="-120"/>
              </a:rPr>
              <a:t>實時銷售</a:t>
            </a:r>
            <a:r>
              <a:rPr lang="en-US" altLang="zh-TW" sz="1200" b="1" dirty="0">
                <a:latin typeface="微軟正黑體" pitchFamily="34" charset="-120"/>
                <a:ea typeface="微軟正黑體" pitchFamily="34" charset="-120"/>
              </a:rPr>
              <a:t>(Real-Time Marketing)</a:t>
            </a:r>
            <a:r>
              <a:rPr lang="zh-TW" altLang="zh-TW" sz="1200" b="1" dirty="0">
                <a:latin typeface="微軟正黑體" pitchFamily="34" charset="-120"/>
                <a:ea typeface="微軟正黑體" pitchFamily="34" charset="-120"/>
              </a:rPr>
              <a:t>：</a:t>
            </a:r>
            <a:endParaRPr lang="en-US" altLang="zh-TW" sz="1200" b="1" dirty="0">
              <a:latin typeface="微軟正黑體" pitchFamily="34" charset="-120"/>
              <a:ea typeface="微軟正黑體" pitchFamily="34" charset="-120"/>
            </a:endParaRPr>
          </a:p>
          <a:p>
            <a:pPr lvl="0">
              <a:lnSpc>
                <a:spcPct val="150000"/>
              </a:lnSpc>
            </a:pPr>
            <a:r>
              <a:rPr lang="zh-TW" altLang="zh-TW" sz="1200" dirty="0">
                <a:latin typeface="微軟正黑體" pitchFamily="34" charset="-120"/>
                <a:ea typeface="微軟正黑體" pitchFamily="34" charset="-120"/>
              </a:rPr>
              <a:t>根據客戶的即時狀況來進行行銷</a:t>
            </a:r>
            <a:r>
              <a:rPr lang="zh-TW" altLang="en-US" sz="1200" dirty="0">
                <a:latin typeface="微軟正黑體" pitchFamily="34" charset="-120"/>
                <a:ea typeface="微軟正黑體" pitchFamily="34" charset="-120"/>
              </a:rPr>
              <a:t>，</a:t>
            </a:r>
            <a:r>
              <a:rPr lang="zh-TW" altLang="zh-TW" sz="1200" dirty="0">
                <a:latin typeface="微軟正黑體" pitchFamily="34" charset="-120"/>
                <a:ea typeface="微軟正黑體" pitchFamily="34" charset="-120"/>
              </a:rPr>
              <a:t>此行銷方法的核心概念為「消費者的需要是一種動態需要」。我們可以利用模型抓住動態需求，且輔以客戶動態興趣作為施力點。</a:t>
            </a:r>
            <a:endParaRPr lang="zh-TW" altLang="en-US" sz="1200" dirty="0">
              <a:latin typeface="微軟正黑體" pitchFamily="34" charset="-120"/>
              <a:ea typeface="微軟正黑體" pitchFamily="34" charset="-120"/>
            </a:endParaRPr>
          </a:p>
        </p:txBody>
      </p:sp>
      <p:sp>
        <p:nvSpPr>
          <p:cNvPr id="7" name="AutoShape 21"/>
          <p:cNvSpPr>
            <a:spLocks noChangeArrowheads="1"/>
          </p:cNvSpPr>
          <p:nvPr/>
        </p:nvSpPr>
        <p:spPr bwMode="gray">
          <a:xfrm rot="10800000">
            <a:off x="2033056" y="2301720"/>
            <a:ext cx="4645726" cy="216024"/>
          </a:xfrm>
          <a:prstGeom prst="triangle">
            <a:avLst>
              <a:gd name="adj" fmla="val 50000"/>
            </a:avLst>
          </a:prstGeom>
          <a:solidFill>
            <a:srgbClr val="B2B2B2"/>
          </a:solidFill>
          <a:ln w="9525" algn="ctr">
            <a:solidFill>
              <a:srgbClr val="B2B2B2"/>
            </a:solidFill>
            <a:miter lim="800000"/>
            <a:headEnd/>
            <a:tailEnd/>
          </a:ln>
        </p:spPr>
        <p:txBody>
          <a:bodyPr rot="10800000" wrap="none" lIns="68589" tIns="34295" rIns="68589" bIns="34295" anchor="ctr"/>
          <a:lstStyle/>
          <a:p>
            <a:endParaRPr lang="tr-TR" altLang="zh-CN" b="1"/>
          </a:p>
        </p:txBody>
      </p:sp>
      <p:sp>
        <p:nvSpPr>
          <p:cNvPr id="3" name="矩形 2"/>
          <p:cNvSpPr/>
          <p:nvPr/>
        </p:nvSpPr>
        <p:spPr>
          <a:xfrm>
            <a:off x="844615" y="3597864"/>
            <a:ext cx="7076629" cy="900247"/>
          </a:xfrm>
          <a:prstGeom prst="rect">
            <a:avLst/>
          </a:prstGeom>
        </p:spPr>
        <p:txBody>
          <a:bodyPr wrap="square" lIns="68589" tIns="34295" rIns="68589" bIns="34295">
            <a:spAutoFit/>
          </a:bodyPr>
          <a:lstStyle/>
          <a:p>
            <a:pPr>
              <a:lnSpc>
                <a:spcPct val="150000"/>
              </a:lnSpc>
            </a:pPr>
            <a:r>
              <a:rPr lang="zh-TW" altLang="zh-TW" sz="1200" b="1" kern="100" dirty="0">
                <a:latin typeface="微軟正黑體" pitchFamily="34" charset="-120"/>
                <a:ea typeface="微軟正黑體" pitchFamily="34" charset="-120"/>
                <a:cs typeface="Times New Roman"/>
              </a:rPr>
              <a:t>交叉銷售</a:t>
            </a:r>
            <a:r>
              <a:rPr lang="en-US" altLang="zh-TW" sz="1200" b="1" kern="100" dirty="0">
                <a:latin typeface="微軟正黑體" pitchFamily="34" charset="-120"/>
                <a:ea typeface="微軟正黑體" pitchFamily="34" charset="-120"/>
                <a:cs typeface="Times New Roman"/>
              </a:rPr>
              <a:t>(Cross Selling)</a:t>
            </a:r>
            <a:r>
              <a:rPr lang="zh-TW" altLang="zh-TW" sz="1200" b="1" kern="100" dirty="0">
                <a:latin typeface="微軟正黑體" pitchFamily="34" charset="-120"/>
                <a:ea typeface="微軟正黑體" pitchFamily="34" charset="-120"/>
                <a:cs typeface="Times New Roman"/>
              </a:rPr>
              <a:t>：</a:t>
            </a:r>
            <a:endParaRPr lang="en-US" altLang="zh-TW" sz="1200" b="1" kern="100" dirty="0">
              <a:latin typeface="微軟正黑體" pitchFamily="34" charset="-120"/>
              <a:ea typeface="微軟正黑體" pitchFamily="34" charset="-120"/>
              <a:cs typeface="Times New Roman"/>
            </a:endParaRPr>
          </a:p>
          <a:p>
            <a:pPr>
              <a:lnSpc>
                <a:spcPct val="150000"/>
              </a:lnSpc>
            </a:pPr>
            <a:r>
              <a:rPr lang="zh-TW" altLang="zh-TW" sz="1200" kern="100" dirty="0">
                <a:latin typeface="微軟正黑體" pitchFamily="34" charset="-120"/>
                <a:ea typeface="微軟正黑體" pitchFamily="34" charset="-120"/>
                <a:cs typeface="Times New Roman"/>
              </a:rPr>
              <a:t>針對顧客目前購買的產品，進行相關產品的銷售服務更精確的商品分群</a:t>
            </a:r>
            <a:r>
              <a:rPr lang="zh-TW" altLang="en-US" sz="1200" kern="100" dirty="0">
                <a:latin typeface="微軟正黑體" pitchFamily="34" charset="-120"/>
                <a:ea typeface="微軟正黑體" pitchFamily="34" charset="-120"/>
                <a:cs typeface="Times New Roman"/>
              </a:rPr>
              <a:t>，</a:t>
            </a:r>
            <a:r>
              <a:rPr lang="zh-TW" altLang="zh-TW" sz="1200" kern="100" dirty="0">
                <a:latin typeface="微軟正黑體" pitchFamily="34" charset="-120"/>
                <a:ea typeface="微軟正黑體" pitchFamily="34" charset="-120"/>
                <a:cs typeface="Times New Roman"/>
              </a:rPr>
              <a:t>藉由顧客的交易活動挖掘出金融產品的互補性。</a:t>
            </a:r>
          </a:p>
        </p:txBody>
      </p:sp>
      <p:sp>
        <p:nvSpPr>
          <p:cNvPr id="11" name="矩形 10"/>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22</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946129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圓角矩形 13"/>
          <p:cNvSpPr/>
          <p:nvPr/>
        </p:nvSpPr>
        <p:spPr>
          <a:xfrm>
            <a:off x="6084561" y="1151671"/>
            <a:ext cx="2764407" cy="3364295"/>
          </a:xfrm>
          <a:prstGeom prst="roundRect">
            <a:avLst/>
          </a:prstGeom>
          <a:solidFill>
            <a:srgbClr val="FEECD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
        <p:nvSpPr>
          <p:cNvPr id="5" name="標題 4"/>
          <p:cNvSpPr>
            <a:spLocks noGrp="1"/>
          </p:cNvSpPr>
          <p:nvPr>
            <p:ph type="title"/>
          </p:nvPr>
        </p:nvSpPr>
        <p:spPr/>
        <p:txBody>
          <a:bodyPr/>
          <a:lstStyle/>
          <a:p>
            <a:r>
              <a:rPr lang="zh-TW" altLang="en-US" b="1" dirty="0">
                <a:latin typeface="微軟正黑體" pitchFamily="34" charset="-120"/>
                <a:ea typeface="微軟正黑體" pitchFamily="34" charset="-120"/>
              </a:rPr>
              <a:t>商業模型</a:t>
            </a:r>
          </a:p>
        </p:txBody>
      </p:sp>
      <p:sp>
        <p:nvSpPr>
          <p:cNvPr id="10"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6" name="文字方塊 5"/>
          <p:cNvSpPr txBox="1"/>
          <p:nvPr/>
        </p:nvSpPr>
        <p:spPr>
          <a:xfrm>
            <a:off x="574515" y="843558"/>
            <a:ext cx="3943465" cy="300083"/>
          </a:xfrm>
          <a:prstGeom prst="rect">
            <a:avLst/>
          </a:prstGeom>
          <a:noFill/>
        </p:spPr>
        <p:txBody>
          <a:bodyPr wrap="square" lIns="68589" tIns="34295" rIns="68589" bIns="34295" rtlCol="0">
            <a:spAutoFit/>
          </a:bodyPr>
          <a:lstStyle/>
          <a:p>
            <a:pPr marL="257209" indent="-257209">
              <a:buFont typeface="Arial" pitchFamily="34" charset="0"/>
              <a:buChar char="•"/>
            </a:pPr>
            <a:r>
              <a:rPr lang="zh-TW" altLang="en-US" sz="1500" dirty="0">
                <a:latin typeface="微軟正黑體" pitchFamily="34" charset="-120"/>
                <a:ea typeface="微軟正黑體" pitchFamily="34" charset="-120"/>
              </a:rPr>
              <a:t>交叉銷售應用 </a:t>
            </a:r>
            <a:r>
              <a:rPr lang="en-US" altLang="zh-TW" sz="1500" dirty="0">
                <a:latin typeface="微軟正黑體" pitchFamily="34" charset="-120"/>
                <a:ea typeface="微軟正黑體" pitchFamily="34" charset="-120"/>
              </a:rPr>
              <a:t>(</a:t>
            </a:r>
            <a:r>
              <a:rPr lang="zh-TW" altLang="en-US" sz="1500" dirty="0">
                <a:latin typeface="微軟正黑體" pitchFamily="34" charset="-120"/>
                <a:ea typeface="微軟正黑體" pitchFamily="34" charset="-120"/>
              </a:rPr>
              <a:t>以此次競賽結果為例</a:t>
            </a:r>
            <a:r>
              <a:rPr lang="en-US" altLang="zh-TW" sz="1500" dirty="0">
                <a:latin typeface="微軟正黑體" pitchFamily="34" charset="-120"/>
                <a:ea typeface="微軟正黑體" pitchFamily="34" charset="-120"/>
              </a:rPr>
              <a:t>)</a:t>
            </a:r>
            <a:endParaRPr lang="zh-TW" altLang="en-US" sz="1500" dirty="0">
              <a:latin typeface="微軟正黑體" pitchFamily="34" charset="-120"/>
              <a:ea typeface="微軟正黑體" pitchFamily="34" charset="-120"/>
            </a:endParaRPr>
          </a:p>
        </p:txBody>
      </p:sp>
      <p:pic>
        <p:nvPicPr>
          <p:cNvPr id="11" name="圖片 10"/>
          <p:cNvPicPr/>
          <p:nvPr/>
        </p:nvPicPr>
        <p:blipFill>
          <a:blip r:embed="rId2" cstate="print">
            <a:extLst>
              <a:ext uri="{28A0092B-C50C-407E-A947-70E740481C1C}">
                <a14:useLocalDpi xmlns:a14="http://schemas.microsoft.com/office/drawing/2010/main" val="0"/>
              </a:ext>
            </a:extLst>
          </a:blip>
          <a:stretch>
            <a:fillRect/>
          </a:stretch>
        </p:blipFill>
        <p:spPr>
          <a:xfrm>
            <a:off x="250394" y="1143640"/>
            <a:ext cx="5131906" cy="3480338"/>
          </a:xfrm>
          <a:prstGeom prst="rect">
            <a:avLst/>
          </a:prstGeom>
        </p:spPr>
      </p:pic>
      <p:sp>
        <p:nvSpPr>
          <p:cNvPr id="8" name="矩形 7"/>
          <p:cNvSpPr/>
          <p:nvPr/>
        </p:nvSpPr>
        <p:spPr>
          <a:xfrm>
            <a:off x="6138582" y="2193708"/>
            <a:ext cx="2646983" cy="623258"/>
          </a:xfrm>
          <a:prstGeom prst="rect">
            <a:avLst/>
          </a:prstGeom>
        </p:spPr>
        <p:txBody>
          <a:bodyPr wrap="square" lIns="68589" tIns="34295" rIns="68589" bIns="34295">
            <a:spAutoFit/>
          </a:bodyPr>
          <a:lstStyle/>
          <a:p>
            <a:pPr indent="67637" algn="ctr">
              <a:lnSpc>
                <a:spcPct val="150000"/>
              </a:lnSpc>
            </a:pPr>
            <a:r>
              <a:rPr lang="zh-TW" altLang="zh-TW" sz="1200" b="1" dirty="0">
                <a:latin typeface="微軟正黑體" pitchFamily="34" charset="-120"/>
                <a:ea typeface="微軟正黑體" pitchFamily="34" charset="-120"/>
                <a:cs typeface="Times New Roman"/>
              </a:rPr>
              <a:t>階層式分群方法</a:t>
            </a:r>
            <a:endParaRPr lang="en-US" altLang="zh-TW" sz="1200" b="1" dirty="0">
              <a:latin typeface="微軟正黑體" pitchFamily="34" charset="-120"/>
              <a:ea typeface="微軟正黑體" pitchFamily="34" charset="-120"/>
              <a:cs typeface="Times New Roman"/>
            </a:endParaRPr>
          </a:p>
          <a:p>
            <a:pPr indent="67637" algn="ctr">
              <a:lnSpc>
                <a:spcPct val="150000"/>
              </a:lnSpc>
            </a:pPr>
            <a:r>
              <a:rPr lang="zh-TW" altLang="zh-TW" sz="1200" b="1" dirty="0">
                <a:latin typeface="微軟正黑體" pitchFamily="34" charset="-120"/>
                <a:ea typeface="微軟正黑體" pitchFamily="34" charset="-120"/>
                <a:cs typeface="Times New Roman"/>
              </a:rPr>
              <a:t>勾勒出</a:t>
            </a:r>
            <a:r>
              <a:rPr lang="en-US" altLang="zh-TW" sz="1200" b="1" dirty="0">
                <a:latin typeface="微軟正黑體" pitchFamily="34" charset="-120"/>
                <a:ea typeface="微軟正黑體" pitchFamily="34" charset="-120"/>
                <a:cs typeface="新細明體"/>
              </a:rPr>
              <a:t>14</a:t>
            </a:r>
            <a:r>
              <a:rPr lang="zh-TW" altLang="zh-TW" sz="1200" b="1" dirty="0">
                <a:latin typeface="微軟正黑體" pitchFamily="34" charset="-120"/>
                <a:ea typeface="微軟正黑體" pitchFamily="34" charset="-120"/>
                <a:cs typeface="Times New Roman"/>
              </a:rPr>
              <a:t>項金融產品的相關程度</a:t>
            </a:r>
            <a:endParaRPr lang="zh-TW" altLang="zh-TW" sz="1200" b="1" dirty="0">
              <a:latin typeface="微軟正黑體" pitchFamily="34" charset="-120"/>
              <a:ea typeface="微軟正黑體" pitchFamily="34" charset="-120"/>
              <a:cs typeface="新細明體"/>
            </a:endParaRPr>
          </a:p>
        </p:txBody>
      </p:sp>
      <p:sp>
        <p:nvSpPr>
          <p:cNvPr id="12" name="等腰三角形 11">
            <a:extLst>
              <a:ext uri="{FF2B5EF4-FFF2-40B4-BE49-F238E27FC236}">
                <a16:creationId xmlns:a16="http://schemas.microsoft.com/office/drawing/2014/main" id="{1190B140-4B89-40C3-A4BC-AD7FB22B7E29}"/>
              </a:ext>
            </a:extLst>
          </p:cNvPr>
          <p:cNvSpPr/>
          <p:nvPr/>
        </p:nvSpPr>
        <p:spPr>
          <a:xfrm rot="5400000">
            <a:off x="4426688" y="2770049"/>
            <a:ext cx="2699555" cy="23555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
        <p:nvSpPr>
          <p:cNvPr id="13" name="矩形 12"/>
          <p:cNvSpPr/>
          <p:nvPr/>
        </p:nvSpPr>
        <p:spPr>
          <a:xfrm>
            <a:off x="6354662" y="2845698"/>
            <a:ext cx="2301966" cy="1454244"/>
          </a:xfrm>
          <a:prstGeom prst="rect">
            <a:avLst/>
          </a:prstGeom>
        </p:spPr>
        <p:txBody>
          <a:bodyPr wrap="square" lIns="68589" tIns="34295" rIns="68589" bIns="34295">
            <a:spAutoFit/>
          </a:bodyPr>
          <a:lstStyle/>
          <a:p>
            <a:pPr indent="228630" algn="just">
              <a:lnSpc>
                <a:spcPct val="150000"/>
              </a:lnSpc>
            </a:pPr>
            <a:r>
              <a:rPr lang="zh-TW" altLang="zh-TW" sz="1200" dirty="0">
                <a:latin typeface="微軟正黑體" pitchFamily="34" charset="-120"/>
                <a:ea typeface="微軟正黑體" pitchFamily="34" charset="-120"/>
                <a:cs typeface="Times New Roman"/>
              </a:rPr>
              <a:t>由</a:t>
            </a:r>
            <a:r>
              <a:rPr lang="zh-TW" altLang="en-US" sz="1200" dirty="0">
                <a:latin typeface="微軟正黑體" pitchFamily="34" charset="-120"/>
                <a:ea typeface="微軟正黑體" pitchFamily="34" charset="-120"/>
                <a:cs typeface="Times New Roman"/>
              </a:rPr>
              <a:t>左</a:t>
            </a:r>
            <a:r>
              <a:rPr lang="zh-TW" altLang="zh-TW" sz="1200" dirty="0">
                <a:latin typeface="微軟正黑體" pitchFamily="34" charset="-120"/>
                <a:ea typeface="微軟正黑體" pitchFamily="34" charset="-120"/>
                <a:cs typeface="Times New Roman"/>
              </a:rPr>
              <a:t>圖可知這五群分組的界線清晰、產品差異非常大，並從中分析客戶的個性特徵和風險偏好，更深層次的理解客戶習慣，智慧化分析和預測客戶需求。</a:t>
            </a:r>
            <a:endParaRPr lang="zh-TW" altLang="zh-TW" sz="1200" dirty="0">
              <a:latin typeface="微軟正黑體" pitchFamily="34" charset="-120"/>
              <a:ea typeface="微軟正黑體" pitchFamily="34" charset="-120"/>
              <a:cs typeface="新細明體"/>
            </a:endParaRPr>
          </a:p>
        </p:txBody>
      </p:sp>
      <p:pic>
        <p:nvPicPr>
          <p:cNvPr id="15" name="圖片 14"/>
          <p:cNvPicPr>
            <a:picLocks noChangeAspect="1"/>
          </p:cNvPicPr>
          <p:nvPr/>
        </p:nvPicPr>
        <p:blipFill rotWithShape="1">
          <a:blip r:embed="rId3" cstate="print">
            <a:extLst>
              <a:ext uri="{28A0092B-C50C-407E-A947-70E740481C1C}">
                <a14:useLocalDpi xmlns:a14="http://schemas.microsoft.com/office/drawing/2010/main" val="0"/>
              </a:ext>
            </a:extLst>
          </a:blip>
          <a:srcRect l="1187" t="50000" r="66813"/>
          <a:stretch/>
        </p:blipFill>
        <p:spPr>
          <a:xfrm>
            <a:off x="7090218" y="1321158"/>
            <a:ext cx="830853" cy="863863"/>
          </a:xfrm>
          <a:prstGeom prst="flowChartConnector">
            <a:avLst/>
          </a:prstGeom>
          <a:effectLst>
            <a:outerShdw blurRad="50800" dist="38100" dir="5400000" algn="t" rotWithShape="0">
              <a:prstClr val="black">
                <a:alpha val="40000"/>
              </a:prstClr>
            </a:outerShdw>
          </a:effectLst>
        </p:spPr>
      </p:pic>
      <p:sp>
        <p:nvSpPr>
          <p:cNvPr id="16" name="矩形 15"/>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23</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915992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圓角矩形 13"/>
          <p:cNvSpPr/>
          <p:nvPr/>
        </p:nvSpPr>
        <p:spPr>
          <a:xfrm>
            <a:off x="5652401" y="1059583"/>
            <a:ext cx="3079144" cy="3742337"/>
          </a:xfrm>
          <a:prstGeom prst="roundRect">
            <a:avLst/>
          </a:prstGeom>
          <a:solidFill>
            <a:srgbClr val="FEECD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
        <p:nvSpPr>
          <p:cNvPr id="5" name="標題 4"/>
          <p:cNvSpPr>
            <a:spLocks noGrp="1"/>
          </p:cNvSpPr>
          <p:nvPr>
            <p:ph type="title"/>
          </p:nvPr>
        </p:nvSpPr>
        <p:spPr/>
        <p:txBody>
          <a:bodyPr/>
          <a:lstStyle/>
          <a:p>
            <a:r>
              <a:rPr lang="zh-TW" altLang="en-US" b="1" dirty="0">
                <a:latin typeface="微軟正黑體" pitchFamily="34" charset="-120"/>
                <a:ea typeface="微軟正黑體" pitchFamily="34" charset="-120"/>
              </a:rPr>
              <a:t>商業模型</a:t>
            </a:r>
          </a:p>
        </p:txBody>
      </p:sp>
      <p:sp>
        <p:nvSpPr>
          <p:cNvPr id="10"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6" name="文字方塊 5"/>
          <p:cNvSpPr txBox="1"/>
          <p:nvPr/>
        </p:nvSpPr>
        <p:spPr>
          <a:xfrm>
            <a:off x="574515" y="843558"/>
            <a:ext cx="3943465" cy="300083"/>
          </a:xfrm>
          <a:prstGeom prst="rect">
            <a:avLst/>
          </a:prstGeom>
          <a:noFill/>
        </p:spPr>
        <p:txBody>
          <a:bodyPr wrap="square" lIns="68589" tIns="34295" rIns="68589" bIns="34295" rtlCol="0">
            <a:spAutoFit/>
          </a:bodyPr>
          <a:lstStyle/>
          <a:p>
            <a:pPr marL="257209" indent="-257209">
              <a:buFont typeface="Arial" pitchFamily="34" charset="0"/>
              <a:buChar char="•"/>
            </a:pPr>
            <a:r>
              <a:rPr lang="zh-TW" altLang="en-US" sz="1500" dirty="0">
                <a:latin typeface="微軟正黑體" pitchFamily="34" charset="-120"/>
                <a:ea typeface="微軟正黑體" pitchFamily="34" charset="-120"/>
              </a:rPr>
              <a:t>交叉銷售應用 </a:t>
            </a:r>
            <a:r>
              <a:rPr lang="en-US" altLang="zh-TW" sz="1500" dirty="0">
                <a:latin typeface="微軟正黑體" pitchFamily="34" charset="-120"/>
                <a:ea typeface="微軟正黑體" pitchFamily="34" charset="-120"/>
              </a:rPr>
              <a:t>(</a:t>
            </a:r>
            <a:r>
              <a:rPr lang="zh-TW" altLang="en-US" sz="1500" dirty="0">
                <a:latin typeface="微軟正黑體" pitchFamily="34" charset="-120"/>
                <a:ea typeface="微軟正黑體" pitchFamily="34" charset="-120"/>
              </a:rPr>
              <a:t>以此次競賽結果為例</a:t>
            </a:r>
            <a:r>
              <a:rPr lang="en-US" altLang="zh-TW" sz="1500" dirty="0">
                <a:latin typeface="微軟正黑體" pitchFamily="34" charset="-120"/>
                <a:ea typeface="微軟正黑體" pitchFamily="34" charset="-120"/>
              </a:rPr>
              <a:t>)</a:t>
            </a:r>
            <a:endParaRPr lang="zh-TW" altLang="en-US" sz="1500" dirty="0">
              <a:latin typeface="微軟正黑體" pitchFamily="34" charset="-120"/>
              <a:ea typeface="微軟正黑體" pitchFamily="34" charset="-120"/>
            </a:endParaRPr>
          </a:p>
        </p:txBody>
      </p:sp>
      <p:sp>
        <p:nvSpPr>
          <p:cNvPr id="8" name="矩形 7"/>
          <p:cNvSpPr/>
          <p:nvPr/>
        </p:nvSpPr>
        <p:spPr>
          <a:xfrm>
            <a:off x="5868481" y="2113358"/>
            <a:ext cx="2646983" cy="346259"/>
          </a:xfrm>
          <a:prstGeom prst="rect">
            <a:avLst/>
          </a:prstGeom>
        </p:spPr>
        <p:txBody>
          <a:bodyPr wrap="square" lIns="68589" tIns="34295" rIns="68589" bIns="34295">
            <a:spAutoFit/>
          </a:bodyPr>
          <a:lstStyle/>
          <a:p>
            <a:pPr indent="67637" algn="ctr">
              <a:lnSpc>
                <a:spcPct val="150000"/>
              </a:lnSpc>
            </a:pPr>
            <a:r>
              <a:rPr lang="zh-TW" altLang="en-US" sz="1200" b="1" dirty="0">
                <a:latin typeface="微軟正黑體" pitchFamily="34" charset="-120"/>
                <a:ea typeface="微軟正黑體" pitchFamily="34" charset="-120"/>
                <a:cs typeface="Times New Roman"/>
              </a:rPr>
              <a:t>結合預測模型</a:t>
            </a:r>
            <a:endParaRPr lang="en-US" altLang="zh-TW" sz="1200" b="1" dirty="0">
              <a:latin typeface="微軟正黑體" pitchFamily="34" charset="-120"/>
              <a:ea typeface="微軟正黑體" pitchFamily="34" charset="-120"/>
              <a:cs typeface="Times New Roman"/>
            </a:endParaRPr>
          </a:p>
        </p:txBody>
      </p:sp>
      <p:sp>
        <p:nvSpPr>
          <p:cNvPr id="13" name="矩形 12"/>
          <p:cNvSpPr/>
          <p:nvPr/>
        </p:nvSpPr>
        <p:spPr>
          <a:xfrm>
            <a:off x="5814461" y="2422604"/>
            <a:ext cx="2755023" cy="2285241"/>
          </a:xfrm>
          <a:prstGeom prst="rect">
            <a:avLst/>
          </a:prstGeom>
        </p:spPr>
        <p:txBody>
          <a:bodyPr wrap="square" lIns="68589" tIns="34295" rIns="68589" bIns="34295">
            <a:spAutoFit/>
          </a:bodyPr>
          <a:lstStyle/>
          <a:p>
            <a:pPr indent="228630" algn="just">
              <a:lnSpc>
                <a:spcPct val="150000"/>
              </a:lnSpc>
            </a:pPr>
            <a:r>
              <a:rPr lang="zh-TW" altLang="en-US" sz="1200" dirty="0">
                <a:latin typeface="微軟正黑體" pitchFamily="34" charset="-120"/>
                <a:ea typeface="微軟正黑體" pitchFamily="34" charset="-120"/>
                <a:cs typeface="Times New Roman"/>
              </a:rPr>
              <a:t>結合模型部分，藉由模型之</a:t>
            </a:r>
            <a:r>
              <a:rPr lang="en-US" altLang="zh-TW" sz="1200" dirty="0">
                <a:latin typeface="微軟正黑體" pitchFamily="34" charset="-120"/>
                <a:ea typeface="微軟正黑體" pitchFamily="34" charset="-120"/>
                <a:cs typeface="Times New Roman"/>
              </a:rPr>
              <a:t>y2</a:t>
            </a:r>
            <a:r>
              <a:rPr lang="zh-TW" altLang="en-US" sz="1200" dirty="0">
                <a:latin typeface="微軟正黑體" pitchFamily="34" charset="-120"/>
                <a:ea typeface="微軟正黑體" pitchFamily="34" charset="-120"/>
                <a:cs typeface="Times New Roman"/>
              </a:rPr>
              <a:t>預測結果之</a:t>
            </a:r>
            <a:r>
              <a:rPr lang="en-US" altLang="zh-TW" sz="1200" dirty="0">
                <a:latin typeface="微軟正黑體" pitchFamily="34" charset="-120"/>
                <a:ea typeface="微軟正黑體" pitchFamily="34" charset="-120"/>
                <a:cs typeface="Times New Roman"/>
              </a:rPr>
              <a:t>Feature</a:t>
            </a:r>
            <a:r>
              <a:rPr lang="zh-TW" altLang="en-US" sz="1200" dirty="0">
                <a:latin typeface="微軟正黑體" pitchFamily="34" charset="-120"/>
                <a:ea typeface="微軟正黑體" pitchFamily="34" charset="-120"/>
                <a:cs typeface="Times New Roman"/>
              </a:rPr>
              <a:t> </a:t>
            </a:r>
            <a:r>
              <a:rPr lang="en-US" altLang="zh-TW" sz="1200" dirty="0">
                <a:latin typeface="微軟正黑體" pitchFamily="34" charset="-120"/>
                <a:ea typeface="微軟正黑體" pitchFamily="34" charset="-120"/>
                <a:cs typeface="Times New Roman"/>
              </a:rPr>
              <a:t>Importance</a:t>
            </a:r>
            <a:r>
              <a:rPr lang="zh-TW" altLang="en-US" sz="1200" dirty="0">
                <a:latin typeface="微軟正黑體" pitchFamily="34" charset="-120"/>
                <a:ea typeface="微軟正黑體" pitchFamily="34" charset="-120"/>
                <a:cs typeface="Times New Roman"/>
              </a:rPr>
              <a:t>可看出，我們認為</a:t>
            </a:r>
            <a:r>
              <a:rPr lang="en-US" altLang="zh-TW" sz="1200" dirty="0">
                <a:latin typeface="微軟正黑體" pitchFamily="34" charset="-120"/>
                <a:ea typeface="微軟正黑體" pitchFamily="34" charset="-120"/>
                <a:cs typeface="Times New Roman"/>
              </a:rPr>
              <a:t>y2</a:t>
            </a:r>
            <a:r>
              <a:rPr lang="zh-TW" altLang="en-US" sz="1200" dirty="0">
                <a:latin typeface="微軟正黑體" pitchFamily="34" charset="-120"/>
                <a:ea typeface="微軟正黑體" pitchFamily="34" charset="-120"/>
                <a:cs typeface="Times New Roman"/>
              </a:rPr>
              <a:t>可以跟</a:t>
            </a:r>
            <a:r>
              <a:rPr lang="en-US" altLang="zh-TW" sz="1200" dirty="0" err="1">
                <a:latin typeface="微軟正黑體" pitchFamily="34" charset="-120"/>
                <a:ea typeface="微軟正黑體" pitchFamily="34" charset="-120"/>
                <a:cs typeface="Times New Roman"/>
              </a:rPr>
              <a:t>prod_type</a:t>
            </a:r>
            <a:r>
              <a:rPr lang="zh-TW" altLang="en-US" sz="1200" dirty="0">
                <a:latin typeface="微軟正黑體" pitchFamily="34" charset="-120"/>
                <a:ea typeface="微軟正黑體" pitchFamily="34" charset="-120"/>
                <a:cs typeface="Times New Roman"/>
              </a:rPr>
              <a:t>為</a:t>
            </a:r>
            <a:r>
              <a:rPr lang="en-US" altLang="zh-TW" sz="1200" dirty="0">
                <a:latin typeface="微軟正黑體" pitchFamily="34" charset="-120"/>
                <a:ea typeface="微軟正黑體" pitchFamily="34" charset="-120"/>
                <a:cs typeface="Times New Roman"/>
              </a:rPr>
              <a:t>22</a:t>
            </a:r>
            <a:r>
              <a:rPr lang="zh-TW" altLang="en-US" sz="1200" dirty="0">
                <a:latin typeface="微軟正黑體" pitchFamily="34" charset="-120"/>
                <a:ea typeface="微軟正黑體" pitchFamily="34" charset="-120"/>
                <a:cs typeface="Times New Roman"/>
              </a:rPr>
              <a:t>與</a:t>
            </a:r>
            <a:r>
              <a:rPr lang="en-US" altLang="zh-TW" sz="1200" dirty="0">
                <a:latin typeface="微軟正黑體" pitchFamily="34" charset="-120"/>
                <a:ea typeface="微軟正黑體" pitchFamily="34" charset="-120"/>
                <a:cs typeface="Times New Roman"/>
              </a:rPr>
              <a:t>23</a:t>
            </a:r>
            <a:r>
              <a:rPr lang="zh-TW" altLang="en-US" sz="1200" dirty="0">
                <a:latin typeface="微軟正黑體" pitchFamily="34" charset="-120"/>
                <a:ea typeface="微軟正黑體" pitchFamily="34" charset="-120"/>
                <a:cs typeface="Times New Roman"/>
              </a:rPr>
              <a:t>（指該顧客”該月”購買</a:t>
            </a:r>
            <a:r>
              <a:rPr lang="en-US" altLang="zh-TW" sz="1200" dirty="0" err="1">
                <a:latin typeface="微軟正黑體" pitchFamily="34" charset="-120"/>
                <a:ea typeface="微軟正黑體" pitchFamily="34" charset="-120"/>
                <a:cs typeface="Times New Roman"/>
              </a:rPr>
              <a:t>prod_type</a:t>
            </a:r>
            <a:r>
              <a:rPr lang="zh-TW" altLang="en-US" sz="1200" dirty="0">
                <a:latin typeface="微軟正黑體" pitchFamily="34" charset="-120"/>
                <a:ea typeface="微軟正黑體" pitchFamily="34" charset="-120"/>
                <a:cs typeface="Times New Roman"/>
              </a:rPr>
              <a:t>為</a:t>
            </a:r>
            <a:r>
              <a:rPr lang="en-US" altLang="zh-TW" sz="1200" dirty="0">
                <a:latin typeface="微軟正黑體" pitchFamily="34" charset="-120"/>
                <a:ea typeface="微軟正黑體" pitchFamily="34" charset="-120"/>
                <a:cs typeface="Times New Roman"/>
              </a:rPr>
              <a:t>22</a:t>
            </a:r>
            <a:r>
              <a:rPr lang="zh-TW" altLang="en-US" sz="1200" dirty="0">
                <a:latin typeface="微軟正黑體" pitchFamily="34" charset="-120"/>
                <a:ea typeface="微軟正黑體" pitchFamily="34" charset="-120"/>
                <a:cs typeface="Times New Roman"/>
              </a:rPr>
              <a:t>與</a:t>
            </a:r>
            <a:r>
              <a:rPr lang="en-US" altLang="zh-TW" sz="1200" dirty="0">
                <a:latin typeface="微軟正黑體" pitchFamily="34" charset="-120"/>
                <a:ea typeface="微軟正黑體" pitchFamily="34" charset="-120"/>
                <a:cs typeface="Times New Roman"/>
              </a:rPr>
              <a:t>23</a:t>
            </a:r>
            <a:r>
              <a:rPr lang="zh-TW" altLang="en-US" sz="1200" dirty="0">
                <a:latin typeface="微軟正黑體" pitchFamily="34" charset="-120"/>
                <a:ea typeface="微軟正黑體" pitchFamily="34" charset="-120"/>
                <a:cs typeface="Times New Roman"/>
              </a:rPr>
              <a:t>的次數之</a:t>
            </a:r>
            <a:r>
              <a:rPr lang="en-US" altLang="zh-TW" sz="1200" dirty="0">
                <a:latin typeface="微軟正黑體" pitchFamily="34" charset="-120"/>
                <a:ea typeface="微軟正黑體" pitchFamily="34" charset="-120"/>
                <a:cs typeface="Times New Roman"/>
              </a:rPr>
              <a:t>Feature</a:t>
            </a:r>
            <a:r>
              <a:rPr lang="zh-TW" altLang="en-US" sz="1200" dirty="0">
                <a:latin typeface="微軟正黑體" pitchFamily="34" charset="-120"/>
                <a:ea typeface="微軟正黑體" pitchFamily="34" charset="-120"/>
                <a:cs typeface="Times New Roman"/>
              </a:rPr>
              <a:t>）一起進行交叉銷售，如此則可免於游擊式盲目銷售，避免無區別的廣告投放，降低投入成本、提升轉換率與顧客財務貢獻。</a:t>
            </a:r>
            <a:endParaRPr lang="zh-TW" altLang="zh-TW" sz="1200" dirty="0">
              <a:latin typeface="微軟正黑體" pitchFamily="34" charset="-120"/>
              <a:ea typeface="微軟正黑體" pitchFamily="34" charset="-120"/>
              <a:cs typeface="新細明體"/>
            </a:endParaRPr>
          </a:p>
        </p:txBody>
      </p:sp>
      <p:pic>
        <p:nvPicPr>
          <p:cNvPr id="3073" name="圖片 7"/>
          <p:cNvPicPr>
            <a:picLocks noChangeAspect="1" noChangeArrowheads="1"/>
          </p:cNvPicPr>
          <p:nvPr/>
        </p:nvPicPr>
        <p:blipFill rotWithShape="1">
          <a:blip r:embed="rId2">
            <a:extLst>
              <a:ext uri="{28A0092B-C50C-407E-A947-70E740481C1C}">
                <a14:useLocalDpi xmlns:a14="http://schemas.microsoft.com/office/drawing/2010/main" val="0"/>
              </a:ext>
            </a:extLst>
          </a:blip>
          <a:srcRect t="1196"/>
          <a:stretch/>
        </p:blipFill>
        <p:spPr bwMode="auto">
          <a:xfrm>
            <a:off x="574514" y="1419766"/>
            <a:ext cx="4138060" cy="298818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2555" y="2409732"/>
            <a:ext cx="3889445" cy="2156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
        <p:nvSpPr>
          <p:cNvPr id="16" name="矩形 15"/>
          <p:cNvSpPr/>
          <p:nvPr/>
        </p:nvSpPr>
        <p:spPr>
          <a:xfrm>
            <a:off x="669987" y="3327834"/>
            <a:ext cx="3889445"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
        <p:nvSpPr>
          <p:cNvPr id="17" name="等腰三角形 16">
            <a:extLst>
              <a:ext uri="{FF2B5EF4-FFF2-40B4-BE49-F238E27FC236}">
                <a16:creationId xmlns:a16="http://schemas.microsoft.com/office/drawing/2014/main" id="{1190B140-4B89-40C3-A4BC-AD7FB22B7E29}"/>
              </a:ext>
            </a:extLst>
          </p:cNvPr>
          <p:cNvSpPr/>
          <p:nvPr/>
        </p:nvSpPr>
        <p:spPr>
          <a:xfrm rot="5400000">
            <a:off x="3780204" y="2764040"/>
            <a:ext cx="2699555" cy="23555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pic>
        <p:nvPicPr>
          <p:cNvPr id="7" name="圖片 6"/>
          <p:cNvPicPr>
            <a:picLocks noChangeAspect="1"/>
          </p:cNvPicPr>
          <p:nvPr/>
        </p:nvPicPr>
        <p:blipFill rotWithShape="1">
          <a:blip r:embed="rId3" cstate="print">
            <a:extLst>
              <a:ext uri="{28A0092B-C50C-407E-A947-70E740481C1C}">
                <a14:useLocalDpi xmlns:a14="http://schemas.microsoft.com/office/drawing/2010/main" val="0"/>
              </a:ext>
            </a:extLst>
          </a:blip>
          <a:srcRect l="35974" t="53350" r="34208" b="3903"/>
          <a:stretch/>
        </p:blipFill>
        <p:spPr>
          <a:xfrm>
            <a:off x="6775383" y="1216306"/>
            <a:ext cx="861224" cy="864000"/>
          </a:xfrm>
          <a:prstGeom prst="flowChartConnector">
            <a:avLst/>
          </a:prstGeom>
          <a:effectLst>
            <a:outerShdw blurRad="50800" dist="38100" dir="5400000" algn="t" rotWithShape="0">
              <a:prstClr val="black">
                <a:alpha val="40000"/>
              </a:prstClr>
            </a:outerShdw>
          </a:effectLst>
        </p:spPr>
      </p:pic>
      <p:sp>
        <p:nvSpPr>
          <p:cNvPr id="15" name="矩形 14"/>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24</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031880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3"/>
            </a:gs>
          </a:gsLst>
          <a:lin ang="2700000" scaled="1"/>
        </a:gradFill>
        <a:effectLst/>
      </p:bgPr>
    </p:b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5249C13-6AAD-43B4-A7AF-09D54018451F}"/>
              </a:ext>
            </a:extLst>
          </p:cNvPr>
          <p:cNvSpPr>
            <a:spLocks noEditPoints="1"/>
          </p:cNvSpPr>
          <p:nvPr/>
        </p:nvSpPr>
        <p:spPr bwMode="auto">
          <a:xfrm>
            <a:off x="3761699" y="2544634"/>
            <a:ext cx="566057" cy="575363"/>
          </a:xfrm>
          <a:custGeom>
            <a:avLst/>
            <a:gdLst>
              <a:gd name="T0" fmla="*/ 3887 w 6058"/>
              <a:gd name="T1" fmla="*/ 3882 h 5750"/>
              <a:gd name="T2" fmla="*/ 4365 w 6058"/>
              <a:gd name="T3" fmla="*/ 2939 h 5750"/>
              <a:gd name="T4" fmla="*/ 4900 w 6058"/>
              <a:gd name="T5" fmla="*/ 1658 h 5750"/>
              <a:gd name="T6" fmla="*/ 4792 w 6058"/>
              <a:gd name="T7" fmla="*/ 1557 h 5750"/>
              <a:gd name="T8" fmla="*/ 3028 w 6058"/>
              <a:gd name="T9" fmla="*/ 0 h 5750"/>
              <a:gd name="T10" fmla="*/ 1265 w 6058"/>
              <a:gd name="T11" fmla="*/ 1553 h 5750"/>
              <a:gd name="T12" fmla="*/ 1157 w 6058"/>
              <a:gd name="T13" fmla="*/ 1654 h 5750"/>
              <a:gd name="T14" fmla="*/ 1692 w 6058"/>
              <a:gd name="T15" fmla="*/ 2938 h 5750"/>
              <a:gd name="T16" fmla="*/ 2171 w 6058"/>
              <a:gd name="T17" fmla="*/ 3882 h 5750"/>
              <a:gd name="T18" fmla="*/ 29 w 6058"/>
              <a:gd name="T19" fmla="*/ 5636 h 5750"/>
              <a:gd name="T20" fmla="*/ 5915 w 6058"/>
              <a:gd name="T21" fmla="*/ 5750 h 5750"/>
              <a:gd name="T22" fmla="*/ 3887 w 6058"/>
              <a:gd name="T23" fmla="*/ 3986 h 5750"/>
              <a:gd name="T24" fmla="*/ 1383 w 6058"/>
              <a:gd name="T25" fmla="*/ 2509 h 5750"/>
              <a:gd name="T26" fmla="*/ 1366 w 6058"/>
              <a:gd name="T27" fmla="*/ 1762 h 5750"/>
              <a:gd name="T28" fmla="*/ 1499 w 6058"/>
              <a:gd name="T29" fmla="*/ 1600 h 5750"/>
              <a:gd name="T30" fmla="*/ 3028 w 6058"/>
              <a:gd name="T31" fmla="*/ 227 h 5750"/>
              <a:gd name="T32" fmla="*/ 4563 w 6058"/>
              <a:gd name="T33" fmla="*/ 1600 h 5750"/>
              <a:gd name="T34" fmla="*/ 4695 w 6058"/>
              <a:gd name="T35" fmla="*/ 1762 h 5750"/>
              <a:gd name="T36" fmla="*/ 4431 w 6058"/>
              <a:gd name="T37" fmla="*/ 2686 h 5750"/>
              <a:gd name="T38" fmla="*/ 4433 w 6058"/>
              <a:gd name="T39" fmla="*/ 1800 h 5750"/>
              <a:gd name="T40" fmla="*/ 3028 w 6058"/>
              <a:gd name="T41" fmla="*/ 553 h 5750"/>
              <a:gd name="T42" fmla="*/ 1624 w 6058"/>
              <a:gd name="T43" fmla="*/ 1800 h 5750"/>
              <a:gd name="T44" fmla="*/ 1624 w 6058"/>
              <a:gd name="T45" fmla="*/ 2685 h 5750"/>
              <a:gd name="T46" fmla="*/ 2850 w 6058"/>
              <a:gd name="T47" fmla="*/ 1413 h 5750"/>
              <a:gd name="T48" fmla="*/ 1861 w 6058"/>
              <a:gd name="T49" fmla="*/ 1741 h 5750"/>
              <a:gd name="T50" fmla="*/ 3011 w 6058"/>
              <a:gd name="T51" fmla="*/ 779 h 5750"/>
              <a:gd name="T52" fmla="*/ 3251 w 6058"/>
              <a:gd name="T53" fmla="*/ 763 h 5750"/>
              <a:gd name="T54" fmla="*/ 4207 w 6058"/>
              <a:gd name="T55" fmla="*/ 1754 h 5750"/>
              <a:gd name="T56" fmla="*/ 1905 w 6058"/>
              <a:gd name="T57" fmla="*/ 2707 h 5750"/>
              <a:gd name="T58" fmla="*/ 1669 w 6058"/>
              <a:gd name="T59" fmla="*/ 2157 h 5750"/>
              <a:gd name="T60" fmla="*/ 2795 w 6058"/>
              <a:gd name="T61" fmla="*/ 1642 h 5750"/>
              <a:gd name="T62" fmla="*/ 4289 w 6058"/>
              <a:gd name="T63" fmla="*/ 1971 h 5750"/>
              <a:gd name="T64" fmla="*/ 4183 w 6058"/>
              <a:gd name="T65" fmla="*/ 2631 h 5750"/>
              <a:gd name="T66" fmla="*/ 4155 w 6058"/>
              <a:gd name="T67" fmla="*/ 2767 h 5750"/>
              <a:gd name="T68" fmla="*/ 3032 w 6058"/>
              <a:gd name="T69" fmla="*/ 3133 h 5750"/>
              <a:gd name="T70" fmla="*/ 3507 w 6058"/>
              <a:gd name="T71" fmla="*/ 3583 h 5750"/>
              <a:gd name="T72" fmla="*/ 3596 w 6058"/>
              <a:gd name="T73" fmla="*/ 3328 h 5750"/>
              <a:gd name="T74" fmla="*/ 3813 w 6058"/>
              <a:gd name="T75" fmla="*/ 3648 h 5750"/>
              <a:gd name="T76" fmla="*/ 3003 w 6058"/>
              <a:gd name="T77" fmla="*/ 3929 h 5750"/>
              <a:gd name="T78" fmla="*/ 1901 w 6058"/>
              <a:gd name="T79" fmla="*/ 2706 h 5750"/>
              <a:gd name="T80" fmla="*/ 3268 w 6058"/>
              <a:gd name="T81" fmla="*/ 3459 h 5750"/>
              <a:gd name="T82" fmla="*/ 3268 w 6058"/>
              <a:gd name="T83" fmla="*/ 3257 h 5750"/>
              <a:gd name="T84" fmla="*/ 2915 w 6058"/>
              <a:gd name="T85" fmla="*/ 5516 h 5750"/>
              <a:gd name="T86" fmla="*/ 2170 w 6058"/>
              <a:gd name="T87" fmla="*/ 4214 h 5750"/>
              <a:gd name="T88" fmla="*/ 2915 w 6058"/>
              <a:gd name="T89" fmla="*/ 4905 h 5750"/>
              <a:gd name="T90" fmla="*/ 2397 w 6058"/>
              <a:gd name="T91" fmla="*/ 4418 h 5750"/>
              <a:gd name="T92" fmla="*/ 2397 w 6058"/>
              <a:gd name="T93" fmla="*/ 4026 h 5750"/>
              <a:gd name="T94" fmla="*/ 3057 w 6058"/>
              <a:gd name="T95" fmla="*/ 4153 h 5750"/>
              <a:gd name="T96" fmla="*/ 3660 w 6058"/>
              <a:gd name="T97" fmla="*/ 4418 h 5750"/>
              <a:gd name="T98" fmla="*/ 2397 w 6058"/>
              <a:gd name="T99" fmla="*/ 4418 h 5750"/>
              <a:gd name="T100" fmla="*/ 3142 w 6058"/>
              <a:gd name="T101" fmla="*/ 4904 h 5750"/>
              <a:gd name="T102" fmla="*/ 3887 w 6058"/>
              <a:gd name="T103" fmla="*/ 4218 h 5750"/>
              <a:gd name="T104" fmla="*/ 3142 w 6058"/>
              <a:gd name="T105" fmla="*/ 5519 h 5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58" h="5750">
                <a:moveTo>
                  <a:pt x="3887" y="3986"/>
                </a:moveTo>
                <a:cubicBezTo>
                  <a:pt x="3887" y="3882"/>
                  <a:pt x="3887" y="3882"/>
                  <a:pt x="3887" y="3882"/>
                </a:cubicBezTo>
                <a:cubicBezTo>
                  <a:pt x="3916" y="3858"/>
                  <a:pt x="3945" y="3832"/>
                  <a:pt x="3972" y="3804"/>
                </a:cubicBezTo>
                <a:cubicBezTo>
                  <a:pt x="4190" y="3564"/>
                  <a:pt x="4328" y="3262"/>
                  <a:pt x="4365" y="2939"/>
                </a:cubicBezTo>
                <a:cubicBezTo>
                  <a:pt x="4561" y="2909"/>
                  <a:pt x="4738" y="2804"/>
                  <a:pt x="4858" y="2646"/>
                </a:cubicBezTo>
                <a:cubicBezTo>
                  <a:pt x="5023" y="2413"/>
                  <a:pt x="5037" y="2078"/>
                  <a:pt x="4900" y="1658"/>
                </a:cubicBezTo>
                <a:cubicBezTo>
                  <a:pt x="4892" y="1634"/>
                  <a:pt x="4876" y="1613"/>
                  <a:pt x="4854" y="1599"/>
                </a:cubicBezTo>
                <a:cubicBezTo>
                  <a:pt x="4792" y="1557"/>
                  <a:pt x="4792" y="1557"/>
                  <a:pt x="4792" y="1557"/>
                </a:cubicBezTo>
                <a:cubicBezTo>
                  <a:pt x="4801" y="1178"/>
                  <a:pt x="4670" y="809"/>
                  <a:pt x="4424" y="520"/>
                </a:cubicBezTo>
                <a:cubicBezTo>
                  <a:pt x="4119" y="176"/>
                  <a:pt x="3650" y="3"/>
                  <a:pt x="3028" y="0"/>
                </a:cubicBezTo>
                <a:cubicBezTo>
                  <a:pt x="2408" y="0"/>
                  <a:pt x="1938" y="176"/>
                  <a:pt x="1633" y="516"/>
                </a:cubicBezTo>
                <a:cubicBezTo>
                  <a:pt x="1387" y="804"/>
                  <a:pt x="1256" y="1174"/>
                  <a:pt x="1265" y="1553"/>
                </a:cubicBezTo>
                <a:cubicBezTo>
                  <a:pt x="1202" y="1595"/>
                  <a:pt x="1202" y="1595"/>
                  <a:pt x="1202" y="1595"/>
                </a:cubicBezTo>
                <a:cubicBezTo>
                  <a:pt x="1181" y="1609"/>
                  <a:pt x="1165" y="1629"/>
                  <a:pt x="1157" y="1654"/>
                </a:cubicBezTo>
                <a:cubicBezTo>
                  <a:pt x="1020" y="2076"/>
                  <a:pt x="1034" y="2409"/>
                  <a:pt x="1199" y="2642"/>
                </a:cubicBezTo>
                <a:cubicBezTo>
                  <a:pt x="1319" y="2801"/>
                  <a:pt x="1495" y="2907"/>
                  <a:pt x="1692" y="2938"/>
                </a:cubicBezTo>
                <a:cubicBezTo>
                  <a:pt x="1729" y="3261"/>
                  <a:pt x="1867" y="3564"/>
                  <a:pt x="2086" y="3804"/>
                </a:cubicBezTo>
                <a:cubicBezTo>
                  <a:pt x="2113" y="3832"/>
                  <a:pt x="2141" y="3857"/>
                  <a:pt x="2171" y="3882"/>
                </a:cubicBezTo>
                <a:cubicBezTo>
                  <a:pt x="2171" y="3986"/>
                  <a:pt x="2171" y="3986"/>
                  <a:pt x="2171" y="3986"/>
                </a:cubicBezTo>
                <a:cubicBezTo>
                  <a:pt x="1736" y="4070"/>
                  <a:pt x="0" y="4478"/>
                  <a:pt x="29" y="5636"/>
                </a:cubicBezTo>
                <a:cubicBezTo>
                  <a:pt x="29" y="5699"/>
                  <a:pt x="80" y="5750"/>
                  <a:pt x="143" y="5750"/>
                </a:cubicBezTo>
                <a:cubicBezTo>
                  <a:pt x="5915" y="5750"/>
                  <a:pt x="5915" y="5750"/>
                  <a:pt x="5915" y="5750"/>
                </a:cubicBezTo>
                <a:cubicBezTo>
                  <a:pt x="5978" y="5750"/>
                  <a:pt x="6029" y="5699"/>
                  <a:pt x="6029" y="5636"/>
                </a:cubicBezTo>
                <a:cubicBezTo>
                  <a:pt x="6058" y="4478"/>
                  <a:pt x="4322" y="4070"/>
                  <a:pt x="3887" y="3986"/>
                </a:cubicBezTo>
                <a:close/>
                <a:moveTo>
                  <a:pt x="1624" y="2685"/>
                </a:moveTo>
                <a:cubicBezTo>
                  <a:pt x="1527" y="2652"/>
                  <a:pt x="1443" y="2591"/>
                  <a:pt x="1383" y="2509"/>
                </a:cubicBezTo>
                <a:cubicBezTo>
                  <a:pt x="1389" y="2510"/>
                  <a:pt x="1389" y="2510"/>
                  <a:pt x="1389" y="2510"/>
                </a:cubicBezTo>
                <a:cubicBezTo>
                  <a:pt x="1275" y="2344"/>
                  <a:pt x="1265" y="2093"/>
                  <a:pt x="1366" y="1762"/>
                </a:cubicBezTo>
                <a:cubicBezTo>
                  <a:pt x="1449" y="1706"/>
                  <a:pt x="1449" y="1706"/>
                  <a:pt x="1449" y="1706"/>
                </a:cubicBezTo>
                <a:cubicBezTo>
                  <a:pt x="1484" y="1683"/>
                  <a:pt x="1503" y="1642"/>
                  <a:pt x="1499" y="1600"/>
                </a:cubicBezTo>
                <a:cubicBezTo>
                  <a:pt x="1480" y="1261"/>
                  <a:pt x="1590" y="927"/>
                  <a:pt x="1808" y="666"/>
                </a:cubicBezTo>
                <a:cubicBezTo>
                  <a:pt x="2064" y="375"/>
                  <a:pt x="2477" y="230"/>
                  <a:pt x="3028" y="227"/>
                </a:cubicBezTo>
                <a:cubicBezTo>
                  <a:pt x="3580" y="225"/>
                  <a:pt x="3993" y="375"/>
                  <a:pt x="4254" y="666"/>
                </a:cubicBezTo>
                <a:cubicBezTo>
                  <a:pt x="4471" y="927"/>
                  <a:pt x="4582" y="1261"/>
                  <a:pt x="4563" y="1600"/>
                </a:cubicBezTo>
                <a:cubicBezTo>
                  <a:pt x="4558" y="1642"/>
                  <a:pt x="4578" y="1683"/>
                  <a:pt x="4613" y="1706"/>
                </a:cubicBezTo>
                <a:cubicBezTo>
                  <a:pt x="4695" y="1762"/>
                  <a:pt x="4695" y="1762"/>
                  <a:pt x="4695" y="1762"/>
                </a:cubicBezTo>
                <a:cubicBezTo>
                  <a:pt x="4797" y="2092"/>
                  <a:pt x="4790" y="2344"/>
                  <a:pt x="4673" y="2510"/>
                </a:cubicBezTo>
                <a:cubicBezTo>
                  <a:pt x="4612" y="2592"/>
                  <a:pt x="4528" y="2654"/>
                  <a:pt x="4431" y="2686"/>
                </a:cubicBezTo>
                <a:cubicBezTo>
                  <a:pt x="4568" y="2530"/>
                  <a:pt x="4635" y="2325"/>
                  <a:pt x="4616" y="2118"/>
                </a:cubicBezTo>
                <a:cubicBezTo>
                  <a:pt x="4595" y="1994"/>
                  <a:pt x="4530" y="1881"/>
                  <a:pt x="4433" y="1800"/>
                </a:cubicBezTo>
                <a:cubicBezTo>
                  <a:pt x="4384" y="665"/>
                  <a:pt x="3588" y="537"/>
                  <a:pt x="3245" y="537"/>
                </a:cubicBezTo>
                <a:cubicBezTo>
                  <a:pt x="3173" y="537"/>
                  <a:pt x="3100" y="543"/>
                  <a:pt x="3028" y="553"/>
                </a:cubicBezTo>
                <a:cubicBezTo>
                  <a:pt x="2957" y="543"/>
                  <a:pt x="2884" y="537"/>
                  <a:pt x="2812" y="537"/>
                </a:cubicBezTo>
                <a:cubicBezTo>
                  <a:pt x="2471" y="537"/>
                  <a:pt x="1676" y="662"/>
                  <a:pt x="1624" y="1800"/>
                </a:cubicBezTo>
                <a:cubicBezTo>
                  <a:pt x="1526" y="1880"/>
                  <a:pt x="1461" y="1993"/>
                  <a:pt x="1439" y="2117"/>
                </a:cubicBezTo>
                <a:cubicBezTo>
                  <a:pt x="1420" y="2324"/>
                  <a:pt x="1487" y="2529"/>
                  <a:pt x="1624" y="2685"/>
                </a:cubicBezTo>
                <a:close/>
                <a:moveTo>
                  <a:pt x="4207" y="1754"/>
                </a:moveTo>
                <a:cubicBezTo>
                  <a:pt x="3731" y="1781"/>
                  <a:pt x="3257" y="1662"/>
                  <a:pt x="2850" y="1413"/>
                </a:cubicBezTo>
                <a:cubicBezTo>
                  <a:pt x="2804" y="1381"/>
                  <a:pt x="2741" y="1387"/>
                  <a:pt x="2703" y="1428"/>
                </a:cubicBezTo>
                <a:cubicBezTo>
                  <a:pt x="2475" y="1672"/>
                  <a:pt x="2061" y="1729"/>
                  <a:pt x="1861" y="1741"/>
                </a:cubicBezTo>
                <a:cubicBezTo>
                  <a:pt x="1922" y="938"/>
                  <a:pt x="2408" y="763"/>
                  <a:pt x="2817" y="763"/>
                </a:cubicBezTo>
                <a:cubicBezTo>
                  <a:pt x="2882" y="763"/>
                  <a:pt x="2947" y="768"/>
                  <a:pt x="3011" y="779"/>
                </a:cubicBezTo>
                <a:cubicBezTo>
                  <a:pt x="3026" y="782"/>
                  <a:pt x="3042" y="782"/>
                  <a:pt x="3057" y="779"/>
                </a:cubicBezTo>
                <a:cubicBezTo>
                  <a:pt x="3121" y="768"/>
                  <a:pt x="3186" y="763"/>
                  <a:pt x="3251" y="763"/>
                </a:cubicBezTo>
                <a:cubicBezTo>
                  <a:pt x="3656" y="763"/>
                  <a:pt x="4145" y="943"/>
                  <a:pt x="4201" y="1752"/>
                </a:cubicBezTo>
                <a:lnTo>
                  <a:pt x="4207" y="1754"/>
                </a:lnTo>
                <a:close/>
                <a:moveTo>
                  <a:pt x="1901" y="2706"/>
                </a:moveTo>
                <a:cubicBezTo>
                  <a:pt x="1905" y="2707"/>
                  <a:pt x="1905" y="2707"/>
                  <a:pt x="1905" y="2707"/>
                </a:cubicBezTo>
                <a:cubicBezTo>
                  <a:pt x="1906" y="2680"/>
                  <a:pt x="1895" y="2652"/>
                  <a:pt x="1877" y="2631"/>
                </a:cubicBezTo>
                <a:cubicBezTo>
                  <a:pt x="1721" y="2453"/>
                  <a:pt x="1650" y="2291"/>
                  <a:pt x="1669" y="2157"/>
                </a:cubicBezTo>
                <a:cubicBezTo>
                  <a:pt x="1678" y="2082"/>
                  <a:pt x="1715" y="2014"/>
                  <a:pt x="1772" y="1965"/>
                </a:cubicBezTo>
                <a:cubicBezTo>
                  <a:pt x="1922" y="1965"/>
                  <a:pt x="2454" y="1936"/>
                  <a:pt x="2795" y="1642"/>
                </a:cubicBezTo>
                <a:cubicBezTo>
                  <a:pt x="3178" y="1863"/>
                  <a:pt x="3612" y="1980"/>
                  <a:pt x="4055" y="1983"/>
                </a:cubicBezTo>
                <a:cubicBezTo>
                  <a:pt x="4131" y="1983"/>
                  <a:pt x="4208" y="1983"/>
                  <a:pt x="4289" y="1971"/>
                </a:cubicBezTo>
                <a:cubicBezTo>
                  <a:pt x="4345" y="2018"/>
                  <a:pt x="4381" y="2084"/>
                  <a:pt x="4391" y="2157"/>
                </a:cubicBezTo>
                <a:cubicBezTo>
                  <a:pt x="4410" y="2288"/>
                  <a:pt x="4339" y="2453"/>
                  <a:pt x="4183" y="2631"/>
                </a:cubicBezTo>
                <a:cubicBezTo>
                  <a:pt x="4165" y="2652"/>
                  <a:pt x="4155" y="2680"/>
                  <a:pt x="4155" y="2707"/>
                </a:cubicBezTo>
                <a:cubicBezTo>
                  <a:pt x="4155" y="2707"/>
                  <a:pt x="4155" y="2730"/>
                  <a:pt x="4155" y="2767"/>
                </a:cubicBezTo>
                <a:cubicBezTo>
                  <a:pt x="3494" y="3121"/>
                  <a:pt x="3494" y="3121"/>
                  <a:pt x="3494" y="3121"/>
                </a:cubicBezTo>
                <a:cubicBezTo>
                  <a:pt x="3363" y="2997"/>
                  <a:pt x="3156" y="3002"/>
                  <a:pt x="3032" y="3133"/>
                </a:cubicBezTo>
                <a:cubicBezTo>
                  <a:pt x="2908" y="3265"/>
                  <a:pt x="2913" y="3472"/>
                  <a:pt x="3044" y="3596"/>
                </a:cubicBezTo>
                <a:cubicBezTo>
                  <a:pt x="3175" y="3720"/>
                  <a:pt x="3382" y="3714"/>
                  <a:pt x="3507" y="3583"/>
                </a:cubicBezTo>
                <a:cubicBezTo>
                  <a:pt x="3564" y="3522"/>
                  <a:pt x="3596" y="3442"/>
                  <a:pt x="3596" y="3358"/>
                </a:cubicBezTo>
                <a:cubicBezTo>
                  <a:pt x="3597" y="3348"/>
                  <a:pt x="3597" y="3338"/>
                  <a:pt x="3596" y="3328"/>
                </a:cubicBezTo>
                <a:cubicBezTo>
                  <a:pt x="4117" y="3048"/>
                  <a:pt x="4117" y="3048"/>
                  <a:pt x="4117" y="3048"/>
                </a:cubicBezTo>
                <a:cubicBezTo>
                  <a:pt x="4073" y="3272"/>
                  <a:pt x="3967" y="3479"/>
                  <a:pt x="3813" y="3648"/>
                </a:cubicBezTo>
                <a:cubicBezTo>
                  <a:pt x="3612" y="3842"/>
                  <a:pt x="3339" y="3944"/>
                  <a:pt x="3060" y="3929"/>
                </a:cubicBezTo>
                <a:cubicBezTo>
                  <a:pt x="3003" y="3929"/>
                  <a:pt x="3003" y="3929"/>
                  <a:pt x="3003" y="3929"/>
                </a:cubicBezTo>
                <a:cubicBezTo>
                  <a:pt x="2725" y="3943"/>
                  <a:pt x="2453" y="3842"/>
                  <a:pt x="2252" y="3649"/>
                </a:cubicBezTo>
                <a:cubicBezTo>
                  <a:pt x="1893" y="3291"/>
                  <a:pt x="1901" y="2712"/>
                  <a:pt x="1901" y="2706"/>
                </a:cubicBezTo>
                <a:close/>
                <a:moveTo>
                  <a:pt x="3369" y="3358"/>
                </a:moveTo>
                <a:cubicBezTo>
                  <a:pt x="3369" y="3414"/>
                  <a:pt x="3324" y="3459"/>
                  <a:pt x="3268" y="3459"/>
                </a:cubicBezTo>
                <a:cubicBezTo>
                  <a:pt x="3212" y="3459"/>
                  <a:pt x="3167" y="3414"/>
                  <a:pt x="3167" y="3358"/>
                </a:cubicBezTo>
                <a:cubicBezTo>
                  <a:pt x="3167" y="3302"/>
                  <a:pt x="3212" y="3257"/>
                  <a:pt x="3268" y="3257"/>
                </a:cubicBezTo>
                <a:cubicBezTo>
                  <a:pt x="3324" y="3257"/>
                  <a:pt x="3369" y="3302"/>
                  <a:pt x="3369" y="3358"/>
                </a:cubicBezTo>
                <a:close/>
                <a:moveTo>
                  <a:pt x="2915" y="5516"/>
                </a:moveTo>
                <a:cubicBezTo>
                  <a:pt x="260" y="5516"/>
                  <a:pt x="260" y="5516"/>
                  <a:pt x="260" y="5516"/>
                </a:cubicBezTo>
                <a:cubicBezTo>
                  <a:pt x="350" y="4663"/>
                  <a:pt x="1736" y="4306"/>
                  <a:pt x="2170" y="4214"/>
                </a:cubicBezTo>
                <a:cubicBezTo>
                  <a:pt x="2170" y="4418"/>
                  <a:pt x="2170" y="4418"/>
                  <a:pt x="2170" y="4418"/>
                </a:cubicBezTo>
                <a:cubicBezTo>
                  <a:pt x="2170" y="4675"/>
                  <a:pt x="2483" y="4872"/>
                  <a:pt x="2915" y="4905"/>
                </a:cubicBezTo>
                <a:lnTo>
                  <a:pt x="2915" y="5516"/>
                </a:lnTo>
                <a:close/>
                <a:moveTo>
                  <a:pt x="2397" y="4418"/>
                </a:moveTo>
                <a:cubicBezTo>
                  <a:pt x="2397" y="4414"/>
                  <a:pt x="2397" y="4414"/>
                  <a:pt x="2397" y="4414"/>
                </a:cubicBezTo>
                <a:cubicBezTo>
                  <a:pt x="2397" y="4026"/>
                  <a:pt x="2397" y="4026"/>
                  <a:pt x="2397" y="4026"/>
                </a:cubicBezTo>
                <a:cubicBezTo>
                  <a:pt x="2586" y="4113"/>
                  <a:pt x="2792" y="4157"/>
                  <a:pt x="3000" y="4153"/>
                </a:cubicBezTo>
                <a:cubicBezTo>
                  <a:pt x="3057" y="4153"/>
                  <a:pt x="3057" y="4153"/>
                  <a:pt x="3057" y="4153"/>
                </a:cubicBezTo>
                <a:cubicBezTo>
                  <a:pt x="3265" y="4157"/>
                  <a:pt x="3471" y="4113"/>
                  <a:pt x="3660" y="4026"/>
                </a:cubicBezTo>
                <a:cubicBezTo>
                  <a:pt x="3660" y="4418"/>
                  <a:pt x="3660" y="4418"/>
                  <a:pt x="3660" y="4418"/>
                </a:cubicBezTo>
                <a:cubicBezTo>
                  <a:pt x="3660" y="4526"/>
                  <a:pt x="3413" y="4681"/>
                  <a:pt x="3028" y="4681"/>
                </a:cubicBezTo>
                <a:cubicBezTo>
                  <a:pt x="2643" y="4681"/>
                  <a:pt x="2397" y="4526"/>
                  <a:pt x="2397" y="4418"/>
                </a:cubicBezTo>
                <a:close/>
                <a:moveTo>
                  <a:pt x="3142" y="5519"/>
                </a:moveTo>
                <a:cubicBezTo>
                  <a:pt x="3142" y="4904"/>
                  <a:pt x="3142" y="4904"/>
                  <a:pt x="3142" y="4904"/>
                </a:cubicBezTo>
                <a:cubicBezTo>
                  <a:pt x="3574" y="4874"/>
                  <a:pt x="3887" y="4677"/>
                  <a:pt x="3887" y="4417"/>
                </a:cubicBezTo>
                <a:cubicBezTo>
                  <a:pt x="3887" y="4218"/>
                  <a:pt x="3887" y="4218"/>
                  <a:pt x="3887" y="4218"/>
                </a:cubicBezTo>
                <a:cubicBezTo>
                  <a:pt x="4324" y="4309"/>
                  <a:pt x="5704" y="4665"/>
                  <a:pt x="5797" y="5519"/>
                </a:cubicBezTo>
                <a:cubicBezTo>
                  <a:pt x="3142" y="5519"/>
                  <a:pt x="3142" y="5519"/>
                  <a:pt x="3142" y="5519"/>
                </a:cubicBezTo>
                <a:close/>
              </a:path>
            </a:pathLst>
          </a:custGeom>
          <a:solidFill>
            <a:schemeClr val="bg1"/>
          </a:solidFill>
          <a:ln w="9525">
            <a:noFill/>
            <a:round/>
            <a:headEnd/>
            <a:tailEnd/>
          </a:ln>
        </p:spPr>
        <p:txBody>
          <a:bodyPr vert="horz" wrap="square" lIns="68589" tIns="34295" rIns="68589" bIns="34295" numCol="1" anchor="t" anchorCtr="0" compatLnSpc="1">
            <a:prstTxWarp prst="textNoShape">
              <a:avLst/>
            </a:prstTxWarp>
          </a:bodyPr>
          <a:lstStyle/>
          <a:p>
            <a:endParaRPr lang="en-IN"/>
          </a:p>
        </p:txBody>
      </p:sp>
      <p:grpSp>
        <p:nvGrpSpPr>
          <p:cNvPr id="25" name="Group 24">
            <a:extLst>
              <a:ext uri="{FF2B5EF4-FFF2-40B4-BE49-F238E27FC236}">
                <a16:creationId xmlns:a16="http://schemas.microsoft.com/office/drawing/2014/main" id="{3860EF22-02D3-4236-A83B-FF257182261B}"/>
              </a:ext>
            </a:extLst>
          </p:cNvPr>
          <p:cNvGrpSpPr/>
          <p:nvPr/>
        </p:nvGrpSpPr>
        <p:grpSpPr>
          <a:xfrm>
            <a:off x="665304" y="2175514"/>
            <a:ext cx="2528198" cy="2137556"/>
            <a:chOff x="2422004" y="350838"/>
            <a:chExt cx="6923213" cy="5855007"/>
          </a:xfrm>
        </p:grpSpPr>
        <p:grpSp>
          <p:nvGrpSpPr>
            <p:cNvPr id="26" name="Group 25">
              <a:extLst>
                <a:ext uri="{FF2B5EF4-FFF2-40B4-BE49-F238E27FC236}">
                  <a16:creationId xmlns:a16="http://schemas.microsoft.com/office/drawing/2014/main" id="{290BE681-7471-4F3A-8235-8DAAA3566F90}"/>
                </a:ext>
              </a:extLst>
            </p:cNvPr>
            <p:cNvGrpSpPr/>
            <p:nvPr/>
          </p:nvGrpSpPr>
          <p:grpSpPr>
            <a:xfrm>
              <a:off x="3698925" y="1485639"/>
              <a:ext cx="2413154" cy="1596293"/>
              <a:chOff x="-10442575" y="179388"/>
              <a:chExt cx="9313863" cy="6161087"/>
            </a:xfrm>
          </p:grpSpPr>
          <p:sp>
            <p:nvSpPr>
              <p:cNvPr id="109" name="Freeform 566">
                <a:extLst>
                  <a:ext uri="{FF2B5EF4-FFF2-40B4-BE49-F238E27FC236}">
                    <a16:creationId xmlns:a16="http://schemas.microsoft.com/office/drawing/2014/main" id="{6A1C5755-03CD-4598-83C4-35BC20DA6334}"/>
                  </a:ext>
                </a:extLst>
              </p:cNvPr>
              <p:cNvSpPr>
                <a:spLocks/>
              </p:cNvSpPr>
              <p:nvPr/>
            </p:nvSpPr>
            <p:spPr bwMode="auto">
              <a:xfrm>
                <a:off x="-10213975" y="1098550"/>
                <a:ext cx="9085263" cy="5241925"/>
              </a:xfrm>
              <a:custGeom>
                <a:avLst/>
                <a:gdLst>
                  <a:gd name="T0" fmla="*/ 408 w 672"/>
                  <a:gd name="T1" fmla="*/ 386 h 388"/>
                  <a:gd name="T2" fmla="*/ 4 w 672"/>
                  <a:gd name="T3" fmla="*/ 153 h 388"/>
                  <a:gd name="T4" fmla="*/ 6 w 672"/>
                  <a:gd name="T5" fmla="*/ 142 h 388"/>
                  <a:gd name="T6" fmla="*/ 246 w 672"/>
                  <a:gd name="T7" fmla="*/ 4 h 388"/>
                  <a:gd name="T8" fmla="*/ 264 w 672"/>
                  <a:gd name="T9" fmla="*/ 3 h 388"/>
                  <a:gd name="T10" fmla="*/ 668 w 672"/>
                  <a:gd name="T11" fmla="*/ 236 h 388"/>
                  <a:gd name="T12" fmla="*/ 666 w 672"/>
                  <a:gd name="T13" fmla="*/ 246 h 388"/>
                  <a:gd name="T14" fmla="*/ 426 w 672"/>
                  <a:gd name="T15" fmla="*/ 385 h 388"/>
                  <a:gd name="T16" fmla="*/ 408 w 672"/>
                  <a:gd name="T17"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388">
                    <a:moveTo>
                      <a:pt x="408" y="386"/>
                    </a:moveTo>
                    <a:cubicBezTo>
                      <a:pt x="4" y="153"/>
                      <a:pt x="4" y="153"/>
                      <a:pt x="4" y="153"/>
                    </a:cubicBezTo>
                    <a:cubicBezTo>
                      <a:pt x="0" y="150"/>
                      <a:pt x="0" y="145"/>
                      <a:pt x="6" y="142"/>
                    </a:cubicBezTo>
                    <a:cubicBezTo>
                      <a:pt x="246" y="4"/>
                      <a:pt x="246" y="4"/>
                      <a:pt x="246" y="4"/>
                    </a:cubicBezTo>
                    <a:cubicBezTo>
                      <a:pt x="251" y="0"/>
                      <a:pt x="260" y="0"/>
                      <a:pt x="264" y="3"/>
                    </a:cubicBezTo>
                    <a:cubicBezTo>
                      <a:pt x="668" y="236"/>
                      <a:pt x="668" y="236"/>
                      <a:pt x="668" y="236"/>
                    </a:cubicBezTo>
                    <a:cubicBezTo>
                      <a:pt x="672" y="238"/>
                      <a:pt x="672" y="243"/>
                      <a:pt x="666" y="246"/>
                    </a:cubicBezTo>
                    <a:cubicBezTo>
                      <a:pt x="426" y="385"/>
                      <a:pt x="426" y="385"/>
                      <a:pt x="426" y="385"/>
                    </a:cubicBezTo>
                    <a:cubicBezTo>
                      <a:pt x="420" y="388"/>
                      <a:pt x="412" y="388"/>
                      <a:pt x="408" y="386"/>
                    </a:cubicBezTo>
                  </a:path>
                </a:pathLst>
              </a:custGeom>
              <a:solidFill>
                <a:schemeClr val="accent3">
                  <a:lumMod val="50000"/>
                  <a:alpha val="7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0" name="Freeform 567">
                <a:extLst>
                  <a:ext uri="{FF2B5EF4-FFF2-40B4-BE49-F238E27FC236}">
                    <a16:creationId xmlns:a16="http://schemas.microsoft.com/office/drawing/2014/main" id="{E203DAE3-FB97-4FE7-A0F6-D23F59A22AB1}"/>
                  </a:ext>
                </a:extLst>
              </p:cNvPr>
              <p:cNvSpPr>
                <a:spLocks/>
              </p:cNvSpPr>
              <p:nvPr/>
            </p:nvSpPr>
            <p:spPr bwMode="auto">
              <a:xfrm>
                <a:off x="-10429875" y="382588"/>
                <a:ext cx="9286875" cy="5308600"/>
              </a:xfrm>
              <a:custGeom>
                <a:avLst/>
                <a:gdLst>
                  <a:gd name="T0" fmla="*/ 687 w 687"/>
                  <a:gd name="T1" fmla="*/ 228 h 393"/>
                  <a:gd name="T2" fmla="*/ 670 w 687"/>
                  <a:gd name="T3" fmla="*/ 231 h 393"/>
                  <a:gd name="T4" fmla="*/ 275 w 687"/>
                  <a:gd name="T5" fmla="*/ 3 h 393"/>
                  <a:gd name="T6" fmla="*/ 256 w 687"/>
                  <a:gd name="T7" fmla="*/ 4 h 393"/>
                  <a:gd name="T8" fmla="*/ 30 w 687"/>
                  <a:gd name="T9" fmla="*/ 134 h 393"/>
                  <a:gd name="T10" fmla="*/ 0 w 687"/>
                  <a:gd name="T11" fmla="*/ 139 h 393"/>
                  <a:gd name="T12" fmla="*/ 0 w 687"/>
                  <a:gd name="T13" fmla="*/ 149 h 393"/>
                  <a:gd name="T14" fmla="*/ 0 w 687"/>
                  <a:gd name="T15" fmla="*/ 149 h 393"/>
                  <a:gd name="T16" fmla="*/ 4 w 687"/>
                  <a:gd name="T17" fmla="*/ 154 h 393"/>
                  <a:gd name="T18" fmla="*/ 412 w 687"/>
                  <a:gd name="T19" fmla="*/ 390 h 393"/>
                  <a:gd name="T20" fmla="*/ 431 w 687"/>
                  <a:gd name="T21" fmla="*/ 389 h 393"/>
                  <a:gd name="T22" fmla="*/ 682 w 687"/>
                  <a:gd name="T23" fmla="*/ 244 h 393"/>
                  <a:gd name="T24" fmla="*/ 687 w 687"/>
                  <a:gd name="T25" fmla="*/ 238 h 393"/>
                  <a:gd name="T26" fmla="*/ 687 w 687"/>
                  <a:gd name="T27" fmla="*/ 238 h 393"/>
                  <a:gd name="T28" fmla="*/ 687 w 687"/>
                  <a:gd name="T29" fmla="*/ 22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7" h="393">
                    <a:moveTo>
                      <a:pt x="687" y="228"/>
                    </a:moveTo>
                    <a:cubicBezTo>
                      <a:pt x="670" y="231"/>
                      <a:pt x="670" y="231"/>
                      <a:pt x="670" y="231"/>
                    </a:cubicBezTo>
                    <a:cubicBezTo>
                      <a:pt x="275" y="3"/>
                      <a:pt x="275" y="3"/>
                      <a:pt x="275" y="3"/>
                    </a:cubicBezTo>
                    <a:cubicBezTo>
                      <a:pt x="270" y="0"/>
                      <a:pt x="261" y="1"/>
                      <a:pt x="256" y="4"/>
                    </a:cubicBezTo>
                    <a:cubicBezTo>
                      <a:pt x="30" y="134"/>
                      <a:pt x="30" y="134"/>
                      <a:pt x="30" y="134"/>
                    </a:cubicBezTo>
                    <a:cubicBezTo>
                      <a:pt x="0" y="139"/>
                      <a:pt x="0" y="139"/>
                      <a:pt x="0" y="139"/>
                    </a:cubicBezTo>
                    <a:cubicBezTo>
                      <a:pt x="0" y="149"/>
                      <a:pt x="0" y="149"/>
                      <a:pt x="0" y="149"/>
                    </a:cubicBezTo>
                    <a:cubicBezTo>
                      <a:pt x="0" y="149"/>
                      <a:pt x="0" y="149"/>
                      <a:pt x="0" y="149"/>
                    </a:cubicBezTo>
                    <a:cubicBezTo>
                      <a:pt x="0" y="151"/>
                      <a:pt x="1" y="153"/>
                      <a:pt x="4" y="154"/>
                    </a:cubicBezTo>
                    <a:cubicBezTo>
                      <a:pt x="412" y="390"/>
                      <a:pt x="412" y="390"/>
                      <a:pt x="412" y="390"/>
                    </a:cubicBezTo>
                    <a:cubicBezTo>
                      <a:pt x="417" y="393"/>
                      <a:pt x="426" y="392"/>
                      <a:pt x="431" y="389"/>
                    </a:cubicBezTo>
                    <a:cubicBezTo>
                      <a:pt x="682" y="244"/>
                      <a:pt x="682" y="244"/>
                      <a:pt x="682" y="244"/>
                    </a:cubicBezTo>
                    <a:cubicBezTo>
                      <a:pt x="685" y="243"/>
                      <a:pt x="687" y="240"/>
                      <a:pt x="687" y="238"/>
                    </a:cubicBezTo>
                    <a:cubicBezTo>
                      <a:pt x="687" y="238"/>
                      <a:pt x="687" y="238"/>
                      <a:pt x="687" y="238"/>
                    </a:cubicBezTo>
                    <a:cubicBezTo>
                      <a:pt x="687" y="228"/>
                      <a:pt x="687" y="228"/>
                      <a:pt x="687" y="228"/>
                    </a:cubicBezTo>
                  </a:path>
                </a:pathLst>
              </a:custGeom>
              <a:solidFill>
                <a:srgbClr val="312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Freeform 568">
                <a:extLst>
                  <a:ext uri="{FF2B5EF4-FFF2-40B4-BE49-F238E27FC236}">
                    <a16:creationId xmlns:a16="http://schemas.microsoft.com/office/drawing/2014/main" id="{96CF7441-D3D9-4841-A808-8CDAB98A88A5}"/>
                  </a:ext>
                </a:extLst>
              </p:cNvPr>
              <p:cNvSpPr>
                <a:spLocks/>
              </p:cNvSpPr>
              <p:nvPr/>
            </p:nvSpPr>
            <p:spPr bwMode="auto">
              <a:xfrm>
                <a:off x="-10429875" y="395288"/>
                <a:ext cx="9286875" cy="5283200"/>
              </a:xfrm>
              <a:custGeom>
                <a:avLst/>
                <a:gdLst>
                  <a:gd name="T0" fmla="*/ 267 w 687"/>
                  <a:gd name="T1" fmla="*/ 0 h 391"/>
                  <a:gd name="T2" fmla="*/ 256 w 687"/>
                  <a:gd name="T3" fmla="*/ 3 h 391"/>
                  <a:gd name="T4" fmla="*/ 30 w 687"/>
                  <a:gd name="T5" fmla="*/ 133 h 391"/>
                  <a:gd name="T6" fmla="*/ 0 w 687"/>
                  <a:gd name="T7" fmla="*/ 138 h 391"/>
                  <a:gd name="T8" fmla="*/ 0 w 687"/>
                  <a:gd name="T9" fmla="*/ 148 h 391"/>
                  <a:gd name="T10" fmla="*/ 0 w 687"/>
                  <a:gd name="T11" fmla="*/ 148 h 391"/>
                  <a:gd name="T12" fmla="*/ 0 w 687"/>
                  <a:gd name="T13" fmla="*/ 148 h 391"/>
                  <a:gd name="T14" fmla="*/ 0 w 687"/>
                  <a:gd name="T15" fmla="*/ 148 h 391"/>
                  <a:gd name="T16" fmla="*/ 4 w 687"/>
                  <a:gd name="T17" fmla="*/ 153 h 391"/>
                  <a:gd name="T18" fmla="*/ 412 w 687"/>
                  <a:gd name="T19" fmla="*/ 389 h 391"/>
                  <a:gd name="T20" fmla="*/ 421 w 687"/>
                  <a:gd name="T21" fmla="*/ 391 h 391"/>
                  <a:gd name="T22" fmla="*/ 431 w 687"/>
                  <a:gd name="T23" fmla="*/ 388 h 391"/>
                  <a:gd name="T24" fmla="*/ 682 w 687"/>
                  <a:gd name="T25" fmla="*/ 243 h 391"/>
                  <a:gd name="T26" fmla="*/ 687 w 687"/>
                  <a:gd name="T27" fmla="*/ 237 h 391"/>
                  <a:gd name="T28" fmla="*/ 687 w 687"/>
                  <a:gd name="T29" fmla="*/ 237 h 391"/>
                  <a:gd name="T30" fmla="*/ 687 w 687"/>
                  <a:gd name="T31" fmla="*/ 227 h 391"/>
                  <a:gd name="T32" fmla="*/ 670 w 687"/>
                  <a:gd name="T33" fmla="*/ 230 h 391"/>
                  <a:gd name="T34" fmla="*/ 275 w 687"/>
                  <a:gd name="T35" fmla="*/ 2 h 391"/>
                  <a:gd name="T36" fmla="*/ 267 w 687"/>
                  <a:gd name="T37"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7" h="391">
                    <a:moveTo>
                      <a:pt x="267" y="0"/>
                    </a:moveTo>
                    <a:cubicBezTo>
                      <a:pt x="263" y="0"/>
                      <a:pt x="259" y="1"/>
                      <a:pt x="256" y="3"/>
                    </a:cubicBezTo>
                    <a:cubicBezTo>
                      <a:pt x="30" y="133"/>
                      <a:pt x="30" y="133"/>
                      <a:pt x="30"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2"/>
                      <a:pt x="4" y="153"/>
                    </a:cubicBezTo>
                    <a:cubicBezTo>
                      <a:pt x="412" y="389"/>
                      <a:pt x="412" y="389"/>
                      <a:pt x="412" y="389"/>
                    </a:cubicBezTo>
                    <a:cubicBezTo>
                      <a:pt x="414" y="390"/>
                      <a:pt x="417" y="391"/>
                      <a:pt x="421" y="391"/>
                    </a:cubicBezTo>
                    <a:cubicBezTo>
                      <a:pt x="424" y="391"/>
                      <a:pt x="428" y="390"/>
                      <a:pt x="431" y="388"/>
                    </a:cubicBezTo>
                    <a:cubicBezTo>
                      <a:pt x="682" y="243"/>
                      <a:pt x="682" y="243"/>
                      <a:pt x="682" y="243"/>
                    </a:cubicBezTo>
                    <a:cubicBezTo>
                      <a:pt x="685" y="242"/>
                      <a:pt x="687" y="239"/>
                      <a:pt x="687" y="237"/>
                    </a:cubicBezTo>
                    <a:cubicBezTo>
                      <a:pt x="687" y="237"/>
                      <a:pt x="687" y="237"/>
                      <a:pt x="687" y="237"/>
                    </a:cubicBezTo>
                    <a:cubicBezTo>
                      <a:pt x="687" y="227"/>
                      <a:pt x="687" y="227"/>
                      <a:pt x="687" y="227"/>
                    </a:cubicBezTo>
                    <a:cubicBezTo>
                      <a:pt x="670" y="230"/>
                      <a:pt x="670" y="230"/>
                      <a:pt x="670" y="230"/>
                    </a:cubicBezTo>
                    <a:cubicBezTo>
                      <a:pt x="275" y="2"/>
                      <a:pt x="275" y="2"/>
                      <a:pt x="275" y="2"/>
                    </a:cubicBezTo>
                    <a:cubicBezTo>
                      <a:pt x="273" y="1"/>
                      <a:pt x="270" y="0"/>
                      <a:pt x="267" y="0"/>
                    </a:cubicBezTo>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569">
                <a:extLst>
                  <a:ext uri="{FF2B5EF4-FFF2-40B4-BE49-F238E27FC236}">
                    <a16:creationId xmlns:a16="http://schemas.microsoft.com/office/drawing/2014/main" id="{B3ED47FA-7285-445E-A2D1-8E6F7A13B24F}"/>
                  </a:ext>
                </a:extLst>
              </p:cNvPr>
              <p:cNvSpPr>
                <a:spLocks/>
              </p:cNvSpPr>
              <p:nvPr/>
            </p:nvSpPr>
            <p:spPr bwMode="auto">
              <a:xfrm>
                <a:off x="-10429875" y="2314575"/>
                <a:ext cx="9286875" cy="3322637"/>
              </a:xfrm>
              <a:custGeom>
                <a:avLst/>
                <a:gdLst>
                  <a:gd name="T0" fmla="*/ 682 w 687"/>
                  <a:gd name="T1" fmla="*/ 95 h 246"/>
                  <a:gd name="T2" fmla="*/ 431 w 687"/>
                  <a:gd name="T3" fmla="*/ 240 h 246"/>
                  <a:gd name="T4" fmla="*/ 412 w 687"/>
                  <a:gd name="T5" fmla="*/ 241 h 246"/>
                  <a:gd name="T6" fmla="*/ 4 w 687"/>
                  <a:gd name="T7" fmla="*/ 5 h 246"/>
                  <a:gd name="T8" fmla="*/ 0 w 687"/>
                  <a:gd name="T9" fmla="*/ 0 h 246"/>
                  <a:gd name="T10" fmla="*/ 0 w 687"/>
                  <a:gd name="T11" fmla="*/ 0 h 246"/>
                  <a:gd name="T12" fmla="*/ 0 w 687"/>
                  <a:gd name="T13" fmla="*/ 3 h 246"/>
                  <a:gd name="T14" fmla="*/ 0 w 687"/>
                  <a:gd name="T15" fmla="*/ 3 h 246"/>
                  <a:gd name="T16" fmla="*/ 4 w 687"/>
                  <a:gd name="T17" fmla="*/ 7 h 246"/>
                  <a:gd name="T18" fmla="*/ 412 w 687"/>
                  <a:gd name="T19" fmla="*/ 243 h 246"/>
                  <a:gd name="T20" fmla="*/ 431 w 687"/>
                  <a:gd name="T21" fmla="*/ 243 h 246"/>
                  <a:gd name="T22" fmla="*/ 682 w 687"/>
                  <a:gd name="T23" fmla="*/ 98 h 246"/>
                  <a:gd name="T24" fmla="*/ 687 w 687"/>
                  <a:gd name="T25" fmla="*/ 92 h 246"/>
                  <a:gd name="T26" fmla="*/ 687 w 687"/>
                  <a:gd name="T27" fmla="*/ 92 h 246"/>
                  <a:gd name="T28" fmla="*/ 687 w 687"/>
                  <a:gd name="T29" fmla="*/ 89 h 246"/>
                  <a:gd name="T30" fmla="*/ 687 w 687"/>
                  <a:gd name="T31" fmla="*/ 89 h 246"/>
                  <a:gd name="T32" fmla="*/ 682 w 687"/>
                  <a:gd name="T33" fmla="*/ 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246">
                    <a:moveTo>
                      <a:pt x="682" y="95"/>
                    </a:moveTo>
                    <a:cubicBezTo>
                      <a:pt x="431" y="240"/>
                      <a:pt x="431" y="240"/>
                      <a:pt x="431" y="240"/>
                    </a:cubicBezTo>
                    <a:cubicBezTo>
                      <a:pt x="426" y="243"/>
                      <a:pt x="417" y="244"/>
                      <a:pt x="412" y="241"/>
                    </a:cubicBezTo>
                    <a:cubicBezTo>
                      <a:pt x="4" y="5"/>
                      <a:pt x="4" y="5"/>
                      <a:pt x="4" y="5"/>
                    </a:cubicBezTo>
                    <a:cubicBezTo>
                      <a:pt x="1" y="4"/>
                      <a:pt x="0" y="2"/>
                      <a:pt x="0" y="0"/>
                    </a:cubicBezTo>
                    <a:cubicBezTo>
                      <a:pt x="0" y="0"/>
                      <a:pt x="0" y="0"/>
                      <a:pt x="0" y="0"/>
                    </a:cubicBezTo>
                    <a:cubicBezTo>
                      <a:pt x="0" y="3"/>
                      <a:pt x="0" y="3"/>
                      <a:pt x="0" y="3"/>
                    </a:cubicBezTo>
                    <a:cubicBezTo>
                      <a:pt x="0" y="3"/>
                      <a:pt x="0" y="3"/>
                      <a:pt x="0" y="3"/>
                    </a:cubicBezTo>
                    <a:cubicBezTo>
                      <a:pt x="0" y="4"/>
                      <a:pt x="1" y="6"/>
                      <a:pt x="4" y="7"/>
                    </a:cubicBezTo>
                    <a:cubicBezTo>
                      <a:pt x="412" y="243"/>
                      <a:pt x="412" y="243"/>
                      <a:pt x="412" y="243"/>
                    </a:cubicBezTo>
                    <a:cubicBezTo>
                      <a:pt x="417" y="246"/>
                      <a:pt x="426" y="246"/>
                      <a:pt x="431" y="243"/>
                    </a:cubicBezTo>
                    <a:cubicBezTo>
                      <a:pt x="682" y="98"/>
                      <a:pt x="682" y="98"/>
                      <a:pt x="682" y="98"/>
                    </a:cubicBezTo>
                    <a:cubicBezTo>
                      <a:pt x="685" y="96"/>
                      <a:pt x="687" y="94"/>
                      <a:pt x="687" y="92"/>
                    </a:cubicBezTo>
                    <a:cubicBezTo>
                      <a:pt x="687" y="92"/>
                      <a:pt x="687" y="92"/>
                      <a:pt x="687" y="92"/>
                    </a:cubicBezTo>
                    <a:cubicBezTo>
                      <a:pt x="687" y="89"/>
                      <a:pt x="687" y="89"/>
                      <a:pt x="687" y="89"/>
                    </a:cubicBezTo>
                    <a:cubicBezTo>
                      <a:pt x="687" y="89"/>
                      <a:pt x="687" y="89"/>
                      <a:pt x="687" y="89"/>
                    </a:cubicBezTo>
                    <a:cubicBezTo>
                      <a:pt x="687" y="91"/>
                      <a:pt x="685" y="94"/>
                      <a:pt x="682" y="95"/>
                    </a:cubicBezTo>
                    <a:close/>
                  </a:path>
                </a:pathLst>
              </a:custGeom>
              <a:gradFill>
                <a:gsLst>
                  <a:gs pos="0">
                    <a:schemeClr val="accent3">
                      <a:lumMod val="60000"/>
                      <a:lumOff val="40000"/>
                    </a:schemeClr>
                  </a:gs>
                  <a:gs pos="10000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570">
                <a:extLst>
                  <a:ext uri="{FF2B5EF4-FFF2-40B4-BE49-F238E27FC236}">
                    <a16:creationId xmlns:a16="http://schemas.microsoft.com/office/drawing/2014/main" id="{0CF14354-58CB-47A1-A7ED-3E657C6AF667}"/>
                  </a:ext>
                </a:extLst>
              </p:cNvPr>
              <p:cNvSpPr>
                <a:spLocks/>
              </p:cNvSpPr>
              <p:nvPr/>
            </p:nvSpPr>
            <p:spPr bwMode="auto">
              <a:xfrm>
                <a:off x="-10442575" y="179388"/>
                <a:ext cx="9313863" cy="5376862"/>
              </a:xfrm>
              <a:custGeom>
                <a:avLst/>
                <a:gdLst>
                  <a:gd name="T0" fmla="*/ 413 w 689"/>
                  <a:gd name="T1" fmla="*/ 395 h 398"/>
                  <a:gd name="T2" fmla="*/ 5 w 689"/>
                  <a:gd name="T3" fmla="*/ 159 h 398"/>
                  <a:gd name="T4" fmla="*/ 6 w 689"/>
                  <a:gd name="T5" fmla="*/ 148 h 398"/>
                  <a:gd name="T6" fmla="*/ 257 w 689"/>
                  <a:gd name="T7" fmla="*/ 3 h 398"/>
                  <a:gd name="T8" fmla="*/ 276 w 689"/>
                  <a:gd name="T9" fmla="*/ 3 h 398"/>
                  <a:gd name="T10" fmla="*/ 684 w 689"/>
                  <a:gd name="T11" fmla="*/ 239 h 398"/>
                  <a:gd name="T12" fmla="*/ 683 w 689"/>
                  <a:gd name="T13" fmla="*/ 250 h 398"/>
                  <a:gd name="T14" fmla="*/ 432 w 689"/>
                  <a:gd name="T15" fmla="*/ 394 h 398"/>
                  <a:gd name="T16" fmla="*/ 413 w 689"/>
                  <a:gd name="T17" fmla="*/ 39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98">
                    <a:moveTo>
                      <a:pt x="413" y="395"/>
                    </a:moveTo>
                    <a:cubicBezTo>
                      <a:pt x="5" y="159"/>
                      <a:pt x="5" y="159"/>
                      <a:pt x="5" y="159"/>
                    </a:cubicBezTo>
                    <a:cubicBezTo>
                      <a:pt x="0" y="156"/>
                      <a:pt x="0" y="151"/>
                      <a:pt x="6" y="148"/>
                    </a:cubicBezTo>
                    <a:cubicBezTo>
                      <a:pt x="257" y="3"/>
                      <a:pt x="257" y="3"/>
                      <a:pt x="257" y="3"/>
                    </a:cubicBezTo>
                    <a:cubicBezTo>
                      <a:pt x="262" y="0"/>
                      <a:pt x="271" y="0"/>
                      <a:pt x="276" y="3"/>
                    </a:cubicBezTo>
                    <a:cubicBezTo>
                      <a:pt x="684" y="239"/>
                      <a:pt x="684" y="239"/>
                      <a:pt x="684" y="239"/>
                    </a:cubicBezTo>
                    <a:cubicBezTo>
                      <a:pt x="689" y="241"/>
                      <a:pt x="689" y="246"/>
                      <a:pt x="683" y="250"/>
                    </a:cubicBezTo>
                    <a:cubicBezTo>
                      <a:pt x="432" y="394"/>
                      <a:pt x="432" y="394"/>
                      <a:pt x="432" y="394"/>
                    </a:cubicBezTo>
                    <a:cubicBezTo>
                      <a:pt x="427" y="398"/>
                      <a:pt x="418" y="398"/>
                      <a:pt x="413" y="395"/>
                    </a:cubicBezTo>
                    <a:close/>
                  </a:path>
                </a:pathLst>
              </a:custGeom>
              <a:gradFill>
                <a:gsLst>
                  <a:gs pos="18000">
                    <a:schemeClr val="accent3">
                      <a:lumMod val="75000"/>
                    </a:schemeClr>
                  </a:gs>
                  <a:gs pos="100000">
                    <a:schemeClr val="accent3">
                      <a:lumMod val="60000"/>
                      <a:lumOff val="40000"/>
                    </a:schemeClr>
                  </a:gs>
                </a:gsLst>
                <a:lin ang="9600000" scaled="0"/>
              </a:gradFill>
              <a:ln>
                <a:noFill/>
              </a:ln>
            </p:spPr>
            <p:txBody>
              <a:bodyPr vert="horz" wrap="square" lIns="91440" tIns="45720" rIns="91440" bIns="45720" numCol="1" anchor="t" anchorCtr="0" compatLnSpc="1">
                <a:prstTxWarp prst="textNoShape">
                  <a:avLst/>
                </a:prstTxWarp>
              </a:bodyPr>
              <a:lstStyle/>
              <a:p>
                <a:endParaRPr lang="en-IN"/>
              </a:p>
            </p:txBody>
          </p:sp>
          <p:sp>
            <p:nvSpPr>
              <p:cNvPr id="114" name="Freeform 571">
                <a:extLst>
                  <a:ext uri="{FF2B5EF4-FFF2-40B4-BE49-F238E27FC236}">
                    <a16:creationId xmlns:a16="http://schemas.microsoft.com/office/drawing/2014/main" id="{A836E17B-E49B-4EBA-B1AC-7CE6B8FEB109}"/>
                  </a:ext>
                </a:extLst>
              </p:cNvPr>
              <p:cNvSpPr>
                <a:spLocks/>
              </p:cNvSpPr>
              <p:nvPr/>
            </p:nvSpPr>
            <p:spPr bwMode="auto">
              <a:xfrm>
                <a:off x="-3373438" y="4827588"/>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5" name="Freeform 572">
                <a:extLst>
                  <a:ext uri="{FF2B5EF4-FFF2-40B4-BE49-F238E27FC236}">
                    <a16:creationId xmlns:a16="http://schemas.microsoft.com/office/drawing/2014/main" id="{B21CFAAD-030A-4A94-B629-34F75D9019EF}"/>
                  </a:ext>
                </a:extLst>
              </p:cNvPr>
              <p:cNvSpPr>
                <a:spLocks/>
              </p:cNvSpPr>
              <p:nvPr/>
            </p:nvSpPr>
            <p:spPr bwMode="auto">
              <a:xfrm>
                <a:off x="-3454400" y="4867275"/>
                <a:ext cx="41275" cy="68262"/>
              </a:xfrm>
              <a:custGeom>
                <a:avLst/>
                <a:gdLst>
                  <a:gd name="T0" fmla="*/ 0 w 3"/>
                  <a:gd name="T1" fmla="*/ 4 h 5"/>
                  <a:gd name="T2" fmla="*/ 2 w 3"/>
                  <a:gd name="T3" fmla="*/ 5 h 5"/>
                  <a:gd name="T4" fmla="*/ 3 w 3"/>
                  <a:gd name="T5" fmla="*/ 2 h 5"/>
                  <a:gd name="T6" fmla="*/ 2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2" y="5"/>
                    </a:cubicBezTo>
                    <a:cubicBezTo>
                      <a:pt x="2" y="4"/>
                      <a:pt x="3" y="3"/>
                      <a:pt x="3" y="2"/>
                    </a:cubicBezTo>
                    <a:cubicBezTo>
                      <a:pt x="3" y="1"/>
                      <a:pt x="2" y="0"/>
                      <a:pt x="2" y="1"/>
                    </a:cubicBezTo>
                    <a:cubicBezTo>
                      <a:pt x="1" y="1"/>
                      <a:pt x="0" y="3"/>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573">
                <a:extLst>
                  <a:ext uri="{FF2B5EF4-FFF2-40B4-BE49-F238E27FC236}">
                    <a16:creationId xmlns:a16="http://schemas.microsoft.com/office/drawing/2014/main" id="{5A743830-57EB-4B2F-A043-D8D4786D6388}"/>
                  </a:ext>
                </a:extLst>
              </p:cNvPr>
              <p:cNvSpPr>
                <a:spLocks/>
              </p:cNvSpPr>
              <p:nvPr/>
            </p:nvSpPr>
            <p:spPr bwMode="auto">
              <a:xfrm>
                <a:off x="-3535363" y="4921250"/>
                <a:ext cx="41275" cy="68262"/>
              </a:xfrm>
              <a:custGeom>
                <a:avLst/>
                <a:gdLst>
                  <a:gd name="T0" fmla="*/ 0 w 3"/>
                  <a:gd name="T1" fmla="*/ 3 h 5"/>
                  <a:gd name="T2" fmla="*/ 1 w 3"/>
                  <a:gd name="T3" fmla="*/ 4 h 5"/>
                  <a:gd name="T4" fmla="*/ 3 w 3"/>
                  <a:gd name="T5" fmla="*/ 1 h 5"/>
                  <a:gd name="T6" fmla="*/ 1 w 3"/>
                  <a:gd name="T7" fmla="*/ 1 h 5"/>
                  <a:gd name="T8" fmla="*/ 0 w 3"/>
                  <a:gd name="T9" fmla="*/ 3 h 5"/>
                </a:gdLst>
                <a:ahLst/>
                <a:cxnLst>
                  <a:cxn ang="0">
                    <a:pos x="T0" y="T1"/>
                  </a:cxn>
                  <a:cxn ang="0">
                    <a:pos x="T2" y="T3"/>
                  </a:cxn>
                  <a:cxn ang="0">
                    <a:pos x="T4" y="T5"/>
                  </a:cxn>
                  <a:cxn ang="0">
                    <a:pos x="T6" y="T7"/>
                  </a:cxn>
                  <a:cxn ang="0">
                    <a:pos x="T8" y="T9"/>
                  </a:cxn>
                </a:cxnLst>
                <a:rect l="0" t="0" r="r" b="b"/>
                <a:pathLst>
                  <a:path w="3" h="5">
                    <a:moveTo>
                      <a:pt x="0" y="3"/>
                    </a:moveTo>
                    <a:cubicBezTo>
                      <a:pt x="0" y="4"/>
                      <a:pt x="0" y="5"/>
                      <a:pt x="1" y="4"/>
                    </a:cubicBezTo>
                    <a:cubicBezTo>
                      <a:pt x="2" y="4"/>
                      <a:pt x="3" y="2"/>
                      <a:pt x="3" y="1"/>
                    </a:cubicBezTo>
                    <a:cubicBezTo>
                      <a:pt x="3" y="0"/>
                      <a:pt x="2" y="0"/>
                      <a:pt x="1" y="1"/>
                    </a:cubicBezTo>
                    <a:cubicBezTo>
                      <a:pt x="0"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574">
                <a:extLst>
                  <a:ext uri="{FF2B5EF4-FFF2-40B4-BE49-F238E27FC236}">
                    <a16:creationId xmlns:a16="http://schemas.microsoft.com/office/drawing/2014/main" id="{A7CE957C-E484-4CB6-883C-69296E586054}"/>
                  </a:ext>
                </a:extLst>
              </p:cNvPr>
              <p:cNvSpPr>
                <a:spLocks/>
              </p:cNvSpPr>
              <p:nvPr/>
            </p:nvSpPr>
            <p:spPr bwMode="auto">
              <a:xfrm>
                <a:off x="-2197100" y="4151313"/>
                <a:ext cx="41275" cy="53975"/>
              </a:xfrm>
              <a:custGeom>
                <a:avLst/>
                <a:gdLst>
                  <a:gd name="T0" fmla="*/ 0 w 3"/>
                  <a:gd name="T1" fmla="*/ 3 h 4"/>
                  <a:gd name="T2" fmla="*/ 2 w 3"/>
                  <a:gd name="T3" fmla="*/ 4 h 4"/>
                  <a:gd name="T4" fmla="*/ 3 w 3"/>
                  <a:gd name="T5" fmla="*/ 1 h 4"/>
                  <a:gd name="T6" fmla="*/ 2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0" y="4"/>
                      <a:pt x="1" y="4"/>
                      <a:pt x="2" y="4"/>
                    </a:cubicBezTo>
                    <a:cubicBezTo>
                      <a:pt x="3" y="3"/>
                      <a:pt x="3" y="2"/>
                      <a:pt x="3" y="1"/>
                    </a:cubicBezTo>
                    <a:cubicBezTo>
                      <a:pt x="3"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575">
                <a:extLst>
                  <a:ext uri="{FF2B5EF4-FFF2-40B4-BE49-F238E27FC236}">
                    <a16:creationId xmlns:a16="http://schemas.microsoft.com/office/drawing/2014/main" id="{867CB454-DAA2-41F9-BA65-8EA0D33F414F}"/>
                  </a:ext>
                </a:extLst>
              </p:cNvPr>
              <p:cNvSpPr>
                <a:spLocks/>
              </p:cNvSpPr>
              <p:nvPr/>
            </p:nvSpPr>
            <p:spPr bwMode="auto">
              <a:xfrm>
                <a:off x="-2278063" y="4192588"/>
                <a:ext cx="39688" cy="66675"/>
              </a:xfrm>
              <a:custGeom>
                <a:avLst/>
                <a:gdLst>
                  <a:gd name="T0" fmla="*/ 0 w 3"/>
                  <a:gd name="T1" fmla="*/ 4 h 5"/>
                  <a:gd name="T2" fmla="*/ 1 w 3"/>
                  <a:gd name="T3" fmla="*/ 4 h 5"/>
                  <a:gd name="T4" fmla="*/ 3 w 3"/>
                  <a:gd name="T5" fmla="*/ 2 h 5"/>
                  <a:gd name="T6" fmla="*/ 1 w 3"/>
                  <a:gd name="T7" fmla="*/ 1 h 5"/>
                  <a:gd name="T8" fmla="*/ 0 w 3"/>
                  <a:gd name="T9" fmla="*/ 4 h 5"/>
                </a:gdLst>
                <a:ahLst/>
                <a:cxnLst>
                  <a:cxn ang="0">
                    <a:pos x="T0" y="T1"/>
                  </a:cxn>
                  <a:cxn ang="0">
                    <a:pos x="T2" y="T3"/>
                  </a:cxn>
                  <a:cxn ang="0">
                    <a:pos x="T4" y="T5"/>
                  </a:cxn>
                  <a:cxn ang="0">
                    <a:pos x="T6" y="T7"/>
                  </a:cxn>
                  <a:cxn ang="0">
                    <a:pos x="T8" y="T9"/>
                  </a:cxn>
                </a:cxnLst>
                <a:rect l="0" t="0" r="r" b="b"/>
                <a:pathLst>
                  <a:path w="3" h="5">
                    <a:moveTo>
                      <a:pt x="0" y="4"/>
                    </a:moveTo>
                    <a:cubicBezTo>
                      <a:pt x="0" y="5"/>
                      <a:pt x="1" y="5"/>
                      <a:pt x="1" y="4"/>
                    </a:cubicBezTo>
                    <a:cubicBezTo>
                      <a:pt x="2" y="4"/>
                      <a:pt x="3" y="3"/>
                      <a:pt x="3" y="2"/>
                    </a:cubicBezTo>
                    <a:cubicBezTo>
                      <a:pt x="3" y="1"/>
                      <a:pt x="2" y="0"/>
                      <a:pt x="1" y="1"/>
                    </a:cubicBezTo>
                    <a:cubicBezTo>
                      <a:pt x="1" y="1"/>
                      <a:pt x="0" y="2"/>
                      <a:pt x="0" y="4"/>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9" name="Freeform 576">
                <a:extLst>
                  <a:ext uri="{FF2B5EF4-FFF2-40B4-BE49-F238E27FC236}">
                    <a16:creationId xmlns:a16="http://schemas.microsoft.com/office/drawing/2014/main" id="{B3FEF27A-FE69-4DE6-9489-A3B34BEB0C3C}"/>
                  </a:ext>
                </a:extLst>
              </p:cNvPr>
              <p:cNvSpPr>
                <a:spLocks/>
              </p:cNvSpPr>
              <p:nvPr/>
            </p:nvSpPr>
            <p:spPr bwMode="auto">
              <a:xfrm>
                <a:off x="-2373313" y="4246563"/>
                <a:ext cx="53975" cy="66675"/>
              </a:xfrm>
              <a:custGeom>
                <a:avLst/>
                <a:gdLst>
                  <a:gd name="T0" fmla="*/ 0 w 4"/>
                  <a:gd name="T1" fmla="*/ 3 h 5"/>
                  <a:gd name="T2" fmla="*/ 2 w 4"/>
                  <a:gd name="T3" fmla="*/ 4 h 5"/>
                  <a:gd name="T4" fmla="*/ 4 w 4"/>
                  <a:gd name="T5" fmla="*/ 1 h 5"/>
                  <a:gd name="T6" fmla="*/ 2 w 4"/>
                  <a:gd name="T7" fmla="*/ 0 h 5"/>
                  <a:gd name="T8" fmla="*/ 0 w 4"/>
                  <a:gd name="T9" fmla="*/ 3 h 5"/>
                </a:gdLst>
                <a:ahLst/>
                <a:cxnLst>
                  <a:cxn ang="0">
                    <a:pos x="T0" y="T1"/>
                  </a:cxn>
                  <a:cxn ang="0">
                    <a:pos x="T2" y="T3"/>
                  </a:cxn>
                  <a:cxn ang="0">
                    <a:pos x="T4" y="T5"/>
                  </a:cxn>
                  <a:cxn ang="0">
                    <a:pos x="T6" y="T7"/>
                  </a:cxn>
                  <a:cxn ang="0">
                    <a:pos x="T8" y="T9"/>
                  </a:cxn>
                </a:cxnLst>
                <a:rect l="0" t="0" r="r" b="b"/>
                <a:pathLst>
                  <a:path w="4" h="5">
                    <a:moveTo>
                      <a:pt x="0" y="3"/>
                    </a:moveTo>
                    <a:cubicBezTo>
                      <a:pt x="0" y="4"/>
                      <a:pt x="1" y="5"/>
                      <a:pt x="2" y="4"/>
                    </a:cubicBezTo>
                    <a:cubicBezTo>
                      <a:pt x="3" y="4"/>
                      <a:pt x="4" y="2"/>
                      <a:pt x="4" y="1"/>
                    </a:cubicBezTo>
                    <a:cubicBezTo>
                      <a:pt x="4" y="0"/>
                      <a:pt x="3" y="0"/>
                      <a:pt x="2" y="0"/>
                    </a:cubicBezTo>
                    <a:cubicBezTo>
                      <a:pt x="1" y="1"/>
                      <a:pt x="0" y="2"/>
                      <a:pt x="0" y="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20" name="Freeform 577">
                <a:extLst>
                  <a:ext uri="{FF2B5EF4-FFF2-40B4-BE49-F238E27FC236}">
                    <a16:creationId xmlns:a16="http://schemas.microsoft.com/office/drawing/2014/main" id="{722434F7-D023-46CB-8C77-36A6D80DBFBB}"/>
                  </a:ext>
                </a:extLst>
              </p:cNvPr>
              <p:cNvSpPr>
                <a:spLocks/>
              </p:cNvSpPr>
              <p:nvPr/>
            </p:nvSpPr>
            <p:spPr bwMode="auto">
              <a:xfrm>
                <a:off x="-2940050" y="4489450"/>
                <a:ext cx="188913" cy="161925"/>
              </a:xfrm>
              <a:custGeom>
                <a:avLst/>
                <a:gdLst>
                  <a:gd name="T0" fmla="*/ 0 w 14"/>
                  <a:gd name="T1" fmla="*/ 10 h 12"/>
                  <a:gd name="T2" fmla="*/ 0 w 14"/>
                  <a:gd name="T3" fmla="*/ 10 h 12"/>
                  <a:gd name="T4" fmla="*/ 1 w 14"/>
                  <a:gd name="T5" fmla="*/ 11 h 12"/>
                  <a:gd name="T6" fmla="*/ 13 w 14"/>
                  <a:gd name="T7" fmla="*/ 5 h 12"/>
                  <a:gd name="T8" fmla="*/ 14 w 14"/>
                  <a:gd name="T9" fmla="*/ 1 h 12"/>
                  <a:gd name="T10" fmla="*/ 13 w 14"/>
                  <a:gd name="T11" fmla="*/ 0 h 12"/>
                  <a:gd name="T12" fmla="*/ 1 w 14"/>
                  <a:gd name="T13" fmla="*/ 7 h 12"/>
                  <a:gd name="T14" fmla="*/ 0 w 14"/>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2">
                    <a:moveTo>
                      <a:pt x="0" y="10"/>
                    </a:moveTo>
                    <a:cubicBezTo>
                      <a:pt x="0" y="10"/>
                      <a:pt x="0" y="10"/>
                      <a:pt x="0" y="10"/>
                    </a:cubicBezTo>
                    <a:cubicBezTo>
                      <a:pt x="0" y="11"/>
                      <a:pt x="0" y="12"/>
                      <a:pt x="1" y="11"/>
                    </a:cubicBezTo>
                    <a:cubicBezTo>
                      <a:pt x="13" y="5"/>
                      <a:pt x="13" y="5"/>
                      <a:pt x="13" y="5"/>
                    </a:cubicBezTo>
                    <a:cubicBezTo>
                      <a:pt x="14" y="4"/>
                      <a:pt x="14" y="3"/>
                      <a:pt x="14" y="1"/>
                    </a:cubicBezTo>
                    <a:cubicBezTo>
                      <a:pt x="14" y="0"/>
                      <a:pt x="14" y="0"/>
                      <a:pt x="13" y="0"/>
                    </a:cubicBezTo>
                    <a:cubicBezTo>
                      <a:pt x="1" y="7"/>
                      <a:pt x="1" y="7"/>
                      <a:pt x="1" y="7"/>
                    </a:cubicBezTo>
                    <a:cubicBezTo>
                      <a:pt x="0" y="7"/>
                      <a:pt x="0" y="9"/>
                      <a:pt x="0"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7" name="Oval 26">
              <a:extLst>
                <a:ext uri="{FF2B5EF4-FFF2-40B4-BE49-F238E27FC236}">
                  <a16:creationId xmlns:a16="http://schemas.microsoft.com/office/drawing/2014/main" id="{4E8F7DBC-C2D0-4C9F-8A70-CC6AA9357FF7}"/>
                </a:ext>
              </a:extLst>
            </p:cNvPr>
            <p:cNvSpPr/>
            <p:nvPr/>
          </p:nvSpPr>
          <p:spPr>
            <a:xfrm>
              <a:off x="4636008" y="1912072"/>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B6848B2E-C4BC-4EF9-A197-D06603ABDDEF}"/>
                </a:ext>
              </a:extLst>
            </p:cNvPr>
            <p:cNvSpPr/>
            <p:nvPr/>
          </p:nvSpPr>
          <p:spPr>
            <a:xfrm>
              <a:off x="4314503" y="1706104"/>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581">
              <a:extLst>
                <a:ext uri="{FF2B5EF4-FFF2-40B4-BE49-F238E27FC236}">
                  <a16:creationId xmlns:a16="http://schemas.microsoft.com/office/drawing/2014/main" id="{0E1701AB-0908-4550-927B-3AB10A7688EC}"/>
                </a:ext>
              </a:extLst>
            </p:cNvPr>
            <p:cNvSpPr>
              <a:spLocks/>
            </p:cNvSpPr>
            <p:nvPr/>
          </p:nvSpPr>
          <p:spPr bwMode="auto">
            <a:xfrm>
              <a:off x="4916488" y="350838"/>
              <a:ext cx="2006600" cy="1847850"/>
            </a:xfrm>
            <a:custGeom>
              <a:avLst/>
              <a:gdLst>
                <a:gd name="T0" fmla="*/ 2 w 532"/>
                <a:gd name="T1" fmla="*/ 492 h 492"/>
                <a:gd name="T2" fmla="*/ 0 w 532"/>
                <a:gd name="T3" fmla="*/ 490 h 492"/>
                <a:gd name="T4" fmla="*/ 0 w 532"/>
                <a:gd name="T5" fmla="*/ 2 h 492"/>
                <a:gd name="T6" fmla="*/ 1 w 532"/>
                <a:gd name="T7" fmla="*/ 1 h 492"/>
                <a:gd name="T8" fmla="*/ 3 w 532"/>
                <a:gd name="T9" fmla="*/ 1 h 492"/>
                <a:gd name="T10" fmla="*/ 530 w 532"/>
                <a:gd name="T11" fmla="*/ 305 h 492"/>
                <a:gd name="T12" fmla="*/ 531 w 532"/>
                <a:gd name="T13" fmla="*/ 307 h 492"/>
                <a:gd name="T14" fmla="*/ 528 w 532"/>
                <a:gd name="T15" fmla="*/ 308 h 492"/>
                <a:gd name="T16" fmla="*/ 4 w 532"/>
                <a:gd name="T17" fmla="*/ 6 h 492"/>
                <a:gd name="T18" fmla="*/ 4 w 532"/>
                <a:gd name="T19" fmla="*/ 490 h 492"/>
                <a:gd name="T20" fmla="*/ 2 w 532"/>
                <a:gd name="T21"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492">
                  <a:moveTo>
                    <a:pt x="2" y="492"/>
                  </a:moveTo>
                  <a:cubicBezTo>
                    <a:pt x="1" y="492"/>
                    <a:pt x="0" y="491"/>
                    <a:pt x="0" y="490"/>
                  </a:cubicBezTo>
                  <a:cubicBezTo>
                    <a:pt x="0" y="2"/>
                    <a:pt x="0" y="2"/>
                    <a:pt x="0" y="2"/>
                  </a:cubicBezTo>
                  <a:cubicBezTo>
                    <a:pt x="0" y="2"/>
                    <a:pt x="0" y="1"/>
                    <a:pt x="1" y="1"/>
                  </a:cubicBezTo>
                  <a:cubicBezTo>
                    <a:pt x="1" y="0"/>
                    <a:pt x="2" y="0"/>
                    <a:pt x="3" y="1"/>
                  </a:cubicBezTo>
                  <a:cubicBezTo>
                    <a:pt x="530" y="305"/>
                    <a:pt x="530" y="305"/>
                    <a:pt x="530" y="305"/>
                  </a:cubicBezTo>
                  <a:cubicBezTo>
                    <a:pt x="531" y="305"/>
                    <a:pt x="532" y="306"/>
                    <a:pt x="531" y="307"/>
                  </a:cubicBezTo>
                  <a:cubicBezTo>
                    <a:pt x="531" y="308"/>
                    <a:pt x="529" y="309"/>
                    <a:pt x="528" y="308"/>
                  </a:cubicBezTo>
                  <a:cubicBezTo>
                    <a:pt x="4" y="6"/>
                    <a:pt x="4" y="6"/>
                    <a:pt x="4" y="6"/>
                  </a:cubicBezTo>
                  <a:cubicBezTo>
                    <a:pt x="4" y="490"/>
                    <a:pt x="4" y="490"/>
                    <a:pt x="4" y="490"/>
                  </a:cubicBezTo>
                  <a:cubicBezTo>
                    <a:pt x="4" y="491"/>
                    <a:pt x="3" y="492"/>
                    <a:pt x="2" y="492"/>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9" name="Group 38">
              <a:extLst>
                <a:ext uri="{FF2B5EF4-FFF2-40B4-BE49-F238E27FC236}">
                  <a16:creationId xmlns:a16="http://schemas.microsoft.com/office/drawing/2014/main" id="{081C4D97-01EB-4E63-BBFD-A6061F1F2DEB}"/>
                </a:ext>
              </a:extLst>
            </p:cNvPr>
            <p:cNvGrpSpPr/>
            <p:nvPr/>
          </p:nvGrpSpPr>
          <p:grpSpPr>
            <a:xfrm>
              <a:off x="7319217" y="3721179"/>
              <a:ext cx="2026000" cy="1460783"/>
              <a:chOff x="-8044685" y="-1243261"/>
              <a:chExt cx="10037763" cy="7237413"/>
            </a:xfrm>
          </p:grpSpPr>
          <p:sp>
            <p:nvSpPr>
              <p:cNvPr id="97" name="Freeform 551">
                <a:extLst>
                  <a:ext uri="{FF2B5EF4-FFF2-40B4-BE49-F238E27FC236}">
                    <a16:creationId xmlns:a16="http://schemas.microsoft.com/office/drawing/2014/main" id="{2147EBB6-FA67-449B-895E-300E83F023FF}"/>
                  </a:ext>
                </a:extLst>
              </p:cNvPr>
              <p:cNvSpPr>
                <a:spLocks/>
              </p:cNvSpPr>
              <p:nvPr/>
            </p:nvSpPr>
            <p:spPr bwMode="auto">
              <a:xfrm>
                <a:off x="-7630347" y="437902"/>
                <a:ext cx="9623425" cy="5556250"/>
              </a:xfrm>
              <a:custGeom>
                <a:avLst/>
                <a:gdLst>
                  <a:gd name="T0" fmla="*/ 130 w 395"/>
                  <a:gd name="T1" fmla="*/ 225 h 228"/>
                  <a:gd name="T2" fmla="*/ 5 w 395"/>
                  <a:gd name="T3" fmla="*/ 153 h 228"/>
                  <a:gd name="T4" fmla="*/ 6 w 395"/>
                  <a:gd name="T5" fmla="*/ 142 h 228"/>
                  <a:gd name="T6" fmla="*/ 246 w 395"/>
                  <a:gd name="T7" fmla="*/ 3 h 228"/>
                  <a:gd name="T8" fmla="*/ 265 w 395"/>
                  <a:gd name="T9" fmla="*/ 2 h 228"/>
                  <a:gd name="T10" fmla="*/ 390 w 395"/>
                  <a:gd name="T11" fmla="*/ 75 h 228"/>
                  <a:gd name="T12" fmla="*/ 389 w 395"/>
                  <a:gd name="T13" fmla="*/ 85 h 228"/>
                  <a:gd name="T14" fmla="*/ 148 w 395"/>
                  <a:gd name="T15" fmla="*/ 224 h 228"/>
                  <a:gd name="T16" fmla="*/ 130 w 395"/>
                  <a:gd name="T17" fmla="*/ 22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5" h="228">
                    <a:moveTo>
                      <a:pt x="130" y="225"/>
                    </a:moveTo>
                    <a:cubicBezTo>
                      <a:pt x="5" y="153"/>
                      <a:pt x="5" y="153"/>
                      <a:pt x="5" y="153"/>
                    </a:cubicBezTo>
                    <a:cubicBezTo>
                      <a:pt x="0" y="150"/>
                      <a:pt x="1" y="145"/>
                      <a:pt x="6" y="142"/>
                    </a:cubicBezTo>
                    <a:cubicBezTo>
                      <a:pt x="246" y="3"/>
                      <a:pt x="246" y="3"/>
                      <a:pt x="246" y="3"/>
                    </a:cubicBezTo>
                    <a:cubicBezTo>
                      <a:pt x="252" y="0"/>
                      <a:pt x="260" y="0"/>
                      <a:pt x="265" y="2"/>
                    </a:cubicBezTo>
                    <a:cubicBezTo>
                      <a:pt x="390" y="75"/>
                      <a:pt x="390" y="75"/>
                      <a:pt x="390" y="75"/>
                    </a:cubicBezTo>
                    <a:cubicBezTo>
                      <a:pt x="395" y="78"/>
                      <a:pt x="394" y="82"/>
                      <a:pt x="389" y="85"/>
                    </a:cubicBezTo>
                    <a:cubicBezTo>
                      <a:pt x="148" y="224"/>
                      <a:pt x="148" y="224"/>
                      <a:pt x="148" y="224"/>
                    </a:cubicBezTo>
                    <a:cubicBezTo>
                      <a:pt x="143" y="227"/>
                      <a:pt x="135" y="228"/>
                      <a:pt x="130" y="225"/>
                    </a:cubicBezTo>
                  </a:path>
                </a:pathLst>
              </a:custGeom>
              <a:solidFill>
                <a:schemeClr val="accent3">
                  <a:lumMod val="50000"/>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552">
                <a:extLst>
                  <a:ext uri="{FF2B5EF4-FFF2-40B4-BE49-F238E27FC236}">
                    <a16:creationId xmlns:a16="http://schemas.microsoft.com/office/drawing/2014/main" id="{B08B23A8-BD91-47A8-A10C-20FABF9BA53F}"/>
                  </a:ext>
                </a:extLst>
              </p:cNvPr>
              <p:cNvSpPr>
                <a:spLocks/>
              </p:cNvSpPr>
              <p:nvPr/>
            </p:nvSpPr>
            <p:spPr bwMode="auto">
              <a:xfrm>
                <a:off x="-7995472" y="-852735"/>
                <a:ext cx="9940925" cy="5653088"/>
              </a:xfrm>
              <a:custGeom>
                <a:avLst/>
                <a:gdLst>
                  <a:gd name="T0" fmla="*/ 408 w 408"/>
                  <a:gd name="T1" fmla="*/ 68 h 232"/>
                  <a:gd name="T2" fmla="*/ 392 w 408"/>
                  <a:gd name="T3" fmla="*/ 70 h 232"/>
                  <a:gd name="T4" fmla="*/ 274 w 408"/>
                  <a:gd name="T5" fmla="*/ 3 h 232"/>
                  <a:gd name="T6" fmla="*/ 255 w 408"/>
                  <a:gd name="T7" fmla="*/ 3 h 232"/>
                  <a:gd name="T8" fmla="*/ 29 w 408"/>
                  <a:gd name="T9" fmla="*/ 134 h 232"/>
                  <a:gd name="T10" fmla="*/ 0 w 408"/>
                  <a:gd name="T11" fmla="*/ 139 h 232"/>
                  <a:gd name="T12" fmla="*/ 0 w 408"/>
                  <a:gd name="T13" fmla="*/ 149 h 232"/>
                  <a:gd name="T14" fmla="*/ 0 w 408"/>
                  <a:gd name="T15" fmla="*/ 149 h 232"/>
                  <a:gd name="T16" fmla="*/ 3 w 408"/>
                  <a:gd name="T17" fmla="*/ 154 h 232"/>
                  <a:gd name="T18" fmla="*/ 134 w 408"/>
                  <a:gd name="T19" fmla="*/ 229 h 232"/>
                  <a:gd name="T20" fmla="*/ 153 w 408"/>
                  <a:gd name="T21" fmla="*/ 228 h 232"/>
                  <a:gd name="T22" fmla="*/ 404 w 408"/>
                  <a:gd name="T23" fmla="*/ 84 h 232"/>
                  <a:gd name="T24" fmla="*/ 408 w 408"/>
                  <a:gd name="T25" fmla="*/ 77 h 232"/>
                  <a:gd name="T26" fmla="*/ 408 w 408"/>
                  <a:gd name="T27" fmla="*/ 77 h 232"/>
                  <a:gd name="T28" fmla="*/ 408 w 408"/>
                  <a:gd name="T29" fmla="*/ 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8" h="232">
                    <a:moveTo>
                      <a:pt x="408" y="68"/>
                    </a:moveTo>
                    <a:cubicBezTo>
                      <a:pt x="392" y="70"/>
                      <a:pt x="392" y="70"/>
                      <a:pt x="392" y="70"/>
                    </a:cubicBezTo>
                    <a:cubicBezTo>
                      <a:pt x="274" y="3"/>
                      <a:pt x="274" y="3"/>
                      <a:pt x="274" y="3"/>
                    </a:cubicBezTo>
                    <a:cubicBezTo>
                      <a:pt x="269" y="0"/>
                      <a:pt x="261" y="0"/>
                      <a:pt x="255" y="3"/>
                    </a:cubicBezTo>
                    <a:cubicBezTo>
                      <a:pt x="29" y="134"/>
                      <a:pt x="29" y="134"/>
                      <a:pt x="29" y="134"/>
                    </a:cubicBezTo>
                    <a:cubicBezTo>
                      <a:pt x="0" y="139"/>
                      <a:pt x="0" y="139"/>
                      <a:pt x="0" y="139"/>
                    </a:cubicBezTo>
                    <a:cubicBezTo>
                      <a:pt x="0" y="149"/>
                      <a:pt x="0" y="149"/>
                      <a:pt x="0" y="149"/>
                    </a:cubicBezTo>
                    <a:cubicBezTo>
                      <a:pt x="0" y="149"/>
                      <a:pt x="0" y="149"/>
                      <a:pt x="0" y="149"/>
                    </a:cubicBezTo>
                    <a:cubicBezTo>
                      <a:pt x="0" y="150"/>
                      <a:pt x="1" y="152"/>
                      <a:pt x="3" y="154"/>
                    </a:cubicBezTo>
                    <a:cubicBezTo>
                      <a:pt x="134" y="229"/>
                      <a:pt x="134" y="229"/>
                      <a:pt x="134" y="229"/>
                    </a:cubicBezTo>
                    <a:cubicBezTo>
                      <a:pt x="139" y="232"/>
                      <a:pt x="147" y="232"/>
                      <a:pt x="153" y="228"/>
                    </a:cubicBezTo>
                    <a:cubicBezTo>
                      <a:pt x="404" y="84"/>
                      <a:pt x="404" y="84"/>
                      <a:pt x="404" y="84"/>
                    </a:cubicBezTo>
                    <a:cubicBezTo>
                      <a:pt x="407" y="82"/>
                      <a:pt x="408" y="79"/>
                      <a:pt x="408" y="77"/>
                    </a:cubicBezTo>
                    <a:cubicBezTo>
                      <a:pt x="408" y="77"/>
                      <a:pt x="408" y="77"/>
                      <a:pt x="408" y="77"/>
                    </a:cubicBezTo>
                    <a:cubicBezTo>
                      <a:pt x="408" y="68"/>
                      <a:pt x="408" y="68"/>
                      <a:pt x="408" y="68"/>
                    </a:cubicBezTo>
                  </a:path>
                </a:pathLst>
              </a:custGeom>
              <a:solidFill>
                <a:srgbClr val="312A9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553">
                <a:extLst>
                  <a:ext uri="{FF2B5EF4-FFF2-40B4-BE49-F238E27FC236}">
                    <a16:creationId xmlns:a16="http://schemas.microsoft.com/office/drawing/2014/main" id="{77068764-CC68-49C0-ABF7-3D8B2F5E429D}"/>
                  </a:ext>
                </a:extLst>
              </p:cNvPr>
              <p:cNvSpPr>
                <a:spLocks/>
              </p:cNvSpPr>
              <p:nvPr/>
            </p:nvSpPr>
            <p:spPr bwMode="auto">
              <a:xfrm>
                <a:off x="-7995472" y="-828923"/>
                <a:ext cx="9940925" cy="5605463"/>
              </a:xfrm>
              <a:custGeom>
                <a:avLst/>
                <a:gdLst>
                  <a:gd name="T0" fmla="*/ 266 w 408"/>
                  <a:gd name="T1" fmla="*/ 0 h 230"/>
                  <a:gd name="T2" fmla="*/ 255 w 408"/>
                  <a:gd name="T3" fmla="*/ 2 h 230"/>
                  <a:gd name="T4" fmla="*/ 29 w 408"/>
                  <a:gd name="T5" fmla="*/ 133 h 230"/>
                  <a:gd name="T6" fmla="*/ 0 w 408"/>
                  <a:gd name="T7" fmla="*/ 138 h 230"/>
                  <a:gd name="T8" fmla="*/ 0 w 408"/>
                  <a:gd name="T9" fmla="*/ 148 h 230"/>
                  <a:gd name="T10" fmla="*/ 0 w 408"/>
                  <a:gd name="T11" fmla="*/ 148 h 230"/>
                  <a:gd name="T12" fmla="*/ 0 w 408"/>
                  <a:gd name="T13" fmla="*/ 148 h 230"/>
                  <a:gd name="T14" fmla="*/ 0 w 408"/>
                  <a:gd name="T15" fmla="*/ 148 h 230"/>
                  <a:gd name="T16" fmla="*/ 3 w 408"/>
                  <a:gd name="T17" fmla="*/ 153 h 230"/>
                  <a:gd name="T18" fmla="*/ 134 w 408"/>
                  <a:gd name="T19" fmla="*/ 228 h 230"/>
                  <a:gd name="T20" fmla="*/ 142 w 408"/>
                  <a:gd name="T21" fmla="*/ 230 h 230"/>
                  <a:gd name="T22" fmla="*/ 153 w 408"/>
                  <a:gd name="T23" fmla="*/ 227 h 230"/>
                  <a:gd name="T24" fmla="*/ 404 w 408"/>
                  <a:gd name="T25" fmla="*/ 83 h 230"/>
                  <a:gd name="T26" fmla="*/ 408 w 408"/>
                  <a:gd name="T27" fmla="*/ 76 h 230"/>
                  <a:gd name="T28" fmla="*/ 408 w 408"/>
                  <a:gd name="T29" fmla="*/ 76 h 230"/>
                  <a:gd name="T30" fmla="*/ 408 w 408"/>
                  <a:gd name="T31" fmla="*/ 67 h 230"/>
                  <a:gd name="T32" fmla="*/ 392 w 408"/>
                  <a:gd name="T33" fmla="*/ 69 h 230"/>
                  <a:gd name="T34" fmla="*/ 274 w 408"/>
                  <a:gd name="T35" fmla="*/ 2 h 230"/>
                  <a:gd name="T36" fmla="*/ 266 w 408"/>
                  <a:gd name="T3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8" h="230">
                    <a:moveTo>
                      <a:pt x="266" y="0"/>
                    </a:moveTo>
                    <a:cubicBezTo>
                      <a:pt x="262" y="0"/>
                      <a:pt x="258" y="1"/>
                      <a:pt x="255" y="2"/>
                    </a:cubicBezTo>
                    <a:cubicBezTo>
                      <a:pt x="29" y="133"/>
                      <a:pt x="29" y="133"/>
                      <a:pt x="29" y="133"/>
                    </a:cubicBezTo>
                    <a:cubicBezTo>
                      <a:pt x="0" y="138"/>
                      <a:pt x="0" y="138"/>
                      <a:pt x="0" y="138"/>
                    </a:cubicBezTo>
                    <a:cubicBezTo>
                      <a:pt x="0" y="148"/>
                      <a:pt x="0" y="148"/>
                      <a:pt x="0" y="148"/>
                    </a:cubicBezTo>
                    <a:cubicBezTo>
                      <a:pt x="0" y="148"/>
                      <a:pt x="0" y="148"/>
                      <a:pt x="0" y="148"/>
                    </a:cubicBezTo>
                    <a:cubicBezTo>
                      <a:pt x="0" y="148"/>
                      <a:pt x="0" y="148"/>
                      <a:pt x="0" y="148"/>
                    </a:cubicBezTo>
                    <a:cubicBezTo>
                      <a:pt x="0" y="148"/>
                      <a:pt x="0" y="148"/>
                      <a:pt x="0" y="148"/>
                    </a:cubicBezTo>
                    <a:cubicBezTo>
                      <a:pt x="0" y="150"/>
                      <a:pt x="1" y="151"/>
                      <a:pt x="3" y="153"/>
                    </a:cubicBezTo>
                    <a:cubicBezTo>
                      <a:pt x="134" y="228"/>
                      <a:pt x="134" y="228"/>
                      <a:pt x="134" y="228"/>
                    </a:cubicBezTo>
                    <a:cubicBezTo>
                      <a:pt x="136" y="229"/>
                      <a:pt x="139" y="230"/>
                      <a:pt x="142" y="230"/>
                    </a:cubicBezTo>
                    <a:cubicBezTo>
                      <a:pt x="146" y="230"/>
                      <a:pt x="150" y="229"/>
                      <a:pt x="153" y="227"/>
                    </a:cubicBezTo>
                    <a:cubicBezTo>
                      <a:pt x="404" y="83"/>
                      <a:pt x="404" y="83"/>
                      <a:pt x="404" y="83"/>
                    </a:cubicBezTo>
                    <a:cubicBezTo>
                      <a:pt x="407" y="81"/>
                      <a:pt x="408" y="78"/>
                      <a:pt x="408" y="76"/>
                    </a:cubicBezTo>
                    <a:cubicBezTo>
                      <a:pt x="408" y="76"/>
                      <a:pt x="408" y="76"/>
                      <a:pt x="408" y="76"/>
                    </a:cubicBezTo>
                    <a:cubicBezTo>
                      <a:pt x="408" y="67"/>
                      <a:pt x="408" y="67"/>
                      <a:pt x="408" y="67"/>
                    </a:cubicBezTo>
                    <a:cubicBezTo>
                      <a:pt x="392" y="69"/>
                      <a:pt x="392" y="69"/>
                      <a:pt x="392" y="69"/>
                    </a:cubicBezTo>
                    <a:cubicBezTo>
                      <a:pt x="274" y="2"/>
                      <a:pt x="274" y="2"/>
                      <a:pt x="274" y="2"/>
                    </a:cubicBezTo>
                    <a:cubicBezTo>
                      <a:pt x="272" y="0"/>
                      <a:pt x="269" y="0"/>
                      <a:pt x="266" y="0"/>
                    </a:cubicBezTo>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0" name="Freeform 554">
                <a:extLst>
                  <a:ext uri="{FF2B5EF4-FFF2-40B4-BE49-F238E27FC236}">
                    <a16:creationId xmlns:a16="http://schemas.microsoft.com/office/drawing/2014/main" id="{751FE106-1DA4-4940-9BFB-347D623F2D3D}"/>
                  </a:ext>
                </a:extLst>
              </p:cNvPr>
              <p:cNvSpPr>
                <a:spLocks/>
              </p:cNvSpPr>
              <p:nvPr/>
            </p:nvSpPr>
            <p:spPr bwMode="auto">
              <a:xfrm>
                <a:off x="-7995472" y="877641"/>
                <a:ext cx="9940923" cy="3825875"/>
              </a:xfrm>
              <a:custGeom>
                <a:avLst/>
                <a:gdLst>
                  <a:gd name="T0" fmla="*/ 404 w 408"/>
                  <a:gd name="T1" fmla="*/ 7 h 157"/>
                  <a:gd name="T2" fmla="*/ 153 w 408"/>
                  <a:gd name="T3" fmla="*/ 151 h 157"/>
                  <a:gd name="T4" fmla="*/ 134 w 408"/>
                  <a:gd name="T5" fmla="*/ 152 h 157"/>
                  <a:gd name="T6" fmla="*/ 3 w 408"/>
                  <a:gd name="T7" fmla="*/ 77 h 157"/>
                  <a:gd name="T8" fmla="*/ 0 w 408"/>
                  <a:gd name="T9" fmla="*/ 72 h 157"/>
                  <a:gd name="T10" fmla="*/ 0 w 408"/>
                  <a:gd name="T11" fmla="*/ 72 h 157"/>
                  <a:gd name="T12" fmla="*/ 0 w 408"/>
                  <a:gd name="T13" fmla="*/ 74 h 157"/>
                  <a:gd name="T14" fmla="*/ 0 w 408"/>
                  <a:gd name="T15" fmla="*/ 74 h 157"/>
                  <a:gd name="T16" fmla="*/ 3 w 408"/>
                  <a:gd name="T17" fmla="*/ 79 h 157"/>
                  <a:gd name="T18" fmla="*/ 134 w 408"/>
                  <a:gd name="T19" fmla="*/ 155 h 157"/>
                  <a:gd name="T20" fmla="*/ 153 w 408"/>
                  <a:gd name="T21" fmla="*/ 154 h 157"/>
                  <a:gd name="T22" fmla="*/ 404 w 408"/>
                  <a:gd name="T23" fmla="*/ 9 h 157"/>
                  <a:gd name="T24" fmla="*/ 408 w 408"/>
                  <a:gd name="T25" fmla="*/ 3 h 157"/>
                  <a:gd name="T26" fmla="*/ 408 w 408"/>
                  <a:gd name="T27" fmla="*/ 3 h 157"/>
                  <a:gd name="T28" fmla="*/ 408 w 408"/>
                  <a:gd name="T29" fmla="*/ 0 h 157"/>
                  <a:gd name="T30" fmla="*/ 408 w 408"/>
                  <a:gd name="T31" fmla="*/ 0 h 157"/>
                  <a:gd name="T32" fmla="*/ 404 w 408"/>
                  <a:gd name="T33"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8" h="157">
                    <a:moveTo>
                      <a:pt x="404" y="7"/>
                    </a:moveTo>
                    <a:cubicBezTo>
                      <a:pt x="153" y="151"/>
                      <a:pt x="153" y="151"/>
                      <a:pt x="153" y="151"/>
                    </a:cubicBezTo>
                    <a:cubicBezTo>
                      <a:pt x="147" y="155"/>
                      <a:pt x="139" y="155"/>
                      <a:pt x="134" y="152"/>
                    </a:cubicBezTo>
                    <a:cubicBezTo>
                      <a:pt x="3" y="77"/>
                      <a:pt x="3" y="77"/>
                      <a:pt x="3" y="77"/>
                    </a:cubicBezTo>
                    <a:cubicBezTo>
                      <a:pt x="1" y="75"/>
                      <a:pt x="0" y="74"/>
                      <a:pt x="0" y="72"/>
                    </a:cubicBezTo>
                    <a:cubicBezTo>
                      <a:pt x="0" y="72"/>
                      <a:pt x="0" y="72"/>
                      <a:pt x="0" y="72"/>
                    </a:cubicBezTo>
                    <a:cubicBezTo>
                      <a:pt x="0" y="74"/>
                      <a:pt x="0" y="74"/>
                      <a:pt x="0" y="74"/>
                    </a:cubicBezTo>
                    <a:cubicBezTo>
                      <a:pt x="0" y="74"/>
                      <a:pt x="0" y="74"/>
                      <a:pt x="0" y="74"/>
                    </a:cubicBezTo>
                    <a:cubicBezTo>
                      <a:pt x="0" y="76"/>
                      <a:pt x="1" y="78"/>
                      <a:pt x="3" y="79"/>
                    </a:cubicBezTo>
                    <a:cubicBezTo>
                      <a:pt x="134" y="155"/>
                      <a:pt x="134" y="155"/>
                      <a:pt x="134" y="155"/>
                    </a:cubicBezTo>
                    <a:cubicBezTo>
                      <a:pt x="139" y="157"/>
                      <a:pt x="147" y="157"/>
                      <a:pt x="153" y="154"/>
                    </a:cubicBezTo>
                    <a:cubicBezTo>
                      <a:pt x="404" y="9"/>
                      <a:pt x="404" y="9"/>
                      <a:pt x="404" y="9"/>
                    </a:cubicBezTo>
                    <a:cubicBezTo>
                      <a:pt x="407" y="7"/>
                      <a:pt x="408" y="5"/>
                      <a:pt x="408" y="3"/>
                    </a:cubicBezTo>
                    <a:cubicBezTo>
                      <a:pt x="408" y="3"/>
                      <a:pt x="408" y="3"/>
                      <a:pt x="408" y="3"/>
                    </a:cubicBezTo>
                    <a:cubicBezTo>
                      <a:pt x="408" y="0"/>
                      <a:pt x="408" y="0"/>
                      <a:pt x="408" y="0"/>
                    </a:cubicBezTo>
                    <a:cubicBezTo>
                      <a:pt x="408" y="0"/>
                      <a:pt x="408" y="0"/>
                      <a:pt x="408" y="0"/>
                    </a:cubicBezTo>
                    <a:cubicBezTo>
                      <a:pt x="408" y="3"/>
                      <a:pt x="407" y="5"/>
                      <a:pt x="404" y="7"/>
                    </a:cubicBezTo>
                    <a:close/>
                  </a:path>
                </a:pathLst>
              </a:custGeom>
              <a:gradFill flip="none" rotWithShape="1">
                <a:gsLst>
                  <a:gs pos="0">
                    <a:schemeClr val="accent3">
                      <a:lumMod val="60000"/>
                      <a:lumOff val="40000"/>
                    </a:schemeClr>
                  </a:gs>
                  <a:gs pos="100000">
                    <a:schemeClr val="accent3">
                      <a:lumMod val="7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555">
                <a:extLst>
                  <a:ext uri="{FF2B5EF4-FFF2-40B4-BE49-F238E27FC236}">
                    <a16:creationId xmlns:a16="http://schemas.microsoft.com/office/drawing/2014/main" id="{23933713-B588-4F35-B4A7-08E0161E192C}"/>
                  </a:ext>
                </a:extLst>
              </p:cNvPr>
              <p:cNvSpPr>
                <a:spLocks/>
              </p:cNvSpPr>
              <p:nvPr/>
            </p:nvSpPr>
            <p:spPr bwMode="auto">
              <a:xfrm>
                <a:off x="-8044685" y="-1243261"/>
                <a:ext cx="10037763" cy="5800725"/>
              </a:xfrm>
              <a:custGeom>
                <a:avLst/>
                <a:gdLst>
                  <a:gd name="T0" fmla="*/ 136 w 412"/>
                  <a:gd name="T1" fmla="*/ 235 h 238"/>
                  <a:gd name="T2" fmla="*/ 5 w 412"/>
                  <a:gd name="T3" fmla="*/ 160 h 238"/>
                  <a:gd name="T4" fmla="*/ 6 w 412"/>
                  <a:gd name="T5" fmla="*/ 149 h 238"/>
                  <a:gd name="T6" fmla="*/ 257 w 412"/>
                  <a:gd name="T7" fmla="*/ 4 h 238"/>
                  <a:gd name="T8" fmla="*/ 276 w 412"/>
                  <a:gd name="T9" fmla="*/ 3 h 238"/>
                  <a:gd name="T10" fmla="*/ 407 w 412"/>
                  <a:gd name="T11" fmla="*/ 79 h 238"/>
                  <a:gd name="T12" fmla="*/ 406 w 412"/>
                  <a:gd name="T13" fmla="*/ 90 h 238"/>
                  <a:gd name="T14" fmla="*/ 155 w 412"/>
                  <a:gd name="T15" fmla="*/ 235 h 238"/>
                  <a:gd name="T16" fmla="*/ 136 w 412"/>
                  <a:gd name="T17" fmla="*/ 235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238">
                    <a:moveTo>
                      <a:pt x="136" y="235"/>
                    </a:moveTo>
                    <a:cubicBezTo>
                      <a:pt x="5" y="160"/>
                      <a:pt x="5" y="160"/>
                      <a:pt x="5" y="160"/>
                    </a:cubicBezTo>
                    <a:cubicBezTo>
                      <a:pt x="0" y="157"/>
                      <a:pt x="1" y="152"/>
                      <a:pt x="6" y="149"/>
                    </a:cubicBezTo>
                    <a:cubicBezTo>
                      <a:pt x="257" y="4"/>
                      <a:pt x="257" y="4"/>
                      <a:pt x="257" y="4"/>
                    </a:cubicBezTo>
                    <a:cubicBezTo>
                      <a:pt x="263" y="1"/>
                      <a:pt x="271" y="0"/>
                      <a:pt x="276" y="3"/>
                    </a:cubicBezTo>
                    <a:cubicBezTo>
                      <a:pt x="407" y="79"/>
                      <a:pt x="407" y="79"/>
                      <a:pt x="407" y="79"/>
                    </a:cubicBezTo>
                    <a:cubicBezTo>
                      <a:pt x="412" y="82"/>
                      <a:pt x="411" y="86"/>
                      <a:pt x="406" y="90"/>
                    </a:cubicBezTo>
                    <a:cubicBezTo>
                      <a:pt x="155" y="235"/>
                      <a:pt x="155" y="235"/>
                      <a:pt x="155" y="235"/>
                    </a:cubicBezTo>
                    <a:cubicBezTo>
                      <a:pt x="149" y="238"/>
                      <a:pt x="141" y="238"/>
                      <a:pt x="136" y="235"/>
                    </a:cubicBezTo>
                    <a:close/>
                  </a:path>
                </a:pathLst>
              </a:custGeom>
              <a:gradFill>
                <a:gsLst>
                  <a:gs pos="12000">
                    <a:schemeClr val="accent3">
                      <a:lumMod val="75000"/>
                    </a:schemeClr>
                  </a:gs>
                  <a:gs pos="100000">
                    <a:schemeClr val="accent3">
                      <a:lumMod val="60000"/>
                      <a:lumOff val="40000"/>
                    </a:schemeClr>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556">
                <a:extLst>
                  <a:ext uri="{FF2B5EF4-FFF2-40B4-BE49-F238E27FC236}">
                    <a16:creationId xmlns:a16="http://schemas.microsoft.com/office/drawing/2014/main" id="{1920F533-6AA1-456F-9666-8388C79EAB46}"/>
                  </a:ext>
                </a:extLst>
              </p:cNvPr>
              <p:cNvSpPr>
                <a:spLocks/>
              </p:cNvSpPr>
              <p:nvPr/>
            </p:nvSpPr>
            <p:spPr bwMode="auto">
              <a:xfrm>
                <a:off x="-5584060" y="4093915"/>
                <a:ext cx="73025" cy="96838"/>
              </a:xfrm>
              <a:custGeom>
                <a:avLst/>
                <a:gdLst>
                  <a:gd name="T0" fmla="*/ 3 w 3"/>
                  <a:gd name="T1" fmla="*/ 3 h 4"/>
                  <a:gd name="T2" fmla="*/ 1 w 3"/>
                  <a:gd name="T3" fmla="*/ 4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4"/>
                    </a:cubicBezTo>
                    <a:cubicBezTo>
                      <a:pt x="1" y="3"/>
                      <a:pt x="0" y="2"/>
                      <a:pt x="0" y="1"/>
                    </a:cubicBezTo>
                    <a:cubicBezTo>
                      <a:pt x="0" y="0"/>
                      <a:pt x="1"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3" name="Freeform 557">
                <a:extLst>
                  <a:ext uri="{FF2B5EF4-FFF2-40B4-BE49-F238E27FC236}">
                    <a16:creationId xmlns:a16="http://schemas.microsoft.com/office/drawing/2014/main" id="{AA5C285D-D599-4962-A6CB-A50E7EF90078}"/>
                  </a:ext>
                </a:extLst>
              </p:cNvPr>
              <p:cNvSpPr>
                <a:spLocks/>
              </p:cNvSpPr>
              <p:nvPr/>
            </p:nvSpPr>
            <p:spPr bwMode="auto">
              <a:xfrm>
                <a:off x="-5438010" y="4166940"/>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0" y="4"/>
                      <a:pt x="0" y="2"/>
                      <a:pt x="0" y="2"/>
                    </a:cubicBezTo>
                    <a:cubicBezTo>
                      <a:pt x="0" y="1"/>
                      <a:pt x="0"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 name="Freeform 558">
                <a:extLst>
                  <a:ext uri="{FF2B5EF4-FFF2-40B4-BE49-F238E27FC236}">
                    <a16:creationId xmlns:a16="http://schemas.microsoft.com/office/drawing/2014/main" id="{83D9AE52-4DD3-49C9-A24F-F3426452C921}"/>
                  </a:ext>
                </a:extLst>
              </p:cNvPr>
              <p:cNvSpPr>
                <a:spLocks/>
              </p:cNvSpPr>
              <p:nvPr/>
            </p:nvSpPr>
            <p:spPr bwMode="auto">
              <a:xfrm>
                <a:off x="-5315772" y="4265365"/>
                <a:ext cx="73025" cy="96838"/>
              </a:xfrm>
              <a:custGeom>
                <a:avLst/>
                <a:gdLst>
                  <a:gd name="T0" fmla="*/ 3 w 3"/>
                  <a:gd name="T1" fmla="*/ 3 h 4"/>
                  <a:gd name="T2" fmla="*/ 2 w 3"/>
                  <a:gd name="T3" fmla="*/ 3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3"/>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559">
                <a:extLst>
                  <a:ext uri="{FF2B5EF4-FFF2-40B4-BE49-F238E27FC236}">
                    <a16:creationId xmlns:a16="http://schemas.microsoft.com/office/drawing/2014/main" id="{0A5102A4-22B5-47D1-8DED-D4FD95BD41B5}"/>
                  </a:ext>
                </a:extLst>
              </p:cNvPr>
              <p:cNvSpPr>
                <a:spLocks/>
              </p:cNvSpPr>
              <p:nvPr/>
            </p:nvSpPr>
            <p:spPr bwMode="auto">
              <a:xfrm>
                <a:off x="-7533510" y="2973140"/>
                <a:ext cx="73025" cy="96838"/>
              </a:xfrm>
              <a:custGeom>
                <a:avLst/>
                <a:gdLst>
                  <a:gd name="T0" fmla="*/ 3 w 3"/>
                  <a:gd name="T1" fmla="*/ 3 h 4"/>
                  <a:gd name="T2" fmla="*/ 2 w 3"/>
                  <a:gd name="T3" fmla="*/ 4 h 4"/>
                  <a:gd name="T4" fmla="*/ 0 w 3"/>
                  <a:gd name="T5" fmla="*/ 1 h 4"/>
                  <a:gd name="T6" fmla="*/ 2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3" y="4"/>
                      <a:pt x="2" y="4"/>
                    </a:cubicBezTo>
                    <a:cubicBezTo>
                      <a:pt x="1" y="3"/>
                      <a:pt x="0" y="2"/>
                      <a:pt x="0" y="1"/>
                    </a:cubicBezTo>
                    <a:cubicBezTo>
                      <a:pt x="0" y="0"/>
                      <a:pt x="1" y="0"/>
                      <a:pt x="2" y="0"/>
                    </a:cubicBezTo>
                    <a:cubicBezTo>
                      <a:pt x="3"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6" name="Freeform 560">
                <a:extLst>
                  <a:ext uri="{FF2B5EF4-FFF2-40B4-BE49-F238E27FC236}">
                    <a16:creationId xmlns:a16="http://schemas.microsoft.com/office/drawing/2014/main" id="{BE714F8F-E155-4074-906E-AE3567B0EE91}"/>
                  </a:ext>
                </a:extLst>
              </p:cNvPr>
              <p:cNvSpPr>
                <a:spLocks/>
              </p:cNvSpPr>
              <p:nvPr/>
            </p:nvSpPr>
            <p:spPr bwMode="auto">
              <a:xfrm>
                <a:off x="-7387460" y="3046165"/>
                <a:ext cx="73025" cy="122238"/>
              </a:xfrm>
              <a:custGeom>
                <a:avLst/>
                <a:gdLst>
                  <a:gd name="T0" fmla="*/ 3 w 3"/>
                  <a:gd name="T1" fmla="*/ 3 h 5"/>
                  <a:gd name="T2" fmla="*/ 1 w 3"/>
                  <a:gd name="T3" fmla="*/ 4 h 5"/>
                  <a:gd name="T4" fmla="*/ 0 w 3"/>
                  <a:gd name="T5" fmla="*/ 2 h 5"/>
                  <a:gd name="T6" fmla="*/ 1 w 3"/>
                  <a:gd name="T7" fmla="*/ 1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cubicBezTo>
                      <a:pt x="3" y="4"/>
                      <a:pt x="2" y="5"/>
                      <a:pt x="1" y="4"/>
                    </a:cubicBezTo>
                    <a:cubicBezTo>
                      <a:pt x="1" y="4"/>
                      <a:pt x="0" y="2"/>
                      <a:pt x="0" y="2"/>
                    </a:cubicBezTo>
                    <a:cubicBezTo>
                      <a:pt x="0" y="1"/>
                      <a:pt x="1" y="0"/>
                      <a:pt x="1" y="1"/>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7" name="Freeform 561">
                <a:extLst>
                  <a:ext uri="{FF2B5EF4-FFF2-40B4-BE49-F238E27FC236}">
                    <a16:creationId xmlns:a16="http://schemas.microsoft.com/office/drawing/2014/main" id="{C7336FCE-E516-4888-8698-EBF7E0E4C3E3}"/>
                  </a:ext>
                </a:extLst>
              </p:cNvPr>
              <p:cNvSpPr>
                <a:spLocks/>
              </p:cNvSpPr>
              <p:nvPr/>
            </p:nvSpPr>
            <p:spPr bwMode="auto">
              <a:xfrm>
                <a:off x="-7239822" y="3143002"/>
                <a:ext cx="73025" cy="98425"/>
              </a:xfrm>
              <a:custGeom>
                <a:avLst/>
                <a:gdLst>
                  <a:gd name="T0" fmla="*/ 3 w 3"/>
                  <a:gd name="T1" fmla="*/ 3 h 4"/>
                  <a:gd name="T2" fmla="*/ 1 w 3"/>
                  <a:gd name="T3" fmla="*/ 3 h 4"/>
                  <a:gd name="T4" fmla="*/ 0 w 3"/>
                  <a:gd name="T5" fmla="*/ 1 h 4"/>
                  <a:gd name="T6" fmla="*/ 1 w 3"/>
                  <a:gd name="T7" fmla="*/ 0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3" y="4"/>
                      <a:pt x="2" y="4"/>
                      <a:pt x="1" y="3"/>
                    </a:cubicBezTo>
                    <a:cubicBezTo>
                      <a:pt x="0" y="3"/>
                      <a:pt x="0" y="2"/>
                      <a:pt x="0" y="1"/>
                    </a:cubicBezTo>
                    <a:cubicBezTo>
                      <a:pt x="0" y="0"/>
                      <a:pt x="0" y="0"/>
                      <a:pt x="1" y="0"/>
                    </a:cubicBezTo>
                    <a:cubicBezTo>
                      <a:pt x="2" y="1"/>
                      <a:pt x="3" y="2"/>
                      <a:pt x="3" y="3"/>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8" name="Freeform 562">
                <a:extLst>
                  <a:ext uri="{FF2B5EF4-FFF2-40B4-BE49-F238E27FC236}">
                    <a16:creationId xmlns:a16="http://schemas.microsoft.com/office/drawing/2014/main" id="{D3ABB7C1-D17C-4CFB-AA3B-1C00E14A76C5}"/>
                  </a:ext>
                </a:extLst>
              </p:cNvPr>
              <p:cNvSpPr>
                <a:spLocks/>
              </p:cNvSpPr>
              <p:nvPr/>
            </p:nvSpPr>
            <p:spPr bwMode="auto">
              <a:xfrm>
                <a:off x="-6533385" y="3533527"/>
                <a:ext cx="315913" cy="268288"/>
              </a:xfrm>
              <a:custGeom>
                <a:avLst/>
                <a:gdLst>
                  <a:gd name="T0" fmla="*/ 13 w 13"/>
                  <a:gd name="T1" fmla="*/ 9 h 11"/>
                  <a:gd name="T2" fmla="*/ 13 w 13"/>
                  <a:gd name="T3" fmla="*/ 9 h 11"/>
                  <a:gd name="T4" fmla="*/ 11 w 13"/>
                  <a:gd name="T5" fmla="*/ 10 h 11"/>
                  <a:gd name="T6" fmla="*/ 1 w 13"/>
                  <a:gd name="T7" fmla="*/ 5 h 11"/>
                  <a:gd name="T8" fmla="*/ 0 w 13"/>
                  <a:gd name="T9" fmla="*/ 2 h 11"/>
                  <a:gd name="T10" fmla="*/ 1 w 13"/>
                  <a:gd name="T11" fmla="*/ 0 h 11"/>
                  <a:gd name="T12" fmla="*/ 11 w 13"/>
                  <a:gd name="T13" fmla="*/ 6 h 11"/>
                  <a:gd name="T14" fmla="*/ 13 w 13"/>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3" y="9"/>
                    </a:moveTo>
                    <a:cubicBezTo>
                      <a:pt x="13" y="9"/>
                      <a:pt x="13" y="9"/>
                      <a:pt x="13" y="9"/>
                    </a:cubicBezTo>
                    <a:cubicBezTo>
                      <a:pt x="13" y="10"/>
                      <a:pt x="12" y="11"/>
                      <a:pt x="11" y="10"/>
                    </a:cubicBezTo>
                    <a:cubicBezTo>
                      <a:pt x="1" y="5"/>
                      <a:pt x="1" y="5"/>
                      <a:pt x="1" y="5"/>
                    </a:cubicBezTo>
                    <a:cubicBezTo>
                      <a:pt x="0" y="4"/>
                      <a:pt x="0" y="3"/>
                      <a:pt x="0" y="2"/>
                    </a:cubicBezTo>
                    <a:cubicBezTo>
                      <a:pt x="0" y="0"/>
                      <a:pt x="0" y="0"/>
                      <a:pt x="1" y="0"/>
                    </a:cubicBezTo>
                    <a:cubicBezTo>
                      <a:pt x="11" y="6"/>
                      <a:pt x="11" y="6"/>
                      <a:pt x="11" y="6"/>
                    </a:cubicBezTo>
                    <a:cubicBezTo>
                      <a:pt x="12" y="7"/>
                      <a:pt x="13" y="8"/>
                      <a:pt x="13" y="9"/>
                    </a:cubicBezTo>
                    <a:close/>
                  </a:path>
                </a:pathLst>
              </a:custGeom>
              <a:solidFill>
                <a:srgbClr val="180D5B"/>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0" name="Group 39">
              <a:extLst>
                <a:ext uri="{FF2B5EF4-FFF2-40B4-BE49-F238E27FC236}">
                  <a16:creationId xmlns:a16="http://schemas.microsoft.com/office/drawing/2014/main" id="{16AAE7C4-D6D9-48BA-A1EA-A53FC19C779C}"/>
                </a:ext>
              </a:extLst>
            </p:cNvPr>
            <p:cNvGrpSpPr/>
            <p:nvPr/>
          </p:nvGrpSpPr>
          <p:grpSpPr>
            <a:xfrm>
              <a:off x="2422004" y="1778329"/>
              <a:ext cx="4405854" cy="4427516"/>
              <a:chOff x="2422004" y="1778329"/>
              <a:chExt cx="4405854" cy="4427516"/>
            </a:xfrm>
          </p:grpSpPr>
          <p:sp>
            <p:nvSpPr>
              <p:cNvPr id="50" name="Freeform 481">
                <a:extLst>
                  <a:ext uri="{FF2B5EF4-FFF2-40B4-BE49-F238E27FC236}">
                    <a16:creationId xmlns:a16="http://schemas.microsoft.com/office/drawing/2014/main" id="{ADB55F20-E513-4CA5-BA52-E9F55D4D5D84}"/>
                  </a:ext>
                </a:extLst>
              </p:cNvPr>
              <p:cNvSpPr>
                <a:spLocks/>
              </p:cNvSpPr>
              <p:nvPr/>
            </p:nvSpPr>
            <p:spPr bwMode="auto">
              <a:xfrm>
                <a:off x="2742416" y="3877814"/>
                <a:ext cx="4051084" cy="2328031"/>
              </a:xfrm>
              <a:custGeom>
                <a:avLst/>
                <a:gdLst>
                  <a:gd name="T0" fmla="*/ 2396 w 4003"/>
                  <a:gd name="T1" fmla="*/ 0 h 2306"/>
                  <a:gd name="T2" fmla="*/ 2355 w 4003"/>
                  <a:gd name="T3" fmla="*/ 10 h 2306"/>
                  <a:gd name="T4" fmla="*/ 24 w 4003"/>
                  <a:gd name="T5" fmla="*/ 1358 h 2306"/>
                  <a:gd name="T6" fmla="*/ 19 w 4003"/>
                  <a:gd name="T7" fmla="*/ 1400 h 2306"/>
                  <a:gd name="T8" fmla="*/ 1575 w 4003"/>
                  <a:gd name="T9" fmla="*/ 2299 h 2306"/>
                  <a:gd name="T10" fmla="*/ 1607 w 4003"/>
                  <a:gd name="T11" fmla="*/ 2306 h 2306"/>
                  <a:gd name="T12" fmla="*/ 1648 w 4003"/>
                  <a:gd name="T13" fmla="*/ 2296 h 2306"/>
                  <a:gd name="T14" fmla="*/ 3979 w 4003"/>
                  <a:gd name="T15" fmla="*/ 948 h 2306"/>
                  <a:gd name="T16" fmla="*/ 3984 w 4003"/>
                  <a:gd name="T17" fmla="*/ 906 h 2306"/>
                  <a:gd name="T18" fmla="*/ 2428 w 4003"/>
                  <a:gd name="T19" fmla="*/ 7 h 2306"/>
                  <a:gd name="T20" fmla="*/ 2396 w 4003"/>
                  <a:gd name="T21" fmla="*/ 0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03" h="2306">
                    <a:moveTo>
                      <a:pt x="2396" y="0"/>
                    </a:moveTo>
                    <a:cubicBezTo>
                      <a:pt x="2382" y="0"/>
                      <a:pt x="2367" y="3"/>
                      <a:pt x="2355" y="10"/>
                    </a:cubicBezTo>
                    <a:cubicBezTo>
                      <a:pt x="24" y="1358"/>
                      <a:pt x="24" y="1358"/>
                      <a:pt x="24" y="1358"/>
                    </a:cubicBezTo>
                    <a:cubicBezTo>
                      <a:pt x="3" y="1370"/>
                      <a:pt x="0" y="1389"/>
                      <a:pt x="19" y="1400"/>
                    </a:cubicBezTo>
                    <a:cubicBezTo>
                      <a:pt x="1575" y="2299"/>
                      <a:pt x="1575" y="2299"/>
                      <a:pt x="1575" y="2299"/>
                    </a:cubicBezTo>
                    <a:cubicBezTo>
                      <a:pt x="1584" y="2304"/>
                      <a:pt x="1595" y="2306"/>
                      <a:pt x="1607" y="2306"/>
                    </a:cubicBezTo>
                    <a:cubicBezTo>
                      <a:pt x="1621" y="2306"/>
                      <a:pt x="1636" y="2302"/>
                      <a:pt x="1648" y="2296"/>
                    </a:cubicBezTo>
                    <a:cubicBezTo>
                      <a:pt x="3979" y="948"/>
                      <a:pt x="3979" y="948"/>
                      <a:pt x="3979" y="948"/>
                    </a:cubicBezTo>
                    <a:cubicBezTo>
                      <a:pt x="4001" y="936"/>
                      <a:pt x="4003" y="917"/>
                      <a:pt x="3984" y="906"/>
                    </a:cubicBezTo>
                    <a:cubicBezTo>
                      <a:pt x="2428" y="7"/>
                      <a:pt x="2428" y="7"/>
                      <a:pt x="2428" y="7"/>
                    </a:cubicBezTo>
                    <a:cubicBezTo>
                      <a:pt x="2420" y="2"/>
                      <a:pt x="2408" y="0"/>
                      <a:pt x="2396" y="0"/>
                    </a:cubicBezTo>
                  </a:path>
                </a:pathLst>
              </a:custGeom>
              <a:solidFill>
                <a:schemeClr val="accent3">
                  <a:lumMod val="50000"/>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Freeform 482">
                <a:extLst>
                  <a:ext uri="{FF2B5EF4-FFF2-40B4-BE49-F238E27FC236}">
                    <a16:creationId xmlns:a16="http://schemas.microsoft.com/office/drawing/2014/main" id="{AC03EE0F-A756-45CA-A932-85540F965CCA}"/>
                  </a:ext>
                </a:extLst>
              </p:cNvPr>
              <p:cNvSpPr>
                <a:spLocks/>
              </p:cNvSpPr>
              <p:nvPr/>
            </p:nvSpPr>
            <p:spPr bwMode="auto">
              <a:xfrm>
                <a:off x="2714782" y="3660472"/>
                <a:ext cx="4106354" cy="2352678"/>
              </a:xfrm>
              <a:custGeom>
                <a:avLst/>
                <a:gdLst>
                  <a:gd name="T0" fmla="*/ 4057 w 4057"/>
                  <a:gd name="T1" fmla="*/ 880 h 2330"/>
                  <a:gd name="T2" fmla="*/ 3991 w 4057"/>
                  <a:gd name="T3" fmla="*/ 892 h 2330"/>
                  <a:gd name="T4" fmla="*/ 2467 w 4057"/>
                  <a:gd name="T5" fmla="*/ 11 h 2330"/>
                  <a:gd name="T6" fmla="*/ 2391 w 4057"/>
                  <a:gd name="T7" fmla="*/ 15 h 2330"/>
                  <a:gd name="T8" fmla="*/ 117 w 4057"/>
                  <a:gd name="T9" fmla="*/ 1329 h 2330"/>
                  <a:gd name="T10" fmla="*/ 0 w 4057"/>
                  <a:gd name="T11" fmla="*/ 1350 h 2330"/>
                  <a:gd name="T12" fmla="*/ 0 w 4057"/>
                  <a:gd name="T13" fmla="*/ 1388 h 2330"/>
                  <a:gd name="T14" fmla="*/ 0 w 4057"/>
                  <a:gd name="T15" fmla="*/ 1388 h 2330"/>
                  <a:gd name="T16" fmla="*/ 13 w 4057"/>
                  <a:gd name="T17" fmla="*/ 1407 h 2330"/>
                  <a:gd name="T18" fmla="*/ 1591 w 4057"/>
                  <a:gd name="T19" fmla="*/ 2319 h 2330"/>
                  <a:gd name="T20" fmla="*/ 1667 w 4057"/>
                  <a:gd name="T21" fmla="*/ 2315 h 2330"/>
                  <a:gd name="T22" fmla="*/ 4039 w 4057"/>
                  <a:gd name="T23" fmla="*/ 944 h 2330"/>
                  <a:gd name="T24" fmla="*/ 4057 w 4057"/>
                  <a:gd name="T25" fmla="*/ 919 h 2330"/>
                  <a:gd name="T26" fmla="*/ 4057 w 4057"/>
                  <a:gd name="T27" fmla="*/ 919 h 2330"/>
                  <a:gd name="T28" fmla="*/ 4057 w 4057"/>
                  <a:gd name="T29" fmla="*/ 880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57" h="2330">
                    <a:moveTo>
                      <a:pt x="4057" y="880"/>
                    </a:moveTo>
                    <a:cubicBezTo>
                      <a:pt x="3991" y="892"/>
                      <a:pt x="3991" y="892"/>
                      <a:pt x="3991" y="892"/>
                    </a:cubicBezTo>
                    <a:cubicBezTo>
                      <a:pt x="2467" y="11"/>
                      <a:pt x="2467" y="11"/>
                      <a:pt x="2467" y="11"/>
                    </a:cubicBezTo>
                    <a:cubicBezTo>
                      <a:pt x="2447" y="0"/>
                      <a:pt x="2413" y="2"/>
                      <a:pt x="2391" y="15"/>
                    </a:cubicBezTo>
                    <a:cubicBezTo>
                      <a:pt x="117" y="1329"/>
                      <a:pt x="117" y="1329"/>
                      <a:pt x="117" y="1329"/>
                    </a:cubicBezTo>
                    <a:cubicBezTo>
                      <a:pt x="0" y="1350"/>
                      <a:pt x="0" y="1350"/>
                      <a:pt x="0" y="1350"/>
                    </a:cubicBezTo>
                    <a:cubicBezTo>
                      <a:pt x="0" y="1388"/>
                      <a:pt x="0" y="1388"/>
                      <a:pt x="0" y="1388"/>
                    </a:cubicBezTo>
                    <a:cubicBezTo>
                      <a:pt x="0" y="1388"/>
                      <a:pt x="0" y="1388"/>
                      <a:pt x="0" y="1388"/>
                    </a:cubicBezTo>
                    <a:cubicBezTo>
                      <a:pt x="0" y="1395"/>
                      <a:pt x="4" y="1402"/>
                      <a:pt x="13" y="1407"/>
                    </a:cubicBezTo>
                    <a:cubicBezTo>
                      <a:pt x="1591" y="2319"/>
                      <a:pt x="1591" y="2319"/>
                      <a:pt x="1591" y="2319"/>
                    </a:cubicBezTo>
                    <a:cubicBezTo>
                      <a:pt x="1610" y="2330"/>
                      <a:pt x="1644" y="2328"/>
                      <a:pt x="1667" y="2315"/>
                    </a:cubicBezTo>
                    <a:cubicBezTo>
                      <a:pt x="4039" y="944"/>
                      <a:pt x="4039" y="944"/>
                      <a:pt x="4039" y="944"/>
                    </a:cubicBezTo>
                    <a:cubicBezTo>
                      <a:pt x="4051" y="937"/>
                      <a:pt x="4057" y="928"/>
                      <a:pt x="4057" y="919"/>
                    </a:cubicBezTo>
                    <a:cubicBezTo>
                      <a:pt x="4057" y="919"/>
                      <a:pt x="4057" y="919"/>
                      <a:pt x="4057" y="919"/>
                    </a:cubicBezTo>
                    <a:lnTo>
                      <a:pt x="4057" y="88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483">
                <a:extLst>
                  <a:ext uri="{FF2B5EF4-FFF2-40B4-BE49-F238E27FC236}">
                    <a16:creationId xmlns:a16="http://schemas.microsoft.com/office/drawing/2014/main" id="{4C428E5E-3CF6-4FAF-ABFF-6ACA4F47126A}"/>
                  </a:ext>
                </a:extLst>
              </p:cNvPr>
              <p:cNvSpPr>
                <a:spLocks/>
              </p:cNvSpPr>
              <p:nvPr/>
            </p:nvSpPr>
            <p:spPr bwMode="auto">
              <a:xfrm>
                <a:off x="2422004" y="1778329"/>
                <a:ext cx="2695495" cy="3201883"/>
              </a:xfrm>
              <a:custGeom>
                <a:avLst/>
                <a:gdLst>
                  <a:gd name="T0" fmla="*/ 2660 w 2663"/>
                  <a:gd name="T1" fmla="*/ 1725 h 3171"/>
                  <a:gd name="T2" fmla="*/ 2465 w 2663"/>
                  <a:gd name="T3" fmla="*/ 51 h 3171"/>
                  <a:gd name="T4" fmla="*/ 2463 w 2663"/>
                  <a:gd name="T5" fmla="*/ 41 h 3171"/>
                  <a:gd name="T6" fmla="*/ 2480 w 2663"/>
                  <a:gd name="T7" fmla="*/ 33 h 3171"/>
                  <a:gd name="T8" fmla="*/ 2441 w 2663"/>
                  <a:gd name="T9" fmla="*/ 11 h 3171"/>
                  <a:gd name="T10" fmla="*/ 2441 w 2663"/>
                  <a:gd name="T11" fmla="*/ 11 h 3171"/>
                  <a:gd name="T12" fmla="*/ 2384 w 2663"/>
                  <a:gd name="T13" fmla="*/ 11 h 3171"/>
                  <a:gd name="T14" fmla="*/ 35 w 2663"/>
                  <a:gd name="T15" fmla="*/ 1368 h 3171"/>
                  <a:gd name="T16" fmla="*/ 3 w 2663"/>
                  <a:gd name="T17" fmla="*/ 1431 h 3171"/>
                  <a:gd name="T18" fmla="*/ 198 w 2663"/>
                  <a:gd name="T19" fmla="*/ 3105 h 3171"/>
                  <a:gd name="T20" fmla="*/ 229 w 2663"/>
                  <a:gd name="T21" fmla="*/ 3149 h 3171"/>
                  <a:gd name="T22" fmla="*/ 267 w 2663"/>
                  <a:gd name="T23" fmla="*/ 3171 h 3171"/>
                  <a:gd name="T24" fmla="*/ 261 w 2663"/>
                  <a:gd name="T25" fmla="*/ 3151 h 3171"/>
                  <a:gd name="T26" fmla="*/ 279 w 2663"/>
                  <a:gd name="T27" fmla="*/ 3145 h 3171"/>
                  <a:gd name="T28" fmla="*/ 2628 w 2663"/>
                  <a:gd name="T29" fmla="*/ 1788 h 3171"/>
                  <a:gd name="T30" fmla="*/ 2660 w 2663"/>
                  <a:gd name="T31" fmla="*/ 1725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3" h="3171">
                    <a:moveTo>
                      <a:pt x="2660" y="1725"/>
                    </a:moveTo>
                    <a:cubicBezTo>
                      <a:pt x="2465" y="51"/>
                      <a:pt x="2465" y="51"/>
                      <a:pt x="2465" y="51"/>
                    </a:cubicBezTo>
                    <a:cubicBezTo>
                      <a:pt x="2465" y="48"/>
                      <a:pt x="2464" y="44"/>
                      <a:pt x="2463" y="41"/>
                    </a:cubicBezTo>
                    <a:cubicBezTo>
                      <a:pt x="2480" y="33"/>
                      <a:pt x="2480" y="33"/>
                      <a:pt x="2480" y="33"/>
                    </a:cubicBezTo>
                    <a:cubicBezTo>
                      <a:pt x="2441" y="11"/>
                      <a:pt x="2441" y="11"/>
                      <a:pt x="2441" y="11"/>
                    </a:cubicBezTo>
                    <a:cubicBezTo>
                      <a:pt x="2441" y="11"/>
                      <a:pt x="2441" y="11"/>
                      <a:pt x="2441" y="11"/>
                    </a:cubicBezTo>
                    <a:cubicBezTo>
                      <a:pt x="2424" y="2"/>
                      <a:pt x="2403" y="0"/>
                      <a:pt x="2384" y="11"/>
                    </a:cubicBezTo>
                    <a:cubicBezTo>
                      <a:pt x="35" y="1368"/>
                      <a:pt x="35" y="1368"/>
                      <a:pt x="35" y="1368"/>
                    </a:cubicBezTo>
                    <a:cubicBezTo>
                      <a:pt x="13" y="1381"/>
                      <a:pt x="0" y="1406"/>
                      <a:pt x="3" y="1431"/>
                    </a:cubicBezTo>
                    <a:cubicBezTo>
                      <a:pt x="198" y="3105"/>
                      <a:pt x="198" y="3105"/>
                      <a:pt x="198" y="3105"/>
                    </a:cubicBezTo>
                    <a:cubicBezTo>
                      <a:pt x="200" y="3125"/>
                      <a:pt x="213" y="3141"/>
                      <a:pt x="229" y="3149"/>
                    </a:cubicBezTo>
                    <a:cubicBezTo>
                      <a:pt x="267" y="3171"/>
                      <a:pt x="267" y="3171"/>
                      <a:pt x="267" y="3171"/>
                    </a:cubicBezTo>
                    <a:cubicBezTo>
                      <a:pt x="261" y="3151"/>
                      <a:pt x="261" y="3151"/>
                      <a:pt x="261" y="3151"/>
                    </a:cubicBezTo>
                    <a:cubicBezTo>
                      <a:pt x="267" y="3150"/>
                      <a:pt x="273" y="3148"/>
                      <a:pt x="279" y="3145"/>
                    </a:cubicBezTo>
                    <a:cubicBezTo>
                      <a:pt x="2628" y="1788"/>
                      <a:pt x="2628" y="1788"/>
                      <a:pt x="2628" y="1788"/>
                    </a:cubicBezTo>
                    <a:cubicBezTo>
                      <a:pt x="2651" y="1775"/>
                      <a:pt x="2663" y="1750"/>
                      <a:pt x="2660" y="1725"/>
                    </a:cubicBezTo>
                  </a:path>
                </a:pathLst>
              </a:custGeom>
              <a:gradFill>
                <a:gsLst>
                  <a:gs pos="35000">
                    <a:schemeClr val="accent3">
                      <a:lumMod val="75000"/>
                    </a:schemeClr>
                  </a:gs>
                  <a:gs pos="100000">
                    <a:schemeClr val="accent3">
                      <a:lumMod val="60000"/>
                      <a:lumOff val="4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Freeform 484">
                <a:extLst>
                  <a:ext uri="{FF2B5EF4-FFF2-40B4-BE49-F238E27FC236}">
                    <a16:creationId xmlns:a16="http://schemas.microsoft.com/office/drawing/2014/main" id="{93B605BD-AA0C-4A43-AC6E-BBA12E35B60F}"/>
                  </a:ext>
                </a:extLst>
              </p:cNvPr>
              <p:cNvSpPr>
                <a:spLocks/>
              </p:cNvSpPr>
              <p:nvPr/>
            </p:nvSpPr>
            <p:spPr bwMode="auto">
              <a:xfrm>
                <a:off x="2714782" y="4564945"/>
                <a:ext cx="4106354" cy="1434013"/>
              </a:xfrm>
              <a:custGeom>
                <a:avLst/>
                <a:gdLst>
                  <a:gd name="T0" fmla="*/ 4039 w 4057"/>
                  <a:gd name="T1" fmla="*/ 25 h 1420"/>
                  <a:gd name="T2" fmla="*/ 1667 w 4057"/>
                  <a:gd name="T3" fmla="*/ 1396 h 1420"/>
                  <a:gd name="T4" fmla="*/ 1591 w 4057"/>
                  <a:gd name="T5" fmla="*/ 1399 h 1420"/>
                  <a:gd name="T6" fmla="*/ 13 w 4057"/>
                  <a:gd name="T7" fmla="*/ 488 h 1420"/>
                  <a:gd name="T8" fmla="*/ 0 w 4057"/>
                  <a:gd name="T9" fmla="*/ 468 h 1420"/>
                  <a:gd name="T10" fmla="*/ 0 w 4057"/>
                  <a:gd name="T11" fmla="*/ 468 h 1420"/>
                  <a:gd name="T12" fmla="*/ 0 w 4057"/>
                  <a:gd name="T13" fmla="*/ 478 h 1420"/>
                  <a:gd name="T14" fmla="*/ 0 w 4057"/>
                  <a:gd name="T15" fmla="*/ 478 h 1420"/>
                  <a:gd name="T16" fmla="*/ 13 w 4057"/>
                  <a:gd name="T17" fmla="*/ 498 h 1420"/>
                  <a:gd name="T18" fmla="*/ 1591 w 4057"/>
                  <a:gd name="T19" fmla="*/ 1409 h 1420"/>
                  <a:gd name="T20" fmla="*/ 1667 w 4057"/>
                  <a:gd name="T21" fmla="*/ 1406 h 1420"/>
                  <a:gd name="T22" fmla="*/ 4039 w 4057"/>
                  <a:gd name="T23" fmla="*/ 34 h 1420"/>
                  <a:gd name="T24" fmla="*/ 4057 w 4057"/>
                  <a:gd name="T25" fmla="*/ 10 h 1420"/>
                  <a:gd name="T26" fmla="*/ 4057 w 4057"/>
                  <a:gd name="T27" fmla="*/ 10 h 1420"/>
                  <a:gd name="T28" fmla="*/ 4057 w 4057"/>
                  <a:gd name="T29" fmla="*/ 0 h 1420"/>
                  <a:gd name="T30" fmla="*/ 4057 w 4057"/>
                  <a:gd name="T31" fmla="*/ 0 h 1420"/>
                  <a:gd name="T32" fmla="*/ 4039 w 4057"/>
                  <a:gd name="T33" fmla="*/ 25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7" h="1420">
                    <a:moveTo>
                      <a:pt x="4039" y="25"/>
                    </a:moveTo>
                    <a:cubicBezTo>
                      <a:pt x="1667" y="1396"/>
                      <a:pt x="1667" y="1396"/>
                      <a:pt x="1667" y="1396"/>
                    </a:cubicBezTo>
                    <a:cubicBezTo>
                      <a:pt x="1644" y="1409"/>
                      <a:pt x="1610" y="1410"/>
                      <a:pt x="1591" y="1399"/>
                    </a:cubicBezTo>
                    <a:cubicBezTo>
                      <a:pt x="13" y="488"/>
                      <a:pt x="13" y="488"/>
                      <a:pt x="13" y="488"/>
                    </a:cubicBezTo>
                    <a:cubicBezTo>
                      <a:pt x="4" y="483"/>
                      <a:pt x="0" y="476"/>
                      <a:pt x="0" y="468"/>
                    </a:cubicBezTo>
                    <a:cubicBezTo>
                      <a:pt x="0" y="468"/>
                      <a:pt x="0" y="468"/>
                      <a:pt x="0" y="468"/>
                    </a:cubicBezTo>
                    <a:cubicBezTo>
                      <a:pt x="0" y="478"/>
                      <a:pt x="0" y="478"/>
                      <a:pt x="0" y="478"/>
                    </a:cubicBezTo>
                    <a:cubicBezTo>
                      <a:pt x="0" y="478"/>
                      <a:pt x="0" y="478"/>
                      <a:pt x="0" y="478"/>
                    </a:cubicBezTo>
                    <a:cubicBezTo>
                      <a:pt x="0" y="486"/>
                      <a:pt x="4" y="493"/>
                      <a:pt x="13" y="498"/>
                    </a:cubicBezTo>
                    <a:cubicBezTo>
                      <a:pt x="1591" y="1409"/>
                      <a:pt x="1591" y="1409"/>
                      <a:pt x="1591" y="1409"/>
                    </a:cubicBezTo>
                    <a:cubicBezTo>
                      <a:pt x="1610" y="1420"/>
                      <a:pt x="1644" y="1419"/>
                      <a:pt x="1667" y="1406"/>
                    </a:cubicBezTo>
                    <a:cubicBezTo>
                      <a:pt x="4039" y="34"/>
                      <a:pt x="4039" y="34"/>
                      <a:pt x="4039" y="34"/>
                    </a:cubicBezTo>
                    <a:cubicBezTo>
                      <a:pt x="4051" y="27"/>
                      <a:pt x="4057" y="18"/>
                      <a:pt x="4057" y="10"/>
                    </a:cubicBezTo>
                    <a:cubicBezTo>
                      <a:pt x="4057" y="10"/>
                      <a:pt x="4057" y="10"/>
                      <a:pt x="4057" y="10"/>
                    </a:cubicBezTo>
                    <a:cubicBezTo>
                      <a:pt x="4057" y="0"/>
                      <a:pt x="4057" y="0"/>
                      <a:pt x="4057" y="0"/>
                    </a:cubicBezTo>
                    <a:cubicBezTo>
                      <a:pt x="4057" y="0"/>
                      <a:pt x="4057" y="0"/>
                      <a:pt x="4057" y="0"/>
                    </a:cubicBezTo>
                    <a:cubicBezTo>
                      <a:pt x="4057" y="8"/>
                      <a:pt x="4051" y="17"/>
                      <a:pt x="4039" y="2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 name="Freeform 485">
                <a:extLst>
                  <a:ext uri="{FF2B5EF4-FFF2-40B4-BE49-F238E27FC236}">
                    <a16:creationId xmlns:a16="http://schemas.microsoft.com/office/drawing/2014/main" id="{11C97482-D956-40A2-AF4B-C1D4D03D04D7}"/>
                  </a:ext>
                </a:extLst>
              </p:cNvPr>
              <p:cNvSpPr>
                <a:spLocks/>
              </p:cNvSpPr>
              <p:nvPr/>
            </p:nvSpPr>
            <p:spPr bwMode="auto">
              <a:xfrm>
                <a:off x="2707313" y="3599228"/>
                <a:ext cx="4120545" cy="2374338"/>
              </a:xfrm>
              <a:custGeom>
                <a:avLst/>
                <a:gdLst>
                  <a:gd name="T0" fmla="*/ 1598 w 4071"/>
                  <a:gd name="T1" fmla="*/ 2341 h 2352"/>
                  <a:gd name="T2" fmla="*/ 20 w 4071"/>
                  <a:gd name="T3" fmla="*/ 1429 h 2352"/>
                  <a:gd name="T4" fmla="*/ 25 w 4071"/>
                  <a:gd name="T5" fmla="*/ 1386 h 2352"/>
                  <a:gd name="T6" fmla="*/ 2398 w 4071"/>
                  <a:gd name="T7" fmla="*/ 14 h 2352"/>
                  <a:gd name="T8" fmla="*/ 2474 w 4071"/>
                  <a:gd name="T9" fmla="*/ 11 h 2352"/>
                  <a:gd name="T10" fmla="*/ 4051 w 4071"/>
                  <a:gd name="T11" fmla="*/ 922 h 2352"/>
                  <a:gd name="T12" fmla="*/ 4046 w 4071"/>
                  <a:gd name="T13" fmla="*/ 966 h 2352"/>
                  <a:gd name="T14" fmla="*/ 1674 w 4071"/>
                  <a:gd name="T15" fmla="*/ 2338 h 2352"/>
                  <a:gd name="T16" fmla="*/ 1598 w 4071"/>
                  <a:gd name="T17" fmla="*/ 2341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1" h="2352">
                    <a:moveTo>
                      <a:pt x="1598" y="2341"/>
                    </a:moveTo>
                    <a:cubicBezTo>
                      <a:pt x="20" y="1429"/>
                      <a:pt x="20" y="1429"/>
                      <a:pt x="20" y="1429"/>
                    </a:cubicBezTo>
                    <a:cubicBezTo>
                      <a:pt x="0" y="1418"/>
                      <a:pt x="3" y="1399"/>
                      <a:pt x="25" y="1386"/>
                    </a:cubicBezTo>
                    <a:cubicBezTo>
                      <a:pt x="2398" y="14"/>
                      <a:pt x="2398" y="14"/>
                      <a:pt x="2398" y="14"/>
                    </a:cubicBezTo>
                    <a:cubicBezTo>
                      <a:pt x="2420" y="1"/>
                      <a:pt x="2454" y="0"/>
                      <a:pt x="2474" y="11"/>
                    </a:cubicBezTo>
                    <a:cubicBezTo>
                      <a:pt x="4051" y="922"/>
                      <a:pt x="4051" y="922"/>
                      <a:pt x="4051" y="922"/>
                    </a:cubicBezTo>
                    <a:cubicBezTo>
                      <a:pt x="4071" y="933"/>
                      <a:pt x="4068" y="953"/>
                      <a:pt x="4046" y="966"/>
                    </a:cubicBezTo>
                    <a:cubicBezTo>
                      <a:pt x="1674" y="2338"/>
                      <a:pt x="1674" y="2338"/>
                      <a:pt x="1674" y="2338"/>
                    </a:cubicBezTo>
                    <a:cubicBezTo>
                      <a:pt x="1651" y="2351"/>
                      <a:pt x="1617" y="2352"/>
                      <a:pt x="1598" y="2341"/>
                    </a:cubicBezTo>
                    <a:close/>
                  </a:path>
                </a:pathLst>
              </a:custGeom>
              <a:gradFill flip="none" rotWithShape="1">
                <a:gsLst>
                  <a:gs pos="18000">
                    <a:schemeClr val="accent3">
                      <a:lumMod val="75000"/>
                    </a:schemeClr>
                  </a:gs>
                  <a:gs pos="100000">
                    <a:schemeClr val="accent3">
                      <a:lumMod val="60000"/>
                      <a:lumOff val="40000"/>
                    </a:schemeClr>
                  </a:gs>
                </a:gsLst>
                <a:lin ang="132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Freeform 486">
                <a:extLst>
                  <a:ext uri="{FF2B5EF4-FFF2-40B4-BE49-F238E27FC236}">
                    <a16:creationId xmlns:a16="http://schemas.microsoft.com/office/drawing/2014/main" id="{2D9717EB-0D5E-43D7-8BF9-AC67DE023F38}"/>
                  </a:ext>
                </a:extLst>
              </p:cNvPr>
              <p:cNvSpPr>
                <a:spLocks/>
              </p:cNvSpPr>
              <p:nvPr/>
            </p:nvSpPr>
            <p:spPr bwMode="auto">
              <a:xfrm>
                <a:off x="2463082" y="1792520"/>
                <a:ext cx="2699230" cy="3207857"/>
              </a:xfrm>
              <a:custGeom>
                <a:avLst/>
                <a:gdLst>
                  <a:gd name="T0" fmla="*/ 2633 w 2667"/>
                  <a:gd name="T1" fmla="*/ 1800 h 3177"/>
                  <a:gd name="T2" fmla="*/ 283 w 2667"/>
                  <a:gd name="T3" fmla="*/ 3156 h 3177"/>
                  <a:gd name="T4" fmla="*/ 198 w 2667"/>
                  <a:gd name="T5" fmla="*/ 3114 h 3177"/>
                  <a:gd name="T6" fmla="*/ 3 w 2667"/>
                  <a:gd name="T7" fmla="*/ 1440 h 3177"/>
                  <a:gd name="T8" fmla="*/ 35 w 2667"/>
                  <a:gd name="T9" fmla="*/ 1377 h 3177"/>
                  <a:gd name="T10" fmla="*/ 2384 w 2667"/>
                  <a:gd name="T11" fmla="*/ 20 h 3177"/>
                  <a:gd name="T12" fmla="*/ 2469 w 2667"/>
                  <a:gd name="T13" fmla="*/ 63 h 3177"/>
                  <a:gd name="T14" fmla="*/ 2664 w 2667"/>
                  <a:gd name="T15" fmla="*/ 1737 h 3177"/>
                  <a:gd name="T16" fmla="*/ 2633 w 2667"/>
                  <a:gd name="T17" fmla="*/ 180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7" h="3177">
                    <a:moveTo>
                      <a:pt x="2633" y="1800"/>
                    </a:moveTo>
                    <a:cubicBezTo>
                      <a:pt x="283" y="3156"/>
                      <a:pt x="283" y="3156"/>
                      <a:pt x="283" y="3156"/>
                    </a:cubicBezTo>
                    <a:cubicBezTo>
                      <a:pt x="248" y="3177"/>
                      <a:pt x="203" y="3154"/>
                      <a:pt x="198" y="3114"/>
                    </a:cubicBezTo>
                    <a:cubicBezTo>
                      <a:pt x="3" y="1440"/>
                      <a:pt x="3" y="1440"/>
                      <a:pt x="3" y="1440"/>
                    </a:cubicBezTo>
                    <a:cubicBezTo>
                      <a:pt x="0" y="1415"/>
                      <a:pt x="13" y="1390"/>
                      <a:pt x="35" y="1377"/>
                    </a:cubicBezTo>
                    <a:cubicBezTo>
                      <a:pt x="2384" y="20"/>
                      <a:pt x="2384" y="20"/>
                      <a:pt x="2384" y="20"/>
                    </a:cubicBezTo>
                    <a:cubicBezTo>
                      <a:pt x="2420" y="0"/>
                      <a:pt x="2465" y="22"/>
                      <a:pt x="2469" y="63"/>
                    </a:cubicBezTo>
                    <a:cubicBezTo>
                      <a:pt x="2664" y="1737"/>
                      <a:pt x="2664" y="1737"/>
                      <a:pt x="2664" y="1737"/>
                    </a:cubicBezTo>
                    <a:cubicBezTo>
                      <a:pt x="2667" y="1762"/>
                      <a:pt x="2655" y="1787"/>
                      <a:pt x="2633" y="1800"/>
                    </a:cubicBezTo>
                  </a:path>
                </a:pathLst>
              </a:custGeom>
              <a:gradFill>
                <a:gsLst>
                  <a:gs pos="0">
                    <a:schemeClr val="accent3">
                      <a:lumMod val="50000"/>
                    </a:schemeClr>
                  </a:gs>
                  <a:gs pos="100000">
                    <a:schemeClr val="accent3">
                      <a:lumMod val="50000"/>
                      <a:alpha val="71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 name="Freeform 487">
                <a:extLst>
                  <a:ext uri="{FF2B5EF4-FFF2-40B4-BE49-F238E27FC236}">
                    <a16:creationId xmlns:a16="http://schemas.microsoft.com/office/drawing/2014/main" id="{291F4816-7AD3-4878-92D6-C9E91E75BD37}"/>
                  </a:ext>
                </a:extLst>
              </p:cNvPr>
              <p:cNvSpPr>
                <a:spLocks/>
              </p:cNvSpPr>
              <p:nvPr/>
            </p:nvSpPr>
            <p:spPr bwMode="auto">
              <a:xfrm>
                <a:off x="2426486" y="3173504"/>
                <a:ext cx="55269" cy="54522"/>
              </a:xfrm>
              <a:custGeom>
                <a:avLst/>
                <a:gdLst>
                  <a:gd name="T0" fmla="*/ 14 w 55"/>
                  <a:gd name="T1" fmla="*/ 0 h 54"/>
                  <a:gd name="T2" fmla="*/ 0 w 55"/>
                  <a:gd name="T3" fmla="*/ 31 h 54"/>
                  <a:gd name="T4" fmla="*/ 40 w 55"/>
                  <a:gd name="T5" fmla="*/ 54 h 54"/>
                  <a:gd name="T6" fmla="*/ 55 w 55"/>
                  <a:gd name="T7" fmla="*/ 23 h 54"/>
                  <a:gd name="T8" fmla="*/ 14 w 55"/>
                  <a:gd name="T9" fmla="*/ 0 h 54"/>
                </a:gdLst>
                <a:ahLst/>
                <a:cxnLst>
                  <a:cxn ang="0">
                    <a:pos x="T0" y="T1"/>
                  </a:cxn>
                  <a:cxn ang="0">
                    <a:pos x="T2" y="T3"/>
                  </a:cxn>
                  <a:cxn ang="0">
                    <a:pos x="T4" y="T5"/>
                  </a:cxn>
                  <a:cxn ang="0">
                    <a:pos x="T6" y="T7"/>
                  </a:cxn>
                  <a:cxn ang="0">
                    <a:pos x="T8" y="T9"/>
                  </a:cxn>
                </a:cxnLst>
                <a:rect l="0" t="0" r="r" b="b"/>
                <a:pathLst>
                  <a:path w="55" h="54">
                    <a:moveTo>
                      <a:pt x="14" y="0"/>
                    </a:moveTo>
                    <a:cubicBezTo>
                      <a:pt x="7" y="9"/>
                      <a:pt x="2" y="19"/>
                      <a:pt x="0" y="31"/>
                    </a:cubicBezTo>
                    <a:cubicBezTo>
                      <a:pt x="40" y="54"/>
                      <a:pt x="40" y="54"/>
                      <a:pt x="40" y="54"/>
                    </a:cubicBezTo>
                    <a:cubicBezTo>
                      <a:pt x="42" y="42"/>
                      <a:pt x="47" y="32"/>
                      <a:pt x="55" y="23"/>
                    </a:cubicBezTo>
                    <a:cubicBezTo>
                      <a:pt x="14" y="0"/>
                      <a:pt x="14" y="0"/>
                      <a:pt x="14" y="0"/>
                    </a:cubicBezTo>
                  </a:path>
                </a:pathLst>
              </a:custGeom>
              <a:solidFill>
                <a:srgbClr val="4AC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488">
                <a:extLst>
                  <a:ext uri="{FF2B5EF4-FFF2-40B4-BE49-F238E27FC236}">
                    <a16:creationId xmlns:a16="http://schemas.microsoft.com/office/drawing/2014/main" id="{A868C63F-7AAA-4F77-BD29-789BF126EE33}"/>
                  </a:ext>
                </a:extLst>
              </p:cNvPr>
              <p:cNvSpPr>
                <a:spLocks/>
              </p:cNvSpPr>
              <p:nvPr/>
            </p:nvSpPr>
            <p:spPr bwMode="auto">
              <a:xfrm>
                <a:off x="2466817" y="3197405"/>
                <a:ext cx="14937" cy="30622"/>
              </a:xfrm>
              <a:custGeom>
                <a:avLst/>
                <a:gdLst>
                  <a:gd name="T0" fmla="*/ 15 w 15"/>
                  <a:gd name="T1" fmla="*/ 0 h 31"/>
                  <a:gd name="T2" fmla="*/ 0 w 15"/>
                  <a:gd name="T3" fmla="*/ 31 h 31"/>
                  <a:gd name="T4" fmla="*/ 0 w 15"/>
                  <a:gd name="T5" fmla="*/ 31 h 31"/>
                  <a:gd name="T6" fmla="*/ 15 w 15"/>
                  <a:gd name="T7" fmla="*/ 0 h 31"/>
                  <a:gd name="T8" fmla="*/ 15 w 15"/>
                  <a:gd name="T9" fmla="*/ 0 h 31"/>
                </a:gdLst>
                <a:ahLst/>
                <a:cxnLst>
                  <a:cxn ang="0">
                    <a:pos x="T0" y="T1"/>
                  </a:cxn>
                  <a:cxn ang="0">
                    <a:pos x="T2" y="T3"/>
                  </a:cxn>
                  <a:cxn ang="0">
                    <a:pos x="T4" y="T5"/>
                  </a:cxn>
                  <a:cxn ang="0">
                    <a:pos x="T6" y="T7"/>
                  </a:cxn>
                  <a:cxn ang="0">
                    <a:pos x="T8" y="T9"/>
                  </a:cxn>
                </a:cxnLst>
                <a:rect l="0" t="0" r="r" b="b"/>
                <a:pathLst>
                  <a:path w="15" h="31">
                    <a:moveTo>
                      <a:pt x="15" y="0"/>
                    </a:moveTo>
                    <a:cubicBezTo>
                      <a:pt x="7" y="9"/>
                      <a:pt x="2" y="19"/>
                      <a:pt x="0" y="31"/>
                    </a:cubicBezTo>
                    <a:cubicBezTo>
                      <a:pt x="0" y="31"/>
                      <a:pt x="0" y="31"/>
                      <a:pt x="0" y="31"/>
                    </a:cubicBezTo>
                    <a:cubicBezTo>
                      <a:pt x="2" y="19"/>
                      <a:pt x="7" y="9"/>
                      <a:pt x="15" y="0"/>
                    </a:cubicBezTo>
                    <a:cubicBezTo>
                      <a:pt x="15" y="0"/>
                      <a:pt x="15" y="0"/>
                      <a:pt x="15" y="0"/>
                    </a:cubicBezTo>
                  </a:path>
                </a:pathLst>
              </a:custGeom>
              <a:solidFill>
                <a:srgbClr val="42B6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58" name="Group 57">
                <a:extLst>
                  <a:ext uri="{FF2B5EF4-FFF2-40B4-BE49-F238E27FC236}">
                    <a16:creationId xmlns:a16="http://schemas.microsoft.com/office/drawing/2014/main" id="{E1AD01BF-DA82-4248-AFE9-217E44B60901}"/>
                  </a:ext>
                </a:extLst>
              </p:cNvPr>
              <p:cNvGrpSpPr/>
              <p:nvPr/>
            </p:nvGrpSpPr>
            <p:grpSpPr>
              <a:xfrm>
                <a:off x="3369796" y="3946527"/>
                <a:ext cx="2397491" cy="1383971"/>
                <a:chOff x="3804170" y="3751465"/>
                <a:chExt cx="1869405" cy="1079129"/>
              </a:xfrm>
              <a:solidFill>
                <a:schemeClr val="accent3">
                  <a:lumMod val="75000"/>
                </a:schemeClr>
              </a:solidFill>
            </p:grpSpPr>
            <p:sp>
              <p:nvSpPr>
                <p:cNvPr id="71" name="Freeform 489">
                  <a:extLst>
                    <a:ext uri="{FF2B5EF4-FFF2-40B4-BE49-F238E27FC236}">
                      <a16:creationId xmlns:a16="http://schemas.microsoft.com/office/drawing/2014/main" id="{7D5DD8E4-BF81-464D-9AC2-808D29395EB0}"/>
                    </a:ext>
                  </a:extLst>
                </p:cNvPr>
                <p:cNvSpPr>
                  <a:spLocks/>
                </p:cNvSpPr>
                <p:nvPr/>
              </p:nvSpPr>
              <p:spPr bwMode="auto">
                <a:xfrm>
                  <a:off x="3804170" y="4498062"/>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7" y="39"/>
                      </a:cubicBezTo>
                      <a:cubicBezTo>
                        <a:pt x="67" y="4"/>
                        <a:pt x="67" y="4"/>
                        <a:pt x="67" y="4"/>
                      </a:cubicBezTo>
                      <a:cubicBezTo>
                        <a:pt x="73" y="1"/>
                        <a:pt x="83" y="0"/>
                        <a:pt x="88" y="3"/>
                      </a:cubicBezTo>
                      <a:cubicBezTo>
                        <a:pt x="152" y="40"/>
                        <a:pt x="152" y="40"/>
                        <a:pt x="152" y="40"/>
                      </a:cubicBezTo>
                      <a:cubicBezTo>
                        <a:pt x="157" y="43"/>
                        <a:pt x="157"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490">
                  <a:extLst>
                    <a:ext uri="{FF2B5EF4-FFF2-40B4-BE49-F238E27FC236}">
                      <a16:creationId xmlns:a16="http://schemas.microsoft.com/office/drawing/2014/main" id="{4F2F2566-8968-4297-AD5C-AE464437996B}"/>
                    </a:ext>
                  </a:extLst>
                </p:cNvPr>
                <p:cNvSpPr>
                  <a:spLocks/>
                </p:cNvSpPr>
                <p:nvPr/>
              </p:nvSpPr>
              <p:spPr bwMode="auto">
                <a:xfrm>
                  <a:off x="4526307" y="4335581"/>
                  <a:ext cx="581787" cy="334862"/>
                </a:xfrm>
                <a:custGeom>
                  <a:avLst/>
                  <a:gdLst>
                    <a:gd name="T0" fmla="*/ 730 w 737"/>
                    <a:gd name="T1" fmla="*/ 52 h 426"/>
                    <a:gd name="T2" fmla="*/ 90 w 737"/>
                    <a:gd name="T3" fmla="*/ 422 h 426"/>
                    <a:gd name="T4" fmla="*/ 69 w 737"/>
                    <a:gd name="T5" fmla="*/ 422 h 426"/>
                    <a:gd name="T6" fmla="*/ 5 w 737"/>
                    <a:gd name="T7" fmla="*/ 386 h 426"/>
                    <a:gd name="T8" fmla="*/ 6 w 737"/>
                    <a:gd name="T9" fmla="*/ 374 h 426"/>
                    <a:gd name="T10" fmla="*/ 647 w 737"/>
                    <a:gd name="T11" fmla="*/ 4 h 426"/>
                    <a:gd name="T12" fmla="*/ 667 w 737"/>
                    <a:gd name="T13" fmla="*/ 3 h 426"/>
                    <a:gd name="T14" fmla="*/ 731 w 737"/>
                    <a:gd name="T15" fmla="*/ 40 h 426"/>
                    <a:gd name="T16" fmla="*/ 730 w 737"/>
                    <a:gd name="T17" fmla="*/ 5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426">
                      <a:moveTo>
                        <a:pt x="730" y="52"/>
                      </a:moveTo>
                      <a:cubicBezTo>
                        <a:pt x="90" y="422"/>
                        <a:pt x="90" y="422"/>
                        <a:pt x="90" y="422"/>
                      </a:cubicBezTo>
                      <a:cubicBezTo>
                        <a:pt x="83" y="425"/>
                        <a:pt x="74" y="426"/>
                        <a:pt x="69" y="422"/>
                      </a:cubicBezTo>
                      <a:cubicBezTo>
                        <a:pt x="5" y="386"/>
                        <a:pt x="5" y="386"/>
                        <a:pt x="5" y="386"/>
                      </a:cubicBezTo>
                      <a:cubicBezTo>
                        <a:pt x="0" y="383"/>
                        <a:pt x="0" y="377"/>
                        <a:pt x="6" y="374"/>
                      </a:cubicBezTo>
                      <a:cubicBezTo>
                        <a:pt x="647" y="4"/>
                        <a:pt x="647" y="4"/>
                        <a:pt x="647" y="4"/>
                      </a:cubicBezTo>
                      <a:cubicBezTo>
                        <a:pt x="653" y="1"/>
                        <a:pt x="662" y="0"/>
                        <a:pt x="667" y="3"/>
                      </a:cubicBezTo>
                      <a:cubicBezTo>
                        <a:pt x="731" y="40"/>
                        <a:pt x="731" y="40"/>
                        <a:pt x="731" y="40"/>
                      </a:cubicBezTo>
                      <a:cubicBezTo>
                        <a:pt x="737" y="43"/>
                        <a:pt x="736" y="48"/>
                        <a:pt x="73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491">
                  <a:extLst>
                    <a:ext uri="{FF2B5EF4-FFF2-40B4-BE49-F238E27FC236}">
                      <a16:creationId xmlns:a16="http://schemas.microsoft.com/office/drawing/2014/main" id="{4B56DC00-EF1B-431A-A1D4-06422B9A617A}"/>
                    </a:ext>
                  </a:extLst>
                </p:cNvPr>
                <p:cNvSpPr>
                  <a:spLocks/>
                </p:cNvSpPr>
                <p:nvPr/>
              </p:nvSpPr>
              <p:spPr bwMode="auto">
                <a:xfrm>
                  <a:off x="5357930" y="4119522"/>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92">
                  <a:extLst>
                    <a:ext uri="{FF2B5EF4-FFF2-40B4-BE49-F238E27FC236}">
                      <a16:creationId xmlns:a16="http://schemas.microsoft.com/office/drawing/2014/main" id="{4F0FFFC6-1DF2-41EC-BD7F-7D81E2E40573}"/>
                    </a:ext>
                  </a:extLst>
                </p:cNvPr>
                <p:cNvSpPr>
                  <a:spLocks/>
                </p:cNvSpPr>
                <p:nvPr/>
              </p:nvSpPr>
              <p:spPr bwMode="auto">
                <a:xfrm>
                  <a:off x="5452856" y="4065362"/>
                  <a:ext cx="124627" cy="71049"/>
                </a:xfrm>
                <a:custGeom>
                  <a:avLst/>
                  <a:gdLst>
                    <a:gd name="T0" fmla="*/ 151 w 158"/>
                    <a:gd name="T1" fmla="*/ 51 h 90"/>
                    <a:gd name="T2" fmla="*/ 90 w 158"/>
                    <a:gd name="T3" fmla="*/ 86 h 90"/>
                    <a:gd name="T4" fmla="*/ 69 w 158"/>
                    <a:gd name="T5" fmla="*/ 87 h 90"/>
                    <a:gd name="T6" fmla="*/ 6 w 158"/>
                    <a:gd name="T7" fmla="*/ 51 h 90"/>
                    <a:gd name="T8" fmla="*/ 7 w 158"/>
                    <a:gd name="T9" fmla="*/ 39 h 90"/>
                    <a:gd name="T10" fmla="*/ 68 w 158"/>
                    <a:gd name="T11" fmla="*/ 3 h 90"/>
                    <a:gd name="T12" fmla="*/ 89 w 158"/>
                    <a:gd name="T13" fmla="*/ 3 h 90"/>
                    <a:gd name="T14" fmla="*/ 152 w 158"/>
                    <a:gd name="T15" fmla="*/ 39 h 90"/>
                    <a:gd name="T16" fmla="*/ 151 w 158"/>
                    <a:gd name="T17" fmla="*/ 5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0">
                      <a:moveTo>
                        <a:pt x="151" y="51"/>
                      </a:moveTo>
                      <a:cubicBezTo>
                        <a:pt x="90" y="86"/>
                        <a:pt x="90" y="86"/>
                        <a:pt x="90" y="86"/>
                      </a:cubicBezTo>
                      <a:cubicBezTo>
                        <a:pt x="84" y="90"/>
                        <a:pt x="75" y="90"/>
                        <a:pt x="69" y="87"/>
                      </a:cubicBezTo>
                      <a:cubicBezTo>
                        <a:pt x="6" y="51"/>
                        <a:pt x="6" y="51"/>
                        <a:pt x="6" y="51"/>
                      </a:cubicBezTo>
                      <a:cubicBezTo>
                        <a:pt x="0" y="47"/>
                        <a:pt x="1" y="42"/>
                        <a:pt x="7" y="39"/>
                      </a:cubicBezTo>
                      <a:cubicBezTo>
                        <a:pt x="68" y="3"/>
                        <a:pt x="68" y="3"/>
                        <a:pt x="68" y="3"/>
                      </a:cubicBezTo>
                      <a:cubicBezTo>
                        <a:pt x="74" y="0"/>
                        <a:pt x="83" y="0"/>
                        <a:pt x="89" y="3"/>
                      </a:cubicBezTo>
                      <a:cubicBezTo>
                        <a:pt x="152" y="39"/>
                        <a:pt x="152" y="39"/>
                        <a:pt x="152" y="39"/>
                      </a:cubicBezTo>
                      <a:cubicBezTo>
                        <a:pt x="158" y="42"/>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93">
                  <a:extLst>
                    <a:ext uri="{FF2B5EF4-FFF2-40B4-BE49-F238E27FC236}">
                      <a16:creationId xmlns:a16="http://schemas.microsoft.com/office/drawing/2014/main" id="{79B524C5-0008-4331-8FE1-156E794E8644}"/>
                    </a:ext>
                  </a:extLst>
                </p:cNvPr>
                <p:cNvSpPr>
                  <a:spLocks/>
                </p:cNvSpPr>
                <p:nvPr/>
              </p:nvSpPr>
              <p:spPr bwMode="auto">
                <a:xfrm>
                  <a:off x="5368413" y="4016443"/>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0"/>
                        <a:pt x="74" y="91"/>
                        <a:pt x="69" y="88"/>
                      </a:cubicBezTo>
                      <a:cubicBezTo>
                        <a:pt x="5" y="51"/>
                        <a:pt x="5" y="51"/>
                        <a:pt x="5" y="51"/>
                      </a:cubicBezTo>
                      <a:cubicBezTo>
                        <a:pt x="0" y="48"/>
                        <a:pt x="1" y="42"/>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94">
                  <a:extLst>
                    <a:ext uri="{FF2B5EF4-FFF2-40B4-BE49-F238E27FC236}">
                      <a16:creationId xmlns:a16="http://schemas.microsoft.com/office/drawing/2014/main" id="{144878B8-8025-48A3-AEC7-C9FDAFA110DB}"/>
                    </a:ext>
                  </a:extLst>
                </p:cNvPr>
                <p:cNvSpPr>
                  <a:spLocks/>
                </p:cNvSpPr>
                <p:nvPr/>
              </p:nvSpPr>
              <p:spPr bwMode="auto">
                <a:xfrm>
                  <a:off x="5549530" y="4009455"/>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95">
                  <a:extLst>
                    <a:ext uri="{FF2B5EF4-FFF2-40B4-BE49-F238E27FC236}">
                      <a16:creationId xmlns:a16="http://schemas.microsoft.com/office/drawing/2014/main" id="{9B4C42A3-4345-44D5-97E0-76950EC81880}"/>
                    </a:ext>
                  </a:extLst>
                </p:cNvPr>
                <p:cNvSpPr>
                  <a:spLocks/>
                </p:cNvSpPr>
                <p:nvPr/>
              </p:nvSpPr>
              <p:spPr bwMode="auto">
                <a:xfrm>
                  <a:off x="4248518" y="4733921"/>
                  <a:ext cx="167722" cy="96673"/>
                </a:xfrm>
                <a:custGeom>
                  <a:avLst/>
                  <a:gdLst>
                    <a:gd name="T0" fmla="*/ 206 w 213"/>
                    <a:gd name="T1" fmla="*/ 52 h 123"/>
                    <a:gd name="T2" fmla="*/ 90 w 213"/>
                    <a:gd name="T3" fmla="*/ 119 h 123"/>
                    <a:gd name="T4" fmla="*/ 69 w 213"/>
                    <a:gd name="T5" fmla="*/ 120 h 123"/>
                    <a:gd name="T6" fmla="*/ 5 w 213"/>
                    <a:gd name="T7" fmla="*/ 83 h 123"/>
                    <a:gd name="T8" fmla="*/ 7 w 213"/>
                    <a:gd name="T9" fmla="*/ 71 h 123"/>
                    <a:gd name="T10" fmla="*/ 123 w 213"/>
                    <a:gd name="T11" fmla="*/ 4 h 123"/>
                    <a:gd name="T12" fmla="*/ 144 w 213"/>
                    <a:gd name="T13" fmla="*/ 3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2"/>
                        <a:pt x="74" y="123"/>
                        <a:pt x="69" y="120"/>
                      </a:cubicBezTo>
                      <a:cubicBezTo>
                        <a:pt x="5" y="83"/>
                        <a:pt x="5" y="83"/>
                        <a:pt x="5" y="83"/>
                      </a:cubicBezTo>
                      <a:cubicBezTo>
                        <a:pt x="0" y="80"/>
                        <a:pt x="0" y="74"/>
                        <a:pt x="7" y="71"/>
                      </a:cubicBezTo>
                      <a:cubicBezTo>
                        <a:pt x="123" y="4"/>
                        <a:pt x="123" y="4"/>
                        <a:pt x="123" y="4"/>
                      </a:cubicBezTo>
                      <a:cubicBezTo>
                        <a:pt x="129" y="0"/>
                        <a:pt x="138" y="0"/>
                        <a:pt x="144" y="3"/>
                      </a:cubicBezTo>
                      <a:cubicBezTo>
                        <a:pt x="207" y="40"/>
                        <a:pt x="207" y="40"/>
                        <a:pt x="207" y="40"/>
                      </a:cubicBezTo>
                      <a:cubicBezTo>
                        <a:pt x="213" y="43"/>
                        <a:pt x="212" y="48"/>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96">
                  <a:extLst>
                    <a:ext uri="{FF2B5EF4-FFF2-40B4-BE49-F238E27FC236}">
                      <a16:creationId xmlns:a16="http://schemas.microsoft.com/office/drawing/2014/main" id="{C4D6F7D8-93CC-4FAD-854C-05497D3D0953}"/>
                    </a:ext>
                  </a:extLst>
                </p:cNvPr>
                <p:cNvSpPr>
                  <a:spLocks/>
                </p:cNvSpPr>
                <p:nvPr/>
              </p:nvSpPr>
              <p:spPr bwMode="auto">
                <a:xfrm>
                  <a:off x="4386539" y="4653555"/>
                  <a:ext cx="168305" cy="96673"/>
                </a:xfrm>
                <a:custGeom>
                  <a:avLst/>
                  <a:gdLst>
                    <a:gd name="T0" fmla="*/ 206 w 213"/>
                    <a:gd name="T1" fmla="*/ 52 h 123"/>
                    <a:gd name="T2" fmla="*/ 90 w 213"/>
                    <a:gd name="T3" fmla="*/ 119 h 123"/>
                    <a:gd name="T4" fmla="*/ 69 w 213"/>
                    <a:gd name="T5" fmla="*/ 120 h 123"/>
                    <a:gd name="T6" fmla="*/ 6 w 213"/>
                    <a:gd name="T7" fmla="*/ 84 h 123"/>
                    <a:gd name="T8" fmla="*/ 7 w 213"/>
                    <a:gd name="T9" fmla="*/ 72 h 123"/>
                    <a:gd name="T10" fmla="*/ 123 w 213"/>
                    <a:gd name="T11" fmla="*/ 4 h 123"/>
                    <a:gd name="T12" fmla="*/ 144 w 213"/>
                    <a:gd name="T13" fmla="*/ 4 h 123"/>
                    <a:gd name="T14" fmla="*/ 208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5" y="123"/>
                        <a:pt x="69" y="120"/>
                      </a:cubicBezTo>
                      <a:cubicBezTo>
                        <a:pt x="6" y="84"/>
                        <a:pt x="6" y="84"/>
                        <a:pt x="6" y="84"/>
                      </a:cubicBezTo>
                      <a:cubicBezTo>
                        <a:pt x="0" y="80"/>
                        <a:pt x="1" y="75"/>
                        <a:pt x="7" y="72"/>
                      </a:cubicBezTo>
                      <a:cubicBezTo>
                        <a:pt x="123" y="4"/>
                        <a:pt x="123" y="4"/>
                        <a:pt x="123" y="4"/>
                      </a:cubicBezTo>
                      <a:cubicBezTo>
                        <a:pt x="129" y="1"/>
                        <a:pt x="139" y="0"/>
                        <a:pt x="144" y="4"/>
                      </a:cubicBezTo>
                      <a:cubicBezTo>
                        <a:pt x="208" y="40"/>
                        <a:pt x="208" y="40"/>
                        <a:pt x="208"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97">
                  <a:extLst>
                    <a:ext uri="{FF2B5EF4-FFF2-40B4-BE49-F238E27FC236}">
                      <a16:creationId xmlns:a16="http://schemas.microsoft.com/office/drawing/2014/main" id="{A6C72895-D3D5-4422-973B-5D79544BD5F9}"/>
                    </a:ext>
                  </a:extLst>
                </p:cNvPr>
                <p:cNvSpPr>
                  <a:spLocks/>
                </p:cNvSpPr>
                <p:nvPr/>
              </p:nvSpPr>
              <p:spPr bwMode="auto">
                <a:xfrm>
                  <a:off x="5081887" y="4253467"/>
                  <a:ext cx="168305" cy="96673"/>
                </a:xfrm>
                <a:custGeom>
                  <a:avLst/>
                  <a:gdLst>
                    <a:gd name="T0" fmla="*/ 207 w 213"/>
                    <a:gd name="T1" fmla="*/ 52 h 123"/>
                    <a:gd name="T2" fmla="*/ 90 w 213"/>
                    <a:gd name="T3" fmla="*/ 119 h 123"/>
                    <a:gd name="T4" fmla="*/ 69 w 213"/>
                    <a:gd name="T5" fmla="*/ 120 h 123"/>
                    <a:gd name="T6" fmla="*/ 6 w 213"/>
                    <a:gd name="T7" fmla="*/ 83 h 123"/>
                    <a:gd name="T8" fmla="*/ 7 w 213"/>
                    <a:gd name="T9" fmla="*/ 71 h 123"/>
                    <a:gd name="T10" fmla="*/ 123 w 213"/>
                    <a:gd name="T11" fmla="*/ 4 h 123"/>
                    <a:gd name="T12" fmla="*/ 144 w 213"/>
                    <a:gd name="T13" fmla="*/ 3 h 123"/>
                    <a:gd name="T14" fmla="*/ 208 w 213"/>
                    <a:gd name="T15" fmla="*/ 40 h 123"/>
                    <a:gd name="T16" fmla="*/ 207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7" y="52"/>
                      </a:moveTo>
                      <a:cubicBezTo>
                        <a:pt x="90" y="119"/>
                        <a:pt x="90" y="119"/>
                        <a:pt x="90" y="119"/>
                      </a:cubicBezTo>
                      <a:cubicBezTo>
                        <a:pt x="84" y="122"/>
                        <a:pt x="75" y="123"/>
                        <a:pt x="69" y="120"/>
                      </a:cubicBezTo>
                      <a:cubicBezTo>
                        <a:pt x="6" y="83"/>
                        <a:pt x="6" y="83"/>
                        <a:pt x="6" y="83"/>
                      </a:cubicBezTo>
                      <a:cubicBezTo>
                        <a:pt x="0" y="80"/>
                        <a:pt x="1" y="74"/>
                        <a:pt x="7" y="71"/>
                      </a:cubicBezTo>
                      <a:cubicBezTo>
                        <a:pt x="123" y="4"/>
                        <a:pt x="123" y="4"/>
                        <a:pt x="123" y="4"/>
                      </a:cubicBezTo>
                      <a:cubicBezTo>
                        <a:pt x="130" y="0"/>
                        <a:pt x="139" y="0"/>
                        <a:pt x="144" y="3"/>
                      </a:cubicBezTo>
                      <a:cubicBezTo>
                        <a:pt x="208" y="40"/>
                        <a:pt x="208" y="40"/>
                        <a:pt x="208" y="40"/>
                      </a:cubicBezTo>
                      <a:cubicBezTo>
                        <a:pt x="213" y="43"/>
                        <a:pt x="213" y="48"/>
                        <a:pt x="2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98">
                  <a:extLst>
                    <a:ext uri="{FF2B5EF4-FFF2-40B4-BE49-F238E27FC236}">
                      <a16:creationId xmlns:a16="http://schemas.microsoft.com/office/drawing/2014/main" id="{DB2D0A83-3C25-41B4-9AEE-192276E0D8F4}"/>
                    </a:ext>
                  </a:extLst>
                </p:cNvPr>
                <p:cNvSpPr>
                  <a:spLocks/>
                </p:cNvSpPr>
                <p:nvPr/>
              </p:nvSpPr>
              <p:spPr bwMode="auto">
                <a:xfrm>
                  <a:off x="5220491" y="4173100"/>
                  <a:ext cx="168305" cy="96673"/>
                </a:xfrm>
                <a:custGeom>
                  <a:avLst/>
                  <a:gdLst>
                    <a:gd name="T0" fmla="*/ 206 w 213"/>
                    <a:gd name="T1" fmla="*/ 52 h 123"/>
                    <a:gd name="T2" fmla="*/ 90 w 213"/>
                    <a:gd name="T3" fmla="*/ 119 h 123"/>
                    <a:gd name="T4" fmla="*/ 69 w 213"/>
                    <a:gd name="T5" fmla="*/ 120 h 123"/>
                    <a:gd name="T6" fmla="*/ 5 w 213"/>
                    <a:gd name="T7" fmla="*/ 84 h 123"/>
                    <a:gd name="T8" fmla="*/ 7 w 213"/>
                    <a:gd name="T9" fmla="*/ 71 h 123"/>
                    <a:gd name="T10" fmla="*/ 123 w 213"/>
                    <a:gd name="T11" fmla="*/ 4 h 123"/>
                    <a:gd name="T12" fmla="*/ 144 w 213"/>
                    <a:gd name="T13" fmla="*/ 4 h 123"/>
                    <a:gd name="T14" fmla="*/ 207 w 213"/>
                    <a:gd name="T15" fmla="*/ 40 h 123"/>
                    <a:gd name="T16" fmla="*/ 206 w 213"/>
                    <a:gd name="T17"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23">
                      <a:moveTo>
                        <a:pt x="206" y="52"/>
                      </a:moveTo>
                      <a:cubicBezTo>
                        <a:pt x="90" y="119"/>
                        <a:pt x="90" y="119"/>
                        <a:pt x="90" y="119"/>
                      </a:cubicBezTo>
                      <a:cubicBezTo>
                        <a:pt x="84" y="123"/>
                        <a:pt x="74" y="123"/>
                        <a:pt x="69" y="120"/>
                      </a:cubicBezTo>
                      <a:cubicBezTo>
                        <a:pt x="5" y="84"/>
                        <a:pt x="5" y="84"/>
                        <a:pt x="5" y="84"/>
                      </a:cubicBezTo>
                      <a:cubicBezTo>
                        <a:pt x="0" y="80"/>
                        <a:pt x="1" y="75"/>
                        <a:pt x="7" y="71"/>
                      </a:cubicBezTo>
                      <a:cubicBezTo>
                        <a:pt x="123" y="4"/>
                        <a:pt x="123" y="4"/>
                        <a:pt x="123" y="4"/>
                      </a:cubicBezTo>
                      <a:cubicBezTo>
                        <a:pt x="129" y="1"/>
                        <a:pt x="138" y="0"/>
                        <a:pt x="144" y="4"/>
                      </a:cubicBezTo>
                      <a:cubicBezTo>
                        <a:pt x="207" y="40"/>
                        <a:pt x="207" y="40"/>
                        <a:pt x="207" y="40"/>
                      </a:cubicBezTo>
                      <a:cubicBezTo>
                        <a:pt x="213" y="43"/>
                        <a:pt x="212" y="49"/>
                        <a:pt x="20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99">
                  <a:extLst>
                    <a:ext uri="{FF2B5EF4-FFF2-40B4-BE49-F238E27FC236}">
                      <a16:creationId xmlns:a16="http://schemas.microsoft.com/office/drawing/2014/main" id="{C8810684-0EBD-4A30-8917-A856F220A433}"/>
                    </a:ext>
                  </a:extLst>
                </p:cNvPr>
                <p:cNvSpPr>
                  <a:spLocks/>
                </p:cNvSpPr>
                <p:nvPr/>
              </p:nvSpPr>
              <p:spPr bwMode="auto">
                <a:xfrm>
                  <a:off x="3968398" y="4403718"/>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0"/>
                        <a:pt x="83" y="0"/>
                        <a:pt x="89" y="3"/>
                      </a:cubicBezTo>
                      <a:cubicBezTo>
                        <a:pt x="152" y="40"/>
                        <a:pt x="152" y="40"/>
                        <a:pt x="152" y="40"/>
                      </a:cubicBezTo>
                      <a:cubicBezTo>
                        <a:pt x="158"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500">
                  <a:extLst>
                    <a:ext uri="{FF2B5EF4-FFF2-40B4-BE49-F238E27FC236}">
                      <a16:creationId xmlns:a16="http://schemas.microsoft.com/office/drawing/2014/main" id="{073BACBB-617D-4D7E-B4F8-61A844C8FF35}"/>
                    </a:ext>
                  </a:extLst>
                </p:cNvPr>
                <p:cNvSpPr>
                  <a:spLocks/>
                </p:cNvSpPr>
                <p:nvPr/>
              </p:nvSpPr>
              <p:spPr bwMode="auto">
                <a:xfrm>
                  <a:off x="3893273" y="3804461"/>
                  <a:ext cx="1425057" cy="821140"/>
                </a:xfrm>
                <a:custGeom>
                  <a:avLst/>
                  <a:gdLst>
                    <a:gd name="T0" fmla="*/ 1799 w 1806"/>
                    <a:gd name="T1" fmla="*/ 52 h 1043"/>
                    <a:gd name="T2" fmla="*/ 90 w 1806"/>
                    <a:gd name="T3" fmla="*/ 1039 h 1043"/>
                    <a:gd name="T4" fmla="*/ 69 w 1806"/>
                    <a:gd name="T5" fmla="*/ 1040 h 1043"/>
                    <a:gd name="T6" fmla="*/ 5 w 1806"/>
                    <a:gd name="T7" fmla="*/ 1003 h 1043"/>
                    <a:gd name="T8" fmla="*/ 7 w 1806"/>
                    <a:gd name="T9" fmla="*/ 991 h 1043"/>
                    <a:gd name="T10" fmla="*/ 1716 w 1806"/>
                    <a:gd name="T11" fmla="*/ 4 h 1043"/>
                    <a:gd name="T12" fmla="*/ 1737 w 1806"/>
                    <a:gd name="T13" fmla="*/ 3 h 1043"/>
                    <a:gd name="T14" fmla="*/ 1801 w 1806"/>
                    <a:gd name="T15" fmla="*/ 40 h 1043"/>
                    <a:gd name="T16" fmla="*/ 1799 w 1806"/>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6" h="1043">
                      <a:moveTo>
                        <a:pt x="1799" y="52"/>
                      </a:moveTo>
                      <a:cubicBezTo>
                        <a:pt x="90" y="1039"/>
                        <a:pt x="90" y="1039"/>
                        <a:pt x="90" y="1039"/>
                      </a:cubicBezTo>
                      <a:cubicBezTo>
                        <a:pt x="84" y="1043"/>
                        <a:pt x="74" y="1043"/>
                        <a:pt x="69" y="1040"/>
                      </a:cubicBezTo>
                      <a:cubicBezTo>
                        <a:pt x="5" y="1003"/>
                        <a:pt x="5" y="1003"/>
                        <a:pt x="5" y="1003"/>
                      </a:cubicBezTo>
                      <a:cubicBezTo>
                        <a:pt x="0" y="1000"/>
                        <a:pt x="1" y="995"/>
                        <a:pt x="7" y="991"/>
                      </a:cubicBezTo>
                      <a:cubicBezTo>
                        <a:pt x="1716" y="4"/>
                        <a:pt x="1716" y="4"/>
                        <a:pt x="1716" y="4"/>
                      </a:cubicBezTo>
                      <a:cubicBezTo>
                        <a:pt x="1723" y="1"/>
                        <a:pt x="1732" y="0"/>
                        <a:pt x="1737" y="3"/>
                      </a:cubicBezTo>
                      <a:cubicBezTo>
                        <a:pt x="1801" y="40"/>
                        <a:pt x="1801" y="40"/>
                        <a:pt x="1801" y="40"/>
                      </a:cubicBezTo>
                      <a:cubicBezTo>
                        <a:pt x="1806" y="43"/>
                        <a:pt x="1806" y="48"/>
                        <a:pt x="1799"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501">
                  <a:extLst>
                    <a:ext uri="{FF2B5EF4-FFF2-40B4-BE49-F238E27FC236}">
                      <a16:creationId xmlns:a16="http://schemas.microsoft.com/office/drawing/2014/main" id="{B8FEDCE2-12DB-4D28-98C3-12AD74499802}"/>
                    </a:ext>
                  </a:extLst>
                </p:cNvPr>
                <p:cNvSpPr>
                  <a:spLocks/>
                </p:cNvSpPr>
                <p:nvPr/>
              </p:nvSpPr>
              <p:spPr bwMode="auto">
                <a:xfrm>
                  <a:off x="3982958" y="3856874"/>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7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7"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2">
                  <a:extLst>
                    <a:ext uri="{FF2B5EF4-FFF2-40B4-BE49-F238E27FC236}">
                      <a16:creationId xmlns:a16="http://schemas.microsoft.com/office/drawing/2014/main" id="{6CB3D29E-9841-4C94-B390-16DD7A750799}"/>
                    </a:ext>
                  </a:extLst>
                </p:cNvPr>
                <p:cNvSpPr>
                  <a:spLocks/>
                </p:cNvSpPr>
                <p:nvPr/>
              </p:nvSpPr>
              <p:spPr bwMode="auto">
                <a:xfrm>
                  <a:off x="4073225" y="3908705"/>
                  <a:ext cx="1426221" cy="821140"/>
                </a:xfrm>
                <a:custGeom>
                  <a:avLst/>
                  <a:gdLst>
                    <a:gd name="T0" fmla="*/ 1800 w 1807"/>
                    <a:gd name="T1" fmla="*/ 52 h 1043"/>
                    <a:gd name="T2" fmla="*/ 90 w 1807"/>
                    <a:gd name="T3" fmla="*/ 1039 h 1043"/>
                    <a:gd name="T4" fmla="*/ 69 w 1807"/>
                    <a:gd name="T5" fmla="*/ 1040 h 1043"/>
                    <a:gd name="T6" fmla="*/ 6 w 1807"/>
                    <a:gd name="T7" fmla="*/ 1003 h 1043"/>
                    <a:gd name="T8" fmla="*/ 7 w 1807"/>
                    <a:gd name="T9" fmla="*/ 991 h 1043"/>
                    <a:gd name="T10" fmla="*/ 1717 w 1807"/>
                    <a:gd name="T11" fmla="*/ 4 h 1043"/>
                    <a:gd name="T12" fmla="*/ 1738 w 1807"/>
                    <a:gd name="T13" fmla="*/ 3 h 1043"/>
                    <a:gd name="T14" fmla="*/ 1801 w 1807"/>
                    <a:gd name="T15" fmla="*/ 40 h 1043"/>
                    <a:gd name="T16" fmla="*/ 1800 w 1807"/>
                    <a:gd name="T17" fmla="*/ 52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7" h="1043">
                      <a:moveTo>
                        <a:pt x="1800" y="52"/>
                      </a:moveTo>
                      <a:cubicBezTo>
                        <a:pt x="90" y="1039"/>
                        <a:pt x="90" y="1039"/>
                        <a:pt x="90" y="1039"/>
                      </a:cubicBezTo>
                      <a:cubicBezTo>
                        <a:pt x="84" y="1043"/>
                        <a:pt x="75" y="1043"/>
                        <a:pt x="69" y="1040"/>
                      </a:cubicBezTo>
                      <a:cubicBezTo>
                        <a:pt x="6" y="1003"/>
                        <a:pt x="6" y="1003"/>
                        <a:pt x="6" y="1003"/>
                      </a:cubicBezTo>
                      <a:cubicBezTo>
                        <a:pt x="0" y="1000"/>
                        <a:pt x="1" y="995"/>
                        <a:pt x="7" y="991"/>
                      </a:cubicBezTo>
                      <a:cubicBezTo>
                        <a:pt x="1717" y="4"/>
                        <a:pt x="1717" y="4"/>
                        <a:pt x="1717" y="4"/>
                      </a:cubicBezTo>
                      <a:cubicBezTo>
                        <a:pt x="1723" y="0"/>
                        <a:pt x="1732" y="0"/>
                        <a:pt x="1738" y="3"/>
                      </a:cubicBezTo>
                      <a:cubicBezTo>
                        <a:pt x="1801" y="40"/>
                        <a:pt x="1801" y="40"/>
                        <a:pt x="1801" y="40"/>
                      </a:cubicBezTo>
                      <a:cubicBezTo>
                        <a:pt x="1807" y="43"/>
                        <a:pt x="1806" y="48"/>
                        <a:pt x="180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03">
                  <a:extLst>
                    <a:ext uri="{FF2B5EF4-FFF2-40B4-BE49-F238E27FC236}">
                      <a16:creationId xmlns:a16="http://schemas.microsoft.com/office/drawing/2014/main" id="{A1F00F64-BD5E-4A5F-BEF6-616CAF48020B}"/>
                    </a:ext>
                  </a:extLst>
                </p:cNvPr>
                <p:cNvSpPr>
                  <a:spLocks/>
                </p:cNvSpPr>
                <p:nvPr/>
              </p:nvSpPr>
              <p:spPr bwMode="auto">
                <a:xfrm>
                  <a:off x="4164074" y="4070603"/>
                  <a:ext cx="1233457" cy="711073"/>
                </a:xfrm>
                <a:custGeom>
                  <a:avLst/>
                  <a:gdLst>
                    <a:gd name="T0" fmla="*/ 1556 w 1563"/>
                    <a:gd name="T1" fmla="*/ 52 h 903"/>
                    <a:gd name="T2" fmla="*/ 90 w 1563"/>
                    <a:gd name="T3" fmla="*/ 899 h 903"/>
                    <a:gd name="T4" fmla="*/ 69 w 1563"/>
                    <a:gd name="T5" fmla="*/ 900 h 903"/>
                    <a:gd name="T6" fmla="*/ 5 w 1563"/>
                    <a:gd name="T7" fmla="*/ 863 h 903"/>
                    <a:gd name="T8" fmla="*/ 7 w 1563"/>
                    <a:gd name="T9" fmla="*/ 851 h 903"/>
                    <a:gd name="T10" fmla="*/ 1473 w 1563"/>
                    <a:gd name="T11" fmla="*/ 4 h 903"/>
                    <a:gd name="T12" fmla="*/ 1494 w 1563"/>
                    <a:gd name="T13" fmla="*/ 3 h 903"/>
                    <a:gd name="T14" fmla="*/ 1558 w 1563"/>
                    <a:gd name="T15" fmla="*/ 40 h 903"/>
                    <a:gd name="T16" fmla="*/ 1556 w 1563"/>
                    <a:gd name="T17" fmla="*/ 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3" h="903">
                      <a:moveTo>
                        <a:pt x="1556" y="52"/>
                      </a:moveTo>
                      <a:cubicBezTo>
                        <a:pt x="90" y="899"/>
                        <a:pt x="90" y="899"/>
                        <a:pt x="90" y="899"/>
                      </a:cubicBezTo>
                      <a:cubicBezTo>
                        <a:pt x="83" y="903"/>
                        <a:pt x="74" y="903"/>
                        <a:pt x="69" y="900"/>
                      </a:cubicBezTo>
                      <a:cubicBezTo>
                        <a:pt x="5" y="863"/>
                        <a:pt x="5" y="863"/>
                        <a:pt x="5" y="863"/>
                      </a:cubicBezTo>
                      <a:cubicBezTo>
                        <a:pt x="0" y="860"/>
                        <a:pt x="0" y="855"/>
                        <a:pt x="7" y="851"/>
                      </a:cubicBezTo>
                      <a:cubicBezTo>
                        <a:pt x="1473" y="4"/>
                        <a:pt x="1473" y="4"/>
                        <a:pt x="1473" y="4"/>
                      </a:cubicBezTo>
                      <a:cubicBezTo>
                        <a:pt x="1479" y="1"/>
                        <a:pt x="1489" y="0"/>
                        <a:pt x="1494" y="3"/>
                      </a:cubicBezTo>
                      <a:cubicBezTo>
                        <a:pt x="1558" y="40"/>
                        <a:pt x="1558" y="40"/>
                        <a:pt x="1558" y="40"/>
                      </a:cubicBezTo>
                      <a:cubicBezTo>
                        <a:pt x="1563" y="43"/>
                        <a:pt x="1562" y="49"/>
                        <a:pt x="155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04">
                  <a:extLst>
                    <a:ext uri="{FF2B5EF4-FFF2-40B4-BE49-F238E27FC236}">
                      <a16:creationId xmlns:a16="http://schemas.microsoft.com/office/drawing/2014/main" id="{02C41051-B4D8-4011-9187-93AF6EB45D88}"/>
                    </a:ext>
                  </a:extLst>
                </p:cNvPr>
                <p:cNvSpPr>
                  <a:spLocks/>
                </p:cNvSpPr>
                <p:nvPr/>
              </p:nvSpPr>
              <p:spPr bwMode="auto">
                <a:xfrm>
                  <a:off x="4058083" y="4351887"/>
                  <a:ext cx="124627" cy="71632"/>
                </a:xfrm>
                <a:custGeom>
                  <a:avLst/>
                  <a:gdLst>
                    <a:gd name="T0" fmla="*/ 151 w 158"/>
                    <a:gd name="T1" fmla="*/ 52 h 91"/>
                    <a:gd name="T2" fmla="*/ 90 w 158"/>
                    <a:gd name="T3" fmla="*/ 87 h 91"/>
                    <a:gd name="T4" fmla="*/ 69 w 158"/>
                    <a:gd name="T5" fmla="*/ 88 h 91"/>
                    <a:gd name="T6" fmla="*/ 5 w 158"/>
                    <a:gd name="T7" fmla="*/ 51 h 91"/>
                    <a:gd name="T8" fmla="*/ 7 w 158"/>
                    <a:gd name="T9" fmla="*/ 39 h 91"/>
                    <a:gd name="T10" fmla="*/ 68 w 158"/>
                    <a:gd name="T11" fmla="*/ 4 h 91"/>
                    <a:gd name="T12" fmla="*/ 88 w 158"/>
                    <a:gd name="T13" fmla="*/ 3 h 91"/>
                    <a:gd name="T14" fmla="*/ 152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4" y="91"/>
                        <a:pt x="69" y="88"/>
                      </a:cubicBezTo>
                      <a:cubicBezTo>
                        <a:pt x="5" y="51"/>
                        <a:pt x="5" y="51"/>
                        <a:pt x="5" y="51"/>
                      </a:cubicBezTo>
                      <a:cubicBezTo>
                        <a:pt x="0" y="48"/>
                        <a:pt x="1" y="43"/>
                        <a:pt x="7" y="39"/>
                      </a:cubicBezTo>
                      <a:cubicBezTo>
                        <a:pt x="68" y="4"/>
                        <a:pt x="68" y="4"/>
                        <a:pt x="68" y="4"/>
                      </a:cubicBezTo>
                      <a:cubicBezTo>
                        <a:pt x="74" y="1"/>
                        <a:pt x="83" y="0"/>
                        <a:pt x="88" y="3"/>
                      </a:cubicBezTo>
                      <a:cubicBezTo>
                        <a:pt x="152" y="40"/>
                        <a:pt x="152" y="40"/>
                        <a:pt x="152"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05">
                  <a:extLst>
                    <a:ext uri="{FF2B5EF4-FFF2-40B4-BE49-F238E27FC236}">
                      <a16:creationId xmlns:a16="http://schemas.microsoft.com/office/drawing/2014/main" id="{17007AB9-2B5D-4837-B311-6C7A9D027BA2}"/>
                    </a:ext>
                  </a:extLst>
                </p:cNvPr>
                <p:cNvSpPr>
                  <a:spLocks/>
                </p:cNvSpPr>
                <p:nvPr/>
              </p:nvSpPr>
              <p:spPr bwMode="auto">
                <a:xfrm>
                  <a:off x="4148350" y="4300639"/>
                  <a:ext cx="123462" cy="71632"/>
                </a:xfrm>
                <a:custGeom>
                  <a:avLst/>
                  <a:gdLst>
                    <a:gd name="T0" fmla="*/ 151 w 157"/>
                    <a:gd name="T1" fmla="*/ 51 h 91"/>
                    <a:gd name="T2" fmla="*/ 90 w 157"/>
                    <a:gd name="T3" fmla="*/ 87 h 91"/>
                    <a:gd name="T4" fmla="*/ 69 w 157"/>
                    <a:gd name="T5" fmla="*/ 87 h 91"/>
                    <a:gd name="T6" fmla="*/ 5 w 157"/>
                    <a:gd name="T7" fmla="*/ 51 h 91"/>
                    <a:gd name="T8" fmla="*/ 7 w 157"/>
                    <a:gd name="T9" fmla="*/ 39 h 91"/>
                    <a:gd name="T10" fmla="*/ 67 w 157"/>
                    <a:gd name="T11" fmla="*/ 4 h 91"/>
                    <a:gd name="T12" fmla="*/ 88 w 157"/>
                    <a:gd name="T13" fmla="*/ 3 h 91"/>
                    <a:gd name="T14" fmla="*/ 152 w 157"/>
                    <a:gd name="T15" fmla="*/ 39 h 91"/>
                    <a:gd name="T16" fmla="*/ 151 w 157"/>
                    <a:gd name="T17"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1"/>
                      </a:moveTo>
                      <a:cubicBezTo>
                        <a:pt x="90" y="87"/>
                        <a:pt x="90" y="87"/>
                        <a:pt x="90" y="87"/>
                      </a:cubicBezTo>
                      <a:cubicBezTo>
                        <a:pt x="84" y="90"/>
                        <a:pt x="74" y="91"/>
                        <a:pt x="69" y="87"/>
                      </a:cubicBezTo>
                      <a:cubicBezTo>
                        <a:pt x="5" y="51"/>
                        <a:pt x="5" y="51"/>
                        <a:pt x="5" y="51"/>
                      </a:cubicBezTo>
                      <a:cubicBezTo>
                        <a:pt x="0" y="48"/>
                        <a:pt x="1" y="42"/>
                        <a:pt x="7" y="39"/>
                      </a:cubicBezTo>
                      <a:cubicBezTo>
                        <a:pt x="67" y="4"/>
                        <a:pt x="67" y="4"/>
                        <a:pt x="67" y="4"/>
                      </a:cubicBezTo>
                      <a:cubicBezTo>
                        <a:pt x="74" y="0"/>
                        <a:pt x="83" y="0"/>
                        <a:pt x="88" y="3"/>
                      </a:cubicBezTo>
                      <a:cubicBezTo>
                        <a:pt x="152" y="39"/>
                        <a:pt x="152" y="39"/>
                        <a:pt x="152" y="39"/>
                      </a:cubicBezTo>
                      <a:cubicBezTo>
                        <a:pt x="157" y="43"/>
                        <a:pt x="157" y="48"/>
                        <a:pt x="15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06">
                  <a:extLst>
                    <a:ext uri="{FF2B5EF4-FFF2-40B4-BE49-F238E27FC236}">
                      <a16:creationId xmlns:a16="http://schemas.microsoft.com/office/drawing/2014/main" id="{12871BE0-D461-4542-BBF3-54986436370F}"/>
                    </a:ext>
                  </a:extLst>
                </p:cNvPr>
                <p:cNvSpPr>
                  <a:spLocks/>
                </p:cNvSpPr>
                <p:nvPr/>
              </p:nvSpPr>
              <p:spPr bwMode="auto">
                <a:xfrm>
                  <a:off x="4238035" y="4248808"/>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07">
                  <a:extLst>
                    <a:ext uri="{FF2B5EF4-FFF2-40B4-BE49-F238E27FC236}">
                      <a16:creationId xmlns:a16="http://schemas.microsoft.com/office/drawing/2014/main" id="{326D210F-B649-464D-87E5-92204122F5B2}"/>
                    </a:ext>
                  </a:extLst>
                </p:cNvPr>
                <p:cNvSpPr>
                  <a:spLocks/>
                </p:cNvSpPr>
                <p:nvPr/>
              </p:nvSpPr>
              <p:spPr bwMode="auto">
                <a:xfrm>
                  <a:off x="4444776" y="4128840"/>
                  <a:ext cx="124045" cy="71632"/>
                </a:xfrm>
                <a:custGeom>
                  <a:avLst/>
                  <a:gdLst>
                    <a:gd name="T0" fmla="*/ 151 w 157"/>
                    <a:gd name="T1" fmla="*/ 52 h 91"/>
                    <a:gd name="T2" fmla="*/ 90 w 157"/>
                    <a:gd name="T3" fmla="*/ 87 h 91"/>
                    <a:gd name="T4" fmla="*/ 69 w 157"/>
                    <a:gd name="T5" fmla="*/ 88 h 91"/>
                    <a:gd name="T6" fmla="*/ 5 w 157"/>
                    <a:gd name="T7" fmla="*/ 52 h 91"/>
                    <a:gd name="T8" fmla="*/ 7 w 157"/>
                    <a:gd name="T9" fmla="*/ 39 h 91"/>
                    <a:gd name="T10" fmla="*/ 67 w 157"/>
                    <a:gd name="T11" fmla="*/ 4 h 91"/>
                    <a:gd name="T12" fmla="*/ 88 w 157"/>
                    <a:gd name="T13" fmla="*/ 4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1"/>
                        <a:pt x="74" y="91"/>
                        <a:pt x="69" y="88"/>
                      </a:cubicBezTo>
                      <a:cubicBezTo>
                        <a:pt x="5" y="52"/>
                        <a:pt x="5" y="52"/>
                        <a:pt x="5" y="52"/>
                      </a:cubicBezTo>
                      <a:cubicBezTo>
                        <a:pt x="0" y="48"/>
                        <a:pt x="1" y="43"/>
                        <a:pt x="7" y="39"/>
                      </a:cubicBezTo>
                      <a:cubicBezTo>
                        <a:pt x="67" y="4"/>
                        <a:pt x="67" y="4"/>
                        <a:pt x="67" y="4"/>
                      </a:cubicBezTo>
                      <a:cubicBezTo>
                        <a:pt x="74" y="1"/>
                        <a:pt x="83" y="0"/>
                        <a:pt x="88" y="4"/>
                      </a:cubicBezTo>
                      <a:cubicBezTo>
                        <a:pt x="152" y="40"/>
                        <a:pt x="152" y="40"/>
                        <a:pt x="152" y="40"/>
                      </a:cubicBezTo>
                      <a:cubicBezTo>
                        <a:pt x="157"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08">
                  <a:extLst>
                    <a:ext uri="{FF2B5EF4-FFF2-40B4-BE49-F238E27FC236}">
                      <a16:creationId xmlns:a16="http://schemas.microsoft.com/office/drawing/2014/main" id="{EB977582-E115-4BC3-936A-D0CFE238B070}"/>
                    </a:ext>
                  </a:extLst>
                </p:cNvPr>
                <p:cNvSpPr>
                  <a:spLocks/>
                </p:cNvSpPr>
                <p:nvPr/>
              </p:nvSpPr>
              <p:spPr bwMode="auto">
                <a:xfrm>
                  <a:off x="4535043" y="4078174"/>
                  <a:ext cx="123462"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4"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09">
                  <a:extLst>
                    <a:ext uri="{FF2B5EF4-FFF2-40B4-BE49-F238E27FC236}">
                      <a16:creationId xmlns:a16="http://schemas.microsoft.com/office/drawing/2014/main" id="{A73E3F58-5D1A-44E7-8C32-34EA212754EA}"/>
                    </a:ext>
                  </a:extLst>
                </p:cNvPr>
                <p:cNvSpPr>
                  <a:spLocks/>
                </p:cNvSpPr>
                <p:nvPr/>
              </p:nvSpPr>
              <p:spPr bwMode="auto">
                <a:xfrm>
                  <a:off x="4624728" y="4025761"/>
                  <a:ext cx="124045" cy="71632"/>
                </a:xfrm>
                <a:custGeom>
                  <a:avLst/>
                  <a:gdLst>
                    <a:gd name="T0" fmla="*/ 150 w 157"/>
                    <a:gd name="T1" fmla="*/ 52 h 91"/>
                    <a:gd name="T2" fmla="*/ 90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1"/>
                        <a:pt x="74" y="91"/>
                        <a:pt x="69" y="88"/>
                      </a:cubicBezTo>
                      <a:cubicBezTo>
                        <a:pt x="5" y="51"/>
                        <a:pt x="5" y="51"/>
                        <a:pt x="5" y="51"/>
                      </a:cubicBezTo>
                      <a:cubicBezTo>
                        <a:pt x="0" y="48"/>
                        <a:pt x="0" y="43"/>
                        <a:pt x="6" y="39"/>
                      </a:cubicBezTo>
                      <a:cubicBezTo>
                        <a:pt x="67" y="4"/>
                        <a:pt x="67" y="4"/>
                        <a:pt x="67" y="4"/>
                      </a:cubicBezTo>
                      <a:cubicBezTo>
                        <a:pt x="73" y="0"/>
                        <a:pt x="83" y="0"/>
                        <a:pt x="88" y="3"/>
                      </a:cubicBezTo>
                      <a:cubicBezTo>
                        <a:pt x="152" y="40"/>
                        <a:pt x="152" y="40"/>
                        <a:pt x="152" y="40"/>
                      </a:cubicBezTo>
                      <a:cubicBezTo>
                        <a:pt x="157" y="43"/>
                        <a:pt x="156"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10">
                  <a:extLst>
                    <a:ext uri="{FF2B5EF4-FFF2-40B4-BE49-F238E27FC236}">
                      <a16:creationId xmlns:a16="http://schemas.microsoft.com/office/drawing/2014/main" id="{EB012EED-D9DE-46E6-B8E2-2A87E1989171}"/>
                    </a:ext>
                  </a:extLst>
                </p:cNvPr>
                <p:cNvSpPr>
                  <a:spLocks/>
                </p:cNvSpPr>
                <p:nvPr/>
              </p:nvSpPr>
              <p:spPr bwMode="auto">
                <a:xfrm>
                  <a:off x="4713830" y="3973930"/>
                  <a:ext cx="124627" cy="71632"/>
                </a:xfrm>
                <a:custGeom>
                  <a:avLst/>
                  <a:gdLst>
                    <a:gd name="T0" fmla="*/ 151 w 158"/>
                    <a:gd name="T1" fmla="*/ 52 h 91"/>
                    <a:gd name="T2" fmla="*/ 90 w 158"/>
                    <a:gd name="T3" fmla="*/ 87 h 91"/>
                    <a:gd name="T4" fmla="*/ 70 w 158"/>
                    <a:gd name="T5" fmla="*/ 88 h 91"/>
                    <a:gd name="T6" fmla="*/ 6 w 158"/>
                    <a:gd name="T7" fmla="*/ 51 h 91"/>
                    <a:gd name="T8" fmla="*/ 7 w 158"/>
                    <a:gd name="T9" fmla="*/ 39 h 91"/>
                    <a:gd name="T10" fmla="*/ 68 w 158"/>
                    <a:gd name="T11" fmla="*/ 4 h 91"/>
                    <a:gd name="T12" fmla="*/ 89 w 158"/>
                    <a:gd name="T13" fmla="*/ 3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70" y="88"/>
                      </a:cubicBezTo>
                      <a:cubicBezTo>
                        <a:pt x="6" y="51"/>
                        <a:pt x="6" y="51"/>
                        <a:pt x="6" y="51"/>
                      </a:cubicBezTo>
                      <a:cubicBezTo>
                        <a:pt x="0" y="48"/>
                        <a:pt x="1" y="43"/>
                        <a:pt x="7" y="39"/>
                      </a:cubicBezTo>
                      <a:cubicBezTo>
                        <a:pt x="68" y="4"/>
                        <a:pt x="68" y="4"/>
                        <a:pt x="68" y="4"/>
                      </a:cubicBezTo>
                      <a:cubicBezTo>
                        <a:pt x="74" y="1"/>
                        <a:pt x="84" y="0"/>
                        <a:pt x="89" y="3"/>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11">
                  <a:extLst>
                    <a:ext uri="{FF2B5EF4-FFF2-40B4-BE49-F238E27FC236}">
                      <a16:creationId xmlns:a16="http://schemas.microsoft.com/office/drawing/2014/main" id="{A4EE1D34-7573-41EE-A579-B4D66F8744C0}"/>
                    </a:ext>
                  </a:extLst>
                </p:cNvPr>
                <p:cNvSpPr>
                  <a:spLocks/>
                </p:cNvSpPr>
                <p:nvPr/>
              </p:nvSpPr>
              <p:spPr bwMode="auto">
                <a:xfrm>
                  <a:off x="4921736" y="3855127"/>
                  <a:ext cx="124045" cy="71632"/>
                </a:xfrm>
                <a:custGeom>
                  <a:avLst/>
                  <a:gdLst>
                    <a:gd name="T0" fmla="*/ 150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90" y="87"/>
                        <a:pt x="90" y="87"/>
                        <a:pt x="90" y="87"/>
                      </a:cubicBezTo>
                      <a:cubicBezTo>
                        <a:pt x="83" y="90"/>
                        <a:pt x="74" y="91"/>
                        <a:pt x="69" y="88"/>
                      </a:cubicBezTo>
                      <a:cubicBezTo>
                        <a:pt x="5" y="51"/>
                        <a:pt x="5" y="51"/>
                        <a:pt x="5" y="51"/>
                      </a:cubicBezTo>
                      <a:cubicBezTo>
                        <a:pt x="0" y="48"/>
                        <a:pt x="0" y="42"/>
                        <a:pt x="7" y="39"/>
                      </a:cubicBezTo>
                      <a:cubicBezTo>
                        <a:pt x="67" y="4"/>
                        <a:pt x="67" y="4"/>
                        <a:pt x="67" y="4"/>
                      </a:cubicBezTo>
                      <a:cubicBezTo>
                        <a:pt x="73" y="0"/>
                        <a:pt x="83" y="0"/>
                        <a:pt x="88" y="3"/>
                      </a:cubicBezTo>
                      <a:cubicBezTo>
                        <a:pt x="152" y="40"/>
                        <a:pt x="152" y="40"/>
                        <a:pt x="152" y="40"/>
                      </a:cubicBezTo>
                      <a:cubicBezTo>
                        <a:pt x="157" y="43"/>
                        <a:pt x="157" y="48"/>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512">
                  <a:extLst>
                    <a:ext uri="{FF2B5EF4-FFF2-40B4-BE49-F238E27FC236}">
                      <a16:creationId xmlns:a16="http://schemas.microsoft.com/office/drawing/2014/main" id="{52C6F103-5430-4B9E-BA1F-0750F7F6141E}"/>
                    </a:ext>
                  </a:extLst>
                </p:cNvPr>
                <p:cNvSpPr>
                  <a:spLocks/>
                </p:cNvSpPr>
                <p:nvPr/>
              </p:nvSpPr>
              <p:spPr bwMode="auto">
                <a:xfrm>
                  <a:off x="5462174" y="3958788"/>
                  <a:ext cx="124045" cy="71632"/>
                </a:xfrm>
                <a:custGeom>
                  <a:avLst/>
                  <a:gdLst>
                    <a:gd name="T0" fmla="*/ 151 w 157"/>
                    <a:gd name="T1" fmla="*/ 52 h 91"/>
                    <a:gd name="T2" fmla="*/ 90 w 157"/>
                    <a:gd name="T3" fmla="*/ 87 h 91"/>
                    <a:gd name="T4" fmla="*/ 69 w 157"/>
                    <a:gd name="T5" fmla="*/ 88 h 91"/>
                    <a:gd name="T6" fmla="*/ 5 w 157"/>
                    <a:gd name="T7" fmla="*/ 51 h 91"/>
                    <a:gd name="T8" fmla="*/ 7 w 157"/>
                    <a:gd name="T9" fmla="*/ 39 h 91"/>
                    <a:gd name="T10" fmla="*/ 67 w 157"/>
                    <a:gd name="T11" fmla="*/ 4 h 91"/>
                    <a:gd name="T12" fmla="*/ 88 w 157"/>
                    <a:gd name="T13" fmla="*/ 3 h 91"/>
                    <a:gd name="T14" fmla="*/ 152 w 157"/>
                    <a:gd name="T15" fmla="*/ 40 h 91"/>
                    <a:gd name="T16" fmla="*/ 151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1" y="52"/>
                      </a:moveTo>
                      <a:cubicBezTo>
                        <a:pt x="90" y="87"/>
                        <a:pt x="90" y="87"/>
                        <a:pt x="90" y="87"/>
                      </a:cubicBezTo>
                      <a:cubicBezTo>
                        <a:pt x="84" y="90"/>
                        <a:pt x="74" y="91"/>
                        <a:pt x="69" y="88"/>
                      </a:cubicBezTo>
                      <a:cubicBezTo>
                        <a:pt x="5" y="51"/>
                        <a:pt x="5" y="51"/>
                        <a:pt x="5" y="51"/>
                      </a:cubicBezTo>
                      <a:cubicBezTo>
                        <a:pt x="0" y="48"/>
                        <a:pt x="1" y="43"/>
                        <a:pt x="7" y="39"/>
                      </a:cubicBezTo>
                      <a:cubicBezTo>
                        <a:pt x="67" y="4"/>
                        <a:pt x="67" y="4"/>
                        <a:pt x="67" y="4"/>
                      </a:cubicBezTo>
                      <a:cubicBezTo>
                        <a:pt x="74" y="0"/>
                        <a:pt x="83" y="0"/>
                        <a:pt x="88" y="3"/>
                      </a:cubicBezTo>
                      <a:cubicBezTo>
                        <a:pt x="152" y="40"/>
                        <a:pt x="152" y="40"/>
                        <a:pt x="152" y="40"/>
                      </a:cubicBezTo>
                      <a:cubicBezTo>
                        <a:pt x="157" y="43"/>
                        <a:pt x="157" y="48"/>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513">
                  <a:extLst>
                    <a:ext uri="{FF2B5EF4-FFF2-40B4-BE49-F238E27FC236}">
                      <a16:creationId xmlns:a16="http://schemas.microsoft.com/office/drawing/2014/main" id="{A3D9CB64-0D5D-4198-BD2E-F4C91C11082F}"/>
                    </a:ext>
                  </a:extLst>
                </p:cNvPr>
                <p:cNvSpPr>
                  <a:spLocks/>
                </p:cNvSpPr>
                <p:nvPr/>
              </p:nvSpPr>
              <p:spPr bwMode="auto">
                <a:xfrm>
                  <a:off x="5011421" y="3803296"/>
                  <a:ext cx="124045" cy="71632"/>
                </a:xfrm>
                <a:custGeom>
                  <a:avLst/>
                  <a:gdLst>
                    <a:gd name="T0" fmla="*/ 150 w 157"/>
                    <a:gd name="T1" fmla="*/ 52 h 91"/>
                    <a:gd name="T2" fmla="*/ 89 w 157"/>
                    <a:gd name="T3" fmla="*/ 87 h 91"/>
                    <a:gd name="T4" fmla="*/ 69 w 157"/>
                    <a:gd name="T5" fmla="*/ 88 h 91"/>
                    <a:gd name="T6" fmla="*/ 5 w 157"/>
                    <a:gd name="T7" fmla="*/ 51 h 91"/>
                    <a:gd name="T8" fmla="*/ 6 w 157"/>
                    <a:gd name="T9" fmla="*/ 39 h 91"/>
                    <a:gd name="T10" fmla="*/ 67 w 157"/>
                    <a:gd name="T11" fmla="*/ 4 h 91"/>
                    <a:gd name="T12" fmla="*/ 88 w 157"/>
                    <a:gd name="T13" fmla="*/ 3 h 91"/>
                    <a:gd name="T14" fmla="*/ 152 w 157"/>
                    <a:gd name="T15" fmla="*/ 40 h 91"/>
                    <a:gd name="T16" fmla="*/ 150 w 157"/>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1">
                      <a:moveTo>
                        <a:pt x="150" y="52"/>
                      </a:moveTo>
                      <a:cubicBezTo>
                        <a:pt x="89" y="87"/>
                        <a:pt x="89" y="87"/>
                        <a:pt x="89" y="87"/>
                      </a:cubicBezTo>
                      <a:cubicBezTo>
                        <a:pt x="83" y="91"/>
                        <a:pt x="74" y="91"/>
                        <a:pt x="69" y="88"/>
                      </a:cubicBezTo>
                      <a:cubicBezTo>
                        <a:pt x="5" y="51"/>
                        <a:pt x="5" y="51"/>
                        <a:pt x="5" y="51"/>
                      </a:cubicBezTo>
                      <a:cubicBezTo>
                        <a:pt x="0" y="48"/>
                        <a:pt x="0" y="43"/>
                        <a:pt x="6" y="39"/>
                      </a:cubicBezTo>
                      <a:cubicBezTo>
                        <a:pt x="67" y="4"/>
                        <a:pt x="67" y="4"/>
                        <a:pt x="67" y="4"/>
                      </a:cubicBezTo>
                      <a:cubicBezTo>
                        <a:pt x="73" y="1"/>
                        <a:pt x="83" y="0"/>
                        <a:pt x="88" y="3"/>
                      </a:cubicBezTo>
                      <a:cubicBezTo>
                        <a:pt x="152" y="40"/>
                        <a:pt x="152" y="40"/>
                        <a:pt x="152" y="40"/>
                      </a:cubicBezTo>
                      <a:cubicBezTo>
                        <a:pt x="157" y="43"/>
                        <a:pt x="156" y="49"/>
                        <a:pt x="15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514">
                  <a:extLst>
                    <a:ext uri="{FF2B5EF4-FFF2-40B4-BE49-F238E27FC236}">
                      <a16:creationId xmlns:a16="http://schemas.microsoft.com/office/drawing/2014/main" id="{893FDA42-91C8-4470-9C7B-64D6B72378CA}"/>
                    </a:ext>
                  </a:extLst>
                </p:cNvPr>
                <p:cNvSpPr>
                  <a:spLocks/>
                </p:cNvSpPr>
                <p:nvPr/>
              </p:nvSpPr>
              <p:spPr bwMode="auto">
                <a:xfrm>
                  <a:off x="5100523" y="3751465"/>
                  <a:ext cx="124627" cy="71632"/>
                </a:xfrm>
                <a:custGeom>
                  <a:avLst/>
                  <a:gdLst>
                    <a:gd name="T0" fmla="*/ 151 w 158"/>
                    <a:gd name="T1" fmla="*/ 52 h 91"/>
                    <a:gd name="T2" fmla="*/ 90 w 158"/>
                    <a:gd name="T3" fmla="*/ 87 h 91"/>
                    <a:gd name="T4" fmla="*/ 69 w 158"/>
                    <a:gd name="T5" fmla="*/ 88 h 91"/>
                    <a:gd name="T6" fmla="*/ 6 w 158"/>
                    <a:gd name="T7" fmla="*/ 51 h 91"/>
                    <a:gd name="T8" fmla="*/ 7 w 158"/>
                    <a:gd name="T9" fmla="*/ 39 h 91"/>
                    <a:gd name="T10" fmla="*/ 68 w 158"/>
                    <a:gd name="T11" fmla="*/ 4 h 91"/>
                    <a:gd name="T12" fmla="*/ 89 w 158"/>
                    <a:gd name="T13" fmla="*/ 4 h 91"/>
                    <a:gd name="T14" fmla="*/ 153 w 158"/>
                    <a:gd name="T15" fmla="*/ 40 h 91"/>
                    <a:gd name="T16" fmla="*/ 151 w 158"/>
                    <a:gd name="T17" fmla="*/ 5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91">
                      <a:moveTo>
                        <a:pt x="151" y="52"/>
                      </a:moveTo>
                      <a:cubicBezTo>
                        <a:pt x="90" y="87"/>
                        <a:pt x="90" y="87"/>
                        <a:pt x="90" y="87"/>
                      </a:cubicBezTo>
                      <a:cubicBezTo>
                        <a:pt x="84" y="91"/>
                        <a:pt x="75" y="91"/>
                        <a:pt x="69" y="88"/>
                      </a:cubicBezTo>
                      <a:cubicBezTo>
                        <a:pt x="6" y="51"/>
                        <a:pt x="6" y="51"/>
                        <a:pt x="6" y="51"/>
                      </a:cubicBezTo>
                      <a:cubicBezTo>
                        <a:pt x="0" y="48"/>
                        <a:pt x="1" y="43"/>
                        <a:pt x="7" y="39"/>
                      </a:cubicBezTo>
                      <a:cubicBezTo>
                        <a:pt x="68" y="4"/>
                        <a:pt x="68" y="4"/>
                        <a:pt x="68" y="4"/>
                      </a:cubicBezTo>
                      <a:cubicBezTo>
                        <a:pt x="74" y="1"/>
                        <a:pt x="83" y="0"/>
                        <a:pt x="89" y="4"/>
                      </a:cubicBezTo>
                      <a:cubicBezTo>
                        <a:pt x="153" y="40"/>
                        <a:pt x="153" y="40"/>
                        <a:pt x="153" y="40"/>
                      </a:cubicBezTo>
                      <a:cubicBezTo>
                        <a:pt x="158" y="43"/>
                        <a:pt x="157" y="49"/>
                        <a:pt x="151"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59" name="Group 58">
                <a:extLst>
                  <a:ext uri="{FF2B5EF4-FFF2-40B4-BE49-F238E27FC236}">
                    <a16:creationId xmlns:a16="http://schemas.microsoft.com/office/drawing/2014/main" id="{25CC9F4D-0FBC-4D3D-A07A-88376A052931}"/>
                  </a:ext>
                </a:extLst>
              </p:cNvPr>
              <p:cNvGrpSpPr/>
              <p:nvPr/>
            </p:nvGrpSpPr>
            <p:grpSpPr>
              <a:xfrm>
                <a:off x="3371291" y="2812014"/>
                <a:ext cx="979909" cy="1181568"/>
                <a:chOff x="3805335" y="2866847"/>
                <a:chExt cx="764068" cy="921308"/>
              </a:xfrm>
            </p:grpSpPr>
            <p:sp>
              <p:nvSpPr>
                <p:cNvPr id="61" name="Freeform 515">
                  <a:extLst>
                    <a:ext uri="{FF2B5EF4-FFF2-40B4-BE49-F238E27FC236}">
                      <a16:creationId xmlns:a16="http://schemas.microsoft.com/office/drawing/2014/main" id="{155C4910-2152-42BA-99B5-E73B1F01CD0F}"/>
                    </a:ext>
                  </a:extLst>
                </p:cNvPr>
                <p:cNvSpPr>
                  <a:spLocks noEditPoints="1"/>
                </p:cNvSpPr>
                <p:nvPr/>
              </p:nvSpPr>
              <p:spPr bwMode="auto">
                <a:xfrm>
                  <a:off x="3805335" y="2866847"/>
                  <a:ext cx="720973" cy="531120"/>
                </a:xfrm>
                <a:custGeom>
                  <a:avLst/>
                  <a:gdLst>
                    <a:gd name="T0" fmla="*/ 32 w 913"/>
                    <a:gd name="T1" fmla="*/ 674 h 674"/>
                    <a:gd name="T2" fmla="*/ 26 w 913"/>
                    <a:gd name="T3" fmla="*/ 673 h 674"/>
                    <a:gd name="T4" fmla="*/ 17 w 913"/>
                    <a:gd name="T5" fmla="*/ 658 h 674"/>
                    <a:gd name="T6" fmla="*/ 1 w 913"/>
                    <a:gd name="T7" fmla="*/ 529 h 674"/>
                    <a:gd name="T8" fmla="*/ 16 w 913"/>
                    <a:gd name="T9" fmla="*/ 497 h 674"/>
                    <a:gd name="T10" fmla="*/ 872 w 913"/>
                    <a:gd name="T11" fmla="*/ 3 h 674"/>
                    <a:gd name="T12" fmla="*/ 886 w 913"/>
                    <a:gd name="T13" fmla="*/ 2 h 674"/>
                    <a:gd name="T14" fmla="*/ 895 w 913"/>
                    <a:gd name="T15" fmla="*/ 17 h 674"/>
                    <a:gd name="T16" fmla="*/ 911 w 913"/>
                    <a:gd name="T17" fmla="*/ 146 h 674"/>
                    <a:gd name="T18" fmla="*/ 896 w 913"/>
                    <a:gd name="T19" fmla="*/ 178 h 674"/>
                    <a:gd name="T20" fmla="*/ 41 w 913"/>
                    <a:gd name="T21" fmla="*/ 672 h 674"/>
                    <a:gd name="T22" fmla="*/ 32 w 913"/>
                    <a:gd name="T23" fmla="*/ 674 h 674"/>
                    <a:gd name="T24" fmla="*/ 880 w 913"/>
                    <a:gd name="T25" fmla="*/ 9 h 674"/>
                    <a:gd name="T26" fmla="*/ 876 w 913"/>
                    <a:gd name="T27" fmla="*/ 11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1 h 674"/>
                    <a:gd name="T40" fmla="*/ 903 w 913"/>
                    <a:gd name="T41" fmla="*/ 147 h 674"/>
                    <a:gd name="T42" fmla="*/ 887 w 913"/>
                    <a:gd name="T43" fmla="*/ 18 h 674"/>
                    <a:gd name="T44" fmla="*/ 883 w 913"/>
                    <a:gd name="T45" fmla="*/ 10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4"/>
                        <a:pt x="26" y="673"/>
                      </a:cubicBezTo>
                      <a:cubicBezTo>
                        <a:pt x="21" y="670"/>
                        <a:pt x="18" y="665"/>
                        <a:pt x="17" y="658"/>
                      </a:cubicBezTo>
                      <a:cubicBezTo>
                        <a:pt x="1" y="529"/>
                        <a:pt x="1" y="529"/>
                        <a:pt x="1" y="529"/>
                      </a:cubicBezTo>
                      <a:cubicBezTo>
                        <a:pt x="0" y="517"/>
                        <a:pt x="7" y="503"/>
                        <a:pt x="16" y="497"/>
                      </a:cubicBezTo>
                      <a:cubicBezTo>
                        <a:pt x="872" y="3"/>
                        <a:pt x="872" y="3"/>
                        <a:pt x="872" y="3"/>
                      </a:cubicBezTo>
                      <a:cubicBezTo>
                        <a:pt x="877" y="0"/>
                        <a:pt x="882" y="0"/>
                        <a:pt x="886" y="2"/>
                      </a:cubicBezTo>
                      <a:cubicBezTo>
                        <a:pt x="891" y="5"/>
                        <a:pt x="895" y="10"/>
                        <a:pt x="895" y="17"/>
                      </a:cubicBezTo>
                      <a:cubicBezTo>
                        <a:pt x="911" y="146"/>
                        <a:pt x="911" y="146"/>
                        <a:pt x="911" y="146"/>
                      </a:cubicBezTo>
                      <a:cubicBezTo>
                        <a:pt x="913" y="158"/>
                        <a:pt x="906" y="172"/>
                        <a:pt x="896" y="178"/>
                      </a:cubicBezTo>
                      <a:cubicBezTo>
                        <a:pt x="41" y="672"/>
                        <a:pt x="41" y="672"/>
                        <a:pt x="41" y="672"/>
                      </a:cubicBezTo>
                      <a:cubicBezTo>
                        <a:pt x="38" y="673"/>
                        <a:pt x="35" y="674"/>
                        <a:pt x="32" y="674"/>
                      </a:cubicBezTo>
                      <a:close/>
                      <a:moveTo>
                        <a:pt x="880" y="9"/>
                      </a:moveTo>
                      <a:cubicBezTo>
                        <a:pt x="879" y="9"/>
                        <a:pt x="877" y="10"/>
                        <a:pt x="876" y="11"/>
                      </a:cubicBezTo>
                      <a:cubicBezTo>
                        <a:pt x="21" y="504"/>
                        <a:pt x="21" y="504"/>
                        <a:pt x="21" y="504"/>
                      </a:cubicBezTo>
                      <a:cubicBezTo>
                        <a:pt x="14" y="508"/>
                        <a:pt x="9" y="519"/>
                        <a:pt x="10" y="528"/>
                      </a:cubicBezTo>
                      <a:cubicBezTo>
                        <a:pt x="25" y="657"/>
                        <a:pt x="25" y="657"/>
                        <a:pt x="25" y="657"/>
                      </a:cubicBezTo>
                      <a:cubicBezTo>
                        <a:pt x="26" y="661"/>
                        <a:pt x="27" y="664"/>
                        <a:pt x="30" y="665"/>
                      </a:cubicBezTo>
                      <a:cubicBezTo>
                        <a:pt x="32" y="666"/>
                        <a:pt x="35" y="666"/>
                        <a:pt x="37" y="664"/>
                      </a:cubicBezTo>
                      <a:cubicBezTo>
                        <a:pt x="892" y="171"/>
                        <a:pt x="892" y="171"/>
                        <a:pt x="892" y="171"/>
                      </a:cubicBezTo>
                      <a:cubicBezTo>
                        <a:pt x="899" y="167"/>
                        <a:pt x="904" y="156"/>
                        <a:pt x="903" y="147"/>
                      </a:cubicBezTo>
                      <a:cubicBezTo>
                        <a:pt x="887" y="18"/>
                        <a:pt x="887" y="18"/>
                        <a:pt x="887" y="18"/>
                      </a:cubicBezTo>
                      <a:cubicBezTo>
                        <a:pt x="887" y="14"/>
                        <a:pt x="885" y="11"/>
                        <a:pt x="883" y="10"/>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Freeform 516">
                  <a:extLst>
                    <a:ext uri="{FF2B5EF4-FFF2-40B4-BE49-F238E27FC236}">
                      <a16:creationId xmlns:a16="http://schemas.microsoft.com/office/drawing/2014/main" id="{3502658E-4323-4321-90D4-0902CEBA44AB}"/>
                    </a:ext>
                  </a:extLst>
                </p:cNvPr>
                <p:cNvSpPr>
                  <a:spLocks noEditPoints="1"/>
                </p:cNvSpPr>
                <p:nvPr/>
              </p:nvSpPr>
              <p:spPr bwMode="auto">
                <a:xfrm>
                  <a:off x="3829212" y="3063105"/>
                  <a:ext cx="720390" cy="530538"/>
                </a:xfrm>
                <a:custGeom>
                  <a:avLst/>
                  <a:gdLst>
                    <a:gd name="T0" fmla="*/ 32 w 913"/>
                    <a:gd name="T1" fmla="*/ 674 h 674"/>
                    <a:gd name="T2" fmla="*/ 26 w 913"/>
                    <a:gd name="T3" fmla="*/ 672 h 674"/>
                    <a:gd name="T4" fmla="*/ 17 w 913"/>
                    <a:gd name="T5" fmla="*/ 658 h 674"/>
                    <a:gd name="T6" fmla="*/ 2 w 913"/>
                    <a:gd name="T7" fmla="*/ 529 h 674"/>
                    <a:gd name="T8" fmla="*/ 17 w 913"/>
                    <a:gd name="T9" fmla="*/ 497 h 674"/>
                    <a:gd name="T10" fmla="*/ 872 w 913"/>
                    <a:gd name="T11" fmla="*/ 3 h 674"/>
                    <a:gd name="T12" fmla="*/ 887 w 913"/>
                    <a:gd name="T13" fmla="*/ 2 h 674"/>
                    <a:gd name="T14" fmla="*/ 896 w 913"/>
                    <a:gd name="T15" fmla="*/ 16 h 674"/>
                    <a:gd name="T16" fmla="*/ 911 w 913"/>
                    <a:gd name="T17" fmla="*/ 145 h 674"/>
                    <a:gd name="T18" fmla="*/ 896 w 913"/>
                    <a:gd name="T19" fmla="*/ 178 h 674"/>
                    <a:gd name="T20" fmla="*/ 41 w 913"/>
                    <a:gd name="T21" fmla="*/ 671 h 674"/>
                    <a:gd name="T22" fmla="*/ 32 w 913"/>
                    <a:gd name="T23" fmla="*/ 674 h 674"/>
                    <a:gd name="T24" fmla="*/ 880 w 913"/>
                    <a:gd name="T25" fmla="*/ 9 h 674"/>
                    <a:gd name="T26" fmla="*/ 876 w 913"/>
                    <a:gd name="T27" fmla="*/ 10 h 674"/>
                    <a:gd name="T28" fmla="*/ 21 w 913"/>
                    <a:gd name="T29" fmla="*/ 504 h 674"/>
                    <a:gd name="T30" fmla="*/ 10 w 913"/>
                    <a:gd name="T31" fmla="*/ 528 h 674"/>
                    <a:gd name="T32" fmla="*/ 25 w 913"/>
                    <a:gd name="T33" fmla="*/ 657 h 674"/>
                    <a:gd name="T34" fmla="*/ 30 w 913"/>
                    <a:gd name="T35" fmla="*/ 665 h 674"/>
                    <a:gd name="T36" fmla="*/ 37 w 913"/>
                    <a:gd name="T37" fmla="*/ 664 h 674"/>
                    <a:gd name="T38" fmla="*/ 892 w 913"/>
                    <a:gd name="T39" fmla="*/ 170 h 674"/>
                    <a:gd name="T40" fmla="*/ 903 w 913"/>
                    <a:gd name="T41" fmla="*/ 146 h 674"/>
                    <a:gd name="T42" fmla="*/ 887 w 913"/>
                    <a:gd name="T43" fmla="*/ 17 h 674"/>
                    <a:gd name="T44" fmla="*/ 883 w 913"/>
                    <a:gd name="T45" fmla="*/ 9 h 674"/>
                    <a:gd name="T46" fmla="*/ 880 w 913"/>
                    <a:gd name="T47" fmla="*/ 9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3" h="674">
                      <a:moveTo>
                        <a:pt x="32" y="674"/>
                      </a:moveTo>
                      <a:cubicBezTo>
                        <a:pt x="30" y="674"/>
                        <a:pt x="28" y="673"/>
                        <a:pt x="26" y="672"/>
                      </a:cubicBezTo>
                      <a:cubicBezTo>
                        <a:pt x="21" y="670"/>
                        <a:pt x="18" y="665"/>
                        <a:pt x="17" y="658"/>
                      </a:cubicBezTo>
                      <a:cubicBezTo>
                        <a:pt x="2" y="529"/>
                        <a:pt x="2" y="529"/>
                        <a:pt x="2" y="529"/>
                      </a:cubicBezTo>
                      <a:cubicBezTo>
                        <a:pt x="0" y="516"/>
                        <a:pt x="7" y="502"/>
                        <a:pt x="17" y="497"/>
                      </a:cubicBezTo>
                      <a:cubicBezTo>
                        <a:pt x="872" y="3"/>
                        <a:pt x="872" y="3"/>
                        <a:pt x="872" y="3"/>
                      </a:cubicBezTo>
                      <a:cubicBezTo>
                        <a:pt x="877" y="0"/>
                        <a:pt x="882" y="0"/>
                        <a:pt x="887" y="2"/>
                      </a:cubicBezTo>
                      <a:cubicBezTo>
                        <a:pt x="891" y="4"/>
                        <a:pt x="895" y="10"/>
                        <a:pt x="896" y="16"/>
                      </a:cubicBezTo>
                      <a:cubicBezTo>
                        <a:pt x="911" y="145"/>
                        <a:pt x="911" y="145"/>
                        <a:pt x="911" y="145"/>
                      </a:cubicBezTo>
                      <a:cubicBezTo>
                        <a:pt x="913" y="158"/>
                        <a:pt x="906" y="172"/>
                        <a:pt x="896" y="178"/>
                      </a:cubicBezTo>
                      <a:cubicBezTo>
                        <a:pt x="41" y="671"/>
                        <a:pt x="41" y="671"/>
                        <a:pt x="41" y="671"/>
                      </a:cubicBezTo>
                      <a:cubicBezTo>
                        <a:pt x="38" y="673"/>
                        <a:pt x="35" y="674"/>
                        <a:pt x="32" y="674"/>
                      </a:cubicBezTo>
                      <a:close/>
                      <a:moveTo>
                        <a:pt x="880" y="9"/>
                      </a:moveTo>
                      <a:cubicBezTo>
                        <a:pt x="879" y="9"/>
                        <a:pt x="877" y="9"/>
                        <a:pt x="876" y="10"/>
                      </a:cubicBezTo>
                      <a:cubicBezTo>
                        <a:pt x="21" y="504"/>
                        <a:pt x="21" y="504"/>
                        <a:pt x="21" y="504"/>
                      </a:cubicBezTo>
                      <a:cubicBezTo>
                        <a:pt x="14" y="508"/>
                        <a:pt x="9" y="519"/>
                        <a:pt x="10" y="528"/>
                      </a:cubicBezTo>
                      <a:cubicBezTo>
                        <a:pt x="25" y="657"/>
                        <a:pt x="25" y="657"/>
                        <a:pt x="25" y="657"/>
                      </a:cubicBezTo>
                      <a:cubicBezTo>
                        <a:pt x="26" y="661"/>
                        <a:pt x="28" y="664"/>
                        <a:pt x="30" y="665"/>
                      </a:cubicBezTo>
                      <a:cubicBezTo>
                        <a:pt x="32" y="666"/>
                        <a:pt x="35" y="665"/>
                        <a:pt x="37" y="664"/>
                      </a:cubicBezTo>
                      <a:cubicBezTo>
                        <a:pt x="892" y="170"/>
                        <a:pt x="892" y="170"/>
                        <a:pt x="892" y="170"/>
                      </a:cubicBezTo>
                      <a:cubicBezTo>
                        <a:pt x="899" y="166"/>
                        <a:pt x="904" y="155"/>
                        <a:pt x="903" y="146"/>
                      </a:cubicBezTo>
                      <a:cubicBezTo>
                        <a:pt x="887" y="17"/>
                        <a:pt x="887" y="17"/>
                        <a:pt x="887" y="17"/>
                      </a:cubicBezTo>
                      <a:cubicBezTo>
                        <a:pt x="887" y="13"/>
                        <a:pt x="885" y="11"/>
                        <a:pt x="883" y="9"/>
                      </a:cubicBezTo>
                      <a:cubicBezTo>
                        <a:pt x="882" y="9"/>
                        <a:pt x="881" y="9"/>
                        <a:pt x="880" y="9"/>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Freeform 517">
                  <a:extLst>
                    <a:ext uri="{FF2B5EF4-FFF2-40B4-BE49-F238E27FC236}">
                      <a16:creationId xmlns:a16="http://schemas.microsoft.com/office/drawing/2014/main" id="{985E7192-A0AA-4658-BBC5-08E5E8EDC7EA}"/>
                    </a:ext>
                  </a:extLst>
                </p:cNvPr>
                <p:cNvSpPr>
                  <a:spLocks/>
                </p:cNvSpPr>
                <p:nvPr/>
              </p:nvSpPr>
              <p:spPr bwMode="auto">
                <a:xfrm>
                  <a:off x="3857166" y="3259946"/>
                  <a:ext cx="712237" cy="528209"/>
                </a:xfrm>
                <a:custGeom>
                  <a:avLst/>
                  <a:gdLst>
                    <a:gd name="T0" fmla="*/ 889 w 903"/>
                    <a:gd name="T1" fmla="*/ 173 h 671"/>
                    <a:gd name="T2" fmla="*/ 34 w 903"/>
                    <a:gd name="T3" fmla="*/ 666 h 671"/>
                    <a:gd name="T4" fmla="*/ 16 w 903"/>
                    <a:gd name="T5" fmla="*/ 656 h 671"/>
                    <a:gd name="T6" fmla="*/ 1 w 903"/>
                    <a:gd name="T7" fmla="*/ 527 h 671"/>
                    <a:gd name="T8" fmla="*/ 14 w 903"/>
                    <a:gd name="T9" fmla="*/ 499 h 671"/>
                    <a:gd name="T10" fmla="*/ 869 w 903"/>
                    <a:gd name="T11" fmla="*/ 5 h 671"/>
                    <a:gd name="T12" fmla="*/ 887 w 903"/>
                    <a:gd name="T13" fmla="*/ 16 h 671"/>
                    <a:gd name="T14" fmla="*/ 902 w 903"/>
                    <a:gd name="T15" fmla="*/ 145 h 671"/>
                    <a:gd name="T16" fmla="*/ 889 w 903"/>
                    <a:gd name="T17" fmla="*/ 17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3" h="671">
                      <a:moveTo>
                        <a:pt x="889" y="173"/>
                      </a:moveTo>
                      <a:cubicBezTo>
                        <a:pt x="34" y="666"/>
                        <a:pt x="34" y="666"/>
                        <a:pt x="34" y="666"/>
                      </a:cubicBezTo>
                      <a:cubicBezTo>
                        <a:pt x="26" y="671"/>
                        <a:pt x="18" y="667"/>
                        <a:pt x="16" y="656"/>
                      </a:cubicBezTo>
                      <a:cubicBezTo>
                        <a:pt x="1" y="527"/>
                        <a:pt x="1" y="527"/>
                        <a:pt x="1" y="527"/>
                      </a:cubicBezTo>
                      <a:cubicBezTo>
                        <a:pt x="0" y="516"/>
                        <a:pt x="5" y="504"/>
                        <a:pt x="14" y="499"/>
                      </a:cubicBezTo>
                      <a:cubicBezTo>
                        <a:pt x="869" y="5"/>
                        <a:pt x="869" y="5"/>
                        <a:pt x="869" y="5"/>
                      </a:cubicBezTo>
                      <a:cubicBezTo>
                        <a:pt x="877" y="0"/>
                        <a:pt x="885" y="5"/>
                        <a:pt x="887" y="16"/>
                      </a:cubicBezTo>
                      <a:cubicBezTo>
                        <a:pt x="902" y="145"/>
                        <a:pt x="902" y="145"/>
                        <a:pt x="902" y="145"/>
                      </a:cubicBezTo>
                      <a:cubicBezTo>
                        <a:pt x="903" y="155"/>
                        <a:pt x="898" y="168"/>
                        <a:pt x="889" y="17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518">
                  <a:extLst>
                    <a:ext uri="{FF2B5EF4-FFF2-40B4-BE49-F238E27FC236}">
                      <a16:creationId xmlns:a16="http://schemas.microsoft.com/office/drawing/2014/main" id="{A8171C79-56EB-490E-8A5D-994CCA7B6B44}"/>
                    </a:ext>
                  </a:extLst>
                </p:cNvPr>
                <p:cNvSpPr>
                  <a:spLocks/>
                </p:cNvSpPr>
                <p:nvPr/>
              </p:nvSpPr>
              <p:spPr bwMode="auto">
                <a:xfrm>
                  <a:off x="3882790" y="3477169"/>
                  <a:ext cx="34360" cy="42513"/>
                </a:xfrm>
                <a:custGeom>
                  <a:avLst/>
                  <a:gdLst>
                    <a:gd name="T0" fmla="*/ 41 w 43"/>
                    <a:gd name="T1" fmla="*/ 16 h 54"/>
                    <a:gd name="T2" fmla="*/ 25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Freeform 519">
                  <a:extLst>
                    <a:ext uri="{FF2B5EF4-FFF2-40B4-BE49-F238E27FC236}">
                      <a16:creationId xmlns:a16="http://schemas.microsoft.com/office/drawing/2014/main" id="{EB626ACB-256F-42C8-979D-1518B036F945}"/>
                    </a:ext>
                  </a:extLst>
                </p:cNvPr>
                <p:cNvSpPr>
                  <a:spLocks/>
                </p:cNvSpPr>
                <p:nvPr/>
              </p:nvSpPr>
              <p:spPr bwMode="auto">
                <a:xfrm>
                  <a:off x="3933456" y="3448051"/>
                  <a:ext cx="33777"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7" y="41"/>
                        <a:pt x="26" y="48"/>
                      </a:cubicBezTo>
                      <a:cubicBezTo>
                        <a:pt x="15" y="54"/>
                        <a:pt x="5" y="50"/>
                        <a:pt x="2" y="38"/>
                      </a:cubicBezTo>
                      <a:cubicBezTo>
                        <a:pt x="0" y="27"/>
                        <a:pt x="7" y="12"/>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6" name="Freeform 520">
                  <a:extLst>
                    <a:ext uri="{FF2B5EF4-FFF2-40B4-BE49-F238E27FC236}">
                      <a16:creationId xmlns:a16="http://schemas.microsoft.com/office/drawing/2014/main" id="{1C68545E-9903-4B82-A59B-2F9BD1F8392C}"/>
                    </a:ext>
                  </a:extLst>
                </p:cNvPr>
                <p:cNvSpPr>
                  <a:spLocks/>
                </p:cNvSpPr>
                <p:nvPr/>
              </p:nvSpPr>
              <p:spPr bwMode="auto">
                <a:xfrm>
                  <a:off x="3984704" y="3418933"/>
                  <a:ext cx="33777" cy="42513"/>
                </a:xfrm>
                <a:custGeom>
                  <a:avLst/>
                  <a:gdLst>
                    <a:gd name="T0" fmla="*/ 41 w 43"/>
                    <a:gd name="T1" fmla="*/ 16 h 54"/>
                    <a:gd name="T2" fmla="*/ 25 w 43"/>
                    <a:gd name="T3" fmla="*/ 47 h 54"/>
                    <a:gd name="T4" fmla="*/ 2 w 43"/>
                    <a:gd name="T5" fmla="*/ 38 h 54"/>
                    <a:gd name="T6" fmla="*/ 17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1"/>
                        <a:pt x="25" y="47"/>
                      </a:cubicBezTo>
                      <a:cubicBezTo>
                        <a:pt x="14" y="54"/>
                        <a:pt x="4" y="49"/>
                        <a:pt x="2" y="38"/>
                      </a:cubicBezTo>
                      <a:cubicBezTo>
                        <a:pt x="0" y="27"/>
                        <a:pt x="7" y="12"/>
                        <a:pt x="17" y="6"/>
                      </a:cubicBezTo>
                      <a:cubicBezTo>
                        <a:pt x="28"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7" name="Freeform 521">
                  <a:extLst>
                    <a:ext uri="{FF2B5EF4-FFF2-40B4-BE49-F238E27FC236}">
                      <a16:creationId xmlns:a16="http://schemas.microsoft.com/office/drawing/2014/main" id="{5D443B81-1538-411A-817D-03491EC0EFA0}"/>
                    </a:ext>
                  </a:extLst>
                </p:cNvPr>
                <p:cNvSpPr>
                  <a:spLocks/>
                </p:cNvSpPr>
                <p:nvPr/>
              </p:nvSpPr>
              <p:spPr bwMode="auto">
                <a:xfrm>
                  <a:off x="4035371" y="3389814"/>
                  <a:ext cx="33777" cy="42513"/>
                </a:xfrm>
                <a:custGeom>
                  <a:avLst/>
                  <a:gdLst>
                    <a:gd name="T0" fmla="*/ 41 w 43"/>
                    <a:gd name="T1" fmla="*/ 15 h 54"/>
                    <a:gd name="T2" fmla="*/ 26 w 43"/>
                    <a:gd name="T3" fmla="*/ 47 h 54"/>
                    <a:gd name="T4" fmla="*/ 2 w 43"/>
                    <a:gd name="T5" fmla="*/ 38 h 54"/>
                    <a:gd name="T6" fmla="*/ 18 w 43"/>
                    <a:gd name="T7" fmla="*/ 6 h 54"/>
                    <a:gd name="T8" fmla="*/ 41 w 43"/>
                    <a:gd name="T9" fmla="*/ 15 h 54"/>
                  </a:gdLst>
                  <a:ahLst/>
                  <a:cxnLst>
                    <a:cxn ang="0">
                      <a:pos x="T0" y="T1"/>
                    </a:cxn>
                    <a:cxn ang="0">
                      <a:pos x="T2" y="T3"/>
                    </a:cxn>
                    <a:cxn ang="0">
                      <a:pos x="T4" y="T5"/>
                    </a:cxn>
                    <a:cxn ang="0">
                      <a:pos x="T6" y="T7"/>
                    </a:cxn>
                    <a:cxn ang="0">
                      <a:pos x="T8" y="T9"/>
                    </a:cxn>
                  </a:cxnLst>
                  <a:rect l="0" t="0" r="r" b="b"/>
                  <a:pathLst>
                    <a:path w="43" h="54">
                      <a:moveTo>
                        <a:pt x="41" y="15"/>
                      </a:moveTo>
                      <a:cubicBezTo>
                        <a:pt x="43" y="27"/>
                        <a:pt x="36" y="41"/>
                        <a:pt x="26" y="47"/>
                      </a:cubicBezTo>
                      <a:cubicBezTo>
                        <a:pt x="15" y="54"/>
                        <a:pt x="4" y="49"/>
                        <a:pt x="2" y="38"/>
                      </a:cubicBezTo>
                      <a:cubicBezTo>
                        <a:pt x="0" y="26"/>
                        <a:pt x="7" y="12"/>
                        <a:pt x="18" y="6"/>
                      </a:cubicBezTo>
                      <a:cubicBezTo>
                        <a:pt x="29" y="0"/>
                        <a:pt x="39"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8" name="Freeform 522">
                  <a:extLst>
                    <a:ext uri="{FF2B5EF4-FFF2-40B4-BE49-F238E27FC236}">
                      <a16:creationId xmlns:a16="http://schemas.microsoft.com/office/drawing/2014/main" id="{FDDED643-36F6-4397-BC9B-15F862BA8CA8}"/>
                    </a:ext>
                  </a:extLst>
                </p:cNvPr>
                <p:cNvSpPr>
                  <a:spLocks/>
                </p:cNvSpPr>
                <p:nvPr/>
              </p:nvSpPr>
              <p:spPr bwMode="auto">
                <a:xfrm>
                  <a:off x="4086619" y="3360696"/>
                  <a:ext cx="33777" cy="41931"/>
                </a:xfrm>
                <a:custGeom>
                  <a:avLst/>
                  <a:gdLst>
                    <a:gd name="T0" fmla="*/ 41 w 43"/>
                    <a:gd name="T1" fmla="*/ 15 h 53"/>
                    <a:gd name="T2" fmla="*/ 25 w 43"/>
                    <a:gd name="T3" fmla="*/ 47 h 53"/>
                    <a:gd name="T4" fmla="*/ 2 w 43"/>
                    <a:gd name="T5" fmla="*/ 38 h 53"/>
                    <a:gd name="T6" fmla="*/ 17 w 43"/>
                    <a:gd name="T7" fmla="*/ 6 h 53"/>
                    <a:gd name="T8" fmla="*/ 41 w 43"/>
                    <a:gd name="T9" fmla="*/ 15 h 53"/>
                  </a:gdLst>
                  <a:ahLst/>
                  <a:cxnLst>
                    <a:cxn ang="0">
                      <a:pos x="T0" y="T1"/>
                    </a:cxn>
                    <a:cxn ang="0">
                      <a:pos x="T2" y="T3"/>
                    </a:cxn>
                    <a:cxn ang="0">
                      <a:pos x="T4" y="T5"/>
                    </a:cxn>
                    <a:cxn ang="0">
                      <a:pos x="T6" y="T7"/>
                    </a:cxn>
                    <a:cxn ang="0">
                      <a:pos x="T8" y="T9"/>
                    </a:cxn>
                  </a:cxnLst>
                  <a:rect l="0" t="0" r="r" b="b"/>
                  <a:pathLst>
                    <a:path w="43" h="53">
                      <a:moveTo>
                        <a:pt x="41" y="15"/>
                      </a:moveTo>
                      <a:cubicBezTo>
                        <a:pt x="43" y="27"/>
                        <a:pt x="36" y="41"/>
                        <a:pt x="25" y="47"/>
                      </a:cubicBezTo>
                      <a:cubicBezTo>
                        <a:pt x="14" y="53"/>
                        <a:pt x="4" y="49"/>
                        <a:pt x="2" y="38"/>
                      </a:cubicBezTo>
                      <a:cubicBezTo>
                        <a:pt x="0" y="26"/>
                        <a:pt x="6" y="12"/>
                        <a:pt x="17" y="6"/>
                      </a:cubicBezTo>
                      <a:cubicBezTo>
                        <a:pt x="28" y="0"/>
                        <a:pt x="38" y="4"/>
                        <a:pt x="41" y="15"/>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9" name="Freeform 523">
                  <a:extLst>
                    <a:ext uri="{FF2B5EF4-FFF2-40B4-BE49-F238E27FC236}">
                      <a16:creationId xmlns:a16="http://schemas.microsoft.com/office/drawing/2014/main" id="{B2566E93-5465-4D41-885A-15478E31AF66}"/>
                    </a:ext>
                  </a:extLst>
                </p:cNvPr>
                <p:cNvSpPr>
                  <a:spLocks/>
                </p:cNvSpPr>
                <p:nvPr/>
              </p:nvSpPr>
              <p:spPr bwMode="auto">
                <a:xfrm>
                  <a:off x="4137285" y="3330995"/>
                  <a:ext cx="33777" cy="42513"/>
                </a:xfrm>
                <a:custGeom>
                  <a:avLst/>
                  <a:gdLst>
                    <a:gd name="T0" fmla="*/ 41 w 43"/>
                    <a:gd name="T1" fmla="*/ 16 h 54"/>
                    <a:gd name="T2" fmla="*/ 25 w 43"/>
                    <a:gd name="T3" fmla="*/ 48 h 54"/>
                    <a:gd name="T4" fmla="*/ 2 w 43"/>
                    <a:gd name="T5" fmla="*/ 38 h 54"/>
                    <a:gd name="T6" fmla="*/ 18 w 43"/>
                    <a:gd name="T7" fmla="*/ 7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5" y="48"/>
                      </a:cubicBezTo>
                      <a:cubicBezTo>
                        <a:pt x="15" y="54"/>
                        <a:pt x="4" y="50"/>
                        <a:pt x="2" y="38"/>
                      </a:cubicBezTo>
                      <a:cubicBezTo>
                        <a:pt x="0" y="27"/>
                        <a:pt x="7" y="13"/>
                        <a:pt x="18" y="7"/>
                      </a:cubicBezTo>
                      <a:cubicBezTo>
                        <a:pt x="28" y="0"/>
                        <a:pt x="39" y="5"/>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Freeform 524">
                  <a:extLst>
                    <a:ext uri="{FF2B5EF4-FFF2-40B4-BE49-F238E27FC236}">
                      <a16:creationId xmlns:a16="http://schemas.microsoft.com/office/drawing/2014/main" id="{D406FB49-8064-446F-8260-FF2DF212A00D}"/>
                    </a:ext>
                  </a:extLst>
                </p:cNvPr>
                <p:cNvSpPr>
                  <a:spLocks/>
                </p:cNvSpPr>
                <p:nvPr/>
              </p:nvSpPr>
              <p:spPr bwMode="auto">
                <a:xfrm>
                  <a:off x="4187369" y="3301876"/>
                  <a:ext cx="34360" cy="42513"/>
                </a:xfrm>
                <a:custGeom>
                  <a:avLst/>
                  <a:gdLst>
                    <a:gd name="T0" fmla="*/ 41 w 43"/>
                    <a:gd name="T1" fmla="*/ 16 h 54"/>
                    <a:gd name="T2" fmla="*/ 26 w 43"/>
                    <a:gd name="T3" fmla="*/ 48 h 54"/>
                    <a:gd name="T4" fmla="*/ 2 w 43"/>
                    <a:gd name="T5" fmla="*/ 38 h 54"/>
                    <a:gd name="T6" fmla="*/ 18 w 43"/>
                    <a:gd name="T7" fmla="*/ 6 h 54"/>
                    <a:gd name="T8" fmla="*/ 41 w 43"/>
                    <a:gd name="T9" fmla="*/ 16 h 54"/>
                  </a:gdLst>
                  <a:ahLst/>
                  <a:cxnLst>
                    <a:cxn ang="0">
                      <a:pos x="T0" y="T1"/>
                    </a:cxn>
                    <a:cxn ang="0">
                      <a:pos x="T2" y="T3"/>
                    </a:cxn>
                    <a:cxn ang="0">
                      <a:pos x="T4" y="T5"/>
                    </a:cxn>
                    <a:cxn ang="0">
                      <a:pos x="T6" y="T7"/>
                    </a:cxn>
                    <a:cxn ang="0">
                      <a:pos x="T8" y="T9"/>
                    </a:cxn>
                  </a:cxnLst>
                  <a:rect l="0" t="0" r="r" b="b"/>
                  <a:pathLst>
                    <a:path w="43" h="54">
                      <a:moveTo>
                        <a:pt x="41" y="16"/>
                      </a:moveTo>
                      <a:cubicBezTo>
                        <a:pt x="43" y="27"/>
                        <a:pt x="36" y="42"/>
                        <a:pt x="26" y="48"/>
                      </a:cubicBezTo>
                      <a:cubicBezTo>
                        <a:pt x="15" y="54"/>
                        <a:pt x="5" y="50"/>
                        <a:pt x="2" y="38"/>
                      </a:cubicBezTo>
                      <a:cubicBezTo>
                        <a:pt x="0" y="27"/>
                        <a:pt x="7" y="13"/>
                        <a:pt x="18" y="6"/>
                      </a:cubicBezTo>
                      <a:cubicBezTo>
                        <a:pt x="29" y="0"/>
                        <a:pt x="39" y="4"/>
                        <a:pt x="41" y="1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0" name="Freeform 525">
                <a:extLst>
                  <a:ext uri="{FF2B5EF4-FFF2-40B4-BE49-F238E27FC236}">
                    <a16:creationId xmlns:a16="http://schemas.microsoft.com/office/drawing/2014/main" id="{14E6290E-F640-4D3D-B871-0C49C1DAECEC}"/>
                  </a:ext>
                </a:extLst>
              </p:cNvPr>
              <p:cNvSpPr>
                <a:spLocks/>
              </p:cNvSpPr>
              <p:nvPr/>
            </p:nvSpPr>
            <p:spPr bwMode="auto">
              <a:xfrm>
                <a:off x="2463082" y="1800735"/>
                <a:ext cx="2476659" cy="3181716"/>
              </a:xfrm>
              <a:custGeom>
                <a:avLst/>
                <a:gdLst>
                  <a:gd name="T0" fmla="*/ 209 w 2447"/>
                  <a:gd name="T1" fmla="*/ 3112 h 3151"/>
                  <a:gd name="T2" fmla="*/ 14 w 2447"/>
                  <a:gd name="T3" fmla="*/ 1438 h 3151"/>
                  <a:gd name="T4" fmla="*/ 45 w 2447"/>
                  <a:gd name="T5" fmla="*/ 1375 h 3151"/>
                  <a:gd name="T6" fmla="*/ 2395 w 2447"/>
                  <a:gd name="T7" fmla="*/ 18 h 3151"/>
                  <a:gd name="T8" fmla="*/ 2447 w 2447"/>
                  <a:gd name="T9" fmla="*/ 16 h 3151"/>
                  <a:gd name="T10" fmla="*/ 2384 w 2447"/>
                  <a:gd name="T11" fmla="*/ 12 h 3151"/>
                  <a:gd name="T12" fmla="*/ 35 w 2447"/>
                  <a:gd name="T13" fmla="*/ 1369 h 3151"/>
                  <a:gd name="T14" fmla="*/ 3 w 2447"/>
                  <a:gd name="T15" fmla="*/ 1432 h 3151"/>
                  <a:gd name="T16" fmla="*/ 198 w 2447"/>
                  <a:gd name="T17" fmla="*/ 3106 h 3151"/>
                  <a:gd name="T18" fmla="*/ 231 w 2447"/>
                  <a:gd name="T19" fmla="*/ 3151 h 3151"/>
                  <a:gd name="T20" fmla="*/ 209 w 2447"/>
                  <a:gd name="T21" fmla="*/ 311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7" h="3151">
                    <a:moveTo>
                      <a:pt x="209" y="3112"/>
                    </a:moveTo>
                    <a:cubicBezTo>
                      <a:pt x="14" y="1438"/>
                      <a:pt x="14" y="1438"/>
                      <a:pt x="14" y="1438"/>
                    </a:cubicBezTo>
                    <a:cubicBezTo>
                      <a:pt x="10" y="1410"/>
                      <a:pt x="18" y="1394"/>
                      <a:pt x="45" y="1375"/>
                    </a:cubicBezTo>
                    <a:cubicBezTo>
                      <a:pt x="2395" y="18"/>
                      <a:pt x="2395" y="18"/>
                      <a:pt x="2395" y="18"/>
                    </a:cubicBezTo>
                    <a:cubicBezTo>
                      <a:pt x="2412" y="9"/>
                      <a:pt x="2431" y="9"/>
                      <a:pt x="2447" y="16"/>
                    </a:cubicBezTo>
                    <a:cubicBezTo>
                      <a:pt x="2429" y="3"/>
                      <a:pt x="2405" y="0"/>
                      <a:pt x="2384" y="12"/>
                    </a:cubicBezTo>
                    <a:cubicBezTo>
                      <a:pt x="35" y="1369"/>
                      <a:pt x="35" y="1369"/>
                      <a:pt x="35" y="1369"/>
                    </a:cubicBezTo>
                    <a:cubicBezTo>
                      <a:pt x="13" y="1382"/>
                      <a:pt x="0" y="1407"/>
                      <a:pt x="3" y="1432"/>
                    </a:cubicBezTo>
                    <a:cubicBezTo>
                      <a:pt x="198" y="3106"/>
                      <a:pt x="198" y="3106"/>
                      <a:pt x="198" y="3106"/>
                    </a:cubicBezTo>
                    <a:cubicBezTo>
                      <a:pt x="201" y="3127"/>
                      <a:pt x="214" y="3143"/>
                      <a:pt x="231" y="3151"/>
                    </a:cubicBezTo>
                    <a:cubicBezTo>
                      <a:pt x="219" y="3142"/>
                      <a:pt x="211" y="3129"/>
                      <a:pt x="209" y="3112"/>
                    </a:cubicBezTo>
                    <a:close/>
                  </a:path>
                </a:pathLst>
              </a:custGeom>
              <a:gradFill>
                <a:gsLst>
                  <a:gs pos="35000">
                    <a:schemeClr val="accent3"/>
                  </a:gs>
                  <a:gs pos="100000">
                    <a:schemeClr val="accent3">
                      <a:lumMod val="20000"/>
                      <a:lumOff val="80000"/>
                    </a:schemeClr>
                  </a:gs>
                </a:gsLst>
                <a:lin ang="11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1" name="Group 40">
              <a:extLst>
                <a:ext uri="{FF2B5EF4-FFF2-40B4-BE49-F238E27FC236}">
                  <a16:creationId xmlns:a16="http://schemas.microsoft.com/office/drawing/2014/main" id="{C2079104-C904-42EF-9257-09DAD059C0E4}"/>
                </a:ext>
              </a:extLst>
            </p:cNvPr>
            <p:cNvGrpSpPr/>
            <p:nvPr/>
          </p:nvGrpSpPr>
          <p:grpSpPr>
            <a:xfrm>
              <a:off x="6204725" y="979884"/>
              <a:ext cx="1177550" cy="963072"/>
              <a:chOff x="-8039100" y="-2208213"/>
              <a:chExt cx="11287125" cy="9231313"/>
            </a:xfrm>
          </p:grpSpPr>
          <p:sp>
            <p:nvSpPr>
              <p:cNvPr id="48" name="Freeform 529">
                <a:extLst>
                  <a:ext uri="{FF2B5EF4-FFF2-40B4-BE49-F238E27FC236}">
                    <a16:creationId xmlns:a16="http://schemas.microsoft.com/office/drawing/2014/main" id="{C56B27C3-76D3-4192-8B38-EC73E318EEFE}"/>
                  </a:ext>
                </a:extLst>
              </p:cNvPr>
              <p:cNvSpPr>
                <a:spLocks/>
              </p:cNvSpPr>
              <p:nvPr/>
            </p:nvSpPr>
            <p:spPr bwMode="auto">
              <a:xfrm>
                <a:off x="-7607300" y="-2208213"/>
                <a:ext cx="10855325" cy="8896350"/>
              </a:xfrm>
              <a:custGeom>
                <a:avLst/>
                <a:gdLst>
                  <a:gd name="T0" fmla="*/ 0 w 227"/>
                  <a:gd name="T1" fmla="*/ 29 h 186"/>
                  <a:gd name="T2" fmla="*/ 39 w 227"/>
                  <a:gd name="T3" fmla="*/ 6 h 186"/>
                  <a:gd name="T4" fmla="*/ 39 w 227"/>
                  <a:gd name="T5" fmla="*/ 6 h 186"/>
                  <a:gd name="T6" fmla="*/ 61 w 227"/>
                  <a:gd name="T7" fmla="*/ 8 h 186"/>
                  <a:gd name="T8" fmla="*/ 70 w 227"/>
                  <a:gd name="T9" fmla="*/ 15 h 186"/>
                  <a:gd name="T10" fmla="*/ 85 w 227"/>
                  <a:gd name="T11" fmla="*/ 6 h 186"/>
                  <a:gd name="T12" fmla="*/ 85 w 227"/>
                  <a:gd name="T13" fmla="*/ 6 h 186"/>
                  <a:gd name="T14" fmla="*/ 120 w 227"/>
                  <a:gd name="T15" fmla="*/ 8 h 186"/>
                  <a:gd name="T16" fmla="*/ 161 w 227"/>
                  <a:gd name="T17" fmla="*/ 59 h 186"/>
                  <a:gd name="T18" fmla="*/ 169 w 227"/>
                  <a:gd name="T19" fmla="*/ 61 h 186"/>
                  <a:gd name="T20" fmla="*/ 190 w 227"/>
                  <a:gd name="T21" fmla="*/ 97 h 186"/>
                  <a:gd name="T22" fmla="*/ 190 w 227"/>
                  <a:gd name="T23" fmla="*/ 98 h 186"/>
                  <a:gd name="T24" fmla="*/ 200 w 227"/>
                  <a:gd name="T25" fmla="*/ 101 h 186"/>
                  <a:gd name="T26" fmla="*/ 227 w 227"/>
                  <a:gd name="T27" fmla="*/ 147 h 186"/>
                  <a:gd name="T28" fmla="*/ 219 w 227"/>
                  <a:gd name="T29" fmla="*/ 164 h 186"/>
                  <a:gd name="T30" fmla="*/ 219 w 227"/>
                  <a:gd name="T31" fmla="*/ 164 h 186"/>
                  <a:gd name="T32" fmla="*/ 219 w 227"/>
                  <a:gd name="T33" fmla="*/ 164 h 186"/>
                  <a:gd name="T34" fmla="*/ 219 w 227"/>
                  <a:gd name="T35" fmla="*/ 164 h 186"/>
                  <a:gd name="T36" fmla="*/ 181 w 227"/>
                  <a:gd name="T37" fmla="*/ 186 h 186"/>
                  <a:gd name="T38" fmla="*/ 173 w 227"/>
                  <a:gd name="T39" fmla="*/ 146 h 186"/>
                  <a:gd name="T40" fmla="*/ 61 w 227"/>
                  <a:gd name="T41" fmla="*/ 82 h 186"/>
                  <a:gd name="T42" fmla="*/ 31 w 227"/>
                  <a:gd name="T43" fmla="*/ 39 h 186"/>
                  <a:gd name="T44" fmla="*/ 0 w 227"/>
                  <a:gd name="T45" fmla="*/ 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186">
                    <a:moveTo>
                      <a:pt x="0" y="29"/>
                    </a:moveTo>
                    <a:cubicBezTo>
                      <a:pt x="39" y="6"/>
                      <a:pt x="39" y="6"/>
                      <a:pt x="39" y="6"/>
                    </a:cubicBezTo>
                    <a:cubicBezTo>
                      <a:pt x="39" y="6"/>
                      <a:pt x="39" y="6"/>
                      <a:pt x="39" y="6"/>
                    </a:cubicBezTo>
                    <a:cubicBezTo>
                      <a:pt x="44" y="3"/>
                      <a:pt x="52" y="3"/>
                      <a:pt x="61" y="8"/>
                    </a:cubicBezTo>
                    <a:cubicBezTo>
                      <a:pt x="64" y="10"/>
                      <a:pt x="67" y="12"/>
                      <a:pt x="70" y="15"/>
                    </a:cubicBezTo>
                    <a:cubicBezTo>
                      <a:pt x="85" y="6"/>
                      <a:pt x="85" y="6"/>
                      <a:pt x="85" y="6"/>
                    </a:cubicBezTo>
                    <a:cubicBezTo>
                      <a:pt x="85" y="6"/>
                      <a:pt x="85" y="6"/>
                      <a:pt x="85" y="6"/>
                    </a:cubicBezTo>
                    <a:cubicBezTo>
                      <a:pt x="94" y="0"/>
                      <a:pt x="106" y="0"/>
                      <a:pt x="120" y="8"/>
                    </a:cubicBezTo>
                    <a:cubicBezTo>
                      <a:pt x="137" y="18"/>
                      <a:pt x="152" y="38"/>
                      <a:pt x="161" y="59"/>
                    </a:cubicBezTo>
                    <a:cubicBezTo>
                      <a:pt x="163" y="59"/>
                      <a:pt x="166" y="60"/>
                      <a:pt x="169" y="61"/>
                    </a:cubicBezTo>
                    <a:cubicBezTo>
                      <a:pt x="181" y="68"/>
                      <a:pt x="190" y="84"/>
                      <a:pt x="190" y="97"/>
                    </a:cubicBezTo>
                    <a:cubicBezTo>
                      <a:pt x="190" y="97"/>
                      <a:pt x="190" y="98"/>
                      <a:pt x="190" y="98"/>
                    </a:cubicBezTo>
                    <a:cubicBezTo>
                      <a:pt x="193" y="98"/>
                      <a:pt x="197" y="99"/>
                      <a:pt x="200" y="101"/>
                    </a:cubicBezTo>
                    <a:cubicBezTo>
                      <a:pt x="215" y="110"/>
                      <a:pt x="227" y="130"/>
                      <a:pt x="227" y="147"/>
                    </a:cubicBezTo>
                    <a:cubicBezTo>
                      <a:pt x="227" y="155"/>
                      <a:pt x="224" y="161"/>
                      <a:pt x="219" y="164"/>
                    </a:cubicBezTo>
                    <a:cubicBezTo>
                      <a:pt x="219" y="164"/>
                      <a:pt x="219" y="164"/>
                      <a:pt x="219" y="164"/>
                    </a:cubicBezTo>
                    <a:cubicBezTo>
                      <a:pt x="219" y="164"/>
                      <a:pt x="219" y="164"/>
                      <a:pt x="219" y="164"/>
                    </a:cubicBezTo>
                    <a:cubicBezTo>
                      <a:pt x="219" y="164"/>
                      <a:pt x="219" y="164"/>
                      <a:pt x="219" y="164"/>
                    </a:cubicBezTo>
                    <a:cubicBezTo>
                      <a:pt x="181" y="186"/>
                      <a:pt x="181" y="186"/>
                      <a:pt x="181" y="186"/>
                    </a:cubicBezTo>
                    <a:cubicBezTo>
                      <a:pt x="173" y="146"/>
                      <a:pt x="173" y="146"/>
                      <a:pt x="173" y="146"/>
                    </a:cubicBezTo>
                    <a:cubicBezTo>
                      <a:pt x="61" y="82"/>
                      <a:pt x="61" y="82"/>
                      <a:pt x="61" y="82"/>
                    </a:cubicBezTo>
                    <a:cubicBezTo>
                      <a:pt x="47" y="74"/>
                      <a:pt x="35" y="56"/>
                      <a:pt x="31" y="39"/>
                    </a:cubicBezTo>
                    <a:lnTo>
                      <a:pt x="0" y="29"/>
                    </a:lnTo>
                    <a:close/>
                  </a:path>
                </a:pathLst>
              </a:custGeom>
              <a:gradFill>
                <a:gsLst>
                  <a:gs pos="0">
                    <a:schemeClr val="accent3">
                      <a:lumMod val="60000"/>
                      <a:lumOff val="40000"/>
                    </a:schemeClr>
                  </a:gs>
                  <a:gs pos="100000">
                    <a:schemeClr val="accent3">
                      <a:lumMod val="20000"/>
                      <a:lumOff val="8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Freeform 530">
                <a:extLst>
                  <a:ext uri="{FF2B5EF4-FFF2-40B4-BE49-F238E27FC236}">
                    <a16:creationId xmlns:a16="http://schemas.microsoft.com/office/drawing/2014/main" id="{C5E1E126-BFC6-4958-8CC7-94F37590DF8F}"/>
                  </a:ext>
                </a:extLst>
              </p:cNvPr>
              <p:cNvSpPr>
                <a:spLocks/>
              </p:cNvSpPr>
              <p:nvPr/>
            </p:nvSpPr>
            <p:spPr bwMode="auto">
              <a:xfrm>
                <a:off x="-8039100" y="-1346200"/>
                <a:ext cx="9469438" cy="8369300"/>
              </a:xfrm>
              <a:custGeom>
                <a:avLst/>
                <a:gdLst>
                  <a:gd name="T0" fmla="*/ 32 w 198"/>
                  <a:gd name="T1" fmla="*/ 13 h 175"/>
                  <a:gd name="T2" fmla="*/ 46 w 198"/>
                  <a:gd name="T3" fmla="*/ 24 h 175"/>
                  <a:gd name="T4" fmla="*/ 91 w 198"/>
                  <a:gd name="T5" fmla="*/ 12 h 175"/>
                  <a:gd name="T6" fmla="*/ 131 w 198"/>
                  <a:gd name="T7" fmla="*/ 63 h 175"/>
                  <a:gd name="T8" fmla="*/ 140 w 198"/>
                  <a:gd name="T9" fmla="*/ 66 h 175"/>
                  <a:gd name="T10" fmla="*/ 161 w 198"/>
                  <a:gd name="T11" fmla="*/ 101 h 175"/>
                  <a:gd name="T12" fmla="*/ 161 w 198"/>
                  <a:gd name="T13" fmla="*/ 102 h 175"/>
                  <a:gd name="T14" fmla="*/ 171 w 198"/>
                  <a:gd name="T15" fmla="*/ 106 h 175"/>
                  <a:gd name="T16" fmla="*/ 198 w 198"/>
                  <a:gd name="T17" fmla="*/ 151 h 175"/>
                  <a:gd name="T18" fmla="*/ 171 w 198"/>
                  <a:gd name="T19" fmla="*/ 166 h 175"/>
                  <a:gd name="T20" fmla="*/ 32 w 198"/>
                  <a:gd name="T21" fmla="*/ 86 h 175"/>
                  <a:gd name="T22" fmla="*/ 0 w 198"/>
                  <a:gd name="T23" fmla="*/ 31 h 175"/>
                  <a:gd name="T24" fmla="*/ 32 w 198"/>
                  <a:gd name="T2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5">
                    <a:moveTo>
                      <a:pt x="32" y="13"/>
                    </a:moveTo>
                    <a:cubicBezTo>
                      <a:pt x="37" y="16"/>
                      <a:pt x="42" y="20"/>
                      <a:pt x="46" y="24"/>
                    </a:cubicBezTo>
                    <a:cubicBezTo>
                      <a:pt x="52" y="6"/>
                      <a:pt x="70" y="0"/>
                      <a:pt x="91" y="12"/>
                    </a:cubicBezTo>
                    <a:cubicBezTo>
                      <a:pt x="108" y="22"/>
                      <a:pt x="123" y="42"/>
                      <a:pt x="131" y="63"/>
                    </a:cubicBezTo>
                    <a:cubicBezTo>
                      <a:pt x="134" y="63"/>
                      <a:pt x="137" y="64"/>
                      <a:pt x="140" y="66"/>
                    </a:cubicBezTo>
                    <a:cubicBezTo>
                      <a:pt x="151" y="72"/>
                      <a:pt x="161" y="88"/>
                      <a:pt x="161" y="101"/>
                    </a:cubicBezTo>
                    <a:cubicBezTo>
                      <a:pt x="161" y="101"/>
                      <a:pt x="161" y="102"/>
                      <a:pt x="161" y="102"/>
                    </a:cubicBezTo>
                    <a:cubicBezTo>
                      <a:pt x="164" y="102"/>
                      <a:pt x="167" y="103"/>
                      <a:pt x="171" y="106"/>
                    </a:cubicBezTo>
                    <a:cubicBezTo>
                      <a:pt x="186" y="114"/>
                      <a:pt x="198" y="134"/>
                      <a:pt x="198" y="151"/>
                    </a:cubicBezTo>
                    <a:cubicBezTo>
                      <a:pt x="198" y="168"/>
                      <a:pt x="186" y="175"/>
                      <a:pt x="171" y="166"/>
                    </a:cubicBezTo>
                    <a:cubicBezTo>
                      <a:pt x="32" y="86"/>
                      <a:pt x="32" y="86"/>
                      <a:pt x="32" y="86"/>
                    </a:cubicBezTo>
                    <a:cubicBezTo>
                      <a:pt x="14" y="76"/>
                      <a:pt x="0" y="51"/>
                      <a:pt x="0" y="31"/>
                    </a:cubicBezTo>
                    <a:cubicBezTo>
                      <a:pt x="0" y="11"/>
                      <a:pt x="14" y="3"/>
                      <a:pt x="32" y="13"/>
                    </a:cubicBezTo>
                    <a:close/>
                  </a:path>
                </a:pathLst>
              </a:custGeom>
              <a:gradFill>
                <a:gsLst>
                  <a:gs pos="0">
                    <a:schemeClr val="accent3"/>
                  </a:gs>
                  <a:gs pos="100000">
                    <a:schemeClr val="accent3">
                      <a:lumMod val="60000"/>
                      <a:lumOff val="40000"/>
                    </a:scheme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2" name="Freeform 582">
              <a:extLst>
                <a:ext uri="{FF2B5EF4-FFF2-40B4-BE49-F238E27FC236}">
                  <a16:creationId xmlns:a16="http://schemas.microsoft.com/office/drawing/2014/main" id="{137675C0-B1A8-419A-9CFE-510F9E0E869D}"/>
                </a:ext>
              </a:extLst>
            </p:cNvPr>
            <p:cNvSpPr>
              <a:spLocks/>
            </p:cNvSpPr>
            <p:nvPr/>
          </p:nvSpPr>
          <p:spPr bwMode="auto">
            <a:xfrm>
              <a:off x="4783204" y="1473236"/>
              <a:ext cx="1900238" cy="3117850"/>
            </a:xfrm>
            <a:custGeom>
              <a:avLst/>
              <a:gdLst>
                <a:gd name="T0" fmla="*/ 2 w 504"/>
                <a:gd name="T1" fmla="*/ 830 h 830"/>
                <a:gd name="T2" fmla="*/ 0 w 504"/>
                <a:gd name="T3" fmla="*/ 828 h 830"/>
                <a:gd name="T4" fmla="*/ 0 w 504"/>
                <a:gd name="T5" fmla="*/ 292 h 830"/>
                <a:gd name="T6" fmla="*/ 1 w 504"/>
                <a:gd name="T7" fmla="*/ 290 h 830"/>
                <a:gd name="T8" fmla="*/ 501 w 504"/>
                <a:gd name="T9" fmla="*/ 1 h 830"/>
                <a:gd name="T10" fmla="*/ 503 w 504"/>
                <a:gd name="T11" fmla="*/ 2 h 830"/>
                <a:gd name="T12" fmla="*/ 503 w 504"/>
                <a:gd name="T13" fmla="*/ 4 h 830"/>
                <a:gd name="T14" fmla="*/ 4 w 504"/>
                <a:gd name="T15" fmla="*/ 293 h 830"/>
                <a:gd name="T16" fmla="*/ 4 w 504"/>
                <a:gd name="T17" fmla="*/ 828 h 830"/>
                <a:gd name="T18" fmla="*/ 2 w 504"/>
                <a:gd name="T19"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830">
                  <a:moveTo>
                    <a:pt x="2" y="830"/>
                  </a:moveTo>
                  <a:cubicBezTo>
                    <a:pt x="1" y="830"/>
                    <a:pt x="0" y="829"/>
                    <a:pt x="0" y="828"/>
                  </a:cubicBezTo>
                  <a:cubicBezTo>
                    <a:pt x="0" y="292"/>
                    <a:pt x="0" y="292"/>
                    <a:pt x="0" y="292"/>
                  </a:cubicBezTo>
                  <a:cubicBezTo>
                    <a:pt x="0" y="291"/>
                    <a:pt x="0" y="290"/>
                    <a:pt x="1" y="290"/>
                  </a:cubicBezTo>
                  <a:cubicBezTo>
                    <a:pt x="501" y="1"/>
                    <a:pt x="501" y="1"/>
                    <a:pt x="501" y="1"/>
                  </a:cubicBezTo>
                  <a:cubicBezTo>
                    <a:pt x="502" y="0"/>
                    <a:pt x="503" y="1"/>
                    <a:pt x="503" y="2"/>
                  </a:cubicBezTo>
                  <a:cubicBezTo>
                    <a:pt x="504" y="3"/>
                    <a:pt x="504" y="4"/>
                    <a:pt x="503" y="4"/>
                  </a:cubicBezTo>
                  <a:cubicBezTo>
                    <a:pt x="4" y="293"/>
                    <a:pt x="4" y="293"/>
                    <a:pt x="4" y="293"/>
                  </a:cubicBezTo>
                  <a:cubicBezTo>
                    <a:pt x="4" y="828"/>
                    <a:pt x="4" y="828"/>
                    <a:pt x="4" y="828"/>
                  </a:cubicBezTo>
                  <a:cubicBezTo>
                    <a:pt x="4" y="829"/>
                    <a:pt x="3" y="830"/>
                    <a:pt x="2" y="830"/>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3" name="Oval 42">
              <a:extLst>
                <a:ext uri="{FF2B5EF4-FFF2-40B4-BE49-F238E27FC236}">
                  <a16:creationId xmlns:a16="http://schemas.microsoft.com/office/drawing/2014/main" id="{DEA7FEFF-A7AB-427D-8863-D748770163A2}"/>
                </a:ext>
              </a:extLst>
            </p:cNvPr>
            <p:cNvSpPr/>
            <p:nvPr/>
          </p:nvSpPr>
          <p:spPr>
            <a:xfrm>
              <a:off x="8023265" y="4114584"/>
              <a:ext cx="561612" cy="359749"/>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583">
              <a:extLst>
                <a:ext uri="{FF2B5EF4-FFF2-40B4-BE49-F238E27FC236}">
                  <a16:creationId xmlns:a16="http://schemas.microsoft.com/office/drawing/2014/main" id="{8F611EA1-125F-40B4-9708-C3C6CF378AE1}"/>
                </a:ext>
              </a:extLst>
            </p:cNvPr>
            <p:cNvSpPr>
              <a:spLocks/>
            </p:cNvSpPr>
            <p:nvPr/>
          </p:nvSpPr>
          <p:spPr bwMode="auto">
            <a:xfrm>
              <a:off x="7256026" y="1774512"/>
              <a:ext cx="1047750" cy="2498725"/>
            </a:xfrm>
            <a:custGeom>
              <a:avLst/>
              <a:gdLst>
                <a:gd name="T0" fmla="*/ 276 w 278"/>
                <a:gd name="T1" fmla="*/ 665 h 665"/>
                <a:gd name="T2" fmla="*/ 274 w 278"/>
                <a:gd name="T3" fmla="*/ 663 h 665"/>
                <a:gd name="T4" fmla="*/ 274 w 278"/>
                <a:gd name="T5" fmla="*/ 162 h 665"/>
                <a:gd name="T6" fmla="*/ 1 w 278"/>
                <a:gd name="T7" fmla="*/ 4 h 665"/>
                <a:gd name="T8" fmla="*/ 0 w 278"/>
                <a:gd name="T9" fmla="*/ 1 h 665"/>
                <a:gd name="T10" fmla="*/ 3 w 278"/>
                <a:gd name="T11" fmla="*/ 1 h 665"/>
                <a:gd name="T12" fmla="*/ 277 w 278"/>
                <a:gd name="T13" fmla="*/ 159 h 665"/>
                <a:gd name="T14" fmla="*/ 278 w 278"/>
                <a:gd name="T15" fmla="*/ 161 h 665"/>
                <a:gd name="T16" fmla="*/ 278 w 278"/>
                <a:gd name="T17" fmla="*/ 663 h 665"/>
                <a:gd name="T18" fmla="*/ 276 w 278"/>
                <a:gd name="T19" fmla="*/ 665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665">
                  <a:moveTo>
                    <a:pt x="276" y="665"/>
                  </a:moveTo>
                  <a:cubicBezTo>
                    <a:pt x="275" y="665"/>
                    <a:pt x="274" y="664"/>
                    <a:pt x="274" y="663"/>
                  </a:cubicBezTo>
                  <a:cubicBezTo>
                    <a:pt x="274" y="162"/>
                    <a:pt x="274" y="162"/>
                    <a:pt x="274" y="162"/>
                  </a:cubicBezTo>
                  <a:cubicBezTo>
                    <a:pt x="1" y="4"/>
                    <a:pt x="1" y="4"/>
                    <a:pt x="1" y="4"/>
                  </a:cubicBezTo>
                  <a:cubicBezTo>
                    <a:pt x="0" y="4"/>
                    <a:pt x="0" y="2"/>
                    <a:pt x="0" y="1"/>
                  </a:cubicBezTo>
                  <a:cubicBezTo>
                    <a:pt x="1" y="0"/>
                    <a:pt x="2" y="0"/>
                    <a:pt x="3" y="1"/>
                  </a:cubicBezTo>
                  <a:cubicBezTo>
                    <a:pt x="277" y="159"/>
                    <a:pt x="277" y="159"/>
                    <a:pt x="277" y="159"/>
                  </a:cubicBezTo>
                  <a:cubicBezTo>
                    <a:pt x="278" y="160"/>
                    <a:pt x="278" y="160"/>
                    <a:pt x="278" y="161"/>
                  </a:cubicBezTo>
                  <a:cubicBezTo>
                    <a:pt x="278" y="663"/>
                    <a:pt x="278" y="663"/>
                    <a:pt x="278" y="663"/>
                  </a:cubicBezTo>
                  <a:cubicBezTo>
                    <a:pt x="278" y="664"/>
                    <a:pt x="277" y="665"/>
                    <a:pt x="276" y="665"/>
                  </a:cubicBez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Oval 44">
              <a:extLst>
                <a:ext uri="{FF2B5EF4-FFF2-40B4-BE49-F238E27FC236}">
                  <a16:creationId xmlns:a16="http://schemas.microsoft.com/office/drawing/2014/main" id="{4B3FA1BD-71B2-4FDF-BAAF-4AC51A1ED864}"/>
                </a:ext>
              </a:extLst>
            </p:cNvPr>
            <p:cNvSpPr/>
            <p:nvPr/>
          </p:nvSpPr>
          <p:spPr>
            <a:xfrm>
              <a:off x="7701760" y="3908616"/>
              <a:ext cx="1204700" cy="771686"/>
            </a:xfrm>
            <a:prstGeom prst="ellipse">
              <a:avLst/>
            </a:prstGeom>
            <a:noFill/>
            <a:ln w="38100">
              <a:solidFill>
                <a:schemeClr val="bg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695D44A-012B-4A97-909D-60B866543C2C}"/>
                </a:ext>
              </a:extLst>
            </p:cNvPr>
            <p:cNvSpPr/>
            <p:nvPr/>
          </p:nvSpPr>
          <p:spPr>
            <a:xfrm>
              <a:off x="4508789" y="4432636"/>
              <a:ext cx="561612" cy="359749"/>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A7817259-D4E6-4FB5-9B95-B809DE558618}"/>
                </a:ext>
              </a:extLst>
            </p:cNvPr>
            <p:cNvSpPr/>
            <p:nvPr/>
          </p:nvSpPr>
          <p:spPr>
            <a:xfrm>
              <a:off x="4187284" y="4226668"/>
              <a:ext cx="1204700" cy="771686"/>
            </a:xfrm>
            <a:prstGeom prst="ellipse">
              <a:avLst/>
            </a:prstGeom>
            <a:noFill/>
            <a:ln w="381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標題 4"/>
          <p:cNvSpPr txBox="1">
            <a:spLocks/>
          </p:cNvSpPr>
          <p:nvPr/>
        </p:nvSpPr>
        <p:spPr>
          <a:xfrm>
            <a:off x="457200" y="205979"/>
            <a:ext cx="8229600" cy="533311"/>
          </a:xfrm>
          <a:prstGeom prst="rect">
            <a:avLst/>
          </a:prstGeom>
        </p:spPr>
        <p:txBody>
          <a:bodyPr lIns="68589" tIns="34295" rIns="68589" bIns="34295"/>
          <a:lstStyle>
            <a:lvl1pPr algn="l" defTabSz="1218987" rtl="0" eaLnBrk="1" latinLnBrk="0" hangingPunct="1">
              <a:spcBef>
                <a:spcPct val="0"/>
              </a:spcBef>
              <a:buNone/>
              <a:defRPr sz="3600" kern="1200">
                <a:solidFill>
                  <a:schemeClr val="tx1"/>
                </a:solidFill>
                <a:latin typeface="+mj-lt"/>
                <a:ea typeface="+mj-ea"/>
                <a:cs typeface="+mj-cs"/>
              </a:defRPr>
            </a:lvl1pPr>
          </a:lstStyle>
          <a:p>
            <a:r>
              <a:rPr lang="zh-TW" altLang="en-US" sz="2700" b="1" dirty="0">
                <a:solidFill>
                  <a:schemeClr val="bg1"/>
                </a:solidFill>
                <a:latin typeface="微軟正黑體" pitchFamily="34" charset="-120"/>
                <a:ea typeface="微軟正黑體" pitchFamily="34" charset="-120"/>
              </a:rPr>
              <a:t>商業模型總結</a:t>
            </a:r>
          </a:p>
        </p:txBody>
      </p:sp>
      <p:sp>
        <p:nvSpPr>
          <p:cNvPr id="17" name="矩形 16"/>
          <p:cNvSpPr/>
          <p:nvPr/>
        </p:nvSpPr>
        <p:spPr>
          <a:xfrm>
            <a:off x="2710282" y="721270"/>
            <a:ext cx="5897894" cy="1454244"/>
          </a:xfrm>
          <a:prstGeom prst="rect">
            <a:avLst/>
          </a:prstGeom>
        </p:spPr>
        <p:txBody>
          <a:bodyPr wrap="square" lIns="68589" tIns="34295" rIns="68589" bIns="34295">
            <a:spAutoFit/>
          </a:bodyPr>
          <a:lstStyle/>
          <a:p>
            <a:pPr algn="just">
              <a:lnSpc>
                <a:spcPct val="150000"/>
              </a:lnSpc>
            </a:pPr>
            <a:r>
              <a:rPr lang="en-US" altLang="zh-TW" sz="1500" b="1" dirty="0">
                <a:solidFill>
                  <a:schemeClr val="bg1"/>
                </a:solidFill>
                <a:latin typeface="微軟正黑體" pitchFamily="34" charset="-120"/>
                <a:ea typeface="微軟正黑體" pitchFamily="34" charset="-120"/>
                <a:cs typeface="Times New Roman"/>
              </a:rPr>
              <a:t>“</a:t>
            </a:r>
            <a:r>
              <a:rPr lang="zh-TW" altLang="zh-TW" sz="1500" b="1" dirty="0">
                <a:solidFill>
                  <a:schemeClr val="bg1"/>
                </a:solidFill>
                <a:latin typeface="微軟正黑體" pitchFamily="34" charset="-120"/>
                <a:ea typeface="微軟正黑體" pitchFamily="34" charset="-120"/>
                <a:cs typeface="Times New Roman"/>
              </a:rPr>
              <a:t>根據</a:t>
            </a:r>
            <a:r>
              <a:rPr lang="zh-TW" altLang="en-US" sz="1500" b="1" dirty="0">
                <a:solidFill>
                  <a:schemeClr val="bg1"/>
                </a:solidFill>
                <a:latin typeface="微軟正黑體" pitchFamily="34" charset="-120"/>
                <a:ea typeface="微軟正黑體" pitchFamily="34" charset="-120"/>
                <a:cs typeface="Times New Roman"/>
              </a:rPr>
              <a:t>此次競賽</a:t>
            </a:r>
            <a:r>
              <a:rPr lang="zh-TW" altLang="zh-TW" sz="1500" b="1" dirty="0">
                <a:solidFill>
                  <a:schemeClr val="bg1"/>
                </a:solidFill>
                <a:latin typeface="微軟正黑體" pitchFamily="34" charset="-120"/>
                <a:ea typeface="微軟正黑體" pitchFamily="34" charset="-120"/>
                <a:cs typeface="Times New Roman"/>
              </a:rPr>
              <a:t>預測模型中的</a:t>
            </a:r>
            <a:r>
              <a:rPr lang="zh-TW" altLang="en-US" sz="1500" b="1" dirty="0">
                <a:solidFill>
                  <a:schemeClr val="bg1"/>
                </a:solidFill>
                <a:latin typeface="微軟正黑體" pitchFamily="34" charset="-120"/>
                <a:ea typeface="微軟正黑體" pitchFamily="34" charset="-120"/>
                <a:cs typeface="Times New Roman"/>
              </a:rPr>
              <a:t> </a:t>
            </a:r>
            <a:r>
              <a:rPr lang="en-US" altLang="zh-TW" sz="1500" b="1" dirty="0">
                <a:solidFill>
                  <a:schemeClr val="bg1"/>
                </a:solidFill>
                <a:latin typeface="微軟正黑體" pitchFamily="34" charset="-120"/>
                <a:ea typeface="微軟正黑體" pitchFamily="34" charset="-120"/>
                <a:cs typeface="Times New Roman"/>
              </a:rPr>
              <a:t>F</a:t>
            </a:r>
            <a:r>
              <a:rPr lang="en-US" altLang="zh-TW" sz="1500" b="1" dirty="0">
                <a:solidFill>
                  <a:schemeClr val="bg1"/>
                </a:solidFill>
                <a:latin typeface="微軟正黑體" pitchFamily="34" charset="-120"/>
                <a:ea typeface="微軟正黑體" pitchFamily="34" charset="-120"/>
                <a:cs typeface="新細明體"/>
              </a:rPr>
              <a:t>eature Importance</a:t>
            </a:r>
            <a:r>
              <a:rPr lang="zh-TW" altLang="zh-TW" sz="1500" b="1" dirty="0">
                <a:solidFill>
                  <a:schemeClr val="bg1"/>
                </a:solidFill>
                <a:latin typeface="微軟正黑體" pitchFamily="34" charset="-120"/>
                <a:ea typeface="微軟正黑體" pitchFamily="34" charset="-120"/>
                <a:cs typeface="Times New Roman"/>
              </a:rPr>
              <a:t>，我們皆可以在前</a:t>
            </a:r>
            <a:r>
              <a:rPr lang="en-US" altLang="zh-TW" sz="1500" b="1" dirty="0">
                <a:solidFill>
                  <a:schemeClr val="bg1"/>
                </a:solidFill>
                <a:latin typeface="微軟正黑體" pitchFamily="34" charset="-120"/>
                <a:ea typeface="微軟正黑體" pitchFamily="34" charset="-120"/>
                <a:cs typeface="新細明體"/>
              </a:rPr>
              <a:t>50</a:t>
            </a:r>
            <a:r>
              <a:rPr lang="zh-TW" altLang="zh-TW" sz="1500" b="1" dirty="0">
                <a:solidFill>
                  <a:schemeClr val="bg1"/>
                </a:solidFill>
                <a:latin typeface="微軟正黑體" pitchFamily="34" charset="-120"/>
                <a:ea typeface="微軟正黑體" pitchFamily="34" charset="-120"/>
                <a:cs typeface="Times New Roman"/>
              </a:rPr>
              <a:t>重要影響因子中看到影響風險忍受度的個人背景特徵，包含年齡、性別、工作屬性、教育程度等，說明風險忍受度不僅止於能夠「解釋」消費者的購買行為，也能夠去「預測」消費行為。</a:t>
            </a:r>
            <a:r>
              <a:rPr lang="en-US" altLang="zh-TW" sz="1500" b="1" dirty="0">
                <a:solidFill>
                  <a:schemeClr val="bg1"/>
                </a:solidFill>
                <a:latin typeface="微軟正黑體" pitchFamily="34" charset="-120"/>
                <a:ea typeface="微軟正黑體" pitchFamily="34" charset="-120"/>
                <a:cs typeface="Times New Roman"/>
              </a:rPr>
              <a:t>”</a:t>
            </a:r>
          </a:p>
        </p:txBody>
      </p:sp>
      <p:sp>
        <p:nvSpPr>
          <p:cNvPr id="18" name="矩形 17"/>
          <p:cNvSpPr/>
          <p:nvPr/>
        </p:nvSpPr>
        <p:spPr>
          <a:xfrm>
            <a:off x="4576721" y="2409732"/>
            <a:ext cx="3722664" cy="900247"/>
          </a:xfrm>
          <a:prstGeom prst="rect">
            <a:avLst/>
          </a:prstGeom>
        </p:spPr>
        <p:txBody>
          <a:bodyPr wrap="square" lIns="68589" tIns="34295" rIns="68589" bIns="34295">
            <a:spAutoFit/>
          </a:bodyPr>
          <a:lstStyle/>
          <a:p>
            <a:pPr>
              <a:lnSpc>
                <a:spcPct val="150000"/>
              </a:lnSpc>
            </a:pPr>
            <a:r>
              <a:rPr lang="zh-TW" altLang="zh-TW" sz="1200" dirty="0">
                <a:solidFill>
                  <a:schemeClr val="bg1"/>
                </a:solidFill>
                <a:latin typeface="微軟正黑體" pitchFamily="34" charset="-120"/>
                <a:ea typeface="微軟正黑體" pitchFamily="34" charset="-120"/>
                <a:cs typeface="Times New Roman"/>
              </a:rPr>
              <a:t>公司可以根據顧客的背景特徵資料，先一步進行顧客群的劃分，比如將男性、</a:t>
            </a:r>
            <a:r>
              <a:rPr lang="en-US" altLang="zh-TW" sz="1200" dirty="0">
                <a:solidFill>
                  <a:schemeClr val="bg1"/>
                </a:solidFill>
                <a:latin typeface="微軟正黑體" pitchFamily="34" charset="-120"/>
                <a:ea typeface="微軟正黑體" pitchFamily="34" charset="-120"/>
                <a:cs typeface="新細明體"/>
              </a:rPr>
              <a:t>30~40</a:t>
            </a:r>
            <a:r>
              <a:rPr lang="zh-TW" altLang="zh-TW" sz="1200" dirty="0">
                <a:solidFill>
                  <a:schemeClr val="bg1"/>
                </a:solidFill>
                <a:latin typeface="微軟正黑體" pitchFamily="34" charset="-120"/>
                <a:ea typeface="微軟正黑體" pitchFamily="34" charset="-120"/>
                <a:cs typeface="Times New Roman"/>
              </a:rPr>
              <a:t>歲、未婚以及年收入級別高等條件特別標註為高風險忍受度族群</a:t>
            </a:r>
            <a:r>
              <a:rPr lang="zh-TW" altLang="en-US" sz="1200" dirty="0">
                <a:solidFill>
                  <a:schemeClr val="bg1"/>
                </a:solidFill>
                <a:latin typeface="微軟正黑體" pitchFamily="34" charset="-120"/>
                <a:ea typeface="微軟正黑體" pitchFamily="34" charset="-120"/>
                <a:cs typeface="Times New Roman"/>
              </a:rPr>
              <a:t>。</a:t>
            </a:r>
            <a:endParaRPr lang="zh-TW" altLang="en-US" dirty="0">
              <a:solidFill>
                <a:schemeClr val="bg1"/>
              </a:solidFill>
            </a:endParaRPr>
          </a:p>
        </p:txBody>
      </p:sp>
      <p:sp>
        <p:nvSpPr>
          <p:cNvPr id="19" name="矩形 18"/>
          <p:cNvSpPr/>
          <p:nvPr/>
        </p:nvSpPr>
        <p:spPr>
          <a:xfrm>
            <a:off x="4585955" y="3608751"/>
            <a:ext cx="3875490" cy="1177245"/>
          </a:xfrm>
          <a:prstGeom prst="rect">
            <a:avLst/>
          </a:prstGeom>
        </p:spPr>
        <p:txBody>
          <a:bodyPr wrap="square" lIns="68589" tIns="34295" rIns="68589" bIns="34295">
            <a:spAutoFit/>
          </a:bodyPr>
          <a:lstStyle/>
          <a:p>
            <a:pPr lvl="0">
              <a:lnSpc>
                <a:spcPct val="150000"/>
              </a:lnSpc>
            </a:pPr>
            <a:r>
              <a:rPr lang="zh-TW" altLang="zh-TW" sz="1200" dirty="0">
                <a:solidFill>
                  <a:schemeClr val="bg1"/>
                </a:solidFill>
                <a:latin typeface="微軟正黑體" pitchFamily="34" charset="-120"/>
                <a:ea typeface="微軟正黑體" pitchFamily="34" charset="-120"/>
                <a:cs typeface="Times New Roman"/>
              </a:rPr>
              <a:t>根據高風險忍受度族群</a:t>
            </a:r>
            <a:r>
              <a:rPr lang="zh-TW" altLang="en-US" sz="1200" dirty="0">
                <a:solidFill>
                  <a:schemeClr val="bg1"/>
                </a:solidFill>
                <a:latin typeface="微軟正黑體" pitchFamily="34" charset="-120"/>
                <a:ea typeface="微軟正黑體" pitchFamily="34" charset="-120"/>
                <a:cs typeface="Times New Roman"/>
              </a:rPr>
              <a:t>中</a:t>
            </a:r>
            <a:r>
              <a:rPr lang="zh-TW" altLang="zh-TW" sz="1200" dirty="0">
                <a:solidFill>
                  <a:schemeClr val="bg1"/>
                </a:solidFill>
                <a:latin typeface="微軟正黑體" pitchFamily="34" charset="-120"/>
                <a:ea typeface="微軟正黑體" pitchFamily="34" charset="-120"/>
                <a:cs typeface="Times New Roman"/>
              </a:rPr>
              <a:t>偏好的興趣和金融產品交易紀錄，做產品的推薦，</a:t>
            </a:r>
            <a:r>
              <a:rPr lang="zh-TW" altLang="en-US" sz="1200" dirty="0">
                <a:solidFill>
                  <a:schemeClr val="bg1"/>
                </a:solidFill>
                <a:latin typeface="微軟正黑體" pitchFamily="34" charset="-120"/>
                <a:ea typeface="微軟正黑體" pitchFamily="34" charset="-120"/>
                <a:cs typeface="Times New Roman"/>
              </a:rPr>
              <a:t>依</a:t>
            </a:r>
            <a:r>
              <a:rPr lang="zh-TW" altLang="zh-TW" sz="1200" dirty="0">
                <a:solidFill>
                  <a:schemeClr val="bg1"/>
                </a:solidFill>
                <a:latin typeface="微軟正黑體" pitchFamily="34" charset="-120"/>
                <a:ea typeface="微軟正黑體" pitchFamily="34" charset="-120"/>
                <a:cs typeface="Times New Roman"/>
              </a:rPr>
              <a:t>每支基金的風險高低作為指標，推薦該位顧客所適合的風險組合。而針對非高風險忍受度的族群，則協助其去做風險分散的基金組合。</a:t>
            </a:r>
            <a:endParaRPr lang="zh-TW" altLang="zh-TW" sz="1200" dirty="0">
              <a:solidFill>
                <a:schemeClr val="bg1"/>
              </a:solidFill>
              <a:latin typeface="微軟正黑體" pitchFamily="34" charset="-120"/>
              <a:ea typeface="微軟正黑體" pitchFamily="34" charset="-120"/>
              <a:cs typeface="新細明體"/>
            </a:endParaRPr>
          </a:p>
        </p:txBody>
      </p:sp>
      <p:pic>
        <p:nvPicPr>
          <p:cNvPr id="23" name="圖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639" y="3761256"/>
            <a:ext cx="916968" cy="916729"/>
          </a:xfrm>
          <a:prstGeom prst="rect">
            <a:avLst/>
          </a:prstGeom>
        </p:spPr>
      </p:pic>
      <p:sp>
        <p:nvSpPr>
          <p:cNvPr id="130" name="＞形箭號 129"/>
          <p:cNvSpPr/>
          <p:nvPr/>
        </p:nvSpPr>
        <p:spPr>
          <a:xfrm rot="5400000">
            <a:off x="3949188" y="3298238"/>
            <a:ext cx="191078" cy="362203"/>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solidFill>
                <a:schemeClr val="tx1"/>
              </a:solidFill>
            </a:endParaRPr>
          </a:p>
        </p:txBody>
      </p:sp>
      <p:sp>
        <p:nvSpPr>
          <p:cNvPr id="131" name="＞形箭號 130"/>
          <p:cNvSpPr/>
          <p:nvPr/>
        </p:nvSpPr>
        <p:spPr>
          <a:xfrm rot="5400000">
            <a:off x="3949187" y="3488495"/>
            <a:ext cx="191078" cy="362203"/>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solidFill>
                <a:schemeClr val="tx1"/>
              </a:solidFill>
            </a:endParaRPr>
          </a:p>
        </p:txBody>
      </p:sp>
    </p:spTree>
    <p:extLst>
      <p:ext uri="{BB962C8B-B14F-4D97-AF65-F5344CB8AC3E}">
        <p14:creationId xmlns:p14="http://schemas.microsoft.com/office/powerpoint/2010/main" val="123491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6EE50B4-4B13-4FFA-8BCC-76D7D38110AD}"/>
              </a:ext>
            </a:extLst>
          </p:cNvPr>
          <p:cNvSpPr txBox="1"/>
          <p:nvPr/>
        </p:nvSpPr>
        <p:spPr>
          <a:xfrm>
            <a:off x="466474" y="923782"/>
            <a:ext cx="2911852" cy="574013"/>
          </a:xfrm>
          <a:prstGeom prst="rect">
            <a:avLst/>
          </a:prstGeom>
          <a:noFill/>
        </p:spPr>
        <p:txBody>
          <a:bodyPr wrap="square" lIns="0" tIns="34295" rIns="0" bIns="34295" rtlCol="0">
            <a:spAutoFit/>
          </a:bodyPr>
          <a:lstStyle/>
          <a:p>
            <a:pPr>
              <a:lnSpc>
                <a:spcPct val="80000"/>
              </a:lnSpc>
            </a:pPr>
            <a:r>
              <a:rPr lang="en-US" altLang="zh-TW" sz="4100" b="1" dirty="0">
                <a:solidFill>
                  <a:schemeClr val="accent3"/>
                </a:solidFill>
                <a:latin typeface="Tahoma" pitchFamily="34" charset="0"/>
                <a:ea typeface="Tahoma" pitchFamily="34" charset="0"/>
                <a:cs typeface="Tahoma" pitchFamily="34" charset="0"/>
              </a:rPr>
              <a:t>Thank You</a:t>
            </a:r>
            <a:endParaRPr lang="en-IN" sz="4100" b="1" dirty="0">
              <a:solidFill>
                <a:schemeClr val="accent3"/>
              </a:solidFill>
              <a:latin typeface="Tahoma" pitchFamily="34" charset="0"/>
              <a:ea typeface="Tahoma" pitchFamily="34" charset="0"/>
              <a:cs typeface="Tahoma" pitchFamily="34" charset="0"/>
            </a:endParaRPr>
          </a:p>
        </p:txBody>
      </p:sp>
      <p:sp>
        <p:nvSpPr>
          <p:cNvPr id="19" name="Slide Number Placeholder 18">
            <a:extLst>
              <a:ext uri="{FF2B5EF4-FFF2-40B4-BE49-F238E27FC236}">
                <a16:creationId xmlns:a16="http://schemas.microsoft.com/office/drawing/2014/main" id="{AFBAB341-E632-4820-9100-6D3FD3C69BAB}"/>
              </a:ext>
            </a:extLst>
          </p:cNvPr>
          <p:cNvSpPr>
            <a:spLocks noGrp="1"/>
          </p:cNvSpPr>
          <p:nvPr>
            <p:ph type="sldNum" sz="quarter" idx="12"/>
          </p:nvPr>
        </p:nvSpPr>
        <p:spPr/>
        <p:txBody>
          <a:bodyPr/>
          <a:lstStyle/>
          <a:p>
            <a:fld id="{96E69268-9C8B-4EBF-A9EE-DC5DC2D48DC3}" type="slidenum">
              <a:rPr lang="en-US" smtClean="0"/>
              <a:pPr/>
              <a:t>26</a:t>
            </a:fld>
            <a:endParaRPr lang="en-US" dirty="0"/>
          </a:p>
        </p:txBody>
      </p:sp>
      <p:sp>
        <p:nvSpPr>
          <p:cNvPr id="2" name="文字方塊 1"/>
          <p:cNvSpPr txBox="1"/>
          <p:nvPr/>
        </p:nvSpPr>
        <p:spPr>
          <a:xfrm>
            <a:off x="3569365" y="3088636"/>
            <a:ext cx="2083037" cy="253916"/>
          </a:xfrm>
          <a:prstGeom prst="rect">
            <a:avLst/>
          </a:prstGeom>
          <a:noFill/>
        </p:spPr>
        <p:txBody>
          <a:bodyPr wrap="square" lIns="68589" tIns="34295" rIns="68589" bIns="34295" rtlCol="0">
            <a:spAutoFit/>
          </a:bodyPr>
          <a:lstStyle/>
          <a:p>
            <a:r>
              <a:rPr lang="zh-TW" altLang="en-US" sz="1200" b="1" dirty="0">
                <a:latin typeface="微軟正黑體" pitchFamily="34" charset="-120"/>
                <a:ea typeface="微軟正黑體" pitchFamily="34" charset="-120"/>
              </a:rPr>
              <a:t>主辦單位：</a:t>
            </a:r>
          </a:p>
        </p:txBody>
      </p:sp>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6938" y="3068675"/>
            <a:ext cx="814148" cy="813936"/>
          </a:xfrm>
          <a:prstGeom prst="rect">
            <a:avLst/>
          </a:prstGeom>
        </p:spPr>
      </p:pic>
      <p:pic>
        <p:nvPicPr>
          <p:cNvPr id="4" name="圖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31207" y="2856497"/>
            <a:ext cx="1537480" cy="298541"/>
          </a:xfrm>
          <a:prstGeom prst="rect">
            <a:avLst/>
          </a:prstGeom>
        </p:spPr>
      </p:pic>
      <p:pic>
        <p:nvPicPr>
          <p:cNvPr id="5" name="圖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20225" y="2085696"/>
            <a:ext cx="573773" cy="573624"/>
          </a:xfrm>
          <a:prstGeom prst="rect">
            <a:avLst/>
          </a:prstGeom>
        </p:spPr>
      </p:pic>
      <p:pic>
        <p:nvPicPr>
          <p:cNvPr id="6" name="圖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15280" y="3234539"/>
            <a:ext cx="1735864" cy="363227"/>
          </a:xfrm>
          <a:prstGeom prst="rect">
            <a:avLst/>
          </a:prstGeom>
        </p:spPr>
      </p:pic>
      <p:sp>
        <p:nvSpPr>
          <p:cNvPr id="11" name="文字方塊 10"/>
          <p:cNvSpPr txBox="1"/>
          <p:nvPr/>
        </p:nvSpPr>
        <p:spPr>
          <a:xfrm>
            <a:off x="3599639" y="2245550"/>
            <a:ext cx="2083037" cy="253916"/>
          </a:xfrm>
          <a:prstGeom prst="rect">
            <a:avLst/>
          </a:prstGeom>
          <a:noFill/>
        </p:spPr>
        <p:txBody>
          <a:bodyPr wrap="square" lIns="68589" tIns="34295" rIns="68589" bIns="34295" rtlCol="0">
            <a:spAutoFit/>
          </a:bodyPr>
          <a:lstStyle/>
          <a:p>
            <a:r>
              <a:rPr lang="zh-TW" altLang="en-US" sz="1200" b="1" dirty="0">
                <a:latin typeface="微軟正黑體" pitchFamily="34" charset="-120"/>
                <a:ea typeface="微軟正黑體" pitchFamily="34" charset="-120"/>
              </a:rPr>
              <a:t>指導單位：</a:t>
            </a:r>
          </a:p>
        </p:txBody>
      </p:sp>
      <p:sp>
        <p:nvSpPr>
          <p:cNvPr id="12" name="文字方塊 11"/>
          <p:cNvSpPr txBox="1"/>
          <p:nvPr/>
        </p:nvSpPr>
        <p:spPr>
          <a:xfrm>
            <a:off x="3569365" y="4098635"/>
            <a:ext cx="2083037" cy="253916"/>
          </a:xfrm>
          <a:prstGeom prst="rect">
            <a:avLst/>
          </a:prstGeom>
          <a:noFill/>
        </p:spPr>
        <p:txBody>
          <a:bodyPr wrap="square" lIns="68589" tIns="34295" rIns="68589" bIns="34295" rtlCol="0">
            <a:spAutoFit/>
          </a:bodyPr>
          <a:lstStyle/>
          <a:p>
            <a:r>
              <a:rPr lang="zh-TW" altLang="en-US" sz="1200" b="1" dirty="0">
                <a:latin typeface="微軟正黑體" pitchFamily="34" charset="-120"/>
                <a:ea typeface="微軟正黑體" pitchFamily="34" charset="-120"/>
              </a:rPr>
              <a:t>協辦單位：</a:t>
            </a:r>
          </a:p>
        </p:txBody>
      </p:sp>
      <p:pic>
        <p:nvPicPr>
          <p:cNvPr id="7" name="圖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54636" y="3666588"/>
            <a:ext cx="1473205" cy="265108"/>
          </a:xfrm>
          <a:prstGeom prst="rect">
            <a:avLst/>
          </a:prstGeom>
        </p:spPr>
      </p:pic>
      <p:pic>
        <p:nvPicPr>
          <p:cNvPr id="8" name="圖片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96938" y="4098636"/>
            <a:ext cx="2030972" cy="430552"/>
          </a:xfrm>
          <a:prstGeom prst="rect">
            <a:avLst/>
          </a:prstGeom>
        </p:spPr>
      </p:pic>
    </p:spTree>
    <p:extLst>
      <p:ext uri="{BB962C8B-B14F-4D97-AF65-F5344CB8AC3E}">
        <p14:creationId xmlns:p14="http://schemas.microsoft.com/office/powerpoint/2010/main" val="1210926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id="{DDC196ED-3752-4CBB-BA56-1B75DF0E537D}"/>
              </a:ext>
            </a:extLst>
          </p:cNvPr>
          <p:cNvSpPr/>
          <p:nvPr/>
        </p:nvSpPr>
        <p:spPr>
          <a:xfrm>
            <a:off x="0" y="0"/>
            <a:ext cx="9144000" cy="51435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IN"/>
          </a:p>
        </p:txBody>
      </p:sp>
      <p:sp>
        <p:nvSpPr>
          <p:cNvPr id="5" name="Text Placeholder 4">
            <a:extLst>
              <a:ext uri="{FF2B5EF4-FFF2-40B4-BE49-F238E27FC236}">
                <a16:creationId xmlns:a16="http://schemas.microsoft.com/office/drawing/2014/main" id="{66BF6B16-3A2D-40A1-8379-8C68FFDBF445}"/>
              </a:ext>
            </a:extLst>
          </p:cNvPr>
          <p:cNvSpPr>
            <a:spLocks noGrp="1"/>
          </p:cNvSpPr>
          <p:nvPr>
            <p:ph type="body" sz="quarter" idx="11"/>
          </p:nvPr>
        </p:nvSpPr>
        <p:spPr>
          <a:xfrm>
            <a:off x="661767" y="2841781"/>
            <a:ext cx="4702971" cy="755675"/>
          </a:xfrm>
        </p:spPr>
        <p:txBody>
          <a:bodyPr/>
          <a:lstStyle/>
          <a:p>
            <a:r>
              <a:rPr lang="zh-TW" altLang="en-US" sz="4100" dirty="0">
                <a:solidFill>
                  <a:schemeClr val="bg1"/>
                </a:solidFill>
                <a:latin typeface="微軟正黑體" pitchFamily="34" charset="-120"/>
                <a:ea typeface="微軟正黑體" pitchFamily="34" charset="-120"/>
              </a:rPr>
              <a:t>前言</a:t>
            </a:r>
            <a:endParaRPr lang="en-IN" sz="4100" dirty="0">
              <a:solidFill>
                <a:schemeClr val="bg1"/>
              </a:solidFill>
              <a:latin typeface="微軟正黑體" pitchFamily="34" charset="-120"/>
              <a:ea typeface="微軟正黑體" pitchFamily="34" charset="-120"/>
            </a:endParaRPr>
          </a:p>
        </p:txBody>
      </p:sp>
      <p:sp>
        <p:nvSpPr>
          <p:cNvPr id="17" name="Text Placeholder 16">
            <a:extLst>
              <a:ext uri="{FF2B5EF4-FFF2-40B4-BE49-F238E27FC236}">
                <a16:creationId xmlns:a16="http://schemas.microsoft.com/office/drawing/2014/main" id="{55C41E98-8CBB-4869-84E8-9BBF0D2A93A0}"/>
              </a:ext>
            </a:extLst>
          </p:cNvPr>
          <p:cNvSpPr>
            <a:spLocks noGrp="1"/>
          </p:cNvSpPr>
          <p:nvPr>
            <p:ph type="body" sz="quarter" idx="12"/>
          </p:nvPr>
        </p:nvSpPr>
        <p:spPr/>
        <p:txBody>
          <a:bodyPr>
            <a:normAutofit/>
          </a:bodyPr>
          <a:lstStyle/>
          <a:p>
            <a:endParaRPr lang="en-US" sz="1500" kern="0" dirty="0">
              <a:solidFill>
                <a:schemeClr val="bg1"/>
              </a:solidFill>
            </a:endParaRPr>
          </a:p>
        </p:txBody>
      </p:sp>
      <p:sp>
        <p:nvSpPr>
          <p:cNvPr id="6" name="Diamond 5">
            <a:extLst>
              <a:ext uri="{FF2B5EF4-FFF2-40B4-BE49-F238E27FC236}">
                <a16:creationId xmlns:a16="http://schemas.microsoft.com/office/drawing/2014/main" id="{B72BD343-1C28-44FB-93BF-75431E15CDDF}"/>
              </a:ext>
            </a:extLst>
          </p:cNvPr>
          <p:cNvSpPr/>
          <p:nvPr/>
        </p:nvSpPr>
        <p:spPr>
          <a:xfrm>
            <a:off x="782251" y="1599642"/>
            <a:ext cx="1148150" cy="1147851"/>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IN" sz="2700" b="1" dirty="0">
                <a:latin typeface="Open Sans" panose="020B0606030504020204" pitchFamily="34" charset="0"/>
                <a:ea typeface="Open Sans" panose="020B0606030504020204" pitchFamily="34" charset="0"/>
                <a:cs typeface="Open Sans" panose="020B0606030504020204" pitchFamily="34" charset="0"/>
              </a:rPr>
              <a:t>01</a:t>
            </a:r>
          </a:p>
        </p:txBody>
      </p:sp>
    </p:spTree>
    <p:extLst>
      <p:ext uri="{BB962C8B-B14F-4D97-AF65-F5344CB8AC3E}">
        <p14:creationId xmlns:p14="http://schemas.microsoft.com/office/powerpoint/2010/main" val="1189863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smtClean="0">
                <a:latin typeface="微軟正黑體" pitchFamily="34" charset="-120"/>
                <a:ea typeface="微軟正黑體" pitchFamily="34" charset="-120"/>
              </a:rPr>
              <a:t>前言</a:t>
            </a:r>
            <a:endParaRPr lang="zh-TW" altLang="en-US" b="1" dirty="0">
              <a:latin typeface="微軟正黑體" pitchFamily="34" charset="-120"/>
              <a:ea typeface="微軟正黑體" pitchFamily="34" charset="-120"/>
            </a:endParaRPr>
          </a:p>
        </p:txBody>
      </p:sp>
      <p:pic>
        <p:nvPicPr>
          <p:cNvPr id="6" name="圖片 5"/>
          <p:cNvPicPr>
            <a:picLocks noChangeAspect="1"/>
          </p:cNvPicPr>
          <p:nvPr/>
        </p:nvPicPr>
        <p:blipFill>
          <a:blip r:embed="rId2"/>
          <a:stretch>
            <a:fillRect/>
          </a:stretch>
        </p:blipFill>
        <p:spPr>
          <a:xfrm>
            <a:off x="574514" y="1387561"/>
            <a:ext cx="5618088" cy="2858375"/>
          </a:xfrm>
          <a:prstGeom prst="rect">
            <a:avLst/>
          </a:prstGeom>
        </p:spPr>
      </p:pic>
      <p:sp>
        <p:nvSpPr>
          <p:cNvPr id="7"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8" name="文字方塊 7"/>
          <p:cNvSpPr txBox="1"/>
          <p:nvPr/>
        </p:nvSpPr>
        <p:spPr>
          <a:xfrm>
            <a:off x="574515" y="951570"/>
            <a:ext cx="2701003" cy="346249"/>
          </a:xfrm>
          <a:prstGeom prst="rect">
            <a:avLst/>
          </a:prstGeom>
          <a:noFill/>
        </p:spPr>
        <p:txBody>
          <a:bodyPr wrap="square" lIns="68589" tIns="34295" rIns="68589" bIns="34295" rtlCol="0">
            <a:spAutoFit/>
          </a:bodyPr>
          <a:lstStyle/>
          <a:p>
            <a:pPr marL="257209" indent="-257209">
              <a:buFont typeface="Arial" pitchFamily="34" charset="0"/>
              <a:buChar char="•"/>
            </a:pPr>
            <a:r>
              <a:rPr lang="zh-TW" altLang="en-US" dirty="0" smtClean="0">
                <a:latin typeface="微軟正黑體" pitchFamily="34" charset="-120"/>
                <a:ea typeface="微軟正黑體" pitchFamily="34" charset="-120"/>
              </a:rPr>
              <a:t>研究背景</a:t>
            </a:r>
            <a:endParaRPr lang="zh-TW" altLang="en-US" dirty="0">
              <a:latin typeface="微軟正黑體" pitchFamily="34" charset="-120"/>
              <a:ea typeface="微軟正黑體" pitchFamily="34" charset="-120"/>
            </a:endParaRPr>
          </a:p>
        </p:txBody>
      </p:sp>
      <p:sp>
        <p:nvSpPr>
          <p:cNvPr id="4" name="矩形 3"/>
          <p:cNvSpPr/>
          <p:nvPr/>
        </p:nvSpPr>
        <p:spPr>
          <a:xfrm>
            <a:off x="6570742" y="2879649"/>
            <a:ext cx="2430903" cy="1454254"/>
          </a:xfrm>
          <a:prstGeom prst="rect">
            <a:avLst/>
          </a:prstGeom>
        </p:spPr>
        <p:txBody>
          <a:bodyPr wrap="square" lIns="68589" tIns="34295" rIns="68589" bIns="34295">
            <a:spAutoFit/>
          </a:bodyPr>
          <a:lstStyle/>
          <a:p>
            <a:pPr indent="228630" algn="just">
              <a:lnSpc>
                <a:spcPct val="150000"/>
              </a:lnSpc>
              <a:spcAft>
                <a:spcPts val="900"/>
              </a:spcAft>
            </a:pPr>
            <a:r>
              <a:rPr lang="zh-TW" altLang="zh-TW" sz="1200" b="1" dirty="0">
                <a:latin typeface="微軟正黑體" pitchFamily="34" charset="-120"/>
                <a:ea typeface="微軟正黑體" pitchFamily="34" charset="-120"/>
                <a:cs typeface="Times New Roman"/>
              </a:rPr>
              <a:t>透過信用卡客戶的消費資料，建立一套針對每位客戶的風險剖面指標以及行銷判斷準則，使投信公司能根據顧客風險偏好的不同，做投資組合的推薦。</a:t>
            </a:r>
            <a:endParaRPr lang="zh-TW" altLang="zh-TW" sz="1200" b="1" dirty="0">
              <a:latin typeface="微軟正黑體" pitchFamily="34" charset="-120"/>
              <a:ea typeface="微軟正黑體" pitchFamily="34" charset="-120"/>
              <a:cs typeface="新細明體"/>
            </a:endParaRPr>
          </a:p>
        </p:txBody>
      </p:sp>
      <p:sp>
        <p:nvSpPr>
          <p:cNvPr id="11" name="等腰三角形 10">
            <a:extLst>
              <a:ext uri="{FF2B5EF4-FFF2-40B4-BE49-F238E27FC236}">
                <a16:creationId xmlns:a16="http://schemas.microsoft.com/office/drawing/2014/main" id="{1190B140-4B89-40C3-A4BC-AD7FB22B7E29}"/>
              </a:ext>
            </a:extLst>
          </p:cNvPr>
          <p:cNvSpPr/>
          <p:nvPr/>
        </p:nvSpPr>
        <p:spPr>
          <a:xfrm rot="5400000">
            <a:off x="5099552" y="2558735"/>
            <a:ext cx="2598790" cy="23555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094" y="1236103"/>
            <a:ext cx="2358038" cy="1551671"/>
          </a:xfrm>
          <a:prstGeom prst="rect">
            <a:avLst/>
          </a:prstGeom>
        </p:spPr>
      </p:pic>
      <p:sp>
        <p:nvSpPr>
          <p:cNvPr id="3" name="矩形 2"/>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4</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295995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smtClean="0">
                <a:latin typeface="微軟正黑體" pitchFamily="34" charset="-120"/>
                <a:ea typeface="微軟正黑體" pitchFamily="34" charset="-120"/>
              </a:rPr>
              <a:t>前言</a:t>
            </a:r>
            <a:endParaRPr lang="zh-TW" altLang="en-US" b="1" dirty="0">
              <a:latin typeface="微軟正黑體" pitchFamily="34" charset="-120"/>
              <a:ea typeface="微軟正黑體" pitchFamily="34" charset="-120"/>
            </a:endParaRPr>
          </a:p>
        </p:txBody>
      </p:sp>
      <p:sp>
        <p:nvSpPr>
          <p:cNvPr id="7"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8" name="文字方塊 7"/>
          <p:cNvSpPr txBox="1"/>
          <p:nvPr/>
        </p:nvSpPr>
        <p:spPr>
          <a:xfrm>
            <a:off x="574515" y="897564"/>
            <a:ext cx="2701003" cy="346249"/>
          </a:xfrm>
          <a:prstGeom prst="rect">
            <a:avLst/>
          </a:prstGeom>
          <a:noFill/>
        </p:spPr>
        <p:txBody>
          <a:bodyPr wrap="square" lIns="68589" tIns="34295" rIns="68589" bIns="34295" rtlCol="0">
            <a:spAutoFit/>
          </a:bodyPr>
          <a:lstStyle/>
          <a:p>
            <a:pPr marL="257209" indent="-257209">
              <a:buFont typeface="Arial" pitchFamily="34" charset="0"/>
              <a:buChar char="•"/>
            </a:pPr>
            <a:r>
              <a:rPr lang="zh-TW" altLang="en-US" dirty="0">
                <a:latin typeface="微軟正黑體" pitchFamily="34" charset="-120"/>
                <a:ea typeface="微軟正黑體" pitchFamily="34" charset="-120"/>
              </a:rPr>
              <a:t>文獻</a:t>
            </a:r>
            <a:r>
              <a:rPr lang="zh-TW" altLang="en-US" dirty="0" smtClean="0">
                <a:latin typeface="微軟正黑體" pitchFamily="34" charset="-120"/>
                <a:ea typeface="微軟正黑體" pitchFamily="34" charset="-120"/>
              </a:rPr>
              <a:t>回顧</a:t>
            </a:r>
            <a:endParaRPr lang="zh-TW" altLang="en-US" dirty="0">
              <a:latin typeface="微軟正黑體" pitchFamily="34" charset="-120"/>
              <a:ea typeface="微軟正黑體" pitchFamily="34"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1824243197"/>
              </p:ext>
            </p:extLst>
          </p:nvPr>
        </p:nvGraphicFramePr>
        <p:xfrm>
          <a:off x="4788080" y="1329613"/>
          <a:ext cx="4159546" cy="1752375"/>
        </p:xfrm>
        <a:graphic>
          <a:graphicData uri="http://schemas.openxmlformats.org/drawingml/2006/table">
            <a:tbl>
              <a:tblPr firstRow="1" firstCol="1" bandRow="1">
                <a:tableStyleId>{F5AB1C69-6EDB-4FF4-983F-18BD219EF322}</a:tableStyleId>
              </a:tblPr>
              <a:tblGrid>
                <a:gridCol w="1620602">
                  <a:extLst>
                    <a:ext uri="{9D8B030D-6E8A-4147-A177-3AD203B41FA5}">
                      <a16:colId xmlns:a16="http://schemas.microsoft.com/office/drawing/2014/main" val="20000"/>
                    </a:ext>
                  </a:extLst>
                </a:gridCol>
                <a:gridCol w="1143653">
                  <a:extLst>
                    <a:ext uri="{9D8B030D-6E8A-4147-A177-3AD203B41FA5}">
                      <a16:colId xmlns:a16="http://schemas.microsoft.com/office/drawing/2014/main" val="20001"/>
                    </a:ext>
                  </a:extLst>
                </a:gridCol>
                <a:gridCol w="1395291">
                  <a:extLst>
                    <a:ext uri="{9D8B030D-6E8A-4147-A177-3AD203B41FA5}">
                      <a16:colId xmlns:a16="http://schemas.microsoft.com/office/drawing/2014/main" val="20002"/>
                    </a:ext>
                  </a:extLst>
                </a:gridCol>
              </a:tblGrid>
              <a:tr h="315266">
                <a:tc gridSpan="3">
                  <a:txBody>
                    <a:bodyPr/>
                    <a:lstStyle/>
                    <a:p>
                      <a:pPr algn="ctr">
                        <a:spcAft>
                          <a:spcPts val="0"/>
                        </a:spcAft>
                      </a:pPr>
                      <a:r>
                        <a:rPr lang="zh-TW" sz="1200" kern="100" dirty="0">
                          <a:effectLst/>
                          <a:latin typeface="微軟正黑體" pitchFamily="34" charset="-120"/>
                          <a:ea typeface="微軟正黑體" pitchFamily="34" charset="-120"/>
                        </a:rPr>
                        <a:t>外在環境影響</a:t>
                      </a:r>
                      <a:endParaRPr lang="zh-TW" sz="1200" kern="100" dirty="0">
                        <a:effectLst/>
                        <a:latin typeface="微軟正黑體" pitchFamily="34" charset="-120"/>
                        <a:ea typeface="微軟正黑體" pitchFamily="34" charset="-120"/>
                        <a:cs typeface="Times New Roman"/>
                      </a:endParaRPr>
                    </a:p>
                  </a:txBody>
                  <a:tcPr marL="51448" marR="51448" marT="0" marB="0" anchor="ct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440817">
                <a:tc>
                  <a:txBody>
                    <a:bodyPr/>
                    <a:lstStyle/>
                    <a:p>
                      <a:pPr algn="ctr">
                        <a:spcAft>
                          <a:spcPts val="0"/>
                        </a:spcAft>
                      </a:pPr>
                      <a:r>
                        <a:rPr lang="zh-TW" altLang="en-US" sz="1200" b="1" kern="100" dirty="0" smtClean="0">
                          <a:effectLst/>
                          <a:latin typeface="微軟正黑體" pitchFamily="34" charset="-120"/>
                          <a:ea typeface="微軟正黑體" pitchFamily="34" charset="-120"/>
                        </a:rPr>
                        <a:t>外在因素</a:t>
                      </a:r>
                      <a:endParaRPr lang="zh-TW" sz="1200" b="1" kern="100" dirty="0">
                        <a:effectLst/>
                        <a:latin typeface="微軟正黑體" pitchFamily="34" charset="-120"/>
                        <a:ea typeface="微軟正黑體" pitchFamily="34" charset="-120"/>
                        <a:cs typeface="Times New Roman"/>
                      </a:endParaRPr>
                    </a:p>
                  </a:txBody>
                  <a:tcPr marL="51448" marR="51448" marT="0" marB="0" anchor="ctr">
                    <a:solidFill>
                      <a:srgbClr val="C00000"/>
                    </a:solidFill>
                  </a:tcPr>
                </a:tc>
                <a:tc>
                  <a:txBody>
                    <a:bodyPr/>
                    <a:lstStyle/>
                    <a:p>
                      <a:pPr algn="ctr">
                        <a:spcAft>
                          <a:spcPts val="0"/>
                        </a:spcAft>
                      </a:pPr>
                      <a:r>
                        <a:rPr lang="zh-TW" sz="1200" b="1" kern="100" dirty="0">
                          <a:solidFill>
                            <a:schemeClr val="bg1"/>
                          </a:solidFill>
                          <a:effectLst/>
                          <a:latin typeface="微軟正黑體" pitchFamily="34" charset="-120"/>
                          <a:ea typeface="微軟正黑體" pitchFamily="34" charset="-120"/>
                        </a:rPr>
                        <a:t>與風險容忍</a:t>
                      </a:r>
                      <a:r>
                        <a:rPr lang="zh-TW" sz="1200" b="1" kern="100" dirty="0" smtClean="0">
                          <a:solidFill>
                            <a:schemeClr val="bg1"/>
                          </a:solidFill>
                          <a:effectLst/>
                          <a:latin typeface="微軟正黑體" pitchFamily="34" charset="-120"/>
                          <a:ea typeface="微軟正黑體" pitchFamily="34" charset="-120"/>
                        </a:rPr>
                        <a:t>度</a:t>
                      </a:r>
                      <a:endParaRPr lang="en-US" altLang="zh-TW" sz="1200" b="1" kern="100" dirty="0" smtClean="0">
                        <a:solidFill>
                          <a:schemeClr val="bg1"/>
                        </a:solidFill>
                        <a:effectLst/>
                        <a:latin typeface="微軟正黑體" pitchFamily="34" charset="-120"/>
                        <a:ea typeface="微軟正黑體" pitchFamily="34" charset="-120"/>
                      </a:endParaRPr>
                    </a:p>
                    <a:p>
                      <a:pPr algn="ctr">
                        <a:spcAft>
                          <a:spcPts val="0"/>
                        </a:spcAft>
                      </a:pPr>
                      <a:r>
                        <a:rPr lang="zh-TW" sz="1200" b="1" kern="100" dirty="0" smtClean="0">
                          <a:solidFill>
                            <a:schemeClr val="bg1"/>
                          </a:solidFill>
                          <a:effectLst/>
                          <a:latin typeface="微軟正黑體" pitchFamily="34" charset="-120"/>
                          <a:ea typeface="微軟正黑體" pitchFamily="34" charset="-120"/>
                        </a:rPr>
                        <a:t>正</a:t>
                      </a:r>
                      <a:r>
                        <a:rPr lang="zh-TW" sz="1200" b="1" kern="100" dirty="0">
                          <a:solidFill>
                            <a:schemeClr val="bg1"/>
                          </a:solidFill>
                          <a:effectLst/>
                          <a:latin typeface="微軟正黑體" pitchFamily="34" charset="-120"/>
                          <a:ea typeface="微軟正黑體" pitchFamily="34" charset="-120"/>
                        </a:rPr>
                        <a:t>相關</a:t>
                      </a:r>
                      <a:endParaRPr lang="zh-TW" sz="1200" b="1" kern="100" dirty="0">
                        <a:solidFill>
                          <a:schemeClr val="bg1"/>
                        </a:solidFill>
                        <a:effectLst/>
                        <a:latin typeface="微軟正黑體" pitchFamily="34" charset="-120"/>
                        <a:ea typeface="微軟正黑體" pitchFamily="34" charset="-120"/>
                        <a:cs typeface="Times New Roman"/>
                      </a:endParaRPr>
                    </a:p>
                  </a:txBody>
                  <a:tcPr marL="51448" marR="51448" marT="0" marB="0" anchor="ctr">
                    <a:solidFill>
                      <a:srgbClr val="C00000"/>
                    </a:solidFill>
                  </a:tcPr>
                </a:tc>
                <a:tc>
                  <a:txBody>
                    <a:bodyPr/>
                    <a:lstStyle/>
                    <a:p>
                      <a:pPr algn="ctr">
                        <a:spcAft>
                          <a:spcPts val="0"/>
                        </a:spcAft>
                      </a:pPr>
                      <a:r>
                        <a:rPr lang="zh-TW" sz="1200" b="1" kern="100" dirty="0">
                          <a:solidFill>
                            <a:schemeClr val="bg1"/>
                          </a:solidFill>
                          <a:effectLst/>
                          <a:latin typeface="微軟正黑體" pitchFamily="34" charset="-120"/>
                          <a:ea typeface="微軟正黑體" pitchFamily="34" charset="-120"/>
                        </a:rPr>
                        <a:t>與風險容忍</a:t>
                      </a:r>
                      <a:r>
                        <a:rPr lang="zh-TW" sz="1200" b="1" kern="100" dirty="0" smtClean="0">
                          <a:solidFill>
                            <a:schemeClr val="bg1"/>
                          </a:solidFill>
                          <a:effectLst/>
                          <a:latin typeface="微軟正黑體" pitchFamily="34" charset="-120"/>
                          <a:ea typeface="微軟正黑體" pitchFamily="34" charset="-120"/>
                        </a:rPr>
                        <a:t>度</a:t>
                      </a:r>
                      <a:endParaRPr lang="en-US" altLang="zh-TW" sz="1200" b="1" kern="100" dirty="0" smtClean="0">
                        <a:solidFill>
                          <a:schemeClr val="bg1"/>
                        </a:solidFill>
                        <a:effectLst/>
                        <a:latin typeface="微軟正黑體" pitchFamily="34" charset="-120"/>
                        <a:ea typeface="微軟正黑體" pitchFamily="34" charset="-120"/>
                      </a:endParaRPr>
                    </a:p>
                    <a:p>
                      <a:pPr algn="ctr">
                        <a:spcAft>
                          <a:spcPts val="0"/>
                        </a:spcAft>
                      </a:pPr>
                      <a:r>
                        <a:rPr lang="zh-TW" sz="1200" b="1" kern="100" dirty="0" smtClean="0">
                          <a:solidFill>
                            <a:schemeClr val="bg1"/>
                          </a:solidFill>
                          <a:effectLst/>
                          <a:latin typeface="微軟正黑體" pitchFamily="34" charset="-120"/>
                          <a:ea typeface="微軟正黑體" pitchFamily="34" charset="-120"/>
                        </a:rPr>
                        <a:t>負</a:t>
                      </a:r>
                      <a:r>
                        <a:rPr lang="zh-TW" sz="1200" b="1" kern="100" dirty="0">
                          <a:solidFill>
                            <a:schemeClr val="bg1"/>
                          </a:solidFill>
                          <a:effectLst/>
                          <a:latin typeface="微軟正黑體" pitchFamily="34" charset="-120"/>
                          <a:ea typeface="微軟正黑體" pitchFamily="34" charset="-120"/>
                        </a:rPr>
                        <a:t>相關</a:t>
                      </a:r>
                      <a:endParaRPr lang="zh-TW" sz="1200" b="1" kern="100" dirty="0">
                        <a:solidFill>
                          <a:schemeClr val="bg1"/>
                        </a:solidFill>
                        <a:effectLst/>
                        <a:latin typeface="微軟正黑體" pitchFamily="34" charset="-120"/>
                        <a:ea typeface="微軟正黑體" pitchFamily="34" charset="-120"/>
                        <a:cs typeface="Times New Roman"/>
                      </a:endParaRPr>
                    </a:p>
                  </a:txBody>
                  <a:tcPr marL="51448" marR="51448" marT="0" marB="0" anchor="ctr">
                    <a:solidFill>
                      <a:srgbClr val="C00000"/>
                    </a:solidFill>
                  </a:tcPr>
                </a:tc>
                <a:extLst>
                  <a:ext uri="{0D108BD9-81ED-4DB2-BD59-A6C34878D82A}">
                    <a16:rowId xmlns:a16="http://schemas.microsoft.com/office/drawing/2014/main" val="10001"/>
                  </a:ext>
                </a:extLst>
              </a:tr>
              <a:tr h="315266">
                <a:tc>
                  <a:txBody>
                    <a:bodyPr/>
                    <a:lstStyle/>
                    <a:p>
                      <a:pPr algn="ctr">
                        <a:spcAft>
                          <a:spcPts val="0"/>
                        </a:spcAft>
                      </a:pPr>
                      <a:r>
                        <a:rPr lang="zh-TW" sz="1200" kern="100">
                          <a:solidFill>
                            <a:schemeClr val="tx1"/>
                          </a:solidFill>
                          <a:effectLst/>
                          <a:latin typeface="微軟正黑體" pitchFamily="34" charset="-120"/>
                          <a:ea typeface="微軟正黑體" pitchFamily="34" charset="-120"/>
                        </a:rPr>
                        <a:t>政治、經濟狀況</a:t>
                      </a:r>
                      <a:endParaRPr lang="zh-TW" sz="1200" kern="100">
                        <a:solidFill>
                          <a:schemeClr val="tx1"/>
                        </a:solidFill>
                        <a:effectLst/>
                        <a:latin typeface="微軟正黑體" pitchFamily="34" charset="-120"/>
                        <a:ea typeface="微軟正黑體" pitchFamily="34" charset="-120"/>
                        <a:cs typeface="Times New Roman"/>
                      </a:endParaRPr>
                    </a:p>
                  </a:txBody>
                  <a:tcPr marL="51448" marR="51448" marT="0" marB="0" anchor="ctr">
                    <a:solidFill>
                      <a:srgbClr val="FBC297"/>
                    </a:solidFill>
                  </a:tcPr>
                </a:tc>
                <a:tc>
                  <a:txBody>
                    <a:bodyPr/>
                    <a:lstStyle/>
                    <a:p>
                      <a:pPr algn="ctr">
                        <a:spcAft>
                          <a:spcPts val="0"/>
                        </a:spcAft>
                      </a:pPr>
                      <a:r>
                        <a:rPr lang="en-US" sz="1100" b="1" kern="100">
                          <a:solidFill>
                            <a:schemeClr val="dk1"/>
                          </a:solidFill>
                          <a:effectLst/>
                          <a:latin typeface="微軟正黑體" pitchFamily="34" charset="-120"/>
                          <a:ea typeface="微軟正黑體" pitchFamily="34" charset="-120"/>
                          <a:cs typeface="+mn-cs"/>
                        </a:rPr>
                        <a:t> </a:t>
                      </a:r>
                      <a:endParaRPr lang="zh-TW" sz="1100" b="1" kern="100">
                        <a:solidFill>
                          <a:schemeClr val="dk1"/>
                        </a:solidFill>
                        <a:effectLst/>
                        <a:latin typeface="微軟正黑體" pitchFamily="34" charset="-120"/>
                        <a:ea typeface="微軟正黑體" pitchFamily="34" charset="-120"/>
                        <a:cs typeface="+mn-cs"/>
                      </a:endParaRPr>
                    </a:p>
                  </a:txBody>
                  <a:tcPr marL="51448" marR="51448" marT="0" marB="0" anchor="ctr">
                    <a:solidFill>
                      <a:srgbClr val="FEE7D6"/>
                    </a:solidFill>
                  </a:tcPr>
                </a:tc>
                <a:tc>
                  <a:txBody>
                    <a:bodyPr/>
                    <a:lstStyle/>
                    <a:p>
                      <a:pPr algn="ctr">
                        <a:spcAft>
                          <a:spcPts val="0"/>
                        </a:spcAft>
                      </a:pPr>
                      <a:r>
                        <a:rPr lang="en-US" sz="1100" b="1" kern="100" dirty="0">
                          <a:solidFill>
                            <a:schemeClr val="dk1"/>
                          </a:solidFill>
                          <a:effectLst/>
                          <a:latin typeface="微軟正黑體" pitchFamily="34" charset="-120"/>
                          <a:ea typeface="微軟正黑體" pitchFamily="34" charset="-120"/>
                          <a:cs typeface="+mn-cs"/>
                        </a:rPr>
                        <a:t> </a:t>
                      </a:r>
                      <a:endParaRPr lang="zh-TW" sz="1100" b="1" kern="100" dirty="0">
                        <a:solidFill>
                          <a:schemeClr val="dk1"/>
                        </a:solidFill>
                        <a:effectLst/>
                        <a:latin typeface="微軟正黑體" pitchFamily="34" charset="-120"/>
                        <a:ea typeface="微軟正黑體" pitchFamily="34" charset="-120"/>
                        <a:cs typeface="+mn-cs"/>
                      </a:endParaRPr>
                    </a:p>
                  </a:txBody>
                  <a:tcPr marL="51448" marR="51448" marT="0" marB="0" anchor="ctr">
                    <a:solidFill>
                      <a:srgbClr val="FEE7D6"/>
                    </a:solidFill>
                  </a:tcPr>
                </a:tc>
                <a:extLst>
                  <a:ext uri="{0D108BD9-81ED-4DB2-BD59-A6C34878D82A}">
                    <a16:rowId xmlns:a16="http://schemas.microsoft.com/office/drawing/2014/main" val="10002"/>
                  </a:ext>
                </a:extLst>
              </a:tr>
              <a:tr h="365760">
                <a:tc>
                  <a:txBody>
                    <a:bodyPr/>
                    <a:lstStyle/>
                    <a:p>
                      <a:pPr algn="ctr">
                        <a:spcAft>
                          <a:spcPts val="0"/>
                        </a:spcAft>
                      </a:pPr>
                      <a:r>
                        <a:rPr lang="zh-TW" sz="1200" kern="100">
                          <a:solidFill>
                            <a:schemeClr val="tx1"/>
                          </a:solidFill>
                          <a:effectLst/>
                          <a:latin typeface="微軟正黑體" pitchFamily="34" charset="-120"/>
                          <a:ea typeface="微軟正黑體" pitchFamily="34" charset="-120"/>
                        </a:rPr>
                        <a:t>社會因素、道德偏好、宗教信仰</a:t>
                      </a:r>
                      <a:endParaRPr lang="zh-TW" sz="1200" kern="100">
                        <a:solidFill>
                          <a:schemeClr val="tx1"/>
                        </a:solidFill>
                        <a:effectLst/>
                        <a:latin typeface="微軟正黑體" pitchFamily="34" charset="-120"/>
                        <a:ea typeface="微軟正黑體" pitchFamily="34" charset="-120"/>
                        <a:cs typeface="Times New Roman"/>
                      </a:endParaRPr>
                    </a:p>
                  </a:txBody>
                  <a:tcPr marL="51448" marR="51448" marT="0" marB="0" anchor="ctr">
                    <a:solidFill>
                      <a:srgbClr val="FBC297"/>
                    </a:solidFill>
                  </a:tcPr>
                </a:tc>
                <a:tc>
                  <a:txBody>
                    <a:bodyPr/>
                    <a:lstStyle/>
                    <a:p>
                      <a:pPr algn="ctr">
                        <a:spcAft>
                          <a:spcPts val="0"/>
                        </a:spcAft>
                      </a:pPr>
                      <a:r>
                        <a:rPr lang="en-US" sz="1100" b="1" kern="100">
                          <a:solidFill>
                            <a:schemeClr val="dk1"/>
                          </a:solidFill>
                          <a:effectLst/>
                          <a:latin typeface="微軟正黑體" pitchFamily="34" charset="-120"/>
                          <a:ea typeface="微軟正黑體" pitchFamily="34" charset="-120"/>
                          <a:cs typeface="+mn-cs"/>
                        </a:rPr>
                        <a:t> </a:t>
                      </a:r>
                      <a:endParaRPr lang="zh-TW" sz="1100" b="1" kern="100">
                        <a:solidFill>
                          <a:schemeClr val="dk1"/>
                        </a:solidFill>
                        <a:effectLst/>
                        <a:latin typeface="微軟正黑體" pitchFamily="34" charset="-120"/>
                        <a:ea typeface="微軟正黑體" pitchFamily="34" charset="-120"/>
                        <a:cs typeface="+mn-cs"/>
                      </a:endParaRPr>
                    </a:p>
                  </a:txBody>
                  <a:tcPr marL="51448" marR="51448" marT="0" marB="0" anchor="ctr">
                    <a:solidFill>
                      <a:srgbClr val="FEE7D6"/>
                    </a:solidFill>
                  </a:tcPr>
                </a:tc>
                <a:tc>
                  <a:txBody>
                    <a:bodyPr/>
                    <a:lstStyle/>
                    <a:p>
                      <a:pPr algn="ctr">
                        <a:spcAft>
                          <a:spcPts val="0"/>
                        </a:spcAft>
                      </a:pPr>
                      <a:r>
                        <a:rPr lang="en-US" sz="1100" b="1" kern="100" dirty="0">
                          <a:solidFill>
                            <a:schemeClr val="dk1"/>
                          </a:solidFill>
                          <a:effectLst/>
                          <a:latin typeface="微軟正黑體" pitchFamily="34" charset="-120"/>
                          <a:ea typeface="微軟正黑體" pitchFamily="34" charset="-120"/>
                          <a:cs typeface="+mn-cs"/>
                        </a:rPr>
                        <a:t> </a:t>
                      </a:r>
                      <a:endParaRPr lang="zh-TW" sz="1100" b="1" kern="100" dirty="0">
                        <a:solidFill>
                          <a:schemeClr val="dk1"/>
                        </a:solidFill>
                        <a:effectLst/>
                        <a:latin typeface="微軟正黑體" pitchFamily="34" charset="-120"/>
                        <a:ea typeface="微軟正黑體" pitchFamily="34" charset="-120"/>
                        <a:cs typeface="+mn-cs"/>
                      </a:endParaRPr>
                    </a:p>
                  </a:txBody>
                  <a:tcPr marL="51448" marR="51448" marT="0" marB="0" anchor="ctr">
                    <a:solidFill>
                      <a:srgbClr val="FEE7D6"/>
                    </a:solidFill>
                  </a:tcPr>
                </a:tc>
                <a:extLst>
                  <a:ext uri="{0D108BD9-81ED-4DB2-BD59-A6C34878D82A}">
                    <a16:rowId xmlns:a16="http://schemas.microsoft.com/office/drawing/2014/main" val="10003"/>
                  </a:ext>
                </a:extLst>
              </a:tr>
              <a:tr h="315266">
                <a:tc>
                  <a:txBody>
                    <a:bodyPr/>
                    <a:lstStyle/>
                    <a:p>
                      <a:pPr algn="ctr">
                        <a:spcAft>
                          <a:spcPts val="0"/>
                        </a:spcAft>
                      </a:pPr>
                      <a:r>
                        <a:rPr lang="zh-TW" sz="1200" kern="100" dirty="0">
                          <a:solidFill>
                            <a:schemeClr val="tx1"/>
                          </a:solidFill>
                          <a:effectLst/>
                          <a:latin typeface="微軟正黑體" pitchFamily="34" charset="-120"/>
                          <a:ea typeface="微軟正黑體" pitchFamily="34" charset="-120"/>
                        </a:rPr>
                        <a:t>抽菸</a:t>
                      </a:r>
                      <a:endParaRPr lang="zh-TW" sz="1200" kern="100" dirty="0">
                        <a:solidFill>
                          <a:schemeClr val="tx1"/>
                        </a:solidFill>
                        <a:effectLst/>
                        <a:latin typeface="微軟正黑體" pitchFamily="34" charset="-120"/>
                        <a:ea typeface="微軟正黑體" pitchFamily="34" charset="-120"/>
                        <a:cs typeface="Times New Roman"/>
                      </a:endParaRPr>
                    </a:p>
                  </a:txBody>
                  <a:tcPr marL="51448" marR="51448" marT="0" marB="0" anchor="ctr">
                    <a:solidFill>
                      <a:srgbClr val="FBC297"/>
                    </a:solidFill>
                  </a:tcPr>
                </a:tc>
                <a:tc>
                  <a:txBody>
                    <a:bodyPr/>
                    <a:lstStyle/>
                    <a:p>
                      <a:pPr algn="ctr">
                        <a:spcAft>
                          <a:spcPts val="0"/>
                        </a:spcAft>
                      </a:pPr>
                      <a:r>
                        <a:rPr lang="en-US" sz="1100" b="1" kern="100" dirty="0">
                          <a:solidFill>
                            <a:schemeClr val="dk1"/>
                          </a:solidFill>
                          <a:effectLst/>
                          <a:latin typeface="微軟正黑體" pitchFamily="34" charset="-120"/>
                          <a:ea typeface="微軟正黑體" pitchFamily="34" charset="-120"/>
                          <a:cs typeface="+mn-cs"/>
                        </a:rPr>
                        <a:t>V</a:t>
                      </a:r>
                      <a:endParaRPr lang="zh-TW" sz="1100" b="1" kern="100" dirty="0">
                        <a:solidFill>
                          <a:schemeClr val="dk1"/>
                        </a:solidFill>
                        <a:effectLst/>
                        <a:latin typeface="微軟正黑體" pitchFamily="34" charset="-120"/>
                        <a:ea typeface="微軟正黑體" pitchFamily="34" charset="-120"/>
                        <a:cs typeface="+mn-cs"/>
                      </a:endParaRPr>
                    </a:p>
                  </a:txBody>
                  <a:tcPr marL="51448" marR="51448" marT="0" marB="0" anchor="ctr">
                    <a:solidFill>
                      <a:srgbClr val="FEE7D6"/>
                    </a:solidFill>
                  </a:tcPr>
                </a:tc>
                <a:tc>
                  <a:txBody>
                    <a:bodyPr/>
                    <a:lstStyle/>
                    <a:p>
                      <a:pPr algn="ctr">
                        <a:spcAft>
                          <a:spcPts val="0"/>
                        </a:spcAft>
                      </a:pPr>
                      <a:r>
                        <a:rPr lang="en-US" sz="1100" b="1" kern="100" dirty="0">
                          <a:solidFill>
                            <a:schemeClr val="dk1"/>
                          </a:solidFill>
                          <a:effectLst/>
                          <a:latin typeface="微軟正黑體" pitchFamily="34" charset="-120"/>
                          <a:ea typeface="微軟正黑體" pitchFamily="34" charset="-120"/>
                          <a:cs typeface="+mn-cs"/>
                        </a:rPr>
                        <a:t> </a:t>
                      </a:r>
                      <a:endParaRPr lang="zh-TW" sz="1100" b="1" kern="100" dirty="0">
                        <a:solidFill>
                          <a:schemeClr val="dk1"/>
                        </a:solidFill>
                        <a:effectLst/>
                        <a:latin typeface="微軟正黑體" pitchFamily="34" charset="-120"/>
                        <a:ea typeface="微軟正黑體" pitchFamily="34" charset="-120"/>
                        <a:cs typeface="+mn-cs"/>
                      </a:endParaRPr>
                    </a:p>
                  </a:txBody>
                  <a:tcPr marL="51448" marR="51448" marT="0" marB="0" anchor="ctr">
                    <a:solidFill>
                      <a:srgbClr val="FEE7D6"/>
                    </a:solidFill>
                  </a:tcPr>
                </a:tc>
                <a:extLst>
                  <a:ext uri="{0D108BD9-81ED-4DB2-BD59-A6C34878D82A}">
                    <a16:rowId xmlns:a16="http://schemas.microsoft.com/office/drawing/2014/main" val="10004"/>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887871681"/>
              </p:ext>
            </p:extLst>
          </p:nvPr>
        </p:nvGraphicFramePr>
        <p:xfrm>
          <a:off x="560878" y="1329612"/>
          <a:ext cx="4119162" cy="3512378"/>
        </p:xfrm>
        <a:graphic>
          <a:graphicData uri="http://schemas.openxmlformats.org/drawingml/2006/table">
            <a:tbl>
              <a:tblPr firstRow="1" firstCol="1" bandRow="1">
                <a:solidFill>
                  <a:schemeClr val="accent5">
                    <a:lumMod val="20000"/>
                    <a:lumOff val="80000"/>
                  </a:schemeClr>
                </a:solidFill>
                <a:tableStyleId>{F5AB1C69-6EDB-4FF4-983F-18BD219EF322}</a:tableStyleId>
              </a:tblPr>
              <a:tblGrid>
                <a:gridCol w="1094038">
                  <a:extLst>
                    <a:ext uri="{9D8B030D-6E8A-4147-A177-3AD203B41FA5}">
                      <a16:colId xmlns:a16="http://schemas.microsoft.com/office/drawing/2014/main" val="20000"/>
                    </a:ext>
                  </a:extLst>
                </a:gridCol>
                <a:gridCol w="1620602">
                  <a:extLst>
                    <a:ext uri="{9D8B030D-6E8A-4147-A177-3AD203B41FA5}">
                      <a16:colId xmlns:a16="http://schemas.microsoft.com/office/drawing/2014/main" val="20001"/>
                    </a:ext>
                  </a:extLst>
                </a:gridCol>
                <a:gridCol w="1404522">
                  <a:extLst>
                    <a:ext uri="{9D8B030D-6E8A-4147-A177-3AD203B41FA5}">
                      <a16:colId xmlns:a16="http://schemas.microsoft.com/office/drawing/2014/main" val="20002"/>
                    </a:ext>
                  </a:extLst>
                </a:gridCol>
              </a:tblGrid>
              <a:tr h="313680">
                <a:tc gridSpan="3">
                  <a:txBody>
                    <a:bodyPr/>
                    <a:lstStyle/>
                    <a:p>
                      <a:pPr algn="ctr">
                        <a:spcAft>
                          <a:spcPts val="0"/>
                        </a:spcAft>
                      </a:pPr>
                      <a:r>
                        <a:rPr lang="zh-TW" sz="1200" b="1" kern="100" dirty="0">
                          <a:effectLst/>
                          <a:latin typeface="微軟正黑體" pitchFamily="34" charset="-120"/>
                          <a:ea typeface="微軟正黑體" pitchFamily="34" charset="-120"/>
                        </a:rPr>
                        <a:t>內隱個人特徵</a:t>
                      </a:r>
                      <a:endParaRPr lang="zh-TW" sz="1200" b="1" kern="100" dirty="0">
                        <a:effectLst/>
                        <a:latin typeface="微軟正黑體" pitchFamily="34" charset="-120"/>
                        <a:ea typeface="微軟正黑體" pitchFamily="34" charset="-120"/>
                        <a:cs typeface="Times New Roman"/>
                      </a:endParaRPr>
                    </a:p>
                  </a:txBody>
                  <a:tcPr marL="51448" marR="51448" marT="0" marB="0" anchor="ct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467672">
                <a:tc>
                  <a:txBody>
                    <a:bodyPr/>
                    <a:lstStyle/>
                    <a:p>
                      <a:pPr algn="ctr">
                        <a:spcAft>
                          <a:spcPts val="0"/>
                        </a:spcAft>
                      </a:pPr>
                      <a:r>
                        <a:rPr lang="zh-TW" sz="1200" b="1" kern="100">
                          <a:effectLst/>
                          <a:latin typeface="微軟正黑體" pitchFamily="34" charset="-120"/>
                          <a:ea typeface="微軟正黑體" pitchFamily="34" charset="-120"/>
                        </a:rPr>
                        <a:t>個人特徵</a:t>
                      </a:r>
                      <a:endParaRPr lang="zh-TW" sz="1200" b="1" kern="100">
                        <a:effectLst/>
                        <a:latin typeface="微軟正黑體" pitchFamily="34" charset="-120"/>
                        <a:ea typeface="微軟正黑體" pitchFamily="34" charset="-120"/>
                        <a:cs typeface="Times New Roman"/>
                      </a:endParaRPr>
                    </a:p>
                  </a:txBody>
                  <a:tcPr marL="51448" marR="51448" marT="0" marB="0" anchor="ctr"/>
                </a:tc>
                <a:tc>
                  <a:txBody>
                    <a:bodyPr/>
                    <a:lstStyle/>
                    <a:p>
                      <a:pPr algn="ctr">
                        <a:spcAft>
                          <a:spcPts val="0"/>
                        </a:spcAft>
                      </a:pPr>
                      <a:r>
                        <a:rPr lang="zh-TW" sz="1200" b="1" kern="100" dirty="0">
                          <a:solidFill>
                            <a:schemeClr val="bg1"/>
                          </a:solidFill>
                          <a:effectLst/>
                          <a:latin typeface="微軟正黑體" pitchFamily="34" charset="-120"/>
                          <a:ea typeface="微軟正黑體" pitchFamily="34" charset="-120"/>
                        </a:rPr>
                        <a:t>與風險容忍</a:t>
                      </a:r>
                      <a:r>
                        <a:rPr lang="zh-TW" sz="1200" b="1" kern="100" dirty="0" smtClean="0">
                          <a:solidFill>
                            <a:schemeClr val="bg1"/>
                          </a:solidFill>
                          <a:effectLst/>
                          <a:latin typeface="微軟正黑體" pitchFamily="34" charset="-120"/>
                          <a:ea typeface="微軟正黑體" pitchFamily="34" charset="-120"/>
                        </a:rPr>
                        <a:t>度</a:t>
                      </a:r>
                      <a:endParaRPr lang="en-US" altLang="zh-TW" sz="1200" b="1" kern="100" dirty="0" smtClean="0">
                        <a:solidFill>
                          <a:schemeClr val="bg1"/>
                        </a:solidFill>
                        <a:effectLst/>
                        <a:latin typeface="微軟正黑體" pitchFamily="34" charset="-120"/>
                        <a:ea typeface="微軟正黑體" pitchFamily="34" charset="-120"/>
                      </a:endParaRPr>
                    </a:p>
                    <a:p>
                      <a:pPr algn="ctr">
                        <a:spcAft>
                          <a:spcPts val="0"/>
                        </a:spcAft>
                      </a:pPr>
                      <a:r>
                        <a:rPr lang="zh-TW" sz="1200" b="1" kern="100" dirty="0" smtClean="0">
                          <a:solidFill>
                            <a:schemeClr val="bg1"/>
                          </a:solidFill>
                          <a:effectLst/>
                          <a:latin typeface="微軟正黑體" pitchFamily="34" charset="-120"/>
                          <a:ea typeface="微軟正黑體" pitchFamily="34" charset="-120"/>
                        </a:rPr>
                        <a:t>正</a:t>
                      </a:r>
                      <a:r>
                        <a:rPr lang="zh-TW" sz="1200" b="1" kern="100" dirty="0">
                          <a:solidFill>
                            <a:schemeClr val="bg1"/>
                          </a:solidFill>
                          <a:effectLst/>
                          <a:latin typeface="微軟正黑體" pitchFamily="34" charset="-120"/>
                          <a:ea typeface="微軟正黑體" pitchFamily="34" charset="-120"/>
                        </a:rPr>
                        <a:t>相關</a:t>
                      </a:r>
                      <a:endParaRPr lang="zh-TW" sz="1200" b="1" kern="100" dirty="0">
                        <a:solidFill>
                          <a:schemeClr val="bg1"/>
                        </a:solidFill>
                        <a:effectLst/>
                        <a:latin typeface="微軟正黑體" pitchFamily="34" charset="-120"/>
                        <a:ea typeface="微軟正黑體" pitchFamily="34" charset="-120"/>
                        <a:cs typeface="Times New Roman"/>
                      </a:endParaRPr>
                    </a:p>
                  </a:txBody>
                  <a:tcPr marL="51448" marR="51448" marT="0" marB="0" anchor="ctr">
                    <a:solidFill>
                      <a:schemeClr val="accent3"/>
                    </a:solidFill>
                  </a:tcPr>
                </a:tc>
                <a:tc>
                  <a:txBody>
                    <a:bodyPr/>
                    <a:lstStyle/>
                    <a:p>
                      <a:pPr algn="ctr">
                        <a:spcAft>
                          <a:spcPts val="0"/>
                        </a:spcAft>
                      </a:pPr>
                      <a:r>
                        <a:rPr lang="zh-TW" sz="1200" b="1" kern="100" dirty="0">
                          <a:solidFill>
                            <a:schemeClr val="bg1"/>
                          </a:solidFill>
                          <a:effectLst/>
                          <a:latin typeface="微軟正黑體" pitchFamily="34" charset="-120"/>
                          <a:ea typeface="微軟正黑體" pitchFamily="34" charset="-120"/>
                        </a:rPr>
                        <a:t>與風險容忍</a:t>
                      </a:r>
                      <a:r>
                        <a:rPr lang="zh-TW" sz="1200" b="1" kern="100" dirty="0" smtClean="0">
                          <a:solidFill>
                            <a:schemeClr val="bg1"/>
                          </a:solidFill>
                          <a:effectLst/>
                          <a:latin typeface="微軟正黑體" pitchFamily="34" charset="-120"/>
                          <a:ea typeface="微軟正黑體" pitchFamily="34" charset="-120"/>
                        </a:rPr>
                        <a:t>度</a:t>
                      </a:r>
                      <a:endParaRPr lang="en-US" altLang="zh-TW" sz="1200" b="1" kern="100" dirty="0" smtClean="0">
                        <a:solidFill>
                          <a:schemeClr val="bg1"/>
                        </a:solidFill>
                        <a:effectLst/>
                        <a:latin typeface="微軟正黑體" pitchFamily="34" charset="-120"/>
                        <a:ea typeface="微軟正黑體" pitchFamily="34" charset="-120"/>
                      </a:endParaRPr>
                    </a:p>
                    <a:p>
                      <a:pPr algn="ctr">
                        <a:spcAft>
                          <a:spcPts val="0"/>
                        </a:spcAft>
                      </a:pPr>
                      <a:r>
                        <a:rPr lang="zh-TW" sz="1200" b="1" kern="100" dirty="0" smtClean="0">
                          <a:solidFill>
                            <a:schemeClr val="bg1"/>
                          </a:solidFill>
                          <a:effectLst/>
                          <a:latin typeface="微軟正黑體" pitchFamily="34" charset="-120"/>
                          <a:ea typeface="微軟正黑體" pitchFamily="34" charset="-120"/>
                        </a:rPr>
                        <a:t>負</a:t>
                      </a:r>
                      <a:r>
                        <a:rPr lang="zh-TW" sz="1200" b="1" kern="100" dirty="0">
                          <a:solidFill>
                            <a:schemeClr val="bg1"/>
                          </a:solidFill>
                          <a:effectLst/>
                          <a:latin typeface="微軟正黑體" pitchFamily="34" charset="-120"/>
                          <a:ea typeface="微軟正黑體" pitchFamily="34" charset="-120"/>
                        </a:rPr>
                        <a:t>相關</a:t>
                      </a:r>
                      <a:endParaRPr lang="zh-TW" sz="1200" b="1" kern="100" dirty="0">
                        <a:solidFill>
                          <a:schemeClr val="bg1"/>
                        </a:solidFill>
                        <a:effectLst/>
                        <a:latin typeface="微軟正黑體" pitchFamily="34" charset="-120"/>
                        <a:ea typeface="微軟正黑體" pitchFamily="34" charset="-120"/>
                        <a:cs typeface="Times New Roman"/>
                      </a:endParaRPr>
                    </a:p>
                  </a:txBody>
                  <a:tcPr marL="51448" marR="51448" marT="0" marB="0" anchor="ctr">
                    <a:solidFill>
                      <a:schemeClr val="accent3"/>
                    </a:solidFill>
                  </a:tcPr>
                </a:tc>
                <a:extLst>
                  <a:ext uri="{0D108BD9-81ED-4DB2-BD59-A6C34878D82A}">
                    <a16:rowId xmlns:a16="http://schemas.microsoft.com/office/drawing/2014/main" val="10001"/>
                  </a:ext>
                </a:extLst>
              </a:tr>
              <a:tr h="351542">
                <a:tc>
                  <a:txBody>
                    <a:bodyPr/>
                    <a:lstStyle/>
                    <a:p>
                      <a:pPr algn="ctr">
                        <a:spcAft>
                          <a:spcPts val="0"/>
                        </a:spcAft>
                      </a:pPr>
                      <a:r>
                        <a:rPr lang="zh-TW" sz="1200" b="1" kern="100" dirty="0">
                          <a:solidFill>
                            <a:schemeClr val="tx1"/>
                          </a:solidFill>
                          <a:effectLst/>
                          <a:latin typeface="微軟正黑體" pitchFamily="34" charset="-120"/>
                          <a:ea typeface="微軟正黑體" pitchFamily="34" charset="-120"/>
                        </a:rPr>
                        <a:t>所得</a:t>
                      </a:r>
                      <a:endParaRPr lang="zh-TW" sz="1200" b="1" kern="100" dirty="0">
                        <a:solidFill>
                          <a:schemeClr val="tx1"/>
                        </a:solidFill>
                        <a:effectLst/>
                        <a:latin typeface="微軟正黑體" pitchFamily="34" charset="-120"/>
                        <a:ea typeface="微軟正黑體" pitchFamily="34" charset="-120"/>
                        <a:cs typeface="Times New Roman"/>
                      </a:endParaRPr>
                    </a:p>
                  </a:txBody>
                  <a:tcPr marL="51448" marR="51448" marT="0" marB="0" anchor="ctr">
                    <a:solidFill>
                      <a:srgbClr val="FBC297"/>
                    </a:solidFill>
                  </a:tcPr>
                </a:tc>
                <a:tc>
                  <a:txBody>
                    <a:bodyPr/>
                    <a:lstStyle/>
                    <a:p>
                      <a:pPr algn="ctr">
                        <a:spcAft>
                          <a:spcPts val="0"/>
                        </a:spcAft>
                      </a:pPr>
                      <a:r>
                        <a:rPr lang="en-US" sz="1100" b="1" kern="100">
                          <a:effectLst/>
                          <a:latin typeface="微軟正黑體" pitchFamily="34" charset="-120"/>
                          <a:ea typeface="微軟正黑體" pitchFamily="34" charset="-120"/>
                        </a:rPr>
                        <a:t>V</a:t>
                      </a:r>
                      <a:endParaRPr lang="zh-TW" sz="1100" b="1" kern="100">
                        <a:effectLst/>
                        <a:latin typeface="微軟正黑體" pitchFamily="34" charset="-120"/>
                        <a:ea typeface="微軟正黑體" pitchFamily="34" charset="-120"/>
                        <a:cs typeface="Times New Roman"/>
                      </a:endParaRPr>
                    </a:p>
                  </a:txBody>
                  <a:tcPr marL="51448" marR="51448" marT="0" marB="0" anchor="ctr">
                    <a:solidFill>
                      <a:srgbClr val="FEE7D6"/>
                    </a:solidFill>
                  </a:tcPr>
                </a:tc>
                <a:tc>
                  <a:txBody>
                    <a:bodyPr/>
                    <a:lstStyle/>
                    <a:p>
                      <a:pPr algn="ctr">
                        <a:spcAft>
                          <a:spcPts val="0"/>
                        </a:spcAft>
                      </a:pPr>
                      <a:r>
                        <a:rPr lang="en-US" sz="1100" b="1" kern="100" dirty="0">
                          <a:effectLst/>
                          <a:latin typeface="微軟正黑體" pitchFamily="34" charset="-120"/>
                          <a:ea typeface="微軟正黑體" pitchFamily="34" charset="-120"/>
                        </a:rPr>
                        <a:t> </a:t>
                      </a:r>
                      <a:endParaRPr lang="zh-TW" sz="1100" b="1" kern="100" dirty="0">
                        <a:effectLst/>
                        <a:latin typeface="微軟正黑體" pitchFamily="34" charset="-120"/>
                        <a:ea typeface="微軟正黑體" pitchFamily="34" charset="-120"/>
                        <a:cs typeface="Times New Roman"/>
                      </a:endParaRPr>
                    </a:p>
                  </a:txBody>
                  <a:tcPr marL="51448" marR="51448" marT="0" marB="0" anchor="ctr">
                    <a:solidFill>
                      <a:srgbClr val="FEE7D6"/>
                    </a:solidFill>
                  </a:tcPr>
                </a:tc>
                <a:extLst>
                  <a:ext uri="{0D108BD9-81ED-4DB2-BD59-A6C34878D82A}">
                    <a16:rowId xmlns:a16="http://schemas.microsoft.com/office/drawing/2014/main" val="10002"/>
                  </a:ext>
                </a:extLst>
              </a:tr>
              <a:tr h="351542">
                <a:tc>
                  <a:txBody>
                    <a:bodyPr/>
                    <a:lstStyle/>
                    <a:p>
                      <a:pPr algn="ctr">
                        <a:spcAft>
                          <a:spcPts val="0"/>
                        </a:spcAft>
                      </a:pPr>
                      <a:r>
                        <a:rPr lang="zh-TW" sz="1200" b="1" kern="100">
                          <a:solidFill>
                            <a:schemeClr val="tx1"/>
                          </a:solidFill>
                          <a:effectLst/>
                          <a:latin typeface="微軟正黑體" pitchFamily="34" charset="-120"/>
                          <a:ea typeface="微軟正黑體" pitchFamily="34" charset="-120"/>
                        </a:rPr>
                        <a:t>教育程度</a:t>
                      </a:r>
                      <a:endParaRPr lang="zh-TW" sz="1200" b="1" kern="100">
                        <a:solidFill>
                          <a:schemeClr val="tx1"/>
                        </a:solidFill>
                        <a:effectLst/>
                        <a:latin typeface="微軟正黑體" pitchFamily="34" charset="-120"/>
                        <a:ea typeface="微軟正黑體" pitchFamily="34" charset="-120"/>
                        <a:cs typeface="Times New Roman"/>
                      </a:endParaRPr>
                    </a:p>
                  </a:txBody>
                  <a:tcPr marL="51448" marR="51448" marT="0" marB="0" anchor="ctr">
                    <a:solidFill>
                      <a:srgbClr val="FBC297"/>
                    </a:solidFill>
                  </a:tcPr>
                </a:tc>
                <a:tc>
                  <a:txBody>
                    <a:bodyPr/>
                    <a:lstStyle/>
                    <a:p>
                      <a:pPr algn="ctr">
                        <a:spcAft>
                          <a:spcPts val="0"/>
                        </a:spcAft>
                      </a:pPr>
                      <a:r>
                        <a:rPr lang="en-US" sz="1100" b="1" kern="100">
                          <a:effectLst/>
                          <a:latin typeface="微軟正黑體" pitchFamily="34" charset="-120"/>
                          <a:ea typeface="微軟正黑體" pitchFamily="34" charset="-120"/>
                        </a:rPr>
                        <a:t>V</a:t>
                      </a:r>
                      <a:endParaRPr lang="zh-TW" sz="1100" b="1" kern="100">
                        <a:effectLst/>
                        <a:latin typeface="微軟正黑體" pitchFamily="34" charset="-120"/>
                        <a:ea typeface="微軟正黑體" pitchFamily="34" charset="-120"/>
                        <a:cs typeface="Times New Roman"/>
                      </a:endParaRPr>
                    </a:p>
                  </a:txBody>
                  <a:tcPr marL="51448" marR="51448" marT="0" marB="0" anchor="ctr">
                    <a:solidFill>
                      <a:srgbClr val="FEE7D6"/>
                    </a:solidFill>
                  </a:tcPr>
                </a:tc>
                <a:tc>
                  <a:txBody>
                    <a:bodyPr/>
                    <a:lstStyle/>
                    <a:p>
                      <a:pPr algn="ctr">
                        <a:spcAft>
                          <a:spcPts val="0"/>
                        </a:spcAft>
                      </a:pPr>
                      <a:r>
                        <a:rPr lang="en-US" sz="1100" b="1" kern="100" dirty="0">
                          <a:effectLst/>
                          <a:latin typeface="微軟正黑體" pitchFamily="34" charset="-120"/>
                          <a:ea typeface="微軟正黑體" pitchFamily="34" charset="-120"/>
                        </a:rPr>
                        <a:t> </a:t>
                      </a:r>
                      <a:endParaRPr lang="zh-TW" sz="1100" b="1" kern="100" dirty="0">
                        <a:effectLst/>
                        <a:latin typeface="微軟正黑體" pitchFamily="34" charset="-120"/>
                        <a:ea typeface="微軟正黑體" pitchFamily="34" charset="-120"/>
                        <a:cs typeface="Times New Roman"/>
                      </a:endParaRPr>
                    </a:p>
                  </a:txBody>
                  <a:tcPr marL="51448" marR="51448" marT="0" marB="0" anchor="ctr">
                    <a:solidFill>
                      <a:srgbClr val="FEE7D6"/>
                    </a:solidFill>
                  </a:tcPr>
                </a:tc>
                <a:extLst>
                  <a:ext uri="{0D108BD9-81ED-4DB2-BD59-A6C34878D82A}">
                    <a16:rowId xmlns:a16="http://schemas.microsoft.com/office/drawing/2014/main" val="10003"/>
                  </a:ext>
                </a:extLst>
              </a:tr>
              <a:tr h="351542">
                <a:tc>
                  <a:txBody>
                    <a:bodyPr/>
                    <a:lstStyle/>
                    <a:p>
                      <a:pPr algn="ctr">
                        <a:spcAft>
                          <a:spcPts val="0"/>
                        </a:spcAft>
                      </a:pPr>
                      <a:r>
                        <a:rPr lang="zh-TW" sz="1200" b="1" kern="100" dirty="0">
                          <a:solidFill>
                            <a:schemeClr val="tx1"/>
                          </a:solidFill>
                          <a:effectLst/>
                          <a:latin typeface="微軟正黑體" pitchFamily="34" charset="-120"/>
                          <a:ea typeface="微軟正黑體" pitchFamily="34" charset="-120"/>
                        </a:rPr>
                        <a:t>年齡</a:t>
                      </a:r>
                      <a:endParaRPr lang="zh-TW" sz="1200" b="1" kern="100" dirty="0">
                        <a:solidFill>
                          <a:schemeClr val="tx1"/>
                        </a:solidFill>
                        <a:effectLst/>
                        <a:latin typeface="微軟正黑體" pitchFamily="34" charset="-120"/>
                        <a:ea typeface="微軟正黑體" pitchFamily="34" charset="-120"/>
                        <a:cs typeface="Times New Roman"/>
                      </a:endParaRPr>
                    </a:p>
                  </a:txBody>
                  <a:tcPr marL="51448" marR="51448" marT="0" marB="0" anchor="ctr">
                    <a:solidFill>
                      <a:srgbClr val="FBC297"/>
                    </a:solidFill>
                  </a:tcPr>
                </a:tc>
                <a:tc>
                  <a:txBody>
                    <a:bodyPr/>
                    <a:lstStyle/>
                    <a:p>
                      <a:pPr algn="ctr">
                        <a:spcAft>
                          <a:spcPts val="0"/>
                        </a:spcAft>
                      </a:pPr>
                      <a:r>
                        <a:rPr lang="en-US" sz="1100" b="1" kern="100">
                          <a:effectLst/>
                          <a:latin typeface="微軟正黑體" pitchFamily="34" charset="-120"/>
                          <a:ea typeface="微軟正黑體" pitchFamily="34" charset="-120"/>
                        </a:rPr>
                        <a:t> </a:t>
                      </a:r>
                      <a:endParaRPr lang="zh-TW" sz="1100" b="1" kern="100">
                        <a:effectLst/>
                        <a:latin typeface="微軟正黑體" pitchFamily="34" charset="-120"/>
                        <a:ea typeface="微軟正黑體" pitchFamily="34" charset="-120"/>
                        <a:cs typeface="Times New Roman"/>
                      </a:endParaRPr>
                    </a:p>
                  </a:txBody>
                  <a:tcPr marL="51448" marR="51448" marT="0" marB="0" anchor="ctr">
                    <a:solidFill>
                      <a:srgbClr val="FEE7D6"/>
                    </a:solidFill>
                  </a:tcPr>
                </a:tc>
                <a:tc>
                  <a:txBody>
                    <a:bodyPr/>
                    <a:lstStyle/>
                    <a:p>
                      <a:pPr algn="ctr">
                        <a:spcAft>
                          <a:spcPts val="0"/>
                        </a:spcAft>
                      </a:pPr>
                      <a:r>
                        <a:rPr lang="en-US" sz="1100" b="1" kern="100">
                          <a:effectLst/>
                          <a:latin typeface="微軟正黑體" pitchFamily="34" charset="-120"/>
                          <a:ea typeface="微軟正黑體" pitchFamily="34" charset="-120"/>
                        </a:rPr>
                        <a:t>V</a:t>
                      </a:r>
                      <a:endParaRPr lang="zh-TW" sz="1100" b="1" kern="100">
                        <a:effectLst/>
                        <a:latin typeface="微軟正黑體" pitchFamily="34" charset="-120"/>
                        <a:ea typeface="微軟正黑體" pitchFamily="34" charset="-120"/>
                        <a:cs typeface="Times New Roman"/>
                      </a:endParaRPr>
                    </a:p>
                  </a:txBody>
                  <a:tcPr marL="51448" marR="51448" marT="0" marB="0" anchor="ctr">
                    <a:solidFill>
                      <a:srgbClr val="FEE7D6"/>
                    </a:solidFill>
                  </a:tcPr>
                </a:tc>
                <a:extLst>
                  <a:ext uri="{0D108BD9-81ED-4DB2-BD59-A6C34878D82A}">
                    <a16:rowId xmlns:a16="http://schemas.microsoft.com/office/drawing/2014/main" val="10004"/>
                  </a:ext>
                </a:extLst>
              </a:tr>
              <a:tr h="539885">
                <a:tc>
                  <a:txBody>
                    <a:bodyPr/>
                    <a:lstStyle/>
                    <a:p>
                      <a:pPr algn="ctr">
                        <a:spcAft>
                          <a:spcPts val="0"/>
                        </a:spcAft>
                      </a:pPr>
                      <a:r>
                        <a:rPr lang="zh-TW" sz="1200" b="1" kern="100" dirty="0">
                          <a:solidFill>
                            <a:schemeClr val="tx1"/>
                          </a:solidFill>
                          <a:effectLst/>
                          <a:latin typeface="微軟正黑體" pitchFamily="34" charset="-120"/>
                          <a:ea typeface="微軟正黑體" pitchFamily="34" charset="-120"/>
                        </a:rPr>
                        <a:t>職業</a:t>
                      </a:r>
                      <a:endParaRPr lang="zh-TW" sz="1200" b="1" kern="100" dirty="0">
                        <a:solidFill>
                          <a:schemeClr val="tx1"/>
                        </a:solidFill>
                        <a:effectLst/>
                        <a:latin typeface="微軟正黑體" pitchFamily="34" charset="-120"/>
                        <a:ea typeface="微軟正黑體" pitchFamily="34" charset="-120"/>
                        <a:cs typeface="Times New Roman"/>
                      </a:endParaRPr>
                    </a:p>
                  </a:txBody>
                  <a:tcPr marL="51448" marR="51448" marT="0" marB="0" anchor="ctr">
                    <a:solidFill>
                      <a:srgbClr val="FBC297"/>
                    </a:solidFill>
                  </a:tcPr>
                </a:tc>
                <a:tc>
                  <a:txBody>
                    <a:bodyPr/>
                    <a:lstStyle/>
                    <a:p>
                      <a:pPr algn="ctr">
                        <a:spcAft>
                          <a:spcPts val="0"/>
                        </a:spcAft>
                      </a:pPr>
                      <a:r>
                        <a:rPr lang="en-US" sz="1100" b="1" kern="100" dirty="0">
                          <a:effectLst/>
                          <a:latin typeface="微軟正黑體" pitchFamily="34" charset="-120"/>
                          <a:ea typeface="微軟正黑體" pitchFamily="34" charset="-120"/>
                        </a:rPr>
                        <a:t>V</a:t>
                      </a:r>
                      <a:endParaRPr lang="zh-TW" sz="1100" b="1" kern="100" dirty="0">
                        <a:effectLst/>
                        <a:latin typeface="微軟正黑體" pitchFamily="34" charset="-120"/>
                        <a:ea typeface="微軟正黑體" pitchFamily="34" charset="-120"/>
                      </a:endParaRPr>
                    </a:p>
                    <a:p>
                      <a:pPr algn="ctr">
                        <a:spcAft>
                          <a:spcPts val="0"/>
                        </a:spcAft>
                      </a:pPr>
                      <a:r>
                        <a:rPr lang="en-US" sz="1100" b="1" kern="100" dirty="0">
                          <a:effectLst/>
                          <a:latin typeface="微軟正黑體" pitchFamily="34" charset="-120"/>
                          <a:ea typeface="微軟正黑體" pitchFamily="34" charset="-120"/>
                        </a:rPr>
                        <a:t>(</a:t>
                      </a:r>
                      <a:r>
                        <a:rPr lang="zh-TW" sz="1100" b="1" kern="100" dirty="0">
                          <a:effectLst/>
                          <a:latin typeface="微軟正黑體" pitchFamily="34" charset="-120"/>
                          <a:ea typeface="微軟正黑體" pitchFamily="34" charset="-120"/>
                        </a:rPr>
                        <a:t>非受雇者風險容忍度較受雇者高</a:t>
                      </a:r>
                      <a:r>
                        <a:rPr lang="en-US" sz="1100" b="1" kern="100" dirty="0">
                          <a:effectLst/>
                          <a:latin typeface="微軟正黑體" pitchFamily="34" charset="-120"/>
                          <a:ea typeface="微軟正黑體" pitchFamily="34" charset="-120"/>
                        </a:rPr>
                        <a:t>&amp;</a:t>
                      </a:r>
                      <a:r>
                        <a:rPr lang="zh-TW" sz="1100" b="1" kern="100" dirty="0">
                          <a:effectLst/>
                          <a:latin typeface="微軟正黑體" pitchFamily="34" charset="-120"/>
                          <a:ea typeface="微軟正黑體" pitchFamily="34" charset="-120"/>
                        </a:rPr>
                        <a:t>高專業度職業</a:t>
                      </a:r>
                      <a:r>
                        <a:rPr lang="en-US" sz="1100" b="1" kern="100" dirty="0">
                          <a:effectLst/>
                          <a:latin typeface="微軟正黑體" pitchFamily="34" charset="-120"/>
                          <a:ea typeface="微軟正黑體" pitchFamily="34" charset="-120"/>
                        </a:rPr>
                        <a:t>)</a:t>
                      </a:r>
                      <a:endParaRPr lang="zh-TW" sz="1100" b="1" kern="100" dirty="0">
                        <a:effectLst/>
                        <a:latin typeface="微軟正黑體" pitchFamily="34" charset="-120"/>
                        <a:ea typeface="微軟正黑體" pitchFamily="34" charset="-120"/>
                        <a:cs typeface="Times New Roman"/>
                      </a:endParaRPr>
                    </a:p>
                  </a:txBody>
                  <a:tcPr marL="51448" marR="51448" marT="0" marB="0" anchor="ctr">
                    <a:solidFill>
                      <a:srgbClr val="FEE7D6"/>
                    </a:solidFill>
                  </a:tcPr>
                </a:tc>
                <a:tc>
                  <a:txBody>
                    <a:bodyPr/>
                    <a:lstStyle/>
                    <a:p>
                      <a:pPr algn="ctr">
                        <a:spcAft>
                          <a:spcPts val="0"/>
                        </a:spcAft>
                      </a:pPr>
                      <a:r>
                        <a:rPr lang="en-US" sz="1100" b="1" kern="100" dirty="0">
                          <a:effectLst/>
                          <a:latin typeface="微軟正黑體" pitchFamily="34" charset="-120"/>
                          <a:ea typeface="微軟正黑體" pitchFamily="34" charset="-120"/>
                        </a:rPr>
                        <a:t> </a:t>
                      </a:r>
                      <a:endParaRPr lang="zh-TW" sz="1100" b="1" kern="100" dirty="0">
                        <a:effectLst/>
                        <a:latin typeface="微軟正黑體" pitchFamily="34" charset="-120"/>
                        <a:ea typeface="微軟正黑體" pitchFamily="34" charset="-120"/>
                        <a:cs typeface="Times New Roman"/>
                      </a:endParaRPr>
                    </a:p>
                  </a:txBody>
                  <a:tcPr marL="51448" marR="51448" marT="0" marB="0" anchor="ctr">
                    <a:solidFill>
                      <a:srgbClr val="FEE7D6"/>
                    </a:solidFill>
                  </a:tcPr>
                </a:tc>
                <a:extLst>
                  <a:ext uri="{0D108BD9-81ED-4DB2-BD59-A6C34878D82A}">
                    <a16:rowId xmlns:a16="http://schemas.microsoft.com/office/drawing/2014/main" val="10005"/>
                  </a:ext>
                </a:extLst>
              </a:tr>
              <a:tr h="324170">
                <a:tc>
                  <a:txBody>
                    <a:bodyPr/>
                    <a:lstStyle/>
                    <a:p>
                      <a:pPr algn="ctr">
                        <a:spcAft>
                          <a:spcPts val="0"/>
                        </a:spcAft>
                      </a:pPr>
                      <a:r>
                        <a:rPr lang="zh-TW" sz="1200" b="1" kern="100">
                          <a:solidFill>
                            <a:schemeClr val="tx1"/>
                          </a:solidFill>
                          <a:effectLst/>
                          <a:latin typeface="微軟正黑體" pitchFamily="34" charset="-120"/>
                          <a:ea typeface="微軟正黑體" pitchFamily="34" charset="-120"/>
                        </a:rPr>
                        <a:t>性別</a:t>
                      </a:r>
                      <a:endParaRPr lang="zh-TW" sz="1200" b="1" kern="100">
                        <a:solidFill>
                          <a:schemeClr val="tx1"/>
                        </a:solidFill>
                        <a:effectLst/>
                        <a:latin typeface="微軟正黑體" pitchFamily="34" charset="-120"/>
                        <a:ea typeface="微軟正黑體" pitchFamily="34" charset="-120"/>
                        <a:cs typeface="Times New Roman"/>
                      </a:endParaRPr>
                    </a:p>
                  </a:txBody>
                  <a:tcPr marL="51448" marR="51448" marT="0" marB="0" anchor="ctr">
                    <a:solidFill>
                      <a:srgbClr val="FBC297"/>
                    </a:solidFill>
                  </a:tcPr>
                </a:tc>
                <a:tc>
                  <a:txBody>
                    <a:bodyPr/>
                    <a:lstStyle/>
                    <a:p>
                      <a:pPr algn="ctr">
                        <a:spcAft>
                          <a:spcPts val="0"/>
                        </a:spcAft>
                      </a:pPr>
                      <a:r>
                        <a:rPr lang="en-US" sz="1100" b="1" kern="100" dirty="0" smtClean="0">
                          <a:effectLst/>
                          <a:latin typeface="微軟正黑體" pitchFamily="34" charset="-120"/>
                          <a:ea typeface="微軟正黑體" pitchFamily="34" charset="-120"/>
                        </a:rPr>
                        <a:t>V</a:t>
                      </a:r>
                    </a:p>
                    <a:p>
                      <a:pPr algn="ctr">
                        <a:spcAft>
                          <a:spcPts val="0"/>
                        </a:spcAft>
                      </a:pPr>
                      <a:r>
                        <a:rPr lang="en-US" sz="1100" b="1" kern="100" dirty="0" smtClean="0">
                          <a:effectLst/>
                          <a:latin typeface="微軟正黑體" pitchFamily="34" charset="-120"/>
                          <a:ea typeface="微軟正黑體" pitchFamily="34" charset="-120"/>
                        </a:rPr>
                        <a:t>(</a:t>
                      </a:r>
                      <a:r>
                        <a:rPr lang="zh-TW" sz="1100" b="1" kern="100" dirty="0" smtClean="0">
                          <a:effectLst/>
                          <a:latin typeface="微軟正黑體" pitchFamily="34" charset="-120"/>
                          <a:ea typeface="微軟正黑體" pitchFamily="34" charset="-120"/>
                        </a:rPr>
                        <a:t>男性</a:t>
                      </a:r>
                      <a:r>
                        <a:rPr lang="zh-TW" altLang="en-US" sz="1100" b="1" kern="100" dirty="0" smtClean="0">
                          <a:effectLst/>
                          <a:latin typeface="微軟正黑體" pitchFamily="34" charset="-120"/>
                          <a:ea typeface="微軟正黑體" pitchFamily="34" charset="-120"/>
                        </a:rPr>
                        <a:t>高於女性</a:t>
                      </a:r>
                      <a:r>
                        <a:rPr lang="en-US" sz="1100" b="1" kern="100" dirty="0" smtClean="0">
                          <a:effectLst/>
                          <a:latin typeface="微軟正黑體" pitchFamily="34" charset="-120"/>
                          <a:ea typeface="微軟正黑體" pitchFamily="34" charset="-120"/>
                        </a:rPr>
                        <a:t>) </a:t>
                      </a:r>
                      <a:endParaRPr lang="zh-TW" sz="1100" b="1" kern="100" dirty="0">
                        <a:effectLst/>
                        <a:latin typeface="微軟正黑體" pitchFamily="34" charset="-120"/>
                        <a:ea typeface="微軟正黑體" pitchFamily="34" charset="-120"/>
                        <a:cs typeface="Times New Roman"/>
                      </a:endParaRPr>
                    </a:p>
                  </a:txBody>
                  <a:tcPr marL="51448" marR="51448" marT="0" marB="0" anchor="ctr">
                    <a:solidFill>
                      <a:srgbClr val="FEE7D6"/>
                    </a:solidFill>
                  </a:tcPr>
                </a:tc>
                <a:tc>
                  <a:txBody>
                    <a:bodyPr/>
                    <a:lstStyle/>
                    <a:p>
                      <a:pPr algn="ctr">
                        <a:spcAft>
                          <a:spcPts val="0"/>
                        </a:spcAft>
                      </a:pPr>
                      <a:r>
                        <a:rPr lang="en-US" sz="1100" b="1" kern="100" dirty="0">
                          <a:effectLst/>
                          <a:latin typeface="微軟正黑體" pitchFamily="34" charset="-120"/>
                          <a:ea typeface="微軟正黑體" pitchFamily="34" charset="-120"/>
                        </a:rPr>
                        <a:t> </a:t>
                      </a:r>
                      <a:endParaRPr lang="zh-TW" sz="1100" b="1" kern="100" dirty="0">
                        <a:effectLst/>
                        <a:latin typeface="微軟正黑體" pitchFamily="34" charset="-120"/>
                        <a:ea typeface="微軟正黑體" pitchFamily="34" charset="-120"/>
                        <a:cs typeface="Times New Roman"/>
                      </a:endParaRPr>
                    </a:p>
                  </a:txBody>
                  <a:tcPr marL="51448" marR="51448" marT="0" marB="0" anchor="ctr">
                    <a:solidFill>
                      <a:srgbClr val="FEE7D6"/>
                    </a:solidFill>
                  </a:tcPr>
                </a:tc>
                <a:extLst>
                  <a:ext uri="{0D108BD9-81ED-4DB2-BD59-A6C34878D82A}">
                    <a16:rowId xmlns:a16="http://schemas.microsoft.com/office/drawing/2014/main" val="10006"/>
                  </a:ext>
                </a:extLst>
              </a:tr>
              <a:tr h="648341">
                <a:tc>
                  <a:txBody>
                    <a:bodyPr/>
                    <a:lstStyle/>
                    <a:p>
                      <a:pPr algn="ctr">
                        <a:spcAft>
                          <a:spcPts val="0"/>
                        </a:spcAft>
                      </a:pPr>
                      <a:r>
                        <a:rPr lang="zh-TW" sz="1200" b="1" kern="100" dirty="0">
                          <a:solidFill>
                            <a:schemeClr val="tx1"/>
                          </a:solidFill>
                          <a:effectLst/>
                          <a:latin typeface="微軟正黑體" pitchFamily="34" charset="-120"/>
                          <a:ea typeface="微軟正黑體" pitchFamily="34" charset="-120"/>
                        </a:rPr>
                        <a:t>婚姻狀況</a:t>
                      </a:r>
                      <a:endParaRPr lang="zh-TW" sz="1200" b="1" kern="100" dirty="0">
                        <a:solidFill>
                          <a:schemeClr val="tx1"/>
                        </a:solidFill>
                        <a:effectLst/>
                        <a:latin typeface="微軟正黑體" pitchFamily="34" charset="-120"/>
                        <a:ea typeface="微軟正黑體" pitchFamily="34" charset="-120"/>
                        <a:cs typeface="Times New Roman"/>
                      </a:endParaRPr>
                    </a:p>
                  </a:txBody>
                  <a:tcPr marL="51448" marR="51448" marT="0" marB="0" anchor="ctr">
                    <a:solidFill>
                      <a:srgbClr val="FBC297"/>
                    </a:solidFill>
                  </a:tcPr>
                </a:tc>
                <a:tc>
                  <a:txBody>
                    <a:bodyPr/>
                    <a:lstStyle/>
                    <a:p>
                      <a:pPr algn="ctr">
                        <a:spcAft>
                          <a:spcPts val="0"/>
                        </a:spcAft>
                      </a:pPr>
                      <a:r>
                        <a:rPr lang="en-US" sz="1100" b="1" kern="100" dirty="0" smtClean="0">
                          <a:effectLst/>
                          <a:latin typeface="微軟正黑體" pitchFamily="34" charset="-120"/>
                          <a:ea typeface="微軟正黑體" pitchFamily="34" charset="-120"/>
                        </a:rPr>
                        <a:t>V</a:t>
                      </a:r>
                    </a:p>
                    <a:p>
                      <a:pPr algn="ctr">
                        <a:spcAft>
                          <a:spcPts val="0"/>
                        </a:spcAft>
                      </a:pPr>
                      <a:r>
                        <a:rPr lang="en-US" sz="1100" b="1" kern="100" dirty="0" smtClean="0">
                          <a:effectLst/>
                          <a:latin typeface="微軟正黑體" pitchFamily="34" charset="-120"/>
                          <a:ea typeface="微軟正黑體" pitchFamily="34" charset="-120"/>
                        </a:rPr>
                        <a:t>(</a:t>
                      </a:r>
                      <a:r>
                        <a:rPr lang="zh-TW" sz="1100" b="1" kern="100" dirty="0">
                          <a:effectLst/>
                          <a:latin typeface="微軟正黑體" pitchFamily="34" charset="-120"/>
                          <a:ea typeface="微軟正黑體" pitchFamily="34" charset="-120"/>
                        </a:rPr>
                        <a:t>未婚男性之風險容忍度高於已婚</a:t>
                      </a:r>
                      <a:r>
                        <a:rPr lang="zh-TW" sz="1100" b="1" kern="100" dirty="0">
                          <a:solidFill>
                            <a:schemeClr val="dk1"/>
                          </a:solidFill>
                          <a:effectLst/>
                          <a:latin typeface="微軟正黑體" pitchFamily="34" charset="-120"/>
                          <a:ea typeface="微軟正黑體" pitchFamily="34" charset="-120"/>
                          <a:cs typeface="+mn-cs"/>
                        </a:rPr>
                        <a:t>男性</a:t>
                      </a:r>
                      <a:r>
                        <a:rPr lang="zh-TW" sz="1100" b="1" kern="100" dirty="0">
                          <a:effectLst/>
                          <a:latin typeface="微軟正黑體" pitchFamily="34" charset="-120"/>
                          <a:ea typeface="微軟正黑體" pitchFamily="34" charset="-120"/>
                        </a:rPr>
                        <a:t>，接續則為未婚女性、已婚女性</a:t>
                      </a:r>
                      <a:r>
                        <a:rPr lang="en-US" sz="1100" b="1" kern="100" dirty="0">
                          <a:effectLst/>
                          <a:latin typeface="微軟正黑體" pitchFamily="34" charset="-120"/>
                          <a:ea typeface="微軟正黑體" pitchFamily="34" charset="-120"/>
                        </a:rPr>
                        <a:t>)</a:t>
                      </a:r>
                      <a:endParaRPr lang="zh-TW" sz="1100" b="1" kern="100" dirty="0">
                        <a:effectLst/>
                        <a:latin typeface="微軟正黑體" pitchFamily="34" charset="-120"/>
                        <a:ea typeface="微軟正黑體" pitchFamily="34" charset="-120"/>
                        <a:cs typeface="Times New Roman"/>
                      </a:endParaRPr>
                    </a:p>
                  </a:txBody>
                  <a:tcPr marL="51448" marR="51448" marT="0" marB="0" anchor="ctr">
                    <a:solidFill>
                      <a:srgbClr val="FEE7D6"/>
                    </a:solidFill>
                  </a:tcPr>
                </a:tc>
                <a:tc>
                  <a:txBody>
                    <a:bodyPr/>
                    <a:lstStyle/>
                    <a:p>
                      <a:pPr algn="ctr">
                        <a:spcAft>
                          <a:spcPts val="0"/>
                        </a:spcAft>
                      </a:pPr>
                      <a:r>
                        <a:rPr lang="en-US" sz="1100" b="1" kern="100" dirty="0">
                          <a:effectLst/>
                          <a:latin typeface="微軟正黑體" pitchFamily="34" charset="-120"/>
                          <a:ea typeface="微軟正黑體" pitchFamily="34" charset="-120"/>
                        </a:rPr>
                        <a:t> </a:t>
                      </a:r>
                      <a:endParaRPr lang="zh-TW" sz="1100" b="1" kern="100" dirty="0">
                        <a:effectLst/>
                        <a:latin typeface="微軟正黑體" pitchFamily="34" charset="-120"/>
                        <a:ea typeface="微軟正黑體" pitchFamily="34" charset="-120"/>
                        <a:cs typeface="Times New Roman"/>
                      </a:endParaRPr>
                    </a:p>
                  </a:txBody>
                  <a:tcPr marL="51448" marR="51448" marT="0" marB="0" anchor="ctr">
                    <a:solidFill>
                      <a:srgbClr val="FEE7D6"/>
                    </a:solidFill>
                  </a:tcPr>
                </a:tc>
                <a:extLst>
                  <a:ext uri="{0D108BD9-81ED-4DB2-BD59-A6C34878D82A}">
                    <a16:rowId xmlns:a16="http://schemas.microsoft.com/office/drawing/2014/main" val="10007"/>
                  </a:ext>
                </a:extLst>
              </a:tr>
            </a:tbl>
          </a:graphicData>
        </a:graphic>
      </p:graphicFrame>
      <p:sp>
        <p:nvSpPr>
          <p:cNvPr id="9" name="矩形 8"/>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5</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374753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1F539002-E30C-409C-93E4-9040FF3868E4}"/>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
        <p:nvSpPr>
          <p:cNvPr id="16" name="Rectangle 15">
            <a:extLst>
              <a:ext uri="{FF2B5EF4-FFF2-40B4-BE49-F238E27FC236}">
                <a16:creationId xmlns:a16="http://schemas.microsoft.com/office/drawing/2014/main" id="{DDC196ED-3752-4CBB-BA56-1B75DF0E537D}"/>
              </a:ext>
            </a:extLst>
          </p:cNvPr>
          <p:cNvSpPr/>
          <p:nvPr/>
        </p:nvSpPr>
        <p:spPr>
          <a:xfrm>
            <a:off x="0" y="0"/>
            <a:ext cx="9144000" cy="5143500"/>
          </a:xfrm>
          <a:prstGeom prst="rect">
            <a:avLst/>
          </a:prstGeom>
          <a:gradFill flip="none" rotWithShape="1">
            <a:gsLst>
              <a:gs pos="5000">
                <a:schemeClr val="accent3"/>
              </a:gs>
              <a:gs pos="100000">
                <a:schemeClr val="accent1">
                  <a:alpha val="38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IN"/>
          </a:p>
        </p:txBody>
      </p:sp>
      <p:sp>
        <p:nvSpPr>
          <p:cNvPr id="5" name="Text Placeholder 4">
            <a:extLst>
              <a:ext uri="{FF2B5EF4-FFF2-40B4-BE49-F238E27FC236}">
                <a16:creationId xmlns:a16="http://schemas.microsoft.com/office/drawing/2014/main" id="{66BF6B16-3A2D-40A1-8379-8C68FFDBF445}"/>
              </a:ext>
            </a:extLst>
          </p:cNvPr>
          <p:cNvSpPr>
            <a:spLocks noGrp="1"/>
          </p:cNvSpPr>
          <p:nvPr>
            <p:ph type="body" sz="quarter" idx="11"/>
          </p:nvPr>
        </p:nvSpPr>
        <p:spPr>
          <a:xfrm>
            <a:off x="661767" y="2841781"/>
            <a:ext cx="4702971" cy="755675"/>
          </a:xfrm>
        </p:spPr>
        <p:txBody>
          <a:bodyPr/>
          <a:lstStyle/>
          <a:p>
            <a:r>
              <a:rPr lang="zh-TW" altLang="en-US" sz="4100" dirty="0">
                <a:solidFill>
                  <a:schemeClr val="bg1"/>
                </a:solidFill>
                <a:latin typeface="微軟正黑體" pitchFamily="34" charset="-120"/>
                <a:ea typeface="微軟正黑體" pitchFamily="34" charset="-120"/>
              </a:rPr>
              <a:t>探索性資料分析</a:t>
            </a:r>
            <a:endParaRPr lang="en-IN" sz="4100" dirty="0">
              <a:solidFill>
                <a:schemeClr val="bg1"/>
              </a:solidFill>
              <a:latin typeface="微軟正黑體" pitchFamily="34" charset="-120"/>
              <a:ea typeface="微軟正黑體" pitchFamily="34" charset="-120"/>
            </a:endParaRPr>
          </a:p>
        </p:txBody>
      </p:sp>
      <p:sp>
        <p:nvSpPr>
          <p:cNvPr id="17" name="Text Placeholder 16">
            <a:extLst>
              <a:ext uri="{FF2B5EF4-FFF2-40B4-BE49-F238E27FC236}">
                <a16:creationId xmlns:a16="http://schemas.microsoft.com/office/drawing/2014/main" id="{55C41E98-8CBB-4869-84E8-9BBF0D2A93A0}"/>
              </a:ext>
            </a:extLst>
          </p:cNvPr>
          <p:cNvSpPr>
            <a:spLocks noGrp="1"/>
          </p:cNvSpPr>
          <p:nvPr>
            <p:ph type="body" sz="quarter" idx="12"/>
          </p:nvPr>
        </p:nvSpPr>
        <p:spPr/>
        <p:txBody>
          <a:bodyPr>
            <a:normAutofit/>
          </a:bodyPr>
          <a:lstStyle/>
          <a:p>
            <a:endParaRPr lang="en-US" sz="1500" kern="0" dirty="0">
              <a:solidFill>
                <a:schemeClr val="bg1"/>
              </a:solidFill>
            </a:endParaRPr>
          </a:p>
        </p:txBody>
      </p:sp>
      <p:sp>
        <p:nvSpPr>
          <p:cNvPr id="6" name="Diamond 5">
            <a:extLst>
              <a:ext uri="{FF2B5EF4-FFF2-40B4-BE49-F238E27FC236}">
                <a16:creationId xmlns:a16="http://schemas.microsoft.com/office/drawing/2014/main" id="{B72BD343-1C28-44FB-93BF-75431E15CDDF}"/>
              </a:ext>
            </a:extLst>
          </p:cNvPr>
          <p:cNvSpPr/>
          <p:nvPr/>
        </p:nvSpPr>
        <p:spPr>
          <a:xfrm>
            <a:off x="782251" y="1599642"/>
            <a:ext cx="1148150" cy="1147851"/>
          </a:xfrm>
          <a:prstGeom prst="diamond">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IN" sz="2700" b="1" dirty="0">
                <a:latin typeface="Open Sans" panose="020B0606030504020204" pitchFamily="34" charset="0"/>
                <a:ea typeface="Open Sans" panose="020B0606030504020204" pitchFamily="34" charset="0"/>
                <a:cs typeface="Open Sans" panose="020B0606030504020204" pitchFamily="34" charset="0"/>
              </a:rPr>
              <a:t>02</a:t>
            </a:r>
          </a:p>
        </p:txBody>
      </p:sp>
    </p:spTree>
    <p:extLst>
      <p:ext uri="{BB962C8B-B14F-4D97-AF65-F5344CB8AC3E}">
        <p14:creationId xmlns:p14="http://schemas.microsoft.com/office/powerpoint/2010/main" val="1342426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a:latin typeface="微軟正黑體" pitchFamily="34" charset="-120"/>
                <a:ea typeface="微軟正黑體" pitchFamily="34" charset="-120"/>
              </a:rPr>
              <a:t>探索性</a:t>
            </a:r>
            <a:r>
              <a:rPr lang="zh-TW" altLang="en-US" b="1" dirty="0" smtClean="0">
                <a:latin typeface="微軟正黑體" pitchFamily="34" charset="-120"/>
                <a:ea typeface="微軟正黑體" pitchFamily="34" charset="-120"/>
              </a:rPr>
              <a:t>資料分析</a:t>
            </a:r>
            <a:endParaRPr lang="zh-TW" altLang="en-US" b="1" dirty="0">
              <a:latin typeface="微軟正黑體" pitchFamily="34" charset="-120"/>
              <a:ea typeface="微軟正黑體" pitchFamily="34" charset="-120"/>
            </a:endParaRPr>
          </a:p>
        </p:txBody>
      </p:sp>
      <p:sp>
        <p:nvSpPr>
          <p:cNvPr id="10"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12" name="矩形 11"/>
          <p:cNvSpPr/>
          <p:nvPr/>
        </p:nvSpPr>
        <p:spPr>
          <a:xfrm>
            <a:off x="546632" y="843558"/>
            <a:ext cx="4810502" cy="300083"/>
          </a:xfrm>
          <a:prstGeom prst="rect">
            <a:avLst/>
          </a:prstGeom>
        </p:spPr>
        <p:txBody>
          <a:bodyPr wrap="none" lIns="68589" tIns="34295" rIns="68589" bIns="34295">
            <a:spAutoFit/>
          </a:bodyPr>
          <a:lstStyle/>
          <a:p>
            <a:pPr marL="257209" indent="-257209">
              <a:buFont typeface="Arial" pitchFamily="34" charset="0"/>
              <a:buChar char="•"/>
            </a:pPr>
            <a:r>
              <a:rPr lang="zh-TW" altLang="zh-TW" sz="1500" dirty="0">
                <a:latin typeface="微軟正黑體" pitchFamily="34" charset="-120"/>
                <a:ea typeface="微軟正黑體" pitchFamily="34" charset="-120"/>
                <a:cs typeface="Times New Roman"/>
              </a:rPr>
              <a:t>各變數資料分布</a:t>
            </a:r>
            <a:r>
              <a:rPr lang="zh-TW" altLang="en-US" sz="1500" dirty="0">
                <a:latin typeface="微軟正黑體" pitchFamily="34" charset="-120"/>
                <a:ea typeface="微軟正黑體" pitchFamily="34" charset="-120"/>
                <a:cs typeface="Times New Roman"/>
              </a:rPr>
              <a:t> </a:t>
            </a:r>
            <a:r>
              <a:rPr lang="en-US" altLang="zh-TW" sz="1500" dirty="0">
                <a:latin typeface="微軟正黑體" pitchFamily="34" charset="-120"/>
                <a:ea typeface="微軟正黑體" pitchFamily="34" charset="-120"/>
                <a:cs typeface="Times New Roman"/>
              </a:rPr>
              <a:t>(</a:t>
            </a:r>
            <a:r>
              <a:rPr lang="zh-TW" altLang="zh-TW" sz="1500" dirty="0">
                <a:latin typeface="微軟正黑體" pitchFamily="34" charset="-120"/>
                <a:ea typeface="微軟正黑體" pitchFamily="34" charset="-120"/>
              </a:rPr>
              <a:t>依照年齡大小對應其他各顧客背景</a:t>
            </a:r>
            <a:r>
              <a:rPr lang="en-US" altLang="zh-TW" sz="1500" dirty="0">
                <a:latin typeface="微軟正黑體" pitchFamily="34" charset="-120"/>
                <a:ea typeface="微軟正黑體" pitchFamily="34" charset="-120"/>
              </a:rPr>
              <a:t>)</a:t>
            </a:r>
            <a:endParaRPr lang="zh-TW" altLang="en-US" sz="1500" dirty="0">
              <a:latin typeface="微軟正黑體" pitchFamily="34" charset="-120"/>
              <a:ea typeface="微軟正黑體" pitchFamily="34" charset="-120"/>
            </a:endParaRPr>
          </a:p>
        </p:txBody>
      </p:sp>
      <p:graphicFrame>
        <p:nvGraphicFramePr>
          <p:cNvPr id="13" name="表格 12"/>
          <p:cNvGraphicFramePr>
            <a:graphicFrameLocks noGrp="1"/>
          </p:cNvGraphicFramePr>
          <p:nvPr>
            <p:extLst>
              <p:ext uri="{D42A27DB-BD31-4B8C-83A1-F6EECF244321}">
                <p14:modId xmlns:p14="http://schemas.microsoft.com/office/powerpoint/2010/main" val="2418995575"/>
              </p:ext>
            </p:extLst>
          </p:nvPr>
        </p:nvGraphicFramePr>
        <p:xfrm>
          <a:off x="6354662" y="1953733"/>
          <a:ext cx="2627278" cy="2238198"/>
        </p:xfrm>
        <a:graphic>
          <a:graphicData uri="http://schemas.openxmlformats.org/drawingml/2006/table">
            <a:tbl>
              <a:tblPr firstRow="1" firstCol="1" bandRow="1">
                <a:tableStyleId>{5C22544A-7EE6-4342-B048-85BDC9FD1C3A}</a:tableStyleId>
              </a:tblPr>
              <a:tblGrid>
                <a:gridCol w="933955">
                  <a:extLst>
                    <a:ext uri="{9D8B030D-6E8A-4147-A177-3AD203B41FA5}">
                      <a16:colId xmlns:a16="http://schemas.microsoft.com/office/drawing/2014/main" val="20000"/>
                    </a:ext>
                  </a:extLst>
                </a:gridCol>
                <a:gridCol w="1693323">
                  <a:extLst>
                    <a:ext uri="{9D8B030D-6E8A-4147-A177-3AD203B41FA5}">
                      <a16:colId xmlns:a16="http://schemas.microsoft.com/office/drawing/2014/main" val="20001"/>
                    </a:ext>
                  </a:extLst>
                </a:gridCol>
              </a:tblGrid>
              <a:tr h="373033">
                <a:tc>
                  <a:txBody>
                    <a:bodyPr/>
                    <a:lstStyle/>
                    <a:p>
                      <a:pPr marL="0" algn="ctr" defTabSz="1218987" rtl="0" eaLnBrk="1" latinLnBrk="0" hangingPunct="1">
                        <a:spcAft>
                          <a:spcPts val="0"/>
                        </a:spcAft>
                      </a:pPr>
                      <a:r>
                        <a:rPr lang="zh-TW" sz="1100" b="1" kern="100" dirty="0" smtClean="0">
                          <a:solidFill>
                            <a:schemeClr val="bg1"/>
                          </a:solidFill>
                          <a:effectLst/>
                          <a:latin typeface="微軟正黑體" pitchFamily="34" charset="-120"/>
                          <a:ea typeface="微軟正黑體" pitchFamily="34" charset="-120"/>
                          <a:cs typeface="+mn-cs"/>
                        </a:rPr>
                        <a:t>變數</a:t>
                      </a:r>
                      <a:r>
                        <a:rPr lang="zh-TW" altLang="en-US" sz="1100" b="1" kern="100" dirty="0" smtClean="0">
                          <a:solidFill>
                            <a:schemeClr val="bg1"/>
                          </a:solidFill>
                          <a:effectLst/>
                          <a:latin typeface="微軟正黑體" pitchFamily="34" charset="-120"/>
                          <a:ea typeface="微軟正黑體" pitchFamily="34" charset="-120"/>
                          <a:cs typeface="+mn-cs"/>
                        </a:rPr>
                        <a:t>名稱</a:t>
                      </a:r>
                      <a:endParaRPr lang="zh-TW" sz="1100" b="1" kern="100" dirty="0">
                        <a:solidFill>
                          <a:schemeClr val="bg1"/>
                        </a:solidFill>
                        <a:effectLst/>
                        <a:latin typeface="微軟正黑體" pitchFamily="34" charset="-120"/>
                        <a:ea typeface="微軟正黑體" pitchFamily="34" charset="-120"/>
                        <a:cs typeface="+mn-cs"/>
                      </a:endParaRPr>
                    </a:p>
                  </a:txBody>
                  <a:tcPr marL="51448" marR="51448" marT="0" marB="0" anchor="ctr">
                    <a:solidFill>
                      <a:schemeClr val="accent3"/>
                    </a:solidFill>
                  </a:tcPr>
                </a:tc>
                <a:tc>
                  <a:txBody>
                    <a:bodyPr/>
                    <a:lstStyle/>
                    <a:p>
                      <a:pPr marL="0" algn="ctr" defTabSz="1218987" rtl="0" eaLnBrk="1" latinLnBrk="0" hangingPunct="1">
                        <a:spcAft>
                          <a:spcPts val="0"/>
                        </a:spcAft>
                      </a:pPr>
                      <a:r>
                        <a:rPr lang="zh-TW" sz="1100" b="1" kern="100" dirty="0">
                          <a:solidFill>
                            <a:schemeClr val="bg1"/>
                          </a:solidFill>
                          <a:effectLst/>
                          <a:latin typeface="微軟正黑體" pitchFamily="34" charset="-120"/>
                          <a:ea typeface="微軟正黑體" pitchFamily="34" charset="-120"/>
                          <a:cs typeface="+mn-cs"/>
                        </a:rPr>
                        <a:t>數值意義</a:t>
                      </a:r>
                    </a:p>
                  </a:txBody>
                  <a:tcPr marL="51448" marR="51448" marT="0" marB="0" anchor="ctr">
                    <a:solidFill>
                      <a:schemeClr val="accent3"/>
                    </a:solidFill>
                  </a:tcPr>
                </a:tc>
                <a:extLst>
                  <a:ext uri="{0D108BD9-81ED-4DB2-BD59-A6C34878D82A}">
                    <a16:rowId xmlns:a16="http://schemas.microsoft.com/office/drawing/2014/main" val="10000"/>
                  </a:ext>
                </a:extLst>
              </a:tr>
              <a:tr h="373033">
                <a:tc>
                  <a:txBody>
                    <a:bodyPr/>
                    <a:lstStyle/>
                    <a:p>
                      <a:pPr marL="0" algn="ctr" defTabSz="1218987" rtl="0" eaLnBrk="1" latinLnBrk="0" hangingPunct="1">
                        <a:spcAft>
                          <a:spcPts val="0"/>
                        </a:spcAft>
                      </a:pPr>
                      <a:r>
                        <a:rPr lang="en-US" sz="1100" b="1" kern="100" dirty="0" err="1">
                          <a:solidFill>
                            <a:schemeClr val="dk1"/>
                          </a:solidFill>
                          <a:effectLst/>
                          <a:latin typeface="微軟正黑體" pitchFamily="34" charset="-120"/>
                          <a:ea typeface="微軟正黑體" pitchFamily="34" charset="-120"/>
                          <a:cs typeface="+mn-cs"/>
                        </a:rPr>
                        <a:t>c_edu</a:t>
                      </a:r>
                      <a:endParaRPr lang="zh-TW" sz="1100" b="1" kern="100" dirty="0">
                        <a:solidFill>
                          <a:schemeClr val="dk1"/>
                        </a:solidFill>
                        <a:effectLst/>
                        <a:latin typeface="微軟正黑體" pitchFamily="34" charset="-120"/>
                        <a:ea typeface="微軟正黑體" pitchFamily="34" charset="-120"/>
                        <a:cs typeface="+mn-cs"/>
                      </a:endParaRPr>
                    </a:p>
                  </a:txBody>
                  <a:tcPr marL="51448" marR="51448" marT="0" marB="0" anchor="ctr">
                    <a:solidFill>
                      <a:srgbClr val="FEE7D6"/>
                    </a:solidFill>
                  </a:tcPr>
                </a:tc>
                <a:tc>
                  <a:txBody>
                    <a:bodyPr/>
                    <a:lstStyle/>
                    <a:p>
                      <a:pPr marL="0" algn="ctr" defTabSz="1218987" rtl="0" eaLnBrk="1" latinLnBrk="0" hangingPunct="1">
                        <a:spcAft>
                          <a:spcPts val="0"/>
                        </a:spcAft>
                      </a:pPr>
                      <a:r>
                        <a:rPr lang="zh-TW" sz="1100" b="1" kern="100" dirty="0">
                          <a:solidFill>
                            <a:schemeClr val="dk1"/>
                          </a:solidFill>
                          <a:effectLst/>
                          <a:latin typeface="微軟正黑體" pitchFamily="34" charset="-120"/>
                          <a:ea typeface="微軟正黑體" pitchFamily="34" charset="-120"/>
                          <a:cs typeface="+mn-cs"/>
                        </a:rPr>
                        <a:t>越小表示</a:t>
                      </a:r>
                      <a:r>
                        <a:rPr lang="zh-TW" sz="1100" b="1" u="none" kern="100" dirty="0">
                          <a:solidFill>
                            <a:schemeClr val="dk1"/>
                          </a:solidFill>
                          <a:effectLst/>
                          <a:latin typeface="微軟正黑體" pitchFamily="34" charset="-120"/>
                          <a:ea typeface="微軟正黑體" pitchFamily="34" charset="-120"/>
                          <a:cs typeface="+mn-cs"/>
                        </a:rPr>
                        <a:t>教育程度</a:t>
                      </a:r>
                      <a:r>
                        <a:rPr lang="zh-TW" sz="1100" b="1" kern="100" dirty="0">
                          <a:solidFill>
                            <a:schemeClr val="dk1"/>
                          </a:solidFill>
                          <a:effectLst/>
                          <a:latin typeface="微軟正黑體" pitchFamily="34" charset="-120"/>
                          <a:ea typeface="微軟正黑體" pitchFamily="34" charset="-120"/>
                          <a:cs typeface="+mn-cs"/>
                        </a:rPr>
                        <a:t>低</a:t>
                      </a:r>
                    </a:p>
                  </a:txBody>
                  <a:tcPr marL="51448" marR="51448" marT="0" marB="0" anchor="ctr">
                    <a:solidFill>
                      <a:srgbClr val="FEE7D6"/>
                    </a:solidFill>
                  </a:tcPr>
                </a:tc>
                <a:extLst>
                  <a:ext uri="{0D108BD9-81ED-4DB2-BD59-A6C34878D82A}">
                    <a16:rowId xmlns:a16="http://schemas.microsoft.com/office/drawing/2014/main" val="10001"/>
                  </a:ext>
                </a:extLst>
              </a:tr>
              <a:tr h="373033">
                <a:tc>
                  <a:txBody>
                    <a:bodyPr/>
                    <a:lstStyle/>
                    <a:p>
                      <a:pPr marL="0" algn="ctr" defTabSz="1218987" rtl="0" eaLnBrk="1" latinLnBrk="0" hangingPunct="1">
                        <a:spcAft>
                          <a:spcPts val="0"/>
                        </a:spcAft>
                      </a:pPr>
                      <a:r>
                        <a:rPr lang="en-US" sz="1100" b="1" kern="100" dirty="0" err="1">
                          <a:solidFill>
                            <a:schemeClr val="dk1"/>
                          </a:solidFill>
                          <a:effectLst/>
                          <a:latin typeface="微軟正黑體" pitchFamily="34" charset="-120"/>
                          <a:ea typeface="微軟正黑體" pitchFamily="34" charset="-120"/>
                          <a:cs typeface="+mn-cs"/>
                        </a:rPr>
                        <a:t>c_mry</a:t>
                      </a:r>
                      <a:endParaRPr lang="zh-TW" sz="1100" b="1" kern="100" dirty="0">
                        <a:solidFill>
                          <a:schemeClr val="dk1"/>
                        </a:solidFill>
                        <a:effectLst/>
                        <a:latin typeface="微軟正黑體" pitchFamily="34" charset="-120"/>
                        <a:ea typeface="微軟正黑體" pitchFamily="34" charset="-120"/>
                        <a:cs typeface="+mn-cs"/>
                      </a:endParaRPr>
                    </a:p>
                  </a:txBody>
                  <a:tcPr marL="51448" marR="51448" marT="0" marB="0" anchor="ctr">
                    <a:solidFill>
                      <a:srgbClr val="FEE7D6"/>
                    </a:solidFill>
                  </a:tcPr>
                </a:tc>
                <a:tc>
                  <a:txBody>
                    <a:bodyPr/>
                    <a:lstStyle/>
                    <a:p>
                      <a:pPr marL="0" algn="ctr" defTabSz="1218987" rtl="0" eaLnBrk="1" latinLnBrk="0" hangingPunct="1">
                        <a:spcAft>
                          <a:spcPts val="0"/>
                        </a:spcAft>
                      </a:pPr>
                      <a:r>
                        <a:rPr lang="zh-TW" sz="1100" b="1" kern="100" dirty="0">
                          <a:solidFill>
                            <a:schemeClr val="dk1"/>
                          </a:solidFill>
                          <a:effectLst/>
                          <a:latin typeface="微軟正黑體" pitchFamily="34" charset="-120"/>
                          <a:ea typeface="微軟正黑體" pitchFamily="34" charset="-120"/>
                          <a:cs typeface="+mn-cs"/>
                        </a:rPr>
                        <a:t>為</a:t>
                      </a:r>
                      <a:r>
                        <a:rPr lang="en-US" sz="1100" b="1" u="none" kern="100" dirty="0">
                          <a:solidFill>
                            <a:schemeClr val="dk1"/>
                          </a:solidFill>
                          <a:effectLst/>
                          <a:latin typeface="微軟正黑體" pitchFamily="34" charset="-120"/>
                          <a:ea typeface="微軟正黑體" pitchFamily="34" charset="-120"/>
                          <a:cs typeface="+mn-cs"/>
                        </a:rPr>
                        <a:t>0</a:t>
                      </a:r>
                      <a:r>
                        <a:rPr lang="zh-TW" sz="1100" b="1" u="none" kern="100" dirty="0">
                          <a:solidFill>
                            <a:schemeClr val="dk1"/>
                          </a:solidFill>
                          <a:effectLst/>
                          <a:latin typeface="微軟正黑體" pitchFamily="34" charset="-120"/>
                          <a:ea typeface="微軟正黑體" pitchFamily="34" charset="-120"/>
                          <a:cs typeface="+mn-cs"/>
                        </a:rPr>
                        <a:t>表示未婚、</a:t>
                      </a:r>
                      <a:r>
                        <a:rPr lang="en-US" sz="1100" b="1" u="none" kern="100" dirty="0">
                          <a:solidFill>
                            <a:schemeClr val="dk1"/>
                          </a:solidFill>
                          <a:effectLst/>
                          <a:latin typeface="微軟正黑體" pitchFamily="34" charset="-120"/>
                          <a:ea typeface="微軟正黑體" pitchFamily="34" charset="-120"/>
                          <a:cs typeface="+mn-cs"/>
                        </a:rPr>
                        <a:t>1</a:t>
                      </a:r>
                      <a:r>
                        <a:rPr lang="zh-TW" sz="1100" b="1" u="none" kern="100" dirty="0">
                          <a:solidFill>
                            <a:schemeClr val="dk1"/>
                          </a:solidFill>
                          <a:effectLst/>
                          <a:latin typeface="微軟正黑體" pitchFamily="34" charset="-120"/>
                          <a:ea typeface="微軟正黑體" pitchFamily="34" charset="-120"/>
                          <a:cs typeface="+mn-cs"/>
                        </a:rPr>
                        <a:t>表示已婚</a:t>
                      </a:r>
                    </a:p>
                  </a:txBody>
                  <a:tcPr marL="51448" marR="51448" marT="0" marB="0" anchor="ctr">
                    <a:solidFill>
                      <a:srgbClr val="FEE7D6"/>
                    </a:solidFill>
                  </a:tcPr>
                </a:tc>
                <a:extLst>
                  <a:ext uri="{0D108BD9-81ED-4DB2-BD59-A6C34878D82A}">
                    <a16:rowId xmlns:a16="http://schemas.microsoft.com/office/drawing/2014/main" val="10002"/>
                  </a:ext>
                </a:extLst>
              </a:tr>
              <a:tr h="373033">
                <a:tc>
                  <a:txBody>
                    <a:bodyPr/>
                    <a:lstStyle/>
                    <a:p>
                      <a:pPr marL="0" algn="ctr" defTabSz="1218987" rtl="0" eaLnBrk="1" latinLnBrk="0" hangingPunct="1">
                        <a:spcAft>
                          <a:spcPts val="0"/>
                        </a:spcAft>
                      </a:pPr>
                      <a:r>
                        <a:rPr lang="en-US" sz="1100" b="1" kern="100">
                          <a:solidFill>
                            <a:schemeClr val="dk1"/>
                          </a:solidFill>
                          <a:effectLst/>
                          <a:latin typeface="微軟正黑體" pitchFamily="34" charset="-120"/>
                          <a:ea typeface="微軟正黑體" pitchFamily="34" charset="-120"/>
                          <a:cs typeface="+mn-cs"/>
                        </a:rPr>
                        <a:t>a_incm_fl</a:t>
                      </a:r>
                      <a:endParaRPr lang="zh-TW" sz="1100" b="1" kern="100">
                        <a:solidFill>
                          <a:schemeClr val="dk1"/>
                        </a:solidFill>
                        <a:effectLst/>
                        <a:latin typeface="微軟正黑體" pitchFamily="34" charset="-120"/>
                        <a:ea typeface="微軟正黑體" pitchFamily="34" charset="-120"/>
                        <a:cs typeface="+mn-cs"/>
                      </a:endParaRPr>
                    </a:p>
                  </a:txBody>
                  <a:tcPr marL="51448" marR="51448" marT="0" marB="0" anchor="ctr">
                    <a:solidFill>
                      <a:srgbClr val="FEE7D6"/>
                    </a:solidFill>
                  </a:tcPr>
                </a:tc>
                <a:tc>
                  <a:txBody>
                    <a:bodyPr/>
                    <a:lstStyle/>
                    <a:p>
                      <a:pPr marL="0" algn="ctr" defTabSz="1218987" rtl="0" eaLnBrk="1" latinLnBrk="0" hangingPunct="1">
                        <a:spcAft>
                          <a:spcPts val="0"/>
                        </a:spcAft>
                      </a:pPr>
                      <a:r>
                        <a:rPr lang="en-US" sz="1100" b="1" kern="100" dirty="0">
                          <a:solidFill>
                            <a:schemeClr val="dk1"/>
                          </a:solidFill>
                          <a:effectLst/>
                          <a:latin typeface="微軟正黑體" pitchFamily="34" charset="-120"/>
                          <a:ea typeface="微軟正黑體" pitchFamily="34" charset="-120"/>
                          <a:cs typeface="+mn-cs"/>
                        </a:rPr>
                        <a:t>1~6</a:t>
                      </a:r>
                      <a:r>
                        <a:rPr lang="zh-TW" sz="1100" b="1" kern="100" dirty="0">
                          <a:solidFill>
                            <a:schemeClr val="dk1"/>
                          </a:solidFill>
                          <a:effectLst/>
                          <a:latin typeface="微軟正黑體" pitchFamily="34" charset="-120"/>
                          <a:ea typeface="微軟正黑體" pitchFamily="34" charset="-120"/>
                          <a:cs typeface="+mn-cs"/>
                        </a:rPr>
                        <a:t>數值越高，收入越高</a:t>
                      </a:r>
                    </a:p>
                  </a:txBody>
                  <a:tcPr marL="51448" marR="51448" marT="0" marB="0" anchor="ctr">
                    <a:solidFill>
                      <a:srgbClr val="FEE7D6"/>
                    </a:solidFill>
                  </a:tcPr>
                </a:tc>
                <a:extLst>
                  <a:ext uri="{0D108BD9-81ED-4DB2-BD59-A6C34878D82A}">
                    <a16:rowId xmlns:a16="http://schemas.microsoft.com/office/drawing/2014/main" val="10003"/>
                  </a:ext>
                </a:extLst>
              </a:tr>
              <a:tr h="373033">
                <a:tc>
                  <a:txBody>
                    <a:bodyPr/>
                    <a:lstStyle/>
                    <a:p>
                      <a:pPr marL="0" algn="ctr" defTabSz="1218987" rtl="0" eaLnBrk="1" latinLnBrk="0" hangingPunct="1">
                        <a:spcAft>
                          <a:spcPts val="0"/>
                        </a:spcAft>
                      </a:pPr>
                      <a:r>
                        <a:rPr lang="en-US" sz="1100" b="1" kern="100">
                          <a:solidFill>
                            <a:schemeClr val="dk1"/>
                          </a:solidFill>
                          <a:effectLst/>
                          <a:latin typeface="微軟正黑體" pitchFamily="34" charset="-120"/>
                          <a:ea typeface="微軟正黑體" pitchFamily="34" charset="-120"/>
                          <a:cs typeface="+mn-cs"/>
                        </a:rPr>
                        <a:t>x_flg_house</a:t>
                      </a:r>
                      <a:endParaRPr lang="zh-TW" sz="1100" b="1" kern="100">
                        <a:solidFill>
                          <a:schemeClr val="dk1"/>
                        </a:solidFill>
                        <a:effectLst/>
                        <a:latin typeface="微軟正黑體" pitchFamily="34" charset="-120"/>
                        <a:ea typeface="微軟正黑體" pitchFamily="34" charset="-120"/>
                        <a:cs typeface="+mn-cs"/>
                      </a:endParaRPr>
                    </a:p>
                  </a:txBody>
                  <a:tcPr marL="51448" marR="51448" marT="0" marB="0" anchor="ctr">
                    <a:solidFill>
                      <a:srgbClr val="FEE7D6"/>
                    </a:solidFill>
                  </a:tcPr>
                </a:tc>
                <a:tc>
                  <a:txBody>
                    <a:bodyPr/>
                    <a:lstStyle/>
                    <a:p>
                      <a:pPr marL="0" algn="ctr" defTabSz="1218987" rtl="0" eaLnBrk="1" latinLnBrk="0" hangingPunct="1">
                        <a:spcAft>
                          <a:spcPts val="0"/>
                        </a:spcAft>
                      </a:pPr>
                      <a:r>
                        <a:rPr lang="zh-TW" sz="1100" b="1" kern="100" dirty="0">
                          <a:solidFill>
                            <a:schemeClr val="dk1"/>
                          </a:solidFill>
                          <a:effectLst/>
                          <a:latin typeface="微軟正黑體" pitchFamily="34" charset="-120"/>
                          <a:ea typeface="微軟正黑體" pitchFamily="34" charset="-120"/>
                          <a:cs typeface="+mn-cs"/>
                        </a:rPr>
                        <a:t>數字越小表此項資產越高</a:t>
                      </a:r>
                    </a:p>
                  </a:txBody>
                  <a:tcPr marL="51448" marR="51448" marT="0" marB="0" anchor="ctr">
                    <a:solidFill>
                      <a:srgbClr val="FEE7D6"/>
                    </a:solidFill>
                  </a:tcPr>
                </a:tc>
                <a:extLst>
                  <a:ext uri="{0D108BD9-81ED-4DB2-BD59-A6C34878D82A}">
                    <a16:rowId xmlns:a16="http://schemas.microsoft.com/office/drawing/2014/main" val="10004"/>
                  </a:ext>
                </a:extLst>
              </a:tr>
              <a:tr h="373033">
                <a:tc>
                  <a:txBody>
                    <a:bodyPr/>
                    <a:lstStyle/>
                    <a:p>
                      <a:pPr marL="0" algn="ctr" defTabSz="1218987" rtl="0" eaLnBrk="1" latinLnBrk="0" hangingPunct="1">
                        <a:spcAft>
                          <a:spcPts val="0"/>
                        </a:spcAft>
                      </a:pPr>
                      <a:r>
                        <a:rPr lang="en-US" sz="1100" b="1" kern="100" dirty="0">
                          <a:solidFill>
                            <a:schemeClr val="dk1"/>
                          </a:solidFill>
                          <a:effectLst/>
                          <a:latin typeface="微軟正黑體" pitchFamily="34" charset="-120"/>
                          <a:ea typeface="微軟正黑體" pitchFamily="34" charset="-120"/>
                          <a:cs typeface="+mn-cs"/>
                        </a:rPr>
                        <a:t>CAR_FLG</a:t>
                      </a:r>
                      <a:endParaRPr lang="zh-TW" sz="1100" b="1" kern="100" dirty="0">
                        <a:solidFill>
                          <a:schemeClr val="dk1"/>
                        </a:solidFill>
                        <a:effectLst/>
                        <a:latin typeface="微軟正黑體" pitchFamily="34" charset="-120"/>
                        <a:ea typeface="微軟正黑體" pitchFamily="34" charset="-120"/>
                        <a:cs typeface="+mn-cs"/>
                      </a:endParaRPr>
                    </a:p>
                  </a:txBody>
                  <a:tcPr marL="51448" marR="51448" marT="0" marB="0" anchor="ctr">
                    <a:solidFill>
                      <a:srgbClr val="FEE7D6"/>
                    </a:solidFill>
                  </a:tcPr>
                </a:tc>
                <a:tc>
                  <a:txBody>
                    <a:bodyPr/>
                    <a:lstStyle/>
                    <a:p>
                      <a:pPr marL="0" algn="ctr" defTabSz="1218987" rtl="0" eaLnBrk="1" latinLnBrk="0" hangingPunct="1">
                        <a:spcAft>
                          <a:spcPts val="0"/>
                        </a:spcAft>
                      </a:pPr>
                      <a:r>
                        <a:rPr lang="zh-TW" sz="1100" b="1" kern="100" dirty="0">
                          <a:solidFill>
                            <a:schemeClr val="dk1"/>
                          </a:solidFill>
                          <a:effectLst/>
                          <a:latin typeface="微軟正黑體" pitchFamily="34" charset="-120"/>
                          <a:ea typeface="微軟正黑體" pitchFamily="34" charset="-120"/>
                          <a:cs typeface="+mn-cs"/>
                        </a:rPr>
                        <a:t>數字越小表此項資產越高</a:t>
                      </a:r>
                    </a:p>
                  </a:txBody>
                  <a:tcPr marL="51448" marR="51448" marT="0" marB="0" anchor="ctr">
                    <a:solidFill>
                      <a:srgbClr val="FEE7D6"/>
                    </a:solidFill>
                  </a:tcPr>
                </a:tc>
                <a:extLst>
                  <a:ext uri="{0D108BD9-81ED-4DB2-BD59-A6C34878D82A}">
                    <a16:rowId xmlns:a16="http://schemas.microsoft.com/office/drawing/2014/main" val="10005"/>
                  </a:ext>
                </a:extLst>
              </a:tr>
            </a:tbl>
          </a:graphicData>
        </a:graphic>
      </p:graphicFrame>
      <p:sp>
        <p:nvSpPr>
          <p:cNvPr id="14" name="等腰三角形 13">
            <a:extLst>
              <a:ext uri="{FF2B5EF4-FFF2-40B4-BE49-F238E27FC236}">
                <a16:creationId xmlns:a16="http://schemas.microsoft.com/office/drawing/2014/main" id="{1190B140-4B89-40C3-A4BC-AD7FB22B7E29}"/>
              </a:ext>
            </a:extLst>
          </p:cNvPr>
          <p:cNvSpPr/>
          <p:nvPr/>
        </p:nvSpPr>
        <p:spPr>
          <a:xfrm rot="5400000">
            <a:off x="4752059" y="2912662"/>
            <a:ext cx="2699555" cy="181531"/>
          </a:xfrm>
          <a:prstGeom prst="triangle">
            <a:avLst>
              <a:gd name="adj" fmla="val 505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pic>
        <p:nvPicPr>
          <p:cNvPr id="15" name="圖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94" y="1221600"/>
            <a:ext cx="5672107" cy="3348372"/>
          </a:xfrm>
          <a:prstGeom prst="rect">
            <a:avLst/>
          </a:prstGeom>
        </p:spPr>
      </p:pic>
      <p:sp>
        <p:nvSpPr>
          <p:cNvPr id="16" name="矩形 15"/>
          <p:cNvSpPr/>
          <p:nvPr/>
        </p:nvSpPr>
        <p:spPr>
          <a:xfrm>
            <a:off x="6300642" y="1599643"/>
            <a:ext cx="1677819" cy="300083"/>
          </a:xfrm>
          <a:prstGeom prst="rect">
            <a:avLst/>
          </a:prstGeom>
        </p:spPr>
        <p:txBody>
          <a:bodyPr wrap="none" lIns="68589" tIns="34295" rIns="68589" bIns="34295">
            <a:spAutoFit/>
          </a:bodyPr>
          <a:lstStyle/>
          <a:p>
            <a:r>
              <a:rPr lang="zh-TW" altLang="zh-TW" sz="1500" b="1" u="sng" dirty="0">
                <a:latin typeface="微軟正黑體" pitchFamily="34" charset="-120"/>
                <a:ea typeface="微軟正黑體" pitchFamily="34" charset="-120"/>
                <a:cs typeface="Times New Roman"/>
              </a:rPr>
              <a:t>變數資料</a:t>
            </a:r>
            <a:r>
              <a:rPr lang="zh-TW" altLang="en-US" sz="1500" b="1" u="sng" dirty="0">
                <a:latin typeface="微軟正黑體" pitchFamily="34" charset="-120"/>
                <a:ea typeface="微軟正黑體" pitchFamily="34" charset="-120"/>
                <a:cs typeface="Times New Roman"/>
              </a:rPr>
              <a:t>數值</a:t>
            </a:r>
            <a:r>
              <a:rPr lang="zh-TW" altLang="zh-TW" sz="1500" b="1" u="sng" dirty="0">
                <a:latin typeface="微軟正黑體" pitchFamily="34" charset="-120"/>
                <a:ea typeface="微軟正黑體" pitchFamily="34" charset="-120"/>
              </a:rPr>
              <a:t>概覽</a:t>
            </a:r>
            <a:endParaRPr lang="zh-TW" altLang="en-US" sz="1500" b="1" u="sng" dirty="0">
              <a:latin typeface="微軟正黑體" pitchFamily="34" charset="-120"/>
              <a:ea typeface="微軟正黑體" pitchFamily="34" charset="-120"/>
            </a:endParaRPr>
          </a:p>
        </p:txBody>
      </p:sp>
      <p:sp>
        <p:nvSpPr>
          <p:cNvPr id="9" name="矩形 8"/>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7</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77745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圓角矩形 12"/>
          <p:cNvSpPr/>
          <p:nvPr/>
        </p:nvSpPr>
        <p:spPr>
          <a:xfrm>
            <a:off x="6786823" y="1205677"/>
            <a:ext cx="2224206" cy="3364295"/>
          </a:xfrm>
          <a:prstGeom prst="roundRect">
            <a:avLst/>
          </a:prstGeom>
          <a:solidFill>
            <a:srgbClr val="FEECD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
        <p:nvSpPr>
          <p:cNvPr id="5" name="標題 4"/>
          <p:cNvSpPr>
            <a:spLocks noGrp="1"/>
          </p:cNvSpPr>
          <p:nvPr>
            <p:ph type="title"/>
          </p:nvPr>
        </p:nvSpPr>
        <p:spPr/>
        <p:txBody>
          <a:bodyPr/>
          <a:lstStyle/>
          <a:p>
            <a:r>
              <a:rPr lang="zh-TW" altLang="en-US" b="1" dirty="0">
                <a:latin typeface="微軟正黑體" pitchFamily="34" charset="-120"/>
                <a:ea typeface="微軟正黑體" pitchFamily="34" charset="-120"/>
              </a:rPr>
              <a:t>探索性</a:t>
            </a:r>
            <a:r>
              <a:rPr lang="zh-TW" altLang="en-US" b="1" dirty="0" smtClean="0">
                <a:latin typeface="微軟正黑體" pitchFamily="34" charset="-120"/>
                <a:ea typeface="微軟正黑體" pitchFamily="34" charset="-120"/>
              </a:rPr>
              <a:t>資料分析</a:t>
            </a:r>
            <a:endParaRPr lang="zh-TW" altLang="en-US" b="1" dirty="0">
              <a:latin typeface="微軟正黑體" pitchFamily="34" charset="-120"/>
              <a:ea typeface="微軟正黑體" pitchFamily="34" charset="-120"/>
            </a:endParaRPr>
          </a:p>
        </p:txBody>
      </p:sp>
      <p:sp>
        <p:nvSpPr>
          <p:cNvPr id="9"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11" name="矩形 10"/>
          <p:cNvSpPr/>
          <p:nvPr/>
        </p:nvSpPr>
        <p:spPr>
          <a:xfrm>
            <a:off x="6840843" y="2372689"/>
            <a:ext cx="2179137" cy="2008242"/>
          </a:xfrm>
          <a:prstGeom prst="rect">
            <a:avLst/>
          </a:prstGeom>
        </p:spPr>
        <p:txBody>
          <a:bodyPr wrap="square" lIns="68589" tIns="34295" rIns="68589" bIns="34295">
            <a:spAutoFit/>
          </a:bodyPr>
          <a:lstStyle/>
          <a:p>
            <a:pPr>
              <a:lnSpc>
                <a:spcPct val="150000"/>
              </a:lnSpc>
            </a:pPr>
            <a:r>
              <a:rPr lang="zh-TW" altLang="zh-TW" sz="1200" dirty="0">
                <a:solidFill>
                  <a:srgbClr val="000000"/>
                </a:solidFill>
                <a:latin typeface="微軟正黑體" pitchFamily="34" charset="-120"/>
                <a:ea typeface="微軟正黑體" pitchFamily="34" charset="-120"/>
                <a:cs typeface="Times New Roman"/>
              </a:rPr>
              <a:t>資料中大致可</a:t>
            </a:r>
            <a:r>
              <a:rPr lang="zh-TW" altLang="en-US" sz="1200" dirty="0">
                <a:solidFill>
                  <a:srgbClr val="000000"/>
                </a:solidFill>
                <a:latin typeface="微軟正黑體" pitchFamily="34" charset="-120"/>
                <a:ea typeface="微軟正黑體" pitchFamily="34" charset="-120"/>
                <a:cs typeface="Times New Roman"/>
              </a:rPr>
              <a:t>觀察出</a:t>
            </a:r>
            <a:r>
              <a:rPr lang="zh-TW" altLang="zh-TW" sz="1200" dirty="0">
                <a:solidFill>
                  <a:srgbClr val="000000"/>
                </a:solidFill>
                <a:latin typeface="微軟正黑體" pitchFamily="34" charset="-120"/>
                <a:ea typeface="微軟正黑體" pitchFamily="34" charset="-120"/>
                <a:cs typeface="Times New Roman"/>
              </a:rPr>
              <a:t>購買</a:t>
            </a:r>
            <a:r>
              <a:rPr lang="en-US" altLang="zh-TW" sz="1200" dirty="0">
                <a:solidFill>
                  <a:srgbClr val="000000"/>
                </a:solidFill>
                <a:latin typeface="微軟正黑體" pitchFamily="34" charset="-120"/>
                <a:ea typeface="微軟正黑體" pitchFamily="34" charset="-120"/>
              </a:rPr>
              <a:t>y1</a:t>
            </a:r>
            <a:r>
              <a:rPr lang="zh-TW" altLang="en-US" sz="1200" dirty="0">
                <a:solidFill>
                  <a:srgbClr val="000000"/>
                </a:solidFill>
                <a:latin typeface="微軟正黑體" pitchFamily="34" charset="-120"/>
                <a:ea typeface="微軟正黑體" pitchFamily="34" charset="-120"/>
              </a:rPr>
              <a:t>、</a:t>
            </a:r>
            <a:r>
              <a:rPr lang="en-US" altLang="zh-TW" sz="1200" dirty="0">
                <a:solidFill>
                  <a:srgbClr val="000000"/>
                </a:solidFill>
                <a:latin typeface="微軟正黑體" pitchFamily="34" charset="-120"/>
                <a:ea typeface="微軟正黑體" pitchFamily="34" charset="-120"/>
              </a:rPr>
              <a:t>y2</a:t>
            </a:r>
            <a:r>
              <a:rPr lang="zh-TW" altLang="zh-TW" sz="1200" dirty="0">
                <a:solidFill>
                  <a:srgbClr val="000000"/>
                </a:solidFill>
                <a:latin typeface="微軟正黑體" pitchFamily="34" charset="-120"/>
                <a:ea typeface="微軟正黑體" pitchFamily="34" charset="-120"/>
                <a:cs typeface="Times New Roman"/>
              </a:rPr>
              <a:t>的客戶皆具有風險忍受度較高的個人背景特徵</a:t>
            </a:r>
            <a:r>
              <a:rPr lang="zh-TW" altLang="en-US" sz="1200" dirty="0">
                <a:solidFill>
                  <a:srgbClr val="000000"/>
                </a:solidFill>
                <a:latin typeface="微軟正黑體" pitchFamily="34" charset="-120"/>
                <a:ea typeface="微軟正黑體" pitchFamily="34" charset="-120"/>
                <a:cs typeface="Times New Roman"/>
              </a:rPr>
              <a:t>：</a:t>
            </a:r>
            <a:r>
              <a:rPr lang="zh-TW" altLang="zh-TW" sz="1200" b="1" u="sng" dirty="0">
                <a:solidFill>
                  <a:srgbClr val="000000"/>
                </a:solidFill>
                <a:latin typeface="微軟正黑體" pitchFamily="34" charset="-120"/>
                <a:ea typeface="微軟正黑體" pitchFamily="34" charset="-120"/>
                <a:cs typeface="Times New Roman"/>
              </a:rPr>
              <a:t>年齡相對較輕</a:t>
            </a:r>
            <a:r>
              <a:rPr lang="zh-TW" altLang="en-US" sz="1200" dirty="0">
                <a:solidFill>
                  <a:srgbClr val="000000"/>
                </a:solidFill>
                <a:latin typeface="微軟正黑體" pitchFamily="34" charset="-120"/>
                <a:ea typeface="微軟正黑體" pitchFamily="34" charset="-120"/>
                <a:cs typeface="Times New Roman"/>
              </a:rPr>
              <a:t>、</a:t>
            </a:r>
            <a:r>
              <a:rPr lang="zh-TW" altLang="zh-TW" sz="1200" b="1" u="sng" dirty="0">
                <a:solidFill>
                  <a:srgbClr val="000000"/>
                </a:solidFill>
                <a:latin typeface="微軟正黑體" pitchFamily="34" charset="-120"/>
                <a:ea typeface="微軟正黑體" pitchFamily="34" charset="-120"/>
                <a:cs typeface="Times New Roman"/>
              </a:rPr>
              <a:t>男性</a:t>
            </a:r>
            <a:r>
              <a:rPr lang="zh-TW" altLang="en-US" sz="1200" dirty="0">
                <a:solidFill>
                  <a:srgbClr val="000000"/>
                </a:solidFill>
                <a:latin typeface="微軟正黑體" pitchFamily="34" charset="-120"/>
                <a:ea typeface="微軟正黑體" pitchFamily="34" charset="-120"/>
                <a:cs typeface="Times New Roman"/>
              </a:rPr>
              <a:t>、</a:t>
            </a:r>
            <a:r>
              <a:rPr lang="zh-TW" altLang="en-US" sz="1200" b="1" u="sng" dirty="0">
                <a:solidFill>
                  <a:srgbClr val="000000"/>
                </a:solidFill>
                <a:latin typeface="微軟正黑體" pitchFamily="34" charset="-120"/>
                <a:ea typeface="微軟正黑體" pitchFamily="34" charset="-120"/>
                <a:cs typeface="Times New Roman"/>
              </a:rPr>
              <a:t>未婚</a:t>
            </a:r>
            <a:r>
              <a:rPr lang="zh-TW" altLang="en-US" sz="1200" dirty="0">
                <a:solidFill>
                  <a:srgbClr val="000000"/>
                </a:solidFill>
                <a:latin typeface="微軟正黑體" pitchFamily="34" charset="-120"/>
                <a:ea typeface="微軟正黑體" pitchFamily="34" charset="-120"/>
                <a:cs typeface="Times New Roman"/>
              </a:rPr>
              <a:t>、</a:t>
            </a:r>
            <a:r>
              <a:rPr lang="zh-TW" altLang="zh-TW" sz="1200" b="1" u="sng" dirty="0">
                <a:solidFill>
                  <a:srgbClr val="000000"/>
                </a:solidFill>
                <a:latin typeface="微軟正黑體" pitchFamily="34" charset="-120"/>
                <a:ea typeface="微軟正黑體" pitchFamily="34" charset="-120"/>
                <a:cs typeface="Times New Roman"/>
              </a:rPr>
              <a:t>所得</a:t>
            </a:r>
            <a:r>
              <a:rPr lang="zh-TW" altLang="en-US" sz="1200" dirty="0">
                <a:solidFill>
                  <a:srgbClr val="000000"/>
                </a:solidFill>
                <a:latin typeface="微軟正黑體" pitchFamily="34" charset="-120"/>
                <a:ea typeface="微軟正黑體" pitchFamily="34" charset="-120"/>
                <a:cs typeface="Times New Roman"/>
              </a:rPr>
              <a:t>、</a:t>
            </a:r>
            <a:r>
              <a:rPr lang="zh-TW" altLang="zh-TW" sz="1200" b="1" u="sng" dirty="0">
                <a:solidFill>
                  <a:srgbClr val="000000"/>
                </a:solidFill>
                <a:latin typeface="微軟正黑體" pitchFamily="34" charset="-120"/>
                <a:ea typeface="微軟正黑體" pitchFamily="34" charset="-120"/>
                <a:cs typeface="Times New Roman"/>
              </a:rPr>
              <a:t>不動產資產較高</a:t>
            </a:r>
            <a:r>
              <a:rPr lang="zh-TW" altLang="en-US" sz="1200" dirty="0">
                <a:solidFill>
                  <a:srgbClr val="000000"/>
                </a:solidFill>
                <a:latin typeface="微軟正黑體" pitchFamily="34" charset="-120"/>
                <a:ea typeface="微軟正黑體" pitchFamily="34" charset="-120"/>
                <a:cs typeface="Times New Roman"/>
              </a:rPr>
              <a:t>等特徵，且</a:t>
            </a:r>
            <a:r>
              <a:rPr lang="en-US" altLang="zh-TW" sz="1200" b="1" u="sng" dirty="0" err="1">
                <a:solidFill>
                  <a:srgbClr val="000000"/>
                </a:solidFill>
                <a:latin typeface="微軟正黑體" pitchFamily="34" charset="-120"/>
                <a:ea typeface="微軟正黑體" pitchFamily="34" charset="-120"/>
              </a:rPr>
              <a:t>scr</a:t>
            </a:r>
            <a:r>
              <a:rPr lang="zh-TW" altLang="en-US" sz="1200" b="1" u="sng" dirty="0">
                <a:solidFill>
                  <a:srgbClr val="000000"/>
                </a:solidFill>
                <a:latin typeface="微軟正黑體" pitchFamily="34" charset="-120"/>
                <a:ea typeface="微軟正黑體" pitchFamily="34" charset="-120"/>
              </a:rPr>
              <a:t> </a:t>
            </a:r>
            <a:r>
              <a:rPr lang="zh-TW" altLang="zh-TW" sz="1200" b="1" u="sng" dirty="0">
                <a:solidFill>
                  <a:srgbClr val="000000"/>
                </a:solidFill>
                <a:latin typeface="微軟正黑體" pitchFamily="34" charset="-120"/>
                <a:ea typeface="微軟正黑體" pitchFamily="34" charset="-120"/>
                <a:cs typeface="Times New Roman"/>
              </a:rPr>
              <a:t>忠誠度分數</a:t>
            </a:r>
            <a:r>
              <a:rPr lang="zh-TW" altLang="zh-TW" sz="1200" dirty="0">
                <a:solidFill>
                  <a:srgbClr val="000000"/>
                </a:solidFill>
                <a:latin typeface="微軟正黑體" pitchFamily="34" charset="-120"/>
                <a:ea typeface="微軟正黑體" pitchFamily="34" charset="-120"/>
                <a:cs typeface="Times New Roman"/>
              </a:rPr>
              <a:t>能有效解釋顧客的購買行為</a:t>
            </a:r>
            <a:r>
              <a:rPr lang="zh-TW" altLang="en-US" sz="1200" dirty="0">
                <a:solidFill>
                  <a:srgbClr val="000000"/>
                </a:solidFill>
                <a:latin typeface="微軟正黑體" pitchFamily="34" charset="-120"/>
                <a:ea typeface="微軟正黑體" pitchFamily="34" charset="-120"/>
                <a:cs typeface="Times New Roman"/>
              </a:rPr>
              <a:t>。</a:t>
            </a:r>
            <a:endParaRPr lang="zh-TW" altLang="en-US" sz="1200" dirty="0">
              <a:latin typeface="微軟正黑體" pitchFamily="34" charset="-120"/>
              <a:ea typeface="微軟正黑體" pitchFamily="34" charset="-120"/>
            </a:endParaRPr>
          </a:p>
        </p:txBody>
      </p:sp>
      <p:sp>
        <p:nvSpPr>
          <p:cNvPr id="12" name="等腰三角形 11">
            <a:extLst>
              <a:ext uri="{FF2B5EF4-FFF2-40B4-BE49-F238E27FC236}">
                <a16:creationId xmlns:a16="http://schemas.microsoft.com/office/drawing/2014/main" id="{1190B140-4B89-40C3-A4BC-AD7FB22B7E29}"/>
              </a:ext>
            </a:extLst>
          </p:cNvPr>
          <p:cNvSpPr/>
          <p:nvPr/>
        </p:nvSpPr>
        <p:spPr>
          <a:xfrm rot="5400000">
            <a:off x="5203691" y="2912663"/>
            <a:ext cx="2699555" cy="181531"/>
          </a:xfrm>
          <a:prstGeom prst="triangle">
            <a:avLst>
              <a:gd name="adj" fmla="val 505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pic>
        <p:nvPicPr>
          <p:cNvPr id="15" name="圖片 14"/>
          <p:cNvPicPr>
            <a:picLocks noChangeAspect="1"/>
          </p:cNvPicPr>
          <p:nvPr/>
        </p:nvPicPr>
        <p:blipFill rotWithShape="1">
          <a:blip r:embed="rId2" cstate="print">
            <a:extLst>
              <a:ext uri="{28A0092B-C50C-407E-A947-70E740481C1C}">
                <a14:useLocalDpi xmlns:a14="http://schemas.microsoft.com/office/drawing/2010/main" val="0"/>
              </a:ext>
            </a:extLst>
          </a:blip>
          <a:srcRect l="66890" t="1990" r="982" b="50823"/>
          <a:stretch/>
        </p:blipFill>
        <p:spPr>
          <a:xfrm>
            <a:off x="7482531" y="1383619"/>
            <a:ext cx="895759" cy="882998"/>
          </a:xfrm>
          <a:prstGeom prst="flowChartConnector">
            <a:avLst/>
          </a:prstGeom>
          <a:effectLst>
            <a:outerShdw blurRad="50800" dist="38100" dir="5400000" algn="t" rotWithShape="0">
              <a:prstClr val="black">
                <a:alpha val="40000"/>
              </a:prstClr>
            </a:outerShdw>
          </a:effectLst>
        </p:spPr>
      </p:pic>
      <p:pic>
        <p:nvPicPr>
          <p:cNvPr id="20" name="圖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34" y="1267882"/>
            <a:ext cx="5953816" cy="3302090"/>
          </a:xfrm>
          <a:prstGeom prst="rect">
            <a:avLst/>
          </a:prstGeom>
        </p:spPr>
      </p:pic>
      <p:sp>
        <p:nvSpPr>
          <p:cNvPr id="21" name="矩形 20"/>
          <p:cNvSpPr/>
          <p:nvPr/>
        </p:nvSpPr>
        <p:spPr>
          <a:xfrm>
            <a:off x="546632" y="843558"/>
            <a:ext cx="3226723" cy="300083"/>
          </a:xfrm>
          <a:prstGeom prst="rect">
            <a:avLst/>
          </a:prstGeom>
        </p:spPr>
        <p:txBody>
          <a:bodyPr wrap="none" lIns="68589" tIns="34295" rIns="68589" bIns="34295">
            <a:spAutoFit/>
          </a:bodyPr>
          <a:lstStyle/>
          <a:p>
            <a:pPr marL="257209" indent="-257209">
              <a:buFont typeface="Arial" pitchFamily="34" charset="0"/>
              <a:buChar char="•"/>
            </a:pPr>
            <a:r>
              <a:rPr lang="zh-TW" altLang="en-US" sz="1500" dirty="0">
                <a:latin typeface="微軟正黑體" pitchFamily="34" charset="-120"/>
                <a:ea typeface="微軟正黑體" pitchFamily="34" charset="-120"/>
              </a:rPr>
              <a:t>購買 </a:t>
            </a:r>
            <a:r>
              <a:rPr lang="en-US" altLang="zh-TW" sz="1500" dirty="0">
                <a:latin typeface="微軟正黑體" pitchFamily="34" charset="-120"/>
                <a:ea typeface="微軟正黑體" pitchFamily="34" charset="-120"/>
              </a:rPr>
              <a:t>y1</a:t>
            </a:r>
            <a:r>
              <a:rPr lang="zh-TW" altLang="en-US" sz="1500" dirty="0">
                <a:latin typeface="微軟正黑體" pitchFamily="34" charset="-120"/>
                <a:ea typeface="微軟正黑體" pitchFamily="34" charset="-120"/>
              </a:rPr>
              <a:t>、</a:t>
            </a:r>
            <a:r>
              <a:rPr lang="en-US" altLang="zh-TW" sz="1500" dirty="0">
                <a:latin typeface="微軟正黑體" pitchFamily="34" charset="-120"/>
                <a:ea typeface="微軟正黑體" pitchFamily="34" charset="-120"/>
              </a:rPr>
              <a:t>y2</a:t>
            </a:r>
            <a:r>
              <a:rPr lang="zh-TW" altLang="en-US" sz="1500" dirty="0">
                <a:latin typeface="微軟正黑體" pitchFamily="34" charset="-120"/>
                <a:ea typeface="微軟正黑體" pitchFamily="34" charset="-120"/>
              </a:rPr>
              <a:t> 商品之變數特徵比較</a:t>
            </a:r>
          </a:p>
        </p:txBody>
      </p:sp>
      <p:sp>
        <p:nvSpPr>
          <p:cNvPr id="14" name="矩形 13"/>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8</a:t>
            </a:fld>
            <a:endParaRPr lang="en-US" altLang="zh-TW" sz="900" dirty="0">
              <a:solidFill>
                <a:schemeClr val="bg1"/>
              </a:solidFill>
              <a:latin typeface="Tahoma" pitchFamily="34" charset="0"/>
              <a:ea typeface="Tahoma" pitchFamily="34" charset="0"/>
              <a:cs typeface="Tahoma" pitchFamily="34" charset="0"/>
            </a:endParaRPr>
          </a:p>
        </p:txBody>
      </p:sp>
      <p:sp>
        <p:nvSpPr>
          <p:cNvPr id="16" name="矩形 15"/>
          <p:cNvSpPr/>
          <p:nvPr/>
        </p:nvSpPr>
        <p:spPr>
          <a:xfrm>
            <a:off x="628535" y="1221600"/>
            <a:ext cx="5684950" cy="12421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Tree>
    <p:extLst>
      <p:ext uri="{BB962C8B-B14F-4D97-AF65-F5344CB8AC3E}">
        <p14:creationId xmlns:p14="http://schemas.microsoft.com/office/powerpoint/2010/main" val="1763430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p:cNvPicPr/>
          <p:nvPr/>
        </p:nvPicPr>
        <p:blipFill>
          <a:blip r:embed="rId2">
            <a:extLst>
              <a:ext uri="{28A0092B-C50C-407E-A947-70E740481C1C}">
                <a14:useLocalDpi xmlns:a14="http://schemas.microsoft.com/office/drawing/2010/main" val="0"/>
              </a:ext>
            </a:extLst>
          </a:blip>
          <a:stretch>
            <a:fillRect/>
          </a:stretch>
        </p:blipFill>
        <p:spPr>
          <a:xfrm>
            <a:off x="358434" y="1267872"/>
            <a:ext cx="5955051" cy="3302100"/>
          </a:xfrm>
          <a:prstGeom prst="rect">
            <a:avLst/>
          </a:prstGeom>
        </p:spPr>
      </p:pic>
      <p:sp>
        <p:nvSpPr>
          <p:cNvPr id="13" name="圓角矩形 12"/>
          <p:cNvSpPr/>
          <p:nvPr/>
        </p:nvSpPr>
        <p:spPr>
          <a:xfrm>
            <a:off x="6786823" y="1205677"/>
            <a:ext cx="2224206" cy="3364295"/>
          </a:xfrm>
          <a:prstGeom prst="roundRect">
            <a:avLst/>
          </a:prstGeom>
          <a:solidFill>
            <a:srgbClr val="FEECD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
        <p:nvSpPr>
          <p:cNvPr id="5" name="標題 4"/>
          <p:cNvSpPr>
            <a:spLocks noGrp="1"/>
          </p:cNvSpPr>
          <p:nvPr>
            <p:ph type="title"/>
          </p:nvPr>
        </p:nvSpPr>
        <p:spPr/>
        <p:txBody>
          <a:bodyPr/>
          <a:lstStyle/>
          <a:p>
            <a:r>
              <a:rPr lang="zh-TW" altLang="en-US" b="1" dirty="0">
                <a:latin typeface="微軟正黑體" pitchFamily="34" charset="-120"/>
                <a:ea typeface="微軟正黑體" pitchFamily="34" charset="-120"/>
              </a:rPr>
              <a:t>探索性</a:t>
            </a:r>
            <a:r>
              <a:rPr lang="zh-TW" altLang="en-US" b="1" dirty="0" smtClean="0">
                <a:latin typeface="微軟正黑體" pitchFamily="34" charset="-120"/>
                <a:ea typeface="微軟正黑體" pitchFamily="34" charset="-120"/>
              </a:rPr>
              <a:t>資料分析</a:t>
            </a:r>
            <a:endParaRPr lang="zh-TW" altLang="en-US" b="1" dirty="0">
              <a:latin typeface="微軟正黑體" pitchFamily="34" charset="-120"/>
              <a:ea typeface="微軟正黑體" pitchFamily="34" charset="-120"/>
            </a:endParaRPr>
          </a:p>
        </p:txBody>
      </p:sp>
      <p:sp>
        <p:nvSpPr>
          <p:cNvPr id="9" name="Footer Placeholder 4">
            <a:extLst>
              <a:ext uri="{FF2B5EF4-FFF2-40B4-BE49-F238E27FC236}">
                <a16:creationId xmlns:a16="http://schemas.microsoft.com/office/drawing/2014/main" id="{E92021C0-D6A7-4A3D-A17B-229E069D6EAF}"/>
              </a:ext>
            </a:extLst>
          </p:cNvPr>
          <p:cNvSpPr>
            <a:spLocks noGrp="1"/>
          </p:cNvSpPr>
          <p:nvPr>
            <p:ph type="ftr" sz="quarter" idx="11"/>
          </p:nvPr>
        </p:nvSpPr>
        <p:spPr>
          <a:xfrm>
            <a:off x="2655202" y="4718276"/>
            <a:ext cx="3833596" cy="273844"/>
          </a:xfrm>
        </p:spPr>
        <p:txBody>
          <a:bodyPr/>
          <a:lstStyle/>
          <a:p>
            <a:r>
              <a:rPr lang="zh-TW" altLang="en-US" dirty="0">
                <a:latin typeface="微軟正黑體" pitchFamily="34" charset="-120"/>
                <a:ea typeface="微軟正黑體" pitchFamily="34" charset="-120"/>
              </a:rPr>
              <a:t>人工智慧金融挑戰賽 </a:t>
            </a:r>
            <a:endParaRPr lang="en-US" dirty="0">
              <a:latin typeface="微軟正黑體" pitchFamily="34" charset="-120"/>
              <a:ea typeface="微軟正黑體" pitchFamily="34" charset="-120"/>
            </a:endParaRPr>
          </a:p>
        </p:txBody>
      </p:sp>
      <p:sp>
        <p:nvSpPr>
          <p:cNvPr id="11" name="矩形 10"/>
          <p:cNvSpPr/>
          <p:nvPr/>
        </p:nvSpPr>
        <p:spPr>
          <a:xfrm>
            <a:off x="6840843" y="2372689"/>
            <a:ext cx="2179137" cy="2008242"/>
          </a:xfrm>
          <a:prstGeom prst="rect">
            <a:avLst/>
          </a:prstGeom>
        </p:spPr>
        <p:txBody>
          <a:bodyPr wrap="square" lIns="68589" tIns="34295" rIns="68589" bIns="34295">
            <a:spAutoFit/>
          </a:bodyPr>
          <a:lstStyle/>
          <a:p>
            <a:pPr>
              <a:lnSpc>
                <a:spcPct val="150000"/>
              </a:lnSpc>
            </a:pPr>
            <a:r>
              <a:rPr lang="zh-TW" altLang="zh-TW" sz="1200" dirty="0">
                <a:solidFill>
                  <a:srgbClr val="000000"/>
                </a:solidFill>
                <a:latin typeface="微軟正黑體" pitchFamily="34" charset="-120"/>
                <a:ea typeface="微軟正黑體" pitchFamily="34" charset="-120"/>
                <a:cs typeface="Times New Roman"/>
              </a:rPr>
              <a:t>資料中大致可</a:t>
            </a:r>
            <a:r>
              <a:rPr lang="zh-TW" altLang="en-US" sz="1200" dirty="0">
                <a:solidFill>
                  <a:srgbClr val="000000"/>
                </a:solidFill>
                <a:latin typeface="微軟正黑體" pitchFamily="34" charset="-120"/>
                <a:ea typeface="微軟正黑體" pitchFamily="34" charset="-120"/>
                <a:cs typeface="Times New Roman"/>
              </a:rPr>
              <a:t>觀察出</a:t>
            </a:r>
            <a:r>
              <a:rPr lang="zh-TW" altLang="zh-TW" sz="1200" dirty="0">
                <a:solidFill>
                  <a:srgbClr val="000000"/>
                </a:solidFill>
                <a:latin typeface="微軟正黑體" pitchFamily="34" charset="-120"/>
                <a:ea typeface="微軟正黑體" pitchFamily="34" charset="-120"/>
                <a:cs typeface="Times New Roman"/>
              </a:rPr>
              <a:t>購買</a:t>
            </a:r>
            <a:r>
              <a:rPr lang="en-US" altLang="zh-TW" sz="1200" dirty="0">
                <a:solidFill>
                  <a:srgbClr val="000000"/>
                </a:solidFill>
                <a:latin typeface="微軟正黑體" pitchFamily="34" charset="-120"/>
                <a:ea typeface="微軟正黑體" pitchFamily="34" charset="-120"/>
              </a:rPr>
              <a:t>y1</a:t>
            </a:r>
            <a:r>
              <a:rPr lang="zh-TW" altLang="en-US" sz="1200" dirty="0">
                <a:solidFill>
                  <a:srgbClr val="000000"/>
                </a:solidFill>
                <a:latin typeface="微軟正黑體" pitchFamily="34" charset="-120"/>
                <a:ea typeface="微軟正黑體" pitchFamily="34" charset="-120"/>
              </a:rPr>
              <a:t>、</a:t>
            </a:r>
            <a:r>
              <a:rPr lang="en-US" altLang="zh-TW" sz="1200" dirty="0">
                <a:solidFill>
                  <a:srgbClr val="000000"/>
                </a:solidFill>
                <a:latin typeface="微軟正黑體" pitchFamily="34" charset="-120"/>
                <a:ea typeface="微軟正黑體" pitchFamily="34" charset="-120"/>
              </a:rPr>
              <a:t>y2</a:t>
            </a:r>
            <a:r>
              <a:rPr lang="zh-TW" altLang="zh-TW" sz="1200" dirty="0">
                <a:solidFill>
                  <a:srgbClr val="000000"/>
                </a:solidFill>
                <a:latin typeface="微軟正黑體" pitchFamily="34" charset="-120"/>
                <a:ea typeface="微軟正黑體" pitchFamily="34" charset="-120"/>
                <a:cs typeface="Times New Roman"/>
              </a:rPr>
              <a:t>的客戶皆具有風險忍受度較高的個人背景特徵</a:t>
            </a:r>
            <a:r>
              <a:rPr lang="zh-TW" altLang="en-US" sz="1200" dirty="0">
                <a:solidFill>
                  <a:srgbClr val="000000"/>
                </a:solidFill>
                <a:latin typeface="微軟正黑體" pitchFamily="34" charset="-120"/>
                <a:ea typeface="微軟正黑體" pitchFamily="34" charset="-120"/>
                <a:cs typeface="Times New Roman"/>
              </a:rPr>
              <a:t>：</a:t>
            </a:r>
            <a:r>
              <a:rPr lang="zh-TW" altLang="zh-TW" sz="1200" b="1" u="sng" dirty="0">
                <a:solidFill>
                  <a:srgbClr val="000000"/>
                </a:solidFill>
                <a:latin typeface="微軟正黑體" pitchFamily="34" charset="-120"/>
                <a:ea typeface="微軟正黑體" pitchFamily="34" charset="-120"/>
                <a:cs typeface="Times New Roman"/>
              </a:rPr>
              <a:t>年齡相對較輕</a:t>
            </a:r>
            <a:r>
              <a:rPr lang="zh-TW" altLang="en-US" sz="1200" dirty="0">
                <a:solidFill>
                  <a:srgbClr val="000000"/>
                </a:solidFill>
                <a:latin typeface="微軟正黑體" pitchFamily="34" charset="-120"/>
                <a:ea typeface="微軟正黑體" pitchFamily="34" charset="-120"/>
                <a:cs typeface="Times New Roman"/>
              </a:rPr>
              <a:t>、</a:t>
            </a:r>
            <a:r>
              <a:rPr lang="zh-TW" altLang="zh-TW" sz="1200" b="1" u="sng" dirty="0">
                <a:solidFill>
                  <a:srgbClr val="000000"/>
                </a:solidFill>
                <a:latin typeface="微軟正黑體" pitchFamily="34" charset="-120"/>
                <a:ea typeface="微軟正黑體" pitchFamily="34" charset="-120"/>
                <a:cs typeface="Times New Roman"/>
              </a:rPr>
              <a:t>男性</a:t>
            </a:r>
            <a:r>
              <a:rPr lang="zh-TW" altLang="en-US" sz="1200" dirty="0">
                <a:solidFill>
                  <a:srgbClr val="000000"/>
                </a:solidFill>
                <a:latin typeface="微軟正黑體" pitchFamily="34" charset="-120"/>
                <a:ea typeface="微軟正黑體" pitchFamily="34" charset="-120"/>
                <a:cs typeface="Times New Roman"/>
              </a:rPr>
              <a:t>、</a:t>
            </a:r>
            <a:r>
              <a:rPr lang="zh-TW" altLang="en-US" sz="1200" b="1" u="sng" dirty="0">
                <a:solidFill>
                  <a:srgbClr val="000000"/>
                </a:solidFill>
                <a:latin typeface="微軟正黑體" pitchFamily="34" charset="-120"/>
                <a:ea typeface="微軟正黑體" pitchFamily="34" charset="-120"/>
                <a:cs typeface="Times New Roman"/>
              </a:rPr>
              <a:t>未婚</a:t>
            </a:r>
            <a:r>
              <a:rPr lang="zh-TW" altLang="en-US" sz="1200" dirty="0">
                <a:solidFill>
                  <a:srgbClr val="000000"/>
                </a:solidFill>
                <a:latin typeface="微軟正黑體" pitchFamily="34" charset="-120"/>
                <a:ea typeface="微軟正黑體" pitchFamily="34" charset="-120"/>
                <a:cs typeface="Times New Roman"/>
              </a:rPr>
              <a:t>、</a:t>
            </a:r>
            <a:r>
              <a:rPr lang="zh-TW" altLang="zh-TW" sz="1200" b="1" u="sng" dirty="0">
                <a:solidFill>
                  <a:srgbClr val="000000"/>
                </a:solidFill>
                <a:latin typeface="微軟正黑體" pitchFamily="34" charset="-120"/>
                <a:ea typeface="微軟正黑體" pitchFamily="34" charset="-120"/>
                <a:cs typeface="Times New Roman"/>
              </a:rPr>
              <a:t>所得</a:t>
            </a:r>
            <a:r>
              <a:rPr lang="zh-TW" altLang="en-US" sz="1200" dirty="0">
                <a:solidFill>
                  <a:srgbClr val="000000"/>
                </a:solidFill>
                <a:latin typeface="微軟正黑體" pitchFamily="34" charset="-120"/>
                <a:ea typeface="微軟正黑體" pitchFamily="34" charset="-120"/>
                <a:cs typeface="Times New Roman"/>
              </a:rPr>
              <a:t>、</a:t>
            </a:r>
            <a:r>
              <a:rPr lang="zh-TW" altLang="zh-TW" sz="1200" b="1" u="sng" dirty="0">
                <a:solidFill>
                  <a:srgbClr val="000000"/>
                </a:solidFill>
                <a:latin typeface="微軟正黑體" pitchFamily="34" charset="-120"/>
                <a:ea typeface="微軟正黑體" pitchFamily="34" charset="-120"/>
                <a:cs typeface="Times New Roman"/>
              </a:rPr>
              <a:t>不動產資產較高</a:t>
            </a:r>
            <a:r>
              <a:rPr lang="zh-TW" altLang="en-US" sz="1200" dirty="0">
                <a:solidFill>
                  <a:srgbClr val="000000"/>
                </a:solidFill>
                <a:latin typeface="微軟正黑體" pitchFamily="34" charset="-120"/>
                <a:ea typeface="微軟正黑體" pitchFamily="34" charset="-120"/>
                <a:cs typeface="Times New Roman"/>
              </a:rPr>
              <a:t>等特徵，且</a:t>
            </a:r>
            <a:r>
              <a:rPr lang="en-US" altLang="zh-TW" sz="1200" b="1" u="sng" dirty="0" err="1">
                <a:solidFill>
                  <a:srgbClr val="000000"/>
                </a:solidFill>
                <a:latin typeface="微軟正黑體" pitchFamily="34" charset="-120"/>
                <a:ea typeface="微軟正黑體" pitchFamily="34" charset="-120"/>
              </a:rPr>
              <a:t>scr</a:t>
            </a:r>
            <a:r>
              <a:rPr lang="zh-TW" altLang="en-US" sz="1200" b="1" u="sng" dirty="0">
                <a:solidFill>
                  <a:srgbClr val="000000"/>
                </a:solidFill>
                <a:latin typeface="微軟正黑體" pitchFamily="34" charset="-120"/>
                <a:ea typeface="微軟正黑體" pitchFamily="34" charset="-120"/>
              </a:rPr>
              <a:t> </a:t>
            </a:r>
            <a:r>
              <a:rPr lang="zh-TW" altLang="zh-TW" sz="1200" b="1" u="sng" dirty="0">
                <a:solidFill>
                  <a:srgbClr val="000000"/>
                </a:solidFill>
                <a:latin typeface="微軟正黑體" pitchFamily="34" charset="-120"/>
                <a:ea typeface="微軟正黑體" pitchFamily="34" charset="-120"/>
                <a:cs typeface="Times New Roman"/>
              </a:rPr>
              <a:t>忠誠度分數</a:t>
            </a:r>
            <a:r>
              <a:rPr lang="zh-TW" altLang="zh-TW" sz="1200" dirty="0">
                <a:solidFill>
                  <a:srgbClr val="000000"/>
                </a:solidFill>
                <a:latin typeface="微軟正黑體" pitchFamily="34" charset="-120"/>
                <a:ea typeface="微軟正黑體" pitchFamily="34" charset="-120"/>
                <a:cs typeface="Times New Roman"/>
              </a:rPr>
              <a:t>能有效解釋顧客的購買行為</a:t>
            </a:r>
            <a:r>
              <a:rPr lang="zh-TW" altLang="en-US" sz="1200" dirty="0">
                <a:solidFill>
                  <a:srgbClr val="000000"/>
                </a:solidFill>
                <a:latin typeface="微軟正黑體" pitchFamily="34" charset="-120"/>
                <a:ea typeface="微軟正黑體" pitchFamily="34" charset="-120"/>
                <a:cs typeface="Times New Roman"/>
              </a:rPr>
              <a:t>。</a:t>
            </a:r>
            <a:endParaRPr lang="zh-TW" altLang="en-US" sz="1200" dirty="0">
              <a:latin typeface="微軟正黑體" pitchFamily="34" charset="-120"/>
              <a:ea typeface="微軟正黑體" pitchFamily="34" charset="-120"/>
            </a:endParaRPr>
          </a:p>
        </p:txBody>
      </p:sp>
      <p:sp>
        <p:nvSpPr>
          <p:cNvPr id="12" name="等腰三角形 11">
            <a:extLst>
              <a:ext uri="{FF2B5EF4-FFF2-40B4-BE49-F238E27FC236}">
                <a16:creationId xmlns:a16="http://schemas.microsoft.com/office/drawing/2014/main" id="{1190B140-4B89-40C3-A4BC-AD7FB22B7E29}"/>
              </a:ext>
            </a:extLst>
          </p:cNvPr>
          <p:cNvSpPr/>
          <p:nvPr/>
        </p:nvSpPr>
        <p:spPr>
          <a:xfrm rot="5400000">
            <a:off x="5203691" y="2912663"/>
            <a:ext cx="2699555" cy="181531"/>
          </a:xfrm>
          <a:prstGeom prst="triangle">
            <a:avLst>
              <a:gd name="adj" fmla="val 5051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pic>
        <p:nvPicPr>
          <p:cNvPr id="15" name="圖片 14"/>
          <p:cNvPicPr>
            <a:picLocks noChangeAspect="1"/>
          </p:cNvPicPr>
          <p:nvPr/>
        </p:nvPicPr>
        <p:blipFill rotWithShape="1">
          <a:blip r:embed="rId3" cstate="print">
            <a:extLst>
              <a:ext uri="{28A0092B-C50C-407E-A947-70E740481C1C}">
                <a14:useLocalDpi xmlns:a14="http://schemas.microsoft.com/office/drawing/2010/main" val="0"/>
              </a:ext>
            </a:extLst>
          </a:blip>
          <a:srcRect l="66890" t="1990" r="982" b="50823"/>
          <a:stretch/>
        </p:blipFill>
        <p:spPr>
          <a:xfrm>
            <a:off x="7482531" y="1383619"/>
            <a:ext cx="895759" cy="882998"/>
          </a:xfrm>
          <a:prstGeom prst="flowChartConnector">
            <a:avLst/>
          </a:prstGeom>
          <a:effectLst>
            <a:outerShdw blurRad="50800" dist="38100" dir="5400000" algn="t" rotWithShape="0">
              <a:prstClr val="black">
                <a:alpha val="40000"/>
              </a:prstClr>
            </a:outerShdw>
          </a:effectLst>
        </p:spPr>
      </p:pic>
      <p:sp>
        <p:nvSpPr>
          <p:cNvPr id="17" name="矩形 16"/>
          <p:cNvSpPr/>
          <p:nvPr/>
        </p:nvSpPr>
        <p:spPr>
          <a:xfrm>
            <a:off x="628535" y="1221600"/>
            <a:ext cx="5684950" cy="12421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TW" altLang="en-US"/>
          </a:p>
        </p:txBody>
      </p:sp>
      <p:sp>
        <p:nvSpPr>
          <p:cNvPr id="16" name="矩形 15"/>
          <p:cNvSpPr/>
          <p:nvPr/>
        </p:nvSpPr>
        <p:spPr>
          <a:xfrm>
            <a:off x="546632" y="843558"/>
            <a:ext cx="3226723" cy="300083"/>
          </a:xfrm>
          <a:prstGeom prst="rect">
            <a:avLst/>
          </a:prstGeom>
        </p:spPr>
        <p:txBody>
          <a:bodyPr wrap="none" lIns="68589" tIns="34295" rIns="68589" bIns="34295">
            <a:spAutoFit/>
          </a:bodyPr>
          <a:lstStyle/>
          <a:p>
            <a:pPr marL="257209" indent="-257209">
              <a:buFont typeface="Arial" pitchFamily="34" charset="0"/>
              <a:buChar char="•"/>
            </a:pPr>
            <a:r>
              <a:rPr lang="zh-TW" altLang="en-US" sz="1500" dirty="0">
                <a:latin typeface="微軟正黑體" pitchFamily="34" charset="-120"/>
                <a:ea typeface="微軟正黑體" pitchFamily="34" charset="-120"/>
              </a:rPr>
              <a:t>購買 </a:t>
            </a:r>
            <a:r>
              <a:rPr lang="en-US" altLang="zh-TW" sz="1500" dirty="0">
                <a:latin typeface="微軟正黑體" pitchFamily="34" charset="-120"/>
                <a:ea typeface="微軟正黑體" pitchFamily="34" charset="-120"/>
              </a:rPr>
              <a:t>y1</a:t>
            </a:r>
            <a:r>
              <a:rPr lang="zh-TW" altLang="en-US" sz="1500" dirty="0">
                <a:latin typeface="微軟正黑體" pitchFamily="34" charset="-120"/>
                <a:ea typeface="微軟正黑體" pitchFamily="34" charset="-120"/>
              </a:rPr>
              <a:t>、</a:t>
            </a:r>
            <a:r>
              <a:rPr lang="en-US" altLang="zh-TW" sz="1500" dirty="0">
                <a:latin typeface="微軟正黑體" pitchFamily="34" charset="-120"/>
                <a:ea typeface="微軟正黑體" pitchFamily="34" charset="-120"/>
              </a:rPr>
              <a:t>y2</a:t>
            </a:r>
            <a:r>
              <a:rPr lang="zh-TW" altLang="en-US" sz="1500" dirty="0">
                <a:latin typeface="微軟正黑體" pitchFamily="34" charset="-120"/>
                <a:ea typeface="微軟正黑體" pitchFamily="34" charset="-120"/>
              </a:rPr>
              <a:t> 商品之變數特徵比較</a:t>
            </a:r>
          </a:p>
        </p:txBody>
      </p:sp>
      <p:sp>
        <p:nvSpPr>
          <p:cNvPr id="18" name="矩形 17"/>
          <p:cNvSpPr/>
          <p:nvPr/>
        </p:nvSpPr>
        <p:spPr>
          <a:xfrm>
            <a:off x="8353404" y="365778"/>
            <a:ext cx="269542" cy="207749"/>
          </a:xfrm>
          <a:prstGeom prst="rect">
            <a:avLst/>
          </a:prstGeom>
        </p:spPr>
        <p:txBody>
          <a:bodyPr wrap="square" lIns="68589" tIns="34295" rIns="68589" bIns="34295">
            <a:spAutoFit/>
          </a:bodyPr>
          <a:lstStyle/>
          <a:p>
            <a:pPr algn="ctr"/>
            <a:fld id="{96E69268-9C8B-4EBF-A9EE-DC5DC2D48DC3}" type="slidenum">
              <a:rPr lang="en-US" altLang="zh-TW" sz="900">
                <a:solidFill>
                  <a:schemeClr val="bg1"/>
                </a:solidFill>
                <a:latin typeface="Tahoma" pitchFamily="34" charset="0"/>
                <a:ea typeface="Tahoma" pitchFamily="34" charset="0"/>
                <a:cs typeface="Tahoma" pitchFamily="34" charset="0"/>
              </a:rPr>
              <a:pPr algn="ctr"/>
              <a:t>9</a:t>
            </a:fld>
            <a:endParaRPr lang="en-US" altLang="zh-TW" sz="9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5714799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XtyIHymuEKMLqJXQX_UJ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meVqmnOQEmW5WttErlpG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meVqmnOQEmW5WttErlp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meVqmnOQEmW5WttErlpG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meVqmnOQEmW5WttErlp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meVqmnOQEmW5WttErlp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meVqmnOQEmW5WttErlp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meVqmnOQEmW5WttErlp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meVqmnOQEmW5WttErlpGA"/>
</p:tagLst>
</file>

<file path=ppt/theme/theme1.xml><?xml version="1.0" encoding="utf-8"?>
<a:theme xmlns:a="http://schemas.openxmlformats.org/drawingml/2006/main" name="Office Theme">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7787</TotalTime>
  <Words>2037</Words>
  <Application>Microsoft Office PowerPoint</Application>
  <PresentationFormat>如螢幕大小 (16:9)</PresentationFormat>
  <Paragraphs>311</Paragraphs>
  <Slides>26</Slides>
  <Notes>8</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26</vt:i4>
      </vt:variant>
    </vt:vector>
  </HeadingPairs>
  <TitlesOfParts>
    <vt:vector size="37" baseType="lpstr">
      <vt:lpstr>맑은 고딕</vt:lpstr>
      <vt:lpstr>Open Sans</vt:lpstr>
      <vt:lpstr>宋体</vt:lpstr>
      <vt:lpstr>微軟正黑體</vt:lpstr>
      <vt:lpstr>新細明體</vt:lpstr>
      <vt:lpstr>標楷體</vt:lpstr>
      <vt:lpstr>Arial</vt:lpstr>
      <vt:lpstr>Calibri</vt:lpstr>
      <vt:lpstr>Tahoma</vt:lpstr>
      <vt:lpstr>Times New Roman</vt:lpstr>
      <vt:lpstr>Office Theme</vt:lpstr>
      <vt:lpstr>第二屆商業模式與大數據分析競賽</vt:lpstr>
      <vt:lpstr>AGENDA</vt:lpstr>
      <vt:lpstr>PowerPoint 簡報</vt:lpstr>
      <vt:lpstr>前言</vt:lpstr>
      <vt:lpstr>前言</vt:lpstr>
      <vt:lpstr>PowerPoint 簡報</vt:lpstr>
      <vt:lpstr>探索性資料分析</vt:lpstr>
      <vt:lpstr>探索性資料分析</vt:lpstr>
      <vt:lpstr>探索性資料分析</vt:lpstr>
      <vt:lpstr>探索性資料分析</vt:lpstr>
      <vt:lpstr>PowerPoint 簡報</vt:lpstr>
      <vt:lpstr>特徵資料處理過程</vt:lpstr>
      <vt:lpstr>特徵資料處理過程</vt:lpstr>
      <vt:lpstr>PowerPoint 簡報</vt:lpstr>
      <vt:lpstr>預測模型建構與方法</vt:lpstr>
      <vt:lpstr>預測模型建構與方法</vt:lpstr>
      <vt:lpstr>預測模型建構與方法</vt:lpstr>
      <vt:lpstr>PowerPoint 簡報</vt:lpstr>
      <vt:lpstr>模型準確度與結果分析</vt:lpstr>
      <vt:lpstr>模型準確度與結果分析</vt:lpstr>
      <vt:lpstr>PowerPoint 簡報</vt:lpstr>
      <vt:lpstr>商業模型</vt:lpstr>
      <vt:lpstr>商業模型</vt:lpstr>
      <vt:lpstr>商業模型</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恩祺 蘇</cp:lastModifiedBy>
  <cp:revision>244</cp:revision>
  <dcterms:created xsi:type="dcterms:W3CDTF">2013-09-12T13:05:01Z</dcterms:created>
  <dcterms:modified xsi:type="dcterms:W3CDTF">2019-12-13T01:10:19Z</dcterms:modified>
</cp:coreProperties>
</file>