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2C7D05-245D-4748-B53D-169ECC791E55}">
  <a:tblStyle styleId="{572C7D05-245D-4748-B53D-169ECC791E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slide" Target="slides/slide19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fa228ad13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fa228ad13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786791a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786791a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讀檔 依斷點切割 取特徵 RF模型 預測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786791a0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2786791a0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3bba609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3bba609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786791a0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2786791a0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fa228ad1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2fa228ad1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786791a0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786791a0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a0e5e5c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3a0e5e5c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fa228ad13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fa228ad13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70d4c2d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370d4c2d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786791a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786791a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fa228ad1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fa228ad1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786791a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2786791a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fa228ad13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fa228ad13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d6735d0b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d6735d0b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fa228ad13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fa228ad13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fa228ad1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fa228ad1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fa228ad1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fa228ad1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1" Type="http://schemas.openxmlformats.org/officeDocument/2006/relationships/image" Target="../media/image18.png"/><Relationship Id="rId10" Type="http://schemas.openxmlformats.org/officeDocument/2006/relationships/image" Target="../media/image7.png"/><Relationship Id="rId9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822825"/>
            <a:ext cx="55338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AI CUP 2025桌球智慧球拍資料的精準分析-程式介紹</a:t>
            </a:r>
            <a:endParaRPr b="1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Baseline 程式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test_info.csv</a:t>
            </a:r>
            <a:endParaRPr b="1"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267" y="1474875"/>
            <a:ext cx="2619459" cy="30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/>
          <p:nvPr/>
        </p:nvSpPr>
        <p:spPr>
          <a:xfrm>
            <a:off x="7209175" y="1621800"/>
            <a:ext cx="1625700" cy="303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4C11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5354875" y="1621800"/>
            <a:ext cx="1625700" cy="303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3"/>
          <p:cNvSpPr txBox="1"/>
          <p:nvPr>
            <p:ph type="title"/>
          </p:nvPr>
        </p:nvSpPr>
        <p:spPr>
          <a:xfrm>
            <a:off x="819150" y="845600"/>
            <a:ext cx="18027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流程圖</a:t>
            </a:r>
            <a:endParaRPr b="1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325" y="1618850"/>
            <a:ext cx="1734423" cy="3038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1898" y="1618850"/>
            <a:ext cx="1738144" cy="30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0689" y="1800210"/>
            <a:ext cx="1130178" cy="95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2500" y="3430750"/>
            <a:ext cx="1013500" cy="101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23"/>
          <p:cNvGrpSpPr/>
          <p:nvPr/>
        </p:nvGrpSpPr>
        <p:grpSpPr>
          <a:xfrm>
            <a:off x="426929" y="2237238"/>
            <a:ext cx="892940" cy="1407628"/>
            <a:chOff x="655529" y="2237238"/>
            <a:chExt cx="892940" cy="1407628"/>
          </a:xfrm>
        </p:grpSpPr>
        <p:grpSp>
          <p:nvGrpSpPr>
            <p:cNvPr id="206" name="Google Shape;206;p23"/>
            <p:cNvGrpSpPr/>
            <p:nvPr/>
          </p:nvGrpSpPr>
          <p:grpSpPr>
            <a:xfrm>
              <a:off x="655529" y="2751925"/>
              <a:ext cx="892940" cy="892940"/>
              <a:chOff x="335975" y="1970362"/>
              <a:chExt cx="1202775" cy="1202775"/>
            </a:xfrm>
          </p:grpSpPr>
          <p:pic>
            <p:nvPicPr>
              <p:cNvPr id="207" name="Google Shape;207;p2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335975" y="1970362"/>
                <a:ext cx="1202775" cy="1202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23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42562" y="2507050"/>
                <a:ext cx="589600" cy="589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9" name="Google Shape;209;p2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67488" y="2237238"/>
              <a:ext cx="669025" cy="6690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0" name="Google Shape;210;p23"/>
          <p:cNvCxnSpPr>
            <a:stCxn id="203" idx="2"/>
            <a:endCxn id="211" idx="0"/>
          </p:cNvCxnSpPr>
          <p:nvPr/>
        </p:nvCxnSpPr>
        <p:spPr>
          <a:xfrm>
            <a:off x="6135778" y="2754810"/>
            <a:ext cx="0" cy="75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3"/>
          <p:cNvCxnSpPr>
            <a:stCxn id="213" idx="2"/>
            <a:endCxn id="204" idx="0"/>
          </p:cNvCxnSpPr>
          <p:nvPr/>
        </p:nvCxnSpPr>
        <p:spPr>
          <a:xfrm>
            <a:off x="8009250" y="2815125"/>
            <a:ext cx="0" cy="6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3"/>
          <p:cNvCxnSpPr>
            <a:stCxn id="201" idx="3"/>
            <a:endCxn id="202" idx="1"/>
          </p:cNvCxnSpPr>
          <p:nvPr/>
        </p:nvCxnSpPr>
        <p:spPr>
          <a:xfrm>
            <a:off x="3235748" y="3138100"/>
            <a:ext cx="17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3"/>
          <p:cNvCxnSpPr>
            <a:stCxn id="202" idx="3"/>
            <a:endCxn id="199" idx="1"/>
          </p:cNvCxnSpPr>
          <p:nvPr/>
        </p:nvCxnSpPr>
        <p:spPr>
          <a:xfrm>
            <a:off x="5150042" y="3138100"/>
            <a:ext cx="204900" cy="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3"/>
          <p:cNvCxnSpPr>
            <a:stCxn id="199" idx="3"/>
            <a:endCxn id="198" idx="1"/>
          </p:cNvCxnSpPr>
          <p:nvPr/>
        </p:nvCxnSpPr>
        <p:spPr>
          <a:xfrm>
            <a:off x="6980575" y="31410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17" name="Google Shape;217;p23"/>
          <p:cNvGrpSpPr/>
          <p:nvPr/>
        </p:nvGrpSpPr>
        <p:grpSpPr>
          <a:xfrm>
            <a:off x="5629051" y="3505243"/>
            <a:ext cx="1091012" cy="1093207"/>
            <a:chOff x="5629051" y="3505243"/>
            <a:chExt cx="1091012" cy="1093207"/>
          </a:xfrm>
        </p:grpSpPr>
        <p:pic>
          <p:nvPicPr>
            <p:cNvPr id="211" name="Google Shape;211;p2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629051" y="3505243"/>
              <a:ext cx="1013450" cy="10169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23"/>
            <p:cNvSpPr txBox="1"/>
            <p:nvPr/>
          </p:nvSpPr>
          <p:spPr>
            <a:xfrm>
              <a:off x="5639163" y="4229150"/>
              <a:ext cx="1080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Times New Roman"/>
                  <a:ea typeface="Times New Roman"/>
                  <a:cs typeface="Times New Roman"/>
                  <a:sym typeface="Times New Roman"/>
                </a:rPr>
                <a:t>tabular format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19" name="Google Shape;219;p23"/>
          <p:cNvGrpSpPr/>
          <p:nvPr/>
        </p:nvGrpSpPr>
        <p:grpSpPr>
          <a:xfrm>
            <a:off x="7476475" y="1621800"/>
            <a:ext cx="1091100" cy="1193325"/>
            <a:chOff x="7476475" y="1621800"/>
            <a:chExt cx="1091100" cy="1193325"/>
          </a:xfrm>
        </p:grpSpPr>
        <p:pic>
          <p:nvPicPr>
            <p:cNvPr id="213" name="Google Shape;213;p2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562788" y="1922200"/>
              <a:ext cx="892925" cy="892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" name="Google Shape;220;p23"/>
            <p:cNvSpPr txBox="1"/>
            <p:nvPr/>
          </p:nvSpPr>
          <p:spPr>
            <a:xfrm>
              <a:off x="7476475" y="1621800"/>
              <a:ext cx="1091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latin typeface="Times New Roman"/>
                  <a:ea typeface="Times New Roman"/>
                  <a:cs typeface="Times New Roman"/>
                  <a:sym typeface="Times New Roman"/>
                </a:rPr>
                <a:t>Random forest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819150" y="845600"/>
            <a:ext cx="7505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特徵工程</a:t>
            </a:r>
            <a:endParaRPr b="1"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819150" y="2082600"/>
            <a:ext cx="3432300" cy="30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三軸加速度、角速度平均值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一次揮拍中各軸向之加速度、角速度平均值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三軸加速度、角速度方差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一次揮拍中各軸向之加速度、角速度變異數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三軸加速度、角速度均方根值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一次揮拍中各軸向之加速度、角速度均方根值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7" name="Google Shape;227;p24"/>
          <p:cNvSpPr txBox="1"/>
          <p:nvPr>
            <p:ph idx="1" type="body"/>
          </p:nvPr>
        </p:nvSpPr>
        <p:spPr>
          <a:xfrm>
            <a:off x="4662275" y="2006400"/>
            <a:ext cx="4192800" cy="31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加速度的最大值、最小值、平均值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一次揮拍中整體(不考慮軸向)加速度的最大值、最小值、平均值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角速度的最大值、最小值、平均值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一次揮拍中整體角速度的最大值、最小值、平均值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其他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角速度及加速度的傅立葉轉換、功率頻譜密度、峰度(kurtosis)、偏度(skewness)、及譜熵(spectral entropy)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8" name="Google Shape;228;p24"/>
          <p:cNvSpPr txBox="1"/>
          <p:nvPr/>
        </p:nvSpPr>
        <p:spPr>
          <a:xfrm>
            <a:off x="819150" y="1598050"/>
            <a:ext cx="38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➔"/>
            </a:pPr>
            <a:r>
              <a:rPr lang="zh-TW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由單次揮拍提取出之特徵值(共計34個)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819150" y="845600"/>
            <a:ext cx="7505700" cy="6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特徵工程</a:t>
            </a:r>
            <a:endParaRPr b="1"/>
          </a:p>
        </p:txBody>
      </p:sp>
      <p:pic>
        <p:nvPicPr>
          <p:cNvPr id="234" name="Google Shape;2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275" y="1646950"/>
            <a:ext cx="6433451" cy="29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預測</a:t>
            </a:r>
            <a:endParaRPr b="1"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重要程式碼: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000" y="2504714"/>
            <a:ext cx="6232626" cy="14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預測</a:t>
            </a:r>
            <a:endParaRPr b="1"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819150" y="1631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重要程式碼: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838" y="2051213"/>
            <a:ext cx="71723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5838" y="3492875"/>
            <a:ext cx="351472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輸出</a:t>
            </a:r>
            <a:endParaRPr b="1"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在每個任務中，請預測各類別的機率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二分類：提交label = 1 的機率</a:t>
            </a:r>
            <a:endParaRPr sz="1400"/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400"/>
              <a:t>多分類：提交各類別的機率，且機率總和應為 </a:t>
            </a:r>
            <a:r>
              <a:rPr lang="zh-TW" sz="1600"/>
              <a:t>1</a:t>
            </a:r>
            <a:endParaRPr sz="1600"/>
          </a:p>
          <a:p>
            <a: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400"/>
              <a:t>機率至多取至小數點後四位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輸出</a:t>
            </a:r>
            <a:endParaRPr b="1"/>
          </a:p>
        </p:txBody>
      </p:sp>
      <p:sp>
        <p:nvSpPr>
          <p:cNvPr id="261" name="Google Shape;261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在baseline程式是將一份檔案的預測，切割成27次的預測，現在須將27次的預測結果轉為該份檔案之唯一輸出結果。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轉化方式為統整27次之預測結果，計算出統整後預測機率最高之類別，將該類別預測機率最高的那次預測作為最後輸出結果。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例如: level的預測中，27次的結果統整後機率最高為等級2，則挑選</a:t>
            </a:r>
            <a:r>
              <a:rPr lang="zh-TW" sz="1400"/>
              <a:t>等級2機率最高的那次預測結果作為該份檔案的預測結果。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sample_submission</a:t>
            </a:r>
            <a:r>
              <a:rPr b="1" lang="zh-TW"/>
              <a:t>.csv</a:t>
            </a:r>
            <a:endParaRPr b="1"/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0"/>
          <p:cNvPicPr preferRelativeResize="0"/>
          <p:nvPr/>
        </p:nvPicPr>
        <p:blipFill rotWithShape="1">
          <a:blip r:embed="rId3">
            <a:alphaModFix/>
          </a:blip>
          <a:srcRect b="27761" l="0" r="0" t="0"/>
          <a:stretch/>
        </p:blipFill>
        <p:spPr>
          <a:xfrm>
            <a:off x="1318225" y="1774838"/>
            <a:ext cx="6507550" cy="287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>
            <p:ph type="ctrTitle"/>
          </p:nvPr>
        </p:nvSpPr>
        <p:spPr>
          <a:xfrm>
            <a:off x="1858700" y="1822825"/>
            <a:ext cx="55338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AI CUP 2025桌球智慧球拍資料的精準分析-程式介紹</a:t>
            </a:r>
            <a:endParaRPr b="1"/>
          </a:p>
        </p:txBody>
      </p:sp>
      <p:sp>
        <p:nvSpPr>
          <p:cNvPr id="274" name="Google Shape;274;p3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Baseline 程式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7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環境</a:t>
            </a:r>
            <a:endParaRPr b="1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882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600"/>
              <a:t>P</a:t>
            </a:r>
            <a:r>
              <a:rPr b="1" lang="zh-TW" sz="1600"/>
              <a:t>ython</a:t>
            </a:r>
            <a:r>
              <a:rPr b="1" lang="zh-TW" sz="1600"/>
              <a:t>版本:</a:t>
            </a:r>
            <a:r>
              <a:rPr lang="zh-TW" sz="1600"/>
              <a:t> 3.9.6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/>
              <a:t>Sklearn: </a:t>
            </a:r>
            <a:r>
              <a:rPr lang="zh-TW" sz="1600"/>
              <a:t>1.6.0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資料介紹</a:t>
            </a:r>
            <a:endParaRPr b="1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37350"/>
            <a:ext cx="2715600" cy="32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/>
              <a:t>train_info.csv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unique_id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player_id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mode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 u="sng"/>
              <a:t>gender</a:t>
            </a:r>
            <a:endParaRPr sz="1600"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 u="sng"/>
              <a:t>hold racket handed</a:t>
            </a:r>
            <a:endParaRPr sz="1600"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 u="sng"/>
              <a:t>play years</a:t>
            </a:r>
            <a:endParaRPr sz="1600"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 u="sng"/>
              <a:t>level</a:t>
            </a:r>
            <a:endParaRPr sz="1600" u="sng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cut_point</a:t>
            </a:r>
            <a:endParaRPr sz="1600"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3425250" y="1637350"/>
            <a:ext cx="2293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/>
              <a:t>test_info.csv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unique_id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mode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cut_point</a:t>
            </a:r>
            <a:endParaRPr sz="1600"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6090750" y="1637350"/>
            <a:ext cx="2784000" cy="3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/>
              <a:t>sample_s</a:t>
            </a:r>
            <a:r>
              <a:rPr b="1" lang="zh-TW" sz="1600"/>
              <a:t>ubmission.csv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unique_id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gender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hold racket handed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play years_0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play years_1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play years_2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level_2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level_3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level_4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level_5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3925" y="333038"/>
            <a:ext cx="2914650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4045800" cy="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資料介紹</a:t>
            </a:r>
            <a:endParaRPr b="1"/>
          </a:p>
        </p:txBody>
      </p:sp>
      <p:sp>
        <p:nvSpPr>
          <p:cNvPr id="150" name="Google Shape;150;p16"/>
          <p:cNvSpPr txBox="1"/>
          <p:nvPr/>
        </p:nvSpPr>
        <p:spPr>
          <a:xfrm>
            <a:off x="5301325" y="8456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Ax</a:t>
            </a:r>
            <a:r>
              <a:rPr lang="zh-TW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zh-TW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Ay</a:t>
            </a:r>
            <a:r>
              <a:rPr lang="zh-TW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zh-TW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Az</a:t>
            </a:r>
            <a:r>
              <a:rPr lang="zh-TW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zh-TW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Gx</a:t>
            </a:r>
            <a:r>
              <a:rPr lang="zh-TW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zh-TW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Gy</a:t>
            </a:r>
            <a:r>
              <a:rPr lang="zh-TW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zh-TW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Gz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819150" y="1275575"/>
            <a:ext cx="3753000" cy="3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zh-TW" sz="1400"/>
              <a:t>選手受測揮拍</a:t>
            </a:r>
            <a:r>
              <a:rPr b="1" lang="zh-TW" sz="1400"/>
              <a:t>資料集說明</a:t>
            </a:r>
            <a:endParaRPr b="1"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/>
              <a:t>檔名：&lt;</a:t>
            </a:r>
            <a:r>
              <a:rPr i="1" lang="zh-TW" sz="1300"/>
              <a:t>unique_id&gt;.txt</a:t>
            </a:r>
            <a:endParaRPr sz="1400"/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&lt;unique_id&gt;代表一次測驗的id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○"/>
            </a:pPr>
            <a:r>
              <a:rPr lang="zh-TW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檔案內容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紀錄選手一次測驗中揮拍的連續數據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一次測驗包含27次揮拍，但資料可能包含測驗前後的擾動資訊</a:t>
            </a:r>
            <a:endParaRPr sz="1400">
              <a:solidFill>
                <a:srgbClr val="3C4043"/>
              </a:solidFill>
              <a:highlight>
                <a:schemeClr val="dk1"/>
              </a:highlight>
            </a:endParaRPr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■"/>
            </a:pPr>
            <a:r>
              <a:rPr b="1" lang="zh-TW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每秒85筆數值</a:t>
            </a:r>
            <a:endParaRPr b="1"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Font typeface="Arial"/>
              <a:buChar char="●"/>
            </a:pPr>
            <a:r>
              <a:rPr lang="zh-TW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一列代表一筆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■"/>
            </a:pPr>
            <a:r>
              <a:rPr lang="zh-TW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由左至右依序為: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lang="zh-TW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X軸加速度(Ax)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lang="zh-TW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Y軸加速度(Ay)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lang="zh-TW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Z軸加速度(Az)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lang="zh-TW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X軸角速度(Gx)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lang="zh-TW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Y軸角速度(Gy)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3" marL="18288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400"/>
              <a:buChar char="●"/>
            </a:pPr>
            <a:r>
              <a:rPr lang="zh-TW" sz="105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Z軸角速度(Gz)</a:t>
            </a:r>
            <a:endParaRPr b="1" sz="1050" u="sng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4399400" y="4505375"/>
            <a:ext cx="464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※由於選手的測驗時長不一，每次測驗中的 raw signal values的筆數不一定相同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050" y="3643850"/>
            <a:ext cx="1788100" cy="12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150" y="845600"/>
            <a:ext cx="40458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資料介紹</a:t>
            </a:r>
            <a:endParaRPr b="1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480300"/>
            <a:ext cx="7574400" cy="3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i="1" lang="zh-TW" sz="1600"/>
              <a:t>Supplementary Information</a:t>
            </a:r>
            <a:endParaRPr b="1" i="1" sz="16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使用 raw signal values 繪出之波型圖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C4043"/>
              </a:solidFill>
              <a:highlight>
                <a:schemeClr val="dk1"/>
              </a:highlight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900" y="2031100"/>
            <a:ext cx="5600901" cy="28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/>
              <a:t>揮拍模式說明</a:t>
            </a:r>
            <a:endParaRPr b="1"/>
          </a:p>
        </p:txBody>
      </p:sp>
      <p:graphicFrame>
        <p:nvGraphicFramePr>
          <p:cNvPr id="166" name="Google Shape;166;p18"/>
          <p:cNvGraphicFramePr/>
          <p:nvPr/>
        </p:nvGraphicFramePr>
        <p:xfrm>
          <a:off x="367225" y="153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{572C7D05-245D-4748-B53D-169ECC791E55}</a:tableStyleId>
              </a:tblPr>
              <a:tblGrid>
                <a:gridCol w="978950"/>
                <a:gridCol w="1887500"/>
                <a:gridCol w="1338325"/>
              </a:tblGrid>
              <a:tr h="406375">
                <a:tc row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爆發力測試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模式</a:t>
                      </a:r>
                      <a:r>
                        <a:rPr lang="zh-TW" sz="1200"/>
                        <a:t>1:正手擊球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正手空揮拍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(完成27下)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063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模式</a:t>
                      </a:r>
                      <a:r>
                        <a:rPr lang="zh-TW" sz="1200"/>
                        <a:t>2:正手拉球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063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模式</a:t>
                      </a:r>
                      <a:r>
                        <a:rPr lang="zh-TW" sz="1200"/>
                        <a:t>3:正手位打對角線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發球機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精準正手擊球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(完成27下)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(頻率為50球/分)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4063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模式</a:t>
                      </a:r>
                      <a:r>
                        <a:rPr lang="zh-TW" sz="1200"/>
                        <a:t>4:正手位打直線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063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模式</a:t>
                      </a:r>
                      <a:r>
                        <a:rPr lang="zh-TW" sz="1200"/>
                        <a:t>5:側身位打對角線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063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模式</a:t>
                      </a:r>
                      <a:r>
                        <a:rPr lang="zh-TW" sz="1200"/>
                        <a:t>6:側身位打直線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063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模式</a:t>
                      </a:r>
                      <a:r>
                        <a:rPr lang="zh-TW" sz="1200"/>
                        <a:t>7:兩點位移打對角線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  <a:tr h="4063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模式8:兩點位移打直線</a:t>
                      </a:r>
                      <a:endParaRPr sz="1200"/>
                    </a:p>
                  </a:txBody>
                  <a:tcPr marT="91425" marB="91425" marR="91425" marL="91425" anchor="ctr"/>
                </a:tc>
                <a:tc vMerge="1"/>
              </a:tr>
            </a:tbl>
          </a:graphicData>
        </a:graphic>
      </p:graphicFrame>
      <p:graphicFrame>
        <p:nvGraphicFramePr>
          <p:cNvPr id="167" name="Google Shape;167;p18"/>
          <p:cNvGraphicFramePr/>
          <p:nvPr/>
        </p:nvGraphicFramePr>
        <p:xfrm>
          <a:off x="4654000" y="257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{572C7D05-245D-4748-B53D-169ECC791E55}</a:tableStyleId>
              </a:tblPr>
              <a:tblGrid>
                <a:gridCol w="800000"/>
                <a:gridCol w="1626425"/>
                <a:gridCol w="1814350"/>
              </a:tblGrid>
              <a:tr h="3959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有氧測試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模式9:遞增頻率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由</a:t>
                      </a:r>
                      <a:r>
                        <a:rPr lang="zh-TW" sz="1200"/>
                        <a:t>(</a:t>
                      </a:r>
                      <a:r>
                        <a:rPr lang="zh-TW" sz="1200"/>
                        <a:t>48球/分 持續6分鐘)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→(57球/分 持續6分鐘)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→(57球/分 至耗竭)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中間持續進行不間斷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95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模式10:多階段漸進式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由(44、48、52、56、60、64球/分 持續3分鐘)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→(64球/分 至耗竭)</a:t>
                      </a:r>
                      <a:endParaRPr sz="12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中間持續進行不間斷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68" name="Google Shape;168;p18"/>
          <p:cNvSpPr txBox="1"/>
          <p:nvPr/>
        </p:nvSpPr>
        <p:spPr>
          <a:xfrm>
            <a:off x="4654000" y="4444925"/>
            <a:ext cx="464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※</a:t>
            </a:r>
            <a:r>
              <a:rPr b="1" lang="zh-TW"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有氧測試會因選手力竭則中止測試，可能包含揮拍未滿27下之檔案</a:t>
            </a:r>
            <a:endParaRPr b="1" sz="1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任務預測說明</a:t>
            </a:r>
            <a:endParaRPr b="1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819150" y="1637350"/>
            <a:ext cx="7397700" cy="3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/>
              <a:t>gender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binary classification task</a:t>
            </a:r>
            <a:r>
              <a:rPr lang="zh-TW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使用 </a:t>
            </a:r>
            <a:r>
              <a:rPr b="1" lang="zh-TW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roc_auc score</a:t>
            </a:r>
            <a:endParaRPr b="1"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/>
              <a:t>hold racket handed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binary classification task</a:t>
            </a:r>
            <a:r>
              <a:rPr lang="zh-TW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使用 </a:t>
            </a:r>
            <a:r>
              <a:rPr b="1" lang="zh-TW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roc_auc score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/>
              <a:t>play years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multi-class classification task, </a:t>
            </a:r>
            <a:r>
              <a:rPr lang="zh-TW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使用</a:t>
            </a:r>
            <a:r>
              <a:rPr b="1" lang="zh-TW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micro one-vs-rest roc_auc score</a:t>
            </a:r>
            <a:endParaRPr b="1"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共3個球齡層(根據所有選手的球齡分布，分為 0:低、1:中、2:高)</a:t>
            </a:r>
            <a:endParaRPr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 sz="1600"/>
              <a:t>level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multi-class classification task, </a:t>
            </a:r>
            <a:r>
              <a:rPr lang="zh-TW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使用</a:t>
            </a:r>
            <a:r>
              <a:rPr b="1" lang="zh-TW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micro one-vs-rest roc_auc score</a:t>
            </a:r>
            <a:endParaRPr b="1"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400">
                <a:solidFill>
                  <a:srgbClr val="3C40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共4個等級(2:大專甲組選手、3:大專乙組選手、4:青少年國手、5:青少年選手)</a:t>
            </a:r>
            <a:endParaRPr b="1" sz="1400">
              <a:solidFill>
                <a:srgbClr val="3C40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cut_point</a:t>
            </a:r>
            <a:r>
              <a:rPr b="1" lang="zh-TW"/>
              <a:t>說明</a:t>
            </a:r>
            <a:endParaRPr b="1"/>
          </a:p>
        </p:txBody>
      </p:sp>
      <p:sp>
        <p:nvSpPr>
          <p:cNvPr id="180" name="Google Shape;180;p20"/>
          <p:cNvSpPr txBox="1"/>
          <p:nvPr>
            <p:ph idx="1" type="body"/>
          </p:nvPr>
        </p:nvSpPr>
        <p:spPr>
          <a:xfrm>
            <a:off x="819150" y="1637350"/>
            <a:ext cx="7780500" cy="32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多數測驗之檔案均包含27下的揮拍動作。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提供每次揮拍的資料切割節點作為參考，但可能存在些微誤差。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train_info.csv</a:t>
            </a:r>
            <a:endParaRPr b="1"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500" y="1540076"/>
            <a:ext cx="5161001" cy="29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