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Lst>
  <p:notesMasterIdLst>
    <p:notesMasterId r:id="rId48"/>
  </p:notesMasterIdLst>
  <p:handoutMasterIdLst>
    <p:handoutMasterId r:id="rId49"/>
  </p:handoutMasterIdLst>
  <p:sldIdLst>
    <p:sldId id="257" r:id="rId3"/>
    <p:sldId id="258" r:id="rId4"/>
    <p:sldId id="259" r:id="rId5"/>
    <p:sldId id="292" r:id="rId6"/>
    <p:sldId id="294" r:id="rId7"/>
    <p:sldId id="293" r:id="rId8"/>
    <p:sldId id="287" r:id="rId9"/>
    <p:sldId id="288" r:id="rId10"/>
    <p:sldId id="296" r:id="rId11"/>
    <p:sldId id="295" r:id="rId12"/>
    <p:sldId id="334" r:id="rId13"/>
    <p:sldId id="305" r:id="rId14"/>
    <p:sldId id="307" r:id="rId15"/>
    <p:sldId id="308" r:id="rId16"/>
    <p:sldId id="309" r:id="rId17"/>
    <p:sldId id="322" r:id="rId18"/>
    <p:sldId id="310" r:id="rId19"/>
    <p:sldId id="311" r:id="rId20"/>
    <p:sldId id="302" r:id="rId21"/>
    <p:sldId id="304" r:id="rId22"/>
    <p:sldId id="306" r:id="rId23"/>
    <p:sldId id="312" r:id="rId24"/>
    <p:sldId id="313" r:id="rId25"/>
    <p:sldId id="297" r:id="rId26"/>
    <p:sldId id="268" r:id="rId27"/>
    <p:sldId id="337" r:id="rId28"/>
    <p:sldId id="321" r:id="rId29"/>
    <p:sldId id="336" r:id="rId30"/>
    <p:sldId id="314" r:id="rId31"/>
    <p:sldId id="332" r:id="rId32"/>
    <p:sldId id="315" r:id="rId33"/>
    <p:sldId id="317" r:id="rId34"/>
    <p:sldId id="270" r:id="rId35"/>
    <p:sldId id="318" r:id="rId36"/>
    <p:sldId id="319" r:id="rId37"/>
    <p:sldId id="328" r:id="rId38"/>
    <p:sldId id="329" r:id="rId39"/>
    <p:sldId id="335" r:id="rId40"/>
    <p:sldId id="320" r:id="rId41"/>
    <p:sldId id="324" r:id="rId42"/>
    <p:sldId id="323" r:id="rId43"/>
    <p:sldId id="326" r:id="rId44"/>
    <p:sldId id="327" r:id="rId45"/>
    <p:sldId id="285" r:id="rId46"/>
    <p:sldId id="286"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94660"/>
  </p:normalViewPr>
  <p:slideViewPr>
    <p:cSldViewPr snapToGrid="0">
      <p:cViewPr varScale="1">
        <p:scale>
          <a:sx n="63" d="100"/>
          <a:sy n="63" d="100"/>
        </p:scale>
        <p:origin x="728" y="56"/>
      </p:cViewPr>
      <p:guideLst/>
    </p:cSldViewPr>
  </p:slideViewPr>
  <p:notesTextViewPr>
    <p:cViewPr>
      <p:scale>
        <a:sx n="1" d="1"/>
        <a:sy n="1" d="1"/>
      </p:scale>
      <p:origin x="0" y="0"/>
    </p:cViewPr>
  </p:notesTextViewPr>
  <p:sorterViewPr>
    <p:cViewPr>
      <p:scale>
        <a:sx n="38" d="100"/>
        <a:sy n="38" d="100"/>
      </p:scale>
      <p:origin x="0" y="0"/>
    </p:cViewPr>
  </p:sorterViewPr>
  <p:notesViewPr>
    <p:cSldViewPr snapToGrid="0">
      <p:cViewPr varScale="1">
        <p:scale>
          <a:sx n="51" d="100"/>
          <a:sy n="51" d="100"/>
        </p:scale>
        <p:origin x="2692" y="52"/>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451B3136-49A8-47AE-941F-6F7240DAC1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日期版面配置區 2">
            <a:extLst>
              <a:ext uri="{FF2B5EF4-FFF2-40B4-BE49-F238E27FC236}">
                <a16:creationId xmlns:a16="http://schemas.microsoft.com/office/drawing/2014/main" id="{9091B1C9-21D4-4899-B9B1-9AB26BEBA8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2DBFDB-8A04-450D-B00C-38A0B62F5EAB}" type="datetimeFigureOut">
              <a:rPr lang="en-ID" smtClean="0"/>
              <a:t>23/08/2019</a:t>
            </a:fld>
            <a:endParaRPr lang="en-ID"/>
          </a:p>
        </p:txBody>
      </p:sp>
      <p:sp>
        <p:nvSpPr>
          <p:cNvPr id="4" name="頁尾版面配置區 3">
            <a:extLst>
              <a:ext uri="{FF2B5EF4-FFF2-40B4-BE49-F238E27FC236}">
                <a16:creationId xmlns:a16="http://schemas.microsoft.com/office/drawing/2014/main" id="{2B0FF20C-E072-4089-8B21-565E6DD491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投影片編號版面配置區 4">
            <a:extLst>
              <a:ext uri="{FF2B5EF4-FFF2-40B4-BE49-F238E27FC236}">
                <a16:creationId xmlns:a16="http://schemas.microsoft.com/office/drawing/2014/main" id="{817DDA6B-E4CE-4055-A25C-8973C875AC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1067A6-B22F-4382-AAB2-93933744723F}" type="slidenum">
              <a:rPr lang="en-ID" smtClean="0"/>
              <a:t>‹#›</a:t>
            </a:fld>
            <a:endParaRPr lang="en-ID"/>
          </a:p>
        </p:txBody>
      </p:sp>
    </p:spTree>
    <p:extLst>
      <p:ext uri="{BB962C8B-B14F-4D97-AF65-F5344CB8AC3E}">
        <p14:creationId xmlns:p14="http://schemas.microsoft.com/office/powerpoint/2010/main" val="2772130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EF116-D5FC-4F8F-998E-A9C129060160}" type="datetimeFigureOut">
              <a:rPr lang="zh-CN" altLang="en-US" smtClean="0"/>
              <a:t>2019/8/23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6A38-BF95-49C5-9361-C815CDA747B5}" type="slidenum">
              <a:rPr lang="zh-CN" altLang="en-US" smtClean="0"/>
              <a:t>‹#›</a:t>
            </a:fld>
            <a:endParaRPr lang="zh-CN" altLang="en-US"/>
          </a:p>
        </p:txBody>
      </p:sp>
    </p:spTree>
    <p:extLst>
      <p:ext uri="{BB962C8B-B14F-4D97-AF65-F5344CB8AC3E}">
        <p14:creationId xmlns:p14="http://schemas.microsoft.com/office/powerpoint/2010/main" val="8656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extLst>
      <p:ext uri="{BB962C8B-B14F-4D97-AF65-F5344CB8AC3E}">
        <p14:creationId xmlns:p14="http://schemas.microsoft.com/office/powerpoint/2010/main" val="102631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medium-content-serif-font"/>
              </a:rPr>
              <a:t>以 </a:t>
            </a:r>
            <a:r>
              <a:rPr lang="en-US" altLang="zh-TW" dirty="0">
                <a:latin typeface="medium-content-serif-font"/>
              </a:rPr>
              <a:t>Overall Feature Importance </a:t>
            </a:r>
            <a:r>
              <a:rPr lang="zh-TW" altLang="en-US" dirty="0">
                <a:latin typeface="medium-content-serif-font"/>
              </a:rPr>
              <a:t>而言，可能「發高燒」會是最重要的特徵 </a:t>
            </a:r>
            <a:r>
              <a:rPr lang="en-US" altLang="zh-TW" dirty="0">
                <a:latin typeface="medium-content-serif-font"/>
              </a:rPr>
              <a:t>(</a:t>
            </a:r>
            <a:r>
              <a:rPr lang="zh-TW" altLang="en-US" dirty="0">
                <a:latin typeface="medium-content-serif-font"/>
              </a:rPr>
              <a:t>代表透過「發高燒」這個特徵可以把整體病患分得最開</a:t>
            </a:r>
            <a:r>
              <a:rPr lang="en-US" altLang="zh-TW" dirty="0">
                <a:latin typeface="medium-content-serif-font"/>
              </a:rPr>
              <a:t>)</a:t>
            </a:r>
            <a:r>
              <a:rPr lang="zh-TW" altLang="en-US" dirty="0">
                <a:latin typeface="medium-content-serif-font"/>
              </a:rPr>
              <a:t>；但對於某個病患 </a:t>
            </a:r>
            <a:r>
              <a:rPr lang="en-US" altLang="zh-TW" dirty="0">
                <a:latin typeface="medium-content-serif-font"/>
              </a:rPr>
              <a:t>(</a:t>
            </a:r>
            <a:r>
              <a:rPr lang="zh-TW" altLang="en-US" dirty="0">
                <a:latin typeface="medium-content-serif-font"/>
              </a:rPr>
              <a:t>小明</a:t>
            </a:r>
            <a:r>
              <a:rPr lang="en-US" altLang="zh-TW" dirty="0">
                <a:latin typeface="medium-content-serif-font"/>
              </a:rPr>
              <a:t>)</a:t>
            </a:r>
            <a:r>
              <a:rPr lang="zh-TW" altLang="en-US" dirty="0">
                <a:latin typeface="medium-content-serif-font"/>
              </a:rPr>
              <a:t>，他並沒有發燒，但他有流鼻水，所以也被預測為感冒，那對於小明這個樣本而言，將他預測為感冒的原因，就不是發高燒，而是流鼻水了。</a:t>
            </a:r>
            <a:endParaRPr lang="en-ID" dirty="0"/>
          </a:p>
        </p:txBody>
      </p:sp>
      <p:sp>
        <p:nvSpPr>
          <p:cNvPr id="4" name="投影片編號版面配置區 3"/>
          <p:cNvSpPr>
            <a:spLocks noGrp="1"/>
          </p:cNvSpPr>
          <p:nvPr>
            <p:ph type="sldNum" sz="quarter" idx="5"/>
          </p:nvPr>
        </p:nvSpPr>
        <p:spPr/>
        <p:txBody>
          <a:bodyPr/>
          <a:lstStyle/>
          <a:p>
            <a:fld id="{02036A38-BF95-49C5-9361-C815CDA747B5}" type="slidenum">
              <a:rPr lang="zh-CN" altLang="en-US" smtClean="0"/>
              <a:t>9</a:t>
            </a:fld>
            <a:endParaRPr lang="zh-CN" altLang="en-US"/>
          </a:p>
        </p:txBody>
      </p:sp>
    </p:spTree>
    <p:extLst>
      <p:ext uri="{BB962C8B-B14F-4D97-AF65-F5344CB8AC3E}">
        <p14:creationId xmlns:p14="http://schemas.microsoft.com/office/powerpoint/2010/main" val="677417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近年來經典 解釋複雜模型的方法</a:t>
            </a:r>
            <a:r>
              <a:rPr lang="en-ID" altLang="zh-TW" dirty="0"/>
              <a:t> LIME SHAP </a:t>
            </a:r>
            <a:r>
              <a:rPr lang="zh-TW" altLang="en-US"/>
              <a:t>之介紹</a:t>
            </a:r>
            <a:endParaRPr lang="en-ID" dirty="0"/>
          </a:p>
        </p:txBody>
      </p:sp>
      <p:sp>
        <p:nvSpPr>
          <p:cNvPr id="4" name="投影片編號版面配置區 3"/>
          <p:cNvSpPr>
            <a:spLocks noGrp="1"/>
          </p:cNvSpPr>
          <p:nvPr>
            <p:ph type="sldNum" sz="quarter" idx="5"/>
          </p:nvPr>
        </p:nvSpPr>
        <p:spPr/>
        <p:txBody>
          <a:bodyPr/>
          <a:lstStyle/>
          <a:p>
            <a:fld id="{02036A38-BF95-49C5-9361-C815CDA747B5}" type="slidenum">
              <a:rPr lang="zh-CN" altLang="en-US" smtClean="0"/>
              <a:t>10</a:t>
            </a:fld>
            <a:endParaRPr lang="zh-CN" altLang="en-US"/>
          </a:p>
        </p:txBody>
      </p:sp>
    </p:spTree>
    <p:extLst>
      <p:ext uri="{BB962C8B-B14F-4D97-AF65-F5344CB8AC3E}">
        <p14:creationId xmlns:p14="http://schemas.microsoft.com/office/powerpoint/2010/main" val="278280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ID" dirty="0"/>
              <a:t>Kernel SHAP = Linear LIME+ Shapley Value</a:t>
            </a:r>
          </a:p>
        </p:txBody>
      </p:sp>
      <p:sp>
        <p:nvSpPr>
          <p:cNvPr id="4" name="投影片編號版面配置區 3"/>
          <p:cNvSpPr>
            <a:spLocks noGrp="1"/>
          </p:cNvSpPr>
          <p:nvPr>
            <p:ph type="sldNum" sz="quarter" idx="5"/>
          </p:nvPr>
        </p:nvSpPr>
        <p:spPr/>
        <p:txBody>
          <a:bodyPr/>
          <a:lstStyle/>
          <a:p>
            <a:fld id="{02036A38-BF95-49C5-9361-C815CDA747B5}" type="slidenum">
              <a:rPr lang="zh-CN" altLang="en-US" smtClean="0"/>
              <a:t>24</a:t>
            </a:fld>
            <a:endParaRPr lang="zh-CN" altLang="en-US"/>
          </a:p>
        </p:txBody>
      </p:sp>
    </p:spTree>
    <p:extLst>
      <p:ext uri="{BB962C8B-B14F-4D97-AF65-F5344CB8AC3E}">
        <p14:creationId xmlns:p14="http://schemas.microsoft.com/office/powerpoint/2010/main" val="273438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ID" dirty="0"/>
          </a:p>
        </p:txBody>
      </p:sp>
      <p:sp>
        <p:nvSpPr>
          <p:cNvPr id="4" name="投影片編號版面配置區 3"/>
          <p:cNvSpPr>
            <a:spLocks noGrp="1"/>
          </p:cNvSpPr>
          <p:nvPr>
            <p:ph type="sldNum" sz="quarter" idx="5"/>
          </p:nvPr>
        </p:nvSpPr>
        <p:spPr/>
        <p:txBody>
          <a:bodyPr/>
          <a:lstStyle/>
          <a:p>
            <a:fld id="{02036A38-BF95-49C5-9361-C815CDA747B5}" type="slidenum">
              <a:rPr lang="zh-CN" altLang="en-US" smtClean="0"/>
              <a:t>27</a:t>
            </a:fld>
            <a:endParaRPr lang="zh-CN" altLang="en-US"/>
          </a:p>
        </p:txBody>
      </p:sp>
    </p:spTree>
    <p:extLst>
      <p:ext uri="{BB962C8B-B14F-4D97-AF65-F5344CB8AC3E}">
        <p14:creationId xmlns:p14="http://schemas.microsoft.com/office/powerpoint/2010/main" val="242383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45</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68379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E2848-00BD-4311-96C1-B3092E2153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A82A8D-0FE1-455C-8287-42A41BB5D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B9515BAF-A0EC-4C27-A30F-2C7410AA1E02}"/>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152B448C-E2B6-4A51-B7B9-530CD213AB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C6139-305A-43A2-AD3D-EF33DDB0BBAD}"/>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5422554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2019/8/23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88535" y="309618"/>
            <a:ext cx="3594929" cy="431914"/>
          </a:xfrm>
          <a:prstGeom prst="rect">
            <a:avLst/>
          </a:prstGeom>
          <a:noFill/>
        </p:spPr>
        <p:txBody>
          <a:bodyPr wrap="square" lIns="91417" tIns="45709" rIns="91417" bIns="45709" rtlCol="0">
            <a:spAutoFit/>
          </a:bodyPr>
          <a:lstStyle/>
          <a:p>
            <a:pPr lvl="0" algn="dist"/>
            <a:r>
              <a:rPr lang="en-ID" altLang="zh-TW" sz="2133" b="0" kern="1200" dirty="0">
                <a:solidFill>
                  <a:schemeClr val="accent1"/>
                </a:solidFill>
                <a:latin typeface="微软雅黑" pitchFamily="34" charset="-122"/>
                <a:ea typeface="微软雅黑" pitchFamily="34" charset="-122"/>
                <a:cs typeface="+mn-cs"/>
              </a:rPr>
              <a:t>Microsoft </a:t>
            </a:r>
            <a:r>
              <a:rPr lang="en-ID" altLang="zh-TW" sz="2133" b="0" kern="1200" dirty="0" err="1">
                <a:solidFill>
                  <a:schemeClr val="accent1"/>
                </a:solidFill>
                <a:latin typeface="微软雅黑" pitchFamily="34" charset="-122"/>
                <a:ea typeface="微软雅黑" pitchFamily="34" charset="-122"/>
                <a:cs typeface="+mn-cs"/>
              </a:rPr>
              <a:t>InterpretML</a:t>
            </a:r>
            <a:endParaRPr lang="zh-CN" altLang="zh-CN" sz="2133" b="0" kern="1200" dirty="0">
              <a:solidFill>
                <a:schemeClr val="accent1"/>
              </a:solidFill>
              <a:latin typeface="微软雅黑" pitchFamily="34" charset="-122"/>
              <a:ea typeface="微软雅黑" pitchFamily="34" charset="-122"/>
              <a:cs typeface="+mn-cs"/>
            </a:endParaRPr>
          </a:p>
        </p:txBody>
      </p:sp>
      <p:sp>
        <p:nvSpPr>
          <p:cNvPr id="7" name="文本框 38"/>
          <p:cNvSpPr txBox="1"/>
          <p:nvPr userDrawn="1"/>
        </p:nvSpPr>
        <p:spPr>
          <a:xfrm>
            <a:off x="1449110" y="679514"/>
            <a:ext cx="2097218" cy="276977"/>
          </a:xfrm>
          <a:prstGeom prst="rect">
            <a:avLst/>
          </a:prstGeom>
          <a:noFill/>
        </p:spPr>
        <p:txBody>
          <a:bodyPr wrap="square" lIns="91417" tIns="45709" rIns="91417" bIns="45709" rtlCol="0">
            <a:spAutoFit/>
          </a:bodyPr>
          <a:lstStyle/>
          <a:p>
            <a:pPr algn="dist" defTabSz="914096"/>
            <a:r>
              <a:rPr lang="zh-TW" altLang="en-US" sz="1200" dirty="0">
                <a:solidFill>
                  <a:schemeClr val="tx1">
                    <a:lumMod val="50000"/>
                    <a:lumOff val="50000"/>
                  </a:schemeClr>
                </a:solidFill>
                <a:cs typeface="+mn-ea"/>
                <a:sym typeface="+mn-lt"/>
              </a:rPr>
              <a:t>開源整合解釋模型應用套件</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F3F08ED6-B608-4D6D-916B-26700AF0779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A85E5F7D-0997-4B04-A522-D6A52C62A5AB}"/>
                </a:ext>
              </a:extLst>
            </p:cNvPr>
            <p:cNvSpPr>
              <a:spLocks noChangeArrowheads="1"/>
            </p:cNvSpPr>
            <p:nvPr/>
          </p:nvSpPr>
          <p:spPr bwMode="auto">
            <a:xfrm>
              <a:off x="0" y="252065"/>
              <a:ext cx="227013" cy="392112"/>
            </a:xfrm>
            <a:prstGeom prst="rect">
              <a:avLst/>
            </a:prstGeom>
            <a:solidFill>
              <a:schemeClr val="accent2">
                <a:lumMod val="75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1784E699-A783-499E-AB60-9CF1C1BDA8DA}"/>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8370D417-BEA1-4876-A03E-34728E279A33}"/>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29681352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2019/8/23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944364" y="340515"/>
            <a:ext cx="2394844" cy="431914"/>
          </a:xfrm>
          <a:prstGeom prst="rect">
            <a:avLst/>
          </a:prstGeom>
          <a:noFill/>
        </p:spPr>
        <p:txBody>
          <a:bodyPr wrap="square" lIns="91417" tIns="45709" rIns="91417" bIns="45709" rtlCol="0">
            <a:spAutoFit/>
          </a:bodyPr>
          <a:lstStyle/>
          <a:p>
            <a:pPr algn="dist"/>
            <a:r>
              <a:rPr lang="en-ID" altLang="zh-CN" sz="2133" b="0" kern="1200" dirty="0">
                <a:solidFill>
                  <a:schemeClr val="accent1"/>
                </a:solidFill>
                <a:latin typeface="微软雅黑" pitchFamily="34" charset="-122"/>
                <a:ea typeface="微软雅黑" pitchFamily="34" charset="-122"/>
                <a:cs typeface="+mn-cs"/>
              </a:rPr>
              <a:t>Data Shapley</a:t>
            </a:r>
            <a:endParaRPr lang="zh-CN" altLang="zh-CN" sz="2133" b="0" kern="1200" dirty="0">
              <a:solidFill>
                <a:schemeClr val="accent1"/>
              </a:solidFill>
              <a:latin typeface="微软雅黑" pitchFamily="34" charset="-122"/>
              <a:ea typeface="微软雅黑" pitchFamily="34" charset="-122"/>
              <a:cs typeface="+mn-cs"/>
            </a:endParaRPr>
          </a:p>
        </p:txBody>
      </p:sp>
      <p:sp>
        <p:nvSpPr>
          <p:cNvPr id="7" name="文本框 38"/>
          <p:cNvSpPr txBox="1"/>
          <p:nvPr userDrawn="1"/>
        </p:nvSpPr>
        <p:spPr>
          <a:xfrm>
            <a:off x="916353" y="679514"/>
            <a:ext cx="2534486"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Shapley Value of data points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2F72F9A6-82DA-46F7-8C3A-6661FE90CF18}"/>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4855BFD0-0BA0-4B6B-B6FC-865772C61FB7}"/>
                </a:ext>
              </a:extLst>
            </p:cNvPr>
            <p:cNvSpPr>
              <a:spLocks noChangeArrowheads="1"/>
            </p:cNvSpPr>
            <p:nvPr/>
          </p:nvSpPr>
          <p:spPr bwMode="auto">
            <a:xfrm>
              <a:off x="0" y="252065"/>
              <a:ext cx="227013" cy="392112"/>
            </a:xfrm>
            <a:prstGeom prst="rect">
              <a:avLst/>
            </a:prstGeom>
            <a:solidFill>
              <a:schemeClr val="accent2">
                <a:lumMod val="75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220CD87A-E9B8-4B4A-91FC-6C2EA95F55B5}"/>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5159AB0C-3DC3-400C-99B0-FEE2C0718648}"/>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2115820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2019/8/23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944364" y="340515"/>
            <a:ext cx="2394844" cy="431914"/>
          </a:xfrm>
          <a:prstGeom prst="rect">
            <a:avLst/>
          </a:prstGeom>
          <a:noFill/>
        </p:spPr>
        <p:txBody>
          <a:bodyPr wrap="square" lIns="91417" tIns="45709" rIns="91417" bIns="45709" rtlCol="0">
            <a:spAutoFit/>
          </a:bodyPr>
          <a:lstStyle/>
          <a:p>
            <a:pPr algn="dist"/>
            <a:r>
              <a:rPr lang="zh-TW" altLang="en-US" sz="2133" b="0" kern="1200" dirty="0">
                <a:solidFill>
                  <a:schemeClr val="accent1"/>
                </a:solidFill>
                <a:latin typeface="微软雅黑" pitchFamily="34" charset="-122"/>
                <a:ea typeface="微软雅黑" pitchFamily="34" charset="-122"/>
                <a:cs typeface="+mn-cs"/>
              </a:rPr>
              <a:t>結論</a:t>
            </a:r>
            <a:endParaRPr lang="zh-CN" altLang="zh-CN" sz="2133" b="0" kern="1200" dirty="0">
              <a:solidFill>
                <a:schemeClr val="accent1"/>
              </a:solidFill>
              <a:latin typeface="微软雅黑" pitchFamily="34" charset="-122"/>
              <a:ea typeface="微软雅黑" pitchFamily="34" charset="-122"/>
              <a:cs typeface="+mn-cs"/>
            </a:endParaRPr>
          </a:p>
        </p:txBody>
      </p:sp>
      <p:sp>
        <p:nvSpPr>
          <p:cNvPr id="7" name="文本框 38"/>
          <p:cNvSpPr txBox="1"/>
          <p:nvPr userDrawn="1"/>
        </p:nvSpPr>
        <p:spPr>
          <a:xfrm>
            <a:off x="916353" y="679514"/>
            <a:ext cx="2534486" cy="276977"/>
          </a:xfrm>
          <a:prstGeom prst="rect">
            <a:avLst/>
          </a:prstGeom>
          <a:noFill/>
        </p:spPr>
        <p:txBody>
          <a:bodyPr wrap="square" lIns="91417" tIns="45709" rIns="91417" bIns="45709" rtlCol="0">
            <a:spAutoFit/>
          </a:bodyPr>
          <a:lstStyle/>
          <a:p>
            <a:pPr algn="dist" defTabSz="914096"/>
            <a:r>
              <a:rPr lang="en-US" altLang="zh-CN" sz="1200" dirty="0" err="1">
                <a:solidFill>
                  <a:schemeClr val="tx1">
                    <a:lumMod val="50000"/>
                    <a:lumOff val="50000"/>
                  </a:schemeClr>
                </a:solidFill>
                <a:cs typeface="+mn-ea"/>
                <a:sym typeface="+mn-lt"/>
              </a:rPr>
              <a:t>abcd</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2F72F9A6-82DA-46F7-8C3A-6661FE90CF18}"/>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4855BFD0-0BA0-4B6B-B6FC-865772C61FB7}"/>
                </a:ext>
              </a:extLst>
            </p:cNvPr>
            <p:cNvSpPr>
              <a:spLocks noChangeArrowheads="1"/>
            </p:cNvSpPr>
            <p:nvPr/>
          </p:nvSpPr>
          <p:spPr bwMode="auto">
            <a:xfrm>
              <a:off x="0" y="252065"/>
              <a:ext cx="227013" cy="392112"/>
            </a:xfrm>
            <a:prstGeom prst="rect">
              <a:avLst/>
            </a:prstGeom>
            <a:solidFill>
              <a:schemeClr val="accent2">
                <a:lumMod val="75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220CD87A-E9B8-4B4A-91FC-6C2EA95F55B5}"/>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5159AB0C-3DC3-400C-99B0-FEE2C0718648}"/>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3524287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1C771-808D-4118-A312-7628C40D97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7BC555-11AE-464E-8A31-04F533D7D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0D6258E-2D19-4C23-BC2A-5E7199F51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FB93EA9-346D-4046-BACE-6ED78E085F60}"/>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6" name="页脚占位符 5">
            <a:extLst>
              <a:ext uri="{FF2B5EF4-FFF2-40B4-BE49-F238E27FC236}">
                <a16:creationId xmlns:a16="http://schemas.microsoft.com/office/drawing/2014/main" id="{A3381C47-B006-4C3C-9E9F-6B60D75DEF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28CDD1-E797-448B-80FC-1FF7C5D235E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9096071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99FDD-F519-420E-BF95-5CF71868A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C17B8E-EA2B-413F-B19B-17FD148A5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E57ED9-1C6B-4A38-BE58-3DB588EC7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49CA0C-AEC6-4B7B-951E-48BC789157DD}"/>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6" name="页脚占位符 5">
            <a:extLst>
              <a:ext uri="{FF2B5EF4-FFF2-40B4-BE49-F238E27FC236}">
                <a16:creationId xmlns:a16="http://schemas.microsoft.com/office/drawing/2014/main" id="{EB89AB40-302B-411B-9CD4-3E7202FF3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AC548-318D-4CA4-B2B9-AA28E4E80A5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5681806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E4C96-9EDC-475F-BA5C-FECEE1C00C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6D2D17-3CFA-4C1D-BB30-872BEB0103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A66DD9-A026-4C47-93A1-645A2D3BBBB8}"/>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2A020438-3058-4CC3-8349-01D8DC8A9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7C9D08-61AD-4614-BB2A-7698F3E3DBE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7388469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D15D37-5975-48D8-BB7F-D2BFD83423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63B7C9-A140-4BB6-BFB7-19C4DEBE8C2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8C76E3-2E49-421D-B3FB-C694757CEEC1}"/>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0A9DCB85-5328-4FF2-8954-D4FB3ACDD2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DE031E-4BC0-4C86-AA4B-DFFBD06357F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8051686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6" name="组合 5"/>
          <p:cNvGrpSpPr/>
          <p:nvPr userDrawn="1"/>
        </p:nvGrpSpPr>
        <p:grpSpPr>
          <a:xfrm>
            <a:off x="800436" y="548680"/>
            <a:ext cx="10591128" cy="45719"/>
            <a:chOff x="800436" y="548680"/>
            <a:chExt cx="10591128" cy="45719"/>
          </a:xfrm>
        </p:grpSpPr>
        <p:sp>
          <p:nvSpPr>
            <p:cNvPr id="3" name="任意多边形 2"/>
            <p:cNvSpPr/>
            <p:nvPr/>
          </p:nvSpPr>
          <p:spPr>
            <a:xfrm>
              <a:off x="80043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 name="任意多边形 4"/>
            <p:cNvSpPr/>
            <p:nvPr userDrawn="1"/>
          </p:nvSpPr>
          <p:spPr>
            <a:xfrm>
              <a:off x="876029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spTree>
    <p:extLst>
      <p:ext uri="{BB962C8B-B14F-4D97-AF65-F5344CB8AC3E}">
        <p14:creationId xmlns:p14="http://schemas.microsoft.com/office/powerpoint/2010/main" val="4281930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2863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399"/>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14605092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279BB-B37F-45C6-BF9F-FD95E8F1E2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4CCBD5-447E-495E-940C-03283547E0C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508D13-98DA-49C4-B084-F5CB11230200}"/>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87639037-6864-4D35-8241-907BABC3C8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04A95-207A-4FD4-BFD9-52BCE1662F79}"/>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1444726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164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6087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9550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5276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4604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3039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49155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074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0461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060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CDDA0-844F-4DA4-8CC0-BD329DE94A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342225-F153-4AD9-9437-99553D12B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36B8606-F3ED-492C-BAC1-F124686767D1}"/>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7D551B77-3B49-4AC9-8DBD-C88BF2DE74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32084-A327-4081-9D9A-0ABE9209B96F}"/>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934650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81994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113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CE21C-BAFB-4907-B1E2-1D09964B03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4E816C-1341-472E-AF5E-5846F197654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1DE23B8-3789-4D36-B708-5D089A51FB0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BD9EDDA-2C93-4C1E-8118-651370072142}"/>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6" name="页脚占位符 5">
            <a:extLst>
              <a:ext uri="{FF2B5EF4-FFF2-40B4-BE49-F238E27FC236}">
                <a16:creationId xmlns:a16="http://schemas.microsoft.com/office/drawing/2014/main" id="{CF7A0F41-AAD5-4D1B-BAEE-1E5C55BC44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4BCC73-ECB4-4A5D-A2D1-E21672C7986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76652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8A739-D6E5-46A4-9216-537CEA418A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B5563BF-9034-43C2-B91B-BFF2A74ED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FFC8443-80ED-47AD-B7C4-527919C6AA7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1D4B28-8E31-48D7-9AC5-563BACE8F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48BC54-0EC2-4A37-BCD5-07F62AA560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CC312-80CC-468F-AFF3-CF2255B1DE5D}"/>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8" name="页脚占位符 7">
            <a:extLst>
              <a:ext uri="{FF2B5EF4-FFF2-40B4-BE49-F238E27FC236}">
                <a16:creationId xmlns:a16="http://schemas.microsoft.com/office/drawing/2014/main" id="{E7727C19-A82F-4D65-A91B-C4C883DC29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9A70E4-F5F9-4AFA-84FA-049C599979C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3092339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FC112-6732-4C88-8AF8-B40F436D09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F15897-164E-4E39-91AB-3DBE9FB41F04}"/>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4" name="页脚占位符 3">
            <a:extLst>
              <a:ext uri="{FF2B5EF4-FFF2-40B4-BE49-F238E27FC236}">
                <a16:creationId xmlns:a16="http://schemas.microsoft.com/office/drawing/2014/main" id="{6B57BB41-E19E-4111-AE02-163B854721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2D06A2-E927-430A-9DFC-069C0BAB44E4}"/>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651084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BE2E2-DCD1-4E34-B15E-655BBBB399B9}"/>
              </a:ext>
            </a:extLst>
          </p:cNvPr>
          <p:cNvSpPr>
            <a:spLocks noGrp="1"/>
          </p:cNvSpPr>
          <p:nvPr>
            <p:ph type="dt" sz="half" idx="10"/>
          </p:nvPr>
        </p:nvSpPr>
        <p:spPr/>
        <p:txBody>
          <a:bodyPr/>
          <a:lstStyle/>
          <a:p>
            <a:fld id="{60FCB084-51A8-4949-8ADD-2ED30B1DC960}" type="datetimeFigureOut">
              <a:rPr lang="zh-CN" altLang="en-US" smtClean="0"/>
              <a:t>2019/8/23</a:t>
            </a:fld>
            <a:endParaRPr lang="zh-CN" altLang="en-US"/>
          </a:p>
        </p:txBody>
      </p:sp>
      <p:sp>
        <p:nvSpPr>
          <p:cNvPr id="3" name="页脚占位符 2">
            <a:extLst>
              <a:ext uri="{FF2B5EF4-FFF2-40B4-BE49-F238E27FC236}">
                <a16:creationId xmlns:a16="http://schemas.microsoft.com/office/drawing/2014/main" id="{F2FA4075-485B-4874-84E9-0716B3598C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07E8F5-0A53-4F57-90CA-EC84BBF80820}"/>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
        <p:nvSpPr>
          <p:cNvPr id="5" name="文本框 6">
            <a:extLst>
              <a:ext uri="{FF2B5EF4-FFF2-40B4-BE49-F238E27FC236}">
                <a16:creationId xmlns:a16="http://schemas.microsoft.com/office/drawing/2014/main" id="{610F59EB-7F51-49A2-8D25-BF3C4CC6CEDC}"/>
              </a:ext>
            </a:extLst>
          </p:cNvPr>
          <p:cNvSpPr>
            <a:spLocks noChangeArrowheads="1"/>
          </p:cNvSpPr>
          <p:nvPr userDrawn="1"/>
        </p:nvSpPr>
        <p:spPr bwMode="auto">
          <a:xfrm>
            <a:off x="804721" y="402131"/>
            <a:ext cx="4132459" cy="394854"/>
          </a:xfrm>
          <a:prstGeom prst="rect">
            <a:avLst/>
          </a:prstGeom>
          <a:noFill/>
          <a:ln>
            <a:noFill/>
          </a:ln>
        </p:spPr>
        <p:txBody>
          <a:bodyPr lIns="86364" tIns="43181" rIns="86364" bIns="43181">
            <a:spAutoFit/>
          </a:bodyPr>
          <a:lstStyle/>
          <a:p>
            <a:pPr defTabSz="1218904">
              <a:defRPr/>
            </a:pPr>
            <a:r>
              <a:rPr lang="zh-CN" altLang="en-US" sz="1999" dirty="0">
                <a:solidFill>
                  <a:schemeClr val="bg1">
                    <a:lumMod val="65000"/>
                  </a:schemeClr>
                </a:solidFill>
                <a:latin typeface="微软雅黑" pitchFamily="34" charset="-122"/>
                <a:ea typeface="微软雅黑" pitchFamily="34" charset="-122"/>
                <a:sym typeface="微软雅黑" pitchFamily="34" charset="-122"/>
              </a:rPr>
              <a:t>在此输入您的标题内容</a:t>
            </a:r>
          </a:p>
        </p:txBody>
      </p:sp>
      <p:grpSp>
        <p:nvGrpSpPr>
          <p:cNvPr id="6" name="组合 18">
            <a:extLst>
              <a:ext uri="{FF2B5EF4-FFF2-40B4-BE49-F238E27FC236}">
                <a16:creationId xmlns:a16="http://schemas.microsoft.com/office/drawing/2014/main" id="{AFA5A002-03A6-4DA0-A875-218986DB1E6B}"/>
              </a:ext>
            </a:extLst>
          </p:cNvPr>
          <p:cNvGrpSpPr/>
          <p:nvPr userDrawn="1"/>
        </p:nvGrpSpPr>
        <p:grpSpPr>
          <a:xfrm>
            <a:off x="825" y="368749"/>
            <a:ext cx="803897" cy="449255"/>
            <a:chOff x="0" y="252065"/>
            <a:chExt cx="641111" cy="392113"/>
          </a:xfrm>
        </p:grpSpPr>
        <p:sp>
          <p:nvSpPr>
            <p:cNvPr id="7" name="矩形 59">
              <a:extLst>
                <a:ext uri="{FF2B5EF4-FFF2-40B4-BE49-F238E27FC236}">
                  <a16:creationId xmlns:a16="http://schemas.microsoft.com/office/drawing/2014/main" id="{CE2A0240-3BCF-4B19-B3ED-1D5DB6C96E7A}"/>
                </a:ext>
              </a:extLst>
            </p:cNvPr>
            <p:cNvSpPr>
              <a:spLocks noChangeArrowheads="1"/>
            </p:cNvSpPr>
            <p:nvPr/>
          </p:nvSpPr>
          <p:spPr bwMode="auto">
            <a:xfrm>
              <a:off x="0" y="252065"/>
              <a:ext cx="227013" cy="392112"/>
            </a:xfrm>
            <a:prstGeom prst="rect">
              <a:avLst/>
            </a:prstGeom>
            <a:solidFill>
              <a:schemeClr val="accent2">
                <a:lumMod val="75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8" name="矩形 60">
              <a:extLst>
                <a:ext uri="{FF2B5EF4-FFF2-40B4-BE49-F238E27FC236}">
                  <a16:creationId xmlns:a16="http://schemas.microsoft.com/office/drawing/2014/main" id="{C2A2B577-4BB8-46D1-A9A2-B53B9DFF95D8}"/>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9" name="五边形 21">
              <a:extLst>
                <a:ext uri="{FF2B5EF4-FFF2-40B4-BE49-F238E27FC236}">
                  <a16:creationId xmlns:a16="http://schemas.microsoft.com/office/drawing/2014/main" id="{E49609E1-8DBE-421D-878C-E145E26EFE61}"/>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6898750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2019/8/23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50435" y="309617"/>
            <a:ext cx="2670980" cy="420542"/>
          </a:xfrm>
          <a:prstGeom prst="rect">
            <a:avLst/>
          </a:prstGeom>
          <a:noFill/>
        </p:spPr>
        <p:txBody>
          <a:bodyPr wrap="square" lIns="91417" tIns="45709" rIns="91417" bIns="45709" rtlCol="0">
            <a:spAutoFit/>
          </a:bodyPr>
          <a:lstStyle/>
          <a:p>
            <a:pPr lvl="0" algn="dist"/>
            <a:r>
              <a:rPr lang="en-ID" altLang="zh-CN" sz="2133" dirty="0">
                <a:solidFill>
                  <a:schemeClr val="accent1"/>
                </a:solidFill>
                <a:latin typeface="微软雅黑" pitchFamily="34" charset="-122"/>
                <a:ea typeface="微软雅黑" pitchFamily="34" charset="-122"/>
              </a:rPr>
              <a:t>Why interpret?</a:t>
            </a:r>
            <a:endParaRPr lang="zh-CN" altLang="zh-CN" sz="2133" dirty="0">
              <a:solidFill>
                <a:schemeClr val="accent1"/>
              </a:solidFill>
              <a:latin typeface="微软雅黑" pitchFamily="34" charset="-122"/>
              <a:ea typeface="微软雅黑" pitchFamily="34" charset="-122"/>
            </a:endParaRPr>
          </a:p>
        </p:txBody>
      </p:sp>
      <p:sp>
        <p:nvSpPr>
          <p:cNvPr id="7" name="文本框 38"/>
          <p:cNvSpPr txBox="1"/>
          <p:nvPr userDrawn="1"/>
        </p:nvSpPr>
        <p:spPr>
          <a:xfrm>
            <a:off x="1013670" y="675007"/>
            <a:ext cx="1993679" cy="285991"/>
          </a:xfrm>
          <a:prstGeom prst="rect">
            <a:avLst/>
          </a:prstGeom>
          <a:noFill/>
        </p:spPr>
        <p:txBody>
          <a:bodyPr wrap="square" lIns="91417" tIns="45709" rIns="91417" bIns="45709" rtlCol="0">
            <a:spAutoFit/>
          </a:bodyPr>
          <a:lstStyle/>
          <a:p>
            <a:pPr algn="dist" defTabSz="914096"/>
            <a:r>
              <a:rPr lang="zh-TW" altLang="en-US" sz="1200" dirty="0">
                <a:solidFill>
                  <a:schemeClr val="tx1">
                    <a:lumMod val="50000"/>
                    <a:lumOff val="50000"/>
                  </a:schemeClr>
                </a:solidFill>
                <a:cs typeface="+mn-ea"/>
                <a:sym typeface="+mn-lt"/>
              </a:rPr>
              <a:t>為什麼要解釋模型</a:t>
            </a:r>
            <a:r>
              <a:rPr lang="en-US" altLang="zh-TW" sz="1200" dirty="0">
                <a:solidFill>
                  <a:schemeClr val="tx1">
                    <a:lumMod val="50000"/>
                    <a:lumOff val="50000"/>
                  </a:schemeClr>
                </a:solidFill>
                <a:cs typeface="+mn-ea"/>
                <a:sym typeface="+mn-lt"/>
              </a:rPr>
              <a:t>?</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F2026541-2261-4EAD-9947-26E396D60E66}"/>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E7580A7B-E699-489D-A3F1-07F6AD33B0B6}"/>
                </a:ext>
              </a:extLst>
            </p:cNvPr>
            <p:cNvSpPr>
              <a:spLocks noChangeArrowheads="1"/>
            </p:cNvSpPr>
            <p:nvPr/>
          </p:nvSpPr>
          <p:spPr bwMode="auto">
            <a:xfrm>
              <a:off x="0" y="252065"/>
              <a:ext cx="227013" cy="392112"/>
            </a:xfrm>
            <a:prstGeom prst="rect">
              <a:avLst/>
            </a:prstGeom>
            <a:solidFill>
              <a:schemeClr val="accent2">
                <a:lumMod val="75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81073865-4C1E-4D65-B16A-0F7740B1FAED}"/>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E1B6D713-C4E4-4A5C-AAE1-7C54888C7DFD}"/>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35125613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2019/8/23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63136" y="309617"/>
            <a:ext cx="2375990" cy="420542"/>
          </a:xfrm>
          <a:prstGeom prst="rect">
            <a:avLst/>
          </a:prstGeom>
          <a:noFill/>
        </p:spPr>
        <p:txBody>
          <a:bodyPr wrap="square" lIns="91417" tIns="45709" rIns="91417" bIns="45709" rtlCol="0">
            <a:spAutoFit/>
          </a:bodyPr>
          <a:lstStyle/>
          <a:p>
            <a:pPr lvl="0" algn="dist"/>
            <a:r>
              <a:rPr lang="en-ID" altLang="zh-CN" sz="2133" b="0" kern="1200" dirty="0">
                <a:solidFill>
                  <a:schemeClr val="accent1"/>
                </a:solidFill>
                <a:latin typeface="微软雅黑" pitchFamily="34" charset="-122"/>
                <a:ea typeface="微软雅黑" pitchFamily="34" charset="-122"/>
                <a:cs typeface="+mn-cs"/>
              </a:rPr>
              <a:t>LIME</a:t>
            </a:r>
            <a:r>
              <a:rPr lang="zh-TW" altLang="en-US" sz="2133" b="0" kern="1200" dirty="0">
                <a:solidFill>
                  <a:schemeClr val="accent1"/>
                </a:solidFill>
                <a:latin typeface="微软雅黑" pitchFamily="34" charset="-122"/>
                <a:ea typeface="微软雅黑" pitchFamily="34" charset="-122"/>
                <a:cs typeface="+mn-cs"/>
              </a:rPr>
              <a:t>、</a:t>
            </a:r>
            <a:r>
              <a:rPr lang="en-ID" altLang="zh-TW" sz="2133" b="0" kern="1200" dirty="0">
                <a:solidFill>
                  <a:schemeClr val="accent1"/>
                </a:solidFill>
                <a:latin typeface="微软雅黑" pitchFamily="34" charset="-122"/>
                <a:ea typeface="微软雅黑" pitchFamily="34" charset="-122"/>
                <a:cs typeface="+mn-cs"/>
              </a:rPr>
              <a:t>SHAP</a:t>
            </a:r>
            <a:endParaRPr lang="zh-CN" altLang="zh-CN" sz="2133" b="0" kern="1200" dirty="0">
              <a:solidFill>
                <a:schemeClr val="accent1"/>
              </a:solidFill>
              <a:latin typeface="微软雅黑" pitchFamily="34" charset="-122"/>
              <a:ea typeface="微软雅黑" pitchFamily="34" charset="-122"/>
              <a:cs typeface="+mn-cs"/>
            </a:endParaRPr>
          </a:p>
        </p:txBody>
      </p:sp>
      <p:sp>
        <p:nvSpPr>
          <p:cNvPr id="7" name="文本框 38"/>
          <p:cNvSpPr txBox="1"/>
          <p:nvPr userDrawn="1"/>
        </p:nvSpPr>
        <p:spPr>
          <a:xfrm>
            <a:off x="988106" y="676825"/>
            <a:ext cx="1830508" cy="284709"/>
          </a:xfrm>
          <a:prstGeom prst="rect">
            <a:avLst/>
          </a:prstGeom>
          <a:noFill/>
        </p:spPr>
        <p:txBody>
          <a:bodyPr wrap="square" lIns="91417" tIns="45709" rIns="91417" bIns="45709" rtlCol="0">
            <a:spAutoFit/>
          </a:bodyPr>
          <a:lstStyle/>
          <a:p>
            <a:pPr algn="dist" defTabSz="914096"/>
            <a:r>
              <a:rPr lang="zh-TW" altLang="en-US" sz="1200" dirty="0">
                <a:solidFill>
                  <a:schemeClr val="tx1">
                    <a:lumMod val="50000"/>
                    <a:lumOff val="50000"/>
                  </a:schemeClr>
                </a:solidFill>
                <a:cs typeface="+mn-ea"/>
                <a:sym typeface="+mn-lt"/>
              </a:rPr>
              <a:t>近年來經典解釋模型</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95D1BEB7-D570-4488-B755-FB26CB49291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C8FF11F1-5565-4DBA-AA3D-C8DCC8B4AC4D}"/>
                </a:ext>
              </a:extLst>
            </p:cNvPr>
            <p:cNvSpPr>
              <a:spLocks noChangeArrowheads="1"/>
            </p:cNvSpPr>
            <p:nvPr/>
          </p:nvSpPr>
          <p:spPr bwMode="auto">
            <a:xfrm>
              <a:off x="0" y="252065"/>
              <a:ext cx="227013" cy="392112"/>
            </a:xfrm>
            <a:prstGeom prst="rect">
              <a:avLst/>
            </a:prstGeom>
            <a:solidFill>
              <a:schemeClr val="accent2">
                <a:lumMod val="75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32F6DD0E-170A-4ADD-9247-1FFAFBF06C30}"/>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BA16E97D-8D3E-42C2-AC99-27F73D405AD6}"/>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58103560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6DE78A-D299-4572-A337-64E5B8202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AA0C12-7879-4545-973B-5B06610201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5A1650-E7F3-4A72-AC95-CAEC262AB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CB084-51A8-4949-8ADD-2ED30B1DC960}"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9DEA2D39-F8AC-4DB7-8EDC-6DD5DFFCA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E5FEEC-3CFD-4760-A626-6E15A06A8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678244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5" r:id="rId8"/>
    <p:sldLayoutId id="2147483666" r:id="rId9"/>
    <p:sldLayoutId id="2147483667" r:id="rId10"/>
    <p:sldLayoutId id="2147483668" r:id="rId11"/>
    <p:sldLayoutId id="2147483681"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2019/8/23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340332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0.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hyperlink" Target="http://www.apsim.info/ApsimxFiles/Sensitivity_MorrisMethod3641.pdf" TargetMode="Externa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Pranaw99/Image_Classification_CNN/tree/master/dataset"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GISH123/Cathay-Holdings-CIP-Projects-for-Interpretable-Machine-Learning" TargetMode="Externa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hyperlink" Target="https://christophm.github.io/interpretable-ml-book/index.html" TargetMode="External"/><Relationship Id="rId7" Type="http://schemas.openxmlformats.org/officeDocument/2006/relationships/hyperlink" Target="https://arxiv.org/abs/1904.02868"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hyperlink" Target="http://www.cs.cornell.edu/~yinlou/papers/lou-kdd13.pdf" TargetMode="External"/><Relationship Id="rId5" Type="http://schemas.openxmlformats.org/officeDocument/2006/relationships/hyperlink" Target="https://arxiv.org/abs/1705.07874" TargetMode="External"/><Relationship Id="rId4" Type="http://schemas.openxmlformats.org/officeDocument/2006/relationships/hyperlink" Target="https://arxiv.org/abs/1602.0493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id="{77D2580D-A122-4781-8CF4-100B867C15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id="{85FF6CFF-FB4F-44B7-9612-3FB6BEEDE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id="{E29D0EA9-27D1-466F-A4A2-1A64C5284F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id="{24B593F5-0826-4E2E-9C94-7F2BB8E54620}"/>
              </a:ext>
            </a:extLst>
          </p:cNvPr>
          <p:cNvSpPr txBox="1"/>
          <p:nvPr/>
        </p:nvSpPr>
        <p:spPr>
          <a:xfrm>
            <a:off x="5138873" y="1364145"/>
            <a:ext cx="6450956" cy="2208543"/>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en-ID"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rPr>
              <a:t>Interpretable Machine Learning</a:t>
            </a:r>
            <a:endParaRPr lang="id-ID"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0" name="矩形 9">
            <a:extLst>
              <a:ext uri="{FF2B5EF4-FFF2-40B4-BE49-F238E27FC236}">
                <a16:creationId xmlns:a16="http://schemas.microsoft.com/office/drawing/2014/main" id="{62E0A091-0815-4AB6-ABD7-303D68BFA8D3}"/>
              </a:ext>
            </a:extLst>
          </p:cNvPr>
          <p:cNvSpPr/>
          <p:nvPr/>
        </p:nvSpPr>
        <p:spPr>
          <a:xfrm>
            <a:off x="7251700" y="3683000"/>
            <a:ext cx="3721558" cy="276999"/>
          </a:xfrm>
          <a:prstGeom prst="rect">
            <a:avLst/>
          </a:prstGeom>
          <a:solidFill>
            <a:schemeClr val="accent3"/>
          </a:solidFill>
          <a:ln>
            <a:noFill/>
          </a:ln>
        </p:spPr>
        <p:txBody>
          <a:bodyPr wrap="square">
            <a:spAutoFit/>
          </a:bodyPr>
          <a:lstStyle/>
          <a:p>
            <a:pPr algn="dist"/>
            <a:r>
              <a:rPr lang="en-ID" altLang="zh-CN" sz="1200" dirty="0">
                <a:solidFill>
                  <a:schemeClr val="bg1"/>
                </a:solidFill>
              </a:rPr>
              <a:t>CIP LAB </a:t>
            </a:r>
            <a:r>
              <a:rPr lang="zh-TW" altLang="en-US" sz="1200" dirty="0">
                <a:solidFill>
                  <a:schemeClr val="bg1"/>
                </a:solidFill>
              </a:rPr>
              <a:t>邵立瑜 時間</a:t>
            </a:r>
            <a:r>
              <a:rPr lang="zh-CN" altLang="en-US" sz="1200" dirty="0">
                <a:solidFill>
                  <a:schemeClr val="bg1"/>
                </a:solidFill>
              </a:rPr>
              <a:t>：</a:t>
            </a:r>
            <a:r>
              <a:rPr lang="en-US" altLang="zh-CN" sz="1200" dirty="0">
                <a:solidFill>
                  <a:schemeClr val="bg1"/>
                </a:solidFill>
              </a:rPr>
              <a:t>2019</a:t>
            </a:r>
            <a:r>
              <a:rPr lang="zh-TW" altLang="en-US" sz="1200" dirty="0">
                <a:solidFill>
                  <a:schemeClr val="bg1"/>
                </a:solidFill>
              </a:rPr>
              <a:t>年</a:t>
            </a:r>
            <a:r>
              <a:rPr lang="en-US" altLang="zh-CN" sz="1200" dirty="0">
                <a:solidFill>
                  <a:schemeClr val="bg1"/>
                </a:solidFill>
              </a:rPr>
              <a:t>8</a:t>
            </a:r>
            <a:r>
              <a:rPr lang="zh-CN" altLang="en-US" sz="1200" dirty="0">
                <a:solidFill>
                  <a:schemeClr val="bg1"/>
                </a:solidFill>
              </a:rPr>
              <a:t>月</a:t>
            </a:r>
            <a:r>
              <a:rPr lang="en-US" altLang="zh-CN" sz="1200" dirty="0">
                <a:solidFill>
                  <a:schemeClr val="bg1"/>
                </a:solidFill>
              </a:rPr>
              <a:t>21</a:t>
            </a:r>
            <a:r>
              <a:rPr lang="zh-CN" altLang="en-US" sz="1200" dirty="0">
                <a:solidFill>
                  <a:schemeClr val="bg1"/>
                </a:solidFill>
              </a:rPr>
              <a:t>日</a:t>
            </a:r>
            <a:endParaRPr lang="en-US" altLang="zh-CN" sz="1200" dirty="0">
              <a:solidFill>
                <a:schemeClr val="bg1"/>
              </a:solidFill>
            </a:endParaRPr>
          </a:p>
        </p:txBody>
      </p:sp>
      <p:sp>
        <p:nvSpPr>
          <p:cNvPr id="12" name="TextBox 5">
            <a:extLst>
              <a:ext uri="{FF2B5EF4-FFF2-40B4-BE49-F238E27FC236}">
                <a16:creationId xmlns:a16="http://schemas.microsoft.com/office/drawing/2014/main" id="{9D9FC040-8516-4BAE-BBAD-43EC3F1663E4}"/>
              </a:ext>
            </a:extLst>
          </p:cNvPr>
          <p:cNvSpPr txBox="1"/>
          <p:nvPr/>
        </p:nvSpPr>
        <p:spPr>
          <a:xfrm>
            <a:off x="2332261" y="1182390"/>
            <a:ext cx="2434800" cy="2777609"/>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en-US" altLang="zh-CN" sz="11500" dirty="0">
                <a:solidFill>
                  <a:schemeClr val="accent1"/>
                </a:solidFill>
                <a:latin typeface="Agency FB" panose="020B0503020202020204" pitchFamily="34" charset="0"/>
                <a:ea typeface="华文琥珀" panose="02010800040101010101" pitchFamily="2" charset="-122"/>
                <a:cs typeface="Clear Sans Light" pitchFamily="34" charset="0"/>
              </a:rPr>
              <a:t>2019</a:t>
            </a:r>
            <a:endParaRPr lang="id-ID" altLang="zh-CN" sz="8000" dirty="0">
              <a:solidFill>
                <a:schemeClr val="accent1"/>
              </a:solidFill>
              <a:latin typeface="Agency FB" panose="020B0503020202020204" pitchFamily="34" charset="0"/>
              <a:ea typeface="华文琥珀" panose="02010800040101010101" pitchFamily="2" charset="-122"/>
              <a:cs typeface="Clear Sans Light" pitchFamily="34" charset="0"/>
            </a:endParaRPr>
          </a:p>
        </p:txBody>
      </p:sp>
    </p:spTree>
    <p:extLst>
      <p:ext uri="{BB962C8B-B14F-4D97-AF65-F5344CB8AC3E}">
        <p14:creationId xmlns:p14="http://schemas.microsoft.com/office/powerpoint/2010/main" val="16619879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Scale>
                                      <p:cBhvr>
                                        <p:cTn id="17" dur="1000" decel="50000" fill="hold">
                                          <p:stCondLst>
                                            <p:cond delay="0"/>
                                          </p:stCondLst>
                                        </p:cTn>
                                        <p:tgtEl>
                                          <p:spTgt spid="1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2">
                                            <p:txEl>
                                              <p:pRg st="0" end="0"/>
                                            </p:txEl>
                                          </p:spTgt>
                                        </p:tgtEl>
                                        <p:attrNameLst>
                                          <p:attrName>ppt_x</p:attrName>
                                          <p:attrName>ppt_y</p:attrName>
                                        </p:attrNameLst>
                                      </p:cBhvr>
                                    </p:animMotion>
                                    <p:animEffect transition="in" filter="fade">
                                      <p:cBhvr>
                                        <p:cTn id="19" dur="1000"/>
                                        <p:tgtEl>
                                          <p:spTgt spid="12">
                                            <p:txEl>
                                              <p:pRg st="0" end="0"/>
                                            </p:txEl>
                                          </p:spTgt>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Scale>
                                      <p:cBhvr>
                                        <p:cTn id="23"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xEl>
                                              <p:pRg st="0" end="0"/>
                                            </p:txEl>
                                          </p:spTgt>
                                        </p:tgtEl>
                                        <p:attrNameLst>
                                          <p:attrName>ppt_x</p:attrName>
                                          <p:attrName>ppt_y</p:attrName>
                                        </p:attrNameLst>
                                      </p:cBhvr>
                                    </p:animMotion>
                                    <p:animEffect transition="in" filter="fade">
                                      <p:cBhvr>
                                        <p:cTn id="25" dur="1000"/>
                                        <p:tgtEl>
                                          <p:spTgt spid="9">
                                            <p:txEl>
                                              <p:pRg st="0" end="0"/>
                                            </p:txEl>
                                          </p:spTgt>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410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02</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4692587" y="2672805"/>
            <a:ext cx="3531529" cy="814554"/>
          </a:xfrm>
          <a:prstGeom prst="rect">
            <a:avLst/>
          </a:prstGeom>
          <a:noFill/>
        </p:spPr>
        <p:txBody>
          <a:bodyPr wrap="square" lIns="91412" tIns="45706" rIns="91412" bIns="45706" rtlCol="0">
            <a:spAutoFit/>
          </a:bodyPr>
          <a:lstStyle/>
          <a:p>
            <a:pPr algn="dist">
              <a:lnSpc>
                <a:spcPct val="130000"/>
              </a:lnSpc>
            </a:pPr>
            <a:r>
              <a:rPr lang="en-ID" altLang="zh-CN" sz="4000" dirty="0">
                <a:solidFill>
                  <a:schemeClr val="accent1"/>
                </a:solidFill>
                <a:latin typeface="微软雅黑"/>
                <a:ea typeface="微软雅黑"/>
              </a:rPr>
              <a:t>LIME, </a:t>
            </a:r>
            <a:r>
              <a:rPr lang="en-ID" altLang="zh-TW" sz="4000" dirty="0">
                <a:solidFill>
                  <a:schemeClr val="accent1"/>
                </a:solidFill>
                <a:latin typeface="微软雅黑"/>
                <a:ea typeface="微软雅黑"/>
              </a:rPr>
              <a:t>SHAP</a:t>
            </a:r>
            <a:endParaRPr lang="zh-CN" altLang="en-US" sz="4000" dirty="0">
              <a:solidFill>
                <a:schemeClr val="accent1"/>
              </a:solidFill>
              <a:latin typeface="微软雅黑"/>
              <a:ea typeface="微软雅黑"/>
            </a:endParaRP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95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951E34E-85E5-468A-89E2-24A487A6EBCD}"/>
              </a:ext>
            </a:extLst>
          </p:cNvPr>
          <p:cNvSpPr txBox="1"/>
          <p:nvPr/>
        </p:nvSpPr>
        <p:spPr>
          <a:xfrm>
            <a:off x="3757612" y="855107"/>
            <a:ext cx="3695700" cy="369332"/>
          </a:xfrm>
          <a:prstGeom prst="rect">
            <a:avLst/>
          </a:prstGeom>
          <a:noFill/>
        </p:spPr>
        <p:txBody>
          <a:bodyPr wrap="square" rtlCol="0">
            <a:spAutoFit/>
          </a:bodyPr>
          <a:lstStyle/>
          <a:p>
            <a:pPr algn="ctr"/>
            <a:r>
              <a:rPr lang="en-ID" dirty="0"/>
              <a:t>LIME</a:t>
            </a:r>
          </a:p>
        </p:txBody>
      </p:sp>
      <p:sp>
        <p:nvSpPr>
          <p:cNvPr id="3" name="文字方塊 2">
            <a:extLst>
              <a:ext uri="{FF2B5EF4-FFF2-40B4-BE49-F238E27FC236}">
                <a16:creationId xmlns:a16="http://schemas.microsoft.com/office/drawing/2014/main" id="{EC885165-CAE9-49DB-9EB4-87E221BB1DE1}"/>
              </a:ext>
            </a:extLst>
          </p:cNvPr>
          <p:cNvSpPr txBox="1"/>
          <p:nvPr/>
        </p:nvSpPr>
        <p:spPr>
          <a:xfrm>
            <a:off x="3619500" y="1390650"/>
            <a:ext cx="4352925" cy="369332"/>
          </a:xfrm>
          <a:prstGeom prst="rect">
            <a:avLst/>
          </a:prstGeom>
          <a:noFill/>
        </p:spPr>
        <p:txBody>
          <a:bodyPr wrap="square" rtlCol="0">
            <a:spAutoFit/>
          </a:bodyPr>
          <a:lstStyle/>
          <a:p>
            <a:r>
              <a:rPr lang="zh-TW" altLang="en-US" dirty="0"/>
              <a:t>使用線性近似方法來訓練出一個解釋模型</a:t>
            </a:r>
            <a:endParaRPr lang="en-ID" dirty="0"/>
          </a:p>
        </p:txBody>
      </p:sp>
    </p:spTree>
    <p:extLst>
      <p:ext uri="{BB962C8B-B14F-4D97-AF65-F5344CB8AC3E}">
        <p14:creationId xmlns:p14="http://schemas.microsoft.com/office/powerpoint/2010/main" val="23379174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FC4B890-82CA-4393-8282-81A89105A65F}"/>
              </a:ext>
            </a:extLst>
          </p:cNvPr>
          <p:cNvSpPr txBox="1"/>
          <p:nvPr/>
        </p:nvSpPr>
        <p:spPr>
          <a:xfrm>
            <a:off x="4638663" y="2356366"/>
            <a:ext cx="2724150" cy="876300"/>
          </a:xfrm>
          <a:prstGeom prst="rect">
            <a:avLst/>
          </a:prstGeom>
          <a:noFill/>
        </p:spPr>
        <p:txBody>
          <a:bodyPr wrap="square" rtlCol="0">
            <a:spAutoFit/>
          </a:bodyPr>
          <a:lstStyle/>
          <a:p>
            <a:endParaRPr lang="en-ID" dirty="0"/>
          </a:p>
        </p:txBody>
      </p:sp>
      <p:sp>
        <p:nvSpPr>
          <p:cNvPr id="5" name="文字方塊 4">
            <a:extLst>
              <a:ext uri="{FF2B5EF4-FFF2-40B4-BE49-F238E27FC236}">
                <a16:creationId xmlns:a16="http://schemas.microsoft.com/office/drawing/2014/main" id="{0B9B4526-B9BF-44D2-A6B2-3FDDBAD8741B}"/>
              </a:ext>
            </a:extLst>
          </p:cNvPr>
          <p:cNvSpPr txBox="1"/>
          <p:nvPr/>
        </p:nvSpPr>
        <p:spPr>
          <a:xfrm>
            <a:off x="4672004" y="1668721"/>
            <a:ext cx="1962150" cy="369332"/>
          </a:xfrm>
          <a:prstGeom prst="rect">
            <a:avLst/>
          </a:prstGeom>
          <a:noFill/>
        </p:spPr>
        <p:txBody>
          <a:bodyPr wrap="square" rtlCol="0">
            <a:spAutoFit/>
          </a:bodyPr>
          <a:lstStyle/>
          <a:p>
            <a:r>
              <a:rPr lang="en-ID" dirty="0"/>
              <a:t>Original data X</a:t>
            </a:r>
          </a:p>
        </p:txBody>
      </p:sp>
      <p:cxnSp>
        <p:nvCxnSpPr>
          <p:cNvPr id="7" name="直線單箭頭接點 6">
            <a:extLst>
              <a:ext uri="{FF2B5EF4-FFF2-40B4-BE49-F238E27FC236}">
                <a16:creationId xmlns:a16="http://schemas.microsoft.com/office/drawing/2014/main" id="{258A3899-C4A4-4C4A-B872-24EE20A8CE63}"/>
              </a:ext>
            </a:extLst>
          </p:cNvPr>
          <p:cNvCxnSpPr>
            <a:cxnSpLocks/>
          </p:cNvCxnSpPr>
          <p:nvPr/>
        </p:nvCxnSpPr>
        <p:spPr>
          <a:xfrm>
            <a:off x="5524488" y="2464832"/>
            <a:ext cx="0" cy="2357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3123E665-43D9-4167-A334-6F9FBE70EC69}"/>
              </a:ext>
            </a:extLst>
          </p:cNvPr>
          <p:cNvSpPr txBox="1"/>
          <p:nvPr/>
        </p:nvSpPr>
        <p:spPr>
          <a:xfrm>
            <a:off x="4381488" y="3079492"/>
            <a:ext cx="1228710" cy="369332"/>
          </a:xfrm>
          <a:prstGeom prst="rect">
            <a:avLst/>
          </a:prstGeom>
          <a:noFill/>
        </p:spPr>
        <p:txBody>
          <a:bodyPr wrap="square" rtlCol="0">
            <a:spAutoFit/>
          </a:bodyPr>
          <a:lstStyle/>
          <a:p>
            <a:r>
              <a:rPr lang="en-ID" dirty="0"/>
              <a:t>transform</a:t>
            </a:r>
          </a:p>
        </p:txBody>
      </p:sp>
      <p:sp>
        <p:nvSpPr>
          <p:cNvPr id="9" name="文字方塊 8">
            <a:extLst>
              <a:ext uri="{FF2B5EF4-FFF2-40B4-BE49-F238E27FC236}">
                <a16:creationId xmlns:a16="http://schemas.microsoft.com/office/drawing/2014/main" id="{A41C5B28-2580-4419-BE3B-6BF8F4B18ACC}"/>
              </a:ext>
            </a:extLst>
          </p:cNvPr>
          <p:cNvSpPr txBox="1"/>
          <p:nvPr/>
        </p:nvSpPr>
        <p:spPr>
          <a:xfrm>
            <a:off x="4610076" y="392713"/>
            <a:ext cx="2381250" cy="369332"/>
          </a:xfrm>
          <a:prstGeom prst="rect">
            <a:avLst/>
          </a:prstGeom>
          <a:noFill/>
        </p:spPr>
        <p:txBody>
          <a:bodyPr wrap="square" rtlCol="0">
            <a:spAutoFit/>
          </a:bodyPr>
          <a:lstStyle/>
          <a:p>
            <a:r>
              <a:rPr lang="en-ID" dirty="0"/>
              <a:t>Example: image data</a:t>
            </a:r>
          </a:p>
        </p:txBody>
      </p:sp>
      <p:sp>
        <p:nvSpPr>
          <p:cNvPr id="10" name="文字方塊 9">
            <a:extLst>
              <a:ext uri="{FF2B5EF4-FFF2-40B4-BE49-F238E27FC236}">
                <a16:creationId xmlns:a16="http://schemas.microsoft.com/office/drawing/2014/main" id="{19DD1FF7-2548-463B-9A76-0EE91308409A}"/>
              </a:ext>
            </a:extLst>
          </p:cNvPr>
          <p:cNvSpPr txBox="1"/>
          <p:nvPr/>
        </p:nvSpPr>
        <p:spPr>
          <a:xfrm>
            <a:off x="4543413" y="4930438"/>
            <a:ext cx="1962150" cy="646331"/>
          </a:xfrm>
          <a:prstGeom prst="rect">
            <a:avLst/>
          </a:prstGeom>
          <a:noFill/>
        </p:spPr>
        <p:txBody>
          <a:bodyPr wrap="square" rtlCol="0">
            <a:spAutoFit/>
          </a:bodyPr>
          <a:lstStyle/>
          <a:p>
            <a:pPr algn="ctr"/>
            <a:r>
              <a:rPr lang="en-ID" dirty="0"/>
              <a:t>Representational data X’</a:t>
            </a:r>
          </a:p>
        </p:txBody>
      </p:sp>
      <p:sp>
        <p:nvSpPr>
          <p:cNvPr id="11" name="文字方塊 10">
            <a:extLst>
              <a:ext uri="{FF2B5EF4-FFF2-40B4-BE49-F238E27FC236}">
                <a16:creationId xmlns:a16="http://schemas.microsoft.com/office/drawing/2014/main" id="{E469EAF3-2BDE-4E2B-A6CD-93680B87B18A}"/>
              </a:ext>
            </a:extLst>
          </p:cNvPr>
          <p:cNvSpPr txBox="1"/>
          <p:nvPr/>
        </p:nvSpPr>
        <p:spPr>
          <a:xfrm>
            <a:off x="2526503" y="3079492"/>
            <a:ext cx="1266825" cy="369332"/>
          </a:xfrm>
          <a:prstGeom prst="rect">
            <a:avLst/>
          </a:prstGeom>
          <a:noFill/>
        </p:spPr>
        <p:txBody>
          <a:bodyPr wrap="square" rtlCol="0">
            <a:spAutoFit/>
          </a:bodyPr>
          <a:lstStyle/>
          <a:p>
            <a:r>
              <a:rPr lang="en-ID" dirty="0"/>
              <a:t>X= hx(X’)</a:t>
            </a:r>
          </a:p>
        </p:txBody>
      </p:sp>
      <p:pic>
        <p:nvPicPr>
          <p:cNvPr id="12" name="圖片 11">
            <a:extLst>
              <a:ext uri="{FF2B5EF4-FFF2-40B4-BE49-F238E27FC236}">
                <a16:creationId xmlns:a16="http://schemas.microsoft.com/office/drawing/2014/main" id="{C50CE606-64CC-4F64-B16A-7AC6C19AB076}"/>
              </a:ext>
            </a:extLst>
          </p:cNvPr>
          <p:cNvPicPr>
            <a:picLocks noChangeAspect="1"/>
          </p:cNvPicPr>
          <p:nvPr/>
        </p:nvPicPr>
        <p:blipFill>
          <a:blip r:embed="rId2"/>
          <a:stretch>
            <a:fillRect/>
          </a:stretch>
        </p:blipFill>
        <p:spPr>
          <a:xfrm>
            <a:off x="6746061" y="832021"/>
            <a:ext cx="2205039" cy="2166354"/>
          </a:xfrm>
          <a:prstGeom prst="rect">
            <a:avLst/>
          </a:prstGeom>
        </p:spPr>
      </p:pic>
      <p:pic>
        <p:nvPicPr>
          <p:cNvPr id="14" name="圖片 13">
            <a:extLst>
              <a:ext uri="{FF2B5EF4-FFF2-40B4-BE49-F238E27FC236}">
                <a16:creationId xmlns:a16="http://schemas.microsoft.com/office/drawing/2014/main" id="{BDFFD75D-8116-4B54-9C52-560AC1BE918E}"/>
              </a:ext>
            </a:extLst>
          </p:cNvPr>
          <p:cNvPicPr>
            <a:picLocks noChangeAspect="1"/>
          </p:cNvPicPr>
          <p:nvPr/>
        </p:nvPicPr>
        <p:blipFill>
          <a:blip r:embed="rId3"/>
          <a:stretch>
            <a:fillRect/>
          </a:stretch>
        </p:blipFill>
        <p:spPr>
          <a:xfrm>
            <a:off x="6524580" y="3786180"/>
            <a:ext cx="2476535" cy="2455062"/>
          </a:xfrm>
          <a:prstGeom prst="rect">
            <a:avLst/>
          </a:prstGeom>
        </p:spPr>
      </p:pic>
      <p:sp>
        <p:nvSpPr>
          <p:cNvPr id="16" name="文字方塊 15">
            <a:extLst>
              <a:ext uri="{FF2B5EF4-FFF2-40B4-BE49-F238E27FC236}">
                <a16:creationId xmlns:a16="http://schemas.microsoft.com/office/drawing/2014/main" id="{6E45C4EF-6657-4047-A33D-71C2A2CEB7F0}"/>
              </a:ext>
            </a:extLst>
          </p:cNvPr>
          <p:cNvSpPr txBox="1"/>
          <p:nvPr/>
        </p:nvSpPr>
        <p:spPr>
          <a:xfrm>
            <a:off x="9334470" y="1730532"/>
            <a:ext cx="885797" cy="369332"/>
          </a:xfrm>
          <a:prstGeom prst="rect">
            <a:avLst/>
          </a:prstGeom>
          <a:noFill/>
        </p:spPr>
        <p:txBody>
          <a:bodyPr wrap="square" rtlCol="0">
            <a:spAutoFit/>
          </a:bodyPr>
          <a:lstStyle/>
          <a:p>
            <a:r>
              <a:rPr lang="en-ID" dirty="0"/>
              <a:t>pixels</a:t>
            </a:r>
          </a:p>
        </p:txBody>
      </p:sp>
      <p:sp>
        <p:nvSpPr>
          <p:cNvPr id="17" name="文字方塊 16">
            <a:extLst>
              <a:ext uri="{FF2B5EF4-FFF2-40B4-BE49-F238E27FC236}">
                <a16:creationId xmlns:a16="http://schemas.microsoft.com/office/drawing/2014/main" id="{6F9DE962-DA35-4632-8FDC-9DA63AA3A8FB}"/>
              </a:ext>
            </a:extLst>
          </p:cNvPr>
          <p:cNvSpPr txBox="1"/>
          <p:nvPr/>
        </p:nvSpPr>
        <p:spPr>
          <a:xfrm>
            <a:off x="9020132" y="5147667"/>
            <a:ext cx="1514475" cy="369332"/>
          </a:xfrm>
          <a:prstGeom prst="rect">
            <a:avLst/>
          </a:prstGeom>
          <a:noFill/>
        </p:spPr>
        <p:txBody>
          <a:bodyPr wrap="square" rtlCol="0">
            <a:spAutoFit/>
          </a:bodyPr>
          <a:lstStyle/>
          <a:p>
            <a:r>
              <a:rPr lang="en-ID" dirty="0"/>
              <a:t>Super-pixels</a:t>
            </a:r>
          </a:p>
        </p:txBody>
      </p:sp>
      <p:sp>
        <p:nvSpPr>
          <p:cNvPr id="18" name="文字方塊 17">
            <a:extLst>
              <a:ext uri="{FF2B5EF4-FFF2-40B4-BE49-F238E27FC236}">
                <a16:creationId xmlns:a16="http://schemas.microsoft.com/office/drawing/2014/main" id="{9E11364B-D625-4783-A984-909978222F39}"/>
              </a:ext>
            </a:extLst>
          </p:cNvPr>
          <p:cNvSpPr txBox="1"/>
          <p:nvPr/>
        </p:nvSpPr>
        <p:spPr>
          <a:xfrm>
            <a:off x="10353674" y="1668721"/>
            <a:ext cx="1514475" cy="646331"/>
          </a:xfrm>
          <a:prstGeom prst="rect">
            <a:avLst/>
          </a:prstGeom>
          <a:noFill/>
        </p:spPr>
        <p:txBody>
          <a:bodyPr wrap="square" rtlCol="0">
            <a:spAutoFit/>
          </a:bodyPr>
          <a:lstStyle/>
          <a:p>
            <a:pPr algn="ctr"/>
            <a:r>
              <a:rPr lang="zh-TW" altLang="en-US" dirty="0"/>
              <a:t>預測模型吃的資料</a:t>
            </a:r>
            <a:endParaRPr lang="en-ID" dirty="0"/>
          </a:p>
        </p:txBody>
      </p:sp>
      <p:sp>
        <p:nvSpPr>
          <p:cNvPr id="19" name="文字方塊 18">
            <a:extLst>
              <a:ext uri="{FF2B5EF4-FFF2-40B4-BE49-F238E27FC236}">
                <a16:creationId xmlns:a16="http://schemas.microsoft.com/office/drawing/2014/main" id="{26C4502B-BE55-48D8-8AFC-44B607887B38}"/>
              </a:ext>
            </a:extLst>
          </p:cNvPr>
          <p:cNvSpPr txBox="1"/>
          <p:nvPr/>
        </p:nvSpPr>
        <p:spPr>
          <a:xfrm>
            <a:off x="10353675" y="5013711"/>
            <a:ext cx="1514475" cy="646331"/>
          </a:xfrm>
          <a:prstGeom prst="rect">
            <a:avLst/>
          </a:prstGeom>
          <a:noFill/>
        </p:spPr>
        <p:txBody>
          <a:bodyPr wrap="square" rtlCol="0">
            <a:spAutoFit/>
          </a:bodyPr>
          <a:lstStyle/>
          <a:p>
            <a:pPr algn="ctr"/>
            <a:r>
              <a:rPr lang="zh-TW" altLang="en-US" dirty="0"/>
              <a:t>解釋模型吃的資料</a:t>
            </a:r>
            <a:endParaRPr lang="en-ID" dirty="0"/>
          </a:p>
        </p:txBody>
      </p:sp>
    </p:spTree>
    <p:extLst>
      <p:ext uri="{BB962C8B-B14F-4D97-AF65-F5344CB8AC3E}">
        <p14:creationId xmlns:p14="http://schemas.microsoft.com/office/powerpoint/2010/main" val="425629271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CB162623-2B6E-4BDD-A279-C1EFB2480911}"/>
              </a:ext>
            </a:extLst>
          </p:cNvPr>
          <p:cNvSpPr txBox="1"/>
          <p:nvPr/>
        </p:nvSpPr>
        <p:spPr>
          <a:xfrm>
            <a:off x="5624515" y="2645333"/>
            <a:ext cx="919160" cy="369332"/>
          </a:xfrm>
          <a:prstGeom prst="rect">
            <a:avLst/>
          </a:prstGeom>
          <a:noFill/>
        </p:spPr>
        <p:txBody>
          <a:bodyPr wrap="square" rtlCol="0">
            <a:spAutoFit/>
          </a:bodyPr>
          <a:lstStyle/>
          <a:p>
            <a:pPr algn="ctr"/>
            <a:r>
              <a:rPr lang="zh-TW" altLang="en-US" dirty="0"/>
              <a:t>其中</a:t>
            </a:r>
            <a:endParaRPr lang="en-ID" dirty="0"/>
          </a:p>
        </p:txBody>
      </p:sp>
      <p:sp>
        <p:nvSpPr>
          <p:cNvPr id="4" name="文字方塊 3">
            <a:extLst>
              <a:ext uri="{FF2B5EF4-FFF2-40B4-BE49-F238E27FC236}">
                <a16:creationId xmlns:a16="http://schemas.microsoft.com/office/drawing/2014/main" id="{A535A9DC-F34C-475D-9573-D40934D65BA9}"/>
              </a:ext>
            </a:extLst>
          </p:cNvPr>
          <p:cNvSpPr txBox="1"/>
          <p:nvPr/>
        </p:nvSpPr>
        <p:spPr>
          <a:xfrm>
            <a:off x="5693570" y="199050"/>
            <a:ext cx="2038350" cy="369332"/>
          </a:xfrm>
          <a:prstGeom prst="rect">
            <a:avLst/>
          </a:prstGeom>
          <a:noFill/>
        </p:spPr>
        <p:txBody>
          <a:bodyPr wrap="square" rtlCol="0">
            <a:spAutoFit/>
          </a:bodyPr>
          <a:lstStyle/>
          <a:p>
            <a:r>
              <a:rPr lang="en-ID" dirty="0"/>
              <a:t>LIME</a:t>
            </a:r>
          </a:p>
        </p:txBody>
      </p:sp>
      <p:pic>
        <p:nvPicPr>
          <p:cNvPr id="5" name="圖片 4">
            <a:extLst>
              <a:ext uri="{FF2B5EF4-FFF2-40B4-BE49-F238E27FC236}">
                <a16:creationId xmlns:a16="http://schemas.microsoft.com/office/drawing/2014/main" id="{19E393C5-9B47-40BC-92EF-73C138D1EB87}"/>
              </a:ext>
            </a:extLst>
          </p:cNvPr>
          <p:cNvPicPr>
            <a:picLocks noChangeAspect="1"/>
          </p:cNvPicPr>
          <p:nvPr/>
        </p:nvPicPr>
        <p:blipFill>
          <a:blip r:embed="rId2"/>
          <a:stretch>
            <a:fillRect/>
          </a:stretch>
        </p:blipFill>
        <p:spPr>
          <a:xfrm>
            <a:off x="3267075" y="3143251"/>
            <a:ext cx="6038850" cy="990600"/>
          </a:xfrm>
          <a:prstGeom prst="rect">
            <a:avLst/>
          </a:prstGeom>
        </p:spPr>
      </p:pic>
      <p:sp>
        <p:nvSpPr>
          <p:cNvPr id="6" name="文字方塊 5">
            <a:extLst>
              <a:ext uri="{FF2B5EF4-FFF2-40B4-BE49-F238E27FC236}">
                <a16:creationId xmlns:a16="http://schemas.microsoft.com/office/drawing/2014/main" id="{3D1E0072-EC27-47A6-B838-C4FE2892DF8B}"/>
              </a:ext>
            </a:extLst>
          </p:cNvPr>
          <p:cNvSpPr txBox="1"/>
          <p:nvPr/>
        </p:nvSpPr>
        <p:spPr>
          <a:xfrm>
            <a:off x="3114676" y="5382694"/>
            <a:ext cx="6457950" cy="384004"/>
          </a:xfrm>
          <a:prstGeom prst="rect">
            <a:avLst/>
          </a:prstGeom>
          <a:noFill/>
        </p:spPr>
        <p:txBody>
          <a:bodyPr wrap="square" rtlCol="0">
            <a:spAutoFit/>
          </a:bodyPr>
          <a:lstStyle/>
          <a:p>
            <a:r>
              <a:rPr lang="en-ID" dirty="0"/>
              <a:t>D</a:t>
            </a:r>
            <a:r>
              <a:rPr lang="zh-TW" altLang="en-US" dirty="0"/>
              <a:t> </a:t>
            </a:r>
            <a:r>
              <a:rPr lang="en-ID" altLang="zh-TW" dirty="0"/>
              <a:t>function</a:t>
            </a:r>
            <a:r>
              <a:rPr lang="en-ID" dirty="0"/>
              <a:t> (e.g. cosine distance for text, L2 distance for images)</a:t>
            </a:r>
          </a:p>
        </p:txBody>
      </p:sp>
      <p:pic>
        <p:nvPicPr>
          <p:cNvPr id="7" name="圖片 6">
            <a:extLst>
              <a:ext uri="{FF2B5EF4-FFF2-40B4-BE49-F238E27FC236}">
                <a16:creationId xmlns:a16="http://schemas.microsoft.com/office/drawing/2014/main" id="{7F8F2BD1-737B-4822-88D8-AFA75A23DC40}"/>
              </a:ext>
            </a:extLst>
          </p:cNvPr>
          <p:cNvPicPr>
            <a:picLocks noChangeAspect="1"/>
          </p:cNvPicPr>
          <p:nvPr/>
        </p:nvPicPr>
        <p:blipFill>
          <a:blip r:embed="rId3"/>
          <a:stretch>
            <a:fillRect/>
          </a:stretch>
        </p:blipFill>
        <p:spPr>
          <a:xfrm>
            <a:off x="5303045" y="4843998"/>
            <a:ext cx="781050" cy="247650"/>
          </a:xfrm>
          <a:prstGeom prst="rect">
            <a:avLst/>
          </a:prstGeom>
        </p:spPr>
      </p:pic>
      <p:sp>
        <p:nvSpPr>
          <p:cNvPr id="8" name="文字方塊 7">
            <a:extLst>
              <a:ext uri="{FF2B5EF4-FFF2-40B4-BE49-F238E27FC236}">
                <a16:creationId xmlns:a16="http://schemas.microsoft.com/office/drawing/2014/main" id="{46265BBC-210A-43CF-B51F-1E8251CBBC9C}"/>
              </a:ext>
            </a:extLst>
          </p:cNvPr>
          <p:cNvSpPr txBox="1"/>
          <p:nvPr/>
        </p:nvSpPr>
        <p:spPr>
          <a:xfrm>
            <a:off x="5614990" y="4183620"/>
            <a:ext cx="900112" cy="369332"/>
          </a:xfrm>
          <a:prstGeom prst="rect">
            <a:avLst/>
          </a:prstGeom>
          <a:noFill/>
        </p:spPr>
        <p:txBody>
          <a:bodyPr wrap="square" rtlCol="0">
            <a:spAutoFit/>
          </a:bodyPr>
          <a:lstStyle/>
          <a:p>
            <a:pPr algn="ctr"/>
            <a:r>
              <a:rPr lang="zh-TW" altLang="en-US" dirty="0"/>
              <a:t>其中 </a:t>
            </a:r>
            <a:endParaRPr lang="en-ID" dirty="0"/>
          </a:p>
        </p:txBody>
      </p:sp>
      <p:pic>
        <p:nvPicPr>
          <p:cNvPr id="9" name="圖片 8">
            <a:extLst>
              <a:ext uri="{FF2B5EF4-FFF2-40B4-BE49-F238E27FC236}">
                <a16:creationId xmlns:a16="http://schemas.microsoft.com/office/drawing/2014/main" id="{BC54D151-2E81-44C4-805C-455121A34790}"/>
              </a:ext>
            </a:extLst>
          </p:cNvPr>
          <p:cNvPicPr>
            <a:picLocks noChangeAspect="1"/>
          </p:cNvPicPr>
          <p:nvPr/>
        </p:nvPicPr>
        <p:blipFill>
          <a:blip r:embed="rId4"/>
          <a:stretch>
            <a:fillRect/>
          </a:stretch>
        </p:blipFill>
        <p:spPr>
          <a:xfrm>
            <a:off x="6084095" y="4829711"/>
            <a:ext cx="1733550" cy="276225"/>
          </a:xfrm>
          <a:prstGeom prst="rect">
            <a:avLst/>
          </a:prstGeom>
        </p:spPr>
      </p:pic>
      <p:sp>
        <p:nvSpPr>
          <p:cNvPr id="10" name="文字方塊 9">
            <a:extLst>
              <a:ext uri="{FF2B5EF4-FFF2-40B4-BE49-F238E27FC236}">
                <a16:creationId xmlns:a16="http://schemas.microsoft.com/office/drawing/2014/main" id="{810A3EE4-778C-4EBF-B8D5-9DFEC7226A46}"/>
              </a:ext>
            </a:extLst>
          </p:cNvPr>
          <p:cNvSpPr txBox="1"/>
          <p:nvPr/>
        </p:nvSpPr>
        <p:spPr>
          <a:xfrm>
            <a:off x="8229599" y="4725858"/>
            <a:ext cx="3667125" cy="646331"/>
          </a:xfrm>
          <a:prstGeom prst="rect">
            <a:avLst/>
          </a:prstGeom>
          <a:noFill/>
        </p:spPr>
        <p:txBody>
          <a:bodyPr wrap="square" rtlCol="0">
            <a:spAutoFit/>
          </a:bodyPr>
          <a:lstStyle/>
          <a:p>
            <a:pPr marL="285750" indent="-285750">
              <a:buFont typeface="Symbol" panose="05050102010706020507" pitchFamily="18" charset="2"/>
              <a:buChar char="Þ"/>
            </a:pPr>
            <a:r>
              <a:rPr lang="en-ID" dirty="0"/>
              <a:t>D(</a:t>
            </a:r>
            <a:r>
              <a:rPr lang="zh-TW" altLang="en-US" dirty="0"/>
              <a:t>距離</a:t>
            </a:r>
            <a:r>
              <a:rPr lang="en-US" altLang="zh-TW" dirty="0"/>
              <a:t>)</a:t>
            </a:r>
            <a:r>
              <a:rPr lang="zh-TW" altLang="en-US" dirty="0"/>
              <a:t>越大，</a:t>
            </a:r>
            <a:r>
              <a:rPr lang="el-GR" dirty="0"/>
              <a:t>π</a:t>
            </a:r>
            <a:r>
              <a:rPr lang="zh-TW" altLang="en-US" dirty="0"/>
              <a:t>越小</a:t>
            </a:r>
            <a:endParaRPr lang="en-ID" altLang="zh-TW" dirty="0"/>
          </a:p>
          <a:p>
            <a:r>
              <a:rPr lang="zh-TW" altLang="en-US" dirty="0"/>
              <a:t>抽樣</a:t>
            </a:r>
            <a:r>
              <a:rPr lang="en-ID" altLang="zh-TW" dirty="0"/>
              <a:t>z</a:t>
            </a:r>
            <a:r>
              <a:rPr lang="zh-TW" altLang="en-US" dirty="0"/>
              <a:t>與要解釋的</a:t>
            </a:r>
            <a:r>
              <a:rPr lang="en-ID" altLang="zh-TW" dirty="0"/>
              <a:t>instance x</a:t>
            </a:r>
            <a:r>
              <a:rPr lang="zh-TW" altLang="en-US" dirty="0"/>
              <a:t>之距離</a:t>
            </a:r>
            <a:endParaRPr lang="en-ID" dirty="0"/>
          </a:p>
        </p:txBody>
      </p:sp>
      <p:sp>
        <p:nvSpPr>
          <p:cNvPr id="12" name="文字方塊 11">
            <a:extLst>
              <a:ext uri="{FF2B5EF4-FFF2-40B4-BE49-F238E27FC236}">
                <a16:creationId xmlns:a16="http://schemas.microsoft.com/office/drawing/2014/main" id="{7451A5A4-3EBB-4B19-92AF-FFD09D5E47D5}"/>
              </a:ext>
            </a:extLst>
          </p:cNvPr>
          <p:cNvSpPr txBox="1"/>
          <p:nvPr/>
        </p:nvSpPr>
        <p:spPr>
          <a:xfrm>
            <a:off x="6286500" y="3059668"/>
            <a:ext cx="719138" cy="369332"/>
          </a:xfrm>
          <a:prstGeom prst="rect">
            <a:avLst/>
          </a:prstGeom>
          <a:noFill/>
        </p:spPr>
        <p:txBody>
          <a:bodyPr wrap="square" rtlCol="0">
            <a:spAutoFit/>
          </a:bodyPr>
          <a:lstStyle/>
          <a:p>
            <a:r>
              <a:rPr lang="zh-TW" altLang="en-US" dirty="0">
                <a:solidFill>
                  <a:srgbClr val="0070C0"/>
                </a:solidFill>
              </a:rPr>
              <a:t>權重</a:t>
            </a:r>
            <a:endParaRPr lang="en-ID" dirty="0">
              <a:solidFill>
                <a:srgbClr val="0070C0"/>
              </a:solidFill>
            </a:endParaRPr>
          </a:p>
        </p:txBody>
      </p:sp>
      <p:sp>
        <p:nvSpPr>
          <p:cNvPr id="13" name="文字方塊 12">
            <a:extLst>
              <a:ext uri="{FF2B5EF4-FFF2-40B4-BE49-F238E27FC236}">
                <a16:creationId xmlns:a16="http://schemas.microsoft.com/office/drawing/2014/main" id="{79485CFF-D27F-4739-B787-A0164781CA9D}"/>
              </a:ext>
            </a:extLst>
          </p:cNvPr>
          <p:cNvSpPr txBox="1"/>
          <p:nvPr/>
        </p:nvSpPr>
        <p:spPr>
          <a:xfrm>
            <a:off x="8982076" y="3034520"/>
            <a:ext cx="2085973" cy="923330"/>
          </a:xfrm>
          <a:prstGeom prst="rect">
            <a:avLst/>
          </a:prstGeom>
          <a:noFill/>
        </p:spPr>
        <p:txBody>
          <a:bodyPr wrap="square" rtlCol="0">
            <a:spAutoFit/>
          </a:bodyPr>
          <a:lstStyle/>
          <a:p>
            <a:pPr algn="ctr"/>
            <a:r>
              <a:rPr lang="zh-TW" altLang="en-US" dirty="0"/>
              <a:t>預測模型與解釋模型，</a:t>
            </a:r>
            <a:r>
              <a:rPr lang="en-ID" altLang="zh-TW" dirty="0"/>
              <a:t>”</a:t>
            </a:r>
            <a:r>
              <a:rPr lang="zh-TW" altLang="en-US" dirty="0"/>
              <a:t>預測值</a:t>
            </a:r>
            <a:r>
              <a:rPr lang="en-ID" altLang="zh-TW" dirty="0"/>
              <a:t>”</a:t>
            </a:r>
            <a:r>
              <a:rPr lang="zh-TW" altLang="en-US" dirty="0"/>
              <a:t>的均方差</a:t>
            </a:r>
            <a:endParaRPr lang="en-ID" dirty="0"/>
          </a:p>
        </p:txBody>
      </p:sp>
      <p:sp>
        <p:nvSpPr>
          <p:cNvPr id="14" name="文字方塊 13">
            <a:extLst>
              <a:ext uri="{FF2B5EF4-FFF2-40B4-BE49-F238E27FC236}">
                <a16:creationId xmlns:a16="http://schemas.microsoft.com/office/drawing/2014/main" id="{ACEC60A7-9EC0-4770-A99E-B293B7D470C3}"/>
              </a:ext>
            </a:extLst>
          </p:cNvPr>
          <p:cNvSpPr txBox="1"/>
          <p:nvPr/>
        </p:nvSpPr>
        <p:spPr>
          <a:xfrm>
            <a:off x="7312820" y="3058865"/>
            <a:ext cx="1009650" cy="369332"/>
          </a:xfrm>
          <a:prstGeom prst="rect">
            <a:avLst/>
          </a:prstGeom>
          <a:noFill/>
        </p:spPr>
        <p:txBody>
          <a:bodyPr wrap="square" rtlCol="0">
            <a:spAutoFit/>
          </a:bodyPr>
          <a:lstStyle/>
          <a:p>
            <a:r>
              <a:rPr lang="zh-TW" altLang="en-US" dirty="0">
                <a:solidFill>
                  <a:srgbClr val="FF0000"/>
                </a:solidFill>
              </a:rPr>
              <a:t>均方差</a:t>
            </a:r>
            <a:endParaRPr lang="en-ID" dirty="0">
              <a:solidFill>
                <a:srgbClr val="FF0000"/>
              </a:solidFill>
            </a:endParaRPr>
          </a:p>
        </p:txBody>
      </p:sp>
      <p:sp>
        <p:nvSpPr>
          <p:cNvPr id="16" name="文字方塊 15">
            <a:extLst>
              <a:ext uri="{FF2B5EF4-FFF2-40B4-BE49-F238E27FC236}">
                <a16:creationId xmlns:a16="http://schemas.microsoft.com/office/drawing/2014/main" id="{B2F799E1-6977-404A-B98A-D976CD4C88A6}"/>
              </a:ext>
            </a:extLst>
          </p:cNvPr>
          <p:cNvSpPr txBox="1"/>
          <p:nvPr/>
        </p:nvSpPr>
        <p:spPr>
          <a:xfrm>
            <a:off x="8982076" y="742285"/>
            <a:ext cx="2155030" cy="923331"/>
          </a:xfrm>
          <a:prstGeom prst="rect">
            <a:avLst/>
          </a:prstGeom>
          <a:noFill/>
        </p:spPr>
        <p:txBody>
          <a:bodyPr wrap="square" rtlCol="0">
            <a:spAutoFit/>
          </a:bodyPr>
          <a:lstStyle/>
          <a:p>
            <a:r>
              <a:rPr lang="en-ID" altLang="zh-TW" dirty="0"/>
              <a:t>z</a:t>
            </a:r>
            <a:r>
              <a:rPr lang="zh-TW" altLang="en-US" dirty="0"/>
              <a:t>為在一個</a:t>
            </a:r>
            <a:r>
              <a:rPr lang="en-ID" altLang="zh-TW" dirty="0"/>
              <a:t>data instance x</a:t>
            </a:r>
            <a:r>
              <a:rPr lang="zh-TW" altLang="en-US" dirty="0"/>
              <a:t>附近 進行擾動抽樣後的樣本</a:t>
            </a:r>
            <a:endParaRPr lang="en-ID" dirty="0"/>
          </a:p>
        </p:txBody>
      </p:sp>
      <p:pic>
        <p:nvPicPr>
          <p:cNvPr id="17" name="圖片 16">
            <a:extLst>
              <a:ext uri="{FF2B5EF4-FFF2-40B4-BE49-F238E27FC236}">
                <a16:creationId xmlns:a16="http://schemas.microsoft.com/office/drawing/2014/main" id="{CEBB8338-4E58-4339-869E-8630470A2F34}"/>
              </a:ext>
            </a:extLst>
          </p:cNvPr>
          <p:cNvPicPr>
            <a:picLocks noChangeAspect="1"/>
          </p:cNvPicPr>
          <p:nvPr/>
        </p:nvPicPr>
        <p:blipFill>
          <a:blip r:embed="rId5"/>
          <a:stretch>
            <a:fillRect/>
          </a:stretch>
        </p:blipFill>
        <p:spPr>
          <a:xfrm>
            <a:off x="1640681" y="2829742"/>
            <a:ext cx="638175" cy="458245"/>
          </a:xfrm>
          <a:prstGeom prst="rect">
            <a:avLst/>
          </a:prstGeom>
        </p:spPr>
      </p:pic>
      <p:sp>
        <p:nvSpPr>
          <p:cNvPr id="18" name="文字方塊 17">
            <a:extLst>
              <a:ext uri="{FF2B5EF4-FFF2-40B4-BE49-F238E27FC236}">
                <a16:creationId xmlns:a16="http://schemas.microsoft.com/office/drawing/2014/main" id="{52F27BAC-369A-4160-AB0F-731332119F4D}"/>
              </a:ext>
            </a:extLst>
          </p:cNvPr>
          <p:cNvSpPr txBox="1"/>
          <p:nvPr/>
        </p:nvSpPr>
        <p:spPr>
          <a:xfrm>
            <a:off x="500062" y="3210521"/>
            <a:ext cx="2825354" cy="1200329"/>
          </a:xfrm>
          <a:prstGeom prst="rect">
            <a:avLst/>
          </a:prstGeom>
          <a:noFill/>
        </p:spPr>
        <p:txBody>
          <a:bodyPr wrap="square" rtlCol="0">
            <a:spAutoFit/>
          </a:bodyPr>
          <a:lstStyle/>
          <a:p>
            <a:pPr algn="ctr"/>
            <a:r>
              <a:rPr lang="zh-TW" altLang="en-US" dirty="0"/>
              <a:t>模型解釋複雜度</a:t>
            </a:r>
            <a:endParaRPr lang="en-ID" altLang="zh-TW" dirty="0"/>
          </a:p>
          <a:p>
            <a:pPr algn="ctr"/>
            <a:r>
              <a:rPr lang="en-ID" dirty="0"/>
              <a:t>e.g. decision</a:t>
            </a:r>
            <a:r>
              <a:rPr lang="zh-TW" altLang="en-US" dirty="0"/>
              <a:t> </a:t>
            </a:r>
            <a:r>
              <a:rPr lang="en-ID" altLang="zh-TW" dirty="0"/>
              <a:t>tree</a:t>
            </a:r>
            <a:r>
              <a:rPr lang="zh-TW" altLang="en-US" dirty="0"/>
              <a:t>有幾層，</a:t>
            </a:r>
            <a:r>
              <a:rPr lang="en-ID" altLang="zh-TW" dirty="0"/>
              <a:t>super-pixels</a:t>
            </a:r>
            <a:r>
              <a:rPr lang="zh-TW" altLang="en-US" dirty="0"/>
              <a:t>有幾個</a:t>
            </a:r>
            <a:endParaRPr lang="en-ID" altLang="zh-TW" dirty="0"/>
          </a:p>
          <a:p>
            <a:pPr algn="ctr"/>
            <a:r>
              <a:rPr lang="zh-TW" altLang="en-US" dirty="0"/>
              <a:t>在</a:t>
            </a:r>
            <a:r>
              <a:rPr lang="en-ID" altLang="zh-TW" dirty="0"/>
              <a:t>LIME</a:t>
            </a:r>
            <a:r>
              <a:rPr lang="zh-TW" altLang="en-US" dirty="0"/>
              <a:t>為一個常數</a:t>
            </a:r>
            <a:endParaRPr lang="en-ID" dirty="0"/>
          </a:p>
        </p:txBody>
      </p:sp>
      <p:pic>
        <p:nvPicPr>
          <p:cNvPr id="20" name="圖片 19">
            <a:extLst>
              <a:ext uri="{FF2B5EF4-FFF2-40B4-BE49-F238E27FC236}">
                <a16:creationId xmlns:a16="http://schemas.microsoft.com/office/drawing/2014/main" id="{9B933DAD-23F6-412A-AE34-23C86E1C171B}"/>
              </a:ext>
            </a:extLst>
          </p:cNvPr>
          <p:cNvPicPr>
            <a:picLocks noChangeAspect="1"/>
          </p:cNvPicPr>
          <p:nvPr/>
        </p:nvPicPr>
        <p:blipFill>
          <a:blip r:embed="rId6"/>
          <a:stretch>
            <a:fillRect/>
          </a:stretch>
        </p:blipFill>
        <p:spPr>
          <a:xfrm>
            <a:off x="4095752" y="1703936"/>
            <a:ext cx="4838700" cy="866775"/>
          </a:xfrm>
          <a:prstGeom prst="rect">
            <a:avLst/>
          </a:prstGeom>
        </p:spPr>
      </p:pic>
      <p:sp>
        <p:nvSpPr>
          <p:cNvPr id="21" name="文字方塊 20">
            <a:extLst>
              <a:ext uri="{FF2B5EF4-FFF2-40B4-BE49-F238E27FC236}">
                <a16:creationId xmlns:a16="http://schemas.microsoft.com/office/drawing/2014/main" id="{1FA0148C-0155-48A5-B970-4E14B2DE3342}"/>
              </a:ext>
            </a:extLst>
          </p:cNvPr>
          <p:cNvSpPr txBox="1"/>
          <p:nvPr/>
        </p:nvSpPr>
        <p:spPr>
          <a:xfrm>
            <a:off x="2643188" y="5855225"/>
            <a:ext cx="7800974" cy="954107"/>
          </a:xfrm>
          <a:prstGeom prst="rect">
            <a:avLst/>
          </a:prstGeom>
          <a:noFill/>
        </p:spPr>
        <p:txBody>
          <a:bodyPr wrap="square" rtlCol="0">
            <a:spAutoFit/>
          </a:bodyPr>
          <a:lstStyle/>
          <a:p>
            <a:pPr algn="ctr"/>
            <a:r>
              <a:rPr lang="zh-TW" altLang="en-US" sz="2800" dirty="0"/>
              <a:t>在</a:t>
            </a:r>
            <a:r>
              <a:rPr lang="en-ID" altLang="zh-TW" sz="2800" dirty="0"/>
              <a:t>LIME</a:t>
            </a:r>
            <a:r>
              <a:rPr lang="zh-TW" altLang="en-US" sz="2800" dirty="0"/>
              <a:t>下，</a:t>
            </a:r>
            <a:r>
              <a:rPr lang="en-ID" sz="2800" dirty="0"/>
              <a:t>Loss function</a:t>
            </a:r>
            <a:r>
              <a:rPr lang="zh-TW" altLang="en-US" sz="2800" dirty="0"/>
              <a:t>為一個</a:t>
            </a:r>
            <a:r>
              <a:rPr lang="en-ID" altLang="zh-TW" sz="2800" dirty="0"/>
              <a:t>weighted linear regression + L1 Term(LASSO or LARS)</a:t>
            </a:r>
            <a:endParaRPr lang="en-ID" sz="2800" dirty="0"/>
          </a:p>
        </p:txBody>
      </p:sp>
      <p:sp>
        <p:nvSpPr>
          <p:cNvPr id="2" name="文字方塊 1">
            <a:extLst>
              <a:ext uri="{FF2B5EF4-FFF2-40B4-BE49-F238E27FC236}">
                <a16:creationId xmlns:a16="http://schemas.microsoft.com/office/drawing/2014/main" id="{158B6E1D-E5D4-4739-89F8-144904E347B5}"/>
              </a:ext>
            </a:extLst>
          </p:cNvPr>
          <p:cNvSpPr txBox="1"/>
          <p:nvPr/>
        </p:nvSpPr>
        <p:spPr>
          <a:xfrm>
            <a:off x="4633912" y="572167"/>
            <a:ext cx="2924175" cy="1200329"/>
          </a:xfrm>
          <a:prstGeom prst="rect">
            <a:avLst/>
          </a:prstGeom>
          <a:noFill/>
        </p:spPr>
        <p:txBody>
          <a:bodyPr wrap="square" rtlCol="0">
            <a:spAutoFit/>
          </a:bodyPr>
          <a:lstStyle/>
          <a:p>
            <a:pPr algn="ctr"/>
            <a:r>
              <a:rPr lang="en-ID" dirty="0"/>
              <a:t>X map to x’</a:t>
            </a:r>
          </a:p>
          <a:p>
            <a:pPr algn="ctr"/>
            <a:r>
              <a:rPr lang="en-ID" dirty="0"/>
              <a:t>LIME</a:t>
            </a:r>
            <a:r>
              <a:rPr lang="zh-TW" altLang="en-US" dirty="0"/>
              <a:t>之</a:t>
            </a:r>
            <a:r>
              <a:rPr lang="en-ID" altLang="zh-TW" dirty="0"/>
              <a:t>mapping</a:t>
            </a:r>
            <a:r>
              <a:rPr lang="zh-TW" altLang="en-US" dirty="0"/>
              <a:t>為不特定的方式</a:t>
            </a:r>
            <a:r>
              <a:rPr lang="en-ID" altLang="zh-TW" dirty="0"/>
              <a:t>(text =&gt; word vector, image =&gt; super pixel)</a:t>
            </a:r>
          </a:p>
        </p:txBody>
      </p:sp>
    </p:spTree>
    <p:extLst>
      <p:ext uri="{BB962C8B-B14F-4D97-AF65-F5344CB8AC3E}">
        <p14:creationId xmlns:p14="http://schemas.microsoft.com/office/powerpoint/2010/main" val="61201056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8BE3DAD-651E-4A58-84AC-25A3A1BF0F72}"/>
              </a:ext>
            </a:extLst>
          </p:cNvPr>
          <p:cNvPicPr>
            <a:picLocks noChangeAspect="1"/>
          </p:cNvPicPr>
          <p:nvPr/>
        </p:nvPicPr>
        <p:blipFill>
          <a:blip r:embed="rId2"/>
          <a:stretch>
            <a:fillRect/>
          </a:stretch>
        </p:blipFill>
        <p:spPr>
          <a:xfrm>
            <a:off x="3090862" y="1452562"/>
            <a:ext cx="5514975" cy="2867025"/>
          </a:xfrm>
          <a:prstGeom prst="rect">
            <a:avLst/>
          </a:prstGeom>
        </p:spPr>
      </p:pic>
      <p:sp>
        <p:nvSpPr>
          <p:cNvPr id="3" name="文字方塊 2">
            <a:extLst>
              <a:ext uri="{FF2B5EF4-FFF2-40B4-BE49-F238E27FC236}">
                <a16:creationId xmlns:a16="http://schemas.microsoft.com/office/drawing/2014/main" id="{894A2C37-7B25-4B3F-8EEC-B6892FFEB5F9}"/>
              </a:ext>
            </a:extLst>
          </p:cNvPr>
          <p:cNvSpPr txBox="1"/>
          <p:nvPr/>
        </p:nvSpPr>
        <p:spPr>
          <a:xfrm>
            <a:off x="3090862" y="4414838"/>
            <a:ext cx="5305425" cy="923330"/>
          </a:xfrm>
          <a:prstGeom prst="rect">
            <a:avLst/>
          </a:prstGeom>
          <a:noFill/>
        </p:spPr>
        <p:txBody>
          <a:bodyPr wrap="square" rtlCol="0">
            <a:spAutoFit/>
          </a:bodyPr>
          <a:lstStyle/>
          <a:p>
            <a:pPr algn="ctr"/>
            <a:r>
              <a:rPr lang="zh-TW" altLang="en-US" dirty="0"/>
              <a:t>整個</a:t>
            </a:r>
            <a:r>
              <a:rPr lang="en-ID" altLang="zh-TW" dirty="0"/>
              <a:t>LIME</a:t>
            </a:r>
            <a:r>
              <a:rPr lang="zh-TW" altLang="en-US" dirty="0"/>
              <a:t>就是實行</a:t>
            </a:r>
            <a:r>
              <a:rPr lang="en-ID" altLang="zh-TW" dirty="0"/>
              <a:t>LASSO</a:t>
            </a:r>
            <a:r>
              <a:rPr lang="zh-TW" altLang="en-US" dirty="0"/>
              <a:t>迴歸</a:t>
            </a:r>
            <a:endParaRPr lang="en-ID" altLang="zh-TW" dirty="0"/>
          </a:p>
          <a:p>
            <a:pPr algn="ctr"/>
            <a:r>
              <a:rPr lang="zh-TW" altLang="en-US" dirty="0"/>
              <a:t>（更準確來說，</a:t>
            </a:r>
            <a:r>
              <a:rPr lang="en-ID" altLang="zh-TW" dirty="0"/>
              <a:t>LARS</a:t>
            </a:r>
            <a:r>
              <a:rPr lang="zh-TW" altLang="en-US" dirty="0"/>
              <a:t>迴歸）</a:t>
            </a:r>
            <a:endParaRPr lang="en-ID" altLang="zh-TW" dirty="0"/>
          </a:p>
          <a:p>
            <a:pPr algn="ctr"/>
            <a:r>
              <a:rPr lang="zh-TW" altLang="en-US" dirty="0"/>
              <a:t>找出</a:t>
            </a:r>
            <a:r>
              <a:rPr lang="en-ID" altLang="zh-TW" dirty="0"/>
              <a:t>K</a:t>
            </a:r>
            <a:r>
              <a:rPr lang="zh-TW" altLang="en-US" dirty="0"/>
              <a:t>個重要的</a:t>
            </a:r>
            <a:r>
              <a:rPr lang="en-ID" altLang="zh-TW" dirty="0"/>
              <a:t>features</a:t>
            </a:r>
            <a:r>
              <a:rPr lang="zh-TW" altLang="en-US" dirty="0"/>
              <a:t>，回傳對應的</a:t>
            </a:r>
            <a:r>
              <a:rPr lang="en-ID" altLang="zh-TW" dirty="0"/>
              <a:t>weight(beta)</a:t>
            </a:r>
          </a:p>
        </p:txBody>
      </p:sp>
    </p:spTree>
    <p:extLst>
      <p:ext uri="{BB962C8B-B14F-4D97-AF65-F5344CB8AC3E}">
        <p14:creationId xmlns:p14="http://schemas.microsoft.com/office/powerpoint/2010/main" val="36714483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B7DF04CC-88C4-4A15-872B-DDBE899816D9}"/>
              </a:ext>
            </a:extLst>
          </p:cNvPr>
          <p:cNvSpPr txBox="1"/>
          <p:nvPr/>
        </p:nvSpPr>
        <p:spPr>
          <a:xfrm>
            <a:off x="4000500" y="390643"/>
            <a:ext cx="3895725" cy="369332"/>
          </a:xfrm>
          <a:prstGeom prst="rect">
            <a:avLst/>
          </a:prstGeom>
          <a:noFill/>
        </p:spPr>
        <p:txBody>
          <a:bodyPr wrap="square" rtlCol="0">
            <a:spAutoFit/>
          </a:bodyPr>
          <a:lstStyle/>
          <a:p>
            <a:r>
              <a:rPr lang="en-ID" dirty="0"/>
              <a:t>LIME</a:t>
            </a:r>
            <a:r>
              <a:rPr lang="zh-TW" altLang="en-US" dirty="0"/>
              <a:t>還有一個</a:t>
            </a:r>
            <a:r>
              <a:rPr lang="en-ID" altLang="zh-TW" dirty="0"/>
              <a:t>SP-LIME</a:t>
            </a:r>
            <a:r>
              <a:rPr lang="zh-TW" altLang="en-US" dirty="0"/>
              <a:t>演算法</a:t>
            </a:r>
            <a:endParaRPr lang="en-ID" dirty="0"/>
          </a:p>
        </p:txBody>
      </p:sp>
      <p:pic>
        <p:nvPicPr>
          <p:cNvPr id="3" name="圖片 2">
            <a:extLst>
              <a:ext uri="{FF2B5EF4-FFF2-40B4-BE49-F238E27FC236}">
                <a16:creationId xmlns:a16="http://schemas.microsoft.com/office/drawing/2014/main" id="{4C38CC95-8D91-4DAA-A5ED-1FF51FA85F31}"/>
              </a:ext>
            </a:extLst>
          </p:cNvPr>
          <p:cNvPicPr>
            <a:picLocks noChangeAspect="1"/>
          </p:cNvPicPr>
          <p:nvPr/>
        </p:nvPicPr>
        <p:blipFill>
          <a:blip r:embed="rId2"/>
          <a:stretch>
            <a:fillRect/>
          </a:stretch>
        </p:blipFill>
        <p:spPr>
          <a:xfrm>
            <a:off x="2962275" y="1157287"/>
            <a:ext cx="5495925" cy="3419475"/>
          </a:xfrm>
          <a:prstGeom prst="rect">
            <a:avLst/>
          </a:prstGeom>
        </p:spPr>
      </p:pic>
      <p:sp>
        <p:nvSpPr>
          <p:cNvPr id="4" name="文字方塊 3">
            <a:extLst>
              <a:ext uri="{FF2B5EF4-FFF2-40B4-BE49-F238E27FC236}">
                <a16:creationId xmlns:a16="http://schemas.microsoft.com/office/drawing/2014/main" id="{EAA36133-A76F-4614-8F5C-157BE8D62B43}"/>
              </a:ext>
            </a:extLst>
          </p:cNvPr>
          <p:cNvSpPr txBox="1"/>
          <p:nvPr/>
        </p:nvSpPr>
        <p:spPr>
          <a:xfrm>
            <a:off x="3319462" y="4576762"/>
            <a:ext cx="5257800" cy="923330"/>
          </a:xfrm>
          <a:prstGeom prst="rect">
            <a:avLst/>
          </a:prstGeom>
          <a:noFill/>
        </p:spPr>
        <p:txBody>
          <a:bodyPr wrap="square" rtlCol="0">
            <a:spAutoFit/>
          </a:bodyPr>
          <a:lstStyle/>
          <a:p>
            <a:pPr algn="ctr"/>
            <a:r>
              <a:rPr lang="zh-TW" altLang="en-US" dirty="0"/>
              <a:t>主要是進行多次</a:t>
            </a:r>
            <a:r>
              <a:rPr lang="en-ID" altLang="zh-TW" dirty="0"/>
              <a:t>LIME</a:t>
            </a:r>
            <a:r>
              <a:rPr lang="zh-TW" altLang="en-US" dirty="0"/>
              <a:t>（多個</a:t>
            </a:r>
            <a:r>
              <a:rPr lang="en-ID" altLang="zh-TW" dirty="0"/>
              <a:t>data instance)</a:t>
            </a:r>
            <a:r>
              <a:rPr lang="zh-TW" altLang="en-US" dirty="0"/>
              <a:t>之後，用一個很簡單的方法</a:t>
            </a:r>
            <a:r>
              <a:rPr lang="en-US" altLang="zh-TW" dirty="0"/>
              <a:t>”</a:t>
            </a:r>
            <a:r>
              <a:rPr lang="zh-TW" altLang="en-US" dirty="0"/>
              <a:t>哪些</a:t>
            </a:r>
            <a:r>
              <a:rPr lang="en-ID" altLang="zh-TW" dirty="0"/>
              <a:t>features</a:t>
            </a:r>
            <a:r>
              <a:rPr lang="zh-TW" altLang="en-US" dirty="0"/>
              <a:t>出現多次就選出來</a:t>
            </a:r>
            <a:r>
              <a:rPr lang="en-US" altLang="zh-TW" dirty="0"/>
              <a:t>”</a:t>
            </a:r>
            <a:r>
              <a:rPr lang="zh-TW" altLang="en-US" dirty="0"/>
              <a:t>，代表預測模型大概主要靠哪幾個</a:t>
            </a:r>
            <a:r>
              <a:rPr lang="en-ID" altLang="zh-TW" dirty="0"/>
              <a:t>features</a:t>
            </a:r>
            <a:r>
              <a:rPr lang="zh-TW" altLang="en-US" dirty="0"/>
              <a:t>在做預測</a:t>
            </a:r>
            <a:endParaRPr lang="en-ID" dirty="0"/>
          </a:p>
        </p:txBody>
      </p:sp>
      <p:sp>
        <p:nvSpPr>
          <p:cNvPr id="5" name="文字方塊 4">
            <a:extLst>
              <a:ext uri="{FF2B5EF4-FFF2-40B4-BE49-F238E27FC236}">
                <a16:creationId xmlns:a16="http://schemas.microsoft.com/office/drawing/2014/main" id="{D0020B6A-7E31-4952-AF7F-E92C210E48A9}"/>
              </a:ext>
            </a:extLst>
          </p:cNvPr>
          <p:cNvSpPr txBox="1"/>
          <p:nvPr/>
        </p:nvSpPr>
        <p:spPr>
          <a:xfrm>
            <a:off x="3412331" y="5700713"/>
            <a:ext cx="5367337" cy="369332"/>
          </a:xfrm>
          <a:prstGeom prst="rect">
            <a:avLst/>
          </a:prstGeom>
          <a:noFill/>
        </p:spPr>
        <p:txBody>
          <a:bodyPr wrap="square" rtlCol="0">
            <a:spAutoFit/>
          </a:bodyPr>
          <a:lstStyle/>
          <a:p>
            <a:r>
              <a:rPr lang="en-ID" dirty="0"/>
              <a:t>Overall Importance</a:t>
            </a:r>
            <a:r>
              <a:rPr lang="zh-TW" altLang="en-US" dirty="0"/>
              <a:t>，屬於</a:t>
            </a:r>
            <a:r>
              <a:rPr lang="en-ID" dirty="0"/>
              <a:t>Global interpretation</a:t>
            </a:r>
          </a:p>
        </p:txBody>
      </p:sp>
    </p:spTree>
    <p:extLst>
      <p:ext uri="{BB962C8B-B14F-4D97-AF65-F5344CB8AC3E}">
        <p14:creationId xmlns:p14="http://schemas.microsoft.com/office/powerpoint/2010/main" val="27560012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CBD58273-C890-4D90-AA95-805CD88A8F0D}"/>
              </a:ext>
            </a:extLst>
          </p:cNvPr>
          <p:cNvSpPr txBox="1"/>
          <p:nvPr/>
        </p:nvSpPr>
        <p:spPr>
          <a:xfrm>
            <a:off x="3629025" y="819150"/>
            <a:ext cx="4686300" cy="369332"/>
          </a:xfrm>
          <a:prstGeom prst="rect">
            <a:avLst/>
          </a:prstGeom>
          <a:noFill/>
        </p:spPr>
        <p:txBody>
          <a:bodyPr wrap="square" rtlCol="0">
            <a:spAutoFit/>
          </a:bodyPr>
          <a:lstStyle/>
          <a:p>
            <a:r>
              <a:rPr lang="en-ID" dirty="0"/>
              <a:t>SHAP – Additive Feature Attribution Methods</a:t>
            </a:r>
          </a:p>
        </p:txBody>
      </p:sp>
      <p:sp>
        <p:nvSpPr>
          <p:cNvPr id="3" name="文字方塊 2">
            <a:extLst>
              <a:ext uri="{FF2B5EF4-FFF2-40B4-BE49-F238E27FC236}">
                <a16:creationId xmlns:a16="http://schemas.microsoft.com/office/drawing/2014/main" id="{59DD5C3F-A373-48BA-A624-2242BF71B48D}"/>
              </a:ext>
            </a:extLst>
          </p:cNvPr>
          <p:cNvSpPr txBox="1"/>
          <p:nvPr/>
        </p:nvSpPr>
        <p:spPr>
          <a:xfrm>
            <a:off x="3471862" y="1276350"/>
            <a:ext cx="5248275" cy="369332"/>
          </a:xfrm>
          <a:prstGeom prst="rect">
            <a:avLst/>
          </a:prstGeom>
          <a:noFill/>
        </p:spPr>
        <p:txBody>
          <a:bodyPr wrap="square" rtlCol="0">
            <a:spAutoFit/>
          </a:bodyPr>
          <a:lstStyle/>
          <a:p>
            <a:r>
              <a:rPr lang="zh-TW" altLang="en-US" dirty="0"/>
              <a:t>提供了一個理論上最優的</a:t>
            </a:r>
            <a:r>
              <a:rPr lang="en-US" altLang="zh-TW" dirty="0"/>
              <a:t>”</a:t>
            </a:r>
            <a:r>
              <a:rPr lang="zh-TW" altLang="en-US" dirty="0"/>
              <a:t>特徵重要程度</a:t>
            </a:r>
            <a:r>
              <a:rPr lang="en-US" altLang="zh-TW" dirty="0"/>
              <a:t>”</a:t>
            </a:r>
            <a:r>
              <a:rPr lang="zh-TW" altLang="en-US" dirty="0"/>
              <a:t>的分配</a:t>
            </a:r>
            <a:endParaRPr lang="en-ID" dirty="0"/>
          </a:p>
        </p:txBody>
      </p:sp>
      <p:sp>
        <p:nvSpPr>
          <p:cNvPr id="4" name="文字方塊 3">
            <a:extLst>
              <a:ext uri="{FF2B5EF4-FFF2-40B4-BE49-F238E27FC236}">
                <a16:creationId xmlns:a16="http://schemas.microsoft.com/office/drawing/2014/main" id="{3FAE0F92-3F6B-4449-BD4C-5FEA4A23F799}"/>
              </a:ext>
            </a:extLst>
          </p:cNvPr>
          <p:cNvSpPr txBox="1"/>
          <p:nvPr/>
        </p:nvSpPr>
        <p:spPr>
          <a:xfrm>
            <a:off x="3471862" y="1733550"/>
            <a:ext cx="5867400" cy="646331"/>
          </a:xfrm>
          <a:prstGeom prst="rect">
            <a:avLst/>
          </a:prstGeom>
          <a:noFill/>
        </p:spPr>
        <p:txBody>
          <a:bodyPr wrap="square" rtlCol="0">
            <a:spAutoFit/>
          </a:bodyPr>
          <a:lstStyle/>
          <a:p>
            <a:r>
              <a:rPr lang="zh-TW" altLang="en-US" dirty="0"/>
              <a:t>並且提出在資料或特徵非常大的情形下，如何近似此最優解的方法</a:t>
            </a:r>
            <a:r>
              <a:rPr lang="en-US" altLang="zh-TW" dirty="0"/>
              <a:t>(</a:t>
            </a:r>
            <a:r>
              <a:rPr lang="zh-TW" altLang="en-US" dirty="0"/>
              <a:t>機器學習之近似</a:t>
            </a:r>
            <a:r>
              <a:rPr lang="en-ID" altLang="zh-TW" dirty="0"/>
              <a:t>)</a:t>
            </a:r>
            <a:endParaRPr lang="en-ID" dirty="0"/>
          </a:p>
        </p:txBody>
      </p:sp>
    </p:spTree>
    <p:extLst>
      <p:ext uri="{BB962C8B-B14F-4D97-AF65-F5344CB8AC3E}">
        <p14:creationId xmlns:p14="http://schemas.microsoft.com/office/powerpoint/2010/main" val="13309857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82F3D15-246D-435A-BAE6-0364ED778E49}"/>
              </a:ext>
            </a:extLst>
          </p:cNvPr>
          <p:cNvPicPr>
            <a:picLocks noChangeAspect="1"/>
          </p:cNvPicPr>
          <p:nvPr/>
        </p:nvPicPr>
        <p:blipFill>
          <a:blip r:embed="rId2"/>
          <a:stretch>
            <a:fillRect/>
          </a:stretch>
        </p:blipFill>
        <p:spPr>
          <a:xfrm>
            <a:off x="2752725" y="1633537"/>
            <a:ext cx="6496050" cy="1343025"/>
          </a:xfrm>
          <a:prstGeom prst="rect">
            <a:avLst/>
          </a:prstGeom>
        </p:spPr>
      </p:pic>
      <p:sp>
        <p:nvSpPr>
          <p:cNvPr id="3" name="文字方塊 2">
            <a:extLst>
              <a:ext uri="{FF2B5EF4-FFF2-40B4-BE49-F238E27FC236}">
                <a16:creationId xmlns:a16="http://schemas.microsoft.com/office/drawing/2014/main" id="{1E652D6C-728F-4943-AED0-A195F6EA4CE7}"/>
              </a:ext>
            </a:extLst>
          </p:cNvPr>
          <p:cNvSpPr txBox="1"/>
          <p:nvPr/>
        </p:nvSpPr>
        <p:spPr>
          <a:xfrm>
            <a:off x="4414835" y="964077"/>
            <a:ext cx="3362325" cy="646331"/>
          </a:xfrm>
          <a:prstGeom prst="rect">
            <a:avLst/>
          </a:prstGeom>
          <a:noFill/>
        </p:spPr>
        <p:txBody>
          <a:bodyPr wrap="square" rtlCol="0">
            <a:spAutoFit/>
          </a:bodyPr>
          <a:lstStyle/>
          <a:p>
            <a:r>
              <a:rPr lang="zh-TW" altLang="en-US" dirty="0"/>
              <a:t>需先知道</a:t>
            </a:r>
            <a:r>
              <a:rPr lang="en-US" altLang="zh-TW" dirty="0"/>
              <a:t>”</a:t>
            </a:r>
            <a:r>
              <a:rPr lang="zh-TW" altLang="en-US" dirty="0"/>
              <a:t>所有</a:t>
            </a:r>
            <a:r>
              <a:rPr lang="en-US" altLang="zh-TW" dirty="0"/>
              <a:t>”</a:t>
            </a:r>
            <a:r>
              <a:rPr lang="zh-TW" altLang="en-US" dirty="0"/>
              <a:t>可能的成員組合之下，所達成的產值</a:t>
            </a:r>
            <a:r>
              <a:rPr lang="en-ID" altLang="zh-TW" dirty="0"/>
              <a:t>(coalition)</a:t>
            </a:r>
          </a:p>
        </p:txBody>
      </p:sp>
      <p:sp>
        <p:nvSpPr>
          <p:cNvPr id="4" name="文字方塊 3">
            <a:extLst>
              <a:ext uri="{FF2B5EF4-FFF2-40B4-BE49-F238E27FC236}">
                <a16:creationId xmlns:a16="http://schemas.microsoft.com/office/drawing/2014/main" id="{28CFA9C8-814D-4482-9F8C-A742FFE86CF7}"/>
              </a:ext>
            </a:extLst>
          </p:cNvPr>
          <p:cNvSpPr txBox="1"/>
          <p:nvPr/>
        </p:nvSpPr>
        <p:spPr>
          <a:xfrm>
            <a:off x="4548186" y="426004"/>
            <a:ext cx="3095625" cy="369332"/>
          </a:xfrm>
          <a:prstGeom prst="rect">
            <a:avLst/>
          </a:prstGeom>
          <a:noFill/>
        </p:spPr>
        <p:txBody>
          <a:bodyPr wrap="square" rtlCol="0">
            <a:spAutoFit/>
          </a:bodyPr>
          <a:lstStyle/>
          <a:p>
            <a:r>
              <a:rPr lang="zh-TW" altLang="en-US" dirty="0"/>
              <a:t>賽局</a:t>
            </a:r>
            <a:r>
              <a:rPr lang="en-ID" dirty="0"/>
              <a:t>Shapley Value</a:t>
            </a:r>
            <a:r>
              <a:rPr lang="zh-TW" altLang="en-US" dirty="0"/>
              <a:t>釋義</a:t>
            </a:r>
            <a:endParaRPr lang="en-ID" dirty="0"/>
          </a:p>
        </p:txBody>
      </p:sp>
      <p:pic>
        <p:nvPicPr>
          <p:cNvPr id="5" name="圖片 4">
            <a:extLst>
              <a:ext uri="{FF2B5EF4-FFF2-40B4-BE49-F238E27FC236}">
                <a16:creationId xmlns:a16="http://schemas.microsoft.com/office/drawing/2014/main" id="{CD52F36C-A875-4E48-80A6-74A7BC7DE909}"/>
              </a:ext>
            </a:extLst>
          </p:cNvPr>
          <p:cNvPicPr>
            <a:picLocks noChangeAspect="1"/>
          </p:cNvPicPr>
          <p:nvPr/>
        </p:nvPicPr>
        <p:blipFill>
          <a:blip r:embed="rId3"/>
          <a:stretch>
            <a:fillRect/>
          </a:stretch>
        </p:blipFill>
        <p:spPr>
          <a:xfrm>
            <a:off x="4126706" y="3875429"/>
            <a:ext cx="3748088" cy="2698067"/>
          </a:xfrm>
          <a:prstGeom prst="rect">
            <a:avLst/>
          </a:prstGeom>
        </p:spPr>
      </p:pic>
      <p:sp>
        <p:nvSpPr>
          <p:cNvPr id="6" name="文字方塊 5">
            <a:extLst>
              <a:ext uri="{FF2B5EF4-FFF2-40B4-BE49-F238E27FC236}">
                <a16:creationId xmlns:a16="http://schemas.microsoft.com/office/drawing/2014/main" id="{104956B7-719B-4EAE-88E5-1CD6174807DF}"/>
              </a:ext>
            </a:extLst>
          </p:cNvPr>
          <p:cNvSpPr txBox="1"/>
          <p:nvPr/>
        </p:nvSpPr>
        <p:spPr>
          <a:xfrm>
            <a:off x="4626767" y="3105834"/>
            <a:ext cx="2938460" cy="646331"/>
          </a:xfrm>
          <a:prstGeom prst="rect">
            <a:avLst/>
          </a:prstGeom>
          <a:noFill/>
        </p:spPr>
        <p:txBody>
          <a:bodyPr wrap="square" rtlCol="0">
            <a:spAutoFit/>
          </a:bodyPr>
          <a:lstStyle/>
          <a:p>
            <a:r>
              <a:rPr lang="zh-TW" altLang="en-US" dirty="0"/>
              <a:t>在算出此人加入後，在各順序下，對產值的</a:t>
            </a:r>
            <a:r>
              <a:rPr lang="en-US" altLang="zh-TW" dirty="0"/>
              <a:t>“</a:t>
            </a:r>
            <a:r>
              <a:rPr lang="zh-TW" altLang="en-US" dirty="0"/>
              <a:t>邊際貢獻</a:t>
            </a:r>
            <a:r>
              <a:rPr lang="en-US" altLang="zh-TW" dirty="0"/>
              <a:t>”</a:t>
            </a:r>
            <a:endParaRPr lang="en-ID" dirty="0"/>
          </a:p>
        </p:txBody>
      </p:sp>
    </p:spTree>
    <p:extLst>
      <p:ext uri="{BB962C8B-B14F-4D97-AF65-F5344CB8AC3E}">
        <p14:creationId xmlns:p14="http://schemas.microsoft.com/office/powerpoint/2010/main" val="36509310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16D7CE26-9D21-4CF7-B812-09CC80213EF0}"/>
              </a:ext>
            </a:extLst>
          </p:cNvPr>
          <p:cNvPicPr>
            <a:picLocks noChangeAspect="1"/>
          </p:cNvPicPr>
          <p:nvPr/>
        </p:nvPicPr>
        <p:blipFill>
          <a:blip r:embed="rId2"/>
          <a:stretch>
            <a:fillRect/>
          </a:stretch>
        </p:blipFill>
        <p:spPr>
          <a:xfrm>
            <a:off x="685800" y="1728787"/>
            <a:ext cx="10648950" cy="1457325"/>
          </a:xfrm>
          <a:prstGeom prst="rect">
            <a:avLst/>
          </a:prstGeom>
        </p:spPr>
      </p:pic>
      <p:sp>
        <p:nvSpPr>
          <p:cNvPr id="3" name="文字方塊 2">
            <a:extLst>
              <a:ext uri="{FF2B5EF4-FFF2-40B4-BE49-F238E27FC236}">
                <a16:creationId xmlns:a16="http://schemas.microsoft.com/office/drawing/2014/main" id="{CC0E9E9E-4730-42CA-8233-24AE8DFB565D}"/>
              </a:ext>
            </a:extLst>
          </p:cNvPr>
          <p:cNvSpPr txBox="1"/>
          <p:nvPr/>
        </p:nvSpPr>
        <p:spPr>
          <a:xfrm>
            <a:off x="4548187" y="549829"/>
            <a:ext cx="3095625" cy="369332"/>
          </a:xfrm>
          <a:prstGeom prst="rect">
            <a:avLst/>
          </a:prstGeom>
          <a:noFill/>
        </p:spPr>
        <p:txBody>
          <a:bodyPr wrap="square" rtlCol="0">
            <a:spAutoFit/>
          </a:bodyPr>
          <a:lstStyle/>
          <a:p>
            <a:r>
              <a:rPr lang="zh-TW" altLang="en-US" dirty="0"/>
              <a:t>賽局</a:t>
            </a:r>
            <a:r>
              <a:rPr lang="en-ID" dirty="0"/>
              <a:t>Shapley Value</a:t>
            </a:r>
            <a:r>
              <a:rPr lang="zh-TW" altLang="en-US" dirty="0"/>
              <a:t>釋義</a:t>
            </a:r>
            <a:endParaRPr lang="en-ID" dirty="0"/>
          </a:p>
        </p:txBody>
      </p:sp>
      <p:sp>
        <p:nvSpPr>
          <p:cNvPr id="4" name="文字方塊 3">
            <a:extLst>
              <a:ext uri="{FF2B5EF4-FFF2-40B4-BE49-F238E27FC236}">
                <a16:creationId xmlns:a16="http://schemas.microsoft.com/office/drawing/2014/main" id="{A857211A-A217-49E6-83FF-601B55F42E64}"/>
              </a:ext>
            </a:extLst>
          </p:cNvPr>
          <p:cNvSpPr txBox="1"/>
          <p:nvPr/>
        </p:nvSpPr>
        <p:spPr>
          <a:xfrm>
            <a:off x="2819400" y="2795409"/>
            <a:ext cx="695325" cy="1200329"/>
          </a:xfrm>
          <a:prstGeom prst="rect">
            <a:avLst/>
          </a:prstGeom>
          <a:noFill/>
        </p:spPr>
        <p:txBody>
          <a:bodyPr wrap="square" rtlCol="0">
            <a:spAutoFit/>
          </a:bodyPr>
          <a:lstStyle/>
          <a:p>
            <a:r>
              <a:rPr lang="zh-TW" altLang="en-US" dirty="0">
                <a:solidFill>
                  <a:srgbClr val="7030A0"/>
                </a:solidFill>
              </a:rPr>
              <a:t>窮舉所有可能次數</a:t>
            </a:r>
            <a:endParaRPr lang="en-ID" dirty="0">
              <a:solidFill>
                <a:srgbClr val="7030A0"/>
              </a:solidFill>
            </a:endParaRPr>
          </a:p>
        </p:txBody>
      </p:sp>
      <p:sp>
        <p:nvSpPr>
          <p:cNvPr id="5" name="文字方塊 4">
            <a:extLst>
              <a:ext uri="{FF2B5EF4-FFF2-40B4-BE49-F238E27FC236}">
                <a16:creationId xmlns:a16="http://schemas.microsoft.com/office/drawing/2014/main" id="{E6D77F37-46AF-4A9B-8F08-1CBC12DF388E}"/>
              </a:ext>
            </a:extLst>
          </p:cNvPr>
          <p:cNvSpPr txBox="1"/>
          <p:nvPr/>
        </p:nvSpPr>
        <p:spPr>
          <a:xfrm>
            <a:off x="4733924" y="2701886"/>
            <a:ext cx="3152775" cy="369332"/>
          </a:xfrm>
          <a:prstGeom prst="rect">
            <a:avLst/>
          </a:prstGeom>
          <a:noFill/>
        </p:spPr>
        <p:txBody>
          <a:bodyPr wrap="square" rtlCol="0">
            <a:spAutoFit/>
          </a:bodyPr>
          <a:lstStyle/>
          <a:p>
            <a:pPr algn="ctr"/>
            <a:r>
              <a:rPr lang="zh-TW" altLang="en-US" dirty="0">
                <a:solidFill>
                  <a:srgbClr val="FF0000"/>
                </a:solidFill>
              </a:rPr>
              <a:t>邊際貢獻出現的次數</a:t>
            </a:r>
            <a:endParaRPr lang="en-ID" dirty="0">
              <a:solidFill>
                <a:srgbClr val="FF0000"/>
              </a:solidFill>
            </a:endParaRPr>
          </a:p>
        </p:txBody>
      </p:sp>
      <p:sp>
        <p:nvSpPr>
          <p:cNvPr id="6" name="文字方塊 5">
            <a:extLst>
              <a:ext uri="{FF2B5EF4-FFF2-40B4-BE49-F238E27FC236}">
                <a16:creationId xmlns:a16="http://schemas.microsoft.com/office/drawing/2014/main" id="{B820595D-A173-4258-A91D-9249C2F26A0A}"/>
              </a:ext>
            </a:extLst>
          </p:cNvPr>
          <p:cNvSpPr txBox="1"/>
          <p:nvPr/>
        </p:nvSpPr>
        <p:spPr>
          <a:xfrm>
            <a:off x="8043862" y="2701886"/>
            <a:ext cx="2971800" cy="369332"/>
          </a:xfrm>
          <a:prstGeom prst="rect">
            <a:avLst/>
          </a:prstGeom>
          <a:noFill/>
        </p:spPr>
        <p:txBody>
          <a:bodyPr wrap="square" rtlCol="0">
            <a:spAutoFit/>
          </a:bodyPr>
          <a:lstStyle/>
          <a:p>
            <a:pPr algn="ctr"/>
            <a:r>
              <a:rPr lang="zh-TW" altLang="en-US" dirty="0">
                <a:solidFill>
                  <a:srgbClr val="00B050"/>
                </a:solidFill>
              </a:rPr>
              <a:t>邊際貢獻的值</a:t>
            </a:r>
            <a:endParaRPr lang="en-ID" dirty="0">
              <a:solidFill>
                <a:srgbClr val="00B050"/>
              </a:solidFill>
            </a:endParaRPr>
          </a:p>
        </p:txBody>
      </p:sp>
      <p:sp>
        <p:nvSpPr>
          <p:cNvPr id="7" name="矩形 6">
            <a:extLst>
              <a:ext uri="{FF2B5EF4-FFF2-40B4-BE49-F238E27FC236}">
                <a16:creationId xmlns:a16="http://schemas.microsoft.com/office/drawing/2014/main" id="{8971CC5E-ABBA-42B0-B7FD-699D2F19AFB6}"/>
              </a:ext>
            </a:extLst>
          </p:cNvPr>
          <p:cNvSpPr/>
          <p:nvPr/>
        </p:nvSpPr>
        <p:spPr>
          <a:xfrm>
            <a:off x="2819400" y="1543050"/>
            <a:ext cx="609600" cy="256222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矩形 7">
            <a:extLst>
              <a:ext uri="{FF2B5EF4-FFF2-40B4-BE49-F238E27FC236}">
                <a16:creationId xmlns:a16="http://schemas.microsoft.com/office/drawing/2014/main" id="{3A5BFA14-69E2-4F2C-A922-3E7C47995D90}"/>
              </a:ext>
            </a:extLst>
          </p:cNvPr>
          <p:cNvSpPr/>
          <p:nvPr/>
        </p:nvSpPr>
        <p:spPr>
          <a:xfrm>
            <a:off x="3514725" y="1543050"/>
            <a:ext cx="4457700" cy="17907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矩形 8">
            <a:extLst>
              <a:ext uri="{FF2B5EF4-FFF2-40B4-BE49-F238E27FC236}">
                <a16:creationId xmlns:a16="http://schemas.microsoft.com/office/drawing/2014/main" id="{BFF1FFA5-5DC5-4BFC-B4D5-9AF509EAC560}"/>
              </a:ext>
            </a:extLst>
          </p:cNvPr>
          <p:cNvSpPr/>
          <p:nvPr/>
        </p:nvSpPr>
        <p:spPr>
          <a:xfrm>
            <a:off x="7972425" y="1543050"/>
            <a:ext cx="3362325" cy="179070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40498716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5C212CC3-E137-42F7-8C33-901350B6B77C}"/>
              </a:ext>
            </a:extLst>
          </p:cNvPr>
          <p:cNvSpPr txBox="1"/>
          <p:nvPr/>
        </p:nvSpPr>
        <p:spPr>
          <a:xfrm>
            <a:off x="4043680" y="294641"/>
            <a:ext cx="7701280" cy="646331"/>
          </a:xfrm>
          <a:prstGeom prst="rect">
            <a:avLst/>
          </a:prstGeom>
          <a:noFill/>
        </p:spPr>
        <p:txBody>
          <a:bodyPr wrap="square" rtlCol="0">
            <a:spAutoFit/>
          </a:bodyPr>
          <a:lstStyle/>
          <a:p>
            <a:r>
              <a:rPr lang="en-ID" dirty="0"/>
              <a:t>SHAP</a:t>
            </a:r>
            <a:r>
              <a:rPr lang="zh-TW" altLang="en-US" dirty="0"/>
              <a:t>借鑑了賽局理論之</a:t>
            </a:r>
            <a:r>
              <a:rPr lang="en-ID" altLang="zh-TW" dirty="0"/>
              <a:t>Shapley value</a:t>
            </a:r>
            <a:r>
              <a:rPr lang="zh-TW" altLang="en-US" dirty="0"/>
              <a:t>有三個</a:t>
            </a:r>
            <a:r>
              <a:rPr lang="en-ID" altLang="zh-TW" dirty="0"/>
              <a:t>Desirable Properties</a:t>
            </a:r>
          </a:p>
          <a:p>
            <a:r>
              <a:rPr lang="zh-TW" altLang="en-US" dirty="0"/>
              <a:t>即</a:t>
            </a:r>
            <a:r>
              <a:rPr lang="en-ID" altLang="zh-TW" dirty="0"/>
              <a:t>1. Local accuracy 2. Missingness 3. Consistency</a:t>
            </a:r>
            <a:endParaRPr lang="en-ID" dirty="0"/>
          </a:p>
        </p:txBody>
      </p:sp>
      <p:pic>
        <p:nvPicPr>
          <p:cNvPr id="6" name="圖片 5">
            <a:extLst>
              <a:ext uri="{FF2B5EF4-FFF2-40B4-BE49-F238E27FC236}">
                <a16:creationId xmlns:a16="http://schemas.microsoft.com/office/drawing/2014/main" id="{C7A13781-A4AF-4532-BBE7-5CBE6B8A38D4}"/>
              </a:ext>
            </a:extLst>
          </p:cNvPr>
          <p:cNvPicPr>
            <a:picLocks noChangeAspect="1"/>
          </p:cNvPicPr>
          <p:nvPr/>
        </p:nvPicPr>
        <p:blipFill>
          <a:blip r:embed="rId2"/>
          <a:stretch>
            <a:fillRect/>
          </a:stretch>
        </p:blipFill>
        <p:spPr>
          <a:xfrm>
            <a:off x="1219200" y="1219835"/>
            <a:ext cx="9486900" cy="2000250"/>
          </a:xfrm>
          <a:prstGeom prst="rect">
            <a:avLst/>
          </a:prstGeom>
        </p:spPr>
      </p:pic>
      <p:pic>
        <p:nvPicPr>
          <p:cNvPr id="3" name="圖片 2">
            <a:extLst>
              <a:ext uri="{FF2B5EF4-FFF2-40B4-BE49-F238E27FC236}">
                <a16:creationId xmlns:a16="http://schemas.microsoft.com/office/drawing/2014/main" id="{A8D0432C-5F77-459A-A114-5A5DF7474A95}"/>
              </a:ext>
            </a:extLst>
          </p:cNvPr>
          <p:cNvPicPr>
            <a:picLocks noChangeAspect="1"/>
          </p:cNvPicPr>
          <p:nvPr/>
        </p:nvPicPr>
        <p:blipFill>
          <a:blip r:embed="rId3"/>
          <a:stretch>
            <a:fillRect/>
          </a:stretch>
        </p:blipFill>
        <p:spPr>
          <a:xfrm>
            <a:off x="1333500" y="3220085"/>
            <a:ext cx="9372600" cy="2009775"/>
          </a:xfrm>
          <a:prstGeom prst="rect">
            <a:avLst/>
          </a:prstGeom>
        </p:spPr>
      </p:pic>
      <p:pic>
        <p:nvPicPr>
          <p:cNvPr id="4" name="圖片 3">
            <a:extLst>
              <a:ext uri="{FF2B5EF4-FFF2-40B4-BE49-F238E27FC236}">
                <a16:creationId xmlns:a16="http://schemas.microsoft.com/office/drawing/2014/main" id="{1FF1F9B8-D543-4902-ABC4-30D5790AF059}"/>
              </a:ext>
            </a:extLst>
          </p:cNvPr>
          <p:cNvPicPr>
            <a:picLocks noChangeAspect="1"/>
          </p:cNvPicPr>
          <p:nvPr/>
        </p:nvPicPr>
        <p:blipFill>
          <a:blip r:embed="rId4"/>
          <a:stretch>
            <a:fillRect/>
          </a:stretch>
        </p:blipFill>
        <p:spPr>
          <a:xfrm>
            <a:off x="1257300" y="5170707"/>
            <a:ext cx="9525000" cy="1323975"/>
          </a:xfrm>
          <a:prstGeom prst="rect">
            <a:avLst/>
          </a:prstGeom>
        </p:spPr>
      </p:pic>
    </p:spTree>
    <p:extLst>
      <p:ext uri="{BB962C8B-B14F-4D97-AF65-F5344CB8AC3E}">
        <p14:creationId xmlns:p14="http://schemas.microsoft.com/office/powerpoint/2010/main" val="31735261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H_Others_1"/>
          <p:cNvSpPr txBox="1"/>
          <p:nvPr>
            <p:custDataLst>
              <p:tags r:id="rId1"/>
            </p:custDataLst>
          </p:nvPr>
        </p:nvSpPr>
        <p:spPr>
          <a:xfrm>
            <a:off x="2304749" y="2688479"/>
            <a:ext cx="2724518" cy="964110"/>
          </a:xfrm>
          <a:prstGeom prst="rect">
            <a:avLst/>
          </a:prstGeom>
          <a:noFill/>
        </p:spPr>
        <p:txBody>
          <a:bodyPr vert="horz" wrap="square" lIns="0" tIns="0" rIns="0" bIns="0" rtlCol="0" anchor="ctr" anchorCtr="0">
            <a:spAutoFit/>
          </a:bodyPr>
          <a:lstStyle/>
          <a:p>
            <a:pPr algn="ctr"/>
            <a:r>
              <a:rPr lang="zh-TW" altLang="en-US" sz="626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目錄</a:t>
            </a:r>
            <a:endParaRPr lang="zh-CN" altLang="en-US" sz="626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MH_Others_2"/>
          <p:cNvSpPr txBox="1"/>
          <p:nvPr>
            <p:custDataLst>
              <p:tags r:id="rId2"/>
            </p:custDataLst>
          </p:nvPr>
        </p:nvSpPr>
        <p:spPr>
          <a:xfrm>
            <a:off x="2318510" y="3652059"/>
            <a:ext cx="2696996" cy="410241"/>
          </a:xfrm>
          <a:prstGeom prst="rect">
            <a:avLst/>
          </a:prstGeom>
          <a:noFill/>
        </p:spPr>
        <p:txBody>
          <a:bodyPr wrap="square" lIns="0" tIns="0" rIns="0" bIns="0">
            <a:spAutoFit/>
          </a:bodyPr>
          <a:lstStyle/>
          <a:p>
            <a:pPr algn="ctr">
              <a:defRPr/>
            </a:pPr>
            <a:r>
              <a:rPr lang="en-US" altLang="zh-CN"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3"/>
          <p:cNvGrpSpPr/>
          <p:nvPr/>
        </p:nvGrpSpPr>
        <p:grpSpPr>
          <a:xfrm>
            <a:off x="6024254" y="1283531"/>
            <a:ext cx="4286445" cy="650876"/>
            <a:chOff x="4357092" y="1347614"/>
            <a:chExt cx="3215268" cy="488156"/>
          </a:xfrm>
        </p:grpSpPr>
        <p:sp>
          <p:nvSpPr>
            <p:cNvPr id="57" name="MH_SubTitle_1"/>
            <p:cNvSpPr txBox="1"/>
            <p:nvPr>
              <p:custDataLst>
                <p:tags r:id="rId19"/>
              </p:custDataLst>
            </p:nvPr>
          </p:nvSpPr>
          <p:spPr>
            <a:xfrm>
              <a:off x="5391574" y="1461937"/>
              <a:ext cx="2180786" cy="324896"/>
            </a:xfrm>
            <a:prstGeom prst="rect">
              <a:avLst/>
            </a:prstGeom>
            <a:noFill/>
          </p:spPr>
          <p:txBody>
            <a:bodyPr wrap="square" lIns="0" tIns="0" rIns="0" bIns="0" anchor="ctr">
              <a:spAutoFit/>
            </a:bodyPr>
            <a:lstStyle/>
            <a:p>
              <a:pPr>
                <a:lnSpc>
                  <a:spcPct val="130000"/>
                </a:lnSpc>
              </a:pPr>
              <a:r>
                <a:rPr lang="en-ID" altLang="zh-CN" sz="2399" dirty="0">
                  <a:solidFill>
                    <a:schemeClr val="tx1">
                      <a:lumMod val="75000"/>
                      <a:lumOff val="25000"/>
                    </a:schemeClr>
                  </a:solidFill>
                  <a:latin typeface="微软雅黑"/>
                  <a:ea typeface="微软雅黑"/>
                </a:rPr>
                <a:t>Why interpret?</a:t>
              </a:r>
              <a:endParaRPr lang="zh-CN" altLang="en-US" sz="2399" dirty="0">
                <a:solidFill>
                  <a:schemeClr val="tx1">
                    <a:lumMod val="75000"/>
                    <a:lumOff val="25000"/>
                  </a:schemeClr>
                </a:solidFill>
                <a:latin typeface="微软雅黑"/>
                <a:ea typeface="微软雅黑"/>
              </a:endParaRPr>
            </a:p>
          </p:txBody>
        </p:sp>
        <p:grpSp>
          <p:nvGrpSpPr>
            <p:cNvPr id="58" name="组合 2"/>
            <p:cNvGrpSpPr/>
            <p:nvPr/>
          </p:nvGrpSpPr>
          <p:grpSpPr>
            <a:xfrm>
              <a:off x="4357092" y="1347614"/>
              <a:ext cx="802436" cy="488156"/>
              <a:chOff x="6127160" y="2096130"/>
              <a:chExt cx="1128426" cy="686432"/>
            </a:xfrm>
          </p:grpSpPr>
          <p:cxnSp>
            <p:nvCxnSpPr>
              <p:cNvPr id="59" name="MH_Other_1"/>
              <p:cNvCxnSpPr/>
              <p:nvPr>
                <p:custDataLst>
                  <p:tags r:id="rId20"/>
                </p:custDataLst>
              </p:nvPr>
            </p:nvCxnSpPr>
            <p:spPr>
              <a:xfrm flipH="1">
                <a:off x="6525624" y="2096130"/>
                <a:ext cx="729962" cy="6864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MH_Other_2"/>
              <p:cNvSpPr/>
              <p:nvPr>
                <p:custDataLst>
                  <p:tags r:id="rId21"/>
                </p:custDataLst>
              </p:nvPr>
            </p:nvSpPr>
            <p:spPr>
              <a:xfrm>
                <a:off x="6145577" y="2497943"/>
                <a:ext cx="532403" cy="242763"/>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MH_Other_3"/>
              <p:cNvSpPr txBox="1">
                <a:spLocks noChangeArrowheads="1"/>
              </p:cNvSpPr>
              <p:nvPr>
                <p:custDataLst>
                  <p:tags r:id="rId22"/>
                </p:custDataLst>
              </p:nvPr>
            </p:nvSpPr>
            <p:spPr bwMode="auto">
              <a:xfrm>
                <a:off x="6127160" y="2108569"/>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da-DK"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24"/>
          <p:cNvGrpSpPr/>
          <p:nvPr/>
        </p:nvGrpSpPr>
        <p:grpSpPr>
          <a:xfrm>
            <a:off x="6024254" y="2275190"/>
            <a:ext cx="4286445" cy="650876"/>
            <a:chOff x="4357092" y="2091358"/>
            <a:chExt cx="3215268" cy="488156"/>
          </a:xfrm>
        </p:grpSpPr>
        <p:sp>
          <p:nvSpPr>
            <p:cNvPr id="63" name="MH_SubTitle_2"/>
            <p:cNvSpPr txBox="1"/>
            <p:nvPr>
              <p:custDataLst>
                <p:tags r:id="rId15"/>
              </p:custDataLst>
            </p:nvPr>
          </p:nvSpPr>
          <p:spPr>
            <a:xfrm>
              <a:off x="5391574" y="2205286"/>
              <a:ext cx="2180786" cy="324896"/>
            </a:xfrm>
            <a:prstGeom prst="rect">
              <a:avLst/>
            </a:prstGeom>
            <a:noFill/>
          </p:spPr>
          <p:txBody>
            <a:bodyPr wrap="square" lIns="0" tIns="0" rIns="0" bIns="0" anchor="ctr">
              <a:spAutoFit/>
            </a:bodyPr>
            <a:lstStyle/>
            <a:p>
              <a:pPr>
                <a:lnSpc>
                  <a:spcPct val="130000"/>
                </a:lnSpc>
              </a:pPr>
              <a:r>
                <a:rPr lang="en-ID" altLang="zh-CN" sz="2399" dirty="0">
                  <a:solidFill>
                    <a:schemeClr val="tx1">
                      <a:lumMod val="75000"/>
                      <a:lumOff val="25000"/>
                    </a:schemeClr>
                  </a:solidFill>
                  <a:latin typeface="微软雅黑"/>
                  <a:ea typeface="微软雅黑"/>
                </a:rPr>
                <a:t>LIME</a:t>
              </a:r>
              <a:r>
                <a:rPr lang="zh-TW" altLang="en-US" sz="2399" dirty="0">
                  <a:solidFill>
                    <a:schemeClr val="tx1">
                      <a:lumMod val="75000"/>
                      <a:lumOff val="25000"/>
                    </a:schemeClr>
                  </a:solidFill>
                  <a:latin typeface="微软雅黑"/>
                  <a:ea typeface="微软雅黑"/>
                </a:rPr>
                <a:t>、</a:t>
              </a:r>
              <a:r>
                <a:rPr lang="en-ID" altLang="zh-CN" sz="2399" dirty="0">
                  <a:solidFill>
                    <a:schemeClr val="tx1">
                      <a:lumMod val="75000"/>
                      <a:lumOff val="25000"/>
                    </a:schemeClr>
                  </a:solidFill>
                  <a:latin typeface="微软雅黑"/>
                  <a:ea typeface="微软雅黑"/>
                </a:rPr>
                <a:t>SHAP</a:t>
              </a:r>
              <a:endParaRPr lang="zh-CN" altLang="en-US" sz="2399" dirty="0">
                <a:solidFill>
                  <a:schemeClr val="tx1">
                    <a:lumMod val="75000"/>
                    <a:lumOff val="25000"/>
                  </a:schemeClr>
                </a:solidFill>
                <a:latin typeface="微软雅黑"/>
                <a:ea typeface="微软雅黑"/>
              </a:endParaRPr>
            </a:p>
          </p:txBody>
        </p:sp>
        <p:grpSp>
          <p:nvGrpSpPr>
            <p:cNvPr id="64" name="组合 6"/>
            <p:cNvGrpSpPr/>
            <p:nvPr/>
          </p:nvGrpSpPr>
          <p:grpSpPr>
            <a:xfrm>
              <a:off x="4357092" y="2091358"/>
              <a:ext cx="802436" cy="488156"/>
              <a:chOff x="6127160" y="3142521"/>
              <a:chExt cx="1128426" cy="686432"/>
            </a:xfrm>
          </p:grpSpPr>
          <p:cxnSp>
            <p:nvCxnSpPr>
              <p:cNvPr id="65" name="MH_Other_4"/>
              <p:cNvCxnSpPr/>
              <p:nvPr>
                <p:custDataLst>
                  <p:tags r:id="rId16"/>
                </p:custDataLst>
              </p:nvPr>
            </p:nvCxnSpPr>
            <p:spPr>
              <a:xfrm flipH="1">
                <a:off x="6525624" y="3142521"/>
                <a:ext cx="729962" cy="68643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MH_Other_5"/>
              <p:cNvSpPr/>
              <p:nvPr>
                <p:custDataLst>
                  <p:tags r:id="rId17"/>
                </p:custDataLst>
              </p:nvPr>
            </p:nvSpPr>
            <p:spPr>
              <a:xfrm>
                <a:off x="6145577" y="3544334"/>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MH_Other_6"/>
              <p:cNvSpPr txBox="1">
                <a:spLocks noChangeArrowheads="1"/>
              </p:cNvSpPr>
              <p:nvPr>
                <p:custDataLst>
                  <p:tags r:id="rId18"/>
                </p:custDataLst>
              </p:nvPr>
            </p:nvSpPr>
            <p:spPr bwMode="auto">
              <a:xfrm>
                <a:off x="6127160" y="3154960"/>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8" name="组合 25"/>
          <p:cNvGrpSpPr/>
          <p:nvPr/>
        </p:nvGrpSpPr>
        <p:grpSpPr>
          <a:xfrm>
            <a:off x="6041714" y="5208200"/>
            <a:ext cx="4286445" cy="650876"/>
            <a:chOff x="4357092" y="2835101"/>
            <a:chExt cx="3215268" cy="488156"/>
          </a:xfrm>
        </p:grpSpPr>
        <p:sp>
          <p:nvSpPr>
            <p:cNvPr id="69" name="MH_SubTitle_3"/>
            <p:cNvSpPr txBox="1"/>
            <p:nvPr>
              <p:custDataLst>
                <p:tags r:id="rId11"/>
              </p:custDataLst>
            </p:nvPr>
          </p:nvSpPr>
          <p:spPr>
            <a:xfrm>
              <a:off x="5391574" y="2972582"/>
              <a:ext cx="2180786" cy="276998"/>
            </a:xfrm>
            <a:prstGeom prst="rect">
              <a:avLst/>
            </a:prstGeom>
            <a:noFill/>
          </p:spPr>
          <p:txBody>
            <a:bodyPr wrap="square" lIns="0" tIns="0" rIns="0" bIns="0" anchor="ctr">
              <a:spAutoFit/>
            </a:bodyPr>
            <a:lstStyle/>
            <a:p>
              <a:pPr lvl="0">
                <a:buNone/>
              </a:pPr>
              <a:r>
                <a:rPr lang="zh-TW"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總結</a:t>
              </a:r>
              <a:endPar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7"/>
            <p:cNvGrpSpPr/>
            <p:nvPr/>
          </p:nvGrpSpPr>
          <p:grpSpPr>
            <a:xfrm>
              <a:off x="4357092" y="2835101"/>
              <a:ext cx="802436" cy="488156"/>
              <a:chOff x="6127160" y="4187237"/>
              <a:chExt cx="1128426" cy="686432"/>
            </a:xfrm>
          </p:grpSpPr>
          <p:cxnSp>
            <p:nvCxnSpPr>
              <p:cNvPr id="71" name="MH_Other_7"/>
              <p:cNvCxnSpPr/>
              <p:nvPr>
                <p:custDataLst>
                  <p:tags r:id="rId12"/>
                </p:custDataLst>
              </p:nvPr>
            </p:nvCxnSpPr>
            <p:spPr>
              <a:xfrm flipH="1">
                <a:off x="6525624" y="4187237"/>
                <a:ext cx="729962" cy="68643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2" name="MH_Other_8"/>
              <p:cNvSpPr/>
              <p:nvPr>
                <p:custDataLst>
                  <p:tags r:id="rId13"/>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MH_Other_9"/>
              <p:cNvSpPr txBox="1">
                <a:spLocks noChangeArrowheads="1"/>
              </p:cNvSpPr>
              <p:nvPr>
                <p:custDataLst>
                  <p:tags r:id="rId14"/>
                </p:custDataLst>
              </p:nvPr>
            </p:nvSpPr>
            <p:spPr bwMode="auto">
              <a:xfrm>
                <a:off x="6127160" y="4199676"/>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E</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4" name="组合 26"/>
          <p:cNvGrpSpPr/>
          <p:nvPr/>
        </p:nvGrpSpPr>
        <p:grpSpPr>
          <a:xfrm>
            <a:off x="6024254" y="4258507"/>
            <a:ext cx="4286445" cy="649288"/>
            <a:chOff x="4357092" y="3578845"/>
            <a:chExt cx="3215268" cy="486966"/>
          </a:xfrm>
        </p:grpSpPr>
        <p:sp>
          <p:nvSpPr>
            <p:cNvPr id="75" name="MH_SubTitle_4"/>
            <p:cNvSpPr txBox="1"/>
            <p:nvPr>
              <p:custDataLst>
                <p:tags r:id="rId7"/>
              </p:custDataLst>
            </p:nvPr>
          </p:nvSpPr>
          <p:spPr>
            <a:xfrm>
              <a:off x="5391574" y="3691979"/>
              <a:ext cx="2180786" cy="324897"/>
            </a:xfrm>
            <a:prstGeom prst="rect">
              <a:avLst/>
            </a:prstGeom>
            <a:noFill/>
          </p:spPr>
          <p:txBody>
            <a:bodyPr wrap="square" lIns="0" tIns="0" rIns="0" bIns="0" anchor="ctr">
              <a:spAutoFit/>
            </a:bodyPr>
            <a:lstStyle/>
            <a:p>
              <a:pPr>
                <a:lnSpc>
                  <a:spcPct val="130000"/>
                </a:lnSpc>
              </a:pPr>
              <a:r>
                <a:rPr lang="en-ID" altLang="zh-CN" sz="2399" dirty="0">
                  <a:solidFill>
                    <a:schemeClr val="tx1">
                      <a:lumMod val="75000"/>
                      <a:lumOff val="25000"/>
                    </a:schemeClr>
                  </a:solidFill>
                  <a:latin typeface="微软雅黑" panose="020B0503020204020204" pitchFamily="34" charset="-122"/>
                  <a:ea typeface="微软雅黑" panose="020B0503020204020204" pitchFamily="34" charset="-122"/>
                </a:rPr>
                <a:t>Data Shapley</a:t>
              </a:r>
              <a:endParaRPr lang="zh-CN" altLang="en-US" sz="2399"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6" name="组合 9"/>
            <p:cNvGrpSpPr/>
            <p:nvPr/>
          </p:nvGrpSpPr>
          <p:grpSpPr>
            <a:xfrm>
              <a:off x="4357092" y="3578845"/>
              <a:ext cx="802436" cy="486966"/>
              <a:chOff x="6127160" y="5233626"/>
              <a:chExt cx="1128426" cy="684758"/>
            </a:xfrm>
          </p:grpSpPr>
          <p:cxnSp>
            <p:nvCxnSpPr>
              <p:cNvPr id="77" name="MH_Other_10"/>
              <p:cNvCxnSpPr/>
              <p:nvPr>
                <p:custDataLst>
                  <p:tags r:id="rId8"/>
                </p:custDataLst>
              </p:nvPr>
            </p:nvCxnSpPr>
            <p:spPr>
              <a:xfrm flipH="1">
                <a:off x="6525624" y="5233626"/>
                <a:ext cx="729962" cy="684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MH_Other_11"/>
              <p:cNvSpPr/>
              <p:nvPr>
                <p:custDataLst>
                  <p:tags r:id="rId9"/>
                </p:custDataLst>
              </p:nvPr>
            </p:nvSpPr>
            <p:spPr>
              <a:xfrm>
                <a:off x="6145577" y="563544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MH_Other_12"/>
              <p:cNvSpPr txBox="1">
                <a:spLocks noChangeArrowheads="1"/>
              </p:cNvSpPr>
              <p:nvPr>
                <p:custDataLst>
                  <p:tags r:id="rId10"/>
                </p:custDataLst>
              </p:nvPr>
            </p:nvSpPr>
            <p:spPr bwMode="auto">
              <a:xfrm>
                <a:off x="6127160" y="5246066"/>
                <a:ext cx="565888" cy="3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35" name="组合 25">
            <a:extLst>
              <a:ext uri="{FF2B5EF4-FFF2-40B4-BE49-F238E27FC236}">
                <a16:creationId xmlns:a16="http://schemas.microsoft.com/office/drawing/2014/main" id="{EA91F148-4B77-424C-A639-508FA06F8645}"/>
              </a:ext>
            </a:extLst>
          </p:cNvPr>
          <p:cNvGrpSpPr/>
          <p:nvPr/>
        </p:nvGrpSpPr>
        <p:grpSpPr>
          <a:xfrm>
            <a:off x="6044439" y="3337754"/>
            <a:ext cx="4286445" cy="650876"/>
            <a:chOff x="4357092" y="2835101"/>
            <a:chExt cx="3215268" cy="488156"/>
          </a:xfrm>
        </p:grpSpPr>
        <p:sp>
          <p:nvSpPr>
            <p:cNvPr id="36" name="MH_SubTitle_3">
              <a:extLst>
                <a:ext uri="{FF2B5EF4-FFF2-40B4-BE49-F238E27FC236}">
                  <a16:creationId xmlns:a16="http://schemas.microsoft.com/office/drawing/2014/main" id="{1FE1C834-37D0-4CA1-BF0F-2942B785CFB0}"/>
                </a:ext>
              </a:extLst>
            </p:cNvPr>
            <p:cNvSpPr txBox="1"/>
            <p:nvPr>
              <p:custDataLst>
                <p:tags r:id="rId3"/>
              </p:custDataLst>
            </p:nvPr>
          </p:nvSpPr>
          <p:spPr>
            <a:xfrm>
              <a:off x="5391574" y="2972582"/>
              <a:ext cx="2180786" cy="276998"/>
            </a:xfrm>
            <a:prstGeom prst="rect">
              <a:avLst/>
            </a:prstGeom>
            <a:noFill/>
          </p:spPr>
          <p:txBody>
            <a:bodyPr wrap="square" lIns="0" tIns="0" rIns="0" bIns="0" anchor="ctr">
              <a:spAutoFit/>
            </a:bodyPr>
            <a:lstStyle/>
            <a:p>
              <a:pPr lvl="0">
                <a:buNone/>
              </a:pPr>
              <a:r>
                <a:rPr lang="en-ID"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Microsoft </a:t>
              </a:r>
              <a:r>
                <a:rPr lang="en-ID" altLang="zh-CN" sz="2400" dirty="0" err="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InterpretML</a:t>
              </a:r>
              <a:endPar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7">
              <a:extLst>
                <a:ext uri="{FF2B5EF4-FFF2-40B4-BE49-F238E27FC236}">
                  <a16:creationId xmlns:a16="http://schemas.microsoft.com/office/drawing/2014/main" id="{3B4A10C3-8DED-4FD0-9060-8FA7CEC82E97}"/>
                </a:ext>
              </a:extLst>
            </p:cNvPr>
            <p:cNvGrpSpPr/>
            <p:nvPr/>
          </p:nvGrpSpPr>
          <p:grpSpPr>
            <a:xfrm>
              <a:off x="4357092" y="2835101"/>
              <a:ext cx="802436" cy="488156"/>
              <a:chOff x="6127160" y="4187237"/>
              <a:chExt cx="1128426" cy="686432"/>
            </a:xfrm>
          </p:grpSpPr>
          <p:cxnSp>
            <p:nvCxnSpPr>
              <p:cNvPr id="38" name="MH_Other_7">
                <a:extLst>
                  <a:ext uri="{FF2B5EF4-FFF2-40B4-BE49-F238E27FC236}">
                    <a16:creationId xmlns:a16="http://schemas.microsoft.com/office/drawing/2014/main" id="{E0372CDB-6ADC-4533-9EBE-12A4F3B38991}"/>
                  </a:ext>
                </a:extLst>
              </p:cNvPr>
              <p:cNvCxnSpPr/>
              <p:nvPr>
                <p:custDataLst>
                  <p:tags r:id="rId4"/>
                </p:custDataLst>
              </p:nvPr>
            </p:nvCxnSpPr>
            <p:spPr>
              <a:xfrm flipH="1">
                <a:off x="6525624" y="4187237"/>
                <a:ext cx="729962" cy="68643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MH_Other_8">
                <a:extLst>
                  <a:ext uri="{FF2B5EF4-FFF2-40B4-BE49-F238E27FC236}">
                    <a16:creationId xmlns:a16="http://schemas.microsoft.com/office/drawing/2014/main" id="{388D78E7-0EE4-43CD-96DF-63C176F3E523}"/>
                  </a:ext>
                </a:extLst>
              </p:cNvPr>
              <p:cNvSpPr/>
              <p:nvPr>
                <p:custDataLst>
                  <p:tags r:id="rId5"/>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MH_Other_9">
                <a:extLst>
                  <a:ext uri="{FF2B5EF4-FFF2-40B4-BE49-F238E27FC236}">
                    <a16:creationId xmlns:a16="http://schemas.microsoft.com/office/drawing/2014/main" id="{B7ED2A75-1A76-41D4-A201-2D2E41F7BF54}"/>
                  </a:ext>
                </a:extLst>
              </p:cNvPr>
              <p:cNvSpPr txBox="1">
                <a:spLocks noChangeArrowheads="1"/>
              </p:cNvSpPr>
              <p:nvPr>
                <p:custDataLst>
                  <p:tags r:id="rId6"/>
                </p:custDataLst>
              </p:nvPr>
            </p:nvSpPr>
            <p:spPr bwMode="auto">
              <a:xfrm>
                <a:off x="6127160" y="4199676"/>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748625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by="(-#ppt_w*2)" calcmode="lin" valueType="num">
                                      <p:cBhvr rctx="PPT">
                                        <p:cTn id="7" dur="500" autoRev="1" fill="hold">
                                          <p:stCondLst>
                                            <p:cond delay="0"/>
                                          </p:stCondLst>
                                        </p:cTn>
                                        <p:tgtEl>
                                          <p:spTgt spid="54"/>
                                        </p:tgtEl>
                                        <p:attrNameLst>
                                          <p:attrName>ppt_w</p:attrName>
                                        </p:attrNameLst>
                                      </p:cBhvr>
                                    </p:anim>
                                    <p:anim by="(#ppt_w*0.50)" calcmode="lin" valueType="num">
                                      <p:cBhvr>
                                        <p:cTn id="8" dur="500" decel="50000" autoRev="1" fill="hold">
                                          <p:stCondLst>
                                            <p:cond delay="0"/>
                                          </p:stCondLst>
                                        </p:cTn>
                                        <p:tgtEl>
                                          <p:spTgt spid="54"/>
                                        </p:tgtEl>
                                        <p:attrNameLst>
                                          <p:attrName>ppt_x</p:attrName>
                                        </p:attrNameLst>
                                      </p:cBhvr>
                                    </p:anim>
                                    <p:anim from="(-#ppt_h/2)" to="(#ppt_y)" calcmode="lin" valueType="num">
                                      <p:cBhvr>
                                        <p:cTn id="9" dur="1000" fill="hold">
                                          <p:stCondLst>
                                            <p:cond delay="0"/>
                                          </p:stCondLst>
                                        </p:cTn>
                                        <p:tgtEl>
                                          <p:spTgt spid="54"/>
                                        </p:tgtEl>
                                        <p:attrNameLst>
                                          <p:attrName>ppt_y</p:attrName>
                                        </p:attrNameLst>
                                      </p:cBhvr>
                                    </p:anim>
                                    <p:animRot by="21600000">
                                      <p:cBhvr>
                                        <p:cTn id="10" dur="1000" fill="hold">
                                          <p:stCondLst>
                                            <p:cond delay="0"/>
                                          </p:stCondLst>
                                        </p:cTn>
                                        <p:tgtEl>
                                          <p:spTgt spid="54"/>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55"/>
                                        </p:tgtEl>
                                        <p:attrNameLst>
                                          <p:attrName>style.visibility</p:attrName>
                                        </p:attrNameLst>
                                      </p:cBhvr>
                                      <p:to>
                                        <p:strVal val="visible"/>
                                      </p:to>
                                    </p:set>
                                    <p:anim by="(-#ppt_w*2)" calcmode="lin" valueType="num">
                                      <p:cBhvr rctx="PPT">
                                        <p:cTn id="13" dur="500" autoRev="1" fill="hold">
                                          <p:stCondLst>
                                            <p:cond delay="0"/>
                                          </p:stCondLst>
                                        </p:cTn>
                                        <p:tgtEl>
                                          <p:spTgt spid="55"/>
                                        </p:tgtEl>
                                        <p:attrNameLst>
                                          <p:attrName>ppt_w</p:attrName>
                                        </p:attrNameLst>
                                      </p:cBhvr>
                                    </p:anim>
                                    <p:anim by="(#ppt_w*0.50)" calcmode="lin" valueType="num">
                                      <p:cBhvr>
                                        <p:cTn id="14" dur="500" decel="50000" autoRev="1" fill="hold">
                                          <p:stCondLst>
                                            <p:cond delay="0"/>
                                          </p:stCondLst>
                                        </p:cTn>
                                        <p:tgtEl>
                                          <p:spTgt spid="55"/>
                                        </p:tgtEl>
                                        <p:attrNameLst>
                                          <p:attrName>ppt_x</p:attrName>
                                        </p:attrNameLst>
                                      </p:cBhvr>
                                    </p:anim>
                                    <p:anim from="(-#ppt_h/2)" to="(#ppt_y)" calcmode="lin" valueType="num">
                                      <p:cBhvr>
                                        <p:cTn id="15" dur="1000" fill="hold">
                                          <p:stCondLst>
                                            <p:cond delay="0"/>
                                          </p:stCondLst>
                                        </p:cTn>
                                        <p:tgtEl>
                                          <p:spTgt spid="55"/>
                                        </p:tgtEl>
                                        <p:attrNameLst>
                                          <p:attrName>ppt_y</p:attrName>
                                        </p:attrNameLst>
                                      </p:cBhvr>
                                    </p:anim>
                                    <p:animRot by="21600000">
                                      <p:cBhvr>
                                        <p:cTn id="16" dur="1000" fill="hold">
                                          <p:stCondLst>
                                            <p:cond delay="0"/>
                                          </p:stCondLst>
                                        </p:cTn>
                                        <p:tgtEl>
                                          <p:spTgt spid="55"/>
                                        </p:tgtEl>
                                        <p:attrNameLst>
                                          <p:attrName>r</p:attrName>
                                        </p:attrNameLst>
                                      </p:cBhvr>
                                    </p:animRot>
                                  </p:childTnLst>
                                </p:cTn>
                              </p:par>
                            </p:childTnLst>
                          </p:cTn>
                        </p:par>
                        <p:par>
                          <p:cTn id="17" fill="hold">
                            <p:stCondLst>
                              <p:cond delay="1700"/>
                            </p:stCondLst>
                            <p:childTnLst>
                              <p:par>
                                <p:cTn id="18" presetID="2" presetClass="entr" presetSubtype="4"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2200"/>
                            </p:stCondLst>
                            <p:childTnLst>
                              <p:par>
                                <p:cTn id="23" presetID="2" presetClass="entr" presetSubtype="4"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par>
                          <p:cTn id="27" fill="hold">
                            <p:stCondLst>
                              <p:cond delay="2700"/>
                            </p:stCondLst>
                            <p:childTnLst>
                              <p:par>
                                <p:cTn id="28" presetID="2" presetClass="entr" presetSubtype="4"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par>
                          <p:cTn id="32" fill="hold">
                            <p:stCondLst>
                              <p:cond delay="3200"/>
                            </p:stCondLst>
                            <p:childTnLst>
                              <p:par>
                                <p:cTn id="33" presetID="2" presetClass="entr" presetSubtype="4" fill="hold" nodeType="after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childTnLst>
                          </p:cTn>
                        </p:par>
                        <p:par>
                          <p:cTn id="37" fill="hold">
                            <p:stCondLst>
                              <p:cond delay="3700"/>
                            </p:stCondLst>
                            <p:childTnLst>
                              <p:par>
                                <p:cTn id="38" presetID="2" presetClass="entr" presetSubtype="4" fill="hold" nodeType="after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23E1879-F80A-445F-8483-DB3D6AED226F}"/>
              </a:ext>
            </a:extLst>
          </p:cNvPr>
          <p:cNvSpPr txBox="1"/>
          <p:nvPr/>
        </p:nvSpPr>
        <p:spPr>
          <a:xfrm>
            <a:off x="3881120" y="2941320"/>
            <a:ext cx="3738880" cy="369332"/>
          </a:xfrm>
          <a:prstGeom prst="rect">
            <a:avLst/>
          </a:prstGeom>
          <a:noFill/>
        </p:spPr>
        <p:txBody>
          <a:bodyPr wrap="square" rtlCol="0">
            <a:spAutoFit/>
          </a:bodyPr>
          <a:lstStyle/>
          <a:p>
            <a:r>
              <a:rPr lang="zh-TW" altLang="en-US" dirty="0"/>
              <a:t>只有一種解釋模型滿足這三個條件</a:t>
            </a:r>
            <a:endParaRPr lang="en-ID" dirty="0"/>
          </a:p>
        </p:txBody>
      </p:sp>
      <p:pic>
        <p:nvPicPr>
          <p:cNvPr id="3" name="圖片 2">
            <a:extLst>
              <a:ext uri="{FF2B5EF4-FFF2-40B4-BE49-F238E27FC236}">
                <a16:creationId xmlns:a16="http://schemas.microsoft.com/office/drawing/2014/main" id="{388F2ECB-E736-405F-A116-2C00D2650B84}"/>
              </a:ext>
            </a:extLst>
          </p:cNvPr>
          <p:cNvPicPr>
            <a:picLocks noChangeAspect="1"/>
          </p:cNvPicPr>
          <p:nvPr/>
        </p:nvPicPr>
        <p:blipFill>
          <a:blip r:embed="rId2"/>
          <a:stretch>
            <a:fillRect/>
          </a:stretch>
        </p:blipFill>
        <p:spPr>
          <a:xfrm>
            <a:off x="793115" y="3454082"/>
            <a:ext cx="9772650" cy="1209675"/>
          </a:xfrm>
          <a:prstGeom prst="rect">
            <a:avLst/>
          </a:prstGeom>
        </p:spPr>
      </p:pic>
    </p:spTree>
    <p:extLst>
      <p:ext uri="{BB962C8B-B14F-4D97-AF65-F5344CB8AC3E}">
        <p14:creationId xmlns:p14="http://schemas.microsoft.com/office/powerpoint/2010/main" val="9565320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88D4DE14-369C-4E3F-B613-EB13D40638AD}"/>
              </a:ext>
            </a:extLst>
          </p:cNvPr>
          <p:cNvPicPr>
            <a:picLocks noChangeAspect="1"/>
          </p:cNvPicPr>
          <p:nvPr/>
        </p:nvPicPr>
        <p:blipFill>
          <a:blip r:embed="rId2"/>
          <a:stretch>
            <a:fillRect/>
          </a:stretch>
        </p:blipFill>
        <p:spPr>
          <a:xfrm>
            <a:off x="1252537" y="1748830"/>
            <a:ext cx="9458325" cy="1438275"/>
          </a:xfrm>
          <a:prstGeom prst="rect">
            <a:avLst/>
          </a:prstGeom>
        </p:spPr>
      </p:pic>
      <p:sp>
        <p:nvSpPr>
          <p:cNvPr id="3" name="文字方塊 2">
            <a:extLst>
              <a:ext uri="{FF2B5EF4-FFF2-40B4-BE49-F238E27FC236}">
                <a16:creationId xmlns:a16="http://schemas.microsoft.com/office/drawing/2014/main" id="{55B4A7C7-97BA-4F92-85B9-F5C9C1300322}"/>
              </a:ext>
            </a:extLst>
          </p:cNvPr>
          <p:cNvSpPr txBox="1"/>
          <p:nvPr/>
        </p:nvSpPr>
        <p:spPr>
          <a:xfrm>
            <a:off x="4071937" y="460891"/>
            <a:ext cx="4048125" cy="369332"/>
          </a:xfrm>
          <a:prstGeom prst="rect">
            <a:avLst/>
          </a:prstGeom>
          <a:noFill/>
        </p:spPr>
        <p:txBody>
          <a:bodyPr wrap="square" rtlCol="0">
            <a:spAutoFit/>
          </a:bodyPr>
          <a:lstStyle/>
          <a:p>
            <a:r>
              <a:rPr lang="zh-TW" altLang="en-US" dirty="0"/>
              <a:t>在解釋模型</a:t>
            </a:r>
            <a:r>
              <a:rPr lang="en-ID" altLang="zh-TW" dirty="0"/>
              <a:t>SHAP</a:t>
            </a:r>
            <a:r>
              <a:rPr lang="zh-TW" altLang="en-US" dirty="0"/>
              <a:t>下的</a:t>
            </a:r>
            <a:r>
              <a:rPr lang="en-ID" altLang="zh-TW" dirty="0"/>
              <a:t>Shapley value</a:t>
            </a:r>
            <a:endParaRPr lang="en-ID" dirty="0"/>
          </a:p>
        </p:txBody>
      </p:sp>
      <p:sp>
        <p:nvSpPr>
          <p:cNvPr id="4" name="文字方塊 3">
            <a:extLst>
              <a:ext uri="{FF2B5EF4-FFF2-40B4-BE49-F238E27FC236}">
                <a16:creationId xmlns:a16="http://schemas.microsoft.com/office/drawing/2014/main" id="{58B1734F-102E-49A8-A6AA-5735263F90EF}"/>
              </a:ext>
            </a:extLst>
          </p:cNvPr>
          <p:cNvSpPr txBox="1"/>
          <p:nvPr/>
        </p:nvSpPr>
        <p:spPr>
          <a:xfrm>
            <a:off x="4071937" y="3347730"/>
            <a:ext cx="3890964" cy="646331"/>
          </a:xfrm>
          <a:prstGeom prst="rect">
            <a:avLst/>
          </a:prstGeom>
          <a:noFill/>
        </p:spPr>
        <p:txBody>
          <a:bodyPr wrap="square" rtlCol="0">
            <a:spAutoFit/>
          </a:bodyPr>
          <a:lstStyle/>
          <a:p>
            <a:r>
              <a:rPr lang="zh-TW" altLang="en-US" dirty="0"/>
              <a:t>整個</a:t>
            </a:r>
            <a:r>
              <a:rPr lang="en-ID" altLang="zh-TW" dirty="0"/>
              <a:t>game</a:t>
            </a:r>
            <a:r>
              <a:rPr lang="zh-TW" altLang="en-US" dirty="0"/>
              <a:t>為 預測值與平均值的差異</a:t>
            </a:r>
            <a:endParaRPr lang="en-ID" altLang="zh-TW" dirty="0"/>
          </a:p>
          <a:p>
            <a:r>
              <a:rPr lang="zh-TW" altLang="en-US" dirty="0"/>
              <a:t>把這個差異 </a:t>
            </a:r>
            <a:r>
              <a:rPr lang="en-ID" altLang="zh-TW" dirty="0"/>
              <a:t>attribute</a:t>
            </a:r>
            <a:r>
              <a:rPr lang="zh-TW" altLang="en-US" dirty="0"/>
              <a:t>到各</a:t>
            </a:r>
            <a:r>
              <a:rPr lang="en-ID" altLang="zh-TW" dirty="0"/>
              <a:t>features</a:t>
            </a:r>
            <a:r>
              <a:rPr lang="zh-TW" altLang="en-US" dirty="0"/>
              <a:t>裡</a:t>
            </a:r>
            <a:endParaRPr lang="en-ID" dirty="0"/>
          </a:p>
        </p:txBody>
      </p:sp>
      <p:pic>
        <p:nvPicPr>
          <p:cNvPr id="5" name="圖片 4">
            <a:extLst>
              <a:ext uri="{FF2B5EF4-FFF2-40B4-BE49-F238E27FC236}">
                <a16:creationId xmlns:a16="http://schemas.microsoft.com/office/drawing/2014/main" id="{7DF8874C-3B63-4D1E-99D0-871415D75F91}"/>
              </a:ext>
            </a:extLst>
          </p:cNvPr>
          <p:cNvPicPr>
            <a:picLocks noChangeAspect="1"/>
          </p:cNvPicPr>
          <p:nvPr/>
        </p:nvPicPr>
        <p:blipFill>
          <a:blip r:embed="rId3"/>
          <a:stretch>
            <a:fillRect/>
          </a:stretch>
        </p:blipFill>
        <p:spPr>
          <a:xfrm>
            <a:off x="2219325" y="5067300"/>
            <a:ext cx="752475" cy="428625"/>
          </a:xfrm>
          <a:prstGeom prst="rect">
            <a:avLst/>
          </a:prstGeom>
        </p:spPr>
      </p:pic>
      <p:sp>
        <p:nvSpPr>
          <p:cNvPr id="6" name="文字方塊 5">
            <a:extLst>
              <a:ext uri="{FF2B5EF4-FFF2-40B4-BE49-F238E27FC236}">
                <a16:creationId xmlns:a16="http://schemas.microsoft.com/office/drawing/2014/main" id="{4B2C1C69-437F-494A-A2C0-799C9F0DA9E9}"/>
              </a:ext>
            </a:extLst>
          </p:cNvPr>
          <p:cNvSpPr txBox="1"/>
          <p:nvPr/>
        </p:nvSpPr>
        <p:spPr>
          <a:xfrm>
            <a:off x="2971800" y="4864358"/>
            <a:ext cx="1857375" cy="952500"/>
          </a:xfrm>
          <a:prstGeom prst="rect">
            <a:avLst/>
          </a:prstGeom>
          <a:noFill/>
        </p:spPr>
        <p:txBody>
          <a:bodyPr wrap="square" rtlCol="0">
            <a:spAutoFit/>
          </a:bodyPr>
          <a:lstStyle/>
          <a:p>
            <a:pPr algn="ctr"/>
            <a:r>
              <a:rPr lang="zh-TW" altLang="en-US" dirty="0"/>
              <a:t>在我們不知道任何</a:t>
            </a:r>
            <a:r>
              <a:rPr lang="en-ID" altLang="zh-TW" dirty="0"/>
              <a:t>features</a:t>
            </a:r>
            <a:r>
              <a:rPr lang="zh-TW" altLang="en-US" dirty="0"/>
              <a:t>的情況下的預測值</a:t>
            </a:r>
            <a:endParaRPr lang="en-ID" dirty="0"/>
          </a:p>
        </p:txBody>
      </p:sp>
      <p:sp>
        <p:nvSpPr>
          <p:cNvPr id="7" name="文字方塊 6">
            <a:extLst>
              <a:ext uri="{FF2B5EF4-FFF2-40B4-BE49-F238E27FC236}">
                <a16:creationId xmlns:a16="http://schemas.microsoft.com/office/drawing/2014/main" id="{CEEC8317-A2B2-4318-8FB7-B0AFFA4A36D8}"/>
              </a:ext>
            </a:extLst>
          </p:cNvPr>
          <p:cNvSpPr txBox="1"/>
          <p:nvPr/>
        </p:nvSpPr>
        <p:spPr>
          <a:xfrm>
            <a:off x="7762874" y="5010150"/>
            <a:ext cx="1962151" cy="660916"/>
          </a:xfrm>
          <a:prstGeom prst="rect">
            <a:avLst/>
          </a:prstGeom>
          <a:noFill/>
        </p:spPr>
        <p:txBody>
          <a:bodyPr wrap="square" rtlCol="0">
            <a:spAutoFit/>
          </a:bodyPr>
          <a:lstStyle/>
          <a:p>
            <a:r>
              <a:rPr lang="zh-TW" altLang="en-US" dirty="0"/>
              <a:t>知道了全部</a:t>
            </a:r>
            <a:r>
              <a:rPr lang="en-ID" altLang="zh-TW" dirty="0"/>
              <a:t>features</a:t>
            </a:r>
            <a:r>
              <a:rPr lang="zh-TW" altLang="en-US" dirty="0"/>
              <a:t>的預測值</a:t>
            </a:r>
            <a:endParaRPr lang="en-ID" dirty="0"/>
          </a:p>
        </p:txBody>
      </p:sp>
      <p:pic>
        <p:nvPicPr>
          <p:cNvPr id="9" name="圖片 8">
            <a:extLst>
              <a:ext uri="{FF2B5EF4-FFF2-40B4-BE49-F238E27FC236}">
                <a16:creationId xmlns:a16="http://schemas.microsoft.com/office/drawing/2014/main" id="{3B9993D8-2D45-48D7-BA36-528521BF3E78}"/>
              </a:ext>
            </a:extLst>
          </p:cNvPr>
          <p:cNvPicPr>
            <a:picLocks noChangeAspect="1"/>
          </p:cNvPicPr>
          <p:nvPr/>
        </p:nvPicPr>
        <p:blipFill>
          <a:blip r:embed="rId4"/>
          <a:stretch>
            <a:fillRect/>
          </a:stretch>
        </p:blipFill>
        <p:spPr>
          <a:xfrm>
            <a:off x="7238999" y="5038725"/>
            <a:ext cx="523875" cy="419100"/>
          </a:xfrm>
          <a:prstGeom prst="rect">
            <a:avLst/>
          </a:prstGeom>
        </p:spPr>
      </p:pic>
      <p:sp>
        <p:nvSpPr>
          <p:cNvPr id="10" name="文字方塊 9">
            <a:extLst>
              <a:ext uri="{FF2B5EF4-FFF2-40B4-BE49-F238E27FC236}">
                <a16:creationId xmlns:a16="http://schemas.microsoft.com/office/drawing/2014/main" id="{B9E444EF-9A17-4AB5-81DB-9907426BE927}"/>
              </a:ext>
            </a:extLst>
          </p:cNvPr>
          <p:cNvSpPr txBox="1"/>
          <p:nvPr/>
        </p:nvSpPr>
        <p:spPr>
          <a:xfrm>
            <a:off x="3705225" y="1147207"/>
            <a:ext cx="5334000" cy="369332"/>
          </a:xfrm>
          <a:prstGeom prst="rect">
            <a:avLst/>
          </a:prstGeom>
          <a:noFill/>
        </p:spPr>
        <p:txBody>
          <a:bodyPr wrap="square" rtlCol="0">
            <a:spAutoFit/>
          </a:bodyPr>
          <a:lstStyle/>
          <a:p>
            <a:r>
              <a:rPr lang="en-ID" dirty="0"/>
              <a:t>SHAP</a:t>
            </a:r>
            <a:r>
              <a:rPr lang="zh-TW" altLang="en-US" dirty="0"/>
              <a:t>之</a:t>
            </a:r>
            <a:r>
              <a:rPr lang="en-ID" altLang="zh-TW" dirty="0"/>
              <a:t>Mapping</a:t>
            </a:r>
            <a:r>
              <a:rPr lang="zh-TW" altLang="en-US" dirty="0"/>
              <a:t>為該</a:t>
            </a:r>
            <a:r>
              <a:rPr lang="en-ID" altLang="zh-TW" dirty="0"/>
              <a:t>features</a:t>
            </a:r>
            <a:r>
              <a:rPr lang="zh-TW" altLang="en-US" dirty="0"/>
              <a:t>有沒有出現的</a:t>
            </a:r>
            <a:r>
              <a:rPr lang="en-ID" altLang="zh-TW" dirty="0"/>
              <a:t>vector</a:t>
            </a:r>
            <a:endParaRPr lang="en-ID" dirty="0"/>
          </a:p>
        </p:txBody>
      </p:sp>
    </p:spTree>
    <p:extLst>
      <p:ext uri="{BB962C8B-B14F-4D97-AF65-F5344CB8AC3E}">
        <p14:creationId xmlns:p14="http://schemas.microsoft.com/office/powerpoint/2010/main" val="253779069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600E5CD6-1EB2-4EE9-ADB6-5C33EB66C56D}"/>
              </a:ext>
            </a:extLst>
          </p:cNvPr>
          <p:cNvSpPr txBox="1"/>
          <p:nvPr/>
        </p:nvSpPr>
        <p:spPr>
          <a:xfrm>
            <a:off x="4657725" y="381000"/>
            <a:ext cx="3771900" cy="657225"/>
          </a:xfrm>
          <a:prstGeom prst="rect">
            <a:avLst/>
          </a:prstGeom>
          <a:noFill/>
        </p:spPr>
        <p:txBody>
          <a:bodyPr wrap="square" rtlCol="0">
            <a:spAutoFit/>
          </a:bodyPr>
          <a:lstStyle/>
          <a:p>
            <a:r>
              <a:rPr lang="zh-TW" altLang="en-US" dirty="0"/>
              <a:t>在機器學習上，真正的</a:t>
            </a:r>
            <a:r>
              <a:rPr lang="en-ID" altLang="zh-TW" dirty="0"/>
              <a:t>Shapley Value</a:t>
            </a:r>
            <a:r>
              <a:rPr lang="zh-TW" altLang="en-US" dirty="0"/>
              <a:t>是幾乎不可能算出來的</a:t>
            </a:r>
            <a:endParaRPr lang="en-ID" dirty="0"/>
          </a:p>
        </p:txBody>
      </p:sp>
      <p:sp>
        <p:nvSpPr>
          <p:cNvPr id="3" name="文字方塊 2">
            <a:extLst>
              <a:ext uri="{FF2B5EF4-FFF2-40B4-BE49-F238E27FC236}">
                <a16:creationId xmlns:a16="http://schemas.microsoft.com/office/drawing/2014/main" id="{4B9BCBC5-4F8C-4006-808F-5B770F3D0982}"/>
              </a:ext>
            </a:extLst>
          </p:cNvPr>
          <p:cNvSpPr txBox="1"/>
          <p:nvPr/>
        </p:nvSpPr>
        <p:spPr>
          <a:xfrm>
            <a:off x="3119437" y="1634609"/>
            <a:ext cx="5467350" cy="923330"/>
          </a:xfrm>
          <a:prstGeom prst="rect">
            <a:avLst/>
          </a:prstGeom>
          <a:noFill/>
        </p:spPr>
        <p:txBody>
          <a:bodyPr wrap="square" rtlCol="0">
            <a:spAutoFit/>
          </a:bodyPr>
          <a:lstStyle/>
          <a:p>
            <a:r>
              <a:rPr lang="zh-TW" altLang="en-US" dirty="0"/>
              <a:t>每個被遮蓋掉的不同組合，都須</a:t>
            </a:r>
            <a:r>
              <a:rPr lang="en-ID" altLang="zh-TW" dirty="0"/>
              <a:t>train</a:t>
            </a:r>
            <a:r>
              <a:rPr lang="zh-TW" altLang="en-US" dirty="0"/>
              <a:t>一個相關的模型</a:t>
            </a:r>
            <a:endParaRPr lang="en-ID" altLang="zh-TW" dirty="0"/>
          </a:p>
          <a:p>
            <a:pPr algn="ctr"/>
            <a:r>
              <a:rPr lang="zh-TW" altLang="en-US" dirty="0"/>
              <a:t>假設有</a:t>
            </a:r>
            <a:r>
              <a:rPr lang="en-ID" altLang="zh-TW" dirty="0"/>
              <a:t>p</a:t>
            </a:r>
            <a:r>
              <a:rPr lang="zh-TW" altLang="en-US" dirty="0"/>
              <a:t>個</a:t>
            </a:r>
            <a:r>
              <a:rPr lang="en-ID" altLang="zh-TW" dirty="0"/>
              <a:t>features</a:t>
            </a:r>
            <a:r>
              <a:rPr lang="zh-TW" altLang="en-US" dirty="0"/>
              <a:t>，要</a:t>
            </a:r>
            <a:r>
              <a:rPr lang="en-ID" altLang="zh-TW" dirty="0"/>
              <a:t>train</a:t>
            </a:r>
            <a:r>
              <a:rPr lang="zh-TW" altLang="en-US" dirty="0"/>
              <a:t>出 </a:t>
            </a:r>
            <a:r>
              <a:rPr lang="en-ID" altLang="zh-TW" dirty="0"/>
              <a:t>p!(</a:t>
            </a:r>
            <a:r>
              <a:rPr lang="zh-TW" altLang="en-US" dirty="0"/>
              <a:t>共有</a:t>
            </a:r>
            <a:r>
              <a:rPr lang="en-ID" altLang="zh-TW" dirty="0"/>
              <a:t>p!</a:t>
            </a:r>
            <a:r>
              <a:rPr lang="zh-TW" altLang="en-US" dirty="0"/>
              <a:t>個可能性</a:t>
            </a:r>
            <a:r>
              <a:rPr lang="en-ID" altLang="zh-TW" dirty="0"/>
              <a:t>)</a:t>
            </a:r>
          </a:p>
          <a:p>
            <a:pPr algn="ctr"/>
            <a:r>
              <a:rPr lang="zh-TW" altLang="en-US" dirty="0"/>
              <a:t>種模型</a:t>
            </a:r>
            <a:endParaRPr lang="en-ID" dirty="0"/>
          </a:p>
        </p:txBody>
      </p:sp>
      <p:sp>
        <p:nvSpPr>
          <p:cNvPr id="4" name="文字方塊 3">
            <a:extLst>
              <a:ext uri="{FF2B5EF4-FFF2-40B4-BE49-F238E27FC236}">
                <a16:creationId xmlns:a16="http://schemas.microsoft.com/office/drawing/2014/main" id="{564D2E8B-4DAC-4856-A78C-248A6130E17D}"/>
              </a:ext>
            </a:extLst>
          </p:cNvPr>
          <p:cNvSpPr txBox="1"/>
          <p:nvPr/>
        </p:nvSpPr>
        <p:spPr>
          <a:xfrm>
            <a:off x="3238500" y="2915245"/>
            <a:ext cx="5133975" cy="657225"/>
          </a:xfrm>
          <a:prstGeom prst="rect">
            <a:avLst/>
          </a:prstGeom>
          <a:noFill/>
        </p:spPr>
        <p:txBody>
          <a:bodyPr wrap="square" rtlCol="0">
            <a:spAutoFit/>
          </a:bodyPr>
          <a:lstStyle/>
          <a:p>
            <a:pPr algn="ctr"/>
            <a:r>
              <a:rPr lang="en-ID" dirty="0"/>
              <a:t>SHAP</a:t>
            </a:r>
            <a:r>
              <a:rPr lang="zh-TW" altLang="en-US" dirty="0"/>
              <a:t>論文提倡使用</a:t>
            </a:r>
            <a:r>
              <a:rPr lang="en-ID" altLang="zh-TW" dirty="0"/>
              <a:t>Kernel SHAP(</a:t>
            </a:r>
            <a:r>
              <a:rPr lang="en-ID" altLang="zh-TW" dirty="0" err="1"/>
              <a:t>LIME+Shapley</a:t>
            </a:r>
            <a:r>
              <a:rPr lang="en-ID" altLang="zh-TW" dirty="0"/>
              <a:t> Value)</a:t>
            </a:r>
            <a:r>
              <a:rPr lang="zh-TW" altLang="en-US" dirty="0"/>
              <a:t>近似方法來算出</a:t>
            </a:r>
            <a:r>
              <a:rPr lang="en-ID" altLang="zh-TW" dirty="0"/>
              <a:t>Shapley value</a:t>
            </a:r>
            <a:endParaRPr lang="en-ID" dirty="0"/>
          </a:p>
        </p:txBody>
      </p:sp>
      <p:pic>
        <p:nvPicPr>
          <p:cNvPr id="5" name="圖片 4">
            <a:extLst>
              <a:ext uri="{FF2B5EF4-FFF2-40B4-BE49-F238E27FC236}">
                <a16:creationId xmlns:a16="http://schemas.microsoft.com/office/drawing/2014/main" id="{970A953D-CAC9-4504-B19C-53860E55F27F}"/>
              </a:ext>
            </a:extLst>
          </p:cNvPr>
          <p:cNvPicPr>
            <a:picLocks noChangeAspect="1"/>
          </p:cNvPicPr>
          <p:nvPr/>
        </p:nvPicPr>
        <p:blipFill>
          <a:blip r:embed="rId2"/>
          <a:stretch>
            <a:fillRect/>
          </a:stretch>
        </p:blipFill>
        <p:spPr>
          <a:xfrm>
            <a:off x="3133725" y="4582715"/>
            <a:ext cx="4895850" cy="1733550"/>
          </a:xfrm>
          <a:prstGeom prst="rect">
            <a:avLst/>
          </a:prstGeom>
        </p:spPr>
      </p:pic>
      <p:sp>
        <p:nvSpPr>
          <p:cNvPr id="6" name="文字方塊 5">
            <a:extLst>
              <a:ext uri="{FF2B5EF4-FFF2-40B4-BE49-F238E27FC236}">
                <a16:creationId xmlns:a16="http://schemas.microsoft.com/office/drawing/2014/main" id="{9D20A7BB-AB25-4249-91D8-A493226F7E4F}"/>
              </a:ext>
            </a:extLst>
          </p:cNvPr>
          <p:cNvSpPr txBox="1"/>
          <p:nvPr/>
        </p:nvSpPr>
        <p:spPr>
          <a:xfrm>
            <a:off x="4452937" y="4137541"/>
            <a:ext cx="3286125" cy="369332"/>
          </a:xfrm>
          <a:prstGeom prst="rect">
            <a:avLst/>
          </a:prstGeom>
          <a:noFill/>
        </p:spPr>
        <p:txBody>
          <a:bodyPr wrap="square" rtlCol="0">
            <a:spAutoFit/>
          </a:bodyPr>
          <a:lstStyle/>
          <a:p>
            <a:r>
              <a:rPr lang="en-ID" dirty="0"/>
              <a:t>LIME</a:t>
            </a:r>
            <a:r>
              <a:rPr lang="zh-TW" altLang="en-US" dirty="0"/>
              <a:t>上的</a:t>
            </a:r>
            <a:r>
              <a:rPr lang="en-ID" altLang="zh-TW" dirty="0"/>
              <a:t>Shapley Value</a:t>
            </a:r>
            <a:endParaRPr lang="en-ID" dirty="0"/>
          </a:p>
        </p:txBody>
      </p:sp>
      <p:sp>
        <p:nvSpPr>
          <p:cNvPr id="7" name="文字方塊 6">
            <a:extLst>
              <a:ext uri="{FF2B5EF4-FFF2-40B4-BE49-F238E27FC236}">
                <a16:creationId xmlns:a16="http://schemas.microsoft.com/office/drawing/2014/main" id="{EC860ACC-065F-46D2-AE0F-53BC8E50E112}"/>
              </a:ext>
            </a:extLst>
          </p:cNvPr>
          <p:cNvSpPr txBox="1"/>
          <p:nvPr/>
        </p:nvSpPr>
        <p:spPr>
          <a:xfrm>
            <a:off x="7896225" y="5038725"/>
            <a:ext cx="3771900" cy="657225"/>
          </a:xfrm>
          <a:prstGeom prst="rect">
            <a:avLst/>
          </a:prstGeom>
          <a:noFill/>
        </p:spPr>
        <p:txBody>
          <a:bodyPr wrap="square" rtlCol="0">
            <a:spAutoFit/>
          </a:bodyPr>
          <a:lstStyle/>
          <a:p>
            <a:r>
              <a:rPr lang="zh-TW" altLang="en-US" dirty="0">
                <a:solidFill>
                  <a:srgbClr val="FF0000"/>
                </a:solidFill>
              </a:rPr>
              <a:t>原本在</a:t>
            </a:r>
            <a:r>
              <a:rPr lang="en-ID" altLang="zh-TW" dirty="0">
                <a:solidFill>
                  <a:srgbClr val="FF0000"/>
                </a:solidFill>
              </a:rPr>
              <a:t>LIME</a:t>
            </a:r>
            <a:r>
              <a:rPr lang="zh-TW" altLang="en-US" dirty="0">
                <a:solidFill>
                  <a:srgbClr val="FF0000"/>
                </a:solidFill>
              </a:rPr>
              <a:t>的距離（權重）公式，改為</a:t>
            </a:r>
            <a:r>
              <a:rPr lang="en-ID" altLang="zh-TW" dirty="0">
                <a:solidFill>
                  <a:srgbClr val="FF0000"/>
                </a:solidFill>
              </a:rPr>
              <a:t>Shapley Value</a:t>
            </a:r>
            <a:r>
              <a:rPr lang="zh-TW" altLang="en-US" dirty="0">
                <a:solidFill>
                  <a:srgbClr val="FF0000"/>
                </a:solidFill>
              </a:rPr>
              <a:t>之順序公式</a:t>
            </a:r>
            <a:endParaRPr lang="en-ID" dirty="0">
              <a:solidFill>
                <a:srgbClr val="FF0000"/>
              </a:solidFill>
            </a:endParaRPr>
          </a:p>
        </p:txBody>
      </p:sp>
      <p:sp>
        <p:nvSpPr>
          <p:cNvPr id="8" name="文字方塊 7">
            <a:extLst>
              <a:ext uri="{FF2B5EF4-FFF2-40B4-BE49-F238E27FC236}">
                <a16:creationId xmlns:a16="http://schemas.microsoft.com/office/drawing/2014/main" id="{1401A1C3-EDA2-43DA-A68F-C33CED5399F1}"/>
              </a:ext>
            </a:extLst>
          </p:cNvPr>
          <p:cNvSpPr txBox="1"/>
          <p:nvPr/>
        </p:nvSpPr>
        <p:spPr>
          <a:xfrm>
            <a:off x="8081962" y="5695950"/>
            <a:ext cx="3400425" cy="369332"/>
          </a:xfrm>
          <a:prstGeom prst="rect">
            <a:avLst/>
          </a:prstGeom>
          <a:noFill/>
        </p:spPr>
        <p:txBody>
          <a:bodyPr wrap="square" rtlCol="0">
            <a:spAutoFit/>
          </a:bodyPr>
          <a:lstStyle/>
          <a:p>
            <a:r>
              <a:rPr lang="zh-TW" altLang="en-US" dirty="0">
                <a:solidFill>
                  <a:srgbClr val="00B050"/>
                </a:solidFill>
              </a:rPr>
              <a:t>與</a:t>
            </a:r>
            <a:r>
              <a:rPr lang="en-ID" altLang="zh-TW" dirty="0">
                <a:solidFill>
                  <a:srgbClr val="00B050"/>
                </a:solidFill>
              </a:rPr>
              <a:t>LIME</a:t>
            </a:r>
            <a:r>
              <a:rPr lang="zh-TW" altLang="en-US" dirty="0">
                <a:solidFill>
                  <a:srgbClr val="00B050"/>
                </a:solidFill>
              </a:rPr>
              <a:t>一樣是最小平方法</a:t>
            </a:r>
            <a:endParaRPr lang="en-ID" dirty="0">
              <a:solidFill>
                <a:srgbClr val="00B050"/>
              </a:solidFill>
            </a:endParaRPr>
          </a:p>
        </p:txBody>
      </p:sp>
      <p:sp>
        <p:nvSpPr>
          <p:cNvPr id="9" name="文字方塊 8">
            <a:extLst>
              <a:ext uri="{FF2B5EF4-FFF2-40B4-BE49-F238E27FC236}">
                <a16:creationId xmlns:a16="http://schemas.microsoft.com/office/drawing/2014/main" id="{47201AAF-5890-49BD-9ABF-35038A6CA415}"/>
              </a:ext>
            </a:extLst>
          </p:cNvPr>
          <p:cNvSpPr txBox="1"/>
          <p:nvPr/>
        </p:nvSpPr>
        <p:spPr>
          <a:xfrm>
            <a:off x="3400425" y="6292334"/>
            <a:ext cx="6276975" cy="369332"/>
          </a:xfrm>
          <a:prstGeom prst="rect">
            <a:avLst/>
          </a:prstGeom>
          <a:noFill/>
        </p:spPr>
        <p:txBody>
          <a:bodyPr wrap="square" rtlCol="0">
            <a:spAutoFit/>
          </a:bodyPr>
          <a:lstStyle/>
          <a:p>
            <a:r>
              <a:rPr lang="zh-TW" altLang="en-US" dirty="0"/>
              <a:t>沒有懲罰項，</a:t>
            </a:r>
            <a:r>
              <a:rPr lang="en-ID" altLang="zh-TW" dirty="0"/>
              <a:t>Kernel SHAP</a:t>
            </a:r>
            <a:r>
              <a:rPr lang="zh-TW" altLang="en-US" dirty="0"/>
              <a:t>為一個</a:t>
            </a:r>
            <a:r>
              <a:rPr lang="en-ID" altLang="zh-TW" dirty="0"/>
              <a:t>Weighted Linear Regression</a:t>
            </a:r>
            <a:endParaRPr lang="en-ID" dirty="0"/>
          </a:p>
        </p:txBody>
      </p:sp>
    </p:spTree>
    <p:extLst>
      <p:ext uri="{BB962C8B-B14F-4D97-AF65-F5344CB8AC3E}">
        <p14:creationId xmlns:p14="http://schemas.microsoft.com/office/powerpoint/2010/main" val="324496285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CEC8286-7C9A-4A15-9594-332CDFD7B87E}"/>
              </a:ext>
            </a:extLst>
          </p:cNvPr>
          <p:cNvSpPr txBox="1"/>
          <p:nvPr/>
        </p:nvSpPr>
        <p:spPr>
          <a:xfrm>
            <a:off x="3609975" y="1345078"/>
            <a:ext cx="3981450" cy="646331"/>
          </a:xfrm>
          <a:prstGeom prst="rect">
            <a:avLst/>
          </a:prstGeom>
          <a:noFill/>
        </p:spPr>
        <p:txBody>
          <a:bodyPr wrap="square" rtlCol="0">
            <a:spAutoFit/>
          </a:bodyPr>
          <a:lstStyle/>
          <a:p>
            <a:pPr algn="ctr"/>
            <a:r>
              <a:rPr lang="en-ID" dirty="0"/>
              <a:t>SHAP</a:t>
            </a:r>
            <a:r>
              <a:rPr lang="zh-TW" altLang="en-US" dirty="0"/>
              <a:t>還有一些</a:t>
            </a:r>
            <a:r>
              <a:rPr lang="en-ID" altLang="zh-TW" dirty="0"/>
              <a:t>Model-specific</a:t>
            </a:r>
            <a:r>
              <a:rPr lang="zh-TW" altLang="en-US" dirty="0"/>
              <a:t>方法，主要為改善效率</a:t>
            </a:r>
            <a:endParaRPr lang="en-ID" dirty="0"/>
          </a:p>
        </p:txBody>
      </p:sp>
      <p:sp>
        <p:nvSpPr>
          <p:cNvPr id="3" name="文字方塊 2">
            <a:extLst>
              <a:ext uri="{FF2B5EF4-FFF2-40B4-BE49-F238E27FC236}">
                <a16:creationId xmlns:a16="http://schemas.microsoft.com/office/drawing/2014/main" id="{A49DE034-C344-4BD0-8E64-956C36382962}"/>
              </a:ext>
            </a:extLst>
          </p:cNvPr>
          <p:cNvSpPr txBox="1"/>
          <p:nvPr/>
        </p:nvSpPr>
        <p:spPr>
          <a:xfrm>
            <a:off x="3752850" y="2600325"/>
            <a:ext cx="3695700" cy="1200329"/>
          </a:xfrm>
          <a:prstGeom prst="rect">
            <a:avLst/>
          </a:prstGeom>
          <a:noFill/>
        </p:spPr>
        <p:txBody>
          <a:bodyPr wrap="square" rtlCol="0">
            <a:spAutoFit/>
          </a:bodyPr>
          <a:lstStyle/>
          <a:p>
            <a:pPr algn="ctr"/>
            <a:r>
              <a:rPr lang="zh-TW" altLang="en-US" dirty="0"/>
              <a:t>可以想像在</a:t>
            </a:r>
            <a:r>
              <a:rPr lang="en-ID" altLang="zh-TW" dirty="0"/>
              <a:t>features</a:t>
            </a:r>
            <a:r>
              <a:rPr lang="zh-TW" altLang="en-US" dirty="0"/>
              <a:t>很多，或是預測模型很複雜</a:t>
            </a:r>
            <a:r>
              <a:rPr lang="en-ID" altLang="zh-TW" dirty="0"/>
              <a:t>(Deep Learning)</a:t>
            </a:r>
            <a:r>
              <a:rPr lang="zh-TW" altLang="en-US" dirty="0"/>
              <a:t>的情況下，</a:t>
            </a:r>
            <a:r>
              <a:rPr lang="en-ID" altLang="zh-TW" dirty="0"/>
              <a:t>Kernel SHAP</a:t>
            </a:r>
            <a:r>
              <a:rPr lang="zh-TW" altLang="en-US" dirty="0"/>
              <a:t>時間效率仍舊是</a:t>
            </a:r>
            <a:r>
              <a:rPr lang="en-ID" altLang="zh-TW" dirty="0"/>
              <a:t>infeasible</a:t>
            </a:r>
            <a:endParaRPr lang="en-ID" dirty="0"/>
          </a:p>
        </p:txBody>
      </p:sp>
      <p:sp>
        <p:nvSpPr>
          <p:cNvPr id="4" name="文字方塊 3">
            <a:extLst>
              <a:ext uri="{FF2B5EF4-FFF2-40B4-BE49-F238E27FC236}">
                <a16:creationId xmlns:a16="http://schemas.microsoft.com/office/drawing/2014/main" id="{7A5AFB8A-51A8-4080-8ACB-D5B5719491FD}"/>
              </a:ext>
            </a:extLst>
          </p:cNvPr>
          <p:cNvSpPr txBox="1"/>
          <p:nvPr/>
        </p:nvSpPr>
        <p:spPr>
          <a:xfrm>
            <a:off x="4224337" y="4543425"/>
            <a:ext cx="3000375" cy="646331"/>
          </a:xfrm>
          <a:prstGeom prst="rect">
            <a:avLst/>
          </a:prstGeom>
          <a:noFill/>
        </p:spPr>
        <p:txBody>
          <a:bodyPr wrap="square" rtlCol="0">
            <a:spAutoFit/>
          </a:bodyPr>
          <a:lstStyle/>
          <a:p>
            <a:r>
              <a:rPr lang="zh-TW" altLang="en-US" dirty="0"/>
              <a:t>該論文有研發了</a:t>
            </a:r>
            <a:r>
              <a:rPr lang="en-ID" altLang="zh-TW" dirty="0"/>
              <a:t>4</a:t>
            </a:r>
            <a:r>
              <a:rPr lang="zh-TW" altLang="en-US" dirty="0"/>
              <a:t>種個快速的近似方法</a:t>
            </a:r>
            <a:endParaRPr lang="en-ID" dirty="0"/>
          </a:p>
        </p:txBody>
      </p:sp>
    </p:spTree>
    <p:extLst>
      <p:ext uri="{BB962C8B-B14F-4D97-AF65-F5344CB8AC3E}">
        <p14:creationId xmlns:p14="http://schemas.microsoft.com/office/powerpoint/2010/main" val="262661276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145D5EB-2739-4A65-A647-F477854D78D7}"/>
              </a:ext>
            </a:extLst>
          </p:cNvPr>
          <p:cNvGraphicFramePr>
            <a:graphicFrameLocks noGrp="1"/>
          </p:cNvGraphicFramePr>
          <p:nvPr>
            <p:extLst>
              <p:ext uri="{D42A27DB-BD31-4B8C-83A1-F6EECF244321}">
                <p14:modId xmlns:p14="http://schemas.microsoft.com/office/powerpoint/2010/main" val="345882711"/>
              </p:ext>
            </p:extLst>
          </p:nvPr>
        </p:nvGraphicFramePr>
        <p:xfrm>
          <a:off x="640080" y="1740535"/>
          <a:ext cx="11206480" cy="4060825"/>
        </p:xfrm>
        <a:graphic>
          <a:graphicData uri="http://schemas.openxmlformats.org/drawingml/2006/table">
            <a:tbl>
              <a:tblPr firstRow="1" bandRow="1">
                <a:tableStyleId>{5C22544A-7EE6-4342-B048-85BDC9FD1C3A}</a:tableStyleId>
              </a:tblPr>
              <a:tblGrid>
                <a:gridCol w="5603240">
                  <a:extLst>
                    <a:ext uri="{9D8B030D-6E8A-4147-A177-3AD203B41FA5}">
                      <a16:colId xmlns:a16="http://schemas.microsoft.com/office/drawing/2014/main" val="1162666404"/>
                    </a:ext>
                  </a:extLst>
                </a:gridCol>
                <a:gridCol w="5603240">
                  <a:extLst>
                    <a:ext uri="{9D8B030D-6E8A-4147-A177-3AD203B41FA5}">
                      <a16:colId xmlns:a16="http://schemas.microsoft.com/office/drawing/2014/main" val="1807101666"/>
                    </a:ext>
                  </a:extLst>
                </a:gridCol>
              </a:tblGrid>
              <a:tr h="1104303">
                <a:tc>
                  <a:txBody>
                    <a:bodyPr/>
                    <a:lstStyle/>
                    <a:p>
                      <a:pPr marL="0" indent="0" algn="ctr">
                        <a:buFont typeface="+mj-lt"/>
                        <a:buNone/>
                      </a:pPr>
                      <a:r>
                        <a:rPr lang="en-ID" dirty="0"/>
                        <a:t>LIME</a:t>
                      </a:r>
                    </a:p>
                    <a:p>
                      <a:pPr marL="0" indent="0" algn="ctr">
                        <a:buFont typeface="+mj-lt"/>
                        <a:buNone/>
                      </a:pPr>
                      <a:r>
                        <a:rPr lang="en-ID" dirty="0"/>
                        <a:t>(Local Interpretable Model-agnostic Explanations)</a:t>
                      </a:r>
                    </a:p>
                  </a:txBody>
                  <a:tcPr anchor="ctr"/>
                </a:tc>
                <a:tc>
                  <a:txBody>
                    <a:bodyPr/>
                    <a:lstStyle/>
                    <a:p>
                      <a:pPr marL="0" indent="0" algn="ctr">
                        <a:buFont typeface="+mj-lt"/>
                        <a:buNone/>
                      </a:pPr>
                      <a:r>
                        <a:rPr lang="en-ID" dirty="0"/>
                        <a:t>SHAP</a:t>
                      </a:r>
                    </a:p>
                    <a:p>
                      <a:pPr marL="0" indent="0" algn="ctr">
                        <a:buFont typeface="+mj-lt"/>
                        <a:buNone/>
                      </a:pPr>
                      <a:r>
                        <a:rPr lang="en-ID" dirty="0"/>
                        <a:t>(</a:t>
                      </a:r>
                      <a:r>
                        <a:rPr lang="en-ID" dirty="0" err="1"/>
                        <a:t>SHapley</a:t>
                      </a:r>
                      <a:r>
                        <a:rPr lang="en-ID" dirty="0"/>
                        <a:t> Additive </a:t>
                      </a:r>
                      <a:r>
                        <a:rPr lang="en-ID" dirty="0" err="1"/>
                        <a:t>exPlanations</a:t>
                      </a:r>
                      <a:r>
                        <a:rPr lang="en-ID" dirty="0"/>
                        <a:t>)</a:t>
                      </a:r>
                    </a:p>
                  </a:txBody>
                  <a:tcPr anchor="ctr"/>
                </a:tc>
                <a:extLst>
                  <a:ext uri="{0D108BD9-81ED-4DB2-BD59-A6C34878D82A}">
                    <a16:rowId xmlns:a16="http://schemas.microsoft.com/office/drawing/2014/main" val="1232464853"/>
                  </a:ext>
                </a:extLst>
              </a:tr>
              <a:tr h="510410">
                <a:tc>
                  <a:txBody>
                    <a:bodyPr/>
                    <a:lstStyle/>
                    <a:p>
                      <a:pPr marL="0" indent="0" algn="ctr">
                        <a:buFont typeface="+mj-lt"/>
                        <a:buNone/>
                      </a:pPr>
                      <a:r>
                        <a:rPr lang="zh-TW" altLang="en-US" dirty="0"/>
                        <a:t>近似</a:t>
                      </a:r>
                      <a:endParaRPr lang="en-ID" dirty="0"/>
                    </a:p>
                  </a:txBody>
                  <a:tcPr anchor="ctr"/>
                </a:tc>
                <a:tc>
                  <a:txBody>
                    <a:bodyPr/>
                    <a:lstStyle/>
                    <a:p>
                      <a:pPr marL="0" indent="0" algn="ctr">
                        <a:buFont typeface="+mj-lt"/>
                        <a:buNone/>
                      </a:pPr>
                      <a:r>
                        <a:rPr lang="zh-TW" altLang="en-US" dirty="0"/>
                        <a:t>最優解、近似</a:t>
                      </a:r>
                      <a:endParaRPr lang="en-ID" dirty="0"/>
                    </a:p>
                  </a:txBody>
                  <a:tcPr anchor="ctr"/>
                </a:tc>
                <a:extLst>
                  <a:ext uri="{0D108BD9-81ED-4DB2-BD59-A6C34878D82A}">
                    <a16:rowId xmlns:a16="http://schemas.microsoft.com/office/drawing/2014/main" val="2441187828"/>
                  </a:ext>
                </a:extLst>
              </a:tr>
              <a:tr h="914882">
                <a:tc>
                  <a:txBody>
                    <a:bodyPr/>
                    <a:lstStyle/>
                    <a:p>
                      <a:pPr marL="0" indent="0" algn="ctr">
                        <a:buFont typeface="+mj-lt"/>
                        <a:buNone/>
                      </a:pPr>
                      <a:r>
                        <a:rPr lang="en-ID" dirty="0"/>
                        <a:t>Model-agnostic</a:t>
                      </a:r>
                    </a:p>
                  </a:txBody>
                  <a:tcPr anchor="ctr"/>
                </a:tc>
                <a:tc>
                  <a:txBody>
                    <a:bodyPr/>
                    <a:lstStyle/>
                    <a:p>
                      <a:pPr marL="0" indent="0" algn="ctr">
                        <a:buFont typeface="+mj-lt"/>
                        <a:buNone/>
                      </a:pPr>
                      <a:r>
                        <a:rPr lang="en-ID" dirty="0"/>
                        <a:t>Model-agnostic(Kernel SHAP)</a:t>
                      </a:r>
                    </a:p>
                    <a:p>
                      <a:pPr marL="0" indent="0" algn="ctr">
                        <a:buFont typeface="+mj-lt"/>
                        <a:buNone/>
                      </a:pPr>
                      <a:r>
                        <a:rPr lang="en-ID" dirty="0"/>
                        <a:t>Faster : Model-specific(Linear SHAP</a:t>
                      </a:r>
                      <a:r>
                        <a:rPr lang="zh-TW" altLang="en-US" dirty="0"/>
                        <a:t>、</a:t>
                      </a:r>
                      <a:r>
                        <a:rPr lang="en-ID" altLang="zh-TW" dirty="0"/>
                        <a:t>Deep SHAP </a:t>
                      </a:r>
                      <a:r>
                        <a:rPr lang="en-ID" altLang="zh-TW" dirty="0" err="1"/>
                        <a:t>e.t.c</a:t>
                      </a:r>
                      <a:r>
                        <a:rPr lang="en-ID" altLang="zh-TW" dirty="0"/>
                        <a:t>.) </a:t>
                      </a:r>
                      <a:endParaRPr lang="en-ID" dirty="0"/>
                    </a:p>
                  </a:txBody>
                  <a:tcPr anchor="ctr"/>
                </a:tc>
                <a:extLst>
                  <a:ext uri="{0D108BD9-81ED-4DB2-BD59-A6C34878D82A}">
                    <a16:rowId xmlns:a16="http://schemas.microsoft.com/office/drawing/2014/main" val="863426586"/>
                  </a:ext>
                </a:extLst>
              </a:tr>
              <a:tr h="510410">
                <a:tc>
                  <a:txBody>
                    <a:bodyPr/>
                    <a:lstStyle/>
                    <a:p>
                      <a:pPr marL="0" indent="0" algn="ctr">
                        <a:buFont typeface="+mj-lt"/>
                        <a:buNone/>
                      </a:pPr>
                      <a:r>
                        <a:rPr lang="en-ID" dirty="0"/>
                        <a:t>Mapping</a:t>
                      </a:r>
                      <a:r>
                        <a:rPr lang="zh-TW" altLang="en-US" dirty="0"/>
                        <a:t>不特定</a:t>
                      </a:r>
                      <a:endParaRPr lang="en-ID" dirty="0"/>
                    </a:p>
                  </a:txBody>
                  <a:tcPr anchor="ctr"/>
                </a:tc>
                <a:tc>
                  <a:txBody>
                    <a:bodyPr/>
                    <a:lstStyle/>
                    <a:p>
                      <a:pPr marL="0" indent="0" algn="ctr">
                        <a:buFont typeface="+mj-lt"/>
                        <a:buNone/>
                      </a:pPr>
                      <a:r>
                        <a:rPr lang="en-ID" dirty="0"/>
                        <a:t>Mapping</a:t>
                      </a:r>
                      <a:r>
                        <a:rPr lang="zh-TW" altLang="en-US" dirty="0"/>
                        <a:t>特定</a:t>
                      </a:r>
                      <a:endParaRPr lang="en-ID" dirty="0"/>
                    </a:p>
                  </a:txBody>
                  <a:tcPr anchor="ctr"/>
                </a:tc>
                <a:extLst>
                  <a:ext uri="{0D108BD9-81ED-4DB2-BD59-A6C34878D82A}">
                    <a16:rowId xmlns:a16="http://schemas.microsoft.com/office/drawing/2014/main" val="1415118871"/>
                  </a:ext>
                </a:extLst>
              </a:tr>
              <a:tr h="510410">
                <a:tc>
                  <a:txBody>
                    <a:bodyPr/>
                    <a:lstStyle/>
                    <a:p>
                      <a:pPr marL="0" indent="0" algn="ctr">
                        <a:buFont typeface="+mj-lt"/>
                        <a:buNone/>
                      </a:pPr>
                      <a:r>
                        <a:rPr lang="zh-TW" altLang="en-US" dirty="0"/>
                        <a:t>預測值是怎麼出來的</a:t>
                      </a:r>
                      <a:endParaRPr lang="en-ID" dirty="0"/>
                    </a:p>
                  </a:txBody>
                  <a:tcPr anchor="ctr"/>
                </a:tc>
                <a:tc>
                  <a:txBody>
                    <a:bodyPr/>
                    <a:lstStyle/>
                    <a:p>
                      <a:pPr marL="0" indent="0" algn="ctr">
                        <a:buFont typeface="+mj-lt"/>
                        <a:buNone/>
                      </a:pPr>
                      <a:r>
                        <a:rPr lang="zh-TW" altLang="en-US" dirty="0"/>
                        <a:t>預測值與平均預測值的差異</a:t>
                      </a:r>
                      <a:endParaRPr lang="en-ID" dirty="0"/>
                    </a:p>
                  </a:txBody>
                  <a:tcPr anchor="ctr"/>
                </a:tc>
                <a:extLst>
                  <a:ext uri="{0D108BD9-81ED-4DB2-BD59-A6C34878D82A}">
                    <a16:rowId xmlns:a16="http://schemas.microsoft.com/office/drawing/2014/main" val="2878183848"/>
                  </a:ext>
                </a:extLst>
              </a:tr>
              <a:tr h="510410">
                <a:tc>
                  <a:txBody>
                    <a:bodyPr/>
                    <a:lstStyle/>
                    <a:p>
                      <a:pPr marL="0" indent="0" algn="ctr">
                        <a:buFont typeface="+mj-lt"/>
                        <a:buNone/>
                      </a:pPr>
                      <a:endParaRPr lang="en-ID" dirty="0"/>
                    </a:p>
                  </a:txBody>
                  <a:tcPr anchor="ctr"/>
                </a:tc>
                <a:tc>
                  <a:txBody>
                    <a:bodyPr/>
                    <a:lstStyle/>
                    <a:p>
                      <a:pPr marL="0" indent="0" algn="ctr">
                        <a:buFont typeface="+mj-lt"/>
                        <a:buNone/>
                      </a:pPr>
                      <a:endParaRPr lang="en-ID" dirty="0"/>
                    </a:p>
                  </a:txBody>
                  <a:tcPr anchor="ctr"/>
                </a:tc>
                <a:extLst>
                  <a:ext uri="{0D108BD9-81ED-4DB2-BD59-A6C34878D82A}">
                    <a16:rowId xmlns:a16="http://schemas.microsoft.com/office/drawing/2014/main" val="1919172545"/>
                  </a:ext>
                </a:extLst>
              </a:tr>
            </a:tbl>
          </a:graphicData>
        </a:graphic>
      </p:graphicFrame>
      <p:sp>
        <p:nvSpPr>
          <p:cNvPr id="3" name="文字方塊 2">
            <a:extLst>
              <a:ext uri="{FF2B5EF4-FFF2-40B4-BE49-F238E27FC236}">
                <a16:creationId xmlns:a16="http://schemas.microsoft.com/office/drawing/2014/main" id="{04121C36-51AC-46CE-8ED0-F10333B2ACAD}"/>
              </a:ext>
            </a:extLst>
          </p:cNvPr>
          <p:cNvSpPr txBox="1"/>
          <p:nvPr/>
        </p:nvSpPr>
        <p:spPr>
          <a:xfrm>
            <a:off x="1650364" y="6197084"/>
            <a:ext cx="9678036" cy="461665"/>
          </a:xfrm>
          <a:prstGeom prst="rect">
            <a:avLst/>
          </a:prstGeom>
          <a:noFill/>
        </p:spPr>
        <p:txBody>
          <a:bodyPr wrap="square" rtlCol="0">
            <a:spAutoFit/>
          </a:bodyPr>
          <a:lstStyle/>
          <a:p>
            <a:r>
              <a:rPr lang="en-ID" sz="2400" dirty="0"/>
              <a:t>LIME is actually a subset of SHAP</a:t>
            </a:r>
            <a:r>
              <a:rPr lang="en-US" altLang="zh-TW" sz="2400" dirty="0"/>
              <a:t>(additive feature attribution methods)</a:t>
            </a:r>
            <a:endParaRPr lang="en-ID" sz="2400" dirty="0"/>
          </a:p>
        </p:txBody>
      </p:sp>
      <p:sp>
        <p:nvSpPr>
          <p:cNvPr id="4" name="文字方塊 3">
            <a:extLst>
              <a:ext uri="{FF2B5EF4-FFF2-40B4-BE49-F238E27FC236}">
                <a16:creationId xmlns:a16="http://schemas.microsoft.com/office/drawing/2014/main" id="{1FEBBF83-471F-4ECD-B99B-92905914D972}"/>
              </a:ext>
            </a:extLst>
          </p:cNvPr>
          <p:cNvSpPr txBox="1"/>
          <p:nvPr/>
        </p:nvSpPr>
        <p:spPr>
          <a:xfrm>
            <a:off x="5019675" y="660916"/>
            <a:ext cx="2933700" cy="369332"/>
          </a:xfrm>
          <a:prstGeom prst="rect">
            <a:avLst/>
          </a:prstGeom>
          <a:noFill/>
        </p:spPr>
        <p:txBody>
          <a:bodyPr wrap="square" rtlCol="0">
            <a:spAutoFit/>
          </a:bodyPr>
          <a:lstStyle/>
          <a:p>
            <a:r>
              <a:rPr lang="en-ID" dirty="0"/>
              <a:t>LIME</a:t>
            </a:r>
            <a:r>
              <a:rPr lang="zh-TW" altLang="en-US" dirty="0"/>
              <a:t>與</a:t>
            </a:r>
            <a:r>
              <a:rPr lang="en-ID" altLang="zh-TW" dirty="0"/>
              <a:t>SHAP</a:t>
            </a:r>
            <a:r>
              <a:rPr lang="zh-TW" altLang="en-US" dirty="0"/>
              <a:t>之比較</a:t>
            </a:r>
            <a:endParaRPr lang="en-ID" dirty="0"/>
          </a:p>
        </p:txBody>
      </p:sp>
    </p:spTree>
    <p:extLst>
      <p:ext uri="{BB962C8B-B14F-4D97-AF65-F5344CB8AC3E}">
        <p14:creationId xmlns:p14="http://schemas.microsoft.com/office/powerpoint/2010/main" val="383275794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410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291224" y="2186222"/>
            <a:ext cx="1814599"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03</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4105823" y="3021723"/>
            <a:ext cx="5661954" cy="814554"/>
          </a:xfrm>
          <a:prstGeom prst="rect">
            <a:avLst/>
          </a:prstGeom>
          <a:noFill/>
        </p:spPr>
        <p:txBody>
          <a:bodyPr wrap="square" lIns="91412" tIns="45706" rIns="91412" bIns="45706" rtlCol="0">
            <a:spAutoFit/>
          </a:bodyPr>
          <a:lstStyle/>
          <a:p>
            <a:pPr algn="dist">
              <a:lnSpc>
                <a:spcPct val="130000"/>
              </a:lnSpc>
            </a:pPr>
            <a:r>
              <a:rPr lang="en-ID" altLang="zh-CN" sz="4000" dirty="0">
                <a:solidFill>
                  <a:schemeClr val="accent1"/>
                </a:solidFill>
                <a:latin typeface="微软雅黑"/>
                <a:ea typeface="微软雅黑"/>
              </a:rPr>
              <a:t>Microsoft </a:t>
            </a:r>
            <a:r>
              <a:rPr lang="en-ID" altLang="zh-CN" sz="4000" dirty="0" err="1">
                <a:solidFill>
                  <a:schemeClr val="accent1"/>
                </a:solidFill>
                <a:latin typeface="微软雅黑"/>
                <a:ea typeface="微软雅黑"/>
              </a:rPr>
              <a:t>InterpretML</a:t>
            </a:r>
            <a:endParaRPr lang="zh-CN" altLang="en-US" sz="4000" dirty="0">
              <a:solidFill>
                <a:schemeClr val="accent1"/>
              </a:solidFill>
              <a:latin typeface="微软雅黑"/>
              <a:ea typeface="微软雅黑"/>
            </a:endParaRP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9379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528C086-E66F-413E-9AE8-2FAD13D0D670}"/>
              </a:ext>
            </a:extLst>
          </p:cNvPr>
          <p:cNvSpPr txBox="1"/>
          <p:nvPr/>
        </p:nvSpPr>
        <p:spPr>
          <a:xfrm>
            <a:off x="4663440" y="430292"/>
            <a:ext cx="3810000" cy="369332"/>
          </a:xfrm>
          <a:prstGeom prst="rect">
            <a:avLst/>
          </a:prstGeom>
          <a:noFill/>
        </p:spPr>
        <p:txBody>
          <a:bodyPr wrap="square" rtlCol="0">
            <a:spAutoFit/>
          </a:bodyPr>
          <a:lstStyle/>
          <a:p>
            <a:r>
              <a:rPr lang="en-ID" dirty="0"/>
              <a:t>Explainable Boosting Machine(EBM)</a:t>
            </a:r>
          </a:p>
        </p:txBody>
      </p:sp>
      <p:sp>
        <p:nvSpPr>
          <p:cNvPr id="3" name="文字方塊 2">
            <a:extLst>
              <a:ext uri="{FF2B5EF4-FFF2-40B4-BE49-F238E27FC236}">
                <a16:creationId xmlns:a16="http://schemas.microsoft.com/office/drawing/2014/main" id="{7A9EB24C-7E37-44F0-90CC-1299607054C1}"/>
              </a:ext>
            </a:extLst>
          </p:cNvPr>
          <p:cNvSpPr txBox="1"/>
          <p:nvPr/>
        </p:nvSpPr>
        <p:spPr>
          <a:xfrm>
            <a:off x="4196080" y="2214880"/>
            <a:ext cx="2286000" cy="369332"/>
          </a:xfrm>
          <a:prstGeom prst="rect">
            <a:avLst/>
          </a:prstGeom>
          <a:noFill/>
        </p:spPr>
        <p:txBody>
          <a:bodyPr wrap="square" rtlCol="0">
            <a:spAutoFit/>
          </a:bodyPr>
          <a:lstStyle/>
          <a:p>
            <a:r>
              <a:rPr lang="zh-TW" altLang="en-US" dirty="0"/>
              <a:t>背後之演算法</a:t>
            </a:r>
            <a:r>
              <a:rPr lang="en-ID" altLang="zh-TW" dirty="0"/>
              <a:t>GA2M</a:t>
            </a:r>
            <a:endParaRPr lang="en-ID" dirty="0"/>
          </a:p>
        </p:txBody>
      </p:sp>
      <p:sp>
        <p:nvSpPr>
          <p:cNvPr id="4" name="文字方塊 3">
            <a:extLst>
              <a:ext uri="{FF2B5EF4-FFF2-40B4-BE49-F238E27FC236}">
                <a16:creationId xmlns:a16="http://schemas.microsoft.com/office/drawing/2014/main" id="{923F22BB-EAD5-4A08-9C53-27D876C20A3E}"/>
              </a:ext>
            </a:extLst>
          </p:cNvPr>
          <p:cNvSpPr txBox="1"/>
          <p:nvPr/>
        </p:nvSpPr>
        <p:spPr>
          <a:xfrm>
            <a:off x="3952240" y="2915920"/>
            <a:ext cx="3515360" cy="646331"/>
          </a:xfrm>
          <a:prstGeom prst="rect">
            <a:avLst/>
          </a:prstGeom>
          <a:noFill/>
        </p:spPr>
        <p:txBody>
          <a:bodyPr wrap="square" rtlCol="0">
            <a:spAutoFit/>
          </a:bodyPr>
          <a:lstStyle/>
          <a:p>
            <a:pPr algn="ctr"/>
            <a:r>
              <a:rPr lang="zh-TW" altLang="en-US" dirty="0"/>
              <a:t>號稱很準確又很好解釋的模型</a:t>
            </a:r>
            <a:endParaRPr lang="en-ID" altLang="zh-TW" dirty="0"/>
          </a:p>
          <a:p>
            <a:pPr algn="ctr"/>
            <a:r>
              <a:rPr lang="en-ID" dirty="0"/>
              <a:t>Accurate and Intelligent</a:t>
            </a:r>
          </a:p>
        </p:txBody>
      </p:sp>
    </p:spTree>
    <p:extLst>
      <p:ext uri="{BB962C8B-B14F-4D97-AF65-F5344CB8AC3E}">
        <p14:creationId xmlns:p14="http://schemas.microsoft.com/office/powerpoint/2010/main" val="71573606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8CE5D331-9818-4F38-9223-6875C0537408}"/>
              </a:ext>
            </a:extLst>
          </p:cNvPr>
          <p:cNvSpPr txBox="1"/>
          <p:nvPr/>
        </p:nvSpPr>
        <p:spPr>
          <a:xfrm>
            <a:off x="6515100" y="917972"/>
            <a:ext cx="2552700" cy="369332"/>
          </a:xfrm>
          <a:prstGeom prst="rect">
            <a:avLst/>
          </a:prstGeom>
          <a:noFill/>
        </p:spPr>
        <p:txBody>
          <a:bodyPr wrap="square" rtlCol="0">
            <a:spAutoFit/>
          </a:bodyPr>
          <a:lstStyle/>
          <a:p>
            <a:r>
              <a:rPr lang="en-ID" dirty="0"/>
              <a:t>GA2M Algorithm</a:t>
            </a:r>
          </a:p>
        </p:txBody>
      </p:sp>
      <p:pic>
        <p:nvPicPr>
          <p:cNvPr id="3" name="圖片 2">
            <a:extLst>
              <a:ext uri="{FF2B5EF4-FFF2-40B4-BE49-F238E27FC236}">
                <a16:creationId xmlns:a16="http://schemas.microsoft.com/office/drawing/2014/main" id="{5F1EC571-960D-4A43-B27E-40FBB918AB60}"/>
              </a:ext>
            </a:extLst>
          </p:cNvPr>
          <p:cNvPicPr>
            <a:picLocks noChangeAspect="1"/>
          </p:cNvPicPr>
          <p:nvPr/>
        </p:nvPicPr>
        <p:blipFill>
          <a:blip r:embed="rId3"/>
          <a:stretch>
            <a:fillRect/>
          </a:stretch>
        </p:blipFill>
        <p:spPr>
          <a:xfrm>
            <a:off x="5169852" y="1477685"/>
            <a:ext cx="5734050" cy="3114675"/>
          </a:xfrm>
          <a:prstGeom prst="rect">
            <a:avLst/>
          </a:prstGeom>
        </p:spPr>
      </p:pic>
      <p:pic>
        <p:nvPicPr>
          <p:cNvPr id="4" name="圖片 3">
            <a:extLst>
              <a:ext uri="{FF2B5EF4-FFF2-40B4-BE49-F238E27FC236}">
                <a16:creationId xmlns:a16="http://schemas.microsoft.com/office/drawing/2014/main" id="{A8A482A5-C93E-44CC-AFCA-DEE5650A1130}"/>
              </a:ext>
            </a:extLst>
          </p:cNvPr>
          <p:cNvPicPr>
            <a:picLocks noChangeAspect="1"/>
          </p:cNvPicPr>
          <p:nvPr/>
        </p:nvPicPr>
        <p:blipFill>
          <a:blip r:embed="rId4"/>
          <a:stretch>
            <a:fillRect/>
          </a:stretch>
        </p:blipFill>
        <p:spPr>
          <a:xfrm>
            <a:off x="1651000" y="1840905"/>
            <a:ext cx="2590800" cy="400050"/>
          </a:xfrm>
          <a:prstGeom prst="rect">
            <a:avLst/>
          </a:prstGeom>
        </p:spPr>
      </p:pic>
      <p:pic>
        <p:nvPicPr>
          <p:cNvPr id="5" name="圖片 4">
            <a:extLst>
              <a:ext uri="{FF2B5EF4-FFF2-40B4-BE49-F238E27FC236}">
                <a16:creationId xmlns:a16="http://schemas.microsoft.com/office/drawing/2014/main" id="{31763208-CDD9-4040-91FE-D7AAAEB7DFB3}"/>
              </a:ext>
            </a:extLst>
          </p:cNvPr>
          <p:cNvPicPr>
            <a:picLocks noChangeAspect="1"/>
          </p:cNvPicPr>
          <p:nvPr/>
        </p:nvPicPr>
        <p:blipFill>
          <a:blip r:embed="rId5"/>
          <a:stretch>
            <a:fillRect/>
          </a:stretch>
        </p:blipFill>
        <p:spPr>
          <a:xfrm>
            <a:off x="926148" y="2809875"/>
            <a:ext cx="3962400" cy="619125"/>
          </a:xfrm>
          <a:prstGeom prst="rect">
            <a:avLst/>
          </a:prstGeom>
        </p:spPr>
      </p:pic>
      <p:sp>
        <p:nvSpPr>
          <p:cNvPr id="6" name="文字方塊 5">
            <a:extLst>
              <a:ext uri="{FF2B5EF4-FFF2-40B4-BE49-F238E27FC236}">
                <a16:creationId xmlns:a16="http://schemas.microsoft.com/office/drawing/2014/main" id="{318AC9A0-1E95-4A69-AF87-AE43523E0071}"/>
              </a:ext>
            </a:extLst>
          </p:cNvPr>
          <p:cNvSpPr txBox="1"/>
          <p:nvPr/>
        </p:nvSpPr>
        <p:spPr>
          <a:xfrm>
            <a:off x="2519680" y="1358424"/>
            <a:ext cx="1056640" cy="369332"/>
          </a:xfrm>
          <a:prstGeom prst="rect">
            <a:avLst/>
          </a:prstGeom>
          <a:noFill/>
        </p:spPr>
        <p:txBody>
          <a:bodyPr wrap="square" rtlCol="0">
            <a:spAutoFit/>
          </a:bodyPr>
          <a:lstStyle/>
          <a:p>
            <a:r>
              <a:rPr lang="en-ID" dirty="0"/>
              <a:t>GAM</a:t>
            </a:r>
          </a:p>
        </p:txBody>
      </p:sp>
      <p:sp>
        <p:nvSpPr>
          <p:cNvPr id="7" name="文字方塊 6">
            <a:extLst>
              <a:ext uri="{FF2B5EF4-FFF2-40B4-BE49-F238E27FC236}">
                <a16:creationId xmlns:a16="http://schemas.microsoft.com/office/drawing/2014/main" id="{66FCB35C-E98A-40BB-B8CB-E86B5DF7DA6E}"/>
              </a:ext>
            </a:extLst>
          </p:cNvPr>
          <p:cNvSpPr txBox="1"/>
          <p:nvPr/>
        </p:nvSpPr>
        <p:spPr>
          <a:xfrm>
            <a:off x="2519680" y="2414488"/>
            <a:ext cx="1056640" cy="369332"/>
          </a:xfrm>
          <a:prstGeom prst="rect">
            <a:avLst/>
          </a:prstGeom>
          <a:noFill/>
        </p:spPr>
        <p:txBody>
          <a:bodyPr wrap="square" rtlCol="0">
            <a:spAutoFit/>
          </a:bodyPr>
          <a:lstStyle/>
          <a:p>
            <a:r>
              <a:rPr lang="en-ID" dirty="0"/>
              <a:t>GA2M</a:t>
            </a:r>
          </a:p>
        </p:txBody>
      </p:sp>
      <p:sp>
        <p:nvSpPr>
          <p:cNvPr id="8" name="文字方塊 7">
            <a:extLst>
              <a:ext uri="{FF2B5EF4-FFF2-40B4-BE49-F238E27FC236}">
                <a16:creationId xmlns:a16="http://schemas.microsoft.com/office/drawing/2014/main" id="{23119638-934B-43BF-B77D-5FE6B1054822}"/>
              </a:ext>
            </a:extLst>
          </p:cNvPr>
          <p:cNvSpPr txBox="1"/>
          <p:nvPr/>
        </p:nvSpPr>
        <p:spPr>
          <a:xfrm>
            <a:off x="1529080" y="3429000"/>
            <a:ext cx="3037840" cy="369332"/>
          </a:xfrm>
          <a:prstGeom prst="rect">
            <a:avLst/>
          </a:prstGeom>
          <a:noFill/>
        </p:spPr>
        <p:txBody>
          <a:bodyPr wrap="square" rtlCol="0">
            <a:spAutoFit/>
          </a:bodyPr>
          <a:lstStyle/>
          <a:p>
            <a:r>
              <a:rPr lang="zh-TW" altLang="en-US" dirty="0"/>
              <a:t>即加入</a:t>
            </a:r>
            <a:r>
              <a:rPr lang="en-ID" altLang="zh-TW" dirty="0"/>
              <a:t>Pairwise Interactions</a:t>
            </a:r>
            <a:endParaRPr lang="en-ID" dirty="0"/>
          </a:p>
        </p:txBody>
      </p:sp>
      <p:sp>
        <p:nvSpPr>
          <p:cNvPr id="9" name="文字方塊 8">
            <a:extLst>
              <a:ext uri="{FF2B5EF4-FFF2-40B4-BE49-F238E27FC236}">
                <a16:creationId xmlns:a16="http://schemas.microsoft.com/office/drawing/2014/main" id="{74A4C434-A113-4373-A4D2-DC9886942D72}"/>
              </a:ext>
            </a:extLst>
          </p:cNvPr>
          <p:cNvSpPr txBox="1"/>
          <p:nvPr/>
        </p:nvSpPr>
        <p:spPr>
          <a:xfrm>
            <a:off x="6647180" y="2240955"/>
            <a:ext cx="810260" cy="276999"/>
          </a:xfrm>
          <a:prstGeom prst="rect">
            <a:avLst/>
          </a:prstGeom>
          <a:noFill/>
        </p:spPr>
        <p:txBody>
          <a:bodyPr wrap="square" rtlCol="0">
            <a:spAutoFit/>
          </a:bodyPr>
          <a:lstStyle/>
          <a:p>
            <a:r>
              <a:rPr lang="en-ID" altLang="zh-TW" sz="1200" dirty="0">
                <a:solidFill>
                  <a:srgbClr val="FF0000"/>
                </a:solidFill>
              </a:rPr>
              <a:t>accuracy</a:t>
            </a:r>
            <a:endParaRPr lang="en-ID" sz="1200" dirty="0">
              <a:solidFill>
                <a:srgbClr val="FF0000"/>
              </a:solidFill>
            </a:endParaRPr>
          </a:p>
        </p:txBody>
      </p:sp>
      <p:sp>
        <p:nvSpPr>
          <p:cNvPr id="10" name="文字方塊 9">
            <a:extLst>
              <a:ext uri="{FF2B5EF4-FFF2-40B4-BE49-F238E27FC236}">
                <a16:creationId xmlns:a16="http://schemas.microsoft.com/office/drawing/2014/main" id="{58762DC7-FD51-4C8D-9E56-F4EF53F750B9}"/>
              </a:ext>
            </a:extLst>
          </p:cNvPr>
          <p:cNvSpPr txBox="1"/>
          <p:nvPr/>
        </p:nvSpPr>
        <p:spPr>
          <a:xfrm>
            <a:off x="196532" y="4048978"/>
            <a:ext cx="5039360" cy="1200329"/>
          </a:xfrm>
          <a:prstGeom prst="rect">
            <a:avLst/>
          </a:prstGeom>
          <a:noFill/>
        </p:spPr>
        <p:txBody>
          <a:bodyPr wrap="square" rtlCol="0">
            <a:spAutoFit/>
          </a:bodyPr>
          <a:lstStyle/>
          <a:p>
            <a:r>
              <a:rPr lang="zh-TW" altLang="en-US" dirty="0"/>
              <a:t>假設樣條</a:t>
            </a:r>
            <a:r>
              <a:rPr lang="en-US" altLang="zh-TW" dirty="0"/>
              <a:t>(spline)</a:t>
            </a:r>
            <a:r>
              <a:rPr lang="zh-TW" altLang="en-US" dirty="0"/>
              <a:t>函數，則</a:t>
            </a:r>
            <a:r>
              <a:rPr lang="en-ID" altLang="zh-TW" dirty="0"/>
              <a:t>fit a GAM model</a:t>
            </a:r>
            <a:r>
              <a:rPr lang="zh-TW" altLang="en-US" dirty="0"/>
              <a:t>可簡化為</a:t>
            </a:r>
            <a:r>
              <a:rPr lang="en-ID" altLang="zh-TW" dirty="0"/>
              <a:t>fit a GLM model =&gt; </a:t>
            </a:r>
            <a:r>
              <a:rPr lang="zh-TW" altLang="en-US" dirty="0"/>
              <a:t>使用最小平方法</a:t>
            </a:r>
            <a:endParaRPr lang="en-ID" altLang="zh-TW" dirty="0"/>
          </a:p>
          <a:p>
            <a:r>
              <a:rPr lang="zh-TW" altLang="en-US" dirty="0"/>
              <a:t>但如果要偵測交叉項，最小平方法過於緩慢</a:t>
            </a:r>
            <a:endParaRPr lang="en-ID" altLang="zh-TW" dirty="0"/>
          </a:p>
          <a:p>
            <a:endParaRPr lang="en-ID" dirty="0"/>
          </a:p>
        </p:txBody>
      </p:sp>
      <p:sp>
        <p:nvSpPr>
          <p:cNvPr id="11" name="文字方塊 10">
            <a:extLst>
              <a:ext uri="{FF2B5EF4-FFF2-40B4-BE49-F238E27FC236}">
                <a16:creationId xmlns:a16="http://schemas.microsoft.com/office/drawing/2014/main" id="{EB88ACFD-5130-4C3A-9743-DF188FEF4377}"/>
              </a:ext>
            </a:extLst>
          </p:cNvPr>
          <p:cNvSpPr txBox="1"/>
          <p:nvPr/>
        </p:nvSpPr>
        <p:spPr>
          <a:xfrm>
            <a:off x="5273040" y="4640541"/>
            <a:ext cx="5593714" cy="1477328"/>
          </a:xfrm>
          <a:prstGeom prst="rect">
            <a:avLst/>
          </a:prstGeom>
          <a:noFill/>
        </p:spPr>
        <p:txBody>
          <a:bodyPr wrap="square" rtlCol="0">
            <a:spAutoFit/>
          </a:bodyPr>
          <a:lstStyle/>
          <a:p>
            <a:r>
              <a:rPr lang="zh-TW" altLang="en-US" dirty="0"/>
              <a:t>先使用最小平方法</a:t>
            </a:r>
            <a:r>
              <a:rPr lang="en-ID" altLang="zh-TW" dirty="0"/>
              <a:t>fit a base GAM model</a:t>
            </a:r>
          </a:p>
          <a:p>
            <a:r>
              <a:rPr lang="zh-TW" altLang="en-US" dirty="0"/>
              <a:t>把此</a:t>
            </a:r>
            <a:r>
              <a:rPr lang="en-ID" altLang="zh-TW" dirty="0"/>
              <a:t>model</a:t>
            </a:r>
            <a:r>
              <a:rPr lang="zh-TW" altLang="en-US" dirty="0"/>
              <a:t>剩下的殘差</a:t>
            </a:r>
            <a:r>
              <a:rPr lang="en-ID" altLang="zh-TW" dirty="0"/>
              <a:t>( R ) </a:t>
            </a:r>
            <a:r>
              <a:rPr lang="zh-TW" altLang="en-US" dirty="0"/>
              <a:t>用交叉項的</a:t>
            </a:r>
            <a:r>
              <a:rPr lang="en-ID" altLang="zh-TW" dirty="0"/>
              <a:t>Model</a:t>
            </a:r>
            <a:r>
              <a:rPr lang="zh-TW" altLang="en-US" dirty="0"/>
              <a:t>來解釋</a:t>
            </a:r>
            <a:endParaRPr lang="en-ID" altLang="zh-TW" dirty="0"/>
          </a:p>
          <a:p>
            <a:r>
              <a:rPr lang="zh-TW" altLang="en-US" dirty="0"/>
              <a:t>每一次找出一組最具影響的交叉項，加入模型，直到</a:t>
            </a:r>
            <a:r>
              <a:rPr lang="en-ID" altLang="zh-TW" dirty="0"/>
              <a:t>accuracy</a:t>
            </a:r>
            <a:r>
              <a:rPr lang="zh-TW" altLang="en-US" dirty="0"/>
              <a:t>不再顯著增加為止</a:t>
            </a:r>
            <a:endParaRPr lang="en-ID" altLang="zh-TW" dirty="0"/>
          </a:p>
          <a:p>
            <a:endParaRPr lang="en-ID" dirty="0"/>
          </a:p>
        </p:txBody>
      </p:sp>
    </p:spTree>
    <p:extLst>
      <p:ext uri="{BB962C8B-B14F-4D97-AF65-F5344CB8AC3E}">
        <p14:creationId xmlns:p14="http://schemas.microsoft.com/office/powerpoint/2010/main" val="41833993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A34695EF-0E65-4207-B458-14CD4B8540D3}"/>
              </a:ext>
            </a:extLst>
          </p:cNvPr>
          <p:cNvSpPr txBox="1"/>
          <p:nvPr/>
        </p:nvSpPr>
        <p:spPr>
          <a:xfrm>
            <a:off x="3535680" y="1513840"/>
            <a:ext cx="5262880" cy="1477328"/>
          </a:xfrm>
          <a:prstGeom prst="rect">
            <a:avLst/>
          </a:prstGeom>
          <a:noFill/>
        </p:spPr>
        <p:txBody>
          <a:bodyPr wrap="square" rtlCol="0">
            <a:spAutoFit/>
          </a:bodyPr>
          <a:lstStyle/>
          <a:p>
            <a:pPr algn="ctr"/>
            <a:r>
              <a:rPr lang="zh-TW" altLang="en-US" dirty="0"/>
              <a:t>裡面還有一個</a:t>
            </a:r>
            <a:r>
              <a:rPr lang="en-ID" altLang="zh-TW" dirty="0"/>
              <a:t>Microsoft</a:t>
            </a:r>
            <a:r>
              <a:rPr lang="zh-TW" altLang="en-US" dirty="0"/>
              <a:t>命名為</a:t>
            </a:r>
            <a:r>
              <a:rPr lang="en-ID" altLang="zh-TW" dirty="0"/>
              <a:t>FAST</a:t>
            </a:r>
            <a:r>
              <a:rPr lang="zh-TW" altLang="en-US" dirty="0"/>
              <a:t>的演算法</a:t>
            </a:r>
            <a:endParaRPr lang="en-ID" altLang="zh-TW" dirty="0"/>
          </a:p>
          <a:p>
            <a:pPr algn="ctr"/>
            <a:r>
              <a:rPr lang="zh-TW" altLang="en-US" dirty="0"/>
              <a:t>主要是用來加速計算</a:t>
            </a:r>
            <a:r>
              <a:rPr lang="en-ID" altLang="zh-TW" dirty="0"/>
              <a:t>GA2M</a:t>
            </a:r>
            <a:r>
              <a:rPr lang="zh-TW" altLang="en-US" dirty="0"/>
              <a:t>的速度</a:t>
            </a:r>
            <a:r>
              <a:rPr lang="en-ID" altLang="zh-TW" dirty="0"/>
              <a:t>(in a small cost of accuracy)</a:t>
            </a:r>
          </a:p>
          <a:p>
            <a:pPr algn="ctr"/>
            <a:r>
              <a:rPr lang="zh-TW" altLang="en-US" dirty="0"/>
              <a:t>改善以前</a:t>
            </a:r>
            <a:r>
              <a:rPr lang="en-ID" altLang="zh-TW" dirty="0"/>
              <a:t>GAM</a:t>
            </a:r>
            <a:r>
              <a:rPr lang="zh-TW" altLang="en-US" dirty="0"/>
              <a:t>比較不效率的方法</a:t>
            </a:r>
            <a:endParaRPr lang="en-ID" altLang="zh-TW" dirty="0"/>
          </a:p>
          <a:p>
            <a:pPr algn="ctr"/>
            <a:r>
              <a:rPr lang="zh-TW" altLang="en-US" dirty="0"/>
              <a:t>這邊就不特別介紹了</a:t>
            </a:r>
            <a:endParaRPr lang="en-ID" dirty="0"/>
          </a:p>
        </p:txBody>
      </p:sp>
      <p:pic>
        <p:nvPicPr>
          <p:cNvPr id="3" name="圖片 2">
            <a:extLst>
              <a:ext uri="{FF2B5EF4-FFF2-40B4-BE49-F238E27FC236}">
                <a16:creationId xmlns:a16="http://schemas.microsoft.com/office/drawing/2014/main" id="{AFCCCDF8-7D85-4926-8D53-E1181F073483}"/>
              </a:ext>
            </a:extLst>
          </p:cNvPr>
          <p:cNvPicPr>
            <a:picLocks noChangeAspect="1"/>
          </p:cNvPicPr>
          <p:nvPr/>
        </p:nvPicPr>
        <p:blipFill>
          <a:blip r:embed="rId2"/>
          <a:stretch>
            <a:fillRect/>
          </a:stretch>
        </p:blipFill>
        <p:spPr>
          <a:xfrm>
            <a:off x="5801995" y="3105295"/>
            <a:ext cx="4662170" cy="2686674"/>
          </a:xfrm>
          <a:prstGeom prst="rect">
            <a:avLst/>
          </a:prstGeom>
        </p:spPr>
      </p:pic>
      <p:pic>
        <p:nvPicPr>
          <p:cNvPr id="4" name="圖片 3">
            <a:extLst>
              <a:ext uri="{FF2B5EF4-FFF2-40B4-BE49-F238E27FC236}">
                <a16:creationId xmlns:a16="http://schemas.microsoft.com/office/drawing/2014/main" id="{7F142D46-2111-432B-82E8-3F5B7E20DC6F}"/>
              </a:ext>
            </a:extLst>
          </p:cNvPr>
          <p:cNvPicPr>
            <a:picLocks noChangeAspect="1"/>
          </p:cNvPicPr>
          <p:nvPr/>
        </p:nvPicPr>
        <p:blipFill>
          <a:blip r:embed="rId3"/>
          <a:stretch>
            <a:fillRect/>
          </a:stretch>
        </p:blipFill>
        <p:spPr>
          <a:xfrm>
            <a:off x="1454467" y="3020350"/>
            <a:ext cx="3544888" cy="2686858"/>
          </a:xfrm>
          <a:prstGeom prst="rect">
            <a:avLst/>
          </a:prstGeom>
        </p:spPr>
      </p:pic>
    </p:spTree>
    <p:extLst>
      <p:ext uri="{BB962C8B-B14F-4D97-AF65-F5344CB8AC3E}">
        <p14:creationId xmlns:p14="http://schemas.microsoft.com/office/powerpoint/2010/main" val="7679881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14E559C-945E-44D7-B845-A5B62A68B154}"/>
              </a:ext>
            </a:extLst>
          </p:cNvPr>
          <p:cNvSpPr txBox="1"/>
          <p:nvPr/>
        </p:nvSpPr>
        <p:spPr>
          <a:xfrm>
            <a:off x="1285875" y="4524375"/>
            <a:ext cx="4095750" cy="369332"/>
          </a:xfrm>
          <a:prstGeom prst="rect">
            <a:avLst/>
          </a:prstGeom>
          <a:noFill/>
        </p:spPr>
        <p:txBody>
          <a:bodyPr wrap="square" rtlCol="0">
            <a:spAutoFit/>
          </a:bodyPr>
          <a:lstStyle/>
          <a:p>
            <a:r>
              <a:rPr lang="en-ID" dirty="0"/>
              <a:t>Local Explanations : LIME</a:t>
            </a:r>
            <a:r>
              <a:rPr lang="zh-TW" altLang="en-US" dirty="0"/>
              <a:t>、</a:t>
            </a:r>
            <a:r>
              <a:rPr lang="en-ID" altLang="zh-TW" dirty="0" err="1"/>
              <a:t>KernelSHAP</a:t>
            </a:r>
            <a:endParaRPr lang="en-ID" dirty="0"/>
          </a:p>
        </p:txBody>
      </p:sp>
      <p:sp>
        <p:nvSpPr>
          <p:cNvPr id="4" name="文字方塊 3">
            <a:extLst>
              <a:ext uri="{FF2B5EF4-FFF2-40B4-BE49-F238E27FC236}">
                <a16:creationId xmlns:a16="http://schemas.microsoft.com/office/drawing/2014/main" id="{DA1A67A1-B509-46A1-A498-A727232F7C33}"/>
              </a:ext>
            </a:extLst>
          </p:cNvPr>
          <p:cNvSpPr txBox="1"/>
          <p:nvPr/>
        </p:nvSpPr>
        <p:spPr>
          <a:xfrm>
            <a:off x="1285875" y="5391150"/>
            <a:ext cx="6172200" cy="369332"/>
          </a:xfrm>
          <a:prstGeom prst="rect">
            <a:avLst/>
          </a:prstGeom>
          <a:noFill/>
        </p:spPr>
        <p:txBody>
          <a:bodyPr wrap="square" rtlCol="0">
            <a:spAutoFit/>
          </a:bodyPr>
          <a:lstStyle/>
          <a:p>
            <a:r>
              <a:rPr lang="en-ID" dirty="0"/>
              <a:t>Global Explanations : Morris Sensitivity</a:t>
            </a:r>
            <a:r>
              <a:rPr lang="zh-TW" altLang="en-US" dirty="0"/>
              <a:t>、</a:t>
            </a:r>
            <a:r>
              <a:rPr lang="en-ID" altLang="zh-TW" dirty="0"/>
              <a:t>Partial Dependence</a:t>
            </a:r>
            <a:endParaRPr lang="en-ID" dirty="0"/>
          </a:p>
        </p:txBody>
      </p:sp>
      <p:sp>
        <p:nvSpPr>
          <p:cNvPr id="5" name="文字方塊 4">
            <a:extLst>
              <a:ext uri="{FF2B5EF4-FFF2-40B4-BE49-F238E27FC236}">
                <a16:creationId xmlns:a16="http://schemas.microsoft.com/office/drawing/2014/main" id="{6EBC8F25-60BC-4683-9250-1F75588790DD}"/>
              </a:ext>
            </a:extLst>
          </p:cNvPr>
          <p:cNvSpPr txBox="1"/>
          <p:nvPr/>
        </p:nvSpPr>
        <p:spPr>
          <a:xfrm>
            <a:off x="1285875" y="3842266"/>
            <a:ext cx="5419725" cy="369333"/>
          </a:xfrm>
          <a:prstGeom prst="rect">
            <a:avLst/>
          </a:prstGeom>
          <a:noFill/>
        </p:spPr>
        <p:txBody>
          <a:bodyPr wrap="square" rtlCol="0">
            <a:spAutoFit/>
          </a:bodyPr>
          <a:lstStyle/>
          <a:p>
            <a:r>
              <a:rPr lang="zh-TW" altLang="en-US" dirty="0"/>
              <a:t>解釋方法</a:t>
            </a:r>
            <a:r>
              <a:rPr lang="en-ID" altLang="zh-TW" dirty="0"/>
              <a:t>(</a:t>
            </a:r>
            <a:r>
              <a:rPr lang="zh-TW" altLang="en-US" dirty="0"/>
              <a:t>可能還有更多，但底下是官方有介紹到的</a:t>
            </a:r>
            <a:r>
              <a:rPr lang="en-ID" altLang="zh-TW" dirty="0"/>
              <a:t>)</a:t>
            </a:r>
            <a:endParaRPr lang="en-ID" dirty="0"/>
          </a:p>
        </p:txBody>
      </p:sp>
      <p:sp>
        <p:nvSpPr>
          <p:cNvPr id="6" name="文字方塊 5">
            <a:extLst>
              <a:ext uri="{FF2B5EF4-FFF2-40B4-BE49-F238E27FC236}">
                <a16:creationId xmlns:a16="http://schemas.microsoft.com/office/drawing/2014/main" id="{2FF95718-2470-41CC-8F4C-6A87140FE7B0}"/>
              </a:ext>
            </a:extLst>
          </p:cNvPr>
          <p:cNvSpPr txBox="1"/>
          <p:nvPr/>
        </p:nvSpPr>
        <p:spPr>
          <a:xfrm>
            <a:off x="1300162" y="1462087"/>
            <a:ext cx="3619500" cy="369332"/>
          </a:xfrm>
          <a:prstGeom prst="rect">
            <a:avLst/>
          </a:prstGeom>
          <a:noFill/>
        </p:spPr>
        <p:txBody>
          <a:bodyPr wrap="square" rtlCol="0">
            <a:spAutoFit/>
          </a:bodyPr>
          <a:lstStyle/>
          <a:p>
            <a:r>
              <a:rPr lang="zh-TW" altLang="en-US" dirty="0"/>
              <a:t>預測方法</a:t>
            </a:r>
            <a:endParaRPr lang="en-ID" dirty="0"/>
          </a:p>
        </p:txBody>
      </p:sp>
      <p:sp>
        <p:nvSpPr>
          <p:cNvPr id="7" name="文字方塊 6">
            <a:extLst>
              <a:ext uri="{FF2B5EF4-FFF2-40B4-BE49-F238E27FC236}">
                <a16:creationId xmlns:a16="http://schemas.microsoft.com/office/drawing/2014/main" id="{4CEE9970-3738-43F1-91D2-993308EF205A}"/>
              </a:ext>
            </a:extLst>
          </p:cNvPr>
          <p:cNvSpPr txBox="1"/>
          <p:nvPr/>
        </p:nvSpPr>
        <p:spPr>
          <a:xfrm>
            <a:off x="1285874" y="1895474"/>
            <a:ext cx="7267576" cy="646331"/>
          </a:xfrm>
          <a:prstGeom prst="rect">
            <a:avLst/>
          </a:prstGeom>
          <a:noFill/>
        </p:spPr>
        <p:txBody>
          <a:bodyPr wrap="square" rtlCol="0">
            <a:spAutoFit/>
          </a:bodyPr>
          <a:lstStyle/>
          <a:p>
            <a:r>
              <a:rPr lang="zh-TW" altLang="en-US" dirty="0"/>
              <a:t>各種</a:t>
            </a:r>
            <a:r>
              <a:rPr lang="en-ID" altLang="zh-TW" dirty="0"/>
              <a:t>white box(</a:t>
            </a:r>
            <a:r>
              <a:rPr lang="zh-TW" altLang="en-US" dirty="0"/>
              <a:t>較好解釋的</a:t>
            </a:r>
            <a:r>
              <a:rPr lang="en-ID" altLang="zh-TW" dirty="0"/>
              <a:t>) model</a:t>
            </a:r>
            <a:r>
              <a:rPr lang="zh-TW" altLang="en-US" dirty="0"/>
              <a:t>或</a:t>
            </a:r>
            <a:r>
              <a:rPr lang="en-ID" altLang="zh-TW" dirty="0"/>
              <a:t>black box model</a:t>
            </a:r>
          </a:p>
          <a:p>
            <a:r>
              <a:rPr lang="en-ID" dirty="0"/>
              <a:t>EBM(Explainable Boosting Machine) from Microsoft  -  GA2M algorithm</a:t>
            </a:r>
          </a:p>
        </p:txBody>
      </p:sp>
      <p:sp>
        <p:nvSpPr>
          <p:cNvPr id="2" name="文字方塊 1">
            <a:extLst>
              <a:ext uri="{FF2B5EF4-FFF2-40B4-BE49-F238E27FC236}">
                <a16:creationId xmlns:a16="http://schemas.microsoft.com/office/drawing/2014/main" id="{521C5E1C-E64E-417F-9F32-D0881C78AAE7}"/>
              </a:ext>
            </a:extLst>
          </p:cNvPr>
          <p:cNvSpPr txBox="1"/>
          <p:nvPr/>
        </p:nvSpPr>
        <p:spPr>
          <a:xfrm>
            <a:off x="6249035" y="531257"/>
            <a:ext cx="1209040" cy="369332"/>
          </a:xfrm>
          <a:prstGeom prst="rect">
            <a:avLst/>
          </a:prstGeom>
          <a:noFill/>
        </p:spPr>
        <p:txBody>
          <a:bodyPr wrap="square" rtlCol="0">
            <a:spAutoFit/>
          </a:bodyPr>
          <a:lstStyle/>
          <a:p>
            <a:r>
              <a:rPr lang="en-ID" dirty="0"/>
              <a:t>Use Case</a:t>
            </a:r>
          </a:p>
        </p:txBody>
      </p:sp>
    </p:spTree>
    <p:extLst>
      <p:ext uri="{BB962C8B-B14F-4D97-AF65-F5344CB8AC3E}">
        <p14:creationId xmlns:p14="http://schemas.microsoft.com/office/powerpoint/2010/main" val="21078767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01</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9" name="文本框 10">
            <a:extLst>
              <a:ext uri="{FF2B5EF4-FFF2-40B4-BE49-F238E27FC236}">
                <a16:creationId xmlns:a16="http://schemas.microsoft.com/office/drawing/2014/main" id="{E2C935DA-43BF-42D3-8E04-C38F0000AC33}"/>
              </a:ext>
            </a:extLst>
          </p:cNvPr>
          <p:cNvSpPr txBox="1"/>
          <p:nvPr/>
        </p:nvSpPr>
        <p:spPr>
          <a:xfrm>
            <a:off x="3986871" y="2938426"/>
            <a:ext cx="5023779" cy="814554"/>
          </a:xfrm>
          <a:prstGeom prst="rect">
            <a:avLst/>
          </a:prstGeom>
          <a:noFill/>
        </p:spPr>
        <p:txBody>
          <a:bodyPr wrap="square" lIns="91412" tIns="45706" rIns="91412" bIns="45706" rtlCol="0">
            <a:spAutoFit/>
          </a:bodyPr>
          <a:lstStyle/>
          <a:p>
            <a:pPr algn="dist">
              <a:lnSpc>
                <a:spcPct val="130000"/>
              </a:lnSpc>
            </a:pPr>
            <a:r>
              <a:rPr lang="en-ID" altLang="zh-CN" sz="4000" dirty="0">
                <a:solidFill>
                  <a:schemeClr val="accent1"/>
                </a:solidFill>
                <a:latin typeface="微软雅黑"/>
                <a:ea typeface="微软雅黑"/>
              </a:rPr>
              <a:t>Why Interpret?</a:t>
            </a:r>
            <a:endParaRPr lang="zh-CN" altLang="en-US" sz="4000" dirty="0">
              <a:solidFill>
                <a:schemeClr val="accent1"/>
              </a:solidFill>
              <a:latin typeface="微软雅黑"/>
              <a:ea typeface="微软雅黑"/>
            </a:endParaRPr>
          </a:p>
        </p:txBody>
      </p:sp>
    </p:spTree>
    <p:extLst>
      <p:ext uri="{BB962C8B-B14F-4D97-AF65-F5344CB8AC3E}">
        <p14:creationId xmlns:p14="http://schemas.microsoft.com/office/powerpoint/2010/main" val="14071352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9"/>
                                        </p:tgtEl>
                                      </p:cBhvr>
                                    </p:animEffect>
                                    <p:animScale>
                                      <p:cBhvr>
                                        <p:cTn id="26"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9"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3B899EBD-4D88-44BC-8C2D-4F94E4D6118B}"/>
              </a:ext>
            </a:extLst>
          </p:cNvPr>
          <p:cNvSpPr txBox="1"/>
          <p:nvPr/>
        </p:nvSpPr>
        <p:spPr>
          <a:xfrm>
            <a:off x="1854833" y="1783139"/>
            <a:ext cx="3952873" cy="1200329"/>
          </a:xfrm>
          <a:prstGeom prst="rect">
            <a:avLst/>
          </a:prstGeom>
          <a:noFill/>
        </p:spPr>
        <p:txBody>
          <a:bodyPr wrap="square" rtlCol="0">
            <a:spAutoFit/>
          </a:bodyPr>
          <a:lstStyle/>
          <a:p>
            <a:r>
              <a:rPr lang="en-ID" dirty="0" err="1"/>
              <a:t>Ebm</a:t>
            </a:r>
            <a:r>
              <a:rPr lang="zh-TW" altLang="en-US" dirty="0"/>
              <a:t>的預設解釋方法：</a:t>
            </a:r>
            <a:endParaRPr lang="en-ID" altLang="zh-TW" dirty="0"/>
          </a:p>
          <a:p>
            <a:r>
              <a:rPr lang="en-ID" altLang="zh-TW" dirty="0"/>
              <a:t>Local </a:t>
            </a:r>
            <a:r>
              <a:rPr lang="zh-TW" altLang="en-US" dirty="0"/>
              <a:t>應該也是用</a:t>
            </a:r>
            <a:r>
              <a:rPr lang="en-ID" altLang="zh-TW" dirty="0"/>
              <a:t>Kernel SHAP</a:t>
            </a:r>
          </a:p>
          <a:p>
            <a:r>
              <a:rPr lang="en-ID" altLang="zh-TW" dirty="0"/>
              <a:t>Global </a:t>
            </a:r>
            <a:r>
              <a:rPr lang="zh-TW" altLang="en-US" dirty="0"/>
              <a:t>為</a:t>
            </a:r>
            <a:r>
              <a:rPr lang="en-ID" altLang="zh-TW" dirty="0"/>
              <a:t>Mean Absolute Score</a:t>
            </a:r>
          </a:p>
          <a:p>
            <a:r>
              <a:rPr lang="zh-TW" altLang="en-US" dirty="0"/>
              <a:t>但也可以使用之前提到的解釋方法</a:t>
            </a:r>
            <a:endParaRPr lang="en-ID" altLang="zh-TW" dirty="0"/>
          </a:p>
        </p:txBody>
      </p:sp>
      <p:sp>
        <p:nvSpPr>
          <p:cNvPr id="3" name="文字方塊 2">
            <a:extLst>
              <a:ext uri="{FF2B5EF4-FFF2-40B4-BE49-F238E27FC236}">
                <a16:creationId xmlns:a16="http://schemas.microsoft.com/office/drawing/2014/main" id="{FEA35BF5-42AB-4AAB-90BF-BE34650BC845}"/>
              </a:ext>
            </a:extLst>
          </p:cNvPr>
          <p:cNvSpPr txBox="1"/>
          <p:nvPr/>
        </p:nvSpPr>
        <p:spPr>
          <a:xfrm>
            <a:off x="8134350" y="1225034"/>
            <a:ext cx="1866900" cy="369332"/>
          </a:xfrm>
          <a:prstGeom prst="rect">
            <a:avLst/>
          </a:prstGeom>
          <a:noFill/>
        </p:spPr>
        <p:txBody>
          <a:bodyPr wrap="square" rtlCol="0">
            <a:spAutoFit/>
          </a:bodyPr>
          <a:lstStyle/>
          <a:p>
            <a:r>
              <a:rPr lang="en-ID" dirty="0"/>
              <a:t>Morris Sensitivity</a:t>
            </a:r>
          </a:p>
        </p:txBody>
      </p:sp>
      <p:sp>
        <p:nvSpPr>
          <p:cNvPr id="4" name="文字方塊 3">
            <a:extLst>
              <a:ext uri="{FF2B5EF4-FFF2-40B4-BE49-F238E27FC236}">
                <a16:creationId xmlns:a16="http://schemas.microsoft.com/office/drawing/2014/main" id="{E472E315-BBD6-44E1-9B99-BCC8BFF42EAE}"/>
              </a:ext>
            </a:extLst>
          </p:cNvPr>
          <p:cNvSpPr txBox="1"/>
          <p:nvPr/>
        </p:nvSpPr>
        <p:spPr>
          <a:xfrm>
            <a:off x="7153277" y="1783139"/>
            <a:ext cx="3952873" cy="3139321"/>
          </a:xfrm>
          <a:prstGeom prst="rect">
            <a:avLst/>
          </a:prstGeom>
          <a:noFill/>
        </p:spPr>
        <p:txBody>
          <a:bodyPr wrap="square" rtlCol="0">
            <a:spAutoFit/>
          </a:bodyPr>
          <a:lstStyle/>
          <a:p>
            <a:r>
              <a:rPr lang="en-ID" dirty="0"/>
              <a:t>“Sensitivity analysis looks at how the output of a model (i.e. simulation) varies, as the inputs are changed.“</a:t>
            </a:r>
          </a:p>
          <a:p>
            <a:endParaRPr lang="en-ID" dirty="0"/>
          </a:p>
          <a:p>
            <a:r>
              <a:rPr lang="en-ID" dirty="0"/>
              <a:t>“The Morris method (Morris, 1991) allows the user to identify influential and non-influential numeric inputs.”</a:t>
            </a:r>
          </a:p>
          <a:p>
            <a:endParaRPr lang="en-ID" dirty="0"/>
          </a:p>
          <a:p>
            <a:r>
              <a:rPr lang="en-ID" dirty="0"/>
              <a:t>From </a:t>
            </a:r>
            <a:r>
              <a:rPr lang="en-ID" dirty="0">
                <a:hlinkClick r:id="rId2"/>
              </a:rPr>
              <a:t>http://www.apsim.info/ApsimxFiles/Sensitivity_MorrisMethod3641.pdf</a:t>
            </a:r>
            <a:endParaRPr lang="en-ID" dirty="0"/>
          </a:p>
        </p:txBody>
      </p:sp>
      <p:sp>
        <p:nvSpPr>
          <p:cNvPr id="5" name="文字方塊 4">
            <a:extLst>
              <a:ext uri="{FF2B5EF4-FFF2-40B4-BE49-F238E27FC236}">
                <a16:creationId xmlns:a16="http://schemas.microsoft.com/office/drawing/2014/main" id="{B1D7C983-F542-4DA4-AFA9-140155020888}"/>
              </a:ext>
            </a:extLst>
          </p:cNvPr>
          <p:cNvSpPr txBox="1"/>
          <p:nvPr/>
        </p:nvSpPr>
        <p:spPr>
          <a:xfrm>
            <a:off x="1854833" y="3352799"/>
            <a:ext cx="3326767" cy="646331"/>
          </a:xfrm>
          <a:prstGeom prst="rect">
            <a:avLst/>
          </a:prstGeom>
          <a:noFill/>
        </p:spPr>
        <p:txBody>
          <a:bodyPr wrap="square" rtlCol="0">
            <a:spAutoFit/>
          </a:bodyPr>
          <a:lstStyle/>
          <a:p>
            <a:pPr algn="ctr"/>
            <a:r>
              <a:rPr lang="zh-TW" altLang="en-US" dirty="0"/>
              <a:t>結果解釋方法還是用跟</a:t>
            </a:r>
            <a:r>
              <a:rPr lang="en-ID" altLang="zh-TW" dirty="0"/>
              <a:t>black box</a:t>
            </a:r>
            <a:r>
              <a:rPr lang="zh-TW" altLang="en-US" dirty="0"/>
              <a:t>模型解釋方法一樣</a:t>
            </a:r>
            <a:endParaRPr lang="en-ID" dirty="0"/>
          </a:p>
        </p:txBody>
      </p:sp>
    </p:spTree>
    <p:extLst>
      <p:ext uri="{BB962C8B-B14F-4D97-AF65-F5344CB8AC3E}">
        <p14:creationId xmlns:p14="http://schemas.microsoft.com/office/powerpoint/2010/main" val="224581760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C88256-4AB0-498B-897B-8E720047D689}"/>
              </a:ext>
            </a:extLst>
          </p:cNvPr>
          <p:cNvSpPr txBox="1"/>
          <p:nvPr/>
        </p:nvSpPr>
        <p:spPr>
          <a:xfrm>
            <a:off x="4410075" y="1790700"/>
            <a:ext cx="3048000" cy="369332"/>
          </a:xfrm>
          <a:prstGeom prst="rect">
            <a:avLst/>
          </a:prstGeom>
          <a:noFill/>
        </p:spPr>
        <p:txBody>
          <a:bodyPr wrap="square" rtlCol="0">
            <a:spAutoFit/>
          </a:bodyPr>
          <a:lstStyle/>
          <a:p>
            <a:r>
              <a:rPr lang="zh-TW" altLang="en-US" dirty="0"/>
              <a:t>放圖、解釋、或實際</a:t>
            </a:r>
            <a:r>
              <a:rPr lang="en-ID" altLang="zh-TW" dirty="0"/>
              <a:t>demo</a:t>
            </a:r>
            <a:endParaRPr lang="en-ID" dirty="0"/>
          </a:p>
        </p:txBody>
      </p:sp>
      <p:sp>
        <p:nvSpPr>
          <p:cNvPr id="3" name="文字方塊 2">
            <a:extLst>
              <a:ext uri="{FF2B5EF4-FFF2-40B4-BE49-F238E27FC236}">
                <a16:creationId xmlns:a16="http://schemas.microsoft.com/office/drawing/2014/main" id="{E3B5D872-A1C3-4E97-B935-478D87970167}"/>
              </a:ext>
            </a:extLst>
          </p:cNvPr>
          <p:cNvSpPr txBox="1"/>
          <p:nvPr/>
        </p:nvSpPr>
        <p:spPr>
          <a:xfrm>
            <a:off x="2981325" y="2379791"/>
            <a:ext cx="5734050" cy="646331"/>
          </a:xfrm>
          <a:prstGeom prst="rect">
            <a:avLst/>
          </a:prstGeom>
          <a:noFill/>
        </p:spPr>
        <p:txBody>
          <a:bodyPr wrap="square" rtlCol="0">
            <a:spAutoFit/>
          </a:bodyPr>
          <a:lstStyle/>
          <a:p>
            <a:pPr algn="ctr"/>
            <a:r>
              <a:rPr lang="zh-TW" altLang="en-US" dirty="0"/>
              <a:t>資料集</a:t>
            </a:r>
            <a:r>
              <a:rPr lang="en-ID" altLang="zh-TW" dirty="0"/>
              <a:t> – bank marketing dataset</a:t>
            </a:r>
          </a:p>
          <a:p>
            <a:pPr algn="ctr"/>
            <a:r>
              <a:rPr lang="en-ID" dirty="0">
                <a:hlinkClick r:id="rId2"/>
              </a:rPr>
              <a:t>https://archive.ics.uci.edu/ml/datasets/Bank+Marketing</a:t>
            </a:r>
            <a:endParaRPr lang="en-ID" dirty="0"/>
          </a:p>
        </p:txBody>
      </p:sp>
      <p:sp>
        <p:nvSpPr>
          <p:cNvPr id="4" name="文字方塊 3">
            <a:extLst>
              <a:ext uri="{FF2B5EF4-FFF2-40B4-BE49-F238E27FC236}">
                <a16:creationId xmlns:a16="http://schemas.microsoft.com/office/drawing/2014/main" id="{A141029F-15C3-4692-AB82-21EFB0945DB4}"/>
              </a:ext>
            </a:extLst>
          </p:cNvPr>
          <p:cNvSpPr txBox="1"/>
          <p:nvPr/>
        </p:nvSpPr>
        <p:spPr>
          <a:xfrm>
            <a:off x="3257550" y="3245881"/>
            <a:ext cx="5534025" cy="646331"/>
          </a:xfrm>
          <a:prstGeom prst="rect">
            <a:avLst/>
          </a:prstGeom>
          <a:noFill/>
        </p:spPr>
        <p:txBody>
          <a:bodyPr wrap="square" rtlCol="0">
            <a:spAutoFit/>
          </a:bodyPr>
          <a:lstStyle/>
          <a:p>
            <a:pPr algn="ctr"/>
            <a:r>
              <a:rPr lang="zh-TW" altLang="en-US" dirty="0"/>
              <a:t>其中一個</a:t>
            </a:r>
            <a:r>
              <a:rPr lang="en-ID" altLang="zh-TW" dirty="0"/>
              <a:t>attribute (duration)</a:t>
            </a:r>
            <a:r>
              <a:rPr lang="zh-TW" altLang="en-US" dirty="0"/>
              <a:t>算是有</a:t>
            </a:r>
            <a:r>
              <a:rPr lang="en-ID" altLang="zh-TW" dirty="0"/>
              <a:t>data leakage</a:t>
            </a:r>
          </a:p>
          <a:p>
            <a:pPr algn="ctr"/>
            <a:r>
              <a:rPr lang="en-ID" altLang="zh-TW" dirty="0"/>
              <a:t>=&gt;</a:t>
            </a:r>
            <a:r>
              <a:rPr lang="zh-TW" altLang="en-US" dirty="0"/>
              <a:t>多數準確的模型通常都會學到此</a:t>
            </a:r>
            <a:r>
              <a:rPr lang="en-ID" altLang="zh-TW" dirty="0"/>
              <a:t>feature</a:t>
            </a:r>
          </a:p>
        </p:txBody>
      </p:sp>
    </p:spTree>
    <p:extLst>
      <p:ext uri="{BB962C8B-B14F-4D97-AF65-F5344CB8AC3E}">
        <p14:creationId xmlns:p14="http://schemas.microsoft.com/office/powerpoint/2010/main" val="28134629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A890E0A9-411C-4F5D-A3C9-051232B948A9}"/>
              </a:ext>
            </a:extLst>
          </p:cNvPr>
          <p:cNvSpPr txBox="1"/>
          <p:nvPr/>
        </p:nvSpPr>
        <p:spPr>
          <a:xfrm>
            <a:off x="4276725" y="4067175"/>
            <a:ext cx="2752725" cy="369332"/>
          </a:xfrm>
          <a:prstGeom prst="rect">
            <a:avLst/>
          </a:prstGeom>
          <a:noFill/>
        </p:spPr>
        <p:txBody>
          <a:bodyPr wrap="square" rtlCol="0">
            <a:spAutoFit/>
          </a:bodyPr>
          <a:lstStyle/>
          <a:p>
            <a:r>
              <a:rPr lang="zh-TW" altLang="en-US" dirty="0"/>
              <a:t>開源碼最近有持續再更新</a:t>
            </a:r>
            <a:endParaRPr lang="en-ID" dirty="0"/>
          </a:p>
        </p:txBody>
      </p:sp>
      <p:sp>
        <p:nvSpPr>
          <p:cNvPr id="3" name="文字方塊 2">
            <a:extLst>
              <a:ext uri="{FF2B5EF4-FFF2-40B4-BE49-F238E27FC236}">
                <a16:creationId xmlns:a16="http://schemas.microsoft.com/office/drawing/2014/main" id="{CFA008CB-B38C-4F7D-8D24-E065C6F7D41D}"/>
              </a:ext>
            </a:extLst>
          </p:cNvPr>
          <p:cNvSpPr txBox="1"/>
          <p:nvPr/>
        </p:nvSpPr>
        <p:spPr>
          <a:xfrm>
            <a:off x="2833687" y="2782669"/>
            <a:ext cx="6086475" cy="923330"/>
          </a:xfrm>
          <a:prstGeom prst="rect">
            <a:avLst/>
          </a:prstGeom>
          <a:noFill/>
        </p:spPr>
        <p:txBody>
          <a:bodyPr wrap="square" rtlCol="0">
            <a:spAutoFit/>
          </a:bodyPr>
          <a:lstStyle/>
          <a:p>
            <a:r>
              <a:rPr lang="zh-TW" altLang="en-US" dirty="0"/>
              <a:t>我使用起來覺得是個蠻不錯的產品，蠻簡單方便使用的，但我沒</a:t>
            </a:r>
            <a:r>
              <a:rPr lang="en-ID" altLang="zh-TW" dirty="0"/>
              <a:t>train</a:t>
            </a:r>
            <a:r>
              <a:rPr lang="zh-TW" altLang="en-US" dirty="0"/>
              <a:t>過</a:t>
            </a:r>
            <a:r>
              <a:rPr lang="en-ID" altLang="zh-TW" dirty="0"/>
              <a:t>deep neural network</a:t>
            </a:r>
            <a:r>
              <a:rPr lang="zh-TW" altLang="en-US" dirty="0"/>
              <a:t>，不知道會不會難用</a:t>
            </a:r>
            <a:endParaRPr lang="en-ID" altLang="zh-TW" dirty="0"/>
          </a:p>
          <a:p>
            <a:r>
              <a:rPr lang="zh-TW" altLang="en-US" dirty="0"/>
              <a:t>但個人猜測應該簡單很多</a:t>
            </a:r>
            <a:r>
              <a:rPr lang="en-US" altLang="zh-TW" dirty="0"/>
              <a:t>(</a:t>
            </a:r>
            <a:r>
              <a:rPr lang="zh-TW" altLang="en-US" dirty="0"/>
              <a:t>至少跟</a:t>
            </a:r>
            <a:r>
              <a:rPr lang="en-ID" altLang="zh-TW" dirty="0"/>
              <a:t>data </a:t>
            </a:r>
            <a:r>
              <a:rPr lang="en-ID" altLang="zh-TW" dirty="0" err="1"/>
              <a:t>shapley</a:t>
            </a:r>
            <a:r>
              <a:rPr lang="zh-TW" altLang="en-US" dirty="0"/>
              <a:t>比</a:t>
            </a:r>
            <a:r>
              <a:rPr lang="en-ID" altLang="zh-TW" dirty="0"/>
              <a:t>)</a:t>
            </a:r>
            <a:endParaRPr lang="en-ID" dirty="0"/>
          </a:p>
        </p:txBody>
      </p:sp>
    </p:spTree>
    <p:extLst>
      <p:ext uri="{BB962C8B-B14F-4D97-AF65-F5344CB8AC3E}">
        <p14:creationId xmlns:p14="http://schemas.microsoft.com/office/powerpoint/2010/main" val="3069477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04</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4069421" y="3021723"/>
            <a:ext cx="3886590" cy="814554"/>
          </a:xfrm>
          <a:prstGeom prst="rect">
            <a:avLst/>
          </a:prstGeom>
          <a:noFill/>
        </p:spPr>
        <p:txBody>
          <a:bodyPr wrap="square" lIns="91412" tIns="45706" rIns="91412" bIns="45706" rtlCol="0">
            <a:spAutoFit/>
          </a:bodyPr>
          <a:lstStyle/>
          <a:p>
            <a:pPr algn="ctr">
              <a:lnSpc>
                <a:spcPct val="130000"/>
              </a:lnSpc>
            </a:pPr>
            <a:r>
              <a:rPr lang="en-ID" altLang="zh-CN" sz="4000" dirty="0">
                <a:solidFill>
                  <a:schemeClr val="accent1"/>
                </a:solidFill>
                <a:latin typeface="微软雅黑" panose="020B0503020204020204" pitchFamily="34" charset="-122"/>
                <a:ea typeface="微软雅黑" panose="020B0503020204020204" pitchFamily="34" charset="-122"/>
              </a:rPr>
              <a:t>Data Shapley</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3742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7404D23-1F84-4D06-B431-188FA01CDB03}"/>
              </a:ext>
            </a:extLst>
          </p:cNvPr>
          <p:cNvSpPr txBox="1"/>
          <p:nvPr/>
        </p:nvSpPr>
        <p:spPr>
          <a:xfrm>
            <a:off x="1028700" y="1504952"/>
            <a:ext cx="8039100" cy="369332"/>
          </a:xfrm>
          <a:prstGeom prst="rect">
            <a:avLst/>
          </a:prstGeom>
          <a:noFill/>
        </p:spPr>
        <p:txBody>
          <a:bodyPr wrap="square" rtlCol="0">
            <a:spAutoFit/>
          </a:bodyPr>
          <a:lstStyle/>
          <a:p>
            <a:r>
              <a:rPr lang="en-ID" dirty="0"/>
              <a:t>LIME</a:t>
            </a:r>
            <a:r>
              <a:rPr lang="zh-TW" altLang="en-US" dirty="0"/>
              <a:t>、</a:t>
            </a:r>
            <a:r>
              <a:rPr lang="en-ID" dirty="0"/>
              <a:t>SHAP</a:t>
            </a:r>
            <a:r>
              <a:rPr lang="zh-TW" altLang="en-US" dirty="0"/>
              <a:t>、及其他許多解釋模型</a:t>
            </a:r>
            <a:r>
              <a:rPr lang="en-ID" dirty="0"/>
              <a:t> – Additive </a:t>
            </a:r>
            <a:r>
              <a:rPr lang="en-ID" dirty="0">
                <a:solidFill>
                  <a:srgbClr val="FF0000"/>
                </a:solidFill>
              </a:rPr>
              <a:t>Feature</a:t>
            </a:r>
            <a:r>
              <a:rPr lang="en-ID" dirty="0"/>
              <a:t> Attribution Methods</a:t>
            </a:r>
          </a:p>
        </p:txBody>
      </p:sp>
      <p:sp>
        <p:nvSpPr>
          <p:cNvPr id="6" name="文字方塊 5">
            <a:extLst>
              <a:ext uri="{FF2B5EF4-FFF2-40B4-BE49-F238E27FC236}">
                <a16:creationId xmlns:a16="http://schemas.microsoft.com/office/drawing/2014/main" id="{39A7EB80-B0F0-4F5A-8F75-A0D5D7D7B155}"/>
              </a:ext>
            </a:extLst>
          </p:cNvPr>
          <p:cNvSpPr txBox="1"/>
          <p:nvPr/>
        </p:nvSpPr>
        <p:spPr>
          <a:xfrm>
            <a:off x="1028700" y="2181225"/>
            <a:ext cx="5381625" cy="369332"/>
          </a:xfrm>
          <a:prstGeom prst="rect">
            <a:avLst/>
          </a:prstGeom>
          <a:noFill/>
        </p:spPr>
        <p:txBody>
          <a:bodyPr wrap="square" rtlCol="0">
            <a:spAutoFit/>
          </a:bodyPr>
          <a:lstStyle/>
          <a:p>
            <a:r>
              <a:rPr lang="en-ID" dirty="0"/>
              <a:t>Data Shapley – Valuation of </a:t>
            </a:r>
            <a:r>
              <a:rPr lang="en-ID" dirty="0">
                <a:solidFill>
                  <a:srgbClr val="FF0000"/>
                </a:solidFill>
              </a:rPr>
              <a:t>Data</a:t>
            </a:r>
          </a:p>
        </p:txBody>
      </p:sp>
      <p:pic>
        <p:nvPicPr>
          <p:cNvPr id="1026" name="Picture 2" descr="ãdataframeãçåçæå°çµæ">
            <a:extLst>
              <a:ext uri="{FF2B5EF4-FFF2-40B4-BE49-F238E27FC236}">
                <a16:creationId xmlns:a16="http://schemas.microsoft.com/office/drawing/2014/main" id="{E3811FE9-C330-418B-ABE5-EB4AA66BC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81288"/>
            <a:ext cx="4029075" cy="352896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單箭頭接點 7">
            <a:extLst>
              <a:ext uri="{FF2B5EF4-FFF2-40B4-BE49-F238E27FC236}">
                <a16:creationId xmlns:a16="http://schemas.microsoft.com/office/drawing/2014/main" id="{F746D787-A60D-49DA-9E8C-A49E0FAC325A}"/>
              </a:ext>
            </a:extLst>
          </p:cNvPr>
          <p:cNvCxnSpPr>
            <a:cxnSpLocks/>
          </p:cNvCxnSpPr>
          <p:nvPr/>
        </p:nvCxnSpPr>
        <p:spPr>
          <a:xfrm>
            <a:off x="6276975" y="1874284"/>
            <a:ext cx="1181100" cy="8070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EC0317B5-E627-4C1F-9A04-BAA47DA37C9A}"/>
              </a:ext>
            </a:extLst>
          </p:cNvPr>
          <p:cNvCxnSpPr>
            <a:cxnSpLocks/>
          </p:cNvCxnSpPr>
          <p:nvPr/>
        </p:nvCxnSpPr>
        <p:spPr>
          <a:xfrm>
            <a:off x="4162425" y="2497098"/>
            <a:ext cx="1857375" cy="13795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文字方塊 1">
            <a:extLst>
              <a:ext uri="{FF2B5EF4-FFF2-40B4-BE49-F238E27FC236}">
                <a16:creationId xmlns:a16="http://schemas.microsoft.com/office/drawing/2014/main" id="{0A22D318-F795-420A-82E1-4F70FE1B664F}"/>
              </a:ext>
            </a:extLst>
          </p:cNvPr>
          <p:cNvSpPr txBox="1"/>
          <p:nvPr/>
        </p:nvSpPr>
        <p:spPr>
          <a:xfrm>
            <a:off x="1466850" y="3429000"/>
            <a:ext cx="2695575" cy="1754326"/>
          </a:xfrm>
          <a:prstGeom prst="rect">
            <a:avLst/>
          </a:prstGeom>
          <a:noFill/>
        </p:spPr>
        <p:txBody>
          <a:bodyPr wrap="square" rtlCol="0">
            <a:spAutoFit/>
          </a:bodyPr>
          <a:lstStyle/>
          <a:p>
            <a:r>
              <a:rPr lang="en-ID" dirty="0"/>
              <a:t>Game(Overall Coalition)</a:t>
            </a:r>
            <a:r>
              <a:rPr lang="zh-TW" altLang="en-US" dirty="0"/>
              <a:t>變為</a:t>
            </a:r>
            <a:endParaRPr lang="en-ID" altLang="zh-TW" dirty="0"/>
          </a:p>
          <a:p>
            <a:r>
              <a:rPr lang="en-ID" altLang="zh-TW" dirty="0"/>
              <a:t>Train set</a:t>
            </a:r>
            <a:r>
              <a:rPr lang="zh-TW" altLang="en-US" dirty="0"/>
              <a:t>在</a:t>
            </a:r>
            <a:r>
              <a:rPr lang="en-ID" altLang="zh-TW" dirty="0"/>
              <a:t>test set</a:t>
            </a:r>
          </a:p>
          <a:p>
            <a:r>
              <a:rPr lang="en-ID" dirty="0"/>
              <a:t>Performance score</a:t>
            </a:r>
          </a:p>
          <a:p>
            <a:r>
              <a:rPr lang="zh-TW" altLang="en-US" dirty="0"/>
              <a:t>找出每個</a:t>
            </a:r>
            <a:r>
              <a:rPr lang="en-ID" altLang="zh-TW" dirty="0"/>
              <a:t>data point</a:t>
            </a:r>
            <a:r>
              <a:rPr lang="zh-TW" altLang="en-US" dirty="0"/>
              <a:t>貢獻了</a:t>
            </a:r>
            <a:r>
              <a:rPr lang="en-ID" altLang="zh-TW" dirty="0"/>
              <a:t>performance</a:t>
            </a:r>
            <a:r>
              <a:rPr lang="zh-TW" altLang="en-US" dirty="0"/>
              <a:t>多少</a:t>
            </a:r>
            <a:endParaRPr lang="en-ID" dirty="0"/>
          </a:p>
        </p:txBody>
      </p:sp>
    </p:spTree>
    <p:extLst>
      <p:ext uri="{BB962C8B-B14F-4D97-AF65-F5344CB8AC3E}">
        <p14:creationId xmlns:p14="http://schemas.microsoft.com/office/powerpoint/2010/main" val="252478345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2D9430A-DD44-4260-86E9-919BEDA9CD31}"/>
              </a:ext>
            </a:extLst>
          </p:cNvPr>
          <p:cNvSpPr txBox="1"/>
          <p:nvPr/>
        </p:nvSpPr>
        <p:spPr>
          <a:xfrm>
            <a:off x="4229100" y="304800"/>
            <a:ext cx="4381500" cy="369332"/>
          </a:xfrm>
          <a:prstGeom prst="rect">
            <a:avLst/>
          </a:prstGeom>
          <a:noFill/>
        </p:spPr>
        <p:txBody>
          <a:bodyPr wrap="square" rtlCol="0">
            <a:spAutoFit/>
          </a:bodyPr>
          <a:lstStyle/>
          <a:p>
            <a:r>
              <a:rPr lang="en-ID" dirty="0"/>
              <a:t>Train set</a:t>
            </a:r>
            <a:r>
              <a:rPr lang="zh-TW" altLang="en-US" dirty="0"/>
              <a:t>、</a:t>
            </a:r>
            <a:r>
              <a:rPr lang="en-ID" altLang="zh-TW" dirty="0"/>
              <a:t>Test set</a:t>
            </a:r>
            <a:endParaRPr lang="en-ID" dirty="0"/>
          </a:p>
        </p:txBody>
      </p:sp>
      <p:pic>
        <p:nvPicPr>
          <p:cNvPr id="3" name="圖片 2">
            <a:extLst>
              <a:ext uri="{FF2B5EF4-FFF2-40B4-BE49-F238E27FC236}">
                <a16:creationId xmlns:a16="http://schemas.microsoft.com/office/drawing/2014/main" id="{4A6C2CDF-EE3F-4064-A459-1D701577B1F4}"/>
              </a:ext>
            </a:extLst>
          </p:cNvPr>
          <p:cNvPicPr>
            <a:picLocks noChangeAspect="1"/>
          </p:cNvPicPr>
          <p:nvPr/>
        </p:nvPicPr>
        <p:blipFill>
          <a:blip r:embed="rId2"/>
          <a:stretch>
            <a:fillRect/>
          </a:stretch>
        </p:blipFill>
        <p:spPr>
          <a:xfrm>
            <a:off x="2324100" y="1543050"/>
            <a:ext cx="2482732" cy="369332"/>
          </a:xfrm>
          <a:prstGeom prst="rect">
            <a:avLst/>
          </a:prstGeom>
        </p:spPr>
      </p:pic>
      <p:sp>
        <p:nvSpPr>
          <p:cNvPr id="6" name="文字方塊 5">
            <a:extLst>
              <a:ext uri="{FF2B5EF4-FFF2-40B4-BE49-F238E27FC236}">
                <a16:creationId xmlns:a16="http://schemas.microsoft.com/office/drawing/2014/main" id="{15B9EF8D-C416-4C7F-AC89-5B3479B19196}"/>
              </a:ext>
            </a:extLst>
          </p:cNvPr>
          <p:cNvSpPr txBox="1"/>
          <p:nvPr/>
        </p:nvSpPr>
        <p:spPr>
          <a:xfrm>
            <a:off x="5264032" y="1543050"/>
            <a:ext cx="4705350" cy="369332"/>
          </a:xfrm>
          <a:prstGeom prst="rect">
            <a:avLst/>
          </a:prstGeom>
          <a:noFill/>
        </p:spPr>
        <p:txBody>
          <a:bodyPr wrap="square" rtlCol="0">
            <a:spAutoFit/>
          </a:bodyPr>
          <a:lstStyle/>
          <a:p>
            <a:r>
              <a:rPr lang="en-ID" dirty="0"/>
              <a:t>D = train set, A = predict model, V = score</a:t>
            </a:r>
          </a:p>
        </p:txBody>
      </p:sp>
      <p:sp>
        <p:nvSpPr>
          <p:cNvPr id="7" name="文字方塊 6">
            <a:extLst>
              <a:ext uri="{FF2B5EF4-FFF2-40B4-BE49-F238E27FC236}">
                <a16:creationId xmlns:a16="http://schemas.microsoft.com/office/drawing/2014/main" id="{C70F781C-0F4D-4842-B2A7-CBA75BAECAAA}"/>
              </a:ext>
            </a:extLst>
          </p:cNvPr>
          <p:cNvSpPr txBox="1"/>
          <p:nvPr/>
        </p:nvSpPr>
        <p:spPr>
          <a:xfrm>
            <a:off x="3238500" y="2181225"/>
            <a:ext cx="885825" cy="369332"/>
          </a:xfrm>
          <a:prstGeom prst="rect">
            <a:avLst/>
          </a:prstGeom>
          <a:noFill/>
        </p:spPr>
        <p:txBody>
          <a:bodyPr wrap="square" rtlCol="0">
            <a:spAutoFit/>
          </a:bodyPr>
          <a:lstStyle/>
          <a:p>
            <a:r>
              <a:rPr lang="zh-TW" altLang="en-US" dirty="0"/>
              <a:t>其中 </a:t>
            </a:r>
            <a:endParaRPr lang="en-ID" dirty="0"/>
          </a:p>
        </p:txBody>
      </p:sp>
      <p:pic>
        <p:nvPicPr>
          <p:cNvPr id="8" name="圖片 7">
            <a:extLst>
              <a:ext uri="{FF2B5EF4-FFF2-40B4-BE49-F238E27FC236}">
                <a16:creationId xmlns:a16="http://schemas.microsoft.com/office/drawing/2014/main" id="{B437B793-5984-4498-81C1-688D9C588C76}"/>
              </a:ext>
            </a:extLst>
          </p:cNvPr>
          <p:cNvPicPr>
            <a:picLocks noChangeAspect="1"/>
          </p:cNvPicPr>
          <p:nvPr/>
        </p:nvPicPr>
        <p:blipFill>
          <a:blip r:embed="rId3"/>
          <a:stretch>
            <a:fillRect/>
          </a:stretch>
        </p:blipFill>
        <p:spPr>
          <a:xfrm>
            <a:off x="2786062" y="2628900"/>
            <a:ext cx="904875" cy="381000"/>
          </a:xfrm>
          <a:prstGeom prst="rect">
            <a:avLst/>
          </a:prstGeom>
        </p:spPr>
      </p:pic>
      <p:sp>
        <p:nvSpPr>
          <p:cNvPr id="9" name="文字方塊 8">
            <a:extLst>
              <a:ext uri="{FF2B5EF4-FFF2-40B4-BE49-F238E27FC236}">
                <a16:creationId xmlns:a16="http://schemas.microsoft.com/office/drawing/2014/main" id="{E12DEEFF-8633-4007-AA8E-8C56287C9665}"/>
              </a:ext>
            </a:extLst>
          </p:cNvPr>
          <p:cNvSpPr txBox="1"/>
          <p:nvPr/>
        </p:nvSpPr>
        <p:spPr>
          <a:xfrm>
            <a:off x="4229099" y="2638424"/>
            <a:ext cx="5915026" cy="646331"/>
          </a:xfrm>
          <a:prstGeom prst="rect">
            <a:avLst/>
          </a:prstGeom>
          <a:noFill/>
        </p:spPr>
        <p:txBody>
          <a:bodyPr wrap="square" rtlCol="0">
            <a:spAutoFit/>
          </a:bodyPr>
          <a:lstStyle/>
          <a:p>
            <a:r>
              <a:rPr lang="zh-TW" altLang="en-US" dirty="0"/>
              <a:t>為一個計算在某一個</a:t>
            </a:r>
            <a:r>
              <a:rPr lang="en-ID" altLang="zh-TW" dirty="0"/>
              <a:t>Subset of train set (S) </a:t>
            </a:r>
            <a:r>
              <a:rPr lang="zh-TW" altLang="en-US" dirty="0"/>
              <a:t>下，用</a:t>
            </a:r>
            <a:r>
              <a:rPr lang="en-ID" altLang="zh-TW" dirty="0"/>
              <a:t>test set</a:t>
            </a:r>
            <a:r>
              <a:rPr lang="zh-TW" altLang="en-US" dirty="0"/>
              <a:t>算出的分數</a:t>
            </a:r>
            <a:r>
              <a:rPr lang="en-ID" altLang="zh-TW" dirty="0"/>
              <a:t>(accuracy,f1,auc … etc.)</a:t>
            </a:r>
            <a:endParaRPr lang="en-ID" dirty="0"/>
          </a:p>
        </p:txBody>
      </p:sp>
      <p:pic>
        <p:nvPicPr>
          <p:cNvPr id="4" name="圖片 3">
            <a:extLst>
              <a:ext uri="{FF2B5EF4-FFF2-40B4-BE49-F238E27FC236}">
                <a16:creationId xmlns:a16="http://schemas.microsoft.com/office/drawing/2014/main" id="{27B950E2-1B8A-48AB-BB25-4127B7B6322B}"/>
              </a:ext>
            </a:extLst>
          </p:cNvPr>
          <p:cNvPicPr>
            <a:picLocks noChangeAspect="1"/>
          </p:cNvPicPr>
          <p:nvPr/>
        </p:nvPicPr>
        <p:blipFill>
          <a:blip r:embed="rId4"/>
          <a:stretch>
            <a:fillRect/>
          </a:stretch>
        </p:blipFill>
        <p:spPr>
          <a:xfrm>
            <a:off x="1571625" y="3876674"/>
            <a:ext cx="4848225" cy="1000125"/>
          </a:xfrm>
          <a:prstGeom prst="rect">
            <a:avLst/>
          </a:prstGeom>
        </p:spPr>
      </p:pic>
      <p:sp>
        <p:nvSpPr>
          <p:cNvPr id="5" name="矩形 4">
            <a:extLst>
              <a:ext uri="{FF2B5EF4-FFF2-40B4-BE49-F238E27FC236}">
                <a16:creationId xmlns:a16="http://schemas.microsoft.com/office/drawing/2014/main" id="{1BBF5738-2133-493D-8BCB-FAD58C625A3E}"/>
              </a:ext>
            </a:extLst>
          </p:cNvPr>
          <p:cNvSpPr/>
          <p:nvPr/>
        </p:nvSpPr>
        <p:spPr>
          <a:xfrm>
            <a:off x="3352800" y="2638424"/>
            <a:ext cx="244357" cy="3455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文字方塊 9">
            <a:extLst>
              <a:ext uri="{FF2B5EF4-FFF2-40B4-BE49-F238E27FC236}">
                <a16:creationId xmlns:a16="http://schemas.microsoft.com/office/drawing/2014/main" id="{861C41E4-E293-4F15-86F8-A9C392B49EF0}"/>
              </a:ext>
            </a:extLst>
          </p:cNvPr>
          <p:cNvSpPr txBox="1"/>
          <p:nvPr/>
        </p:nvSpPr>
        <p:spPr>
          <a:xfrm>
            <a:off x="1352550" y="2988232"/>
            <a:ext cx="3162300" cy="923330"/>
          </a:xfrm>
          <a:prstGeom prst="rect">
            <a:avLst/>
          </a:prstGeom>
          <a:noFill/>
        </p:spPr>
        <p:txBody>
          <a:bodyPr wrap="square" rtlCol="0">
            <a:spAutoFit/>
          </a:bodyPr>
          <a:lstStyle/>
          <a:p>
            <a:r>
              <a:rPr lang="zh-TW" altLang="en-US" dirty="0">
                <a:solidFill>
                  <a:srgbClr val="FF0000"/>
                </a:solidFill>
              </a:rPr>
              <a:t>看的出來要一直使用同個</a:t>
            </a:r>
            <a:r>
              <a:rPr lang="en-ID" altLang="zh-TW" dirty="0">
                <a:solidFill>
                  <a:srgbClr val="FF0000"/>
                </a:solidFill>
              </a:rPr>
              <a:t>algorithm</a:t>
            </a:r>
            <a:r>
              <a:rPr lang="zh-TW" altLang="en-US" dirty="0">
                <a:solidFill>
                  <a:srgbClr val="FF0000"/>
                </a:solidFill>
              </a:rPr>
              <a:t>，在不同的資料子集合訓練新的模型</a:t>
            </a:r>
            <a:endParaRPr lang="en-ID" dirty="0">
              <a:solidFill>
                <a:srgbClr val="FF0000"/>
              </a:solidFill>
            </a:endParaRPr>
          </a:p>
        </p:txBody>
      </p:sp>
    </p:spTree>
    <p:extLst>
      <p:ext uri="{BB962C8B-B14F-4D97-AF65-F5344CB8AC3E}">
        <p14:creationId xmlns:p14="http://schemas.microsoft.com/office/powerpoint/2010/main" val="42874192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B955A317-EF90-42F6-AA88-47F727DEBE2C}"/>
              </a:ext>
            </a:extLst>
          </p:cNvPr>
          <p:cNvSpPr txBox="1"/>
          <p:nvPr/>
        </p:nvSpPr>
        <p:spPr>
          <a:xfrm>
            <a:off x="2357437" y="1638301"/>
            <a:ext cx="7477125" cy="369332"/>
          </a:xfrm>
          <a:prstGeom prst="rect">
            <a:avLst/>
          </a:prstGeom>
          <a:noFill/>
        </p:spPr>
        <p:txBody>
          <a:bodyPr wrap="square" rtlCol="0">
            <a:spAutoFit/>
          </a:bodyPr>
          <a:lstStyle/>
          <a:p>
            <a:r>
              <a:rPr lang="en-ID" dirty="0"/>
              <a:t>Leave one out(LOO score) is </a:t>
            </a:r>
            <a:r>
              <a:rPr lang="en-ID" dirty="0" err="1"/>
              <a:t>acutally</a:t>
            </a:r>
            <a:r>
              <a:rPr lang="en-ID" dirty="0"/>
              <a:t> a subset of data </a:t>
            </a:r>
            <a:r>
              <a:rPr lang="en-ID" dirty="0" err="1"/>
              <a:t>shapley</a:t>
            </a:r>
            <a:r>
              <a:rPr lang="en-ID" dirty="0"/>
              <a:t> </a:t>
            </a:r>
            <a:r>
              <a:rPr lang="zh-TW" altLang="en-US" dirty="0"/>
              <a:t>：</a:t>
            </a:r>
            <a:endParaRPr lang="en-ID" dirty="0"/>
          </a:p>
        </p:txBody>
      </p:sp>
      <p:sp>
        <p:nvSpPr>
          <p:cNvPr id="3" name="文字方塊 2">
            <a:extLst>
              <a:ext uri="{FF2B5EF4-FFF2-40B4-BE49-F238E27FC236}">
                <a16:creationId xmlns:a16="http://schemas.microsoft.com/office/drawing/2014/main" id="{EF3764B8-534D-418B-852A-18F2FAB62BB6}"/>
              </a:ext>
            </a:extLst>
          </p:cNvPr>
          <p:cNvSpPr txBox="1"/>
          <p:nvPr/>
        </p:nvSpPr>
        <p:spPr>
          <a:xfrm>
            <a:off x="5476875" y="3143249"/>
            <a:ext cx="3619500" cy="923925"/>
          </a:xfrm>
          <a:prstGeom prst="rect">
            <a:avLst/>
          </a:prstGeom>
          <a:noFill/>
        </p:spPr>
        <p:txBody>
          <a:bodyPr wrap="square" rtlCol="0">
            <a:spAutoFit/>
          </a:bodyPr>
          <a:lstStyle/>
          <a:p>
            <a:endParaRPr lang="en-ID" dirty="0"/>
          </a:p>
        </p:txBody>
      </p:sp>
      <p:pic>
        <p:nvPicPr>
          <p:cNvPr id="6" name="圖片 5">
            <a:extLst>
              <a:ext uri="{FF2B5EF4-FFF2-40B4-BE49-F238E27FC236}">
                <a16:creationId xmlns:a16="http://schemas.microsoft.com/office/drawing/2014/main" id="{C2A604F6-5BD8-4EBC-A2B8-68597A0668CF}"/>
              </a:ext>
            </a:extLst>
          </p:cNvPr>
          <p:cNvPicPr>
            <a:picLocks noChangeAspect="1"/>
          </p:cNvPicPr>
          <p:nvPr/>
        </p:nvPicPr>
        <p:blipFill>
          <a:blip r:embed="rId2"/>
          <a:stretch>
            <a:fillRect/>
          </a:stretch>
        </p:blipFill>
        <p:spPr>
          <a:xfrm>
            <a:off x="5817393" y="2076956"/>
            <a:ext cx="3948113" cy="1689467"/>
          </a:xfrm>
          <a:prstGeom prst="rect">
            <a:avLst/>
          </a:prstGeom>
        </p:spPr>
      </p:pic>
      <p:sp>
        <p:nvSpPr>
          <p:cNvPr id="8" name="文字方塊 7">
            <a:extLst>
              <a:ext uri="{FF2B5EF4-FFF2-40B4-BE49-F238E27FC236}">
                <a16:creationId xmlns:a16="http://schemas.microsoft.com/office/drawing/2014/main" id="{DE26FD1A-FE06-45D7-857B-6CCC688AAE62}"/>
              </a:ext>
            </a:extLst>
          </p:cNvPr>
          <p:cNvSpPr txBox="1"/>
          <p:nvPr/>
        </p:nvSpPr>
        <p:spPr>
          <a:xfrm>
            <a:off x="2426494" y="2053799"/>
            <a:ext cx="3448050" cy="646331"/>
          </a:xfrm>
          <a:prstGeom prst="rect">
            <a:avLst/>
          </a:prstGeom>
          <a:noFill/>
        </p:spPr>
        <p:txBody>
          <a:bodyPr wrap="square" rtlCol="0">
            <a:spAutoFit/>
          </a:bodyPr>
          <a:lstStyle/>
          <a:p>
            <a:r>
              <a:rPr lang="en-ID" altLang="zh-TW" dirty="0"/>
              <a:t>Data Shapley </a:t>
            </a:r>
            <a:r>
              <a:rPr lang="zh-TW" altLang="en-US" dirty="0"/>
              <a:t>最後一個</a:t>
            </a:r>
            <a:r>
              <a:rPr lang="en-ID" altLang="zh-TW" dirty="0"/>
              <a:t>marginal contribution</a:t>
            </a:r>
            <a:r>
              <a:rPr lang="zh-TW" altLang="en-US" dirty="0"/>
              <a:t>：</a:t>
            </a:r>
            <a:endParaRPr lang="en-ID" dirty="0"/>
          </a:p>
        </p:txBody>
      </p:sp>
      <p:cxnSp>
        <p:nvCxnSpPr>
          <p:cNvPr id="11" name="直線接點 10">
            <a:extLst>
              <a:ext uri="{FF2B5EF4-FFF2-40B4-BE49-F238E27FC236}">
                <a16:creationId xmlns:a16="http://schemas.microsoft.com/office/drawing/2014/main" id="{470B7AB5-C646-4CB7-AC5E-2A72D4CEA556}"/>
              </a:ext>
            </a:extLst>
          </p:cNvPr>
          <p:cNvCxnSpPr>
            <a:cxnSpLocks/>
          </p:cNvCxnSpPr>
          <p:nvPr/>
        </p:nvCxnSpPr>
        <p:spPr>
          <a:xfrm>
            <a:off x="6096000" y="2447925"/>
            <a:ext cx="3143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DF67877-A373-4292-A20F-D88470635BB4}"/>
              </a:ext>
            </a:extLst>
          </p:cNvPr>
          <p:cNvCxnSpPr>
            <a:cxnSpLocks/>
          </p:cNvCxnSpPr>
          <p:nvPr/>
        </p:nvCxnSpPr>
        <p:spPr>
          <a:xfrm>
            <a:off x="6886575" y="2447925"/>
            <a:ext cx="9048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90F20FDC-F0EA-4943-BAAC-12D2BF8A1BA3}"/>
              </a:ext>
            </a:extLst>
          </p:cNvPr>
          <p:cNvSpPr txBox="1"/>
          <p:nvPr/>
        </p:nvSpPr>
        <p:spPr>
          <a:xfrm>
            <a:off x="5922170" y="2469626"/>
            <a:ext cx="790576" cy="276999"/>
          </a:xfrm>
          <a:prstGeom prst="rect">
            <a:avLst/>
          </a:prstGeom>
          <a:noFill/>
        </p:spPr>
        <p:txBody>
          <a:bodyPr wrap="square" rtlCol="0">
            <a:spAutoFit/>
          </a:bodyPr>
          <a:lstStyle/>
          <a:p>
            <a:r>
              <a:rPr lang="en-ID" sz="1200" dirty="0">
                <a:solidFill>
                  <a:srgbClr val="FF0000"/>
                </a:solidFill>
              </a:rPr>
              <a:t>Train set</a:t>
            </a:r>
          </a:p>
        </p:txBody>
      </p:sp>
      <p:sp>
        <p:nvSpPr>
          <p:cNvPr id="17" name="文字方塊 16">
            <a:extLst>
              <a:ext uri="{FF2B5EF4-FFF2-40B4-BE49-F238E27FC236}">
                <a16:creationId xmlns:a16="http://schemas.microsoft.com/office/drawing/2014/main" id="{4CD04C57-16B0-435C-8D73-FD766DDD80B0}"/>
              </a:ext>
            </a:extLst>
          </p:cNvPr>
          <p:cNvSpPr txBox="1"/>
          <p:nvPr/>
        </p:nvSpPr>
        <p:spPr>
          <a:xfrm>
            <a:off x="6760372" y="2467230"/>
            <a:ext cx="1250153" cy="461665"/>
          </a:xfrm>
          <a:prstGeom prst="rect">
            <a:avLst/>
          </a:prstGeom>
          <a:noFill/>
        </p:spPr>
        <p:txBody>
          <a:bodyPr wrap="square" rtlCol="0">
            <a:spAutoFit/>
          </a:bodyPr>
          <a:lstStyle/>
          <a:p>
            <a:r>
              <a:rPr lang="en-ID" sz="1200" dirty="0">
                <a:solidFill>
                  <a:srgbClr val="00B050"/>
                </a:solidFill>
              </a:rPr>
              <a:t>Train set -</a:t>
            </a:r>
            <a:r>
              <a:rPr lang="zh-TW" altLang="en-US" sz="1200" dirty="0">
                <a:solidFill>
                  <a:srgbClr val="00B050"/>
                </a:solidFill>
              </a:rPr>
              <a:t> 其中一個</a:t>
            </a:r>
            <a:r>
              <a:rPr lang="en-ID" altLang="zh-TW" sz="1200" dirty="0">
                <a:solidFill>
                  <a:srgbClr val="00B050"/>
                </a:solidFill>
              </a:rPr>
              <a:t>data point</a:t>
            </a:r>
            <a:endParaRPr lang="en-ID" sz="1200" dirty="0">
              <a:solidFill>
                <a:srgbClr val="00B050"/>
              </a:solidFill>
            </a:endParaRPr>
          </a:p>
        </p:txBody>
      </p:sp>
      <p:sp>
        <p:nvSpPr>
          <p:cNvPr id="18" name="文字方塊 17">
            <a:extLst>
              <a:ext uri="{FF2B5EF4-FFF2-40B4-BE49-F238E27FC236}">
                <a16:creationId xmlns:a16="http://schemas.microsoft.com/office/drawing/2014/main" id="{0B378911-DD9A-46B6-9923-2845C3362004}"/>
              </a:ext>
            </a:extLst>
          </p:cNvPr>
          <p:cNvSpPr txBox="1"/>
          <p:nvPr/>
        </p:nvSpPr>
        <p:spPr>
          <a:xfrm>
            <a:off x="2271712" y="3071099"/>
            <a:ext cx="3812381" cy="1200329"/>
          </a:xfrm>
          <a:prstGeom prst="rect">
            <a:avLst/>
          </a:prstGeom>
          <a:noFill/>
        </p:spPr>
        <p:txBody>
          <a:bodyPr wrap="square" rtlCol="0">
            <a:spAutoFit/>
          </a:bodyPr>
          <a:lstStyle/>
          <a:p>
            <a:r>
              <a:rPr lang="zh-TW" altLang="en-US" dirty="0"/>
              <a:t>簡單來說，</a:t>
            </a:r>
            <a:r>
              <a:rPr lang="en-ID" altLang="zh-TW" dirty="0"/>
              <a:t>LOO</a:t>
            </a:r>
            <a:r>
              <a:rPr lang="zh-TW" altLang="en-US" dirty="0"/>
              <a:t>是一次扣掉一個</a:t>
            </a:r>
            <a:r>
              <a:rPr lang="en-ID" altLang="zh-TW" dirty="0"/>
              <a:t>train data point</a:t>
            </a:r>
          </a:p>
          <a:p>
            <a:r>
              <a:rPr lang="zh-TW" altLang="en-US" dirty="0"/>
              <a:t>而</a:t>
            </a:r>
            <a:r>
              <a:rPr lang="en-ID" altLang="zh-TW" dirty="0"/>
              <a:t>Data </a:t>
            </a:r>
            <a:r>
              <a:rPr lang="en-ID" altLang="zh-TW" dirty="0" err="1"/>
              <a:t>shapley</a:t>
            </a:r>
            <a:r>
              <a:rPr lang="zh-TW" altLang="en-US" dirty="0"/>
              <a:t>是一次扣掉一組</a:t>
            </a:r>
            <a:r>
              <a:rPr lang="en-ID" altLang="zh-TW" dirty="0"/>
              <a:t>train data set</a:t>
            </a:r>
            <a:endParaRPr lang="en-ID" dirty="0"/>
          </a:p>
        </p:txBody>
      </p:sp>
    </p:spTree>
    <p:extLst>
      <p:ext uri="{BB962C8B-B14F-4D97-AF65-F5344CB8AC3E}">
        <p14:creationId xmlns:p14="http://schemas.microsoft.com/office/powerpoint/2010/main" val="8608745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AA0786BA-C66D-4DC9-BB12-17246B4BD03E}"/>
              </a:ext>
            </a:extLst>
          </p:cNvPr>
          <p:cNvSpPr txBox="1"/>
          <p:nvPr/>
        </p:nvSpPr>
        <p:spPr>
          <a:xfrm>
            <a:off x="5543550" y="400050"/>
            <a:ext cx="1352550" cy="369332"/>
          </a:xfrm>
          <a:prstGeom prst="rect">
            <a:avLst/>
          </a:prstGeom>
          <a:noFill/>
        </p:spPr>
        <p:txBody>
          <a:bodyPr wrap="square" rtlCol="0">
            <a:spAutoFit/>
          </a:bodyPr>
          <a:lstStyle/>
          <a:p>
            <a:r>
              <a:rPr lang="en-ID" dirty="0"/>
              <a:t>Algorithms</a:t>
            </a:r>
          </a:p>
        </p:txBody>
      </p:sp>
      <p:sp>
        <p:nvSpPr>
          <p:cNvPr id="3" name="文字方塊 2">
            <a:extLst>
              <a:ext uri="{FF2B5EF4-FFF2-40B4-BE49-F238E27FC236}">
                <a16:creationId xmlns:a16="http://schemas.microsoft.com/office/drawing/2014/main" id="{F71F061D-5E0C-4481-845A-CF0C7AAE80E9}"/>
              </a:ext>
            </a:extLst>
          </p:cNvPr>
          <p:cNvSpPr txBox="1"/>
          <p:nvPr/>
        </p:nvSpPr>
        <p:spPr>
          <a:xfrm>
            <a:off x="2152650" y="1113209"/>
            <a:ext cx="2790825" cy="369332"/>
          </a:xfrm>
          <a:prstGeom prst="rect">
            <a:avLst/>
          </a:prstGeom>
          <a:noFill/>
        </p:spPr>
        <p:txBody>
          <a:bodyPr wrap="square" rtlCol="0">
            <a:spAutoFit/>
          </a:bodyPr>
          <a:lstStyle/>
          <a:p>
            <a:endParaRPr lang="en-ID" dirty="0"/>
          </a:p>
        </p:txBody>
      </p:sp>
      <p:pic>
        <p:nvPicPr>
          <p:cNvPr id="4" name="圖片 3">
            <a:extLst>
              <a:ext uri="{FF2B5EF4-FFF2-40B4-BE49-F238E27FC236}">
                <a16:creationId xmlns:a16="http://schemas.microsoft.com/office/drawing/2014/main" id="{754D00B4-AE15-484D-A553-DCF336062141}"/>
              </a:ext>
            </a:extLst>
          </p:cNvPr>
          <p:cNvPicPr>
            <a:picLocks noChangeAspect="1"/>
          </p:cNvPicPr>
          <p:nvPr/>
        </p:nvPicPr>
        <p:blipFill>
          <a:blip r:embed="rId2"/>
          <a:stretch>
            <a:fillRect/>
          </a:stretch>
        </p:blipFill>
        <p:spPr>
          <a:xfrm>
            <a:off x="1204913" y="1362422"/>
            <a:ext cx="3915727" cy="3869190"/>
          </a:xfrm>
          <a:prstGeom prst="rect">
            <a:avLst/>
          </a:prstGeom>
        </p:spPr>
      </p:pic>
      <p:pic>
        <p:nvPicPr>
          <p:cNvPr id="5" name="圖片 4">
            <a:extLst>
              <a:ext uri="{FF2B5EF4-FFF2-40B4-BE49-F238E27FC236}">
                <a16:creationId xmlns:a16="http://schemas.microsoft.com/office/drawing/2014/main" id="{F12A89F2-27D0-43CC-ACD9-E633D8D098DE}"/>
              </a:ext>
            </a:extLst>
          </p:cNvPr>
          <p:cNvPicPr>
            <a:picLocks noChangeAspect="1"/>
          </p:cNvPicPr>
          <p:nvPr/>
        </p:nvPicPr>
        <p:blipFill>
          <a:blip r:embed="rId3"/>
          <a:stretch>
            <a:fillRect/>
          </a:stretch>
        </p:blipFill>
        <p:spPr>
          <a:xfrm>
            <a:off x="6460490" y="1362420"/>
            <a:ext cx="4160065" cy="3930939"/>
          </a:xfrm>
          <a:prstGeom prst="rect">
            <a:avLst/>
          </a:prstGeom>
        </p:spPr>
      </p:pic>
      <p:sp>
        <p:nvSpPr>
          <p:cNvPr id="6" name="文字方塊 5">
            <a:extLst>
              <a:ext uri="{FF2B5EF4-FFF2-40B4-BE49-F238E27FC236}">
                <a16:creationId xmlns:a16="http://schemas.microsoft.com/office/drawing/2014/main" id="{43A8D869-F128-4F45-A3DF-1B3CF7A420A8}"/>
              </a:ext>
            </a:extLst>
          </p:cNvPr>
          <p:cNvSpPr txBox="1"/>
          <p:nvPr/>
        </p:nvSpPr>
        <p:spPr>
          <a:xfrm>
            <a:off x="2577702" y="952211"/>
            <a:ext cx="1781175" cy="369332"/>
          </a:xfrm>
          <a:prstGeom prst="rect">
            <a:avLst/>
          </a:prstGeom>
          <a:noFill/>
        </p:spPr>
        <p:txBody>
          <a:bodyPr wrap="square" rtlCol="0">
            <a:spAutoFit/>
          </a:bodyPr>
          <a:lstStyle/>
          <a:p>
            <a:r>
              <a:rPr lang="en-ID" dirty="0"/>
              <a:t>TMC-Shapley</a:t>
            </a:r>
          </a:p>
        </p:txBody>
      </p:sp>
      <p:sp>
        <p:nvSpPr>
          <p:cNvPr id="7" name="文字方塊 6">
            <a:extLst>
              <a:ext uri="{FF2B5EF4-FFF2-40B4-BE49-F238E27FC236}">
                <a16:creationId xmlns:a16="http://schemas.microsoft.com/office/drawing/2014/main" id="{C305BF9C-5C49-42F9-9C5F-3A066845DCEC}"/>
              </a:ext>
            </a:extLst>
          </p:cNvPr>
          <p:cNvSpPr txBox="1"/>
          <p:nvPr/>
        </p:nvSpPr>
        <p:spPr>
          <a:xfrm>
            <a:off x="8051006" y="810563"/>
            <a:ext cx="1304925" cy="369332"/>
          </a:xfrm>
          <a:prstGeom prst="rect">
            <a:avLst/>
          </a:prstGeom>
          <a:noFill/>
        </p:spPr>
        <p:txBody>
          <a:bodyPr wrap="square" rtlCol="0">
            <a:spAutoFit/>
          </a:bodyPr>
          <a:lstStyle/>
          <a:p>
            <a:r>
              <a:rPr lang="en-ID" dirty="0"/>
              <a:t>G-Shapley</a:t>
            </a:r>
          </a:p>
        </p:txBody>
      </p:sp>
      <p:sp>
        <p:nvSpPr>
          <p:cNvPr id="8" name="文字方塊 7">
            <a:extLst>
              <a:ext uri="{FF2B5EF4-FFF2-40B4-BE49-F238E27FC236}">
                <a16:creationId xmlns:a16="http://schemas.microsoft.com/office/drawing/2014/main" id="{F6D47183-71FB-4C8F-BBC3-5EF4C67B86F8}"/>
              </a:ext>
            </a:extLst>
          </p:cNvPr>
          <p:cNvSpPr txBox="1"/>
          <p:nvPr/>
        </p:nvSpPr>
        <p:spPr>
          <a:xfrm>
            <a:off x="840581" y="5395378"/>
            <a:ext cx="4567237" cy="1169551"/>
          </a:xfrm>
          <a:prstGeom prst="rect">
            <a:avLst/>
          </a:prstGeom>
          <a:noFill/>
        </p:spPr>
        <p:txBody>
          <a:bodyPr wrap="square" rtlCol="0">
            <a:spAutoFit/>
          </a:bodyPr>
          <a:lstStyle/>
          <a:p>
            <a:r>
              <a:rPr lang="zh-TW" altLang="en-US" sz="1400" dirty="0"/>
              <a:t>前面提到算</a:t>
            </a:r>
            <a:r>
              <a:rPr lang="en-ID" altLang="zh-TW" sz="1400" dirty="0"/>
              <a:t>Shapley value</a:t>
            </a:r>
            <a:r>
              <a:rPr lang="zh-TW" altLang="en-US" sz="1400" dirty="0"/>
              <a:t>需要每個順序的組合</a:t>
            </a:r>
            <a:endParaRPr lang="en-ID" altLang="zh-TW" sz="1400" dirty="0"/>
          </a:p>
          <a:p>
            <a:r>
              <a:rPr lang="zh-TW" altLang="en-US" sz="1400" dirty="0"/>
              <a:t>這邊以</a:t>
            </a:r>
            <a:r>
              <a:rPr lang="en-ID" altLang="zh-TW" sz="1400" dirty="0"/>
              <a:t>MC method</a:t>
            </a:r>
            <a:r>
              <a:rPr lang="zh-TW" altLang="en-US" sz="1400" dirty="0"/>
              <a:t>來隨機出順序組合</a:t>
            </a:r>
            <a:r>
              <a:rPr lang="en-ID" altLang="zh-TW" sz="1400" dirty="0"/>
              <a:t>(permutation)</a:t>
            </a:r>
          </a:p>
          <a:p>
            <a:r>
              <a:rPr lang="zh-TW" altLang="en-US" sz="1400" dirty="0"/>
              <a:t>算出此組合的所有</a:t>
            </a:r>
            <a:r>
              <a:rPr lang="en-ID" altLang="zh-TW" sz="1400" dirty="0"/>
              <a:t>subset</a:t>
            </a:r>
            <a:r>
              <a:rPr lang="zh-TW" altLang="en-US" sz="1400" dirty="0"/>
              <a:t>之</a:t>
            </a:r>
            <a:r>
              <a:rPr lang="en-ID" altLang="zh-TW" sz="1400" dirty="0"/>
              <a:t>marginal contribution</a:t>
            </a:r>
            <a:r>
              <a:rPr lang="zh-TW" altLang="en-US" sz="1400" dirty="0"/>
              <a:t>，</a:t>
            </a:r>
            <a:endParaRPr lang="en-ID" altLang="zh-TW" sz="1400" dirty="0"/>
          </a:p>
          <a:p>
            <a:r>
              <a:rPr lang="zh-TW" altLang="en-US" sz="1400" dirty="0"/>
              <a:t>重複</a:t>
            </a:r>
            <a:r>
              <a:rPr lang="zh-TW" altLang="en-US" sz="1400" dirty="0">
                <a:solidFill>
                  <a:srgbClr val="FF0000"/>
                </a:solidFill>
              </a:rPr>
              <a:t>多次</a:t>
            </a:r>
            <a:r>
              <a:rPr lang="zh-TW" altLang="en-US" sz="1400" dirty="0"/>
              <a:t>組合，每一次組合一組各資料的</a:t>
            </a:r>
            <a:r>
              <a:rPr lang="en-ID" altLang="zh-TW" sz="1400" dirty="0" err="1"/>
              <a:t>shapley</a:t>
            </a:r>
            <a:r>
              <a:rPr lang="en-ID" altLang="zh-TW" sz="1400" dirty="0"/>
              <a:t> value</a:t>
            </a:r>
            <a:r>
              <a:rPr lang="zh-TW" altLang="en-US" sz="1400" dirty="0"/>
              <a:t>，取平均</a:t>
            </a:r>
            <a:endParaRPr lang="en-ID" sz="1400" dirty="0"/>
          </a:p>
        </p:txBody>
      </p:sp>
      <p:sp>
        <p:nvSpPr>
          <p:cNvPr id="11" name="文字方塊 10">
            <a:extLst>
              <a:ext uri="{FF2B5EF4-FFF2-40B4-BE49-F238E27FC236}">
                <a16:creationId xmlns:a16="http://schemas.microsoft.com/office/drawing/2014/main" id="{5BDEE535-E9A1-49AB-A60D-58E74616D7F1}"/>
              </a:ext>
            </a:extLst>
          </p:cNvPr>
          <p:cNvSpPr txBox="1"/>
          <p:nvPr/>
        </p:nvSpPr>
        <p:spPr>
          <a:xfrm>
            <a:off x="4939982" y="2373687"/>
            <a:ext cx="1524001" cy="923330"/>
          </a:xfrm>
          <a:prstGeom prst="rect">
            <a:avLst/>
          </a:prstGeom>
          <a:noFill/>
        </p:spPr>
        <p:txBody>
          <a:bodyPr wrap="square" rtlCol="0">
            <a:spAutoFit/>
          </a:bodyPr>
          <a:lstStyle/>
          <a:p>
            <a:pPr algn="ctr"/>
            <a:r>
              <a:rPr lang="en-ID" dirty="0">
                <a:solidFill>
                  <a:srgbClr val="FF0000"/>
                </a:solidFill>
              </a:rPr>
              <a:t>Convergence criteria</a:t>
            </a:r>
          </a:p>
          <a:p>
            <a:pPr algn="ctr"/>
            <a:r>
              <a:rPr lang="zh-TW" altLang="en-US" dirty="0">
                <a:solidFill>
                  <a:srgbClr val="FF0000"/>
                </a:solidFill>
              </a:rPr>
              <a:t>自己設定</a:t>
            </a:r>
            <a:endParaRPr lang="en-ID" dirty="0">
              <a:solidFill>
                <a:srgbClr val="FF0000"/>
              </a:solidFill>
            </a:endParaRPr>
          </a:p>
        </p:txBody>
      </p:sp>
      <p:sp>
        <p:nvSpPr>
          <p:cNvPr id="12" name="橢圓 11">
            <a:extLst>
              <a:ext uri="{FF2B5EF4-FFF2-40B4-BE49-F238E27FC236}">
                <a16:creationId xmlns:a16="http://schemas.microsoft.com/office/drawing/2014/main" id="{98A3F4AB-777E-48E1-8ECF-CC7BE828F1C3}"/>
              </a:ext>
            </a:extLst>
          </p:cNvPr>
          <p:cNvSpPr/>
          <p:nvPr/>
        </p:nvSpPr>
        <p:spPr>
          <a:xfrm>
            <a:off x="1798320" y="2440872"/>
            <a:ext cx="1402080" cy="288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橢圓 12">
            <a:extLst>
              <a:ext uri="{FF2B5EF4-FFF2-40B4-BE49-F238E27FC236}">
                <a16:creationId xmlns:a16="http://schemas.microsoft.com/office/drawing/2014/main" id="{48A10B8A-7B66-4E0A-B00A-80C79999101D}"/>
              </a:ext>
            </a:extLst>
          </p:cNvPr>
          <p:cNvSpPr/>
          <p:nvPr/>
        </p:nvSpPr>
        <p:spPr>
          <a:xfrm>
            <a:off x="7012940" y="2743199"/>
            <a:ext cx="1602740" cy="254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5" name="直線單箭頭接點 14">
            <a:extLst>
              <a:ext uri="{FF2B5EF4-FFF2-40B4-BE49-F238E27FC236}">
                <a16:creationId xmlns:a16="http://schemas.microsoft.com/office/drawing/2014/main" id="{01060691-A895-40CF-B2D7-107F330FDE05}"/>
              </a:ext>
            </a:extLst>
          </p:cNvPr>
          <p:cNvCxnSpPr>
            <a:stCxn id="12" idx="5"/>
          </p:cNvCxnSpPr>
          <p:nvPr/>
        </p:nvCxnSpPr>
        <p:spPr>
          <a:xfrm>
            <a:off x="2995070" y="2686895"/>
            <a:ext cx="2298290" cy="1833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F82C559A-B69D-4266-B1B4-17BC482B69FC}"/>
              </a:ext>
            </a:extLst>
          </p:cNvPr>
          <p:cNvCxnSpPr>
            <a:cxnSpLocks/>
            <a:stCxn id="13" idx="2"/>
          </p:cNvCxnSpPr>
          <p:nvPr/>
        </p:nvCxnSpPr>
        <p:spPr>
          <a:xfrm flipH="1">
            <a:off x="6317390" y="2870200"/>
            <a:ext cx="695550" cy="127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EFE3CFF5-8C8D-410C-9AE2-DE535FA02C2A}"/>
              </a:ext>
            </a:extLst>
          </p:cNvPr>
          <p:cNvSpPr txBox="1"/>
          <p:nvPr/>
        </p:nvSpPr>
        <p:spPr>
          <a:xfrm>
            <a:off x="4462462" y="3806767"/>
            <a:ext cx="1239520" cy="646331"/>
          </a:xfrm>
          <a:prstGeom prst="rect">
            <a:avLst/>
          </a:prstGeom>
          <a:noFill/>
        </p:spPr>
        <p:txBody>
          <a:bodyPr wrap="square" rtlCol="0">
            <a:spAutoFit/>
          </a:bodyPr>
          <a:lstStyle/>
          <a:p>
            <a:pPr algn="ctr"/>
            <a:r>
              <a:rPr lang="zh-TW" altLang="en-US" dirty="0">
                <a:solidFill>
                  <a:srgbClr val="FF0000"/>
                </a:solidFill>
              </a:rPr>
              <a:t>內部預設</a:t>
            </a:r>
            <a:r>
              <a:rPr lang="en-ID" altLang="zh-TW" dirty="0">
                <a:solidFill>
                  <a:srgbClr val="FF0000"/>
                </a:solidFill>
              </a:rPr>
              <a:t>0.01</a:t>
            </a:r>
            <a:endParaRPr lang="en-ID" dirty="0">
              <a:solidFill>
                <a:srgbClr val="FF0000"/>
              </a:solidFill>
            </a:endParaRPr>
          </a:p>
        </p:txBody>
      </p:sp>
      <p:sp>
        <p:nvSpPr>
          <p:cNvPr id="23" name="橢圓 22">
            <a:extLst>
              <a:ext uri="{FF2B5EF4-FFF2-40B4-BE49-F238E27FC236}">
                <a16:creationId xmlns:a16="http://schemas.microsoft.com/office/drawing/2014/main" id="{BD80F49A-ABF9-45A2-B5CF-BEC8711504DE}"/>
              </a:ext>
            </a:extLst>
          </p:cNvPr>
          <p:cNvSpPr/>
          <p:nvPr/>
        </p:nvSpPr>
        <p:spPr>
          <a:xfrm>
            <a:off x="3015436" y="3392998"/>
            <a:ext cx="1597250" cy="2726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25" name="直線單箭頭接點 24">
            <a:extLst>
              <a:ext uri="{FF2B5EF4-FFF2-40B4-BE49-F238E27FC236}">
                <a16:creationId xmlns:a16="http://schemas.microsoft.com/office/drawing/2014/main" id="{B535FB9C-AF61-426E-A120-2F4ECD76B2BA}"/>
              </a:ext>
            </a:extLst>
          </p:cNvPr>
          <p:cNvCxnSpPr/>
          <p:nvPr/>
        </p:nvCxnSpPr>
        <p:spPr>
          <a:xfrm>
            <a:off x="4043680" y="3645125"/>
            <a:ext cx="543560" cy="2697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91AD0A1C-2C22-4E5B-B452-558691B507FB}"/>
              </a:ext>
            </a:extLst>
          </p:cNvPr>
          <p:cNvSpPr txBox="1"/>
          <p:nvPr/>
        </p:nvSpPr>
        <p:spPr>
          <a:xfrm>
            <a:off x="9796642" y="4003040"/>
            <a:ext cx="1190445" cy="646331"/>
          </a:xfrm>
          <a:prstGeom prst="rect">
            <a:avLst/>
          </a:prstGeom>
          <a:noFill/>
        </p:spPr>
        <p:txBody>
          <a:bodyPr wrap="square" rtlCol="0">
            <a:spAutoFit/>
          </a:bodyPr>
          <a:lstStyle/>
          <a:p>
            <a:r>
              <a:rPr lang="en-ID" dirty="0">
                <a:solidFill>
                  <a:srgbClr val="0070C0"/>
                </a:solidFill>
              </a:rPr>
              <a:t>Gradient Descent</a:t>
            </a:r>
          </a:p>
        </p:txBody>
      </p:sp>
      <p:sp>
        <p:nvSpPr>
          <p:cNvPr id="27" name="文字方塊 26">
            <a:extLst>
              <a:ext uri="{FF2B5EF4-FFF2-40B4-BE49-F238E27FC236}">
                <a16:creationId xmlns:a16="http://schemas.microsoft.com/office/drawing/2014/main" id="{03F9AF4A-F647-4077-B952-F349A31C491A}"/>
              </a:ext>
            </a:extLst>
          </p:cNvPr>
          <p:cNvSpPr txBox="1"/>
          <p:nvPr/>
        </p:nvSpPr>
        <p:spPr>
          <a:xfrm>
            <a:off x="6460490" y="5328891"/>
            <a:ext cx="4721861" cy="1477328"/>
          </a:xfrm>
          <a:prstGeom prst="rect">
            <a:avLst/>
          </a:prstGeom>
          <a:noFill/>
        </p:spPr>
        <p:txBody>
          <a:bodyPr wrap="square" rtlCol="0">
            <a:spAutoFit/>
          </a:bodyPr>
          <a:lstStyle/>
          <a:p>
            <a:r>
              <a:rPr lang="zh-TW" altLang="en-US" dirty="0"/>
              <a:t>不重新</a:t>
            </a:r>
            <a:r>
              <a:rPr lang="en-ID" altLang="zh-TW" dirty="0"/>
              <a:t>train model</a:t>
            </a:r>
          </a:p>
          <a:p>
            <a:r>
              <a:rPr lang="zh-TW" altLang="en-US" dirty="0"/>
              <a:t>只</a:t>
            </a:r>
            <a:r>
              <a:rPr lang="en-ID" altLang="zh-TW" dirty="0"/>
              <a:t>train model for </a:t>
            </a:r>
            <a:r>
              <a:rPr lang="en-ID" altLang="zh-TW" dirty="0">
                <a:solidFill>
                  <a:srgbClr val="FF0000"/>
                </a:solidFill>
              </a:rPr>
              <a:t>1 epoch</a:t>
            </a:r>
          </a:p>
          <a:p>
            <a:r>
              <a:rPr lang="zh-TW" altLang="en-US" dirty="0"/>
              <a:t>使用</a:t>
            </a:r>
            <a:r>
              <a:rPr lang="en-ID" altLang="zh-TW" dirty="0"/>
              <a:t>gradient descent</a:t>
            </a:r>
            <a:r>
              <a:rPr lang="zh-TW" altLang="en-US" dirty="0"/>
              <a:t>找出該</a:t>
            </a:r>
            <a:r>
              <a:rPr lang="en-ID" altLang="zh-TW" dirty="0"/>
              <a:t>Algorithm</a:t>
            </a:r>
            <a:r>
              <a:rPr lang="zh-TW" altLang="en-US" dirty="0"/>
              <a:t>之最佳</a:t>
            </a:r>
            <a:r>
              <a:rPr lang="en-ID" altLang="zh-TW" dirty="0"/>
              <a:t>hyper-parameter set</a:t>
            </a:r>
          </a:p>
          <a:p>
            <a:r>
              <a:rPr lang="en-ID" dirty="0"/>
              <a:t>Update model on one data point at a time</a:t>
            </a:r>
          </a:p>
        </p:txBody>
      </p:sp>
    </p:spTree>
    <p:extLst>
      <p:ext uri="{BB962C8B-B14F-4D97-AF65-F5344CB8AC3E}">
        <p14:creationId xmlns:p14="http://schemas.microsoft.com/office/powerpoint/2010/main" val="23385532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E57DB344-1BED-4128-B360-467ABAD095AF}"/>
              </a:ext>
            </a:extLst>
          </p:cNvPr>
          <p:cNvPicPr>
            <a:picLocks noChangeAspect="1"/>
          </p:cNvPicPr>
          <p:nvPr/>
        </p:nvPicPr>
        <p:blipFill>
          <a:blip r:embed="rId2"/>
          <a:stretch>
            <a:fillRect/>
          </a:stretch>
        </p:blipFill>
        <p:spPr>
          <a:xfrm>
            <a:off x="3833879" y="357646"/>
            <a:ext cx="4788402" cy="1067294"/>
          </a:xfrm>
          <a:prstGeom prst="rect">
            <a:avLst/>
          </a:prstGeom>
        </p:spPr>
      </p:pic>
      <p:sp>
        <p:nvSpPr>
          <p:cNvPr id="5" name="文字方塊 4">
            <a:extLst>
              <a:ext uri="{FF2B5EF4-FFF2-40B4-BE49-F238E27FC236}">
                <a16:creationId xmlns:a16="http://schemas.microsoft.com/office/drawing/2014/main" id="{EC7F6EEF-BCA7-4B81-BCF4-3848303FD1A5}"/>
              </a:ext>
            </a:extLst>
          </p:cNvPr>
          <p:cNvSpPr txBox="1"/>
          <p:nvPr/>
        </p:nvSpPr>
        <p:spPr>
          <a:xfrm>
            <a:off x="3645535" y="1892945"/>
            <a:ext cx="4003040" cy="923330"/>
          </a:xfrm>
          <a:prstGeom prst="rect">
            <a:avLst/>
          </a:prstGeom>
          <a:noFill/>
        </p:spPr>
        <p:txBody>
          <a:bodyPr wrap="square" rtlCol="0">
            <a:spAutoFit/>
          </a:bodyPr>
          <a:lstStyle/>
          <a:p>
            <a:pPr algn="ctr"/>
            <a:r>
              <a:rPr lang="zh-TW" altLang="en-US" dirty="0"/>
              <a:t>接下來用</a:t>
            </a:r>
            <a:r>
              <a:rPr lang="en-ID" altLang="zh-TW" dirty="0"/>
              <a:t>neural network</a:t>
            </a:r>
            <a:r>
              <a:rPr lang="zh-TW" altLang="en-US" dirty="0"/>
              <a:t>來</a:t>
            </a:r>
            <a:r>
              <a:rPr lang="en-ID" altLang="zh-TW" dirty="0"/>
              <a:t>train</a:t>
            </a:r>
            <a:r>
              <a:rPr lang="zh-TW" altLang="en-US" dirty="0"/>
              <a:t>一個分辯貓與狗的模型，並用</a:t>
            </a:r>
            <a:r>
              <a:rPr lang="en-ID" altLang="zh-TW" dirty="0" err="1"/>
              <a:t>ShapNN</a:t>
            </a:r>
            <a:r>
              <a:rPr lang="zh-TW" altLang="en-US" dirty="0"/>
              <a:t>算出</a:t>
            </a:r>
            <a:r>
              <a:rPr lang="en-ID" altLang="zh-TW" dirty="0"/>
              <a:t>data </a:t>
            </a:r>
            <a:r>
              <a:rPr lang="en-ID" altLang="zh-TW" dirty="0" err="1"/>
              <a:t>shapley</a:t>
            </a:r>
            <a:r>
              <a:rPr lang="en-ID" altLang="zh-TW" dirty="0"/>
              <a:t> value</a:t>
            </a:r>
            <a:endParaRPr lang="en-ID" dirty="0"/>
          </a:p>
        </p:txBody>
      </p:sp>
      <p:pic>
        <p:nvPicPr>
          <p:cNvPr id="6" name="圖片 5">
            <a:extLst>
              <a:ext uri="{FF2B5EF4-FFF2-40B4-BE49-F238E27FC236}">
                <a16:creationId xmlns:a16="http://schemas.microsoft.com/office/drawing/2014/main" id="{35856D2F-15F8-45C5-9C37-7A6603CD72EA}"/>
              </a:ext>
            </a:extLst>
          </p:cNvPr>
          <p:cNvPicPr>
            <a:picLocks noChangeAspect="1"/>
          </p:cNvPicPr>
          <p:nvPr/>
        </p:nvPicPr>
        <p:blipFill>
          <a:blip r:embed="rId3"/>
          <a:stretch>
            <a:fillRect/>
          </a:stretch>
        </p:blipFill>
        <p:spPr>
          <a:xfrm>
            <a:off x="1960880" y="3785771"/>
            <a:ext cx="7372350" cy="1714500"/>
          </a:xfrm>
          <a:prstGeom prst="rect">
            <a:avLst/>
          </a:prstGeom>
        </p:spPr>
      </p:pic>
      <p:sp>
        <p:nvSpPr>
          <p:cNvPr id="7" name="文字方塊 6">
            <a:extLst>
              <a:ext uri="{FF2B5EF4-FFF2-40B4-BE49-F238E27FC236}">
                <a16:creationId xmlns:a16="http://schemas.microsoft.com/office/drawing/2014/main" id="{EC060D0A-FE5D-4D1C-A65D-C4E64432026C}"/>
              </a:ext>
            </a:extLst>
          </p:cNvPr>
          <p:cNvSpPr txBox="1"/>
          <p:nvPr/>
        </p:nvSpPr>
        <p:spPr>
          <a:xfrm>
            <a:off x="3252854" y="3139440"/>
            <a:ext cx="4788402" cy="646331"/>
          </a:xfrm>
          <a:prstGeom prst="rect">
            <a:avLst/>
          </a:prstGeom>
          <a:noFill/>
        </p:spPr>
        <p:txBody>
          <a:bodyPr wrap="square" rtlCol="0">
            <a:spAutoFit/>
          </a:bodyPr>
          <a:lstStyle/>
          <a:p>
            <a:pPr algn="ctr"/>
            <a:r>
              <a:rPr lang="zh-TW" altLang="en-US" dirty="0"/>
              <a:t>一些</a:t>
            </a:r>
            <a:r>
              <a:rPr lang="en-ID" altLang="zh-TW" dirty="0"/>
              <a:t>Neural Network</a:t>
            </a:r>
            <a:r>
              <a:rPr lang="zh-TW" altLang="en-US" dirty="0"/>
              <a:t>該有的參數，與</a:t>
            </a:r>
            <a:r>
              <a:rPr lang="en-ID" altLang="zh-TW" dirty="0" err="1"/>
              <a:t>ShapNN</a:t>
            </a:r>
            <a:r>
              <a:rPr lang="zh-TW" altLang="en-US" dirty="0"/>
              <a:t>內部預設值</a:t>
            </a:r>
            <a:endParaRPr lang="en-ID" dirty="0"/>
          </a:p>
        </p:txBody>
      </p:sp>
      <p:sp>
        <p:nvSpPr>
          <p:cNvPr id="8" name="文字方塊 7">
            <a:extLst>
              <a:ext uri="{FF2B5EF4-FFF2-40B4-BE49-F238E27FC236}">
                <a16:creationId xmlns:a16="http://schemas.microsoft.com/office/drawing/2014/main" id="{B7733489-8D21-4486-BE10-3AF9657F765B}"/>
              </a:ext>
            </a:extLst>
          </p:cNvPr>
          <p:cNvSpPr txBox="1"/>
          <p:nvPr/>
        </p:nvSpPr>
        <p:spPr>
          <a:xfrm>
            <a:off x="2797558" y="5730241"/>
            <a:ext cx="6021322" cy="646331"/>
          </a:xfrm>
          <a:prstGeom prst="rect">
            <a:avLst/>
          </a:prstGeom>
          <a:noFill/>
        </p:spPr>
        <p:txBody>
          <a:bodyPr wrap="square" rtlCol="0">
            <a:spAutoFit/>
          </a:bodyPr>
          <a:lstStyle/>
          <a:p>
            <a:pPr algn="ctr"/>
            <a:r>
              <a:rPr lang="zh-TW" altLang="en-US" dirty="0"/>
              <a:t>可以看的出來這只是一個簡單的</a:t>
            </a:r>
            <a:r>
              <a:rPr lang="en-ID" altLang="zh-TW" dirty="0"/>
              <a:t>two-layer neural network </a:t>
            </a:r>
            <a:r>
              <a:rPr lang="zh-TW" altLang="en-US" dirty="0"/>
              <a:t>只有一層</a:t>
            </a:r>
            <a:r>
              <a:rPr lang="en-ID" altLang="zh-TW" dirty="0"/>
              <a:t>100</a:t>
            </a:r>
            <a:r>
              <a:rPr lang="zh-TW" altLang="en-US" dirty="0"/>
              <a:t>個</a:t>
            </a:r>
            <a:r>
              <a:rPr lang="en-ID" altLang="zh-TW" dirty="0"/>
              <a:t>hidden unit</a:t>
            </a:r>
            <a:r>
              <a:rPr lang="zh-TW" altLang="en-US" dirty="0"/>
              <a:t>的</a:t>
            </a:r>
            <a:r>
              <a:rPr lang="en-ID" altLang="zh-TW" dirty="0"/>
              <a:t>hidden layer</a:t>
            </a:r>
            <a:endParaRPr lang="en-ID" dirty="0"/>
          </a:p>
        </p:txBody>
      </p:sp>
    </p:spTree>
    <p:extLst>
      <p:ext uri="{BB962C8B-B14F-4D97-AF65-F5344CB8AC3E}">
        <p14:creationId xmlns:p14="http://schemas.microsoft.com/office/powerpoint/2010/main" val="119607451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EBE7F1FE-0F92-463D-B34A-A62111371F33}"/>
              </a:ext>
            </a:extLst>
          </p:cNvPr>
          <p:cNvSpPr txBox="1"/>
          <p:nvPr/>
        </p:nvSpPr>
        <p:spPr>
          <a:xfrm>
            <a:off x="4248150" y="693198"/>
            <a:ext cx="4038600" cy="369332"/>
          </a:xfrm>
          <a:prstGeom prst="rect">
            <a:avLst/>
          </a:prstGeom>
          <a:noFill/>
        </p:spPr>
        <p:txBody>
          <a:bodyPr wrap="square" rtlCol="0">
            <a:spAutoFit/>
          </a:bodyPr>
          <a:lstStyle/>
          <a:p>
            <a:r>
              <a:rPr lang="zh-TW" altLang="en-US" dirty="0"/>
              <a:t>實作圖</a:t>
            </a:r>
            <a:r>
              <a:rPr lang="en-US" altLang="zh-TW" dirty="0"/>
              <a:t>+demo?(</a:t>
            </a:r>
            <a:r>
              <a:rPr lang="zh-TW" altLang="en-US" dirty="0"/>
              <a:t>結果為主</a:t>
            </a:r>
            <a:r>
              <a:rPr lang="en-US" altLang="zh-TW" dirty="0"/>
              <a:t>)</a:t>
            </a:r>
            <a:endParaRPr lang="en-ID" dirty="0"/>
          </a:p>
        </p:txBody>
      </p:sp>
      <p:sp>
        <p:nvSpPr>
          <p:cNvPr id="3" name="文字方塊 2">
            <a:extLst>
              <a:ext uri="{FF2B5EF4-FFF2-40B4-BE49-F238E27FC236}">
                <a16:creationId xmlns:a16="http://schemas.microsoft.com/office/drawing/2014/main" id="{63451BE4-A9C8-4104-966F-524AA4EAC8A0}"/>
              </a:ext>
            </a:extLst>
          </p:cNvPr>
          <p:cNvSpPr txBox="1"/>
          <p:nvPr/>
        </p:nvSpPr>
        <p:spPr>
          <a:xfrm>
            <a:off x="4391024" y="4585724"/>
            <a:ext cx="2371725" cy="646331"/>
          </a:xfrm>
          <a:prstGeom prst="rect">
            <a:avLst/>
          </a:prstGeom>
          <a:noFill/>
        </p:spPr>
        <p:txBody>
          <a:bodyPr wrap="square" rtlCol="0">
            <a:spAutoFit/>
          </a:bodyPr>
          <a:lstStyle/>
          <a:p>
            <a:r>
              <a:rPr lang="zh-TW" altLang="en-US" dirty="0"/>
              <a:t>重點：非常慢！！尤其是</a:t>
            </a:r>
            <a:r>
              <a:rPr lang="en-ID" altLang="zh-TW" dirty="0"/>
              <a:t>TMC-Shapley</a:t>
            </a:r>
            <a:endParaRPr lang="en-ID" dirty="0"/>
          </a:p>
        </p:txBody>
      </p:sp>
      <p:sp>
        <p:nvSpPr>
          <p:cNvPr id="4" name="文字方塊 3">
            <a:extLst>
              <a:ext uri="{FF2B5EF4-FFF2-40B4-BE49-F238E27FC236}">
                <a16:creationId xmlns:a16="http://schemas.microsoft.com/office/drawing/2014/main" id="{95F446E3-3533-45BC-B0B9-E1DFB055C108}"/>
              </a:ext>
            </a:extLst>
          </p:cNvPr>
          <p:cNvSpPr txBox="1"/>
          <p:nvPr/>
        </p:nvSpPr>
        <p:spPr>
          <a:xfrm>
            <a:off x="3362323" y="2359821"/>
            <a:ext cx="4733925" cy="923330"/>
          </a:xfrm>
          <a:prstGeom prst="rect">
            <a:avLst/>
          </a:prstGeom>
          <a:noFill/>
        </p:spPr>
        <p:txBody>
          <a:bodyPr wrap="square" rtlCol="0">
            <a:spAutoFit/>
          </a:bodyPr>
          <a:lstStyle/>
          <a:p>
            <a:r>
              <a:rPr lang="zh-TW" altLang="en-US" dirty="0"/>
              <a:t>不好用</a:t>
            </a:r>
            <a:r>
              <a:rPr lang="en-US" altLang="zh-TW" dirty="0"/>
              <a:t>(Class object</a:t>
            </a:r>
            <a:r>
              <a:rPr lang="zh-TW" altLang="en-US" dirty="0"/>
              <a:t>設計，在</a:t>
            </a:r>
            <a:r>
              <a:rPr lang="en-ID" altLang="zh-TW" dirty="0" err="1"/>
              <a:t>Dshap</a:t>
            </a:r>
            <a:r>
              <a:rPr lang="zh-TW" altLang="en-US" dirty="0"/>
              <a:t>這個</a:t>
            </a:r>
            <a:r>
              <a:rPr lang="en-ID" altLang="zh-TW" dirty="0"/>
              <a:t>class</a:t>
            </a:r>
            <a:r>
              <a:rPr lang="zh-TW" altLang="en-US" dirty="0"/>
              <a:t>裡面包一個</a:t>
            </a:r>
            <a:r>
              <a:rPr lang="en-ID" altLang="zh-TW" dirty="0"/>
              <a:t>Logistic</a:t>
            </a:r>
            <a:r>
              <a:rPr lang="zh-TW" altLang="en-US" dirty="0"/>
              <a:t>或</a:t>
            </a:r>
            <a:r>
              <a:rPr lang="en-ID" altLang="zh-TW" dirty="0"/>
              <a:t>Neural Network</a:t>
            </a:r>
            <a:r>
              <a:rPr lang="zh-TW" altLang="en-US" dirty="0"/>
              <a:t>模型</a:t>
            </a:r>
            <a:r>
              <a:rPr lang="en-US" altLang="zh-TW" dirty="0"/>
              <a:t>)</a:t>
            </a:r>
          </a:p>
          <a:p>
            <a:r>
              <a:rPr lang="zh-TW" altLang="en-US" dirty="0"/>
              <a:t>而且目前只有</a:t>
            </a:r>
            <a:r>
              <a:rPr lang="en-ID" altLang="zh-TW" dirty="0"/>
              <a:t> classification</a:t>
            </a:r>
            <a:r>
              <a:rPr lang="zh-TW" altLang="en-US" dirty="0"/>
              <a:t>，沒有</a:t>
            </a:r>
            <a:r>
              <a:rPr lang="en-ID" altLang="zh-TW" dirty="0"/>
              <a:t>regression</a:t>
            </a:r>
            <a:endParaRPr lang="en-ID" dirty="0"/>
          </a:p>
        </p:txBody>
      </p:sp>
      <p:sp>
        <p:nvSpPr>
          <p:cNvPr id="5" name="文字方塊 4">
            <a:extLst>
              <a:ext uri="{FF2B5EF4-FFF2-40B4-BE49-F238E27FC236}">
                <a16:creationId xmlns:a16="http://schemas.microsoft.com/office/drawing/2014/main" id="{8EA58F74-1A9F-41F3-918B-E080F0628FD4}"/>
              </a:ext>
            </a:extLst>
          </p:cNvPr>
          <p:cNvSpPr txBox="1"/>
          <p:nvPr/>
        </p:nvSpPr>
        <p:spPr>
          <a:xfrm>
            <a:off x="3293265" y="5482413"/>
            <a:ext cx="5095875" cy="942291"/>
          </a:xfrm>
          <a:prstGeom prst="rect">
            <a:avLst/>
          </a:prstGeom>
          <a:noFill/>
        </p:spPr>
        <p:txBody>
          <a:bodyPr wrap="square" rtlCol="0">
            <a:spAutoFit/>
          </a:bodyPr>
          <a:lstStyle/>
          <a:p>
            <a:pPr algn="ctr"/>
            <a:r>
              <a:rPr lang="zh-TW" altLang="en-US" dirty="0"/>
              <a:t>整個把</a:t>
            </a:r>
            <a:r>
              <a:rPr lang="en-ID" altLang="zh-TW" dirty="0"/>
              <a:t>data point</a:t>
            </a:r>
            <a:r>
              <a:rPr lang="zh-TW" altLang="en-US" dirty="0"/>
              <a:t>拿來做</a:t>
            </a:r>
            <a:r>
              <a:rPr lang="en-ID" altLang="zh-TW" dirty="0" err="1"/>
              <a:t>shapley</a:t>
            </a:r>
            <a:r>
              <a:rPr lang="en-ID" altLang="zh-TW" dirty="0"/>
              <a:t> value</a:t>
            </a:r>
            <a:r>
              <a:rPr lang="zh-TW" altLang="en-US" dirty="0"/>
              <a:t>的想法很好，之後也許有人有更好的演算法來加強時間效率，以及程式上的開發能更簡單方便使用</a:t>
            </a:r>
            <a:endParaRPr lang="en-ID" dirty="0"/>
          </a:p>
        </p:txBody>
      </p:sp>
      <p:sp>
        <p:nvSpPr>
          <p:cNvPr id="6" name="文字方塊 5">
            <a:extLst>
              <a:ext uri="{FF2B5EF4-FFF2-40B4-BE49-F238E27FC236}">
                <a16:creationId xmlns:a16="http://schemas.microsoft.com/office/drawing/2014/main" id="{C1D47752-BDC2-466E-AA78-54862C352CEA}"/>
              </a:ext>
            </a:extLst>
          </p:cNvPr>
          <p:cNvSpPr txBox="1"/>
          <p:nvPr/>
        </p:nvSpPr>
        <p:spPr>
          <a:xfrm>
            <a:off x="3588541" y="3483322"/>
            <a:ext cx="3976689" cy="923330"/>
          </a:xfrm>
          <a:prstGeom prst="rect">
            <a:avLst/>
          </a:prstGeom>
          <a:noFill/>
        </p:spPr>
        <p:txBody>
          <a:bodyPr wrap="square" rtlCol="0">
            <a:spAutoFit/>
          </a:bodyPr>
          <a:lstStyle/>
          <a:p>
            <a:r>
              <a:rPr lang="zh-TW" altLang="en-US" dirty="0"/>
              <a:t>沒處理快取問題，每跑一次就要刪一次生出來的</a:t>
            </a:r>
            <a:r>
              <a:rPr lang="en-ID" altLang="zh-TW" dirty="0"/>
              <a:t>cache</a:t>
            </a:r>
            <a:r>
              <a:rPr lang="zh-TW" altLang="en-US" dirty="0"/>
              <a:t>跟</a:t>
            </a:r>
            <a:r>
              <a:rPr lang="en-ID" altLang="zh-TW" dirty="0" err="1"/>
              <a:t>pkl</a:t>
            </a:r>
            <a:r>
              <a:rPr lang="zh-TW" altLang="en-US" dirty="0"/>
              <a:t>檔</a:t>
            </a:r>
            <a:r>
              <a:rPr lang="en-ID" altLang="zh-TW" dirty="0"/>
              <a:t>(</a:t>
            </a:r>
            <a:r>
              <a:rPr lang="zh-TW" altLang="en-US" dirty="0"/>
              <a:t>還是</a:t>
            </a:r>
            <a:r>
              <a:rPr lang="en-ID" altLang="zh-TW" dirty="0" err="1"/>
              <a:t>jupyter</a:t>
            </a:r>
            <a:r>
              <a:rPr lang="zh-TW" altLang="en-US" dirty="0"/>
              <a:t>問題我不知道</a:t>
            </a:r>
            <a:r>
              <a:rPr lang="en-ID" altLang="zh-TW" dirty="0"/>
              <a:t>)</a:t>
            </a:r>
            <a:endParaRPr lang="en-ID" dirty="0"/>
          </a:p>
        </p:txBody>
      </p:sp>
      <p:sp>
        <p:nvSpPr>
          <p:cNvPr id="7" name="文字方塊 6">
            <a:extLst>
              <a:ext uri="{FF2B5EF4-FFF2-40B4-BE49-F238E27FC236}">
                <a16:creationId xmlns:a16="http://schemas.microsoft.com/office/drawing/2014/main" id="{F348932D-9B4C-4209-AE7D-1B2C69219CAB}"/>
              </a:ext>
            </a:extLst>
          </p:cNvPr>
          <p:cNvSpPr txBox="1"/>
          <p:nvPr/>
        </p:nvSpPr>
        <p:spPr>
          <a:xfrm>
            <a:off x="1676397" y="1415744"/>
            <a:ext cx="7800975" cy="646331"/>
          </a:xfrm>
          <a:prstGeom prst="rect">
            <a:avLst/>
          </a:prstGeom>
          <a:noFill/>
        </p:spPr>
        <p:txBody>
          <a:bodyPr wrap="square" rtlCol="0">
            <a:spAutoFit/>
          </a:bodyPr>
          <a:lstStyle/>
          <a:p>
            <a:pPr algn="ctr"/>
            <a:r>
              <a:rPr lang="zh-TW" altLang="en-US" dirty="0"/>
              <a:t>資料集 </a:t>
            </a:r>
            <a:r>
              <a:rPr lang="en-ID" altLang="zh-TW" dirty="0"/>
              <a:t>– </a:t>
            </a:r>
            <a:r>
              <a:rPr lang="zh-TW" altLang="en-US" dirty="0"/>
              <a:t>貓與狗的圖片</a:t>
            </a:r>
            <a:r>
              <a:rPr lang="en-ID" dirty="0">
                <a:hlinkClick r:id="rId2"/>
              </a:rPr>
              <a:t>https://github.com/Pranaw99/Image_Classification_CNN/tree/master/dataset</a:t>
            </a:r>
            <a:endParaRPr lang="en-ID" dirty="0"/>
          </a:p>
        </p:txBody>
      </p:sp>
    </p:spTree>
    <p:extLst>
      <p:ext uri="{BB962C8B-B14F-4D97-AF65-F5344CB8AC3E}">
        <p14:creationId xmlns:p14="http://schemas.microsoft.com/office/powerpoint/2010/main" val="40557077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FD8EFD80-0723-4EB4-ADEF-0E5FA629ADDE}"/>
              </a:ext>
            </a:extLst>
          </p:cNvPr>
          <p:cNvSpPr txBox="1"/>
          <p:nvPr/>
        </p:nvSpPr>
        <p:spPr>
          <a:xfrm>
            <a:off x="3667125" y="3352800"/>
            <a:ext cx="4200525" cy="646331"/>
          </a:xfrm>
          <a:prstGeom prst="rect">
            <a:avLst/>
          </a:prstGeom>
          <a:noFill/>
        </p:spPr>
        <p:txBody>
          <a:bodyPr wrap="square" rtlCol="0">
            <a:spAutoFit/>
          </a:bodyPr>
          <a:lstStyle/>
          <a:p>
            <a:r>
              <a:rPr lang="en-ID" dirty="0"/>
              <a:t>Psychology </a:t>
            </a:r>
            <a:r>
              <a:rPr lang="zh-TW" altLang="en-US" dirty="0"/>
              <a:t>一些心理學 探討為什麼人們需要解釋</a:t>
            </a:r>
            <a:endParaRPr lang="en-ID" dirty="0"/>
          </a:p>
        </p:txBody>
      </p:sp>
      <p:sp>
        <p:nvSpPr>
          <p:cNvPr id="3" name="文字方塊 2">
            <a:extLst>
              <a:ext uri="{FF2B5EF4-FFF2-40B4-BE49-F238E27FC236}">
                <a16:creationId xmlns:a16="http://schemas.microsoft.com/office/drawing/2014/main" id="{77F26A53-60A1-4B70-B169-B3550C6CDD0E}"/>
              </a:ext>
            </a:extLst>
          </p:cNvPr>
          <p:cNvSpPr txBox="1"/>
          <p:nvPr/>
        </p:nvSpPr>
        <p:spPr>
          <a:xfrm>
            <a:off x="4362450" y="1990725"/>
            <a:ext cx="2952750" cy="369332"/>
          </a:xfrm>
          <a:prstGeom prst="rect">
            <a:avLst/>
          </a:prstGeom>
          <a:noFill/>
        </p:spPr>
        <p:txBody>
          <a:bodyPr wrap="square" rtlCol="0">
            <a:spAutoFit/>
          </a:bodyPr>
          <a:lstStyle/>
          <a:p>
            <a:r>
              <a:rPr lang="zh-TW" altLang="en-US" dirty="0"/>
              <a:t>為什麼人們需要解釋？</a:t>
            </a:r>
            <a:endParaRPr lang="en-ID" dirty="0"/>
          </a:p>
        </p:txBody>
      </p:sp>
    </p:spTree>
    <p:extLst>
      <p:ext uri="{BB962C8B-B14F-4D97-AF65-F5344CB8AC3E}">
        <p14:creationId xmlns:p14="http://schemas.microsoft.com/office/powerpoint/2010/main" val="41923166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291224" y="2186222"/>
            <a:ext cx="1814599"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05</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4069421" y="3021723"/>
            <a:ext cx="3886590" cy="814554"/>
          </a:xfrm>
          <a:prstGeom prst="rect">
            <a:avLst/>
          </a:prstGeom>
          <a:noFill/>
        </p:spPr>
        <p:txBody>
          <a:bodyPr wrap="square" lIns="91412" tIns="45706" rIns="91412" bIns="45706" rtlCol="0">
            <a:spAutoFit/>
          </a:bodyPr>
          <a:lstStyle/>
          <a:p>
            <a:pPr algn="ctr">
              <a:lnSpc>
                <a:spcPct val="130000"/>
              </a:lnSpc>
            </a:pPr>
            <a:r>
              <a:rPr lang="zh-TW" altLang="en-US" sz="4000" dirty="0">
                <a:solidFill>
                  <a:schemeClr val="accent1"/>
                </a:solidFill>
                <a:latin typeface="微软雅黑" panose="020B0503020204020204" pitchFamily="34" charset="-122"/>
                <a:ea typeface="微软雅黑" panose="020B0503020204020204" pitchFamily="34" charset="-122"/>
              </a:rPr>
              <a:t>結論</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690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F6B1545D-ACA8-4E33-BEA3-B422CEECD943}"/>
              </a:ext>
            </a:extLst>
          </p:cNvPr>
          <p:cNvSpPr txBox="1"/>
          <p:nvPr/>
        </p:nvSpPr>
        <p:spPr>
          <a:xfrm>
            <a:off x="4277360" y="1513840"/>
            <a:ext cx="3637280" cy="646331"/>
          </a:xfrm>
          <a:prstGeom prst="rect">
            <a:avLst/>
          </a:prstGeom>
          <a:noFill/>
        </p:spPr>
        <p:txBody>
          <a:bodyPr wrap="square" rtlCol="0">
            <a:spAutoFit/>
          </a:bodyPr>
          <a:lstStyle/>
          <a:p>
            <a:pPr algn="ctr"/>
            <a:r>
              <a:rPr lang="en-ID" dirty="0"/>
              <a:t>LIME</a:t>
            </a:r>
            <a:r>
              <a:rPr lang="zh-TW" altLang="en-US" dirty="0"/>
              <a:t>算是開啟</a:t>
            </a:r>
            <a:r>
              <a:rPr lang="en-ID" altLang="zh-TW" dirty="0"/>
              <a:t>Interpretable ML</a:t>
            </a:r>
            <a:r>
              <a:rPr lang="zh-TW" altLang="en-US" dirty="0"/>
              <a:t>被重視的先河</a:t>
            </a:r>
            <a:endParaRPr lang="en-ID" dirty="0"/>
          </a:p>
        </p:txBody>
      </p:sp>
      <p:sp>
        <p:nvSpPr>
          <p:cNvPr id="3" name="文字方塊 2">
            <a:extLst>
              <a:ext uri="{FF2B5EF4-FFF2-40B4-BE49-F238E27FC236}">
                <a16:creationId xmlns:a16="http://schemas.microsoft.com/office/drawing/2014/main" id="{BA909906-356F-4CBC-910C-D23417DBBE7D}"/>
              </a:ext>
            </a:extLst>
          </p:cNvPr>
          <p:cNvSpPr txBox="1"/>
          <p:nvPr/>
        </p:nvSpPr>
        <p:spPr>
          <a:xfrm>
            <a:off x="3830320" y="2505670"/>
            <a:ext cx="4531360" cy="923330"/>
          </a:xfrm>
          <a:prstGeom prst="rect">
            <a:avLst/>
          </a:prstGeom>
          <a:noFill/>
        </p:spPr>
        <p:txBody>
          <a:bodyPr wrap="square" rtlCol="0">
            <a:spAutoFit/>
          </a:bodyPr>
          <a:lstStyle/>
          <a:p>
            <a:pPr algn="ctr"/>
            <a:r>
              <a:rPr lang="en-ID" dirty="0"/>
              <a:t>SHAP</a:t>
            </a:r>
            <a:r>
              <a:rPr lang="zh-TW" altLang="en-US" dirty="0"/>
              <a:t>則是以數學理論的角度改善了</a:t>
            </a:r>
            <a:r>
              <a:rPr lang="en-ID" altLang="zh-TW" dirty="0"/>
              <a:t>LIME</a:t>
            </a:r>
          </a:p>
          <a:p>
            <a:pPr algn="ctr"/>
            <a:r>
              <a:rPr lang="zh-TW" altLang="en-US" dirty="0"/>
              <a:t>以及創造了</a:t>
            </a:r>
            <a:r>
              <a:rPr lang="en-ID" altLang="zh-TW" dirty="0"/>
              <a:t>Interpretable ML</a:t>
            </a:r>
            <a:r>
              <a:rPr lang="zh-TW" altLang="en-US" dirty="0"/>
              <a:t>的架構</a:t>
            </a:r>
            <a:r>
              <a:rPr lang="en-ID" altLang="zh-TW" dirty="0"/>
              <a:t>(Shapley Value)</a:t>
            </a:r>
            <a:endParaRPr lang="en-ID" dirty="0"/>
          </a:p>
        </p:txBody>
      </p:sp>
    </p:spTree>
    <p:extLst>
      <p:ext uri="{BB962C8B-B14F-4D97-AF65-F5344CB8AC3E}">
        <p14:creationId xmlns:p14="http://schemas.microsoft.com/office/powerpoint/2010/main" val="269031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1516DF-9949-49E7-85D4-74B4C1D685E4}"/>
              </a:ext>
            </a:extLst>
          </p:cNvPr>
          <p:cNvSpPr txBox="1"/>
          <p:nvPr/>
        </p:nvSpPr>
        <p:spPr>
          <a:xfrm>
            <a:off x="3362960" y="1584961"/>
            <a:ext cx="5466080" cy="369332"/>
          </a:xfrm>
          <a:prstGeom prst="rect">
            <a:avLst/>
          </a:prstGeom>
          <a:noFill/>
        </p:spPr>
        <p:txBody>
          <a:bodyPr wrap="square" rtlCol="0">
            <a:spAutoFit/>
          </a:bodyPr>
          <a:lstStyle/>
          <a:p>
            <a:r>
              <a:rPr lang="en-ID" dirty="0"/>
              <a:t>Microsoft Interpret</a:t>
            </a:r>
            <a:r>
              <a:rPr lang="zh-TW" altLang="en-US" dirty="0"/>
              <a:t>可望成為解釋模型的主流應用套件</a:t>
            </a:r>
            <a:endParaRPr lang="en-ID" dirty="0"/>
          </a:p>
        </p:txBody>
      </p:sp>
    </p:spTree>
    <p:extLst>
      <p:ext uri="{BB962C8B-B14F-4D97-AF65-F5344CB8AC3E}">
        <p14:creationId xmlns:p14="http://schemas.microsoft.com/office/powerpoint/2010/main" val="385174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A546399A-2383-4C1B-B12B-0E927FDA4CE2}"/>
              </a:ext>
            </a:extLst>
          </p:cNvPr>
          <p:cNvSpPr txBox="1"/>
          <p:nvPr/>
        </p:nvSpPr>
        <p:spPr>
          <a:xfrm>
            <a:off x="3769360" y="2174241"/>
            <a:ext cx="4246880" cy="2031325"/>
          </a:xfrm>
          <a:prstGeom prst="rect">
            <a:avLst/>
          </a:prstGeom>
          <a:noFill/>
        </p:spPr>
        <p:txBody>
          <a:bodyPr wrap="square" rtlCol="0">
            <a:spAutoFit/>
          </a:bodyPr>
          <a:lstStyle/>
          <a:p>
            <a:r>
              <a:rPr lang="zh-TW" altLang="en-US" dirty="0"/>
              <a:t>一個模型好不好用跟他論文的影響力</a:t>
            </a:r>
            <a:r>
              <a:rPr lang="en-US" altLang="zh-TW" dirty="0"/>
              <a:t>(</a:t>
            </a:r>
            <a:r>
              <a:rPr lang="zh-TW" altLang="en-US" dirty="0"/>
              <a:t>或以數據來說，被引用次數</a:t>
            </a:r>
            <a:r>
              <a:rPr lang="en-US" altLang="zh-TW" dirty="0"/>
              <a:t>)</a:t>
            </a:r>
            <a:r>
              <a:rPr lang="zh-TW" altLang="en-US" dirty="0"/>
              <a:t>有絕對的關係</a:t>
            </a:r>
            <a:endParaRPr lang="en-ID" altLang="zh-TW" dirty="0"/>
          </a:p>
          <a:p>
            <a:pPr algn="ctr"/>
            <a:r>
              <a:rPr lang="en-ID" dirty="0"/>
              <a:t>Data Shapley</a:t>
            </a:r>
            <a:r>
              <a:rPr lang="zh-TW" altLang="en-US" dirty="0"/>
              <a:t>我個人認為是一個很好的想法，但是作者實現出來的模型難以解決實際的問題，之後很有可會有另一個模型用同樣的想法但是改善了運算速度與呈現方式而成為一篇具影響力的論文</a:t>
            </a:r>
            <a:endParaRPr lang="en-ID" dirty="0"/>
          </a:p>
        </p:txBody>
      </p:sp>
    </p:spTree>
    <p:extLst>
      <p:ext uri="{BB962C8B-B14F-4D97-AF65-F5344CB8AC3E}">
        <p14:creationId xmlns:p14="http://schemas.microsoft.com/office/powerpoint/2010/main" val="28905749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id="{77D2580D-A122-4781-8CF4-100B867C15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id="{85FF6CFF-FB4F-44B7-9612-3FB6BEEDE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id="{E29D0EA9-27D1-466F-A4A2-1A64C5284F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id="{24B593F5-0826-4E2E-9C94-7F2BB8E54620}"/>
              </a:ext>
            </a:extLst>
          </p:cNvPr>
          <p:cNvSpPr txBox="1"/>
          <p:nvPr/>
        </p:nvSpPr>
        <p:spPr>
          <a:xfrm>
            <a:off x="4908550" y="2472475"/>
            <a:ext cx="6680200" cy="856122"/>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TW" altLang="en-US" sz="3600" dirty="0">
                <a:solidFill>
                  <a:schemeClr val="accent1"/>
                </a:solidFill>
                <a:latin typeface="微软雅黑" panose="020B0503020204020204" pitchFamily="34" charset="-122"/>
                <a:ea typeface="微软雅黑" panose="020B0503020204020204" pitchFamily="34" charset="-122"/>
                <a:cs typeface="Clear Sans Light" pitchFamily="34" charset="0"/>
              </a:rPr>
              <a:t>謝謝</a:t>
            </a:r>
            <a:r>
              <a:rPr lang="en-ID" altLang="zh-TW" sz="3600" dirty="0">
                <a:solidFill>
                  <a:schemeClr val="accent1"/>
                </a:solidFill>
                <a:latin typeface="微软雅黑" panose="020B0503020204020204" pitchFamily="34" charset="-122"/>
                <a:ea typeface="微软雅黑" panose="020B0503020204020204" pitchFamily="34" charset="-122"/>
                <a:cs typeface="Clear Sans Light" pitchFamily="34" charset="0"/>
              </a:rPr>
              <a:t>Cathay LAB</a:t>
            </a:r>
            <a:r>
              <a:rPr lang="zh-TW" altLang="en-US" sz="3600" dirty="0">
                <a:solidFill>
                  <a:schemeClr val="accent1"/>
                </a:solidFill>
                <a:latin typeface="微软雅黑" panose="020B0503020204020204" pitchFamily="34" charset="-122"/>
                <a:ea typeface="微软雅黑" panose="020B0503020204020204" pitchFamily="34" charset="-122"/>
                <a:cs typeface="Clear Sans Light" pitchFamily="34" charset="0"/>
              </a:rPr>
              <a:t>給我這個機會！</a:t>
            </a:r>
            <a:endParaRPr lang="id-ID" altLang="zh-CN" sz="36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2" name="TextBox 5">
            <a:extLst>
              <a:ext uri="{FF2B5EF4-FFF2-40B4-BE49-F238E27FC236}">
                <a16:creationId xmlns:a16="http://schemas.microsoft.com/office/drawing/2014/main" id="{9D9FC040-8516-4BAE-BBAD-43EC3F1663E4}"/>
              </a:ext>
            </a:extLst>
          </p:cNvPr>
          <p:cNvSpPr txBox="1"/>
          <p:nvPr/>
        </p:nvSpPr>
        <p:spPr>
          <a:xfrm>
            <a:off x="2671037" y="1487369"/>
            <a:ext cx="2434800" cy="2429565"/>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en-US" altLang="zh-CN" sz="11500" dirty="0">
                <a:solidFill>
                  <a:schemeClr val="accent1"/>
                </a:solidFill>
                <a:latin typeface="Agency FB" panose="020B0503020202020204" pitchFamily="34" charset="0"/>
                <a:ea typeface="华文琥珀" panose="02010800040101010101" pitchFamily="2" charset="-122"/>
                <a:cs typeface="Clear Sans Light" pitchFamily="34" charset="0"/>
              </a:rPr>
              <a:t>2019</a:t>
            </a:r>
            <a:endParaRPr lang="id-ID" altLang="zh-CN" sz="8000" dirty="0">
              <a:solidFill>
                <a:schemeClr val="accent1"/>
              </a:solidFill>
              <a:latin typeface="Agency FB" panose="020B0503020202020204" pitchFamily="34" charset="0"/>
              <a:ea typeface="华文琥珀" panose="02010800040101010101" pitchFamily="2" charset="-122"/>
              <a:cs typeface="Clear Sans Light" pitchFamily="34" charset="0"/>
            </a:endParaRPr>
          </a:p>
        </p:txBody>
      </p:sp>
      <p:sp>
        <p:nvSpPr>
          <p:cNvPr id="2" name="文字方塊 1">
            <a:extLst>
              <a:ext uri="{FF2B5EF4-FFF2-40B4-BE49-F238E27FC236}">
                <a16:creationId xmlns:a16="http://schemas.microsoft.com/office/drawing/2014/main" id="{BCBCEE1B-5CC6-4975-9372-C490FBA077F5}"/>
              </a:ext>
            </a:extLst>
          </p:cNvPr>
          <p:cNvSpPr txBox="1"/>
          <p:nvPr/>
        </p:nvSpPr>
        <p:spPr>
          <a:xfrm>
            <a:off x="6778656" y="4248150"/>
            <a:ext cx="4194602" cy="1200329"/>
          </a:xfrm>
          <a:prstGeom prst="rect">
            <a:avLst/>
          </a:prstGeom>
          <a:noFill/>
        </p:spPr>
        <p:txBody>
          <a:bodyPr wrap="square" rtlCol="0">
            <a:spAutoFit/>
          </a:bodyPr>
          <a:lstStyle/>
          <a:p>
            <a:r>
              <a:rPr lang="en-ID" dirty="0"/>
              <a:t>GitHub : </a:t>
            </a:r>
          </a:p>
          <a:p>
            <a:r>
              <a:rPr lang="en-ID" dirty="0">
                <a:hlinkClick r:id="rId5"/>
              </a:rPr>
              <a:t>https://github.com/GISH123/Cathay-Holdings-CIP-Projects-for-Interpretable-Machine-Learning</a:t>
            </a:r>
            <a:endParaRPr lang="en-ID" dirty="0"/>
          </a:p>
        </p:txBody>
      </p:sp>
      <p:sp>
        <p:nvSpPr>
          <p:cNvPr id="15" name="矩形 14">
            <a:extLst>
              <a:ext uri="{FF2B5EF4-FFF2-40B4-BE49-F238E27FC236}">
                <a16:creationId xmlns:a16="http://schemas.microsoft.com/office/drawing/2014/main" id="{EBABE974-83F0-4515-AE05-FADFCB73E22E}"/>
              </a:ext>
            </a:extLst>
          </p:cNvPr>
          <p:cNvSpPr/>
          <p:nvPr/>
        </p:nvSpPr>
        <p:spPr>
          <a:xfrm>
            <a:off x="6851650" y="3560457"/>
            <a:ext cx="3721558" cy="276999"/>
          </a:xfrm>
          <a:prstGeom prst="rect">
            <a:avLst/>
          </a:prstGeom>
          <a:solidFill>
            <a:schemeClr val="accent3"/>
          </a:solidFill>
          <a:ln>
            <a:noFill/>
          </a:ln>
        </p:spPr>
        <p:txBody>
          <a:bodyPr wrap="square">
            <a:spAutoFit/>
          </a:bodyPr>
          <a:lstStyle/>
          <a:p>
            <a:pPr algn="dist"/>
            <a:r>
              <a:rPr lang="en-ID" altLang="zh-CN" sz="1200" dirty="0">
                <a:solidFill>
                  <a:schemeClr val="bg1"/>
                </a:solidFill>
              </a:rPr>
              <a:t>CIP LAB </a:t>
            </a:r>
            <a:r>
              <a:rPr lang="zh-TW" altLang="en-US" sz="1200" dirty="0">
                <a:solidFill>
                  <a:schemeClr val="bg1"/>
                </a:solidFill>
              </a:rPr>
              <a:t>邵立瑜 時間</a:t>
            </a:r>
            <a:r>
              <a:rPr lang="zh-CN" altLang="en-US" sz="1200" dirty="0">
                <a:solidFill>
                  <a:schemeClr val="bg1"/>
                </a:solidFill>
              </a:rPr>
              <a:t>：</a:t>
            </a:r>
            <a:r>
              <a:rPr lang="en-US" altLang="zh-CN" sz="1200" dirty="0">
                <a:solidFill>
                  <a:schemeClr val="bg1"/>
                </a:solidFill>
              </a:rPr>
              <a:t>2019</a:t>
            </a:r>
            <a:r>
              <a:rPr lang="zh-TW" altLang="en-US" sz="1200" dirty="0">
                <a:solidFill>
                  <a:schemeClr val="bg1"/>
                </a:solidFill>
              </a:rPr>
              <a:t>年</a:t>
            </a:r>
            <a:r>
              <a:rPr lang="en-US" altLang="zh-CN" sz="1200" dirty="0">
                <a:solidFill>
                  <a:schemeClr val="bg1"/>
                </a:solidFill>
              </a:rPr>
              <a:t>8</a:t>
            </a:r>
            <a:r>
              <a:rPr lang="zh-CN" altLang="en-US" sz="1200" dirty="0">
                <a:solidFill>
                  <a:schemeClr val="bg1"/>
                </a:solidFill>
              </a:rPr>
              <a:t>月</a:t>
            </a:r>
            <a:r>
              <a:rPr lang="en-US" altLang="zh-CN" sz="1200" dirty="0">
                <a:solidFill>
                  <a:schemeClr val="bg1"/>
                </a:solidFill>
              </a:rPr>
              <a:t>21</a:t>
            </a:r>
            <a:r>
              <a:rPr lang="zh-CN" altLang="en-US" sz="1200" dirty="0">
                <a:solidFill>
                  <a:schemeClr val="bg1"/>
                </a:solidFill>
              </a:rPr>
              <a:t>日</a:t>
            </a:r>
            <a:endParaRPr lang="en-US" altLang="zh-CN" sz="1200" dirty="0">
              <a:solidFill>
                <a:schemeClr val="bg1"/>
              </a:solidFill>
            </a:endParaRPr>
          </a:p>
        </p:txBody>
      </p:sp>
    </p:spTree>
    <p:extLst>
      <p:ext uri="{BB962C8B-B14F-4D97-AF65-F5344CB8AC3E}">
        <p14:creationId xmlns:p14="http://schemas.microsoft.com/office/powerpoint/2010/main" val="35963115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Scale>
                                      <p:cBhvr>
                                        <p:cTn id="17" dur="1000" decel="50000" fill="hold">
                                          <p:stCondLst>
                                            <p:cond delay="0"/>
                                          </p:stCondLst>
                                        </p:cTn>
                                        <p:tgtEl>
                                          <p:spTgt spid="1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2">
                                            <p:txEl>
                                              <p:pRg st="0" end="0"/>
                                            </p:txEl>
                                          </p:spTgt>
                                        </p:tgtEl>
                                        <p:attrNameLst>
                                          <p:attrName>ppt_x</p:attrName>
                                          <p:attrName>ppt_y</p:attrName>
                                        </p:attrNameLst>
                                      </p:cBhvr>
                                    </p:animMotion>
                                    <p:animEffect transition="in" filter="fade">
                                      <p:cBhvr>
                                        <p:cTn id="19" dur="1000"/>
                                        <p:tgtEl>
                                          <p:spTgt spid="12">
                                            <p:txEl>
                                              <p:pRg st="0" end="0"/>
                                            </p:txEl>
                                          </p:spTgt>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Scale>
                                      <p:cBhvr>
                                        <p:cTn id="23"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xEl>
                                              <p:pRg st="0" end="0"/>
                                            </p:txEl>
                                          </p:spTgt>
                                        </p:tgtEl>
                                        <p:attrNameLst>
                                          <p:attrName>ppt_x</p:attrName>
                                          <p:attrName>ppt_y</p:attrName>
                                        </p:attrNameLst>
                                      </p:cBhvr>
                                    </p:animMotion>
                                    <p:animEffect transition="in" filter="fade">
                                      <p:cBhvr>
                                        <p:cTn id="25" dur="1000"/>
                                        <p:tgtEl>
                                          <p:spTgt spid="9">
                                            <p:txEl>
                                              <p:pRg st="0" end="0"/>
                                            </p:txEl>
                                          </p:spTgt>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build="p"/>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ID" altLang="zh-CN"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Papers</a:t>
            </a:r>
            <a:r>
              <a:rPr lang="zh-TW"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a:t>
            </a:r>
            <a:r>
              <a:rPr lang="en-ID" altLang="zh-TW"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Books</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ID"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References</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1238249" y="3800475"/>
            <a:ext cx="5095875" cy="2419350"/>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An introductive book for Interpretable ML                                </a:t>
            </a:r>
          </a:p>
          <a:p>
            <a:pPr>
              <a:lnSpc>
                <a:spcPts val="2400"/>
              </a:lnSpc>
            </a:pPr>
            <a:r>
              <a:rPr lang="en-ID" sz="1200" dirty="0">
                <a:hlinkClick r:id="rId3"/>
              </a:rPr>
              <a:t>https://christophm.github.io/interpretable-ml-book/index.html</a:t>
            </a:r>
            <a:endParaRPr lang="en-ID" sz="1200" dirty="0"/>
          </a:p>
          <a:p>
            <a:pPr>
              <a:lnSpc>
                <a:spcPts val="2400"/>
              </a:lnSpc>
            </a:pPr>
            <a:r>
              <a:rPr lang="en-ID" sz="1200" dirty="0"/>
              <a:t>LIME</a:t>
            </a:r>
          </a:p>
          <a:p>
            <a:pPr>
              <a:lnSpc>
                <a:spcPts val="2400"/>
              </a:lnSpc>
            </a:pPr>
            <a:r>
              <a:rPr lang="en-ID" sz="1200" dirty="0">
                <a:hlinkClick r:id="rId4"/>
              </a:rPr>
              <a:t>https://arxiv.org/abs/1602.04938</a:t>
            </a:r>
            <a:endParaRPr lang="en-ID" sz="1200" dirty="0"/>
          </a:p>
          <a:p>
            <a:pPr>
              <a:lnSpc>
                <a:spcPts val="2400"/>
              </a:lnSpc>
            </a:pPr>
            <a:r>
              <a:rPr lang="en-ID" sz="1200" dirty="0"/>
              <a:t>SHAP</a:t>
            </a:r>
          </a:p>
          <a:p>
            <a:pPr>
              <a:lnSpc>
                <a:spcPts val="2400"/>
              </a:lnSpc>
            </a:pPr>
            <a:r>
              <a:rPr lang="en-ID" sz="1200" dirty="0">
                <a:hlinkClick r:id="rId5"/>
              </a:rPr>
              <a:t>https://arxiv.org/abs/1705.07874</a:t>
            </a:r>
            <a:endParaRPr lang="en-ID" sz="1200" dirty="0"/>
          </a:p>
        </p:txBody>
      </p:sp>
      <p:sp>
        <p:nvSpPr>
          <p:cNvPr id="5" name="文字方塊 4">
            <a:extLst>
              <a:ext uri="{FF2B5EF4-FFF2-40B4-BE49-F238E27FC236}">
                <a16:creationId xmlns:a16="http://schemas.microsoft.com/office/drawing/2014/main" id="{B0D359F1-B31B-4958-9A7A-FD82CFD739B2}"/>
              </a:ext>
            </a:extLst>
          </p:cNvPr>
          <p:cNvSpPr txBox="1"/>
          <p:nvPr/>
        </p:nvSpPr>
        <p:spPr>
          <a:xfrm>
            <a:off x="6229351" y="4067532"/>
            <a:ext cx="4724400" cy="2523768"/>
          </a:xfrm>
          <a:prstGeom prst="rect">
            <a:avLst/>
          </a:prstGeom>
          <a:noFill/>
        </p:spPr>
        <p:txBody>
          <a:bodyPr wrap="square" rtlCol="0">
            <a:spAutoFit/>
          </a:bodyPr>
          <a:lstStyle/>
          <a:p>
            <a:pPr>
              <a:lnSpc>
                <a:spcPts val="2400"/>
              </a:lnSpc>
            </a:pPr>
            <a:r>
              <a:rPr lang="en-ID" sz="1200" dirty="0"/>
              <a:t>Microsoft GA2M Algorithm</a:t>
            </a:r>
          </a:p>
          <a:p>
            <a:pPr>
              <a:lnSpc>
                <a:spcPts val="2400"/>
              </a:lnSpc>
            </a:pPr>
            <a:r>
              <a:rPr lang="en-ID" sz="1200" dirty="0">
                <a:hlinkClick r:id="rId6"/>
              </a:rPr>
              <a:t>http://www.cs.cornell.edu/~yinlou/papers/lou-kdd13.pdf</a:t>
            </a:r>
            <a:endParaRPr lang="en-ID" sz="1200" dirty="0"/>
          </a:p>
          <a:p>
            <a:pPr>
              <a:lnSpc>
                <a:spcPts val="2400"/>
              </a:lnSpc>
            </a:pPr>
            <a:r>
              <a:rPr lang="en-ID" sz="1200" dirty="0"/>
              <a:t>Data Shapley</a:t>
            </a:r>
          </a:p>
          <a:p>
            <a:pPr>
              <a:lnSpc>
                <a:spcPts val="2400"/>
              </a:lnSpc>
            </a:pPr>
            <a:r>
              <a:rPr lang="en-ID" sz="1200" dirty="0">
                <a:hlinkClick r:id="rId7"/>
              </a:rPr>
              <a:t>https://arxiv.org/abs/1904.02868</a:t>
            </a:r>
            <a:endParaRPr lang="en-ID"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endParaRPr lang="en-ID"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TW" altLang="en-US" sz="1200" kern="0" dirty="0">
                <a:solidFill>
                  <a:srgbClr val="EEECE1">
                    <a:lumMod val="25000"/>
                  </a:srgbClr>
                </a:solidFill>
                <a:latin typeface="微软雅黑" panose="020B0503020204020204" pitchFamily="34" charset="-122"/>
                <a:ea typeface="微软雅黑" panose="020B0503020204020204" pitchFamily="34" charset="-122"/>
              </a:rPr>
              <a:t>及各大</a:t>
            </a:r>
            <a:r>
              <a:rPr lang="en-ID" altLang="zh-TW" sz="1200" kern="0" dirty="0">
                <a:solidFill>
                  <a:srgbClr val="EEECE1">
                    <a:lumMod val="25000"/>
                  </a:srgbClr>
                </a:solidFill>
                <a:latin typeface="微软雅黑" panose="020B0503020204020204" pitchFamily="34" charset="-122"/>
                <a:ea typeface="微软雅黑" panose="020B0503020204020204" pitchFamily="34" charset="-122"/>
              </a:rPr>
              <a:t>Medium</a:t>
            </a:r>
            <a:r>
              <a:rPr lang="zh-TW" altLang="en-US" sz="1200" kern="0" dirty="0">
                <a:solidFill>
                  <a:srgbClr val="EEECE1">
                    <a:lumMod val="25000"/>
                  </a:srgbClr>
                </a:solidFill>
                <a:latin typeface="微软雅黑" panose="020B0503020204020204" pitchFamily="34" charset="-122"/>
                <a:ea typeface="微软雅黑" panose="020B0503020204020204" pitchFamily="34" charset="-122"/>
              </a:rPr>
              <a:t>上相關的文章</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endParaRPr lang="en-ID" altLang="zh-CN" kern="0" dirty="0">
              <a:solidFill>
                <a:srgbClr val="EEECE1">
                  <a:lumMod val="25000"/>
                </a:srgbClr>
              </a:solidFill>
              <a:latin typeface="微软雅黑" panose="020B0503020204020204" pitchFamily="34" charset="-122"/>
              <a:ea typeface="微软雅黑" panose="020B0503020204020204" pitchFamily="34" charset="-122"/>
            </a:endParaRPr>
          </a:p>
          <a:p>
            <a:endParaRPr lang="en-ID" dirty="0"/>
          </a:p>
        </p:txBody>
      </p:sp>
    </p:spTree>
    <p:extLst>
      <p:ext uri="{BB962C8B-B14F-4D97-AF65-F5344CB8AC3E}">
        <p14:creationId xmlns:p14="http://schemas.microsoft.com/office/powerpoint/2010/main" val="86816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8908D0B-452D-4133-B498-9B84BE2B1690}"/>
              </a:ext>
            </a:extLst>
          </p:cNvPr>
          <p:cNvSpPr txBox="1"/>
          <p:nvPr/>
        </p:nvSpPr>
        <p:spPr>
          <a:xfrm>
            <a:off x="1" y="1862047"/>
            <a:ext cx="8172449" cy="2062253"/>
          </a:xfrm>
          <a:prstGeom prst="rect">
            <a:avLst/>
          </a:prstGeom>
          <a:noFill/>
        </p:spPr>
        <p:txBody>
          <a:bodyPr wrap="square" rtlCol="0">
            <a:spAutoFit/>
          </a:bodyPr>
          <a:lstStyle/>
          <a:p>
            <a:r>
              <a:rPr lang="en-ID" dirty="0"/>
              <a:t>• Safety: We want to make sure the system is making sound decisions.</a:t>
            </a:r>
          </a:p>
          <a:p>
            <a:r>
              <a:rPr lang="en-ID" dirty="0"/>
              <a:t>• Debugging: We want to understand why a system doesn't work, so we can fix it. </a:t>
            </a:r>
          </a:p>
          <a:p>
            <a:r>
              <a:rPr lang="en-ID" dirty="0"/>
              <a:t>• Science: We want to understand something new. </a:t>
            </a:r>
          </a:p>
          <a:p>
            <a:r>
              <a:rPr lang="en-ID" dirty="0"/>
              <a:t>• Mismatched Objectives and multi-objectives trade-offs: The system may not be optimizing the true objective. </a:t>
            </a:r>
          </a:p>
          <a:p>
            <a:r>
              <a:rPr lang="en-ID" dirty="0"/>
              <a:t>• Legal/Ethics: We're legally required to provide an explanation and/or we don't want to discriminate against particular groups. </a:t>
            </a:r>
          </a:p>
        </p:txBody>
      </p:sp>
      <p:sp>
        <p:nvSpPr>
          <p:cNvPr id="3" name="文字方塊 2">
            <a:extLst>
              <a:ext uri="{FF2B5EF4-FFF2-40B4-BE49-F238E27FC236}">
                <a16:creationId xmlns:a16="http://schemas.microsoft.com/office/drawing/2014/main" id="{9421C95F-2B7D-4376-B6E8-C0FE216B6C7D}"/>
              </a:ext>
            </a:extLst>
          </p:cNvPr>
          <p:cNvSpPr txBox="1"/>
          <p:nvPr/>
        </p:nvSpPr>
        <p:spPr>
          <a:xfrm>
            <a:off x="171451" y="1251258"/>
            <a:ext cx="6257924" cy="369332"/>
          </a:xfrm>
          <a:prstGeom prst="rect">
            <a:avLst/>
          </a:prstGeom>
          <a:noFill/>
        </p:spPr>
        <p:txBody>
          <a:bodyPr wrap="square" rtlCol="0">
            <a:spAutoFit/>
          </a:bodyPr>
          <a:lstStyle/>
          <a:p>
            <a:r>
              <a:rPr lang="zh-TW" altLang="en-US" dirty="0"/>
              <a:t>問題不夠明確，</a:t>
            </a:r>
            <a:r>
              <a:rPr lang="en-ID" altLang="zh-TW" dirty="0"/>
              <a:t>i.e. </a:t>
            </a:r>
            <a:r>
              <a:rPr lang="zh-TW" altLang="en-US" dirty="0"/>
              <a:t>更多的</a:t>
            </a:r>
            <a:r>
              <a:rPr lang="en-ID" altLang="zh-TW" dirty="0"/>
              <a:t>data</a:t>
            </a:r>
            <a:r>
              <a:rPr lang="zh-TW" altLang="en-US" dirty="0"/>
              <a:t>或是更聰明的演算法沒有幫助</a:t>
            </a:r>
            <a:endParaRPr lang="en-ID" dirty="0"/>
          </a:p>
        </p:txBody>
      </p:sp>
      <p:sp>
        <p:nvSpPr>
          <p:cNvPr id="4" name="文字方塊 3">
            <a:extLst>
              <a:ext uri="{FF2B5EF4-FFF2-40B4-BE49-F238E27FC236}">
                <a16:creationId xmlns:a16="http://schemas.microsoft.com/office/drawing/2014/main" id="{7850287D-B299-4812-8BAA-8CCDDD4D9683}"/>
              </a:ext>
            </a:extLst>
          </p:cNvPr>
          <p:cNvSpPr txBox="1"/>
          <p:nvPr/>
        </p:nvSpPr>
        <p:spPr>
          <a:xfrm>
            <a:off x="715257" y="4206358"/>
            <a:ext cx="7181850" cy="369332"/>
          </a:xfrm>
          <a:prstGeom prst="rect">
            <a:avLst/>
          </a:prstGeom>
          <a:noFill/>
        </p:spPr>
        <p:txBody>
          <a:bodyPr wrap="square" rtlCol="0">
            <a:spAutoFit/>
          </a:bodyPr>
          <a:lstStyle/>
          <a:p>
            <a:r>
              <a:rPr lang="zh-TW" altLang="en-US" dirty="0"/>
              <a:t>但也有我們不想要解釋的時候</a:t>
            </a:r>
            <a:endParaRPr lang="en-ID" dirty="0"/>
          </a:p>
        </p:txBody>
      </p:sp>
      <p:sp>
        <p:nvSpPr>
          <p:cNvPr id="5" name="文字方塊 4">
            <a:extLst>
              <a:ext uri="{FF2B5EF4-FFF2-40B4-BE49-F238E27FC236}">
                <a16:creationId xmlns:a16="http://schemas.microsoft.com/office/drawing/2014/main" id="{77B29B35-9DD5-479A-BFBF-589F9AA1C39E}"/>
              </a:ext>
            </a:extLst>
          </p:cNvPr>
          <p:cNvSpPr txBox="1"/>
          <p:nvPr/>
        </p:nvSpPr>
        <p:spPr>
          <a:xfrm>
            <a:off x="419100" y="4784587"/>
            <a:ext cx="6953250" cy="923330"/>
          </a:xfrm>
          <a:prstGeom prst="rect">
            <a:avLst/>
          </a:prstGeom>
          <a:noFill/>
        </p:spPr>
        <p:txBody>
          <a:bodyPr wrap="square" rtlCol="0">
            <a:spAutoFit/>
          </a:bodyPr>
          <a:lstStyle/>
          <a:p>
            <a:r>
              <a:rPr lang="en-ID" dirty="0"/>
              <a:t>• No significant consequences or when predictions are all you need. • Sufficiently well-studied problem </a:t>
            </a:r>
          </a:p>
          <a:p>
            <a:r>
              <a:rPr lang="en-ID" dirty="0"/>
              <a:t>• Prevent gaming the system - mismatched objectives.</a:t>
            </a:r>
          </a:p>
        </p:txBody>
      </p:sp>
      <p:sp>
        <p:nvSpPr>
          <p:cNvPr id="6" name="文字方塊 5">
            <a:extLst>
              <a:ext uri="{FF2B5EF4-FFF2-40B4-BE49-F238E27FC236}">
                <a16:creationId xmlns:a16="http://schemas.microsoft.com/office/drawing/2014/main" id="{67729CBD-9108-4632-A732-6E3E0CD85059}"/>
              </a:ext>
            </a:extLst>
          </p:cNvPr>
          <p:cNvSpPr txBox="1"/>
          <p:nvPr/>
        </p:nvSpPr>
        <p:spPr>
          <a:xfrm>
            <a:off x="8931769" y="789593"/>
            <a:ext cx="2152650" cy="923330"/>
          </a:xfrm>
          <a:prstGeom prst="rect">
            <a:avLst/>
          </a:prstGeom>
          <a:noFill/>
        </p:spPr>
        <p:txBody>
          <a:bodyPr wrap="square" rtlCol="0">
            <a:spAutoFit/>
          </a:bodyPr>
          <a:lstStyle/>
          <a:p>
            <a:r>
              <a:rPr lang="en-ID" dirty="0"/>
              <a:t>Debugging – LIME</a:t>
            </a:r>
            <a:r>
              <a:rPr lang="zh-TW" altLang="en-US" dirty="0"/>
              <a:t>論文之判斷根據錯誤例子</a:t>
            </a:r>
            <a:endParaRPr lang="en-ID" dirty="0"/>
          </a:p>
        </p:txBody>
      </p:sp>
      <p:pic>
        <p:nvPicPr>
          <p:cNvPr id="7" name="圖片 6">
            <a:extLst>
              <a:ext uri="{FF2B5EF4-FFF2-40B4-BE49-F238E27FC236}">
                <a16:creationId xmlns:a16="http://schemas.microsoft.com/office/drawing/2014/main" id="{479E8D70-87E3-46AD-9C7B-7CB9F0C1FA44}"/>
              </a:ext>
            </a:extLst>
          </p:cNvPr>
          <p:cNvPicPr>
            <a:picLocks noChangeAspect="1"/>
          </p:cNvPicPr>
          <p:nvPr/>
        </p:nvPicPr>
        <p:blipFill>
          <a:blip r:embed="rId2"/>
          <a:stretch>
            <a:fillRect/>
          </a:stretch>
        </p:blipFill>
        <p:spPr>
          <a:xfrm>
            <a:off x="8044744" y="1821594"/>
            <a:ext cx="2065161" cy="2321779"/>
          </a:xfrm>
          <a:prstGeom prst="rect">
            <a:avLst/>
          </a:prstGeom>
        </p:spPr>
      </p:pic>
      <p:pic>
        <p:nvPicPr>
          <p:cNvPr id="8" name="圖片 7">
            <a:extLst>
              <a:ext uri="{FF2B5EF4-FFF2-40B4-BE49-F238E27FC236}">
                <a16:creationId xmlns:a16="http://schemas.microsoft.com/office/drawing/2014/main" id="{A8F2D19D-EE7A-4C9B-9734-CBF7607313CB}"/>
              </a:ext>
            </a:extLst>
          </p:cNvPr>
          <p:cNvPicPr>
            <a:picLocks noChangeAspect="1"/>
          </p:cNvPicPr>
          <p:nvPr/>
        </p:nvPicPr>
        <p:blipFill>
          <a:blip r:embed="rId3"/>
          <a:stretch>
            <a:fillRect/>
          </a:stretch>
        </p:blipFill>
        <p:spPr>
          <a:xfrm>
            <a:off x="10109905" y="1821594"/>
            <a:ext cx="1949028" cy="1931256"/>
          </a:xfrm>
          <a:prstGeom prst="rect">
            <a:avLst/>
          </a:prstGeom>
        </p:spPr>
      </p:pic>
    </p:spTree>
    <p:extLst>
      <p:ext uri="{BB962C8B-B14F-4D97-AF65-F5344CB8AC3E}">
        <p14:creationId xmlns:p14="http://schemas.microsoft.com/office/powerpoint/2010/main" val="90498308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BF83572-903C-4383-B0B8-33BEEC8A11B2}"/>
              </a:ext>
            </a:extLst>
          </p:cNvPr>
          <p:cNvSpPr txBox="1"/>
          <p:nvPr/>
        </p:nvSpPr>
        <p:spPr>
          <a:xfrm>
            <a:off x="4029075" y="2381250"/>
            <a:ext cx="4171950" cy="646331"/>
          </a:xfrm>
          <a:prstGeom prst="rect">
            <a:avLst/>
          </a:prstGeom>
          <a:noFill/>
        </p:spPr>
        <p:txBody>
          <a:bodyPr wrap="square" rtlCol="0">
            <a:spAutoFit/>
          </a:bodyPr>
          <a:lstStyle/>
          <a:p>
            <a:r>
              <a:rPr lang="zh-TW" altLang="en-US" dirty="0"/>
              <a:t>預測比較需要解釋的相關領域</a:t>
            </a:r>
            <a:endParaRPr lang="en-ID" altLang="zh-TW" dirty="0"/>
          </a:p>
          <a:p>
            <a:r>
              <a:rPr lang="zh-TW" altLang="en-US" dirty="0"/>
              <a:t>醫學</a:t>
            </a:r>
            <a:r>
              <a:rPr lang="en-ID" altLang="zh-TW" dirty="0"/>
              <a:t>(</a:t>
            </a:r>
            <a:r>
              <a:rPr lang="zh-TW" altLang="en-US" dirty="0"/>
              <a:t>病人的權益</a:t>
            </a:r>
            <a:r>
              <a:rPr lang="en-US" altLang="zh-TW" dirty="0"/>
              <a:t>)</a:t>
            </a:r>
            <a:r>
              <a:rPr lang="zh-TW" altLang="en-US" dirty="0"/>
              <a:t>、</a:t>
            </a:r>
            <a:r>
              <a:rPr lang="zh-TW" altLang="en-US" dirty="0">
                <a:solidFill>
                  <a:srgbClr val="FF0000"/>
                </a:solidFill>
              </a:rPr>
              <a:t>金融</a:t>
            </a:r>
            <a:r>
              <a:rPr lang="en-US" altLang="zh-TW" dirty="0"/>
              <a:t>(</a:t>
            </a:r>
            <a:r>
              <a:rPr lang="zh-TW" altLang="en-US" dirty="0"/>
              <a:t>法規限制</a:t>
            </a:r>
            <a:r>
              <a:rPr lang="en-US" altLang="zh-TW" dirty="0"/>
              <a:t>)</a:t>
            </a:r>
            <a:endParaRPr lang="en-ID" dirty="0"/>
          </a:p>
        </p:txBody>
      </p:sp>
    </p:spTree>
    <p:extLst>
      <p:ext uri="{BB962C8B-B14F-4D97-AF65-F5344CB8AC3E}">
        <p14:creationId xmlns:p14="http://schemas.microsoft.com/office/powerpoint/2010/main" val="2116517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A22C27-B970-42D8-820E-27E162A09354}"/>
              </a:ext>
            </a:extLst>
          </p:cNvPr>
          <p:cNvSpPr/>
          <p:nvPr/>
        </p:nvSpPr>
        <p:spPr>
          <a:xfrm>
            <a:off x="3914775" y="1157287"/>
            <a:ext cx="6096000" cy="1200329"/>
          </a:xfrm>
          <a:prstGeom prst="rect">
            <a:avLst/>
          </a:prstGeom>
        </p:spPr>
        <p:txBody>
          <a:bodyPr>
            <a:spAutoFit/>
          </a:bodyPr>
          <a:lstStyle/>
          <a:p>
            <a:r>
              <a:rPr lang="en-ID" dirty="0">
                <a:solidFill>
                  <a:srgbClr val="333333"/>
                </a:solidFill>
                <a:latin typeface="Arial" panose="020B0604020202020204" pitchFamily="34" charset="0"/>
              </a:rPr>
              <a:t>For certain problems or tasks it is not enough to get the prediction (the </a:t>
            </a:r>
            <a:r>
              <a:rPr lang="en-ID" b="1" dirty="0">
                <a:solidFill>
                  <a:srgbClr val="333333"/>
                </a:solidFill>
                <a:latin typeface="Arial" panose="020B0604020202020204" pitchFamily="34" charset="0"/>
              </a:rPr>
              <a:t>what</a:t>
            </a:r>
            <a:r>
              <a:rPr lang="en-ID" dirty="0">
                <a:solidFill>
                  <a:srgbClr val="333333"/>
                </a:solidFill>
                <a:latin typeface="Arial" panose="020B0604020202020204" pitchFamily="34" charset="0"/>
              </a:rPr>
              <a:t>).</a:t>
            </a:r>
            <a:br>
              <a:rPr lang="en-ID" dirty="0">
                <a:solidFill>
                  <a:srgbClr val="333333"/>
                </a:solidFill>
                <a:latin typeface="Arial" panose="020B0604020202020204" pitchFamily="34" charset="0"/>
              </a:rPr>
            </a:br>
            <a:r>
              <a:rPr lang="en-ID" dirty="0">
                <a:solidFill>
                  <a:srgbClr val="333333"/>
                </a:solidFill>
                <a:latin typeface="Arial" panose="020B0604020202020204" pitchFamily="34" charset="0"/>
              </a:rPr>
              <a:t>The model must also explain how it came to the prediction (the </a:t>
            </a:r>
            <a:r>
              <a:rPr lang="en-ID" b="1" dirty="0">
                <a:solidFill>
                  <a:srgbClr val="333333"/>
                </a:solidFill>
                <a:latin typeface="Arial" panose="020B0604020202020204" pitchFamily="34" charset="0"/>
              </a:rPr>
              <a:t>why</a:t>
            </a:r>
            <a:r>
              <a:rPr lang="en-ID" dirty="0">
                <a:solidFill>
                  <a:srgbClr val="333333"/>
                </a:solidFill>
                <a:latin typeface="Arial" panose="020B0604020202020204" pitchFamily="34" charset="0"/>
              </a:rPr>
              <a:t>)</a:t>
            </a:r>
            <a:endParaRPr lang="en-ID" dirty="0"/>
          </a:p>
        </p:txBody>
      </p:sp>
      <p:pic>
        <p:nvPicPr>
          <p:cNvPr id="1026" name="Picture 2">
            <a:extLst>
              <a:ext uri="{FF2B5EF4-FFF2-40B4-BE49-F238E27FC236}">
                <a16:creationId xmlns:a16="http://schemas.microsoft.com/office/drawing/2014/main" id="{3773AF88-DB74-4E34-9F81-FEF486D13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06" y="2861606"/>
            <a:ext cx="6039853" cy="2224087"/>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CFF859FE-8D0C-424C-AC56-43FF0C01952A}"/>
              </a:ext>
            </a:extLst>
          </p:cNvPr>
          <p:cNvSpPr txBox="1"/>
          <p:nvPr/>
        </p:nvSpPr>
        <p:spPr>
          <a:xfrm>
            <a:off x="2502447" y="5433399"/>
            <a:ext cx="1247775" cy="369332"/>
          </a:xfrm>
          <a:prstGeom prst="rect">
            <a:avLst/>
          </a:prstGeom>
          <a:noFill/>
        </p:spPr>
        <p:txBody>
          <a:bodyPr wrap="square" rtlCol="0">
            <a:spAutoFit/>
          </a:bodyPr>
          <a:lstStyle/>
          <a:p>
            <a:r>
              <a:rPr lang="en-ID" dirty="0"/>
              <a:t>The </a:t>
            </a:r>
            <a:r>
              <a:rPr lang="en-ID" b="1" dirty="0"/>
              <a:t>What</a:t>
            </a:r>
          </a:p>
        </p:txBody>
      </p:sp>
      <p:pic>
        <p:nvPicPr>
          <p:cNvPr id="5" name="圖片 4">
            <a:extLst>
              <a:ext uri="{FF2B5EF4-FFF2-40B4-BE49-F238E27FC236}">
                <a16:creationId xmlns:a16="http://schemas.microsoft.com/office/drawing/2014/main" id="{791EDE43-2AAC-4EFC-A575-A7D311C46A82}"/>
              </a:ext>
            </a:extLst>
          </p:cNvPr>
          <p:cNvPicPr>
            <a:picLocks noChangeAspect="1"/>
          </p:cNvPicPr>
          <p:nvPr/>
        </p:nvPicPr>
        <p:blipFill>
          <a:blip r:embed="rId3"/>
          <a:stretch>
            <a:fillRect/>
          </a:stretch>
        </p:blipFill>
        <p:spPr>
          <a:xfrm>
            <a:off x="6820708" y="2592965"/>
            <a:ext cx="4939886" cy="2840434"/>
          </a:xfrm>
          <a:prstGeom prst="rect">
            <a:avLst/>
          </a:prstGeom>
        </p:spPr>
      </p:pic>
      <p:sp>
        <p:nvSpPr>
          <p:cNvPr id="7" name="文字方塊 6">
            <a:extLst>
              <a:ext uri="{FF2B5EF4-FFF2-40B4-BE49-F238E27FC236}">
                <a16:creationId xmlns:a16="http://schemas.microsoft.com/office/drawing/2014/main" id="{CF23AAD4-C489-485A-99AE-0407CBB495F7}"/>
              </a:ext>
            </a:extLst>
          </p:cNvPr>
          <p:cNvSpPr txBox="1"/>
          <p:nvPr/>
        </p:nvSpPr>
        <p:spPr>
          <a:xfrm>
            <a:off x="8845440" y="5433399"/>
            <a:ext cx="1247775" cy="369332"/>
          </a:xfrm>
          <a:prstGeom prst="rect">
            <a:avLst/>
          </a:prstGeom>
          <a:noFill/>
        </p:spPr>
        <p:txBody>
          <a:bodyPr wrap="square" rtlCol="0">
            <a:spAutoFit/>
          </a:bodyPr>
          <a:lstStyle/>
          <a:p>
            <a:r>
              <a:rPr lang="en-ID" dirty="0"/>
              <a:t>The </a:t>
            </a:r>
            <a:r>
              <a:rPr lang="en-ID" b="1" dirty="0"/>
              <a:t>Why</a:t>
            </a:r>
          </a:p>
        </p:txBody>
      </p:sp>
      <p:sp>
        <p:nvSpPr>
          <p:cNvPr id="4" name="文字方塊 3">
            <a:extLst>
              <a:ext uri="{FF2B5EF4-FFF2-40B4-BE49-F238E27FC236}">
                <a16:creationId xmlns:a16="http://schemas.microsoft.com/office/drawing/2014/main" id="{0E3FFD8D-D18A-4BB4-9DEC-4C83966EDC3F}"/>
              </a:ext>
            </a:extLst>
          </p:cNvPr>
          <p:cNvSpPr txBox="1"/>
          <p:nvPr/>
        </p:nvSpPr>
        <p:spPr>
          <a:xfrm>
            <a:off x="4162425" y="361950"/>
            <a:ext cx="3724275" cy="646331"/>
          </a:xfrm>
          <a:prstGeom prst="rect">
            <a:avLst/>
          </a:prstGeom>
          <a:noFill/>
        </p:spPr>
        <p:txBody>
          <a:bodyPr wrap="square" rtlCol="0">
            <a:spAutoFit/>
          </a:bodyPr>
          <a:lstStyle/>
          <a:p>
            <a:r>
              <a:rPr lang="zh-TW" altLang="en-US" dirty="0"/>
              <a:t>不只需要知道預測結果，還想知道怎麼預測</a:t>
            </a:r>
            <a:endParaRPr lang="en-ID" dirty="0"/>
          </a:p>
        </p:txBody>
      </p:sp>
    </p:spTree>
    <p:extLst>
      <p:ext uri="{BB962C8B-B14F-4D97-AF65-F5344CB8AC3E}">
        <p14:creationId xmlns:p14="http://schemas.microsoft.com/office/powerpoint/2010/main" val="24663899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6752858-394C-43D2-907E-24233DBCEA6C}"/>
              </a:ext>
            </a:extLst>
          </p:cNvPr>
          <p:cNvSpPr txBox="1"/>
          <p:nvPr/>
        </p:nvSpPr>
        <p:spPr>
          <a:xfrm>
            <a:off x="1781176" y="3733801"/>
            <a:ext cx="1981200" cy="923330"/>
          </a:xfrm>
          <a:prstGeom prst="rect">
            <a:avLst/>
          </a:prstGeom>
          <a:noFill/>
        </p:spPr>
        <p:txBody>
          <a:bodyPr wrap="square" rtlCol="0">
            <a:spAutoFit/>
          </a:bodyPr>
          <a:lstStyle/>
          <a:p>
            <a:r>
              <a:rPr lang="en-ID" dirty="0"/>
              <a:t>White box model </a:t>
            </a:r>
          </a:p>
          <a:p>
            <a:r>
              <a:rPr lang="en-ID" dirty="0"/>
              <a:t>(intrinsically interpretable)</a:t>
            </a:r>
          </a:p>
        </p:txBody>
      </p:sp>
      <p:sp>
        <p:nvSpPr>
          <p:cNvPr id="3" name="文字方塊 2">
            <a:extLst>
              <a:ext uri="{FF2B5EF4-FFF2-40B4-BE49-F238E27FC236}">
                <a16:creationId xmlns:a16="http://schemas.microsoft.com/office/drawing/2014/main" id="{BECCE8FE-21BF-4E4C-AC5C-32BA8DA8ABE4}"/>
              </a:ext>
            </a:extLst>
          </p:cNvPr>
          <p:cNvSpPr txBox="1"/>
          <p:nvPr/>
        </p:nvSpPr>
        <p:spPr>
          <a:xfrm>
            <a:off x="5838825" y="3848100"/>
            <a:ext cx="2600325" cy="923330"/>
          </a:xfrm>
          <a:prstGeom prst="rect">
            <a:avLst/>
          </a:prstGeom>
          <a:noFill/>
        </p:spPr>
        <p:txBody>
          <a:bodyPr wrap="square" rtlCol="0">
            <a:spAutoFit/>
          </a:bodyPr>
          <a:lstStyle/>
          <a:p>
            <a:r>
              <a:rPr lang="en-ID" dirty="0"/>
              <a:t>Black box model</a:t>
            </a:r>
          </a:p>
          <a:p>
            <a:r>
              <a:rPr lang="en-ID" dirty="0"/>
              <a:t>(need something to interpret)</a:t>
            </a:r>
          </a:p>
        </p:txBody>
      </p:sp>
      <p:sp>
        <p:nvSpPr>
          <p:cNvPr id="4" name="文字方塊 3">
            <a:extLst>
              <a:ext uri="{FF2B5EF4-FFF2-40B4-BE49-F238E27FC236}">
                <a16:creationId xmlns:a16="http://schemas.microsoft.com/office/drawing/2014/main" id="{C6D126D1-739F-4AD2-9AD2-BCEF6A41F6D6}"/>
              </a:ext>
            </a:extLst>
          </p:cNvPr>
          <p:cNvSpPr txBox="1"/>
          <p:nvPr/>
        </p:nvSpPr>
        <p:spPr>
          <a:xfrm>
            <a:off x="4410075" y="342900"/>
            <a:ext cx="3209925" cy="646331"/>
          </a:xfrm>
          <a:prstGeom prst="rect">
            <a:avLst/>
          </a:prstGeom>
          <a:noFill/>
        </p:spPr>
        <p:txBody>
          <a:bodyPr wrap="square" rtlCol="0">
            <a:spAutoFit/>
          </a:bodyPr>
          <a:lstStyle/>
          <a:p>
            <a:r>
              <a:rPr lang="zh-TW" altLang="en-US" dirty="0"/>
              <a:t>可解釋之預測模型</a:t>
            </a:r>
            <a:r>
              <a:rPr lang="en-ID" altLang="zh-TW" dirty="0" err="1"/>
              <a:t>v.s</a:t>
            </a:r>
            <a:r>
              <a:rPr lang="en-ID" altLang="zh-TW" dirty="0"/>
              <a:t>.</a:t>
            </a:r>
            <a:r>
              <a:rPr lang="zh-TW" altLang="en-US" dirty="0"/>
              <a:t>難解釋預測模型</a:t>
            </a:r>
            <a:endParaRPr lang="en-ID" dirty="0"/>
          </a:p>
        </p:txBody>
      </p:sp>
    </p:spTree>
    <p:extLst>
      <p:ext uri="{BB962C8B-B14F-4D97-AF65-F5344CB8AC3E}">
        <p14:creationId xmlns:p14="http://schemas.microsoft.com/office/powerpoint/2010/main" val="262282503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CE403265-B386-42EA-840C-1D637674A064}"/>
              </a:ext>
            </a:extLst>
          </p:cNvPr>
          <p:cNvSpPr txBox="1"/>
          <p:nvPr/>
        </p:nvSpPr>
        <p:spPr>
          <a:xfrm>
            <a:off x="4196715" y="647700"/>
            <a:ext cx="3209925" cy="646331"/>
          </a:xfrm>
          <a:prstGeom prst="rect">
            <a:avLst/>
          </a:prstGeom>
          <a:noFill/>
        </p:spPr>
        <p:txBody>
          <a:bodyPr wrap="square" rtlCol="0">
            <a:spAutoFit/>
          </a:bodyPr>
          <a:lstStyle/>
          <a:p>
            <a:r>
              <a:rPr lang="en-ID" dirty="0"/>
              <a:t>Local interpretation vs Global interpretation from </a:t>
            </a:r>
            <a:r>
              <a:rPr lang="zh-TW" altLang="en-US" dirty="0"/>
              <a:t>李宏毅</a:t>
            </a:r>
            <a:endParaRPr lang="en-ID" dirty="0"/>
          </a:p>
        </p:txBody>
      </p:sp>
      <p:sp>
        <p:nvSpPr>
          <p:cNvPr id="3" name="文字方塊 2">
            <a:extLst>
              <a:ext uri="{FF2B5EF4-FFF2-40B4-BE49-F238E27FC236}">
                <a16:creationId xmlns:a16="http://schemas.microsoft.com/office/drawing/2014/main" id="{2B3FD752-27AD-42F7-A721-192616D7F77E}"/>
              </a:ext>
            </a:extLst>
          </p:cNvPr>
          <p:cNvSpPr txBox="1"/>
          <p:nvPr/>
        </p:nvSpPr>
        <p:spPr>
          <a:xfrm>
            <a:off x="1956269" y="2593576"/>
            <a:ext cx="2799203" cy="523220"/>
          </a:xfrm>
          <a:prstGeom prst="rect">
            <a:avLst/>
          </a:prstGeom>
          <a:noFill/>
        </p:spPr>
        <p:txBody>
          <a:bodyPr wrap="square" rtlCol="0">
            <a:spAutoFit/>
          </a:bodyPr>
          <a:lstStyle/>
          <a:p>
            <a:r>
              <a:rPr lang="en-US" altLang="zh-TW" sz="2800" b="1" i="1" u="sng" dirty="0"/>
              <a:t>Local Explanation </a:t>
            </a:r>
            <a:endParaRPr lang="zh-TW" altLang="en-US" sz="2800" b="1" i="1" u="sng" dirty="0"/>
          </a:p>
        </p:txBody>
      </p:sp>
      <p:sp>
        <p:nvSpPr>
          <p:cNvPr id="4" name="文字方塊 3">
            <a:extLst>
              <a:ext uri="{FF2B5EF4-FFF2-40B4-BE49-F238E27FC236}">
                <a16:creationId xmlns:a16="http://schemas.microsoft.com/office/drawing/2014/main" id="{F0BB1DE6-2A43-40BA-BED5-6C1CDD59F68E}"/>
              </a:ext>
            </a:extLst>
          </p:cNvPr>
          <p:cNvSpPr txBox="1"/>
          <p:nvPr/>
        </p:nvSpPr>
        <p:spPr>
          <a:xfrm>
            <a:off x="1944962" y="3870713"/>
            <a:ext cx="3178938" cy="523220"/>
          </a:xfrm>
          <a:prstGeom prst="rect">
            <a:avLst/>
          </a:prstGeom>
          <a:noFill/>
        </p:spPr>
        <p:txBody>
          <a:bodyPr wrap="square" rtlCol="0">
            <a:spAutoFit/>
          </a:bodyPr>
          <a:lstStyle/>
          <a:p>
            <a:r>
              <a:rPr lang="en-US" altLang="zh-TW" sz="2800" b="1" i="1" u="sng" dirty="0"/>
              <a:t>Global Explanation </a:t>
            </a:r>
            <a:endParaRPr lang="zh-TW" altLang="en-US" sz="2800" b="1" i="1" u="sng" dirty="0"/>
          </a:p>
        </p:txBody>
      </p:sp>
      <p:sp>
        <p:nvSpPr>
          <p:cNvPr id="5" name="矩形 4">
            <a:extLst>
              <a:ext uri="{FF2B5EF4-FFF2-40B4-BE49-F238E27FC236}">
                <a16:creationId xmlns:a16="http://schemas.microsoft.com/office/drawing/2014/main" id="{9964F0CB-C87E-4CC8-A379-08B5CAF27D72}"/>
              </a:ext>
            </a:extLst>
          </p:cNvPr>
          <p:cNvSpPr/>
          <p:nvPr/>
        </p:nvSpPr>
        <p:spPr>
          <a:xfrm>
            <a:off x="3534431" y="4793330"/>
            <a:ext cx="5539402" cy="523220"/>
          </a:xfrm>
          <a:prstGeom prst="rect">
            <a:avLst/>
          </a:prstGeom>
        </p:spPr>
        <p:txBody>
          <a:bodyPr wrap="none">
            <a:spAutoFit/>
          </a:bodyPr>
          <a:lstStyle/>
          <a:p>
            <a:r>
              <a:rPr lang="en-US" altLang="zh-TW" sz="2800" dirty="0"/>
              <a:t>What do you think a “cat” looks like?</a:t>
            </a:r>
            <a:endParaRPr lang="zh-TW" altLang="en-US" sz="2800" dirty="0"/>
          </a:p>
        </p:txBody>
      </p:sp>
      <p:sp>
        <p:nvSpPr>
          <p:cNvPr id="6" name="矩形 5">
            <a:extLst>
              <a:ext uri="{FF2B5EF4-FFF2-40B4-BE49-F238E27FC236}">
                <a16:creationId xmlns:a16="http://schemas.microsoft.com/office/drawing/2014/main" id="{92DA514A-5A53-4F31-ADD1-5A901B2452B0}"/>
              </a:ext>
            </a:extLst>
          </p:cNvPr>
          <p:cNvSpPr/>
          <p:nvPr/>
        </p:nvSpPr>
        <p:spPr>
          <a:xfrm>
            <a:off x="3487271" y="3355329"/>
            <a:ext cx="5633722" cy="523220"/>
          </a:xfrm>
          <a:prstGeom prst="rect">
            <a:avLst/>
          </a:prstGeom>
        </p:spPr>
        <p:txBody>
          <a:bodyPr wrap="none">
            <a:spAutoFit/>
          </a:bodyPr>
          <a:lstStyle/>
          <a:p>
            <a:r>
              <a:rPr lang="en-US" altLang="zh-TW" sz="2800" dirty="0"/>
              <a:t>Why do you think </a:t>
            </a:r>
            <a:r>
              <a:rPr lang="en-US" altLang="zh-TW" sz="2800" i="1" u="sng" dirty="0"/>
              <a:t>this image</a:t>
            </a:r>
            <a:r>
              <a:rPr lang="en-US" altLang="zh-TW" sz="2800" dirty="0"/>
              <a:t> is a cat?</a:t>
            </a:r>
            <a:endParaRPr lang="zh-TW" altLang="en-US" sz="2800" dirty="0"/>
          </a:p>
        </p:txBody>
      </p:sp>
      <p:sp>
        <p:nvSpPr>
          <p:cNvPr id="7" name="文字方塊 6">
            <a:extLst>
              <a:ext uri="{FF2B5EF4-FFF2-40B4-BE49-F238E27FC236}">
                <a16:creationId xmlns:a16="http://schemas.microsoft.com/office/drawing/2014/main" id="{05E63BC6-C3FE-49CF-B08C-15827E823EAD}"/>
              </a:ext>
            </a:extLst>
          </p:cNvPr>
          <p:cNvSpPr txBox="1"/>
          <p:nvPr/>
        </p:nvSpPr>
        <p:spPr>
          <a:xfrm>
            <a:off x="3355870" y="5478182"/>
            <a:ext cx="5633722" cy="923330"/>
          </a:xfrm>
          <a:prstGeom prst="rect">
            <a:avLst/>
          </a:prstGeom>
          <a:noFill/>
        </p:spPr>
        <p:txBody>
          <a:bodyPr wrap="square" rtlCol="0">
            <a:spAutoFit/>
          </a:bodyPr>
          <a:lstStyle/>
          <a:p>
            <a:pPr algn="ctr"/>
            <a:r>
              <a:rPr lang="zh-TW" altLang="en-US" dirty="0"/>
              <a:t>個人認為</a:t>
            </a:r>
            <a:r>
              <a:rPr lang="en-US" altLang="zh-TW" dirty="0"/>
              <a:t>Global</a:t>
            </a:r>
            <a:r>
              <a:rPr lang="zh-TW" altLang="en-US" dirty="0"/>
              <a:t>要分兩層次探討</a:t>
            </a:r>
            <a:endParaRPr lang="en-ID" altLang="zh-TW" dirty="0"/>
          </a:p>
          <a:p>
            <a:pPr algn="ctr"/>
            <a:r>
              <a:rPr lang="zh-TW" altLang="en-US" dirty="0"/>
              <a:t>第一層 </a:t>
            </a:r>
            <a:r>
              <a:rPr lang="en-ID" altLang="zh-TW" dirty="0"/>
              <a:t>– Features Overall Importance</a:t>
            </a:r>
          </a:p>
          <a:p>
            <a:pPr algn="ctr"/>
            <a:r>
              <a:rPr lang="zh-TW" altLang="en-US" dirty="0"/>
              <a:t>第二層 </a:t>
            </a:r>
            <a:r>
              <a:rPr lang="en-ID" altLang="zh-TW" dirty="0"/>
              <a:t>– </a:t>
            </a:r>
            <a:r>
              <a:rPr lang="zh-TW" altLang="en-US" dirty="0"/>
              <a:t>模型預測出來的</a:t>
            </a:r>
            <a:r>
              <a:rPr lang="en-ID" altLang="zh-TW" dirty="0"/>
              <a:t>data</a:t>
            </a:r>
            <a:r>
              <a:rPr lang="zh-TW" altLang="en-US" dirty="0"/>
              <a:t>長什麼樣</a:t>
            </a:r>
            <a:r>
              <a:rPr lang="en-ID" altLang="zh-TW" dirty="0"/>
              <a:t>(Data Shapley)</a:t>
            </a:r>
            <a:endParaRPr lang="en-ID" dirty="0"/>
          </a:p>
        </p:txBody>
      </p:sp>
    </p:spTree>
    <p:extLst>
      <p:ext uri="{BB962C8B-B14F-4D97-AF65-F5344CB8AC3E}">
        <p14:creationId xmlns:p14="http://schemas.microsoft.com/office/powerpoint/2010/main" val="32420408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ags/tag1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7"/>
</p:tagLst>
</file>

<file path=ppt/tags/tag1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ags/tag1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1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6"/>
</p:tagLst>
</file>

<file path=ppt/tags/tag1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0"/>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1"/>
</p:tagLst>
</file>

<file path=ppt/theme/theme1.xml><?xml version="1.0" encoding="utf-8"?>
<a:theme xmlns:a="http://schemas.openxmlformats.org/drawingml/2006/main" name="Office 主题​​">
  <a:themeElements>
    <a:clrScheme name="自定义 937">
      <a:dk1>
        <a:sysClr val="windowText" lastClr="000000"/>
      </a:dk1>
      <a:lt1>
        <a:sysClr val="window" lastClr="FFFFFF"/>
      </a:lt1>
      <a:dk2>
        <a:srgbClr val="44546A"/>
      </a:dk2>
      <a:lt2>
        <a:srgbClr val="E7E6E6"/>
      </a:lt2>
      <a:accent1>
        <a:srgbClr val="51718D"/>
      </a:accent1>
      <a:accent2>
        <a:srgbClr val="91ACC2"/>
      </a:accent2>
      <a:accent3>
        <a:srgbClr val="51718D"/>
      </a:accent3>
      <a:accent4>
        <a:srgbClr val="91ACC2"/>
      </a:accent4>
      <a:accent5>
        <a:srgbClr val="51718D"/>
      </a:accent5>
      <a:accent6>
        <a:srgbClr val="91ACC2"/>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1690</TotalTime>
  <Words>2249</Words>
  <Application>Microsoft Office PowerPoint</Application>
  <PresentationFormat>寬螢幕</PresentationFormat>
  <Paragraphs>256</Paragraphs>
  <Slides>45</Slides>
  <Notes>6</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45</vt:i4>
      </vt:variant>
    </vt:vector>
  </HeadingPairs>
  <TitlesOfParts>
    <vt:vector size="57" baseType="lpstr">
      <vt:lpstr>等线</vt:lpstr>
      <vt:lpstr>等线 Light</vt:lpstr>
      <vt:lpstr>方正姚体</vt:lpstr>
      <vt:lpstr>medium-content-serif-font</vt:lpstr>
      <vt:lpstr>微软雅黑</vt:lpstr>
      <vt:lpstr>Agency FB</vt:lpstr>
      <vt:lpstr>Arial</vt:lpstr>
      <vt:lpstr>Calibri</vt:lpstr>
      <vt:lpstr>Calibri Light</vt:lpstr>
      <vt:lpstr>Symbol</vt:lpstr>
      <vt:lpstr>Office 主题​​</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 </cp:lastModifiedBy>
  <cp:revision>224</cp:revision>
  <dcterms:created xsi:type="dcterms:W3CDTF">2017-07-09T11:42:26Z</dcterms:created>
  <dcterms:modified xsi:type="dcterms:W3CDTF">2019-08-23T07:10:28Z</dcterms:modified>
</cp:coreProperties>
</file>