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55"/>
  </p:notesMasterIdLst>
  <p:handoutMasterIdLst>
    <p:handoutMasterId r:id="rId56"/>
  </p:handoutMasterIdLst>
  <p:sldIdLst>
    <p:sldId id="257" r:id="rId3"/>
    <p:sldId id="258" r:id="rId4"/>
    <p:sldId id="259" r:id="rId5"/>
    <p:sldId id="340" r:id="rId6"/>
    <p:sldId id="292" r:id="rId7"/>
    <p:sldId id="357" r:id="rId8"/>
    <p:sldId id="341" r:id="rId9"/>
    <p:sldId id="342" r:id="rId10"/>
    <p:sldId id="358" r:id="rId11"/>
    <p:sldId id="296" r:id="rId12"/>
    <p:sldId id="295" r:id="rId13"/>
    <p:sldId id="343" r:id="rId14"/>
    <p:sldId id="305" r:id="rId15"/>
    <p:sldId id="307" r:id="rId16"/>
    <p:sldId id="308" r:id="rId17"/>
    <p:sldId id="309" r:id="rId18"/>
    <p:sldId id="322" r:id="rId19"/>
    <p:sldId id="310" r:id="rId20"/>
    <p:sldId id="311" r:id="rId21"/>
    <p:sldId id="344" r:id="rId22"/>
    <p:sldId id="304" r:id="rId23"/>
    <p:sldId id="306" r:id="rId24"/>
    <p:sldId id="312" r:id="rId25"/>
    <p:sldId id="313" r:id="rId26"/>
    <p:sldId id="297" r:id="rId27"/>
    <p:sldId id="268" r:id="rId28"/>
    <p:sldId id="314" r:id="rId29"/>
    <p:sldId id="337" r:id="rId30"/>
    <p:sldId id="321" r:id="rId31"/>
    <p:sldId id="332" r:id="rId32"/>
    <p:sldId id="315" r:id="rId33"/>
    <p:sldId id="317" r:id="rId34"/>
    <p:sldId id="270" r:id="rId35"/>
    <p:sldId id="318" r:id="rId36"/>
    <p:sldId id="319" r:id="rId37"/>
    <p:sldId id="328" r:id="rId38"/>
    <p:sldId id="329" r:id="rId39"/>
    <p:sldId id="335" r:id="rId40"/>
    <p:sldId id="320" r:id="rId41"/>
    <p:sldId id="338" r:id="rId42"/>
    <p:sldId id="339" r:id="rId43"/>
    <p:sldId id="355" r:id="rId44"/>
    <p:sldId id="324" r:id="rId45"/>
    <p:sldId id="323" r:id="rId46"/>
    <p:sldId id="326" r:id="rId47"/>
    <p:sldId id="327" r:id="rId48"/>
    <p:sldId id="285" r:id="rId49"/>
    <p:sldId id="286" r:id="rId50"/>
    <p:sldId id="348" r:id="rId51"/>
    <p:sldId id="345" r:id="rId52"/>
    <p:sldId id="352" r:id="rId53"/>
    <p:sldId id="336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51B3136-49A8-47AE-941F-6F7240DAC1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91B1C9-21D4-4899-B9B1-9AB26BEBA8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DBFDB-8A04-450D-B00C-38A0B62F5EAB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FF20C-E072-4089-8B21-565E6DD49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7DDA6B-E4CE-4055-A25C-8973C875A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067A6-B22F-4382-AAB2-939337447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130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EF116-D5FC-4F8F-998E-A9C1290601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6A38-BF95-49C5-9361-C815CDA74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edium-content-serif-font"/>
              </a:rPr>
              <a:t>以 </a:t>
            </a:r>
            <a:r>
              <a:rPr lang="en-US" altLang="zh-TW" dirty="0">
                <a:latin typeface="medium-content-serif-font"/>
              </a:rPr>
              <a:t>Overall Feature Importance </a:t>
            </a:r>
            <a:r>
              <a:rPr lang="zh-TW" altLang="en-US" dirty="0">
                <a:latin typeface="medium-content-serif-font"/>
              </a:rPr>
              <a:t>而言，可能「發高燒」會是最重要的特徵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代表透過「發高燒」這個特徵可以把整體病患分得最開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；但對於某個病患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小明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，他並沒有發燒，但他有流鼻水，所以也被預測為感冒，那對於小明這個樣本而言，將他預測為感冒的原因，就不是發高燒，而是流鼻水了。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1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近年來經典 解釋複雜模型的方法</a:t>
            </a:r>
            <a:r>
              <a:rPr lang="en-ID" altLang="zh-TW" dirty="0"/>
              <a:t> LIME SHAP </a:t>
            </a:r>
            <a:r>
              <a:rPr lang="zh-TW" altLang="en-US"/>
              <a:t>之介紹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0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Kernel SHAP = Linear LIME+ Shapley Value</a:t>
            </a:r>
          </a:p>
          <a:p>
            <a:r>
              <a:rPr lang="zh-TW" altLang="en-US" dirty="0"/>
              <a:t>抽樣的不同：</a:t>
            </a:r>
            <a:r>
              <a:rPr lang="en-ID" altLang="zh-TW" dirty="0"/>
              <a:t>LIME</a:t>
            </a:r>
            <a:r>
              <a:rPr lang="zh-TW" altLang="en-US" dirty="0"/>
              <a:t>是在鄰近的地方抽，</a:t>
            </a:r>
            <a:r>
              <a:rPr lang="en-ID" altLang="zh-TW" dirty="0"/>
              <a:t>SHAP</a:t>
            </a:r>
            <a:r>
              <a:rPr lang="zh-TW" altLang="en-US" dirty="0"/>
              <a:t>是抽</a:t>
            </a:r>
            <a:r>
              <a:rPr lang="en-ID" altLang="zh-TW" dirty="0"/>
              <a:t>features</a:t>
            </a:r>
            <a:r>
              <a:rPr lang="zh-TW" altLang="en-US" dirty="0"/>
              <a:t>之</a:t>
            </a:r>
            <a:r>
              <a:rPr lang="en-ID" altLang="zh-TW" dirty="0"/>
              <a:t>permutation</a:t>
            </a:r>
            <a:endParaRPr lang="en-ID" dirty="0"/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applying sampling approximations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Equation 4, </a:t>
            </a:r>
            <a:r>
              <a:rPr lang="en-ID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</a:p>
          <a:p>
            <a:r>
              <a:rPr lang="en-ID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approximating the effect of removing a variable from the model by integrating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samples from the training dataset. This eliminates the need to retrain the model and allows fewer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2jFj differences to be computed.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8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給定</a:t>
            </a:r>
            <a:r>
              <a:rPr lang="en-ID" altLang="zh-TW" dirty="0"/>
              <a:t>Algorithm</a:t>
            </a:r>
            <a:r>
              <a:rPr lang="zh-TW" altLang="en-US" dirty="0"/>
              <a:t>，不是給定模型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8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37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E2848-00BD-4311-96C1-B3092E21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82A8D-0FE1-455C-8287-42A41BB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5BAF-A0EC-4C27-A30F-2C7410AA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B448C-E2B6-4A51-B7B9-530CD213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6139-305A-43A2-AD3D-EF33DDB0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88535" y="309618"/>
            <a:ext cx="3594929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Microsoft </a:t>
            </a:r>
            <a:r>
              <a:rPr lang="en-ID" altLang="zh-TW" sz="2133" b="0" kern="12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InterpretML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449110" y="679514"/>
            <a:ext cx="209721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開源整合解釋模型應用套件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3F08ED6-B608-4D6D-916B-26700AF0779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A85E5F7D-0997-4B04-A522-D6A52C6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1784E699-A783-499E-AB60-9CF1C1BDA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8370D417-BEA1-4876-A03E-34728E279A33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9681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944364" y="340515"/>
            <a:ext cx="2394844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 Shapley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16353" y="679514"/>
            <a:ext cx="2534486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Shapley Value of data points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21158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1170877" y="368749"/>
            <a:ext cx="165743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結論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119164" y="679514"/>
            <a:ext cx="1760859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Conclusion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2428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1170877" y="368749"/>
            <a:ext cx="165743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補充說明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423246" y="676993"/>
            <a:ext cx="1152696" cy="282020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Appendix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40284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C771-808D-4118-A312-7628C40D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BC555-11AE-464E-8A31-04F533D7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6258E-2D19-4C23-BC2A-5E7199F5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93EA9-346D-4046-BACE-6ED78E0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81C47-B006-4C3C-9E9F-6B60D75D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8CDD1-E797-448B-80FC-1FF7C5D2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0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99FDD-F519-420E-BF95-5CF71868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C17B8E-EA2B-413F-B19B-17FD148A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57ED9-1C6B-4A38-BE58-3DB588EC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9CA0C-AEC6-4B7B-951E-48BC789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9AB40-302B-411B-9CD4-3E7202FF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AC548-318D-4CA4-B2B9-AA28E4E8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80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4C96-9EDC-475F-BA5C-FECEE1C0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D2D17-3CFA-4C1D-BB30-872BEB01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66DD9-A026-4C47-93A1-645A2D3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20438-3058-4CC3-8349-01D8DC8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C9D08-61AD-4614-BB2A-7698F3E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15D37-5975-48D8-BB7F-D2BFD8342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3B7C9-A140-4BB6-BFB7-19C4DEBE8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C76E3-2E49-421D-B3FB-C694757C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DCB85-5328-4FF2-8954-D4FB3AC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031E-4BC0-4C86-AA4B-DFFBD063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68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0436" y="548680"/>
            <a:ext cx="10591128" cy="45719"/>
            <a:chOff x="800436" y="548680"/>
            <a:chExt cx="10591128" cy="45719"/>
          </a:xfrm>
        </p:grpSpPr>
        <p:sp>
          <p:nvSpPr>
            <p:cNvPr id="3" name="任意多边形 2"/>
            <p:cNvSpPr/>
            <p:nvPr/>
          </p:nvSpPr>
          <p:spPr>
            <a:xfrm>
              <a:off x="80043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" name="任意多边形 4"/>
            <p:cNvSpPr/>
            <p:nvPr userDrawn="1"/>
          </p:nvSpPr>
          <p:spPr>
            <a:xfrm>
              <a:off x="876029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42819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2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79BB-B37F-45C6-BF9F-FD95E8F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CCBD5-447E-495E-940C-03283547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08D13-98DA-49C4-B084-F5CB1123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9037-6864-4D35-8241-907BABC3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04A95-207A-4FD4-BFD9-52BCE16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2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399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1999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999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0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1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87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50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7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0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39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15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7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CDDA0-844F-4DA4-8CC0-BD329DE9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42225-F153-4AD9-9437-99553D12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8606-F3ED-492C-BAC1-F124686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1B77-3B49-4AC9-8DBD-C88BF2D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32084-A327-4081-9D9A-0ABE9209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5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08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99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35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9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E21C-BAFB-4907-B1E2-1D09964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E816C-1341-472E-AF5E-5846F197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E23B8-3789-4D36-B708-5D089A51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9EDDA-2C93-4C1E-8118-6513700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A0F41-AAD5-4D1B-BAEE-1E5C55BC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BCC73-ECB4-4A5D-A2D1-E21672C7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8A739-D6E5-46A4-9216-537CEA41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563BF-9034-43C2-B91B-BFF2A74E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8443-80ED-47AD-B7C4-527919C6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D4B28-8E31-48D7-9AC5-563BACE8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48BC54-0EC2-4A37-BCD5-07F62AA56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CC312-80CC-468F-AFF3-CF2255B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27C19-A82F-4D65-A91B-C4C883D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A70E4-F5F9-4AFA-84FA-049C599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3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C112-6732-4C88-8AF8-B40F436D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15897-164E-4E39-91AB-3DBE9FB4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7BB41-E19E-4111-AE02-163B854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2D06A2-E927-430A-9DFC-069C0BA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BE2E2-DCD1-4E34-B15E-655BBBB3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FA4075-485B-4874-84E9-0716B359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7E8F5-0A53-4F57-90CA-EC84BBF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610F59EB-7F51-49A2-8D25-BF3C4CC6C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21" y="402131"/>
            <a:ext cx="4132459" cy="394854"/>
          </a:xfrm>
          <a:prstGeom prst="rect">
            <a:avLst/>
          </a:prstGeom>
          <a:noFill/>
          <a:ln>
            <a:noFill/>
          </a:ln>
        </p:spPr>
        <p:txBody>
          <a:bodyPr lIns="86364" tIns="43181" rIns="86364" bIns="43181">
            <a:spAutoFit/>
          </a:bodyPr>
          <a:lstStyle/>
          <a:p>
            <a:pPr defTabSz="1218904">
              <a:defRPr/>
            </a:pPr>
            <a:r>
              <a:rPr lang="zh-CN" altLang="en-US" sz="1999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在此输入您的标题内容</a:t>
            </a:r>
          </a:p>
        </p:txBody>
      </p:sp>
      <p:grpSp>
        <p:nvGrpSpPr>
          <p:cNvPr id="6" name="组合 18">
            <a:extLst>
              <a:ext uri="{FF2B5EF4-FFF2-40B4-BE49-F238E27FC236}">
                <a16:creationId xmlns:a16="http://schemas.microsoft.com/office/drawing/2014/main" id="{AFA5A002-03A6-4DA0-A875-218986DB1E6B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7" name="矩形 59">
              <a:extLst>
                <a:ext uri="{FF2B5EF4-FFF2-40B4-BE49-F238E27FC236}">
                  <a16:creationId xmlns:a16="http://schemas.microsoft.com/office/drawing/2014/main" id="{CE2A0240-3BCF-4B19-B3ED-1D5DB6C96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60">
              <a:extLst>
                <a:ext uri="{FF2B5EF4-FFF2-40B4-BE49-F238E27FC236}">
                  <a16:creationId xmlns:a16="http://schemas.microsoft.com/office/drawing/2014/main" id="{C2A2B577-4BB8-46D1-A9A2-B53B9DFF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9" name="五边形 21">
              <a:extLst>
                <a:ext uri="{FF2B5EF4-FFF2-40B4-BE49-F238E27FC236}">
                  <a16:creationId xmlns:a16="http://schemas.microsoft.com/office/drawing/2014/main" id="{E49609E1-8DBE-421D-878C-E145E26EFE61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68987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50435" y="309617"/>
            <a:ext cx="267098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Why interpret?</a:t>
            </a:r>
            <a:endParaRPr lang="zh-CN" altLang="zh-CN" sz="21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013670" y="675007"/>
            <a:ext cx="1993679" cy="285991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為什麼要解釋模型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?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2026541-2261-4EAD-9947-26E396D60E66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E7580A7B-E699-489D-A3F1-07F6AD3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81073865-4C1E-4D65-B16A-0F7740B1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E1B6D713-C4E4-4A5C-AAE1-7C54888C7DFD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125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63136" y="309617"/>
            <a:ext cx="237599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LIME</a:t>
            </a:r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SHAP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88106" y="676825"/>
            <a:ext cx="1830508" cy="284709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近年來經典解釋模型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95D1BEB7-D570-4488-B755-FB26CB49291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C8FF11F1-5565-4DBA-AA3D-C8DCC8B4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32F6DD0E-170A-4ADD-9247-1FFAFBF0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BA16E97D-8D3E-42C2-AC99-27F73D405AD6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58103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DE78A-D299-4572-A337-64E5B82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A0C12-7879-4545-973B-5B066102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A1650-E7F3-4A72-AC95-CAEC262A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B084-51A8-4949-8ADD-2ED30B1DC96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A2D39-F8AC-4DB7-8EDC-6DD5DFFC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5FEEC-3CFD-4760-A626-6E15A06A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6" r:id="rId9"/>
    <p:sldLayoutId id="2147483667" r:id="rId10"/>
    <p:sldLayoutId id="2147483668" r:id="rId11"/>
    <p:sldLayoutId id="2147483681" r:id="rId12"/>
    <p:sldLayoutId id="2147483683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apsim.info/ApsimxFiles/Sensitivity_MorrisMethod3641.pdf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w99/Image_Classification_CNN/tree/master/dataset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SH123/Cathay-Holdings-CIP-Projects-for-Interpretable-Machine-Learning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index.html" TargetMode="External"/><Relationship Id="rId7" Type="http://schemas.openxmlformats.org/officeDocument/2006/relationships/hyperlink" Target="https://arxiv.org/abs/1904.0286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www.cs.cornell.edu/~yinlou/papers/lou-kdd13.pdf" TargetMode="External"/><Relationship Id="rId5" Type="http://schemas.openxmlformats.org/officeDocument/2006/relationships/hyperlink" Target="https://arxiv.org/abs/1705.07874" TargetMode="External"/><Relationship Id="rId4" Type="http://schemas.openxmlformats.org/officeDocument/2006/relationships/hyperlink" Target="https://arxiv.org/abs/1602.04938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5138873" y="1364145"/>
            <a:ext cx="6450956" cy="2208543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D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Interpretable Machine Learning</a:t>
            </a:r>
            <a:endParaRPr lang="id-ID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E0A091-0815-4AB6-ABD7-303D68BFA8D3}"/>
              </a:ext>
            </a:extLst>
          </p:cNvPr>
          <p:cNvSpPr/>
          <p:nvPr/>
        </p:nvSpPr>
        <p:spPr>
          <a:xfrm>
            <a:off x="7251700" y="3683000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21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332261" y="1182390"/>
            <a:ext cx="2434800" cy="2777609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E403265-B386-42EA-840C-1D637674A064}"/>
              </a:ext>
            </a:extLst>
          </p:cNvPr>
          <p:cNvSpPr txBox="1"/>
          <p:nvPr/>
        </p:nvSpPr>
        <p:spPr>
          <a:xfrm>
            <a:off x="1750907" y="1452333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Local interpretation vs Global interpretation from </a:t>
            </a:r>
            <a:r>
              <a:rPr lang="zh-TW" altLang="en-US" dirty="0"/>
              <a:t>李宏毅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3FD752-27AD-42F7-A721-192616D7F77E}"/>
              </a:ext>
            </a:extLst>
          </p:cNvPr>
          <p:cNvSpPr txBox="1"/>
          <p:nvPr/>
        </p:nvSpPr>
        <p:spPr>
          <a:xfrm>
            <a:off x="1956269" y="2593576"/>
            <a:ext cx="279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Local Explanation </a:t>
            </a:r>
            <a:endParaRPr lang="zh-TW" altLang="en-US" sz="2800" b="1" i="1" u="sng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BB1DE6-2A43-40BA-BED5-6C1CDD59F68E}"/>
              </a:ext>
            </a:extLst>
          </p:cNvPr>
          <p:cNvSpPr txBox="1"/>
          <p:nvPr/>
        </p:nvSpPr>
        <p:spPr>
          <a:xfrm>
            <a:off x="1944962" y="3870713"/>
            <a:ext cx="317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Global Explanation </a:t>
            </a:r>
            <a:endParaRPr lang="zh-TW" altLang="en-US" sz="2800" b="1" i="1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64F0CB-C87E-4CC8-A379-08B5CAF27D72}"/>
              </a:ext>
            </a:extLst>
          </p:cNvPr>
          <p:cNvSpPr/>
          <p:nvPr/>
        </p:nvSpPr>
        <p:spPr>
          <a:xfrm>
            <a:off x="3534431" y="4793330"/>
            <a:ext cx="5539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What do you think a “cat” looks like?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DA514A-5A53-4F31-ADD1-5A901B2452B0}"/>
              </a:ext>
            </a:extLst>
          </p:cNvPr>
          <p:cNvSpPr/>
          <p:nvPr/>
        </p:nvSpPr>
        <p:spPr>
          <a:xfrm>
            <a:off x="3487271" y="3355329"/>
            <a:ext cx="5633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Why do you think </a:t>
            </a:r>
            <a:r>
              <a:rPr lang="en-US" altLang="zh-TW" sz="2800" i="1" u="sng" dirty="0"/>
              <a:t>this image</a:t>
            </a:r>
            <a:r>
              <a:rPr lang="en-US" altLang="zh-TW" sz="2800" dirty="0"/>
              <a:t> is a cat?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E63BC6-C3FE-49CF-B08C-15827E823EAD}"/>
              </a:ext>
            </a:extLst>
          </p:cNvPr>
          <p:cNvSpPr txBox="1"/>
          <p:nvPr/>
        </p:nvSpPr>
        <p:spPr>
          <a:xfrm>
            <a:off x="3355870" y="5478182"/>
            <a:ext cx="563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個人認為</a:t>
            </a:r>
            <a:r>
              <a:rPr lang="en-US" altLang="zh-TW" dirty="0"/>
              <a:t>Global</a:t>
            </a:r>
            <a:r>
              <a:rPr lang="zh-TW" altLang="en-US" dirty="0"/>
              <a:t>要分兩層次探討</a:t>
            </a:r>
            <a:endParaRPr lang="en-ID" altLang="zh-TW" dirty="0"/>
          </a:p>
          <a:p>
            <a:pPr algn="ctr"/>
            <a:r>
              <a:rPr lang="zh-TW" altLang="en-US" dirty="0"/>
              <a:t>第一層 </a:t>
            </a:r>
            <a:r>
              <a:rPr lang="en-ID" altLang="zh-TW" dirty="0"/>
              <a:t>– Features Overall Importance</a:t>
            </a:r>
          </a:p>
          <a:p>
            <a:pPr algn="ctr"/>
            <a:r>
              <a:rPr lang="zh-TW" altLang="en-US" dirty="0"/>
              <a:t>第二層 </a:t>
            </a:r>
            <a:r>
              <a:rPr lang="en-ID" altLang="zh-TW" dirty="0"/>
              <a:t>– </a:t>
            </a:r>
            <a:r>
              <a:rPr lang="zh-TW" altLang="en-US" dirty="0"/>
              <a:t>模型預測出來的</a:t>
            </a:r>
            <a:r>
              <a:rPr lang="en-ID" altLang="zh-TW" dirty="0"/>
              <a:t>data</a:t>
            </a:r>
            <a:r>
              <a:rPr lang="zh-TW" altLang="en-US" dirty="0"/>
              <a:t>長什麼樣</a:t>
            </a:r>
            <a:r>
              <a:rPr lang="en-ID" altLang="zh-TW" dirty="0"/>
              <a:t>(Data Shapley)</a:t>
            </a:r>
            <a:endParaRPr lang="en-ID" dirty="0"/>
          </a:p>
        </p:txBody>
      </p:sp>
      <p:pic>
        <p:nvPicPr>
          <p:cNvPr id="8" name="Picture 2" descr="ãinterpretability modelãçåçæå°çµæ">
            <a:extLst>
              <a:ext uri="{FF2B5EF4-FFF2-40B4-BE49-F238E27FC236}">
                <a16:creationId xmlns:a16="http://schemas.microsoft.com/office/drawing/2014/main" id="{2BAC228E-6184-4007-ACFA-CEF36E33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20" y="319235"/>
            <a:ext cx="3643946" cy="28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4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692587" y="2672805"/>
            <a:ext cx="353152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LIME, </a:t>
            </a:r>
            <a:r>
              <a:rPr lang="en-ID" altLang="zh-TW" sz="4000" dirty="0">
                <a:solidFill>
                  <a:schemeClr val="accent1"/>
                </a:solidFill>
                <a:latin typeface="微软雅黑"/>
                <a:ea typeface="微软雅黑"/>
              </a:rPr>
              <a:t>SHAP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951E34E-85E5-468A-89E2-24A487A6EBCD}"/>
              </a:ext>
            </a:extLst>
          </p:cNvPr>
          <p:cNvSpPr txBox="1"/>
          <p:nvPr/>
        </p:nvSpPr>
        <p:spPr>
          <a:xfrm>
            <a:off x="4086224" y="1134547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LIME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885165-CAE9-49DB-9EB4-87E221BB1DE1}"/>
              </a:ext>
            </a:extLst>
          </p:cNvPr>
          <p:cNvSpPr txBox="1"/>
          <p:nvPr/>
        </p:nvSpPr>
        <p:spPr>
          <a:xfrm>
            <a:off x="3643313" y="1503879"/>
            <a:ext cx="494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使用線性近似方法來訓練出一個比較好解釋的</a:t>
            </a:r>
            <a:br>
              <a:rPr lang="en-ID" altLang="zh-TW" dirty="0"/>
            </a:br>
            <a:r>
              <a:rPr lang="en-ID" altLang="zh-TW" dirty="0"/>
              <a:t>”</a:t>
            </a:r>
            <a:r>
              <a:rPr lang="zh-TW" altLang="en-US" dirty="0"/>
              <a:t>解釋模型</a:t>
            </a:r>
            <a:r>
              <a:rPr lang="en-ID" altLang="zh-TW" dirty="0"/>
              <a:t>”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AF02AF-1F10-4CDE-A022-5333EE32AD4B}"/>
              </a:ext>
            </a:extLst>
          </p:cNvPr>
          <p:cNvSpPr txBox="1"/>
          <p:nvPr/>
        </p:nvSpPr>
        <p:spPr>
          <a:xfrm>
            <a:off x="7781924" y="3314609"/>
            <a:ext cx="409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解釋模型</a:t>
            </a:r>
            <a:endParaRPr lang="en-ID" sz="2400" dirty="0"/>
          </a:p>
          <a:p>
            <a:pPr algn="ctr"/>
            <a:r>
              <a:rPr lang="en-ID" sz="2400" dirty="0"/>
              <a:t>Fidelity-Interpretability trade off 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6474881-98AA-42F7-B018-6727F9BCCF36}"/>
              </a:ext>
            </a:extLst>
          </p:cNvPr>
          <p:cNvCxnSpPr/>
          <p:nvPr/>
        </p:nvCxnSpPr>
        <p:spPr>
          <a:xfrm>
            <a:off x="314325" y="3120599"/>
            <a:ext cx="4872037" cy="1619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22AD78-E157-4F1A-862A-76B1078D4B9C}"/>
              </a:ext>
            </a:extLst>
          </p:cNvPr>
          <p:cNvCxnSpPr>
            <a:cxnSpLocks/>
          </p:cNvCxnSpPr>
          <p:nvPr/>
        </p:nvCxnSpPr>
        <p:spPr>
          <a:xfrm flipV="1">
            <a:off x="314325" y="3120599"/>
            <a:ext cx="4872037" cy="1619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588651-DF44-48C9-924F-AD0CB5CA6CB1}"/>
              </a:ext>
            </a:extLst>
          </p:cNvPr>
          <p:cNvSpPr txBox="1"/>
          <p:nvPr/>
        </p:nvSpPr>
        <p:spPr>
          <a:xfrm>
            <a:off x="242887" y="3429000"/>
            <a:ext cx="494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預測模型</a:t>
            </a:r>
            <a:endParaRPr lang="en-ID" sz="2400" dirty="0"/>
          </a:p>
          <a:p>
            <a:pPr algn="ctr"/>
            <a:r>
              <a:rPr lang="en-ID" sz="2400" dirty="0"/>
              <a:t>Accuracy-Interpretability trade-off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F17856F-F57B-4B47-800A-74131010DD3D}"/>
              </a:ext>
            </a:extLst>
          </p:cNvPr>
          <p:cNvSpPr/>
          <p:nvPr/>
        </p:nvSpPr>
        <p:spPr>
          <a:xfrm>
            <a:off x="5257800" y="3499276"/>
            <a:ext cx="2466975" cy="8309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89E16A0-BBB2-4812-B95F-DB20E5FDF6AF}"/>
              </a:ext>
            </a:extLst>
          </p:cNvPr>
          <p:cNvSpPr txBox="1"/>
          <p:nvPr/>
        </p:nvSpPr>
        <p:spPr>
          <a:xfrm>
            <a:off x="3943350" y="550720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Fidelity : </a:t>
            </a:r>
            <a:r>
              <a:rPr lang="zh-TW" altLang="en-US" dirty="0"/>
              <a:t>解釋模型與預測模型，預測的相似度</a:t>
            </a:r>
            <a:endParaRPr lang="en-ID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C67DCD-537B-4FC1-B00A-C0AD2EFF407E}"/>
              </a:ext>
            </a:extLst>
          </p:cNvPr>
          <p:cNvSpPr txBox="1"/>
          <p:nvPr/>
        </p:nvSpPr>
        <p:spPr>
          <a:xfrm>
            <a:off x="2297905" y="3057957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b="1" dirty="0"/>
              <a:t>f</a:t>
            </a:r>
            <a:r>
              <a:rPr lang="zh-TW" altLang="en-US" dirty="0"/>
              <a:t>函數</a:t>
            </a:r>
            <a:endParaRPr lang="en-ID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E5DC6F-36BC-4EA2-ADB2-D6A9F577A390}"/>
              </a:ext>
            </a:extLst>
          </p:cNvPr>
          <p:cNvSpPr txBox="1"/>
          <p:nvPr/>
        </p:nvSpPr>
        <p:spPr>
          <a:xfrm>
            <a:off x="9410700" y="2935933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g</a:t>
            </a:r>
            <a:r>
              <a:rPr lang="zh-TW" altLang="en-US" dirty="0"/>
              <a:t>函數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147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FC4B890-82CA-4393-8282-81A89105A65F}"/>
              </a:ext>
            </a:extLst>
          </p:cNvPr>
          <p:cNvSpPr txBox="1"/>
          <p:nvPr/>
        </p:nvSpPr>
        <p:spPr>
          <a:xfrm>
            <a:off x="2494903" y="2683862"/>
            <a:ext cx="272415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9B4526-B9BF-44D2-A6B2-3FDDBAD8741B}"/>
              </a:ext>
            </a:extLst>
          </p:cNvPr>
          <p:cNvSpPr txBox="1"/>
          <p:nvPr/>
        </p:nvSpPr>
        <p:spPr>
          <a:xfrm>
            <a:off x="2528244" y="1996217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Original data X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58A3899-C4A4-4C4A-B872-24EE20A8CE63}"/>
              </a:ext>
            </a:extLst>
          </p:cNvPr>
          <p:cNvCxnSpPr>
            <a:cxnSpLocks/>
          </p:cNvCxnSpPr>
          <p:nvPr/>
        </p:nvCxnSpPr>
        <p:spPr>
          <a:xfrm>
            <a:off x="3380728" y="2792328"/>
            <a:ext cx="0" cy="235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23E665-43D9-4167-A334-6F9FBE70EC69}"/>
              </a:ext>
            </a:extLst>
          </p:cNvPr>
          <p:cNvSpPr txBox="1"/>
          <p:nvPr/>
        </p:nvSpPr>
        <p:spPr>
          <a:xfrm>
            <a:off x="2237728" y="3406988"/>
            <a:ext cx="12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transform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1C5B28-2580-4419-BE3B-6BF8F4B18ACC}"/>
              </a:ext>
            </a:extLst>
          </p:cNvPr>
          <p:cNvSpPr txBox="1"/>
          <p:nvPr/>
        </p:nvSpPr>
        <p:spPr>
          <a:xfrm>
            <a:off x="4602301" y="513428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Example: image data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DD1FF7-2548-463B-9A76-0EE91308409A}"/>
              </a:ext>
            </a:extLst>
          </p:cNvPr>
          <p:cNvSpPr txBox="1"/>
          <p:nvPr/>
        </p:nvSpPr>
        <p:spPr>
          <a:xfrm>
            <a:off x="2399653" y="5257934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Representational data X’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50CE606-64CC-4F64-B16A-7AC6C19A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01" y="1159517"/>
            <a:ext cx="2205039" cy="216635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DFFD75D-8116-4B54-9C52-560AC1BE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20" y="4113676"/>
            <a:ext cx="2476535" cy="245506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45C4EF-6657-4047-A33D-71C2A2CEB7F0}"/>
              </a:ext>
            </a:extLst>
          </p:cNvPr>
          <p:cNvSpPr txBox="1"/>
          <p:nvPr/>
        </p:nvSpPr>
        <p:spPr>
          <a:xfrm>
            <a:off x="7190710" y="2058028"/>
            <a:ext cx="8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pixels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9DE962-DA35-4632-8FDC-9DA63AA3A8FB}"/>
              </a:ext>
            </a:extLst>
          </p:cNvPr>
          <p:cNvSpPr txBox="1"/>
          <p:nvPr/>
        </p:nvSpPr>
        <p:spPr>
          <a:xfrm>
            <a:off x="6876372" y="547516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Super-pixels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11364B-D625-4783-A984-909978222F39}"/>
              </a:ext>
            </a:extLst>
          </p:cNvPr>
          <p:cNvSpPr txBox="1"/>
          <p:nvPr/>
        </p:nvSpPr>
        <p:spPr>
          <a:xfrm>
            <a:off x="8439796" y="1996217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預測模型吃的資料</a:t>
            </a:r>
            <a:endParaRPr lang="en-ID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C4502B-BE55-48D8-8AFC-44B607887B38}"/>
              </a:ext>
            </a:extLst>
          </p:cNvPr>
          <p:cNvSpPr txBox="1"/>
          <p:nvPr/>
        </p:nvSpPr>
        <p:spPr>
          <a:xfrm>
            <a:off x="8439797" y="5341207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解釋模型吃的資料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629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35A9DC-F34C-475D-9573-D40934D65BA9}"/>
              </a:ext>
            </a:extLst>
          </p:cNvPr>
          <p:cNvSpPr txBox="1"/>
          <p:nvPr/>
        </p:nvSpPr>
        <p:spPr>
          <a:xfrm>
            <a:off x="5020866" y="633501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LIME</a:t>
            </a:r>
          </a:p>
          <a:p>
            <a:pPr algn="ctr"/>
            <a:r>
              <a:rPr lang="en-ID" dirty="0"/>
              <a:t>Algorithm 1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E393C5-9B47-40BC-92EF-73C138D1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143251"/>
            <a:ext cx="6038850" cy="990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1E0072-EC27-47A6-B838-C4FE2892DF8B}"/>
              </a:ext>
            </a:extLst>
          </p:cNvPr>
          <p:cNvSpPr txBox="1"/>
          <p:nvPr/>
        </p:nvSpPr>
        <p:spPr>
          <a:xfrm>
            <a:off x="6807516" y="4689930"/>
            <a:ext cx="538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抽樣</a:t>
            </a:r>
            <a:r>
              <a:rPr lang="en-ID" altLang="zh-TW" dirty="0"/>
              <a:t>z</a:t>
            </a:r>
            <a:r>
              <a:rPr lang="zh-TW" altLang="en-US" dirty="0"/>
              <a:t>與要解釋的</a:t>
            </a:r>
            <a:r>
              <a:rPr lang="en-ID" altLang="zh-TW" dirty="0"/>
              <a:t>instance x</a:t>
            </a:r>
            <a:r>
              <a:rPr lang="zh-TW" altLang="en-US" dirty="0"/>
              <a:t>之距離</a:t>
            </a:r>
            <a:endParaRPr lang="en-ID" dirty="0"/>
          </a:p>
          <a:p>
            <a:r>
              <a:rPr lang="en-ID" dirty="0"/>
              <a:t>e.g. : cosine distance for text, L2 distance for images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8F2BD1-737B-4822-88D8-AFA75A23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4898774"/>
            <a:ext cx="781050" cy="247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54D151-2E81-44C4-805C-455121A34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7" y="4884487"/>
            <a:ext cx="1733550" cy="2762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51A5A4-3EBB-4B19-92AF-FFD09D5E47D5}"/>
              </a:ext>
            </a:extLst>
          </p:cNvPr>
          <p:cNvSpPr txBox="1"/>
          <p:nvPr/>
        </p:nvSpPr>
        <p:spPr>
          <a:xfrm>
            <a:off x="6201966" y="3103192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權重</a:t>
            </a:r>
            <a:r>
              <a:rPr lang="en-ID" altLang="zh-TW" sz="1200" dirty="0">
                <a:solidFill>
                  <a:srgbClr val="0070C0"/>
                </a:solidFill>
              </a:rPr>
              <a:t>(</a:t>
            </a:r>
            <a:r>
              <a:rPr lang="zh-TW" altLang="en-US" sz="1200" dirty="0">
                <a:solidFill>
                  <a:srgbClr val="0070C0"/>
                </a:solidFill>
              </a:rPr>
              <a:t>距離</a:t>
            </a:r>
            <a:r>
              <a:rPr lang="en-ID" altLang="zh-TW" sz="1200" dirty="0">
                <a:solidFill>
                  <a:srgbClr val="0070C0"/>
                </a:solidFill>
              </a:rPr>
              <a:t>)</a:t>
            </a: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EC60A7-9EC0-4770-A99E-B293B7D470C3}"/>
              </a:ext>
            </a:extLst>
          </p:cNvPr>
          <p:cNvSpPr txBox="1"/>
          <p:nvPr/>
        </p:nvSpPr>
        <p:spPr>
          <a:xfrm>
            <a:off x="7124700" y="3093482"/>
            <a:ext cx="162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均方差</a:t>
            </a:r>
            <a:r>
              <a:rPr lang="en-ID" altLang="zh-TW" sz="1400" dirty="0">
                <a:solidFill>
                  <a:srgbClr val="FF0000"/>
                </a:solidFill>
              </a:rPr>
              <a:t>(fidelity)</a:t>
            </a:r>
            <a:endParaRPr lang="en-ID" sz="1400" dirty="0">
              <a:solidFill>
                <a:srgbClr val="FF0000"/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B933DAD-23F6-412A-AE34-23C86E1C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2" y="1703936"/>
            <a:ext cx="4838700" cy="866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A0148C-0155-48A5-B970-4E14B2DE3342}"/>
              </a:ext>
            </a:extLst>
          </p:cNvPr>
          <p:cNvSpPr txBox="1"/>
          <p:nvPr/>
        </p:nvSpPr>
        <p:spPr>
          <a:xfrm>
            <a:off x="280393" y="5754376"/>
            <a:ext cx="1162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/>
              <a:t>L function</a:t>
            </a:r>
            <a:r>
              <a:rPr lang="zh-TW" altLang="en-US" sz="2800" dirty="0"/>
              <a:t>：</a:t>
            </a:r>
            <a:r>
              <a:rPr lang="en-ID" altLang="zh-TW" sz="2800" dirty="0"/>
              <a:t>weighted linear regression + L1 Term</a:t>
            </a:r>
            <a:endParaRPr lang="en-ID" sz="28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8559079-BC98-464A-A4DE-BE063ECC73C9}"/>
              </a:ext>
            </a:extLst>
          </p:cNvPr>
          <p:cNvCxnSpPr>
            <a:cxnSpLocks/>
          </p:cNvCxnSpPr>
          <p:nvPr/>
        </p:nvCxnSpPr>
        <p:spPr>
          <a:xfrm flipH="1">
            <a:off x="4943476" y="2264006"/>
            <a:ext cx="1476374" cy="1116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FA575D1-A83B-45BE-8693-71F4A33F559B}"/>
              </a:ext>
            </a:extLst>
          </p:cNvPr>
          <p:cNvSpPr/>
          <p:nvPr/>
        </p:nvSpPr>
        <p:spPr>
          <a:xfrm>
            <a:off x="6248401" y="3034520"/>
            <a:ext cx="781049" cy="6679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FC8B0-6D58-4694-BA98-849D14E8D7D0}"/>
              </a:ext>
            </a:extLst>
          </p:cNvPr>
          <p:cNvSpPr/>
          <p:nvPr/>
        </p:nvSpPr>
        <p:spPr>
          <a:xfrm>
            <a:off x="7029450" y="3034519"/>
            <a:ext cx="1716882" cy="66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60144C-C299-4E1F-B4BB-E94D938ADAFF}"/>
              </a:ext>
            </a:extLst>
          </p:cNvPr>
          <p:cNvSpPr txBox="1"/>
          <p:nvPr/>
        </p:nvSpPr>
        <p:spPr>
          <a:xfrm>
            <a:off x="7779546" y="2239003"/>
            <a:ext cx="1476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</a:rPr>
              <a:t>解釋模型複雜度</a:t>
            </a:r>
            <a:endParaRPr lang="en-ID" altLang="zh-TW" sz="1200" dirty="0">
              <a:solidFill>
                <a:srgbClr val="00B050"/>
              </a:solidFill>
            </a:endParaRPr>
          </a:p>
          <a:p>
            <a:endParaRPr lang="en-ID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18FFE5-BC05-49E7-ACC8-4FD57B3EDAC6}"/>
              </a:ext>
            </a:extLst>
          </p:cNvPr>
          <p:cNvSpPr/>
          <p:nvPr/>
        </p:nvSpPr>
        <p:spPr>
          <a:xfrm>
            <a:off x="7817645" y="1703936"/>
            <a:ext cx="1316830" cy="923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59191D-9279-4FEC-8AE7-78D0C85D515B}"/>
              </a:ext>
            </a:extLst>
          </p:cNvPr>
          <p:cNvSpPr txBox="1"/>
          <p:nvPr/>
        </p:nvSpPr>
        <p:spPr>
          <a:xfrm>
            <a:off x="2468165" y="1894674"/>
            <a:ext cx="171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Loss Function : 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85BED59-B747-42A3-B332-C10C1AAF5CE6}"/>
              </a:ext>
            </a:extLst>
          </p:cNvPr>
          <p:cNvCxnSpPr>
            <a:cxnSpLocks/>
          </p:cNvCxnSpPr>
          <p:nvPr/>
        </p:nvCxnSpPr>
        <p:spPr>
          <a:xfrm flipH="1">
            <a:off x="5543550" y="3771152"/>
            <a:ext cx="1095377" cy="935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AC6449D7-1C48-48CF-BD50-E28C13956685}"/>
              </a:ext>
            </a:extLst>
          </p:cNvPr>
          <p:cNvSpPr/>
          <p:nvPr/>
        </p:nvSpPr>
        <p:spPr>
          <a:xfrm>
            <a:off x="5239940" y="4851290"/>
            <a:ext cx="226220" cy="27622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EB1BC770-558B-4890-9459-40DF6297D78D}"/>
              </a:ext>
            </a:extLst>
          </p:cNvPr>
          <p:cNvSpPr/>
          <p:nvPr/>
        </p:nvSpPr>
        <p:spPr>
          <a:xfrm>
            <a:off x="9134475" y="2162188"/>
            <a:ext cx="781050" cy="1620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F60718F-D744-4BB4-A19E-83A752B290C0}"/>
              </a:ext>
            </a:extLst>
          </p:cNvPr>
          <p:cNvSpPr txBox="1"/>
          <p:nvPr/>
        </p:nvSpPr>
        <p:spPr>
          <a:xfrm>
            <a:off x="9952435" y="1838163"/>
            <a:ext cx="1544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e.g. decision</a:t>
            </a:r>
            <a:r>
              <a:rPr lang="zh-TW" altLang="en-US" sz="1400" dirty="0"/>
              <a:t> </a:t>
            </a:r>
            <a:r>
              <a:rPr lang="en-ID" altLang="zh-TW" sz="1400" dirty="0"/>
              <a:t>tree</a:t>
            </a:r>
            <a:r>
              <a:rPr lang="zh-TW" altLang="en-US" sz="1400" dirty="0"/>
              <a:t>有幾層，</a:t>
            </a:r>
            <a:r>
              <a:rPr lang="en-ID" altLang="zh-TW" sz="1400" dirty="0"/>
              <a:t>super-pixels</a:t>
            </a:r>
            <a:r>
              <a:rPr lang="zh-TW" altLang="en-US" sz="1400" dirty="0"/>
              <a:t>有幾個</a:t>
            </a:r>
            <a:endParaRPr lang="en-ID" sz="1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BA289E4-198B-4490-9A83-D93E02D37316}"/>
              </a:ext>
            </a:extLst>
          </p:cNvPr>
          <p:cNvSpPr txBox="1"/>
          <p:nvPr/>
        </p:nvSpPr>
        <p:spPr>
          <a:xfrm>
            <a:off x="5343047" y="6281724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LASSO (or LARS, precisely)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6FC59422-25BC-4CFE-947C-937F438BC116}"/>
              </a:ext>
            </a:extLst>
          </p:cNvPr>
          <p:cNvSpPr/>
          <p:nvPr/>
        </p:nvSpPr>
        <p:spPr>
          <a:xfrm>
            <a:off x="4666617" y="6327890"/>
            <a:ext cx="657225" cy="276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9EFCED4-24FD-4163-B08E-92D65BCA32B1}"/>
              </a:ext>
            </a:extLst>
          </p:cNvPr>
          <p:cNvSpPr txBox="1"/>
          <p:nvPr/>
        </p:nvSpPr>
        <p:spPr>
          <a:xfrm>
            <a:off x="7779546" y="193040"/>
            <a:ext cx="352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x : data instance</a:t>
            </a:r>
          </a:p>
          <a:p>
            <a:r>
              <a:rPr lang="en-ID" dirty="0"/>
              <a:t>z : sample around x</a:t>
            </a: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02EC55ED-BBF0-44CB-AFB8-70B3DFB91D44}"/>
              </a:ext>
            </a:extLst>
          </p:cNvPr>
          <p:cNvCxnSpPr>
            <a:stCxn id="33" idx="4"/>
          </p:cNvCxnSpPr>
          <p:nvPr/>
        </p:nvCxnSpPr>
        <p:spPr>
          <a:xfrm rot="16200000" flipH="1">
            <a:off x="6078482" y="4402082"/>
            <a:ext cx="135366" cy="1586230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1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BE3DAD-651E-4A58-84AC-25A3A1BF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452562"/>
            <a:ext cx="5514975" cy="2867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94A2C37-7B25-4B3F-8EEC-B6892FFEB5F9}"/>
              </a:ext>
            </a:extLst>
          </p:cNvPr>
          <p:cNvSpPr txBox="1"/>
          <p:nvPr/>
        </p:nvSpPr>
        <p:spPr>
          <a:xfrm>
            <a:off x="3090862" y="4414838"/>
            <a:ext cx="530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整個</a:t>
            </a:r>
            <a:r>
              <a:rPr lang="en-ID" altLang="zh-TW" dirty="0"/>
              <a:t>LIME</a:t>
            </a:r>
            <a:r>
              <a:rPr lang="zh-TW" altLang="en-US" dirty="0"/>
              <a:t>就是實行</a:t>
            </a:r>
            <a:r>
              <a:rPr lang="en-ID" altLang="zh-TW" dirty="0"/>
              <a:t>LASSO</a:t>
            </a:r>
            <a:r>
              <a:rPr lang="zh-TW" altLang="en-US" dirty="0"/>
              <a:t>迴歸</a:t>
            </a:r>
            <a:endParaRPr lang="en-ID" altLang="zh-TW" dirty="0"/>
          </a:p>
          <a:p>
            <a:pPr algn="ctr"/>
            <a:r>
              <a:rPr lang="zh-TW" altLang="en-US" dirty="0"/>
              <a:t>找出</a:t>
            </a:r>
            <a:r>
              <a:rPr lang="en-ID" altLang="zh-TW" dirty="0"/>
              <a:t>K</a:t>
            </a:r>
            <a:r>
              <a:rPr lang="zh-TW" altLang="en-US" dirty="0"/>
              <a:t>個重要的</a:t>
            </a:r>
            <a:r>
              <a:rPr lang="en-ID" altLang="zh-TW" dirty="0"/>
              <a:t>features</a:t>
            </a:r>
            <a:r>
              <a:rPr lang="zh-TW" altLang="en-US" dirty="0"/>
              <a:t>，回傳對應的</a:t>
            </a:r>
            <a:r>
              <a:rPr lang="en-ID" altLang="zh-TW" dirty="0"/>
              <a:t>weight(beta)</a:t>
            </a:r>
          </a:p>
        </p:txBody>
      </p:sp>
    </p:spTree>
    <p:extLst>
      <p:ext uri="{BB962C8B-B14F-4D97-AF65-F5344CB8AC3E}">
        <p14:creationId xmlns:p14="http://schemas.microsoft.com/office/powerpoint/2010/main" val="367144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7DF04CC-88C4-4A15-872B-DDBE899816D9}"/>
              </a:ext>
            </a:extLst>
          </p:cNvPr>
          <p:cNvSpPr txBox="1"/>
          <p:nvPr/>
        </p:nvSpPr>
        <p:spPr>
          <a:xfrm>
            <a:off x="4436268" y="484527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 Algorithm 2 : </a:t>
            </a:r>
            <a:r>
              <a:rPr lang="en-ID" altLang="zh-TW" dirty="0"/>
              <a:t>SP-LIME</a:t>
            </a:r>
            <a:r>
              <a:rPr lang="zh-TW" altLang="en-US" dirty="0"/>
              <a:t>演算法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38CC95-8D91-4DAA-A5ED-1FF51FA8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148061"/>
            <a:ext cx="5495925" cy="34194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A36133-A76F-4614-8F5C-157BE8D62B43}"/>
              </a:ext>
            </a:extLst>
          </p:cNvPr>
          <p:cNvSpPr txBox="1"/>
          <p:nvPr/>
        </p:nvSpPr>
        <p:spPr>
          <a:xfrm>
            <a:off x="342900" y="4567536"/>
            <a:ext cx="594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主要是進行多次</a:t>
            </a:r>
            <a:r>
              <a:rPr lang="en-ID" altLang="zh-TW" dirty="0"/>
              <a:t>LIME</a:t>
            </a:r>
            <a:r>
              <a:rPr lang="zh-TW" altLang="en-US" dirty="0"/>
              <a:t>（多個</a:t>
            </a:r>
            <a:r>
              <a:rPr lang="en-ID" altLang="zh-TW" dirty="0"/>
              <a:t>data instance)</a:t>
            </a:r>
            <a:r>
              <a:rPr lang="zh-TW" altLang="en-US" dirty="0"/>
              <a:t>之後，用一個很簡單的方法</a:t>
            </a:r>
            <a:r>
              <a:rPr lang="en-US" altLang="zh-TW" dirty="0"/>
              <a:t>”</a:t>
            </a:r>
            <a:r>
              <a:rPr lang="zh-TW" altLang="en-US" dirty="0"/>
              <a:t>哪些</a:t>
            </a:r>
            <a:r>
              <a:rPr lang="en-ID" altLang="zh-TW" dirty="0"/>
              <a:t>features(super pixels)</a:t>
            </a:r>
            <a:r>
              <a:rPr lang="zh-TW" altLang="en-US" dirty="0"/>
              <a:t>出現多次就選出來</a:t>
            </a:r>
            <a:r>
              <a:rPr lang="en-US" altLang="zh-TW" dirty="0"/>
              <a:t>”</a:t>
            </a:r>
            <a:r>
              <a:rPr lang="zh-TW" altLang="en-US" dirty="0"/>
              <a:t>，代表預測模型大概主要靠哪幾個</a:t>
            </a:r>
            <a:r>
              <a:rPr lang="en-ID" altLang="zh-TW" dirty="0"/>
              <a:t>features</a:t>
            </a:r>
            <a:r>
              <a:rPr lang="zh-TW" altLang="en-US" dirty="0"/>
              <a:t>在做預測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020B6A-7E31-4952-AF7F-E92C210E48A9}"/>
              </a:ext>
            </a:extLst>
          </p:cNvPr>
          <p:cNvSpPr txBox="1"/>
          <p:nvPr/>
        </p:nvSpPr>
        <p:spPr>
          <a:xfrm>
            <a:off x="1022665" y="6055670"/>
            <a:ext cx="64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Overall Importance</a:t>
            </a:r>
            <a:r>
              <a:rPr lang="zh-TW" altLang="en-US" sz="2400" dirty="0"/>
              <a:t>，屬於</a:t>
            </a:r>
            <a:r>
              <a:rPr lang="en-ID" sz="2400" dirty="0"/>
              <a:t>Global interpretation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BC2CE4-1441-49F4-AD3B-CED060E2638F}"/>
              </a:ext>
            </a:extLst>
          </p:cNvPr>
          <p:cNvGraphicFramePr>
            <a:graphicFrameLocks noGrp="1"/>
          </p:cNvGraphicFramePr>
          <p:nvPr/>
        </p:nvGraphicFramePr>
        <p:xfrm>
          <a:off x="6384130" y="2008168"/>
          <a:ext cx="54959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988">
                  <a:extLst>
                    <a:ext uri="{9D8B030D-6E8A-4147-A177-3AD203B41FA5}">
                      <a16:colId xmlns:a16="http://schemas.microsoft.com/office/drawing/2014/main" val="194936133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576941659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071694555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112901528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76783774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55624877"/>
                    </a:ext>
                  </a:extLst>
                </a:gridCol>
              </a:tblGrid>
              <a:tr h="325705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11876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23184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21033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94526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96077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0580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070E4814-D0E5-400E-B108-CBCE899856B4}"/>
              </a:ext>
            </a:extLst>
          </p:cNvPr>
          <p:cNvSpPr/>
          <p:nvPr/>
        </p:nvSpPr>
        <p:spPr>
          <a:xfrm>
            <a:off x="6800850" y="4202728"/>
            <a:ext cx="133350" cy="5387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D41A3C-4B49-49D1-968F-4D4EDED2F920}"/>
              </a:ext>
            </a:extLst>
          </p:cNvPr>
          <p:cNvSpPr txBox="1"/>
          <p:nvPr/>
        </p:nvSpPr>
        <p:spPr>
          <a:xfrm>
            <a:off x="6384130" y="4741515"/>
            <a:ext cx="1095375" cy="74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選擇之</a:t>
            </a:r>
            <a:br>
              <a:rPr lang="en-ID" altLang="zh-TW" sz="1400" dirty="0"/>
            </a:br>
            <a:r>
              <a:rPr lang="en-ID" altLang="zh-TW" sz="1400" dirty="0"/>
              <a:t>data point</a:t>
            </a:r>
          </a:p>
          <a:p>
            <a:r>
              <a:rPr lang="en-ID" altLang="zh-TW" sz="1400" dirty="0"/>
              <a:t>(</a:t>
            </a:r>
            <a:r>
              <a:rPr lang="zh-TW" altLang="en-US" sz="1400" dirty="0"/>
              <a:t>也可全選</a:t>
            </a:r>
            <a:r>
              <a:rPr lang="en-ID" altLang="zh-TW" sz="1400" dirty="0"/>
              <a:t>)</a:t>
            </a:r>
            <a:endParaRPr lang="en-ID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753B8C-FFF1-4011-842B-B4F02CB9EE3C}"/>
              </a:ext>
            </a:extLst>
          </p:cNvPr>
          <p:cNvSpPr txBox="1"/>
          <p:nvPr/>
        </p:nvSpPr>
        <p:spPr>
          <a:xfrm>
            <a:off x="8181974" y="1593742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B0F0"/>
                </a:solidFill>
              </a:rPr>
              <a:t>Features set(all features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B0D181C1-1C74-43F6-9B36-601D93C5BC09}"/>
              </a:ext>
            </a:extLst>
          </p:cNvPr>
          <p:cNvSpPr/>
          <p:nvPr/>
        </p:nvSpPr>
        <p:spPr>
          <a:xfrm>
            <a:off x="9266634" y="4202728"/>
            <a:ext cx="457200" cy="74935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413055-502F-4839-BF21-D6250C176F12}"/>
              </a:ext>
            </a:extLst>
          </p:cNvPr>
          <p:cNvSpPr txBox="1"/>
          <p:nvPr/>
        </p:nvSpPr>
        <p:spPr>
          <a:xfrm>
            <a:off x="8181973" y="4896145"/>
            <a:ext cx="2266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92D050"/>
                </a:solidFill>
              </a:rPr>
              <a:t>Algorithm 1</a:t>
            </a:r>
            <a:r>
              <a:rPr lang="zh-TW" altLang="en-US" dirty="0">
                <a:solidFill>
                  <a:srgbClr val="92D050"/>
                </a:solidFill>
              </a:rPr>
              <a:t>之結果</a:t>
            </a:r>
            <a:endParaRPr lang="en-ID" altLang="zh-TW" dirty="0">
              <a:solidFill>
                <a:srgbClr val="92D05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假設</a:t>
            </a:r>
            <a:r>
              <a:rPr lang="en-ID" altLang="zh-TW" dirty="0">
                <a:solidFill>
                  <a:srgbClr val="7030A0"/>
                </a:solidFill>
              </a:rPr>
              <a:t>B = 2 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可看到</a:t>
            </a:r>
            <a:r>
              <a:rPr lang="en-ID" altLang="zh-TW" dirty="0">
                <a:solidFill>
                  <a:srgbClr val="7030A0"/>
                </a:solidFill>
              </a:rPr>
              <a:t>w2</a:t>
            </a:r>
            <a:r>
              <a:rPr lang="zh-TW" altLang="en-US" dirty="0">
                <a:solidFill>
                  <a:srgbClr val="7030A0"/>
                </a:solidFill>
              </a:rPr>
              <a:t>與</a:t>
            </a:r>
            <a:r>
              <a:rPr lang="en-ID" altLang="zh-TW" dirty="0">
                <a:solidFill>
                  <a:srgbClr val="7030A0"/>
                </a:solidFill>
              </a:rPr>
              <a:t>w3</a:t>
            </a:r>
            <a:r>
              <a:rPr lang="zh-TW" altLang="en-US" dirty="0">
                <a:solidFill>
                  <a:srgbClr val="7030A0"/>
                </a:solidFill>
              </a:rPr>
              <a:t>最常出現，把</a:t>
            </a:r>
            <a:r>
              <a:rPr lang="en-ID" altLang="zh-TW" dirty="0">
                <a:solidFill>
                  <a:srgbClr val="7030A0"/>
                </a:solidFill>
              </a:rPr>
              <a:t>w2</a:t>
            </a:r>
            <a:r>
              <a:rPr lang="zh-TW" altLang="en-US" dirty="0">
                <a:solidFill>
                  <a:srgbClr val="7030A0"/>
                </a:solidFill>
              </a:rPr>
              <a:t>與</a:t>
            </a:r>
            <a:r>
              <a:rPr lang="en-ID" altLang="zh-TW" dirty="0">
                <a:solidFill>
                  <a:srgbClr val="7030A0"/>
                </a:solidFill>
              </a:rPr>
              <a:t>w3</a:t>
            </a:r>
            <a:r>
              <a:rPr lang="zh-TW" altLang="en-US" dirty="0">
                <a:solidFill>
                  <a:srgbClr val="7030A0"/>
                </a:solidFill>
              </a:rPr>
              <a:t>當做最重要的</a:t>
            </a:r>
            <a:r>
              <a:rPr lang="en-ID" altLang="zh-TW" dirty="0">
                <a:solidFill>
                  <a:srgbClr val="7030A0"/>
                </a:solidFill>
              </a:rPr>
              <a:t>features</a:t>
            </a:r>
            <a:endParaRPr lang="en-ID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5505D-03BF-447B-B93C-E67BE7F10ED4}"/>
              </a:ext>
            </a:extLst>
          </p:cNvPr>
          <p:cNvSpPr/>
          <p:nvPr/>
        </p:nvSpPr>
        <p:spPr>
          <a:xfrm>
            <a:off x="8181974" y="1963075"/>
            <a:ext cx="1828801" cy="223965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1A565FE-26F7-41FB-A0DF-D5063EC9F25F}"/>
              </a:ext>
            </a:extLst>
          </p:cNvPr>
          <p:cNvSpPr/>
          <p:nvPr/>
        </p:nvSpPr>
        <p:spPr>
          <a:xfrm>
            <a:off x="1562100" y="3362324"/>
            <a:ext cx="847725" cy="409575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00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D58273-C890-4D90-AA95-805CD88A8F0D}"/>
              </a:ext>
            </a:extLst>
          </p:cNvPr>
          <p:cNvSpPr txBox="1"/>
          <p:nvPr/>
        </p:nvSpPr>
        <p:spPr>
          <a:xfrm>
            <a:off x="2793364" y="3862804"/>
            <a:ext cx="586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 – </a:t>
            </a:r>
            <a:r>
              <a:rPr lang="en-ID" dirty="0" err="1"/>
              <a:t>SHapley</a:t>
            </a:r>
            <a:r>
              <a:rPr lang="en-ID" dirty="0"/>
              <a:t> Additive </a:t>
            </a:r>
            <a:r>
              <a:rPr lang="en-ID" dirty="0" err="1"/>
              <a:t>exPlanations</a:t>
            </a:r>
            <a:endParaRPr lang="en-ID" dirty="0"/>
          </a:p>
          <a:p>
            <a:pPr algn="ctr"/>
            <a:r>
              <a:rPr lang="zh-TW" altLang="en-US" dirty="0"/>
              <a:t>提出了</a:t>
            </a:r>
            <a:r>
              <a:rPr lang="en-ID" dirty="0"/>
              <a:t>Additive Feature Attribution Methods</a:t>
            </a:r>
            <a:r>
              <a:rPr lang="zh-TW" altLang="en-US" dirty="0"/>
              <a:t>概念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DD5C3F-A373-48BA-A624-2242BF71B48D}"/>
              </a:ext>
            </a:extLst>
          </p:cNvPr>
          <p:cNvSpPr txBox="1"/>
          <p:nvPr/>
        </p:nvSpPr>
        <p:spPr>
          <a:xfrm>
            <a:off x="3217227" y="4720828"/>
            <a:ext cx="524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提供了一個理論上最優的</a:t>
            </a:r>
            <a:r>
              <a:rPr lang="en-US" altLang="zh-TW" dirty="0"/>
              <a:t>”</a:t>
            </a:r>
            <a:r>
              <a:rPr lang="zh-TW" altLang="en-US" dirty="0"/>
              <a:t>特徵重要程度</a:t>
            </a:r>
            <a:r>
              <a:rPr lang="en-US" altLang="zh-TW" dirty="0"/>
              <a:t>”</a:t>
            </a:r>
            <a:r>
              <a:rPr lang="zh-TW" altLang="en-US" dirty="0"/>
              <a:t>的分配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AE0F92-3F6B-4449-BD4C-5FEA4A23F799}"/>
              </a:ext>
            </a:extLst>
          </p:cNvPr>
          <p:cNvSpPr txBox="1"/>
          <p:nvPr/>
        </p:nvSpPr>
        <p:spPr>
          <a:xfrm>
            <a:off x="3217227" y="5187553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並且提出在資料或特徵非常大的情形下，如何近似此最優解的方法</a:t>
            </a:r>
            <a:r>
              <a:rPr lang="en-US" altLang="zh-TW" dirty="0"/>
              <a:t>(</a:t>
            </a:r>
            <a:r>
              <a:rPr lang="zh-TW" altLang="en-US" dirty="0"/>
              <a:t>機器學習之近似</a:t>
            </a:r>
            <a:r>
              <a:rPr lang="en-ID" altLang="zh-TW" dirty="0"/>
              <a:t>)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50B576-3BDA-41B3-9677-7BF24E9C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8" y="1387277"/>
            <a:ext cx="5248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2F3D15-246D-435A-BAE6-0364ED77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33537"/>
            <a:ext cx="6496050" cy="1343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E652D6C-728F-4943-AED0-A195F6EA4CE7}"/>
              </a:ext>
            </a:extLst>
          </p:cNvPr>
          <p:cNvSpPr txBox="1"/>
          <p:nvPr/>
        </p:nvSpPr>
        <p:spPr>
          <a:xfrm>
            <a:off x="4414835" y="964077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需先知道</a:t>
            </a:r>
            <a:r>
              <a:rPr lang="en-US" altLang="zh-TW" dirty="0"/>
              <a:t>”</a:t>
            </a:r>
            <a:r>
              <a:rPr lang="zh-TW" altLang="en-US" dirty="0"/>
              <a:t>所有</a:t>
            </a:r>
            <a:r>
              <a:rPr lang="en-US" altLang="zh-TW" dirty="0"/>
              <a:t>”</a:t>
            </a:r>
            <a:r>
              <a:rPr lang="zh-TW" altLang="en-US" dirty="0"/>
              <a:t>可能的成員組合之下，所達成的產值</a:t>
            </a:r>
            <a:r>
              <a:rPr lang="en-ID" altLang="zh-TW" dirty="0"/>
              <a:t>(coalition)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CFA9C8-814D-4482-9F8C-A742FFE86CF7}"/>
              </a:ext>
            </a:extLst>
          </p:cNvPr>
          <p:cNvSpPr txBox="1"/>
          <p:nvPr/>
        </p:nvSpPr>
        <p:spPr>
          <a:xfrm>
            <a:off x="4548186" y="426004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賽局</a:t>
            </a:r>
            <a:r>
              <a:rPr lang="en-ID" dirty="0"/>
              <a:t>Shapley Value</a:t>
            </a:r>
            <a:r>
              <a:rPr lang="zh-TW" altLang="en-US" dirty="0"/>
              <a:t>釋義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52F36C-A875-4E48-80A6-74A7BC7D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06" y="3875429"/>
            <a:ext cx="3748088" cy="26980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4956B7-719B-4EAE-88E5-1CD6174807DF}"/>
              </a:ext>
            </a:extLst>
          </p:cNvPr>
          <p:cNvSpPr txBox="1"/>
          <p:nvPr/>
        </p:nvSpPr>
        <p:spPr>
          <a:xfrm>
            <a:off x="7077076" y="3067050"/>
            <a:ext cx="29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在算出此人加入後，在各順序下，對產值的</a:t>
            </a:r>
            <a:r>
              <a:rPr lang="en-US" altLang="zh-TW" dirty="0">
                <a:solidFill>
                  <a:srgbClr val="002060"/>
                </a:solidFill>
              </a:rPr>
              <a:t>“</a:t>
            </a:r>
            <a:r>
              <a:rPr lang="zh-TW" altLang="en-US" dirty="0">
                <a:solidFill>
                  <a:srgbClr val="002060"/>
                </a:solidFill>
              </a:rPr>
              <a:t>邊際貢獻</a:t>
            </a:r>
            <a:r>
              <a:rPr lang="en-US" altLang="zh-TW" dirty="0">
                <a:solidFill>
                  <a:srgbClr val="002060"/>
                </a:solidFill>
              </a:rPr>
              <a:t>”</a:t>
            </a:r>
            <a:endParaRPr lang="en-ID" dirty="0">
              <a:solidFill>
                <a:srgbClr val="00206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A3A3B1E-9A14-4B21-9676-42405CC87865}"/>
              </a:ext>
            </a:extLst>
          </p:cNvPr>
          <p:cNvCxnSpPr>
            <a:cxnSpLocks/>
          </p:cNvCxnSpPr>
          <p:nvPr/>
        </p:nvCxnSpPr>
        <p:spPr>
          <a:xfrm flipH="1" flipV="1">
            <a:off x="4229100" y="2509275"/>
            <a:ext cx="2571750" cy="1729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809F9C9-E2D8-4BCA-B340-B460B73EC7BF}"/>
              </a:ext>
            </a:extLst>
          </p:cNvPr>
          <p:cNvCxnSpPr/>
          <p:nvPr/>
        </p:nvCxnSpPr>
        <p:spPr>
          <a:xfrm flipV="1">
            <a:off x="6972300" y="2105025"/>
            <a:ext cx="0" cy="2171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BBE9235-4414-440A-8C9C-6DE2FB714E7F}"/>
              </a:ext>
            </a:extLst>
          </p:cNvPr>
          <p:cNvSpPr/>
          <p:nvPr/>
        </p:nvSpPr>
        <p:spPr>
          <a:xfrm>
            <a:off x="6096000" y="1724025"/>
            <a:ext cx="1469227" cy="381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7A93B1-BDA7-41E1-B2DB-BBD9E0B487DD}"/>
              </a:ext>
            </a:extLst>
          </p:cNvPr>
          <p:cNvSpPr/>
          <p:nvPr/>
        </p:nvSpPr>
        <p:spPr>
          <a:xfrm>
            <a:off x="3031335" y="2166938"/>
            <a:ext cx="1997865" cy="3423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3907C7-1D12-4871-8040-3FC00F53EBF1}"/>
              </a:ext>
            </a:extLst>
          </p:cNvPr>
          <p:cNvSpPr txBox="1"/>
          <p:nvPr/>
        </p:nvSpPr>
        <p:spPr>
          <a:xfrm>
            <a:off x="8953500" y="592716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邊際貢獻的加權平均即為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F231649-02AB-4082-9BC2-AB903AEB329A}"/>
              </a:ext>
            </a:extLst>
          </p:cNvPr>
          <p:cNvSpPr/>
          <p:nvPr/>
        </p:nvSpPr>
        <p:spPr>
          <a:xfrm>
            <a:off x="7874794" y="6296025"/>
            <a:ext cx="1078706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093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6D7CE26-9D21-4CF7-B812-09CC8021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8787"/>
            <a:ext cx="10648950" cy="14573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C0E9E9E-4730-42CA-8233-24AE8DFB565D}"/>
              </a:ext>
            </a:extLst>
          </p:cNvPr>
          <p:cNvSpPr txBox="1"/>
          <p:nvPr/>
        </p:nvSpPr>
        <p:spPr>
          <a:xfrm>
            <a:off x="4548187" y="549829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賽局</a:t>
            </a:r>
            <a:r>
              <a:rPr lang="en-ID" dirty="0"/>
              <a:t>Shapley Value</a:t>
            </a:r>
            <a:r>
              <a:rPr lang="zh-TW" altLang="en-US" dirty="0"/>
              <a:t>釋義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57211A-A217-49E6-83FF-601B55F42E64}"/>
              </a:ext>
            </a:extLst>
          </p:cNvPr>
          <p:cNvSpPr txBox="1"/>
          <p:nvPr/>
        </p:nvSpPr>
        <p:spPr>
          <a:xfrm>
            <a:off x="2819400" y="2795409"/>
            <a:ext cx="728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窮舉所有可能次數</a:t>
            </a:r>
            <a:endParaRPr lang="en-ID" altLang="zh-TW" dirty="0">
              <a:solidFill>
                <a:srgbClr val="7030A0"/>
              </a:solidFill>
            </a:endParaRPr>
          </a:p>
          <a:p>
            <a:r>
              <a:rPr lang="en-ID" dirty="0">
                <a:solidFill>
                  <a:srgbClr val="7030A0"/>
                </a:solidFill>
              </a:rPr>
              <a:t>1/3!</a:t>
            </a:r>
          </a:p>
          <a:p>
            <a:r>
              <a:rPr lang="en-ID" dirty="0">
                <a:solidFill>
                  <a:srgbClr val="7030A0"/>
                </a:solidFill>
              </a:rPr>
              <a:t>=1/6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D77F37-46AF-4A9B-8F08-1CBC12DF388E}"/>
              </a:ext>
            </a:extLst>
          </p:cNvPr>
          <p:cNvSpPr txBox="1"/>
          <p:nvPr/>
        </p:nvSpPr>
        <p:spPr>
          <a:xfrm>
            <a:off x="4733924" y="2701886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邊際貢獻出現的次數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20595D-A173-4258-A91D-9249C2F26A0A}"/>
              </a:ext>
            </a:extLst>
          </p:cNvPr>
          <p:cNvSpPr txBox="1"/>
          <p:nvPr/>
        </p:nvSpPr>
        <p:spPr>
          <a:xfrm>
            <a:off x="8043862" y="270188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邊際貢獻的值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71CC5E-ABBA-42B0-B7FD-699D2F19AFB6}"/>
              </a:ext>
            </a:extLst>
          </p:cNvPr>
          <p:cNvSpPr/>
          <p:nvPr/>
        </p:nvSpPr>
        <p:spPr>
          <a:xfrm>
            <a:off x="2819400" y="1543050"/>
            <a:ext cx="609600" cy="305216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5BFA14-69E2-4F2C-A922-3E7C47995D90}"/>
              </a:ext>
            </a:extLst>
          </p:cNvPr>
          <p:cNvSpPr/>
          <p:nvPr/>
        </p:nvSpPr>
        <p:spPr>
          <a:xfrm>
            <a:off x="3514725" y="1543050"/>
            <a:ext cx="4457700" cy="1790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1FFA5-5DC5-4BFC-B4D5-9AF509EAC560}"/>
              </a:ext>
            </a:extLst>
          </p:cNvPr>
          <p:cNvSpPr/>
          <p:nvPr/>
        </p:nvSpPr>
        <p:spPr>
          <a:xfrm>
            <a:off x="7972425" y="1543050"/>
            <a:ext cx="3362325" cy="17907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226D1E-B754-4980-8EF1-D866E3F8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77" y="4717139"/>
            <a:ext cx="1343025" cy="1714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9E8A59-9F8B-42D4-87AE-3099E77F0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87" y="3519488"/>
            <a:ext cx="2487599" cy="179070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5DC0B0-D0F9-40CA-85EB-9358FC2FA777}"/>
              </a:ext>
            </a:extLst>
          </p:cNvPr>
          <p:cNvSpPr txBox="1"/>
          <p:nvPr/>
        </p:nvSpPr>
        <p:spPr>
          <a:xfrm>
            <a:off x="8858250" y="3671889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V(1,2,3) – V(2,3) = </a:t>
            </a:r>
          </a:p>
          <a:p>
            <a:r>
              <a:rPr lang="en-ID" dirty="0"/>
              <a:t>120 – 70 = 50</a:t>
            </a:r>
          </a:p>
          <a:p>
            <a:r>
              <a:rPr lang="zh-TW" altLang="en-US" dirty="0"/>
              <a:t>此順序出現</a:t>
            </a:r>
            <a:r>
              <a:rPr lang="en-ID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/>
              <a:t>次</a:t>
            </a:r>
            <a:endParaRPr lang="en-ID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3EB5FA-E74D-46F2-A133-D17377728815}"/>
              </a:ext>
            </a:extLst>
          </p:cNvPr>
          <p:cNvSpPr/>
          <p:nvPr/>
        </p:nvSpPr>
        <p:spPr>
          <a:xfrm>
            <a:off x="5795963" y="3429000"/>
            <a:ext cx="414338" cy="20002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680CE4-0135-4D9E-9C6D-9DEAB9DFD757}"/>
              </a:ext>
            </a:extLst>
          </p:cNvPr>
          <p:cNvSpPr txBox="1"/>
          <p:nvPr/>
        </p:nvSpPr>
        <p:spPr>
          <a:xfrm>
            <a:off x="4733924" y="5648328"/>
            <a:ext cx="224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假設你要算</a:t>
            </a:r>
            <a:r>
              <a:rPr lang="en-ID" altLang="zh-TW" dirty="0"/>
              <a:t>player 1 </a:t>
            </a:r>
            <a:r>
              <a:rPr lang="zh-TW" altLang="en-US" dirty="0"/>
              <a:t>之邊際貢獻</a:t>
            </a:r>
            <a:endParaRPr lang="en-ID" altLang="zh-TW" dirty="0"/>
          </a:p>
          <a:p>
            <a:pPr algn="ctr"/>
            <a:r>
              <a:rPr lang="zh-TW" altLang="en-US" dirty="0"/>
              <a:t>在此權重為</a:t>
            </a:r>
            <a:r>
              <a:rPr lang="en-ID" altLang="zh-TW" dirty="0">
                <a:solidFill>
                  <a:srgbClr val="FF0000"/>
                </a:solidFill>
              </a:rPr>
              <a:t>2</a:t>
            </a:r>
            <a:endParaRPr lang="en-ID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9C31B71-5DB4-4089-B188-035D52E589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10302" y="4133554"/>
            <a:ext cx="2647948" cy="257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DB8C644-6C8D-4371-BC07-37E05175DEC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10302" y="4133554"/>
            <a:ext cx="2647948" cy="6670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B687B3E-8654-40D7-8E57-96CAF6D77D8F}"/>
              </a:ext>
            </a:extLst>
          </p:cNvPr>
          <p:cNvSpPr/>
          <p:nvPr/>
        </p:nvSpPr>
        <p:spPr>
          <a:xfrm>
            <a:off x="5876925" y="4295775"/>
            <a:ext cx="21907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C5A0474-FC03-4886-B6D9-2F4386254AD9}"/>
              </a:ext>
            </a:extLst>
          </p:cNvPr>
          <p:cNvSpPr/>
          <p:nvPr/>
        </p:nvSpPr>
        <p:spPr>
          <a:xfrm>
            <a:off x="5867400" y="4657725"/>
            <a:ext cx="21907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98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2304749" y="2688479"/>
            <a:ext cx="2724518" cy="964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TW" altLang="en-US" sz="626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目錄</a:t>
            </a:r>
            <a:endParaRPr lang="zh-CN" altLang="en-US" sz="6265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2318510" y="3652059"/>
            <a:ext cx="2696996" cy="4102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66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66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6024254" y="1283531"/>
            <a:ext cx="4286445" cy="650876"/>
            <a:chOff x="4357092" y="1347614"/>
            <a:chExt cx="3215268" cy="488156"/>
          </a:xfrm>
        </p:grpSpPr>
        <p:sp>
          <p:nvSpPr>
            <p:cNvPr id="57" name="MH_SubTitle_1"/>
            <p:cNvSpPr txBox="1"/>
            <p:nvPr>
              <p:custDataLst>
                <p:tags r:id="rId19"/>
              </p:custDataLst>
            </p:nvPr>
          </p:nvSpPr>
          <p:spPr>
            <a:xfrm>
              <a:off x="5391574" y="1461937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Why interpret?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21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127160" y="2108569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6024254" y="2275190"/>
            <a:ext cx="4286445" cy="650876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5"/>
              </p:custDataLst>
            </p:nvPr>
          </p:nvSpPr>
          <p:spPr>
            <a:xfrm>
              <a:off x="5391574" y="2205286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LIME</a:t>
              </a:r>
              <a:r>
                <a:rPr lang="zh-TW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、</a:t>
              </a: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SHAP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127160" y="3154960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6041714" y="5208200"/>
            <a:ext cx="4286445" cy="650876"/>
            <a:chOff x="4357092" y="2835101"/>
            <a:chExt cx="3215268" cy="488156"/>
          </a:xfrm>
        </p:grpSpPr>
        <p:sp>
          <p:nvSpPr>
            <p:cNvPr id="69" name="MH_SubTitle_3"/>
            <p:cNvSpPr txBox="1"/>
            <p:nvPr>
              <p:custDataLst>
                <p:tags r:id="rId11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總結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71" name="MH_Other_7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H_Other_8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26"/>
          <p:cNvGrpSpPr/>
          <p:nvPr/>
        </p:nvGrpSpPr>
        <p:grpSpPr>
          <a:xfrm>
            <a:off x="6024254" y="4258507"/>
            <a:ext cx="4286445" cy="649288"/>
            <a:chOff x="4357092" y="3578845"/>
            <a:chExt cx="3215268" cy="486966"/>
          </a:xfrm>
        </p:grpSpPr>
        <p:sp>
          <p:nvSpPr>
            <p:cNvPr id="75" name="MH_SubTitle_4"/>
            <p:cNvSpPr txBox="1"/>
            <p:nvPr>
              <p:custDataLst>
                <p:tags r:id="rId7"/>
              </p:custDataLst>
            </p:nvPr>
          </p:nvSpPr>
          <p:spPr>
            <a:xfrm>
              <a:off x="5391574" y="3691979"/>
              <a:ext cx="2180786" cy="32489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Shapley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77" name="MH_Other_10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MH_Other_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MH_Other_12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5246066"/>
                <a:ext cx="565888" cy="389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组合 25">
            <a:extLst>
              <a:ext uri="{FF2B5EF4-FFF2-40B4-BE49-F238E27FC236}">
                <a16:creationId xmlns:a16="http://schemas.microsoft.com/office/drawing/2014/main" id="{EA91F148-4B77-424C-A639-508FA06F8645}"/>
              </a:ext>
            </a:extLst>
          </p:cNvPr>
          <p:cNvGrpSpPr/>
          <p:nvPr/>
        </p:nvGrpSpPr>
        <p:grpSpPr>
          <a:xfrm>
            <a:off x="6044439" y="3337754"/>
            <a:ext cx="4286445" cy="650876"/>
            <a:chOff x="4357092" y="2835101"/>
            <a:chExt cx="3215268" cy="488156"/>
          </a:xfrm>
        </p:grpSpPr>
        <p:sp>
          <p:nvSpPr>
            <p:cNvPr id="36" name="MH_SubTitle_3">
              <a:extLst>
                <a:ext uri="{FF2B5EF4-FFF2-40B4-BE49-F238E27FC236}">
                  <a16:creationId xmlns:a16="http://schemas.microsoft.com/office/drawing/2014/main" id="{1FE1C834-37D0-4CA1-BF0F-2942B785CFB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en-ID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Microsoft </a:t>
              </a:r>
              <a:r>
                <a:rPr lang="en-ID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InterpretML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7" name="组合 7">
              <a:extLst>
                <a:ext uri="{FF2B5EF4-FFF2-40B4-BE49-F238E27FC236}">
                  <a16:creationId xmlns:a16="http://schemas.microsoft.com/office/drawing/2014/main" id="{3B4A10C3-8DED-4FD0-9060-8FA7CEC82E97}"/>
                </a:ext>
              </a:extLst>
            </p:cNvPr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38" name="MH_Other_7">
                <a:extLst>
                  <a:ext uri="{FF2B5EF4-FFF2-40B4-BE49-F238E27FC236}">
                    <a16:creationId xmlns:a16="http://schemas.microsoft.com/office/drawing/2014/main" id="{E0372CDB-6ADC-4533-9EBE-12A4F3B38991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MH_Other_8">
                <a:extLst>
                  <a:ext uri="{FF2B5EF4-FFF2-40B4-BE49-F238E27FC236}">
                    <a16:creationId xmlns:a16="http://schemas.microsoft.com/office/drawing/2014/main" id="{388D78E7-0EE4-43CD-96DF-63C176F3E52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MH_Other_9">
                <a:extLst>
                  <a:ext uri="{FF2B5EF4-FFF2-40B4-BE49-F238E27FC236}">
                    <a16:creationId xmlns:a16="http://schemas.microsoft.com/office/drawing/2014/main" id="{B7ED2A75-1A76-41D4-A201-2D2E41F7BF5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6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212CC3-E137-42F7-8C33-901350B6B77C}"/>
              </a:ext>
            </a:extLst>
          </p:cNvPr>
          <p:cNvSpPr txBox="1"/>
          <p:nvPr/>
        </p:nvSpPr>
        <p:spPr>
          <a:xfrm>
            <a:off x="3748405" y="542291"/>
            <a:ext cx="770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在機器學習</a:t>
            </a:r>
            <a:r>
              <a:rPr lang="zh-TW" altLang="en-US"/>
              <a:t>下，最優解</a:t>
            </a:r>
            <a:r>
              <a:rPr lang="en-ID" altLang="zh-TW"/>
              <a:t>Shapley </a:t>
            </a:r>
            <a:r>
              <a:rPr lang="en-ID" altLang="zh-TW" dirty="0"/>
              <a:t>value</a:t>
            </a:r>
            <a:r>
              <a:rPr lang="zh-TW" altLang="en-US" dirty="0"/>
              <a:t>之三大特性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A13781-A4AF-4532-BBE7-5CBE6B8A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058028"/>
            <a:ext cx="9486900" cy="2000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F1F9B8-D543-4902-ABC4-30D5790A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4224891"/>
            <a:ext cx="9525000" cy="13239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887D60-62C6-4373-8215-CE09B3EAF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548866"/>
            <a:ext cx="9258300" cy="1000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811B3B-4A0D-44EF-ADCC-A528ED969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3065979"/>
            <a:ext cx="9363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3E1879-F80A-445F-8483-DB3D6AED226F}"/>
              </a:ext>
            </a:extLst>
          </p:cNvPr>
          <p:cNvSpPr txBox="1"/>
          <p:nvPr/>
        </p:nvSpPr>
        <p:spPr>
          <a:xfrm>
            <a:off x="4033520" y="1915160"/>
            <a:ext cx="37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只有一種解釋模型滿足這三個條件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8F2ECB-E736-405F-A116-2C00D265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5" y="2427922"/>
            <a:ext cx="9772650" cy="12096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93D2661-1F6A-49FA-9785-FAFB312CF936}"/>
              </a:ext>
            </a:extLst>
          </p:cNvPr>
          <p:cNvSpPr txBox="1"/>
          <p:nvPr/>
        </p:nvSpPr>
        <p:spPr>
          <a:xfrm>
            <a:off x="4338320" y="3801347"/>
            <a:ext cx="334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證明略，還會導到另一篇有關</a:t>
            </a:r>
            <a:r>
              <a:rPr lang="en-ID" altLang="zh-TW" dirty="0"/>
              <a:t>Shapley Value</a:t>
            </a:r>
            <a:r>
              <a:rPr lang="zh-TW" altLang="en-US" dirty="0"/>
              <a:t>的論文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653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D4DE14-369C-4E3F-B613-EB13D406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748830"/>
            <a:ext cx="9458325" cy="14382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5B4A7C7-97BA-4F92-85B9-F5C9C1300322}"/>
              </a:ext>
            </a:extLst>
          </p:cNvPr>
          <p:cNvSpPr txBox="1"/>
          <p:nvPr/>
        </p:nvSpPr>
        <p:spPr>
          <a:xfrm>
            <a:off x="4071937" y="460891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在解釋模型</a:t>
            </a:r>
            <a:r>
              <a:rPr lang="en-ID" altLang="zh-TW" dirty="0"/>
              <a:t>SHAP</a:t>
            </a:r>
            <a:r>
              <a:rPr lang="zh-TW" altLang="en-US" dirty="0"/>
              <a:t>下的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B1734F-102E-49A8-A6AA-5735263F90EF}"/>
              </a:ext>
            </a:extLst>
          </p:cNvPr>
          <p:cNvSpPr txBox="1"/>
          <p:nvPr/>
        </p:nvSpPr>
        <p:spPr>
          <a:xfrm>
            <a:off x="3401376" y="3215680"/>
            <a:ext cx="579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整個</a:t>
            </a:r>
            <a:r>
              <a:rPr lang="en-ID" altLang="zh-TW" dirty="0"/>
              <a:t>game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FF0000"/>
                </a:solidFill>
              </a:rPr>
              <a:t>平均值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00B050"/>
                </a:solidFill>
              </a:rPr>
              <a:t>預測值</a:t>
            </a:r>
            <a:r>
              <a:rPr lang="zh-TW" altLang="en-US" dirty="0"/>
              <a:t>的差異</a:t>
            </a:r>
            <a:endParaRPr lang="en-ID" altLang="zh-TW" dirty="0"/>
          </a:p>
          <a:p>
            <a:pPr algn="ctr"/>
            <a:r>
              <a:rPr lang="zh-TW" altLang="en-US" dirty="0"/>
              <a:t>把這個差異 </a:t>
            </a:r>
            <a:r>
              <a:rPr lang="en-ID" altLang="zh-TW" dirty="0"/>
              <a:t>attribute</a:t>
            </a:r>
            <a:r>
              <a:rPr lang="zh-TW" altLang="en-US" dirty="0"/>
              <a:t>到各</a:t>
            </a:r>
            <a:r>
              <a:rPr lang="en-ID" altLang="zh-TW" dirty="0"/>
              <a:t>features</a:t>
            </a:r>
            <a:r>
              <a:rPr lang="zh-TW" altLang="en-US" dirty="0"/>
              <a:t>裡 </a:t>
            </a:r>
            <a:r>
              <a:rPr lang="en-ID" altLang="zh-TW" dirty="0"/>
              <a:t>(Shapley Value)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F8874C-3B63-4D1E-99D0-871415D7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37" y="4581525"/>
            <a:ext cx="752475" cy="4286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2C1C69-437F-494A-A2C0-799C9F0DA9E9}"/>
              </a:ext>
            </a:extLst>
          </p:cNvPr>
          <p:cNvSpPr txBox="1"/>
          <p:nvPr/>
        </p:nvSpPr>
        <p:spPr>
          <a:xfrm>
            <a:off x="2921793" y="4505325"/>
            <a:ext cx="2747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在我們不知道任何</a:t>
            </a:r>
            <a:r>
              <a:rPr lang="en-ID" altLang="zh-TW" dirty="0"/>
              <a:t>features</a:t>
            </a:r>
            <a:r>
              <a:rPr lang="zh-TW" altLang="en-US" dirty="0"/>
              <a:t>的情況下的預測值</a:t>
            </a:r>
            <a:endParaRPr lang="en-ID" altLang="zh-TW" dirty="0"/>
          </a:p>
          <a:p>
            <a:pPr algn="ctr"/>
            <a:r>
              <a:rPr lang="en-ID" dirty="0"/>
              <a:t>(</a:t>
            </a:r>
            <a:r>
              <a:rPr lang="zh-TW" altLang="en-US" dirty="0"/>
              <a:t>各</a:t>
            </a:r>
            <a:r>
              <a:rPr lang="en-ID" altLang="zh-TW" dirty="0"/>
              <a:t>feature</a:t>
            </a:r>
            <a:r>
              <a:rPr lang="zh-TW" altLang="en-US" dirty="0"/>
              <a:t>用平均值代替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EC8317-A2B2-4318-8FB7-B0AFFA4A36D8}"/>
              </a:ext>
            </a:extLst>
          </p:cNvPr>
          <p:cNvSpPr txBox="1"/>
          <p:nvPr/>
        </p:nvSpPr>
        <p:spPr>
          <a:xfrm>
            <a:off x="7813674" y="4776470"/>
            <a:ext cx="1962151" cy="66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知道了全部</a:t>
            </a:r>
            <a:r>
              <a:rPr lang="en-ID" altLang="zh-TW" dirty="0"/>
              <a:t>features</a:t>
            </a:r>
            <a:r>
              <a:rPr lang="zh-TW" altLang="en-US" dirty="0"/>
              <a:t>的預測值</a:t>
            </a:r>
            <a:endParaRPr lang="en-ID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9993D8-2D45-48D7-BA36-528521BF3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799" y="4805045"/>
            <a:ext cx="523875" cy="4191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E444EF-9A17-4AB5-81DB-9907426BE927}"/>
              </a:ext>
            </a:extLst>
          </p:cNvPr>
          <p:cNvSpPr txBox="1"/>
          <p:nvPr/>
        </p:nvSpPr>
        <p:spPr>
          <a:xfrm>
            <a:off x="3268344" y="1166257"/>
            <a:ext cx="625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之最優解</a:t>
            </a:r>
            <a:r>
              <a:rPr lang="en-ID" altLang="zh-TW" dirty="0"/>
              <a:t>Shapley Value</a:t>
            </a:r>
          </a:p>
          <a:p>
            <a:r>
              <a:rPr lang="en-ID" altLang="zh-TW" dirty="0"/>
              <a:t>Mapping</a:t>
            </a:r>
            <a:r>
              <a:rPr lang="zh-TW" altLang="en-US" dirty="0"/>
              <a:t>為該</a:t>
            </a:r>
            <a:r>
              <a:rPr lang="en-ID" altLang="zh-TW" dirty="0"/>
              <a:t>features</a:t>
            </a:r>
            <a:r>
              <a:rPr lang="zh-TW" altLang="en-US" dirty="0"/>
              <a:t>有沒有出現的</a:t>
            </a:r>
            <a:r>
              <a:rPr lang="en-ID" altLang="zh-TW" dirty="0"/>
              <a:t>vector</a:t>
            </a:r>
            <a:endParaRPr lang="en-ID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1BD464-F424-4DD8-A0A9-E6F75CD8C559}"/>
              </a:ext>
            </a:extLst>
          </p:cNvPr>
          <p:cNvCxnSpPr>
            <a:cxnSpLocks/>
          </p:cNvCxnSpPr>
          <p:nvPr/>
        </p:nvCxnSpPr>
        <p:spPr>
          <a:xfrm flipH="1" flipV="1">
            <a:off x="3728720" y="2148443"/>
            <a:ext cx="2252980" cy="114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3D6FC22-2538-4516-8D1E-EA5B88DE746D}"/>
              </a:ext>
            </a:extLst>
          </p:cNvPr>
          <p:cNvCxnSpPr>
            <a:cxnSpLocks/>
          </p:cNvCxnSpPr>
          <p:nvPr/>
        </p:nvCxnSpPr>
        <p:spPr>
          <a:xfrm flipH="1" flipV="1">
            <a:off x="6461443" y="2134732"/>
            <a:ext cx="489741" cy="11571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DB415E-CA82-4A68-A7AB-8AE5A13E4498}"/>
              </a:ext>
            </a:extLst>
          </p:cNvPr>
          <p:cNvSpPr txBox="1"/>
          <p:nvPr/>
        </p:nvSpPr>
        <p:spPr>
          <a:xfrm>
            <a:off x="6767907" y="6195754"/>
            <a:ext cx="364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v.s</a:t>
            </a:r>
            <a:r>
              <a:rPr lang="en-ID" dirty="0"/>
              <a:t>. ELI5 Permutation Importance</a:t>
            </a:r>
          </a:p>
        </p:txBody>
      </p:sp>
    </p:spTree>
    <p:extLst>
      <p:ext uri="{BB962C8B-B14F-4D97-AF65-F5344CB8AC3E}">
        <p14:creationId xmlns:p14="http://schemas.microsoft.com/office/powerpoint/2010/main" val="253779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0E5CD6-1EB2-4EE9-ADB6-5C33EB66C56D}"/>
              </a:ext>
            </a:extLst>
          </p:cNvPr>
          <p:cNvSpPr txBox="1"/>
          <p:nvPr/>
        </p:nvSpPr>
        <p:spPr>
          <a:xfrm>
            <a:off x="4657725" y="381000"/>
            <a:ext cx="377190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在機器學習上，真正的</a:t>
            </a:r>
            <a:r>
              <a:rPr lang="en-ID" altLang="zh-TW" dirty="0"/>
              <a:t>Shapley Value</a:t>
            </a:r>
            <a:r>
              <a:rPr lang="zh-TW" altLang="en-US" dirty="0"/>
              <a:t>是幾乎不可能算出來的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B9BCBC5-4F8C-4006-808F-5B770F3D0982}"/>
              </a:ext>
            </a:extLst>
          </p:cNvPr>
          <p:cNvSpPr txBox="1"/>
          <p:nvPr/>
        </p:nvSpPr>
        <p:spPr>
          <a:xfrm>
            <a:off x="3119437" y="1634609"/>
            <a:ext cx="546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每個被遮蓋掉的不同組合，都須</a:t>
            </a:r>
            <a:r>
              <a:rPr lang="en-ID" altLang="zh-TW" dirty="0"/>
              <a:t>train</a:t>
            </a:r>
            <a:r>
              <a:rPr lang="zh-TW" altLang="en-US" dirty="0"/>
              <a:t>一個相關的模型</a:t>
            </a:r>
            <a:endParaRPr lang="en-ID" altLang="zh-TW" dirty="0"/>
          </a:p>
          <a:p>
            <a:pPr algn="ctr"/>
            <a:r>
              <a:rPr lang="zh-TW" altLang="en-US" dirty="0"/>
              <a:t>假設有</a:t>
            </a:r>
            <a:r>
              <a:rPr lang="en-ID" altLang="zh-TW" dirty="0"/>
              <a:t>p</a:t>
            </a:r>
            <a:r>
              <a:rPr lang="zh-TW" altLang="en-US" dirty="0"/>
              <a:t>個</a:t>
            </a:r>
            <a:r>
              <a:rPr lang="en-ID" altLang="zh-TW" dirty="0"/>
              <a:t>features</a:t>
            </a:r>
            <a:r>
              <a:rPr lang="zh-TW" altLang="en-US" dirty="0"/>
              <a:t>，要</a:t>
            </a:r>
            <a:r>
              <a:rPr lang="en-ID" altLang="zh-TW" dirty="0"/>
              <a:t>train</a:t>
            </a:r>
            <a:r>
              <a:rPr lang="zh-TW" altLang="en-US" dirty="0"/>
              <a:t>出 </a:t>
            </a:r>
            <a:r>
              <a:rPr lang="en-ID" altLang="zh-TW" dirty="0"/>
              <a:t>p!(</a:t>
            </a:r>
            <a:r>
              <a:rPr lang="zh-TW" altLang="en-US" dirty="0"/>
              <a:t>共有</a:t>
            </a:r>
            <a:r>
              <a:rPr lang="en-ID" altLang="zh-TW" dirty="0"/>
              <a:t>p!</a:t>
            </a:r>
            <a:r>
              <a:rPr lang="zh-TW" altLang="en-US" dirty="0"/>
              <a:t>個可能性</a:t>
            </a:r>
            <a:r>
              <a:rPr lang="en-ID" altLang="zh-TW" dirty="0"/>
              <a:t>)</a:t>
            </a:r>
          </a:p>
          <a:p>
            <a:pPr algn="ctr"/>
            <a:r>
              <a:rPr lang="zh-TW" altLang="en-US" dirty="0"/>
              <a:t>種模型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4D2E8B-4DAC-4856-A78C-248A6130E17D}"/>
              </a:ext>
            </a:extLst>
          </p:cNvPr>
          <p:cNvSpPr txBox="1"/>
          <p:nvPr/>
        </p:nvSpPr>
        <p:spPr>
          <a:xfrm>
            <a:off x="3238500" y="2915245"/>
            <a:ext cx="5133975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論文提倡使用</a:t>
            </a:r>
            <a:r>
              <a:rPr lang="en-ID" altLang="zh-TW" dirty="0"/>
              <a:t>Kernel SHAP(</a:t>
            </a:r>
            <a:r>
              <a:rPr lang="en-ID" altLang="zh-TW" dirty="0" err="1"/>
              <a:t>LIME+Shapley</a:t>
            </a:r>
            <a:r>
              <a:rPr lang="en-ID" altLang="zh-TW" dirty="0"/>
              <a:t> Value)</a:t>
            </a:r>
            <a:r>
              <a:rPr lang="zh-TW" altLang="en-US" dirty="0"/>
              <a:t>近似方法來算出</a:t>
            </a:r>
            <a:r>
              <a:rPr lang="en-ID" altLang="zh-TW" dirty="0"/>
              <a:t>Shapley value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0A953D-CAC9-4504-B19C-53860E55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4300062"/>
            <a:ext cx="4895850" cy="17335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20A7BB-AB25-4249-91D8-A493226F7E4F}"/>
              </a:ext>
            </a:extLst>
          </p:cNvPr>
          <p:cNvSpPr txBox="1"/>
          <p:nvPr/>
        </p:nvSpPr>
        <p:spPr>
          <a:xfrm>
            <a:off x="4452937" y="3799522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上的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860ACC-065F-46D2-AE0F-53BC8E50E112}"/>
              </a:ext>
            </a:extLst>
          </p:cNvPr>
          <p:cNvSpPr txBox="1"/>
          <p:nvPr/>
        </p:nvSpPr>
        <p:spPr>
          <a:xfrm>
            <a:off x="7896224" y="4681419"/>
            <a:ext cx="377190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原本在</a:t>
            </a:r>
            <a:r>
              <a:rPr lang="en-ID" altLang="zh-TW" dirty="0">
                <a:solidFill>
                  <a:srgbClr val="FF0000"/>
                </a:solidFill>
              </a:rPr>
              <a:t>LIME</a:t>
            </a:r>
            <a:r>
              <a:rPr lang="zh-TW" altLang="en-US" dirty="0">
                <a:solidFill>
                  <a:srgbClr val="FF0000"/>
                </a:solidFill>
              </a:rPr>
              <a:t>的距離（權重）公式，改為</a:t>
            </a:r>
            <a:r>
              <a:rPr lang="en-ID" altLang="zh-TW" dirty="0">
                <a:solidFill>
                  <a:srgbClr val="FF0000"/>
                </a:solidFill>
              </a:rPr>
              <a:t>Shapley Value</a:t>
            </a:r>
            <a:r>
              <a:rPr lang="zh-TW" altLang="en-US" dirty="0">
                <a:solidFill>
                  <a:srgbClr val="FF0000"/>
                </a:solidFill>
              </a:rPr>
              <a:t>之順序公式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1A1C3-EDA2-43DA-A68F-C33CED5399F1}"/>
              </a:ext>
            </a:extLst>
          </p:cNvPr>
          <p:cNvSpPr txBox="1"/>
          <p:nvPr/>
        </p:nvSpPr>
        <p:spPr>
          <a:xfrm>
            <a:off x="8081961" y="541270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與</a:t>
            </a:r>
            <a:r>
              <a:rPr lang="en-ID" altLang="zh-TW" dirty="0">
                <a:solidFill>
                  <a:srgbClr val="00B050"/>
                </a:solidFill>
              </a:rPr>
              <a:t>LIME</a:t>
            </a:r>
            <a:r>
              <a:rPr lang="zh-TW" altLang="en-US" dirty="0">
                <a:solidFill>
                  <a:srgbClr val="00B050"/>
                </a:solidFill>
              </a:rPr>
              <a:t>一樣是最小平方法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201AAF-5890-49BD-9ABF-35038A6CA415}"/>
              </a:ext>
            </a:extLst>
          </p:cNvPr>
          <p:cNvSpPr txBox="1"/>
          <p:nvPr/>
        </p:nvSpPr>
        <p:spPr>
          <a:xfrm>
            <a:off x="3070541" y="6107668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沒有懲罰項，</a:t>
            </a:r>
            <a:r>
              <a:rPr lang="en-ID" altLang="zh-TW" dirty="0"/>
              <a:t>Kernel SHAP</a:t>
            </a:r>
            <a:r>
              <a:rPr lang="zh-TW" altLang="en-US" dirty="0"/>
              <a:t>為一個</a:t>
            </a:r>
            <a:r>
              <a:rPr lang="en-ID" altLang="zh-TW" dirty="0"/>
              <a:t>Weighted Linear Regression</a:t>
            </a:r>
            <a:endParaRPr lang="en-ID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C1CDFE-9273-4F22-A5D5-EFC52BDDDAD4}"/>
              </a:ext>
            </a:extLst>
          </p:cNvPr>
          <p:cNvSpPr txBox="1"/>
          <p:nvPr/>
        </p:nvSpPr>
        <p:spPr>
          <a:xfrm>
            <a:off x="5018087" y="4341494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不限制複雜度</a:t>
            </a:r>
            <a:endParaRPr lang="en-ID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6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EC8286-7C9A-4A15-9594-332CDFD7B87E}"/>
              </a:ext>
            </a:extLst>
          </p:cNvPr>
          <p:cNvSpPr txBox="1"/>
          <p:nvPr/>
        </p:nvSpPr>
        <p:spPr>
          <a:xfrm>
            <a:off x="4105275" y="824801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還有一些</a:t>
            </a:r>
            <a:r>
              <a:rPr lang="en-ID" altLang="zh-TW" dirty="0"/>
              <a:t>Model-specific</a:t>
            </a:r>
            <a:r>
              <a:rPr lang="zh-TW" altLang="en-US" dirty="0"/>
              <a:t>方法，主要為改善效率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9DE034-C344-4BD0-8E64-956C36382962}"/>
              </a:ext>
            </a:extLst>
          </p:cNvPr>
          <p:cNvSpPr txBox="1"/>
          <p:nvPr/>
        </p:nvSpPr>
        <p:spPr>
          <a:xfrm>
            <a:off x="2324417" y="2355967"/>
            <a:ext cx="407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可以想像在資料多、</a:t>
            </a:r>
            <a:r>
              <a:rPr lang="en-ID" altLang="zh-TW" dirty="0"/>
              <a:t>features</a:t>
            </a:r>
            <a:r>
              <a:rPr lang="zh-TW" altLang="en-US" dirty="0"/>
              <a:t>很多，且預測模型很複雜</a:t>
            </a:r>
            <a:r>
              <a:rPr lang="en-ID" altLang="zh-TW" dirty="0"/>
              <a:t>(Deep Learning)</a:t>
            </a:r>
            <a:r>
              <a:rPr lang="zh-TW" altLang="en-US" dirty="0"/>
              <a:t>的情況下，</a:t>
            </a:r>
            <a:r>
              <a:rPr lang="en-ID" altLang="zh-TW" dirty="0"/>
              <a:t>Kernel SHAP</a:t>
            </a:r>
            <a:r>
              <a:rPr lang="zh-TW" altLang="en-US" dirty="0"/>
              <a:t>時間效率仍然</a:t>
            </a:r>
            <a:r>
              <a:rPr lang="en-ID" altLang="zh-TW" dirty="0"/>
              <a:t>infeasible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5AFB8A-51A8-4080-8ACB-D5B5719491FD}"/>
              </a:ext>
            </a:extLst>
          </p:cNvPr>
          <p:cNvSpPr txBox="1"/>
          <p:nvPr/>
        </p:nvSpPr>
        <p:spPr>
          <a:xfrm>
            <a:off x="2324417" y="4344219"/>
            <a:ext cx="357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該論文有研發了</a:t>
            </a:r>
            <a:r>
              <a:rPr lang="en-ID" altLang="zh-TW" dirty="0"/>
              <a:t>4</a:t>
            </a:r>
            <a:r>
              <a:rPr lang="zh-TW" altLang="en-US" dirty="0"/>
              <a:t>種個快速的近似方法，其中包含一個使用到</a:t>
            </a:r>
            <a:r>
              <a:rPr lang="en-ID" altLang="zh-TW" dirty="0" err="1"/>
              <a:t>DeepLIFT</a:t>
            </a:r>
            <a:r>
              <a:rPr lang="zh-TW" altLang="en-US" dirty="0"/>
              <a:t>的</a:t>
            </a:r>
            <a:r>
              <a:rPr lang="en-ID" altLang="zh-TW" dirty="0" err="1"/>
              <a:t>DeepSHAP</a:t>
            </a:r>
            <a:r>
              <a:rPr lang="zh-TW" altLang="en-US" dirty="0"/>
              <a:t>，在此不多做說明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FF02F4-8041-4EBC-A114-70873529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2" y="3952481"/>
            <a:ext cx="3323590" cy="24843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41EA8C-4C17-47AD-A407-01E34FF1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55" y="1901660"/>
            <a:ext cx="4307523" cy="16546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CDE02C-D1B0-4E9A-A212-975F398AFC1E}"/>
              </a:ext>
            </a:extLst>
          </p:cNvPr>
          <p:cNvSpPr txBox="1"/>
          <p:nvPr/>
        </p:nvSpPr>
        <p:spPr>
          <a:xfrm>
            <a:off x="10990266" y="1670736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1000+ columns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8FD8D169-2C1D-4774-A3F3-3482A0A87ACA}"/>
              </a:ext>
            </a:extLst>
          </p:cNvPr>
          <p:cNvSpPr/>
          <p:nvPr/>
        </p:nvSpPr>
        <p:spPr>
          <a:xfrm>
            <a:off x="10749280" y="1901660"/>
            <a:ext cx="240986" cy="17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661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45D5EB-2739-4A65-A647-F477854D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03393"/>
              </p:ext>
            </p:extLst>
          </p:nvPr>
        </p:nvGraphicFramePr>
        <p:xfrm>
          <a:off x="487680" y="1615440"/>
          <a:ext cx="11369040" cy="391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773">
                  <a:extLst>
                    <a:ext uri="{9D8B030D-6E8A-4147-A177-3AD203B41FA5}">
                      <a16:colId xmlns:a16="http://schemas.microsoft.com/office/drawing/2014/main" val="747750022"/>
                    </a:ext>
                  </a:extLst>
                </a:gridCol>
                <a:gridCol w="4901869">
                  <a:extLst>
                    <a:ext uri="{9D8B030D-6E8A-4147-A177-3AD203B41FA5}">
                      <a16:colId xmlns:a16="http://schemas.microsoft.com/office/drawing/2014/main" val="1162666404"/>
                    </a:ext>
                  </a:extLst>
                </a:gridCol>
                <a:gridCol w="4747398">
                  <a:extLst>
                    <a:ext uri="{9D8B030D-6E8A-4147-A177-3AD203B41FA5}">
                      <a16:colId xmlns:a16="http://schemas.microsoft.com/office/drawing/2014/main" val="1807101666"/>
                    </a:ext>
                  </a:extLst>
                </a:gridCol>
              </a:tblGrid>
              <a:tr h="117307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LIME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(Local Interpretable Model-agnostic Explanations)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SHAP</a:t>
                      </a:r>
                      <a:r>
                        <a:rPr lang="zh-TW" altLang="en-US" dirty="0"/>
                        <a:t>論文</a:t>
                      </a:r>
                      <a:endParaRPr lang="en-ID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(</a:t>
                      </a:r>
                      <a:r>
                        <a:rPr lang="en-ID" dirty="0" err="1"/>
                        <a:t>SHapley</a:t>
                      </a:r>
                      <a:r>
                        <a:rPr lang="en-ID" dirty="0"/>
                        <a:t> Additive </a:t>
                      </a:r>
                      <a:r>
                        <a:rPr lang="en-ID" dirty="0" err="1"/>
                        <a:t>exPlanations</a:t>
                      </a:r>
                      <a:r>
                        <a:rPr lang="en-ID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64853"/>
                  </a:ext>
                </a:extLst>
              </a:tr>
              <a:tr h="54219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近似模型之預測值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近似模型之</a:t>
                      </a:r>
                      <a:r>
                        <a:rPr lang="en-ID" altLang="zh-TW" dirty="0"/>
                        <a:t>Shapley Value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187828"/>
                  </a:ext>
                </a:extLst>
              </a:tr>
              <a:tr h="97301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適用模型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Model-agnostic(Kernel SHAP)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Faster : Model-specific(Linear SHAP</a:t>
                      </a:r>
                      <a:r>
                        <a:rPr lang="zh-TW" altLang="en-US" dirty="0"/>
                        <a:t>、</a:t>
                      </a:r>
                      <a:r>
                        <a:rPr lang="en-ID" altLang="zh-TW" dirty="0"/>
                        <a:t>Deep SHAP </a:t>
                      </a:r>
                      <a:r>
                        <a:rPr lang="en-ID" altLang="zh-TW" dirty="0" err="1"/>
                        <a:t>e.t.c</a:t>
                      </a:r>
                      <a:r>
                        <a:rPr lang="en-ID" altLang="zh-TW" dirty="0"/>
                        <a:t>.) 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426586"/>
                  </a:ext>
                </a:extLst>
              </a:tr>
              <a:tr h="681113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Data Mapping</a:t>
                      </a:r>
                      <a:r>
                        <a:rPr lang="zh-TW" altLang="en-US" dirty="0"/>
                        <a:t>方式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不特定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特定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18871"/>
                  </a:ext>
                </a:extLst>
              </a:tr>
              <a:tr h="54219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Game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預測值的值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預測值與平均預測值的差異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838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04121C36-51AC-46CE-8ED0-F10333B2ACAD}"/>
              </a:ext>
            </a:extLst>
          </p:cNvPr>
          <p:cNvSpPr txBox="1"/>
          <p:nvPr/>
        </p:nvSpPr>
        <p:spPr>
          <a:xfrm>
            <a:off x="1647507" y="5966251"/>
            <a:ext cx="967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LIME is actually a subset of SHAP</a:t>
            </a:r>
            <a:r>
              <a:rPr lang="en-US" altLang="zh-TW" sz="2400" dirty="0"/>
              <a:t>(additive feature attribution methods)</a:t>
            </a:r>
            <a:endParaRPr lang="en-ID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EBBF83-471F-4ECD-B99B-92905914D972}"/>
              </a:ext>
            </a:extLst>
          </p:cNvPr>
          <p:cNvSpPr txBox="1"/>
          <p:nvPr/>
        </p:nvSpPr>
        <p:spPr>
          <a:xfrm>
            <a:off x="5019675" y="660916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與</a:t>
            </a:r>
            <a:r>
              <a:rPr lang="en-ID" altLang="zh-TW" dirty="0"/>
              <a:t>SHAP</a:t>
            </a:r>
            <a:r>
              <a:rPr lang="zh-TW" altLang="en-US" dirty="0"/>
              <a:t>之比較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275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105823" y="3021723"/>
            <a:ext cx="5661954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Microsoft </a:t>
            </a:r>
            <a:r>
              <a:rPr lang="en-ID" altLang="zh-CN" sz="4000" dirty="0" err="1">
                <a:solidFill>
                  <a:schemeClr val="accent1"/>
                </a:solidFill>
                <a:latin typeface="微软雅黑"/>
                <a:ea typeface="微软雅黑"/>
              </a:rPr>
              <a:t>InterpretML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4E559C-945E-44D7-B845-A5B62A68B154}"/>
              </a:ext>
            </a:extLst>
          </p:cNvPr>
          <p:cNvSpPr txBox="1"/>
          <p:nvPr/>
        </p:nvSpPr>
        <p:spPr>
          <a:xfrm>
            <a:off x="1300162" y="434346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Local Explanations : LIME</a:t>
            </a:r>
            <a:r>
              <a:rPr lang="zh-TW" altLang="en-US" dirty="0"/>
              <a:t>、</a:t>
            </a:r>
            <a:r>
              <a:rPr lang="en-ID" altLang="zh-TW" dirty="0" err="1"/>
              <a:t>KernelSHAP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1A67A1-B509-46A1-A498-A727232F7C33}"/>
              </a:ext>
            </a:extLst>
          </p:cNvPr>
          <p:cNvSpPr txBox="1"/>
          <p:nvPr/>
        </p:nvSpPr>
        <p:spPr>
          <a:xfrm>
            <a:off x="1285874" y="5070913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Global Explanations : Morris Sensitivity</a:t>
            </a:r>
            <a:r>
              <a:rPr lang="zh-TW" altLang="en-US" dirty="0"/>
              <a:t>、</a:t>
            </a:r>
            <a:r>
              <a:rPr lang="en-ID" altLang="zh-TW" dirty="0"/>
              <a:t>Partial Dependence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BC8F25-60BC-4683-9250-1F75588790DD}"/>
              </a:ext>
            </a:extLst>
          </p:cNvPr>
          <p:cNvSpPr txBox="1"/>
          <p:nvPr/>
        </p:nvSpPr>
        <p:spPr>
          <a:xfrm>
            <a:off x="1285874" y="3657599"/>
            <a:ext cx="54197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解釋方法</a:t>
            </a:r>
            <a:r>
              <a:rPr lang="en-ID" altLang="zh-TW" dirty="0"/>
              <a:t>(</a:t>
            </a:r>
            <a:r>
              <a:rPr lang="zh-TW" altLang="en-US" dirty="0"/>
              <a:t>可能還有更多，但底下是官方有介紹到的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F95718-2470-41CC-8F4C-6A87140FE7B0}"/>
              </a:ext>
            </a:extLst>
          </p:cNvPr>
          <p:cNvSpPr txBox="1"/>
          <p:nvPr/>
        </p:nvSpPr>
        <p:spPr>
          <a:xfrm>
            <a:off x="1285874" y="1660913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預測方法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EE9970-3738-43F1-91D2-993308EF205A}"/>
              </a:ext>
            </a:extLst>
          </p:cNvPr>
          <p:cNvSpPr txBox="1"/>
          <p:nvPr/>
        </p:nvSpPr>
        <p:spPr>
          <a:xfrm>
            <a:off x="1271586" y="2094300"/>
            <a:ext cx="726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各種</a:t>
            </a:r>
            <a:r>
              <a:rPr lang="en-ID" altLang="zh-TW" dirty="0"/>
              <a:t>white box(</a:t>
            </a:r>
            <a:r>
              <a:rPr lang="zh-TW" altLang="en-US" dirty="0"/>
              <a:t>較好解釋的</a:t>
            </a:r>
            <a:r>
              <a:rPr lang="en-ID" altLang="zh-TW" dirty="0"/>
              <a:t>) model</a:t>
            </a:r>
            <a:r>
              <a:rPr lang="zh-TW" altLang="en-US" dirty="0"/>
              <a:t>或</a:t>
            </a:r>
            <a:r>
              <a:rPr lang="en-ID" altLang="zh-TW" dirty="0"/>
              <a:t>black box model</a:t>
            </a:r>
          </a:p>
          <a:p>
            <a:r>
              <a:rPr lang="en-ID" dirty="0"/>
              <a:t>EBM(Explainable Boosting Machine) from Microsoft  -  GA2M algorithm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4BB93-25B9-4F93-9BD5-2B44DDCEFE8E}"/>
              </a:ext>
            </a:extLst>
          </p:cNvPr>
          <p:cNvSpPr txBox="1"/>
          <p:nvPr/>
        </p:nvSpPr>
        <p:spPr>
          <a:xfrm>
            <a:off x="5381625" y="386119"/>
            <a:ext cx="582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the beginning machines learned in darkness, and data scientists struggled in the void to explain them.</a:t>
            </a:r>
          </a:p>
          <a:p>
            <a:pPr algn="ctr"/>
            <a:endParaRPr lang="en-ID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there be light.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7876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528C086-E66F-413E-9AE8-2FAD13D0D670}"/>
              </a:ext>
            </a:extLst>
          </p:cNvPr>
          <p:cNvSpPr txBox="1"/>
          <p:nvPr/>
        </p:nvSpPr>
        <p:spPr>
          <a:xfrm>
            <a:off x="4343400" y="161139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Explainable Boosting Machine(EBM)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9EB24C-7E37-44F0-90CC-1299607054C1}"/>
              </a:ext>
            </a:extLst>
          </p:cNvPr>
          <p:cNvSpPr txBox="1"/>
          <p:nvPr/>
        </p:nvSpPr>
        <p:spPr>
          <a:xfrm>
            <a:off x="5105400" y="213078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背後之演算法</a:t>
            </a:r>
            <a:r>
              <a:rPr lang="en-ID" altLang="zh-TW" dirty="0"/>
              <a:t>GA2M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3F22BB-EAD5-4A08-9C53-27D876C20A3E}"/>
              </a:ext>
            </a:extLst>
          </p:cNvPr>
          <p:cNvSpPr txBox="1"/>
          <p:nvPr/>
        </p:nvSpPr>
        <p:spPr>
          <a:xfrm>
            <a:off x="4490720" y="2800243"/>
            <a:ext cx="35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號稱很準確又很好解釋的模型</a:t>
            </a:r>
            <a:endParaRPr lang="en-ID" altLang="zh-TW" dirty="0"/>
          </a:p>
          <a:p>
            <a:pPr algn="ctr"/>
            <a:r>
              <a:rPr lang="en-ID" dirty="0"/>
              <a:t>Accurate and Intelligent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4F46E-8767-41E5-9208-BF370EAF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26" y="3827563"/>
            <a:ext cx="7301548" cy="2099427"/>
          </a:xfrm>
          <a:prstGeom prst="rect">
            <a:avLst/>
          </a:prstGeom>
        </p:spPr>
      </p:pic>
      <p:pic>
        <p:nvPicPr>
          <p:cNvPr id="3074" name="Picture 2" descr="ãmicrosoftãçåçæå°çµæ">
            <a:extLst>
              <a:ext uri="{FF2B5EF4-FFF2-40B4-BE49-F238E27FC236}">
                <a16:creationId xmlns:a16="http://schemas.microsoft.com/office/drawing/2014/main" id="{020449E0-E05B-4646-B9A5-A85F3444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19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1064D58-C8CC-4131-A3B8-07F83EFA7C82}"/>
              </a:ext>
            </a:extLst>
          </p:cNvPr>
          <p:cNvSpPr txBox="1"/>
          <p:nvPr/>
        </p:nvSpPr>
        <p:spPr>
          <a:xfrm>
            <a:off x="6889274" y="564109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自家開發演算法 </a:t>
            </a:r>
            <a:r>
              <a:rPr lang="en-ID" altLang="zh-TW" dirty="0"/>
              <a:t>GA2M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5736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CE5D331-9818-4F38-9223-6875C0537408}"/>
              </a:ext>
            </a:extLst>
          </p:cNvPr>
          <p:cNvSpPr txBox="1"/>
          <p:nvPr/>
        </p:nvSpPr>
        <p:spPr>
          <a:xfrm>
            <a:off x="7498712" y="117151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GA2M Algorithm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1EC571-960D-4A43-B27E-40FBB918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22" y="1540847"/>
            <a:ext cx="5734050" cy="31146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8A482A5-C93E-44CC-AFCA-DEE5650A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80" y="2129215"/>
            <a:ext cx="2590800" cy="400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763208-CDD9-4040-91FE-D7AAAEB7D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28" y="3098185"/>
            <a:ext cx="3962400" cy="6191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8AC9A0-1E95-4A69-AF87-AE43523E0071}"/>
              </a:ext>
            </a:extLst>
          </p:cNvPr>
          <p:cNvSpPr txBox="1"/>
          <p:nvPr/>
        </p:nvSpPr>
        <p:spPr>
          <a:xfrm>
            <a:off x="2448560" y="1646734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GAM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FCB35C-E98A-40BB-B8CB-E86B5DF7DA6E}"/>
              </a:ext>
            </a:extLst>
          </p:cNvPr>
          <p:cNvSpPr txBox="1"/>
          <p:nvPr/>
        </p:nvSpPr>
        <p:spPr>
          <a:xfrm>
            <a:off x="2448560" y="2702798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GA2M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119638-934B-43BF-B77D-5FE6B1054822}"/>
              </a:ext>
            </a:extLst>
          </p:cNvPr>
          <p:cNvSpPr txBox="1"/>
          <p:nvPr/>
        </p:nvSpPr>
        <p:spPr>
          <a:xfrm>
            <a:off x="1015842" y="3641050"/>
            <a:ext cx="35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即</a:t>
            </a:r>
            <a:r>
              <a:rPr lang="en-ID" altLang="zh-TW" dirty="0"/>
              <a:t>GAM</a:t>
            </a:r>
            <a:r>
              <a:rPr lang="zh-TW" altLang="en-US" dirty="0"/>
              <a:t>加入</a:t>
            </a:r>
            <a:r>
              <a:rPr lang="en-ID" altLang="zh-TW" dirty="0"/>
              <a:t>Pairwise Interactions</a:t>
            </a:r>
            <a:endParaRPr lang="en-ID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A4C434-A113-4373-A4D2-DC9886942D72}"/>
              </a:ext>
            </a:extLst>
          </p:cNvPr>
          <p:cNvSpPr txBox="1"/>
          <p:nvPr/>
        </p:nvSpPr>
        <p:spPr>
          <a:xfrm>
            <a:off x="6929752" y="2362378"/>
            <a:ext cx="81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sz="1200" dirty="0">
                <a:solidFill>
                  <a:srgbClr val="FF0000"/>
                </a:solidFill>
              </a:rPr>
              <a:t>accuracy</a:t>
            </a:r>
            <a:endParaRPr lang="en-ID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762DC7-FD51-4C8D-9E56-F4EF53F750B9}"/>
              </a:ext>
            </a:extLst>
          </p:cNvPr>
          <p:cNvSpPr txBox="1"/>
          <p:nvPr/>
        </p:nvSpPr>
        <p:spPr>
          <a:xfrm>
            <a:off x="243842" y="4876233"/>
            <a:ext cx="505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假設樣條</a:t>
            </a:r>
            <a:r>
              <a:rPr lang="en-US" altLang="zh-TW" dirty="0"/>
              <a:t>(spline)</a:t>
            </a:r>
            <a:r>
              <a:rPr lang="zh-TW" altLang="en-US" dirty="0"/>
              <a:t>函數，則</a:t>
            </a:r>
            <a:r>
              <a:rPr lang="en-ID" altLang="zh-TW" dirty="0"/>
              <a:t>fit a GAM model</a:t>
            </a:r>
            <a:r>
              <a:rPr lang="zh-TW" altLang="en-US" dirty="0"/>
              <a:t>可簡化為</a:t>
            </a:r>
            <a:r>
              <a:rPr lang="en-ID" altLang="zh-TW" dirty="0"/>
              <a:t>fit a GLM model =&gt; </a:t>
            </a:r>
            <a:r>
              <a:rPr lang="zh-TW" altLang="en-US" dirty="0"/>
              <a:t>使用最小平方法</a:t>
            </a:r>
            <a:endParaRPr lang="en-ID" altLang="zh-TW" dirty="0"/>
          </a:p>
          <a:p>
            <a:pPr algn="ctr"/>
            <a:endParaRPr lang="en-ID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B88ACFD-5130-4C3A-9743-DF188FEF4377}"/>
              </a:ext>
            </a:extLst>
          </p:cNvPr>
          <p:cNvSpPr txBox="1"/>
          <p:nvPr/>
        </p:nvSpPr>
        <p:spPr>
          <a:xfrm>
            <a:off x="5743258" y="4655522"/>
            <a:ext cx="559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先使用最小平方法</a:t>
            </a:r>
            <a:r>
              <a:rPr lang="en-ID" altLang="zh-TW" dirty="0"/>
              <a:t>fit a base GAM model</a:t>
            </a:r>
          </a:p>
          <a:p>
            <a:pPr algn="ctr"/>
            <a:r>
              <a:rPr lang="zh-TW" altLang="en-US" dirty="0"/>
              <a:t>把此</a:t>
            </a:r>
            <a:r>
              <a:rPr lang="en-ID" altLang="zh-TW" dirty="0"/>
              <a:t>model</a:t>
            </a:r>
            <a:r>
              <a:rPr lang="zh-TW" altLang="en-US" dirty="0"/>
              <a:t>剩下的殘差</a:t>
            </a:r>
            <a:r>
              <a:rPr lang="en-ID" altLang="zh-TW" dirty="0"/>
              <a:t>( R ) </a:t>
            </a:r>
            <a:r>
              <a:rPr lang="zh-TW" altLang="en-US" dirty="0"/>
              <a:t>用交叉項的</a:t>
            </a:r>
            <a:r>
              <a:rPr lang="en-ID" altLang="zh-TW" dirty="0"/>
              <a:t>Model</a:t>
            </a:r>
            <a:r>
              <a:rPr lang="zh-TW" altLang="en-US" dirty="0"/>
              <a:t>來解釋</a:t>
            </a:r>
            <a:endParaRPr lang="en-ID" altLang="zh-TW" dirty="0"/>
          </a:p>
          <a:p>
            <a:pPr algn="ctr"/>
            <a:r>
              <a:rPr lang="zh-TW" altLang="en-US" dirty="0"/>
              <a:t>每一次找出一組最具影響的交叉項，加入模型，直到</a:t>
            </a:r>
            <a:r>
              <a:rPr lang="en-ID" altLang="zh-TW" dirty="0"/>
              <a:t>accuracy</a:t>
            </a:r>
            <a:r>
              <a:rPr lang="zh-TW" altLang="en-US" dirty="0"/>
              <a:t>不再顯著增加為止</a:t>
            </a:r>
            <a:endParaRPr lang="en-ID" altLang="zh-TW" dirty="0"/>
          </a:p>
          <a:p>
            <a:pPr algn="ctr"/>
            <a:endParaRPr lang="en-ID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44D3AE-61F9-4B49-8BD5-88E82E1DCD75}"/>
              </a:ext>
            </a:extLst>
          </p:cNvPr>
          <p:cNvSpPr txBox="1"/>
          <p:nvPr/>
        </p:nvSpPr>
        <p:spPr>
          <a:xfrm>
            <a:off x="5080000" y="4378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From GAM to GA2M</a:t>
            </a:r>
          </a:p>
        </p:txBody>
      </p:sp>
    </p:spTree>
    <p:extLst>
      <p:ext uri="{BB962C8B-B14F-4D97-AF65-F5344CB8AC3E}">
        <p14:creationId xmlns:p14="http://schemas.microsoft.com/office/powerpoint/2010/main" val="418339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0">
            <a:extLst>
              <a:ext uri="{FF2B5EF4-FFF2-40B4-BE49-F238E27FC236}">
                <a16:creationId xmlns:a16="http://schemas.microsoft.com/office/drawing/2014/main" id="{E2C935DA-43BF-42D3-8E04-C38F0000AC33}"/>
              </a:ext>
            </a:extLst>
          </p:cNvPr>
          <p:cNvSpPr txBox="1"/>
          <p:nvPr/>
        </p:nvSpPr>
        <p:spPr>
          <a:xfrm>
            <a:off x="3986871" y="2938426"/>
            <a:ext cx="502377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Why Interpret?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071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899EBD-4D88-44BC-8C2D-4F94E4D6118B}"/>
              </a:ext>
            </a:extLst>
          </p:cNvPr>
          <p:cNvSpPr txBox="1"/>
          <p:nvPr/>
        </p:nvSpPr>
        <p:spPr>
          <a:xfrm>
            <a:off x="1532891" y="1085641"/>
            <a:ext cx="395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/>
              <a:t>Ebm</a:t>
            </a:r>
            <a:r>
              <a:rPr lang="zh-TW" altLang="en-US" dirty="0"/>
              <a:t>的預設解釋方法：</a:t>
            </a:r>
            <a:endParaRPr lang="en-ID" altLang="zh-TW" dirty="0"/>
          </a:p>
          <a:p>
            <a:pPr algn="ctr"/>
            <a:r>
              <a:rPr lang="en-ID" altLang="zh-TW" dirty="0"/>
              <a:t>Local </a:t>
            </a:r>
            <a:r>
              <a:rPr lang="zh-TW" altLang="en-US" dirty="0"/>
              <a:t>應該也是用</a:t>
            </a:r>
            <a:r>
              <a:rPr lang="en-ID" altLang="zh-TW" dirty="0"/>
              <a:t>Kernel SHAP</a:t>
            </a:r>
          </a:p>
          <a:p>
            <a:pPr algn="ctr"/>
            <a:r>
              <a:rPr lang="en-ID" altLang="zh-TW" dirty="0"/>
              <a:t>Global </a:t>
            </a:r>
            <a:r>
              <a:rPr lang="zh-TW" altLang="en-US" dirty="0"/>
              <a:t>為</a:t>
            </a:r>
            <a:r>
              <a:rPr lang="en-ID" altLang="zh-TW" dirty="0"/>
              <a:t>Mean Absolute Score</a:t>
            </a:r>
          </a:p>
          <a:p>
            <a:pPr algn="ctr"/>
            <a:r>
              <a:rPr lang="zh-TW" altLang="en-US" dirty="0"/>
              <a:t>但也可以使用之前提到的解釋方法</a:t>
            </a:r>
            <a:endParaRPr lang="en-ID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A35BF5-42AB-4AAB-90BF-BE34650BC845}"/>
              </a:ext>
            </a:extLst>
          </p:cNvPr>
          <p:cNvSpPr txBox="1"/>
          <p:nvPr/>
        </p:nvSpPr>
        <p:spPr>
          <a:xfrm>
            <a:off x="7860030" y="125551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Morris Sensitivity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72E315-BBD6-44E1-9B99-BCC8BFF42EAE}"/>
              </a:ext>
            </a:extLst>
          </p:cNvPr>
          <p:cNvSpPr txBox="1"/>
          <p:nvPr/>
        </p:nvSpPr>
        <p:spPr>
          <a:xfrm>
            <a:off x="6929757" y="1798379"/>
            <a:ext cx="3952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“Sensitivity analysis looks at how the output of a model (i.e. simulation) varies, as the inputs are changed.“</a:t>
            </a:r>
          </a:p>
          <a:p>
            <a:endParaRPr lang="en-ID" dirty="0"/>
          </a:p>
          <a:p>
            <a:r>
              <a:rPr lang="en-ID" dirty="0"/>
              <a:t>“The Morris method (Morris, 1991) allows the user to identify influential and non-influential numeric inputs.”</a:t>
            </a:r>
          </a:p>
          <a:p>
            <a:endParaRPr lang="en-ID" dirty="0"/>
          </a:p>
          <a:p>
            <a:r>
              <a:rPr lang="en-ID" dirty="0"/>
              <a:t>From </a:t>
            </a:r>
            <a:r>
              <a:rPr lang="en-ID" dirty="0">
                <a:hlinkClick r:id="rId2"/>
              </a:rPr>
              <a:t>http://www.apsim.info/ApsimxFiles/Sensitivity_MorrisMethod3641.pdf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3903D7-D5B9-47F5-95AA-BEED33684832}"/>
              </a:ext>
            </a:extLst>
          </p:cNvPr>
          <p:cNvSpPr txBox="1"/>
          <p:nvPr/>
        </p:nvSpPr>
        <p:spPr>
          <a:xfrm>
            <a:off x="6929757" y="5157400"/>
            <a:ext cx="382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Feature-wise, one step at a time</a:t>
            </a:r>
          </a:p>
          <a:p>
            <a:pPr algn="ctr"/>
            <a:r>
              <a:rPr lang="en-ID" dirty="0" err="1">
                <a:solidFill>
                  <a:schemeClr val="bg1">
                    <a:lumMod val="65000"/>
                  </a:schemeClr>
                </a:solidFill>
              </a:rPr>
              <a:t>v.s</a:t>
            </a:r>
            <a:r>
              <a:rPr lang="en-ID" dirty="0">
                <a:solidFill>
                  <a:schemeClr val="bg1">
                    <a:lumMod val="65000"/>
                  </a:schemeClr>
                </a:solidFill>
              </a:rPr>
              <a:t>. LOO – instance wise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20CF8A-853B-4197-B35B-64EEDC89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90" y="2515125"/>
            <a:ext cx="5094409" cy="20973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6C324A-BD50-4FF8-8356-6188170F1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90" y="4659417"/>
            <a:ext cx="5094409" cy="21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7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6C88256-4AB0-498B-897B-8E720047D689}"/>
              </a:ext>
            </a:extLst>
          </p:cNvPr>
          <p:cNvSpPr txBox="1"/>
          <p:nvPr/>
        </p:nvSpPr>
        <p:spPr>
          <a:xfrm>
            <a:off x="4410075" y="17907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放圖、解釋、或實際</a:t>
            </a:r>
            <a:r>
              <a:rPr lang="en-ID" altLang="zh-TW" dirty="0"/>
              <a:t>demo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B5D872-A1C3-4E97-B935-478D87970167}"/>
              </a:ext>
            </a:extLst>
          </p:cNvPr>
          <p:cNvSpPr txBox="1"/>
          <p:nvPr/>
        </p:nvSpPr>
        <p:spPr>
          <a:xfrm>
            <a:off x="2981325" y="2379791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</a:t>
            </a:r>
            <a:r>
              <a:rPr lang="en-ID" altLang="zh-TW" dirty="0"/>
              <a:t> – bank marketing dataset</a:t>
            </a:r>
          </a:p>
          <a:p>
            <a:pPr algn="ctr"/>
            <a:r>
              <a:rPr lang="en-ID" dirty="0">
                <a:hlinkClick r:id="rId2"/>
              </a:rPr>
              <a:t>https://archive.ics.uci.edu/ml/datasets/Bank+Marketing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41029F-15C3-4692-AB82-21EFB0945DB4}"/>
              </a:ext>
            </a:extLst>
          </p:cNvPr>
          <p:cNvSpPr txBox="1"/>
          <p:nvPr/>
        </p:nvSpPr>
        <p:spPr>
          <a:xfrm>
            <a:off x="3257550" y="3245881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其中一個</a:t>
            </a:r>
            <a:r>
              <a:rPr lang="en-ID" altLang="zh-TW" dirty="0"/>
              <a:t>attribute (duration)</a:t>
            </a:r>
            <a:r>
              <a:rPr lang="zh-TW" altLang="en-US" dirty="0"/>
              <a:t>算是</a:t>
            </a:r>
            <a:r>
              <a:rPr lang="en-ID" altLang="zh-TW" dirty="0"/>
              <a:t>data leakage</a:t>
            </a:r>
          </a:p>
          <a:p>
            <a:pPr algn="ctr"/>
            <a:r>
              <a:rPr lang="en-ID" altLang="zh-TW" dirty="0"/>
              <a:t>=&gt;</a:t>
            </a:r>
            <a:r>
              <a:rPr lang="zh-TW" altLang="en-US" dirty="0"/>
              <a:t>多數準確的模型通常都會學到此</a:t>
            </a:r>
            <a:r>
              <a:rPr lang="en-ID" altLang="zh-TW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81346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890E0A9-411C-4F5D-A3C9-051232B948A9}"/>
              </a:ext>
            </a:extLst>
          </p:cNvPr>
          <p:cNvSpPr txBox="1"/>
          <p:nvPr/>
        </p:nvSpPr>
        <p:spPr>
          <a:xfrm>
            <a:off x="4327525" y="2875002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開源碼最近有持續再更新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A008CB-B38C-4F7D-8D24-E065C6F7D41D}"/>
              </a:ext>
            </a:extLst>
          </p:cNvPr>
          <p:cNvSpPr txBox="1"/>
          <p:nvPr/>
        </p:nvSpPr>
        <p:spPr>
          <a:xfrm>
            <a:off x="2803207" y="1239024"/>
            <a:ext cx="608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我使用起來覺得是個蠻不錯的產品，蠻簡單方便使用的，但我沒</a:t>
            </a:r>
            <a:r>
              <a:rPr lang="en-ID" altLang="zh-TW" dirty="0"/>
              <a:t>train</a:t>
            </a:r>
            <a:r>
              <a:rPr lang="zh-TW" altLang="en-US" dirty="0"/>
              <a:t>過</a:t>
            </a:r>
            <a:r>
              <a:rPr lang="en-ID" altLang="zh-TW" dirty="0"/>
              <a:t>deep neural network</a:t>
            </a:r>
            <a:r>
              <a:rPr lang="zh-TW" altLang="en-US" dirty="0"/>
              <a:t>用</a:t>
            </a:r>
            <a:r>
              <a:rPr lang="en-ID" altLang="zh-TW" dirty="0" err="1"/>
              <a:t>InterpretML</a:t>
            </a:r>
            <a:r>
              <a:rPr lang="zh-TW" altLang="en-US" dirty="0"/>
              <a:t>，不知道會不會難用或是解釋太久</a:t>
            </a:r>
            <a:endParaRPr lang="en-ID" altLang="zh-TW" dirty="0"/>
          </a:p>
          <a:p>
            <a:r>
              <a:rPr lang="zh-TW" altLang="en-US" dirty="0"/>
              <a:t>但個人猜測應該簡單很多</a:t>
            </a:r>
            <a:r>
              <a:rPr lang="en-US" altLang="zh-TW" dirty="0"/>
              <a:t>(</a:t>
            </a:r>
            <a:r>
              <a:rPr lang="zh-TW" altLang="en-US" dirty="0"/>
              <a:t>至少跟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zh-TW" altLang="en-US" dirty="0"/>
              <a:t>比</a:t>
            </a:r>
            <a:r>
              <a:rPr lang="en-ID" altLang="zh-TW" dirty="0"/>
              <a:t>)</a:t>
            </a:r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2AA76B-1356-46D7-9900-A3FA998A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366135"/>
            <a:ext cx="11715750" cy="21050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822B7F-EFD8-4023-BB2C-9606B679F667}"/>
              </a:ext>
            </a:extLst>
          </p:cNvPr>
          <p:cNvSpPr/>
          <p:nvPr/>
        </p:nvSpPr>
        <p:spPr>
          <a:xfrm>
            <a:off x="3031859" y="5824974"/>
            <a:ext cx="562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>
                <a:solidFill>
                  <a:srgbClr val="6A737D"/>
                </a:solidFill>
                <a:latin typeface="-apple-system"/>
              </a:rPr>
              <a:t>If a tree fell in your random forest, would anyone notice?</a:t>
            </a:r>
            <a:endParaRPr lang="en-ID" b="1" i="0" dirty="0">
              <a:solidFill>
                <a:srgbClr val="6A737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6947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Shapley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7404D23-1F84-4D06-B431-188FA01CDB03}"/>
              </a:ext>
            </a:extLst>
          </p:cNvPr>
          <p:cNvSpPr txBox="1"/>
          <p:nvPr/>
        </p:nvSpPr>
        <p:spPr>
          <a:xfrm>
            <a:off x="1028700" y="1504952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、</a:t>
            </a:r>
            <a:r>
              <a:rPr lang="en-ID" dirty="0"/>
              <a:t>SHAP</a:t>
            </a:r>
            <a:r>
              <a:rPr lang="zh-TW" altLang="en-US" dirty="0"/>
              <a:t>、及其他許多解釋模型</a:t>
            </a:r>
            <a:r>
              <a:rPr lang="en-ID" dirty="0"/>
              <a:t> – Additive </a:t>
            </a:r>
            <a:r>
              <a:rPr lang="en-ID" dirty="0">
                <a:solidFill>
                  <a:srgbClr val="FF0000"/>
                </a:solidFill>
              </a:rPr>
              <a:t>Feature</a:t>
            </a:r>
            <a:r>
              <a:rPr lang="en-ID" dirty="0"/>
              <a:t> Attribution Methods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A7EB80-B0F0-4F5A-8F75-A0D5D7D7B155}"/>
              </a:ext>
            </a:extLst>
          </p:cNvPr>
          <p:cNvSpPr txBox="1"/>
          <p:nvPr/>
        </p:nvSpPr>
        <p:spPr>
          <a:xfrm>
            <a:off x="1028700" y="2181225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Data Shapley – Valuation of </a:t>
            </a:r>
            <a:r>
              <a:rPr lang="en-ID" dirty="0">
                <a:solidFill>
                  <a:srgbClr val="FF0000"/>
                </a:solidFill>
              </a:rPr>
              <a:t>Data</a:t>
            </a:r>
          </a:p>
        </p:txBody>
      </p:sp>
      <p:pic>
        <p:nvPicPr>
          <p:cNvPr id="1026" name="Picture 2" descr="ãdataframeãçåçæå°çµæ">
            <a:extLst>
              <a:ext uri="{FF2B5EF4-FFF2-40B4-BE49-F238E27FC236}">
                <a16:creationId xmlns:a16="http://schemas.microsoft.com/office/drawing/2014/main" id="{E3811FE9-C330-418B-ABE5-EB4AA66B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1288"/>
            <a:ext cx="4029075" cy="35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46D787-A60D-49DA-9E8C-A49E0FAC325A}"/>
              </a:ext>
            </a:extLst>
          </p:cNvPr>
          <p:cNvCxnSpPr>
            <a:cxnSpLocks/>
          </p:cNvCxnSpPr>
          <p:nvPr/>
        </p:nvCxnSpPr>
        <p:spPr>
          <a:xfrm>
            <a:off x="6276975" y="1874284"/>
            <a:ext cx="1181100" cy="807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C0317B5-E627-4C1F-9A04-BAA47DA37C9A}"/>
              </a:ext>
            </a:extLst>
          </p:cNvPr>
          <p:cNvCxnSpPr>
            <a:cxnSpLocks/>
          </p:cNvCxnSpPr>
          <p:nvPr/>
        </p:nvCxnSpPr>
        <p:spPr>
          <a:xfrm>
            <a:off x="4162425" y="2497098"/>
            <a:ext cx="1857375" cy="1379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22D318-F795-420A-82E1-4F70FE1B664F}"/>
              </a:ext>
            </a:extLst>
          </p:cNvPr>
          <p:cNvSpPr txBox="1"/>
          <p:nvPr/>
        </p:nvSpPr>
        <p:spPr>
          <a:xfrm>
            <a:off x="1466850" y="3429000"/>
            <a:ext cx="2695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Game(Overall Coalition)</a:t>
            </a:r>
            <a:r>
              <a:rPr lang="zh-TW" altLang="en-US" dirty="0"/>
              <a:t>變為</a:t>
            </a:r>
            <a:br>
              <a:rPr lang="en-ID" altLang="zh-TW" dirty="0"/>
            </a:br>
            <a:endParaRPr lang="en-ID" altLang="zh-TW" dirty="0"/>
          </a:p>
          <a:p>
            <a:pPr algn="ctr"/>
            <a:r>
              <a:rPr lang="en-ID" altLang="zh-TW" dirty="0"/>
              <a:t>Train set</a:t>
            </a:r>
            <a:r>
              <a:rPr lang="zh-TW" altLang="en-US" dirty="0"/>
              <a:t>在</a:t>
            </a:r>
            <a:r>
              <a:rPr lang="en-ID" altLang="zh-TW" dirty="0"/>
              <a:t>test set</a:t>
            </a:r>
            <a:r>
              <a:rPr lang="zh-TW" altLang="en-US" dirty="0"/>
              <a:t>之</a:t>
            </a:r>
            <a:endParaRPr lang="en-ID" altLang="zh-TW" dirty="0"/>
          </a:p>
          <a:p>
            <a:pPr algn="ctr"/>
            <a:r>
              <a:rPr lang="en-ID" dirty="0"/>
              <a:t>Performance score</a:t>
            </a:r>
            <a:br>
              <a:rPr lang="en-ID" dirty="0"/>
            </a:br>
            <a:endParaRPr lang="en-ID" dirty="0"/>
          </a:p>
          <a:p>
            <a:pPr algn="ctr"/>
            <a:r>
              <a:rPr lang="zh-TW" altLang="en-US" dirty="0"/>
              <a:t>找出每個</a:t>
            </a:r>
            <a:r>
              <a:rPr lang="en-ID" altLang="zh-TW" dirty="0"/>
              <a:t>data point</a:t>
            </a:r>
            <a:r>
              <a:rPr lang="zh-TW" altLang="en-US" dirty="0"/>
              <a:t>貢獻了</a:t>
            </a:r>
            <a:r>
              <a:rPr lang="en-ID" altLang="zh-TW" dirty="0"/>
              <a:t>performance</a:t>
            </a:r>
            <a:r>
              <a:rPr lang="zh-TW" altLang="en-US" dirty="0"/>
              <a:t>多少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478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D9430A-DD44-4260-86E9-919BEDA9CD31}"/>
              </a:ext>
            </a:extLst>
          </p:cNvPr>
          <p:cNvSpPr txBox="1"/>
          <p:nvPr/>
        </p:nvSpPr>
        <p:spPr>
          <a:xfrm>
            <a:off x="4229100" y="30480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Train set</a:t>
            </a:r>
            <a:r>
              <a:rPr lang="zh-TW" altLang="en-US" dirty="0"/>
              <a:t>、</a:t>
            </a:r>
            <a:r>
              <a:rPr lang="en-ID" altLang="zh-TW" dirty="0"/>
              <a:t>Test set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6C2CDF-EE3F-4064-A459-1D701577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543050"/>
            <a:ext cx="2482732" cy="3693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B9EF8D-C416-4C7F-AC89-5B3479B19196}"/>
              </a:ext>
            </a:extLst>
          </p:cNvPr>
          <p:cNvSpPr txBox="1"/>
          <p:nvPr/>
        </p:nvSpPr>
        <p:spPr>
          <a:xfrm>
            <a:off x="5264032" y="15430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 = train set, A = Algorithm, V = score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0F781C-0F4D-4842-B2A7-CBA75BAECAAA}"/>
              </a:ext>
            </a:extLst>
          </p:cNvPr>
          <p:cNvSpPr txBox="1"/>
          <p:nvPr/>
        </p:nvSpPr>
        <p:spPr>
          <a:xfrm>
            <a:off x="3238500" y="21812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 </a:t>
            </a:r>
            <a:endParaRPr lang="en-ID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37B793-5984-4498-81C1-688D9C58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2" y="2628900"/>
            <a:ext cx="904875" cy="381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12DEEFF-8633-4007-AA8E-8C56287C9665}"/>
              </a:ext>
            </a:extLst>
          </p:cNvPr>
          <p:cNvSpPr txBox="1"/>
          <p:nvPr/>
        </p:nvSpPr>
        <p:spPr>
          <a:xfrm>
            <a:off x="4229099" y="2638424"/>
            <a:ext cx="591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為一個計算在某一個</a:t>
            </a:r>
            <a:r>
              <a:rPr lang="en-ID" altLang="zh-TW" dirty="0"/>
              <a:t>Subset of train set (S) </a:t>
            </a:r>
            <a:r>
              <a:rPr lang="zh-TW" altLang="en-US" dirty="0"/>
              <a:t>下，用</a:t>
            </a:r>
            <a:r>
              <a:rPr lang="en-ID" altLang="zh-TW" dirty="0"/>
              <a:t>test set</a:t>
            </a:r>
            <a:r>
              <a:rPr lang="zh-TW" altLang="en-US" dirty="0"/>
              <a:t>算出的分數</a:t>
            </a:r>
            <a:r>
              <a:rPr lang="en-ID" altLang="zh-TW" dirty="0"/>
              <a:t>(accuracy,f1,auc … etc.)</a:t>
            </a:r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B950E2-1B8A-48AB-BB25-4127B7B63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345" y="4024994"/>
            <a:ext cx="4848225" cy="1000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BF5738-2133-493D-8BCB-FAD58C625A3E}"/>
              </a:ext>
            </a:extLst>
          </p:cNvPr>
          <p:cNvSpPr/>
          <p:nvPr/>
        </p:nvSpPr>
        <p:spPr>
          <a:xfrm>
            <a:off x="3352800" y="2638424"/>
            <a:ext cx="244357" cy="345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1C41E4-E293-4F15-86F8-A9C392B49EF0}"/>
              </a:ext>
            </a:extLst>
          </p:cNvPr>
          <p:cNvSpPr txBox="1"/>
          <p:nvPr/>
        </p:nvSpPr>
        <p:spPr>
          <a:xfrm>
            <a:off x="814563" y="2953433"/>
            <a:ext cx="355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一直使用同個</a:t>
            </a:r>
            <a:r>
              <a:rPr lang="en-ID" altLang="zh-TW" dirty="0">
                <a:solidFill>
                  <a:srgbClr val="FF0000"/>
                </a:solidFill>
              </a:rPr>
              <a:t>algorithm</a:t>
            </a:r>
            <a:r>
              <a:rPr lang="zh-TW" altLang="en-US" dirty="0">
                <a:solidFill>
                  <a:srgbClr val="FF0000"/>
                </a:solidFill>
              </a:rPr>
              <a:t>，在不同的資料子集合訓練新的模型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19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55A317-EF90-42F6-AA88-47F727DEBE2C}"/>
              </a:ext>
            </a:extLst>
          </p:cNvPr>
          <p:cNvSpPr txBox="1"/>
          <p:nvPr/>
        </p:nvSpPr>
        <p:spPr>
          <a:xfrm>
            <a:off x="2912268" y="1469140"/>
            <a:ext cx="747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Leave one out(LOO method, not CV I believe) is </a:t>
            </a:r>
            <a:r>
              <a:rPr lang="en-ID" dirty="0" err="1"/>
              <a:t>acutally</a:t>
            </a:r>
            <a:r>
              <a:rPr lang="en-ID" dirty="0"/>
              <a:t> a subset of Data Shapley </a:t>
            </a:r>
            <a:r>
              <a:rPr lang="zh-TW" altLang="en-US" dirty="0"/>
              <a:t>：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A604F6-5BD8-4EBC-A2B8-68597A06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2053799"/>
            <a:ext cx="3948113" cy="16894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26FD1A-FE06-45D7-857B-6CCC688AAE62}"/>
              </a:ext>
            </a:extLst>
          </p:cNvPr>
          <p:cNvSpPr txBox="1"/>
          <p:nvPr/>
        </p:nvSpPr>
        <p:spPr>
          <a:xfrm>
            <a:off x="2426494" y="2053799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dirty="0"/>
              <a:t>Data Shapley </a:t>
            </a:r>
            <a:r>
              <a:rPr lang="zh-TW" altLang="en-US" dirty="0"/>
              <a:t>之最後一個</a:t>
            </a:r>
            <a:r>
              <a:rPr lang="en-ID" altLang="zh-TW" dirty="0"/>
              <a:t>marginal contribution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即為</a:t>
            </a:r>
            <a:r>
              <a:rPr lang="en-ID" altLang="zh-TW" dirty="0"/>
              <a:t>LOO)</a:t>
            </a:r>
            <a:r>
              <a:rPr lang="zh-TW" altLang="en-US" dirty="0"/>
              <a:t>：</a:t>
            </a:r>
            <a:endParaRPr lang="en-ID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0B7AB5-C646-4CB7-AC5E-2A72D4CEA556}"/>
              </a:ext>
            </a:extLst>
          </p:cNvPr>
          <p:cNvCxnSpPr>
            <a:cxnSpLocks/>
          </p:cNvCxnSpPr>
          <p:nvPr/>
        </p:nvCxnSpPr>
        <p:spPr>
          <a:xfrm>
            <a:off x="6493669" y="2424768"/>
            <a:ext cx="31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F67877-A373-4292-A20F-D88470635BB4}"/>
              </a:ext>
            </a:extLst>
          </p:cNvPr>
          <p:cNvCxnSpPr>
            <a:cxnSpLocks/>
          </p:cNvCxnSpPr>
          <p:nvPr/>
        </p:nvCxnSpPr>
        <p:spPr>
          <a:xfrm>
            <a:off x="7284244" y="2424768"/>
            <a:ext cx="9048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20FDC-F0EA-4943-BAAC-12D2BF8A1BA3}"/>
              </a:ext>
            </a:extLst>
          </p:cNvPr>
          <p:cNvSpPr txBox="1"/>
          <p:nvPr/>
        </p:nvSpPr>
        <p:spPr>
          <a:xfrm>
            <a:off x="6319839" y="2446469"/>
            <a:ext cx="790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</a:rPr>
              <a:t>Train set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D04C57-16B0-435C-8D73-FD766DDD80B0}"/>
              </a:ext>
            </a:extLst>
          </p:cNvPr>
          <p:cNvSpPr txBox="1"/>
          <p:nvPr/>
        </p:nvSpPr>
        <p:spPr>
          <a:xfrm>
            <a:off x="7158041" y="2444073"/>
            <a:ext cx="125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00B050"/>
                </a:solidFill>
              </a:rPr>
              <a:t>Train set -</a:t>
            </a:r>
            <a:r>
              <a:rPr lang="zh-TW" altLang="en-US" sz="1200" dirty="0">
                <a:solidFill>
                  <a:srgbClr val="00B050"/>
                </a:solidFill>
              </a:rPr>
              <a:t> 其中一個</a:t>
            </a:r>
            <a:r>
              <a:rPr lang="en-ID" altLang="zh-TW" sz="1200" dirty="0">
                <a:solidFill>
                  <a:srgbClr val="00B050"/>
                </a:solidFill>
              </a:rPr>
              <a:t>data point</a:t>
            </a:r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378911-DD9A-46B6-9923-2845C3362004}"/>
              </a:ext>
            </a:extLst>
          </p:cNvPr>
          <p:cNvSpPr txBox="1"/>
          <p:nvPr/>
        </p:nvSpPr>
        <p:spPr>
          <a:xfrm>
            <a:off x="3945097" y="3028933"/>
            <a:ext cx="4463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LOO</a:t>
            </a:r>
            <a:r>
              <a:rPr lang="zh-TW" altLang="en-US" dirty="0"/>
              <a:t>是一次扣掉一個</a:t>
            </a:r>
            <a:r>
              <a:rPr lang="en-ID" altLang="zh-TW" dirty="0"/>
              <a:t>train data point</a:t>
            </a:r>
          </a:p>
          <a:p>
            <a:pPr algn="ctr"/>
            <a:r>
              <a:rPr lang="zh-TW" altLang="en-US" dirty="0"/>
              <a:t>而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zh-TW" altLang="en-US" dirty="0"/>
              <a:t>是一次扣掉一組</a:t>
            </a:r>
            <a:r>
              <a:rPr lang="en-ID" altLang="zh-TW" dirty="0"/>
              <a:t>subset(</a:t>
            </a:r>
            <a:r>
              <a:rPr lang="zh-TW" altLang="en-US" dirty="0"/>
              <a:t>不同的子集合剪掉一個元素相減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711F38-668E-41CD-BD2C-C2DFF866CB8B}"/>
              </a:ext>
            </a:extLst>
          </p:cNvPr>
          <p:cNvSpPr txBox="1"/>
          <p:nvPr/>
        </p:nvSpPr>
        <p:spPr>
          <a:xfrm>
            <a:off x="8867775" y="2004207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當</a:t>
            </a:r>
            <a:r>
              <a:rPr lang="en-ID" altLang="zh-TW" dirty="0">
                <a:solidFill>
                  <a:srgbClr val="FF0000"/>
                </a:solidFill>
              </a:rPr>
              <a:t>Subset</a:t>
            </a:r>
            <a:r>
              <a:rPr lang="zh-TW" altLang="en-US" dirty="0">
                <a:solidFill>
                  <a:srgbClr val="FF0000"/>
                </a:solidFill>
              </a:rPr>
              <a:t>限制只能是</a:t>
            </a:r>
            <a:r>
              <a:rPr lang="en-ID" altLang="zh-TW" dirty="0">
                <a:solidFill>
                  <a:srgbClr val="FF0000"/>
                </a:solidFill>
              </a:rPr>
              <a:t>Universal set</a:t>
            </a:r>
            <a:r>
              <a:rPr lang="zh-TW" altLang="en-US" dirty="0">
                <a:solidFill>
                  <a:srgbClr val="FF0000"/>
                </a:solidFill>
              </a:rPr>
              <a:t>的時候，</a:t>
            </a:r>
            <a:r>
              <a:rPr lang="en-ID" altLang="zh-TW" dirty="0">
                <a:solidFill>
                  <a:srgbClr val="FF0000"/>
                </a:solidFill>
              </a:rPr>
              <a:t>Data Shapley = LOO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A91C16-E961-4657-98D5-B5FD4A94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086039"/>
            <a:ext cx="50196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74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0786BA-C66D-4DC9-BB12-17246B4BD03E}"/>
              </a:ext>
            </a:extLst>
          </p:cNvPr>
          <p:cNvSpPr txBox="1"/>
          <p:nvPr/>
        </p:nvSpPr>
        <p:spPr>
          <a:xfrm>
            <a:off x="5543550" y="40005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Algorithms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1F061D-5E0C-4481-845A-CF0C7AAE80E9}"/>
              </a:ext>
            </a:extLst>
          </p:cNvPr>
          <p:cNvSpPr txBox="1"/>
          <p:nvPr/>
        </p:nvSpPr>
        <p:spPr>
          <a:xfrm>
            <a:off x="2152650" y="111320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4D00B4-AE15-484D-A553-DCF33606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1362422"/>
            <a:ext cx="3915727" cy="38691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2A89F2-27D0-43CC-ACD9-E633D8D0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90" y="1362420"/>
            <a:ext cx="4160065" cy="39309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3A8D869-F128-4F45-A3DF-1B3CF7A420A8}"/>
              </a:ext>
            </a:extLst>
          </p:cNvPr>
          <p:cNvSpPr txBox="1"/>
          <p:nvPr/>
        </p:nvSpPr>
        <p:spPr>
          <a:xfrm>
            <a:off x="2577702" y="952211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TMC-Shapley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05BF9C-5C49-42F9-9C5F-3A066845DCEC}"/>
              </a:ext>
            </a:extLst>
          </p:cNvPr>
          <p:cNvSpPr txBox="1"/>
          <p:nvPr/>
        </p:nvSpPr>
        <p:spPr>
          <a:xfrm>
            <a:off x="8051006" y="81056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G-Shapley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D47183-71FB-4C8F-BBC3-5EF4C67B86F8}"/>
              </a:ext>
            </a:extLst>
          </p:cNvPr>
          <p:cNvSpPr txBox="1"/>
          <p:nvPr/>
        </p:nvSpPr>
        <p:spPr>
          <a:xfrm>
            <a:off x="840581" y="5395378"/>
            <a:ext cx="45672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前面提到算</a:t>
            </a:r>
            <a:r>
              <a:rPr lang="en-ID" altLang="zh-TW" sz="1400" dirty="0"/>
              <a:t>Shapley value</a:t>
            </a:r>
            <a:r>
              <a:rPr lang="zh-TW" altLang="en-US" sz="1400" dirty="0"/>
              <a:t>需要每個順序的組合</a:t>
            </a:r>
            <a:endParaRPr lang="en-ID" altLang="zh-TW" sz="1400" dirty="0"/>
          </a:p>
          <a:p>
            <a:r>
              <a:rPr lang="zh-TW" altLang="en-US" sz="1400" dirty="0"/>
              <a:t>這邊以</a:t>
            </a:r>
            <a:r>
              <a:rPr lang="en-ID" altLang="zh-TW" sz="1400" dirty="0"/>
              <a:t>MC method</a:t>
            </a:r>
            <a:r>
              <a:rPr lang="zh-TW" altLang="en-US" sz="1400" dirty="0"/>
              <a:t>來隨機出順序組合</a:t>
            </a:r>
            <a:r>
              <a:rPr lang="en-ID" altLang="zh-TW" sz="1400" dirty="0"/>
              <a:t>(permutation)</a:t>
            </a:r>
          </a:p>
          <a:p>
            <a:r>
              <a:rPr lang="zh-TW" altLang="en-US" sz="1400" dirty="0"/>
              <a:t>算出此組合的所有</a:t>
            </a:r>
            <a:r>
              <a:rPr lang="en-ID" altLang="zh-TW" sz="1400" dirty="0"/>
              <a:t>subset</a:t>
            </a:r>
            <a:r>
              <a:rPr lang="zh-TW" altLang="en-US" sz="1400" dirty="0"/>
              <a:t>之</a:t>
            </a:r>
            <a:r>
              <a:rPr lang="en-ID" altLang="zh-TW" sz="1400" dirty="0"/>
              <a:t>marginal contribution</a:t>
            </a:r>
            <a:r>
              <a:rPr lang="zh-TW" altLang="en-US" sz="1400" dirty="0"/>
              <a:t>，</a:t>
            </a:r>
            <a:endParaRPr lang="en-ID" altLang="zh-TW" sz="1400" dirty="0"/>
          </a:p>
          <a:p>
            <a:r>
              <a:rPr lang="zh-TW" altLang="en-US" sz="1400" dirty="0"/>
              <a:t>重複</a:t>
            </a:r>
            <a:r>
              <a:rPr lang="zh-TW" altLang="en-US" sz="1400" dirty="0">
                <a:solidFill>
                  <a:srgbClr val="FF0000"/>
                </a:solidFill>
              </a:rPr>
              <a:t>多次</a:t>
            </a:r>
            <a:r>
              <a:rPr lang="zh-TW" altLang="en-US" sz="1400" dirty="0"/>
              <a:t>組合，每一次組合一組各資料的</a:t>
            </a:r>
            <a:r>
              <a:rPr lang="en-ID" altLang="zh-TW" sz="1400" dirty="0" err="1"/>
              <a:t>shapley</a:t>
            </a:r>
            <a:r>
              <a:rPr lang="en-ID" altLang="zh-TW" sz="1400" dirty="0"/>
              <a:t> value</a:t>
            </a:r>
            <a:r>
              <a:rPr lang="zh-TW" altLang="en-US" sz="1400" dirty="0"/>
              <a:t>，取平均</a:t>
            </a:r>
            <a:endParaRPr lang="en-ID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DEE535-E9A1-49AB-A60D-58E74616D7F1}"/>
              </a:ext>
            </a:extLst>
          </p:cNvPr>
          <p:cNvSpPr txBox="1"/>
          <p:nvPr/>
        </p:nvSpPr>
        <p:spPr>
          <a:xfrm>
            <a:off x="4939982" y="2373687"/>
            <a:ext cx="152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rgbClr val="FF0000"/>
                </a:solidFill>
              </a:rPr>
              <a:t>Convergence criteria</a:t>
            </a: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自己設定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A3F4AB-777E-48E1-8ECF-CC7BE828F1C3}"/>
              </a:ext>
            </a:extLst>
          </p:cNvPr>
          <p:cNvSpPr/>
          <p:nvPr/>
        </p:nvSpPr>
        <p:spPr>
          <a:xfrm>
            <a:off x="1798320" y="2440872"/>
            <a:ext cx="1402080" cy="288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8A10B8A-7B66-4E0A-B00A-80C79999101D}"/>
              </a:ext>
            </a:extLst>
          </p:cNvPr>
          <p:cNvSpPr/>
          <p:nvPr/>
        </p:nvSpPr>
        <p:spPr>
          <a:xfrm>
            <a:off x="7012940" y="2743199"/>
            <a:ext cx="1602740" cy="254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1060691-A895-40CF-B2D7-107F330FDE05}"/>
              </a:ext>
            </a:extLst>
          </p:cNvPr>
          <p:cNvCxnSpPr>
            <a:stCxn id="12" idx="5"/>
          </p:cNvCxnSpPr>
          <p:nvPr/>
        </p:nvCxnSpPr>
        <p:spPr>
          <a:xfrm>
            <a:off x="2995070" y="2686895"/>
            <a:ext cx="2298290" cy="18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2C559A-B69D-4266-B1B4-17BC482B69F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17390" y="2870200"/>
            <a:ext cx="695550" cy="12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FE3CFF5-8C8D-410C-9AE2-DE535FA02C2A}"/>
              </a:ext>
            </a:extLst>
          </p:cNvPr>
          <p:cNvSpPr txBox="1"/>
          <p:nvPr/>
        </p:nvSpPr>
        <p:spPr>
          <a:xfrm>
            <a:off x="4462462" y="3806767"/>
            <a:ext cx="12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內部預設</a:t>
            </a:r>
            <a:r>
              <a:rPr lang="en-ID" altLang="zh-TW" dirty="0">
                <a:solidFill>
                  <a:srgbClr val="FF0000"/>
                </a:solidFill>
              </a:rPr>
              <a:t>0.01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D80F49A-ABF9-45A2-B5CF-BEC8711504DE}"/>
              </a:ext>
            </a:extLst>
          </p:cNvPr>
          <p:cNvSpPr/>
          <p:nvPr/>
        </p:nvSpPr>
        <p:spPr>
          <a:xfrm>
            <a:off x="3088640" y="3392998"/>
            <a:ext cx="1524046" cy="250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535FB9C-AF61-426E-A120-2F4ECD76B2BA}"/>
              </a:ext>
            </a:extLst>
          </p:cNvPr>
          <p:cNvCxnSpPr/>
          <p:nvPr/>
        </p:nvCxnSpPr>
        <p:spPr>
          <a:xfrm>
            <a:off x="4043680" y="3645125"/>
            <a:ext cx="543560" cy="269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1AD0A1C-2C22-4E5B-B452-558691B507FB}"/>
              </a:ext>
            </a:extLst>
          </p:cNvPr>
          <p:cNvSpPr txBox="1"/>
          <p:nvPr/>
        </p:nvSpPr>
        <p:spPr>
          <a:xfrm>
            <a:off x="9796642" y="4003040"/>
            <a:ext cx="119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70C0"/>
                </a:solidFill>
              </a:rPr>
              <a:t>Gradient Descent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3F9AF4A-F647-4077-B952-F349A31C491A}"/>
              </a:ext>
            </a:extLst>
          </p:cNvPr>
          <p:cNvSpPr txBox="1"/>
          <p:nvPr/>
        </p:nvSpPr>
        <p:spPr>
          <a:xfrm>
            <a:off x="6460490" y="5328891"/>
            <a:ext cx="4721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不重新</a:t>
            </a:r>
            <a:r>
              <a:rPr lang="en-ID" altLang="zh-TW" dirty="0"/>
              <a:t>train model</a:t>
            </a:r>
          </a:p>
          <a:p>
            <a:r>
              <a:rPr lang="zh-TW" altLang="en-US" dirty="0"/>
              <a:t>只</a:t>
            </a:r>
            <a:r>
              <a:rPr lang="en-ID" altLang="zh-TW" dirty="0"/>
              <a:t>train model for </a:t>
            </a:r>
            <a:r>
              <a:rPr lang="en-ID" altLang="zh-TW" dirty="0">
                <a:solidFill>
                  <a:srgbClr val="FF0000"/>
                </a:solidFill>
              </a:rPr>
              <a:t>1 epoch</a:t>
            </a:r>
          </a:p>
          <a:p>
            <a:r>
              <a:rPr lang="zh-TW" altLang="en-US" dirty="0"/>
              <a:t>使用</a:t>
            </a:r>
            <a:r>
              <a:rPr lang="en-ID" altLang="zh-TW" dirty="0"/>
              <a:t>gradient descent</a:t>
            </a:r>
            <a:r>
              <a:rPr lang="zh-TW" altLang="en-US" dirty="0"/>
              <a:t>找出該</a:t>
            </a:r>
            <a:r>
              <a:rPr lang="en-ID" altLang="zh-TW" dirty="0"/>
              <a:t>Algorithm</a:t>
            </a:r>
            <a:r>
              <a:rPr lang="zh-TW" altLang="en-US" dirty="0"/>
              <a:t>之最佳</a:t>
            </a:r>
            <a:r>
              <a:rPr lang="en-ID" altLang="zh-TW" dirty="0"/>
              <a:t>hyper-parameter set</a:t>
            </a:r>
          </a:p>
          <a:p>
            <a:r>
              <a:rPr lang="en-ID" dirty="0"/>
              <a:t>Update model on one data point at a time</a:t>
            </a:r>
          </a:p>
        </p:txBody>
      </p:sp>
    </p:spTree>
    <p:extLst>
      <p:ext uri="{BB962C8B-B14F-4D97-AF65-F5344CB8AC3E}">
        <p14:creationId xmlns:p14="http://schemas.microsoft.com/office/powerpoint/2010/main" val="2338553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7DB344-1BED-4128-B360-467ABAD0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79" y="357646"/>
            <a:ext cx="4788402" cy="10672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7F6EEF-BCA7-4B81-BCF4-3848303FD1A5}"/>
              </a:ext>
            </a:extLst>
          </p:cNvPr>
          <p:cNvSpPr txBox="1"/>
          <p:nvPr/>
        </p:nvSpPr>
        <p:spPr>
          <a:xfrm>
            <a:off x="3833879" y="1820525"/>
            <a:ext cx="400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接下來用</a:t>
            </a:r>
            <a:r>
              <a:rPr lang="en-ID" altLang="zh-TW" dirty="0"/>
              <a:t>Neural Network</a:t>
            </a:r>
            <a:r>
              <a:rPr lang="zh-TW" altLang="en-US" dirty="0"/>
              <a:t>來</a:t>
            </a:r>
            <a:r>
              <a:rPr lang="en-ID" altLang="zh-TW" dirty="0"/>
              <a:t>train</a:t>
            </a:r>
            <a:r>
              <a:rPr lang="zh-TW" altLang="en-US" dirty="0"/>
              <a:t>一個分辯貓與狗的模型，並用</a:t>
            </a:r>
            <a:r>
              <a:rPr lang="en-ID" altLang="zh-TW" dirty="0" err="1"/>
              <a:t>ShapNN</a:t>
            </a:r>
            <a:r>
              <a:rPr lang="zh-TW" altLang="en-US" dirty="0"/>
              <a:t>算出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en-ID" altLang="zh-TW" dirty="0"/>
              <a:t> value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856D2F-15F8-45C5-9C37-7A6603CD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80" y="3785771"/>
            <a:ext cx="7372350" cy="1714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C060D0A-FE5D-4D1C-A65D-C4E64432026C}"/>
              </a:ext>
            </a:extLst>
          </p:cNvPr>
          <p:cNvSpPr txBox="1"/>
          <p:nvPr/>
        </p:nvSpPr>
        <p:spPr>
          <a:xfrm>
            <a:off x="3441198" y="3072229"/>
            <a:ext cx="478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一些</a:t>
            </a:r>
            <a:r>
              <a:rPr lang="en-ID" altLang="zh-TW" dirty="0"/>
              <a:t>Neural Network</a:t>
            </a:r>
            <a:r>
              <a:rPr lang="zh-TW" altLang="en-US" dirty="0"/>
              <a:t>該有的參數，與</a:t>
            </a:r>
            <a:r>
              <a:rPr lang="en-ID" altLang="zh-TW" dirty="0" err="1"/>
              <a:t>ShapNN</a:t>
            </a:r>
            <a:r>
              <a:rPr lang="zh-TW" altLang="en-US" dirty="0"/>
              <a:t>內部預設值</a:t>
            </a:r>
            <a:endParaRPr lang="en-ID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733489-8D21-4486-BE10-3AF9657F765B}"/>
              </a:ext>
            </a:extLst>
          </p:cNvPr>
          <p:cNvSpPr txBox="1"/>
          <p:nvPr/>
        </p:nvSpPr>
        <p:spPr>
          <a:xfrm>
            <a:off x="2797558" y="5730241"/>
            <a:ext cx="602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可以看的出來這只是一個簡單的</a:t>
            </a:r>
            <a:r>
              <a:rPr lang="en-ID" altLang="zh-TW" dirty="0"/>
              <a:t>two-layer neural network </a:t>
            </a:r>
            <a:r>
              <a:rPr lang="zh-TW" altLang="en-US" dirty="0"/>
              <a:t>只有一層</a:t>
            </a:r>
            <a:r>
              <a:rPr lang="en-ID" altLang="zh-TW" dirty="0"/>
              <a:t>100</a:t>
            </a:r>
            <a:r>
              <a:rPr lang="zh-TW" altLang="en-US" dirty="0"/>
              <a:t>個</a:t>
            </a:r>
            <a:r>
              <a:rPr lang="en-ID" altLang="zh-TW" dirty="0"/>
              <a:t>hidden unit</a:t>
            </a:r>
            <a:r>
              <a:rPr lang="zh-TW" altLang="en-US" dirty="0"/>
              <a:t>的</a:t>
            </a:r>
            <a:r>
              <a:rPr lang="en-ID" altLang="zh-TW" dirty="0"/>
              <a:t>hidden layer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6074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E7F1FE-0F92-463D-B34A-A62111371F33}"/>
              </a:ext>
            </a:extLst>
          </p:cNvPr>
          <p:cNvSpPr txBox="1"/>
          <p:nvPr/>
        </p:nvSpPr>
        <p:spPr>
          <a:xfrm>
            <a:off x="5095875" y="69781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實作圖</a:t>
            </a:r>
            <a:r>
              <a:rPr lang="en-US" altLang="zh-TW" dirty="0"/>
              <a:t>+demo?(</a:t>
            </a:r>
            <a:r>
              <a:rPr lang="zh-TW" altLang="en-US" dirty="0"/>
              <a:t>結果為主</a:t>
            </a:r>
            <a:r>
              <a:rPr lang="en-US" altLang="zh-TW" dirty="0"/>
              <a:t>)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451BE4-A9C8-4104-966F-524AA4EAC8A0}"/>
              </a:ext>
            </a:extLst>
          </p:cNvPr>
          <p:cNvSpPr txBox="1"/>
          <p:nvPr/>
        </p:nvSpPr>
        <p:spPr>
          <a:xfrm>
            <a:off x="5396862" y="4037310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重點：非常慢！！尤其是</a:t>
            </a:r>
            <a:r>
              <a:rPr lang="en-ID" altLang="zh-TW" dirty="0"/>
              <a:t>TMC-Shapley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A58F74-1A9F-41F3-918B-E080F0628FD4}"/>
              </a:ext>
            </a:extLst>
          </p:cNvPr>
          <p:cNvSpPr txBox="1"/>
          <p:nvPr/>
        </p:nvSpPr>
        <p:spPr>
          <a:xfrm>
            <a:off x="4038600" y="5094507"/>
            <a:ext cx="509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整個把</a:t>
            </a:r>
            <a:r>
              <a:rPr lang="en-ID" altLang="zh-TW" dirty="0"/>
              <a:t>data point</a:t>
            </a:r>
            <a:r>
              <a:rPr lang="zh-TW" altLang="en-US" dirty="0"/>
              <a:t>拿來做</a:t>
            </a:r>
            <a:r>
              <a:rPr lang="en-ID" altLang="zh-TW" dirty="0" err="1"/>
              <a:t>shapley</a:t>
            </a:r>
            <a:r>
              <a:rPr lang="en-ID" altLang="zh-TW" dirty="0"/>
              <a:t> value</a:t>
            </a:r>
            <a:r>
              <a:rPr lang="zh-TW" altLang="en-US" dirty="0"/>
              <a:t>的想法很好，之後也許有人有更好的演算法來加強時間效率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D47752-BDC2-466E-AA78-54862C352CEA}"/>
              </a:ext>
            </a:extLst>
          </p:cNvPr>
          <p:cNvSpPr txBox="1"/>
          <p:nvPr/>
        </p:nvSpPr>
        <p:spPr>
          <a:xfrm>
            <a:off x="4594381" y="2703114"/>
            <a:ext cx="397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需處理快取問題，每跑一次就要刪一次生出來的</a:t>
            </a:r>
            <a:r>
              <a:rPr lang="en-ID" altLang="zh-TW" dirty="0"/>
              <a:t>cache</a:t>
            </a:r>
            <a:r>
              <a:rPr lang="zh-TW" altLang="en-US" dirty="0"/>
              <a:t>跟</a:t>
            </a:r>
            <a:r>
              <a:rPr lang="en-ID" altLang="zh-TW" dirty="0" err="1"/>
              <a:t>pkl</a:t>
            </a:r>
            <a:r>
              <a:rPr lang="zh-TW" altLang="en-US" dirty="0"/>
              <a:t>檔</a:t>
            </a:r>
            <a:r>
              <a:rPr lang="en-ID" altLang="zh-TW" dirty="0"/>
              <a:t>(</a:t>
            </a:r>
            <a:r>
              <a:rPr lang="zh-TW" altLang="en-US" dirty="0"/>
              <a:t>還是</a:t>
            </a:r>
            <a:r>
              <a:rPr lang="en-ID" altLang="zh-TW" dirty="0" err="1"/>
              <a:t>Jupyter</a:t>
            </a:r>
            <a:r>
              <a:rPr lang="en-ID" altLang="zh-TW" dirty="0"/>
              <a:t> </a:t>
            </a:r>
            <a:r>
              <a:rPr lang="zh-TW" altLang="en-US" dirty="0"/>
              <a:t>問題我不知道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48932D-9B4C-4209-AE7D-1B2C69219CAB}"/>
              </a:ext>
            </a:extLst>
          </p:cNvPr>
          <p:cNvSpPr txBox="1"/>
          <p:nvPr/>
        </p:nvSpPr>
        <p:spPr>
          <a:xfrm>
            <a:off x="2611117" y="1395561"/>
            <a:ext cx="780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 </a:t>
            </a:r>
            <a:r>
              <a:rPr lang="en-ID" altLang="zh-TW" dirty="0"/>
              <a:t>– </a:t>
            </a:r>
            <a:r>
              <a:rPr lang="zh-TW" altLang="en-US" dirty="0"/>
              <a:t>貓與狗的圖片</a:t>
            </a:r>
            <a:r>
              <a:rPr lang="en-ID" dirty="0">
                <a:hlinkClick r:id="rId2"/>
              </a:rPr>
              <a:t>https://github.com/Pranaw99/Image_Classification_CNN/tree/master/dataset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570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A22C27-B970-42D8-820E-27E162A09354}"/>
              </a:ext>
            </a:extLst>
          </p:cNvPr>
          <p:cNvSpPr/>
          <p:nvPr/>
        </p:nvSpPr>
        <p:spPr>
          <a:xfrm>
            <a:off x="3914775" y="11572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For certain problems or tasks it is not enough to get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what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  <a:b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The model must also explain how it came to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why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73AF88-DB74-4E34-9F81-FEF486D1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6" y="2861606"/>
            <a:ext cx="6039853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FF859FE-8D0C-424C-AC56-43FF0C01952A}"/>
              </a:ext>
            </a:extLst>
          </p:cNvPr>
          <p:cNvSpPr txBox="1"/>
          <p:nvPr/>
        </p:nvSpPr>
        <p:spPr>
          <a:xfrm>
            <a:off x="2502447" y="5433399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What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1EDE43-2AAC-4EFC-A575-A7D311C4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08" y="2592965"/>
            <a:ext cx="4939886" cy="28404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23AAD4-C489-485A-99AE-0407CBB495F7}"/>
              </a:ext>
            </a:extLst>
          </p:cNvPr>
          <p:cNvSpPr txBox="1"/>
          <p:nvPr/>
        </p:nvSpPr>
        <p:spPr>
          <a:xfrm>
            <a:off x="8845440" y="5433399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3FFD8D-D18A-4BB4-9DEC-4C83966EDC3F}"/>
              </a:ext>
            </a:extLst>
          </p:cNvPr>
          <p:cNvSpPr txBox="1"/>
          <p:nvPr/>
        </p:nvSpPr>
        <p:spPr>
          <a:xfrm>
            <a:off x="4162425" y="361950"/>
            <a:ext cx="372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不只需要知道預測結果，還想知道怎麼預測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6244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E880500-7C8E-43FC-9B5D-40B1E497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106487"/>
            <a:ext cx="8039100" cy="54578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B0DB5BE-8639-4A44-BF09-AB1E584C2886}"/>
              </a:ext>
            </a:extLst>
          </p:cNvPr>
          <p:cNvSpPr txBox="1"/>
          <p:nvPr/>
        </p:nvSpPr>
        <p:spPr>
          <a:xfrm>
            <a:off x="4277360" y="406400"/>
            <a:ext cx="455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跑</a:t>
            </a:r>
            <a:r>
              <a:rPr lang="en-ID" altLang="zh-TW" dirty="0"/>
              <a:t>250</a:t>
            </a:r>
            <a:r>
              <a:rPr lang="zh-TW" altLang="en-US" dirty="0"/>
              <a:t>筆資料的結果</a:t>
            </a:r>
            <a:r>
              <a:rPr lang="en-ID" altLang="zh-TW" dirty="0"/>
              <a:t>(train 50,test 200)</a:t>
            </a:r>
            <a:br>
              <a:rPr lang="en-ID" altLang="zh-TW" dirty="0"/>
            </a:br>
            <a:r>
              <a:rPr lang="zh-TW" altLang="en-US" dirty="0"/>
              <a:t>已花超過</a:t>
            </a:r>
            <a:r>
              <a:rPr lang="en-ID" altLang="zh-TW" dirty="0"/>
              <a:t>12</a:t>
            </a:r>
            <a:r>
              <a:rPr lang="zh-TW" altLang="en-US" dirty="0"/>
              <a:t>小時的時間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0902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259EB2-FE30-431C-8D57-96AF65F0BA35}"/>
              </a:ext>
            </a:extLst>
          </p:cNvPr>
          <p:cNvSpPr txBox="1"/>
          <p:nvPr/>
        </p:nvSpPr>
        <p:spPr>
          <a:xfrm>
            <a:off x="4307840" y="1229360"/>
            <a:ext cx="379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因為</a:t>
            </a:r>
            <a:r>
              <a:rPr lang="en-ID" altLang="zh-TW" dirty="0"/>
              <a:t>Algorithm(NN)</a:t>
            </a:r>
            <a:r>
              <a:rPr lang="zh-TW" altLang="en-US" dirty="0"/>
              <a:t>本身訓練就已經很花時間，加上影像資料有大量的</a:t>
            </a:r>
            <a:r>
              <a:rPr lang="en-ID" altLang="zh-TW" dirty="0"/>
              <a:t>Features</a:t>
            </a:r>
            <a:r>
              <a:rPr lang="zh-TW" altLang="en-US" dirty="0"/>
              <a:t>，因此非常少的資料集就已經吃相當大的運算資源</a:t>
            </a:r>
            <a:endParaRPr lang="en-ID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aws</a:t>
            </a:r>
            <a:r>
              <a:rPr lang="en-US" altLang="zh-TW" dirty="0"/>
              <a:t>, </a:t>
            </a:r>
            <a:r>
              <a:rPr lang="en-US" altLang="zh-TW" dirty="0" err="1"/>
              <a:t>xlarge</a:t>
            </a:r>
            <a:r>
              <a:rPr lang="en-US" altLang="zh-TW" dirty="0"/>
              <a:t>, 250</a:t>
            </a:r>
            <a:r>
              <a:rPr lang="zh-TW" altLang="en-US" dirty="0"/>
              <a:t>筆資料就已經跑接近</a:t>
            </a:r>
            <a:r>
              <a:rPr lang="en-ID" altLang="zh-TW" dirty="0"/>
              <a:t>24</a:t>
            </a:r>
            <a:r>
              <a:rPr lang="zh-TW" altLang="en-US" dirty="0"/>
              <a:t>小時</a:t>
            </a:r>
            <a:r>
              <a:rPr lang="en-ID" altLang="zh-TW" dirty="0"/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69E2FB-5C00-4330-9390-AB4390FBD113}"/>
              </a:ext>
            </a:extLst>
          </p:cNvPr>
          <p:cNvSpPr txBox="1"/>
          <p:nvPr/>
        </p:nvSpPr>
        <p:spPr>
          <a:xfrm>
            <a:off x="4236720" y="3429000"/>
            <a:ext cx="4246880" cy="93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只適合拿來跑運算成本低之</a:t>
            </a:r>
            <a:r>
              <a:rPr lang="en-ID" altLang="zh-TW" dirty="0"/>
              <a:t>Algorithm</a:t>
            </a:r>
            <a:r>
              <a:rPr lang="zh-TW" altLang="en-US" dirty="0"/>
              <a:t>，像是</a:t>
            </a:r>
            <a:r>
              <a:rPr lang="en-ID" altLang="zh-TW" dirty="0"/>
              <a:t>logistic regression(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  <a:r>
              <a:rPr lang="zh-TW" altLang="en-US" dirty="0"/>
              <a:t>或是傳統</a:t>
            </a:r>
            <a:r>
              <a:rPr lang="en-ID" altLang="zh-TW" dirty="0"/>
              <a:t>Relational data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7EEB63-CD9D-4884-A1DB-AD6C63E9D44E}"/>
              </a:ext>
            </a:extLst>
          </p:cNvPr>
          <p:cNvSpPr txBox="1"/>
          <p:nvPr/>
        </p:nvSpPr>
        <p:spPr>
          <a:xfrm>
            <a:off x="4236720" y="4739144"/>
            <a:ext cx="394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我有以相同的資料集</a:t>
            </a:r>
            <a:r>
              <a:rPr lang="en-ID" altLang="zh-TW" dirty="0"/>
              <a:t>(250)</a:t>
            </a:r>
            <a:r>
              <a:rPr lang="zh-TW" altLang="en-US" dirty="0"/>
              <a:t>跑</a:t>
            </a:r>
            <a:r>
              <a:rPr lang="en-ID" altLang="zh-TW" dirty="0"/>
              <a:t>CNN</a:t>
            </a:r>
            <a:r>
              <a:rPr lang="zh-TW" altLang="en-US" dirty="0"/>
              <a:t>，</a:t>
            </a:r>
            <a:r>
              <a:rPr lang="en-ID" altLang="zh-TW" dirty="0"/>
              <a:t>Data Shapley</a:t>
            </a:r>
            <a:r>
              <a:rPr lang="zh-TW" altLang="en-US" dirty="0"/>
              <a:t>這樣跑我大概跑了兩天可能不到</a:t>
            </a:r>
            <a:r>
              <a:rPr lang="en-ID" altLang="zh-TW" dirty="0"/>
              <a:t>20%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265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D63BBF-B2EA-4AB9-B30C-F24EA0A4A45D}"/>
              </a:ext>
            </a:extLst>
          </p:cNvPr>
          <p:cNvSpPr txBox="1"/>
          <p:nvPr/>
        </p:nvSpPr>
        <p:spPr>
          <a:xfrm>
            <a:off x="1376680" y="1576476"/>
            <a:ext cx="3728720" cy="174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論文其實有做一個把雜訊</a:t>
            </a:r>
            <a:r>
              <a:rPr lang="en-ID" altLang="zh-TW" dirty="0"/>
              <a:t>(</a:t>
            </a:r>
            <a:r>
              <a:rPr lang="zh-TW" altLang="en-US" dirty="0"/>
              <a:t>高斯分布</a:t>
            </a:r>
            <a:r>
              <a:rPr lang="en-ID" altLang="zh-TW" dirty="0"/>
              <a:t>)</a:t>
            </a:r>
            <a:r>
              <a:rPr lang="zh-TW" altLang="en-US" dirty="0"/>
              <a:t>加入圖像</a:t>
            </a:r>
            <a:endParaRPr lang="en-ID" altLang="zh-TW" dirty="0"/>
          </a:p>
          <a:p>
            <a:pPr algn="ctr"/>
            <a:r>
              <a:rPr lang="zh-TW" altLang="en-US" dirty="0"/>
              <a:t>證明了糊掉的影像的確會有負價值的</a:t>
            </a:r>
            <a:r>
              <a:rPr lang="en-ID" altLang="zh-TW" dirty="0"/>
              <a:t>Shapley Value</a:t>
            </a:r>
          </a:p>
          <a:p>
            <a:pPr algn="ctr"/>
            <a:r>
              <a:rPr lang="zh-TW" altLang="en-US" dirty="0"/>
              <a:t>礙於時間與能力，我沒有用我的資料集證明這個例子，實屬可惜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79613E-A0E6-4F1B-851B-C7FD4933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0612"/>
            <a:ext cx="5019675" cy="46767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0C6D8F-DE32-4634-ABAE-875A5EBAE80C}"/>
              </a:ext>
            </a:extLst>
          </p:cNvPr>
          <p:cNvSpPr/>
          <p:nvPr/>
        </p:nvSpPr>
        <p:spPr>
          <a:xfrm>
            <a:off x="1076325" y="4197727"/>
            <a:ext cx="4142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ImageNet 1200 dog and fish pictures</a:t>
            </a:r>
          </a:p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Randomly select 500 each</a:t>
            </a:r>
          </a:p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Inception-V3 network</a:t>
            </a:r>
          </a:p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Logistic regression on top of it</a:t>
            </a:r>
          </a:p>
          <a:p>
            <a:pPr algn="ctr"/>
            <a:r>
              <a:rPr lang="zh-TW" altLang="en-US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最後隨機挑其中</a:t>
            </a:r>
            <a:r>
              <a:rPr lang="en-ID" altLang="zh-TW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100</a:t>
            </a:r>
            <a:r>
              <a:rPr lang="zh-TW" altLang="en-US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張放入雜訊，算</a:t>
            </a:r>
            <a:r>
              <a:rPr lang="en-ID" altLang="zh-TW" sz="1600" dirty="0" err="1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DataShapley</a:t>
            </a:r>
            <a:endParaRPr lang="en-ID" sz="16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6DC92E-A802-4934-A50A-F7335E18DDDF}"/>
              </a:ext>
            </a:extLst>
          </p:cNvPr>
          <p:cNvSpPr txBox="1"/>
          <p:nvPr/>
        </p:nvSpPr>
        <p:spPr>
          <a:xfrm>
            <a:off x="2375644" y="3767081"/>
            <a:ext cx="180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7556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結論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6B1545D-ACA8-4E33-BEA3-B422CEECD943}"/>
              </a:ext>
            </a:extLst>
          </p:cNvPr>
          <p:cNvSpPr txBox="1"/>
          <p:nvPr/>
        </p:nvSpPr>
        <p:spPr>
          <a:xfrm>
            <a:off x="4114800" y="1600200"/>
            <a:ext cx="356616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LIME</a:t>
            </a:r>
            <a:r>
              <a:rPr lang="zh-TW" altLang="en-US" dirty="0"/>
              <a:t>算是開啟</a:t>
            </a:r>
            <a:r>
              <a:rPr lang="en-ID" altLang="zh-TW" dirty="0"/>
              <a:t>Interpretable ML</a:t>
            </a:r>
            <a:r>
              <a:rPr lang="zh-TW" altLang="en-US" dirty="0"/>
              <a:t>被重視的先河</a:t>
            </a:r>
            <a:endParaRPr lang="en-ID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首先</a:t>
            </a:r>
            <a:r>
              <a:rPr lang="en-US" altLang="zh-TW" dirty="0"/>
              <a:t>?)</a:t>
            </a:r>
            <a:r>
              <a:rPr lang="zh-TW" altLang="en-US" dirty="0"/>
              <a:t>提出以一個</a:t>
            </a:r>
            <a:r>
              <a:rPr lang="zh-TW" altLang="en-US" dirty="0">
                <a:solidFill>
                  <a:srgbClr val="FF0000"/>
                </a:solidFill>
              </a:rPr>
              <a:t>解釋模型</a:t>
            </a:r>
            <a:r>
              <a:rPr lang="zh-TW" altLang="en-US" dirty="0"/>
              <a:t>來近似預測模型的預測能力，並試圖從解釋模型來</a:t>
            </a:r>
            <a:r>
              <a:rPr lang="en-ID" altLang="zh-TW" dirty="0"/>
              <a:t>Interpret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909906-356F-4CBC-910C-D23417DBBE7D}"/>
              </a:ext>
            </a:extLst>
          </p:cNvPr>
          <p:cNvSpPr txBox="1"/>
          <p:nvPr/>
        </p:nvSpPr>
        <p:spPr>
          <a:xfrm>
            <a:off x="3759200" y="3794761"/>
            <a:ext cx="45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則是以數學理論的角度改善了</a:t>
            </a:r>
            <a:r>
              <a:rPr lang="en-ID" altLang="zh-TW" dirty="0"/>
              <a:t>LIME</a:t>
            </a:r>
          </a:p>
          <a:p>
            <a:pPr algn="ctr"/>
            <a:r>
              <a:rPr lang="zh-TW" altLang="en-US" dirty="0"/>
              <a:t>以及創造了</a:t>
            </a:r>
            <a:r>
              <a:rPr lang="en-ID" altLang="zh-TW" dirty="0"/>
              <a:t>Interpretable ML</a:t>
            </a:r>
            <a:r>
              <a:rPr lang="zh-TW" altLang="en-US" dirty="0"/>
              <a:t>的架構</a:t>
            </a:r>
            <a:r>
              <a:rPr lang="en-ID" altLang="zh-TW" dirty="0"/>
              <a:t>(Shapley Value)</a:t>
            </a:r>
          </a:p>
          <a:p>
            <a:pPr algn="ctr"/>
            <a:r>
              <a:rPr lang="zh-TW" altLang="en-US" dirty="0"/>
              <a:t>至今</a:t>
            </a:r>
            <a:r>
              <a:rPr lang="en-ID" altLang="zh-TW" dirty="0"/>
              <a:t>Shapley Value</a:t>
            </a:r>
            <a:r>
              <a:rPr lang="zh-TW" altLang="en-US" dirty="0"/>
              <a:t>還是解釋模型的主流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03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1516DF-9949-49E7-85D4-74B4C1D685E4}"/>
              </a:ext>
            </a:extLst>
          </p:cNvPr>
          <p:cNvSpPr txBox="1"/>
          <p:nvPr/>
        </p:nvSpPr>
        <p:spPr>
          <a:xfrm>
            <a:off x="3281680" y="1290321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Microsoft Interpret</a:t>
            </a:r>
            <a:r>
              <a:rPr lang="zh-TW" altLang="en-US" dirty="0"/>
              <a:t>可望成為解釋模型的主流應用套件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FE7823-0DB8-4AF1-9013-DE53FFCB68C3}"/>
              </a:ext>
            </a:extLst>
          </p:cNvPr>
          <p:cNvSpPr txBox="1"/>
          <p:nvPr/>
        </p:nvSpPr>
        <p:spPr>
          <a:xfrm>
            <a:off x="4236720" y="1659653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(If Interpretable ML becomes a thing to begin with.)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8AFF96-DA9A-4D47-99EB-D363AF44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90" y="2600624"/>
            <a:ext cx="8572500" cy="24860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EE8B84C-FE18-45E4-B74D-E527F20146AA}"/>
              </a:ext>
            </a:extLst>
          </p:cNvPr>
          <p:cNvSpPr txBox="1"/>
          <p:nvPr/>
        </p:nvSpPr>
        <p:spPr>
          <a:xfrm>
            <a:off x="3484880" y="5439111"/>
            <a:ext cx="50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GA2M</a:t>
            </a:r>
            <a:r>
              <a:rPr lang="zh-TW" altLang="en-US" dirty="0"/>
              <a:t>見仁見智，本身就是統計學習的模型，我個人認為不是很好解釋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7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546399A-2383-4C1B-B12B-0E927FDA4CE2}"/>
              </a:ext>
            </a:extLst>
          </p:cNvPr>
          <p:cNvSpPr txBox="1"/>
          <p:nvPr/>
        </p:nvSpPr>
        <p:spPr>
          <a:xfrm>
            <a:off x="3700780" y="501212"/>
            <a:ext cx="462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Data Shapley</a:t>
            </a:r>
            <a:r>
              <a:rPr lang="zh-TW" altLang="en-US" dirty="0"/>
              <a:t>是一個很好的想法，可惜實際上在運作，作者提供的演算法還是太花時間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12A49D-F45C-4C05-86B1-006E04E27179}"/>
              </a:ext>
            </a:extLst>
          </p:cNvPr>
          <p:cNvSpPr txBox="1"/>
          <p:nvPr/>
        </p:nvSpPr>
        <p:spPr>
          <a:xfrm>
            <a:off x="1530349" y="3908315"/>
            <a:ext cx="446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通常會想要以解釋模型來解釋的預測模型，都是比較大型的</a:t>
            </a:r>
            <a:r>
              <a:rPr lang="en-ID" altLang="zh-TW" dirty="0"/>
              <a:t>black box model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7A57E1-7F6F-4261-B1EE-9CE5E92AE75B}"/>
              </a:ext>
            </a:extLst>
          </p:cNvPr>
          <p:cNvSpPr txBox="1"/>
          <p:nvPr/>
        </p:nvSpPr>
        <p:spPr>
          <a:xfrm>
            <a:off x="7430530" y="2137955"/>
            <a:ext cx="311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Data Shapley</a:t>
            </a:r>
            <a:r>
              <a:rPr lang="zh-TW" altLang="en-US" dirty="0"/>
              <a:t>非常吃運算資源</a:t>
            </a:r>
            <a:endParaRPr lang="en-ID" altLang="zh-TW" dirty="0"/>
          </a:p>
          <a:p>
            <a:pPr algn="ctr"/>
            <a:r>
              <a:rPr lang="zh-TW" altLang="en-US" dirty="0"/>
              <a:t>除非資料集大小</a:t>
            </a:r>
            <a:r>
              <a:rPr lang="en-US" altLang="zh-TW" dirty="0"/>
              <a:t>(features</a:t>
            </a:r>
            <a:r>
              <a:rPr lang="zh-TW" altLang="en-US" dirty="0"/>
              <a:t>與</a:t>
            </a:r>
            <a:r>
              <a:rPr lang="en-ID" altLang="zh-TW" dirty="0"/>
              <a:t>instances</a:t>
            </a:r>
            <a:r>
              <a:rPr lang="zh-TW" altLang="en-US" dirty="0"/>
              <a:t>數量</a:t>
            </a:r>
            <a:r>
              <a:rPr lang="en-ID" altLang="zh-TW" dirty="0"/>
              <a:t>)</a:t>
            </a:r>
            <a:r>
              <a:rPr lang="zh-TW" altLang="en-US" dirty="0"/>
              <a:t>不高，才有機會在可接受的時間內算出來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83CAEB-2D6B-4D72-970F-E52358E79E86}"/>
              </a:ext>
            </a:extLst>
          </p:cNvPr>
          <p:cNvSpPr txBox="1"/>
          <p:nvPr/>
        </p:nvSpPr>
        <p:spPr>
          <a:xfrm>
            <a:off x="6942216" y="3561804"/>
            <a:ext cx="41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較適合應用在資料集比較</a:t>
            </a:r>
            <a:r>
              <a:rPr lang="en-US" altLang="zh-TW" dirty="0"/>
              <a:t>“</a:t>
            </a:r>
            <a:r>
              <a:rPr lang="zh-TW" altLang="en-US" dirty="0"/>
              <a:t>稀有</a:t>
            </a:r>
            <a:r>
              <a:rPr lang="en-US" altLang="zh-TW" dirty="0"/>
              <a:t>”</a:t>
            </a:r>
            <a:r>
              <a:rPr lang="zh-TW" altLang="en-US" dirty="0"/>
              <a:t>的時候</a:t>
            </a:r>
            <a:endParaRPr lang="en-ID" altLang="zh-TW" dirty="0"/>
          </a:p>
          <a:p>
            <a:pPr algn="ctr"/>
            <a:r>
              <a:rPr lang="zh-TW" altLang="en-US" dirty="0"/>
              <a:t>以算出各資料點的價值</a:t>
            </a:r>
            <a:endParaRPr lang="en-ID" dirty="0"/>
          </a:p>
        </p:txBody>
      </p:sp>
      <p:pic>
        <p:nvPicPr>
          <p:cNvPr id="1026" name="Picture 2" descr="ãdeep random forestãçåçæå°çµæ">
            <a:extLst>
              <a:ext uri="{FF2B5EF4-FFF2-40B4-BE49-F238E27FC236}">
                <a16:creationId xmlns:a16="http://schemas.microsoft.com/office/drawing/2014/main" id="{BA3A5292-EFDD-4282-BA4B-DEFE185C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95" y="1556910"/>
            <a:ext cx="4585970" cy="235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51150B4-05C8-49CE-B16E-C7178D0D210D}"/>
              </a:ext>
            </a:extLst>
          </p:cNvPr>
          <p:cNvSpPr txBox="1"/>
          <p:nvPr/>
        </p:nvSpPr>
        <p:spPr>
          <a:xfrm>
            <a:off x="4292994" y="5553572"/>
            <a:ext cx="446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要使用</a:t>
            </a:r>
            <a:r>
              <a:rPr lang="en-ID" altLang="zh-TW" dirty="0"/>
              <a:t>Deep Learning</a:t>
            </a:r>
            <a:r>
              <a:rPr lang="zh-TW" altLang="en-US" dirty="0"/>
              <a:t>算</a:t>
            </a:r>
            <a:r>
              <a:rPr lang="en-ID" altLang="zh-TW" dirty="0"/>
              <a:t>Data Shapley</a:t>
            </a:r>
            <a:r>
              <a:rPr lang="zh-TW" altLang="en-US" dirty="0"/>
              <a:t>，</a:t>
            </a:r>
            <a:r>
              <a:rPr lang="en-ID" altLang="zh-TW" dirty="0"/>
              <a:t>accuracy</a:t>
            </a:r>
            <a:r>
              <a:rPr lang="zh-TW" altLang="en-US" dirty="0"/>
              <a:t>通常都很差</a:t>
            </a:r>
            <a:endParaRPr lang="en-ID" altLang="zh-TW" dirty="0"/>
          </a:p>
          <a:p>
            <a:pPr algn="ctr"/>
            <a:r>
              <a:rPr lang="en-ID" altLang="zh-TW" dirty="0"/>
              <a:t>(</a:t>
            </a:r>
            <a:r>
              <a:rPr lang="zh-TW" altLang="en-US" dirty="0"/>
              <a:t>這樣解釋還有意義嗎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94699D9-7474-4447-A6F8-D2CA2CEDB95E}"/>
              </a:ext>
            </a:extLst>
          </p:cNvPr>
          <p:cNvSpPr/>
          <p:nvPr/>
        </p:nvSpPr>
        <p:spPr>
          <a:xfrm rot="18441894">
            <a:off x="4823573" y="4543416"/>
            <a:ext cx="1061895" cy="85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E374ECB8-19F1-4F9D-8863-6A3F8DAB7C17}"/>
              </a:ext>
            </a:extLst>
          </p:cNvPr>
          <p:cNvSpPr/>
          <p:nvPr/>
        </p:nvSpPr>
        <p:spPr>
          <a:xfrm rot="3157643">
            <a:off x="7417542" y="4583523"/>
            <a:ext cx="1061895" cy="85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574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4908550" y="2472475"/>
            <a:ext cx="6680200" cy="856122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謝謝</a:t>
            </a:r>
            <a:r>
              <a:rPr lang="en-ID" altLang="zh-TW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Cathay LAB</a:t>
            </a: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給我這個機會！</a:t>
            </a:r>
            <a:endParaRPr lang="id-ID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671037" y="1487369"/>
            <a:ext cx="2434800" cy="2429565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BCEE1B-5CC6-4975-9372-C490FBA077F5}"/>
              </a:ext>
            </a:extLst>
          </p:cNvPr>
          <p:cNvSpPr txBox="1"/>
          <p:nvPr/>
        </p:nvSpPr>
        <p:spPr>
          <a:xfrm>
            <a:off x="6778656" y="4248150"/>
            <a:ext cx="41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GitHub : </a:t>
            </a:r>
          </a:p>
          <a:p>
            <a:r>
              <a:rPr lang="en-ID" dirty="0">
                <a:hlinkClick r:id="rId5"/>
              </a:rPr>
              <a:t>https://github.com/GISH123/Cathay-Holdings-CIP-Projects-for-Interpretable-Machine-Learning</a:t>
            </a:r>
            <a:endParaRPr lang="en-ID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ABE974-83F0-4515-AE05-FADFCB73E22E}"/>
              </a:ext>
            </a:extLst>
          </p:cNvPr>
          <p:cNvSpPr/>
          <p:nvPr/>
        </p:nvSpPr>
        <p:spPr>
          <a:xfrm>
            <a:off x="6851650" y="3560457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29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ID" altLang="zh-CN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Papers</a:t>
            </a:r>
            <a:r>
              <a:rPr lang="zh-TW" altLang="en-US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、</a:t>
            </a:r>
            <a:r>
              <a:rPr lang="en-ID" altLang="zh-TW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Books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D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8249" y="3800475"/>
            <a:ext cx="5095875" cy="24193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introductive book for Interpretable ML                                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3"/>
              </a:rPr>
              <a:t>https://christophm.github.io/interpretable-ml-book/index.html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LIME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4"/>
              </a:rPr>
              <a:t>https://arxiv.org/abs/1602.04938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SHAP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5"/>
              </a:rPr>
              <a:t>https://arxiv.org/abs/1705.07874</a:t>
            </a:r>
            <a:endParaRPr lang="en-ID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359F1-B31B-4958-9A7A-FD82CFD739B2}"/>
              </a:ext>
            </a:extLst>
          </p:cNvPr>
          <p:cNvSpPr txBox="1"/>
          <p:nvPr/>
        </p:nvSpPr>
        <p:spPr>
          <a:xfrm>
            <a:off x="6229351" y="4067532"/>
            <a:ext cx="4724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ID" sz="1200" dirty="0"/>
              <a:t>Microsoft GA2M Algorithm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6"/>
              </a:rPr>
              <a:t>http://www.cs.cornell.edu/~yinlou/papers/lou-kdd13.pdf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Data Shapley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7"/>
              </a:rPr>
              <a:t>https://arxiv.org/abs/1904.02868</a:t>
            </a: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及各大</a:t>
            </a:r>
            <a:r>
              <a:rPr lang="en-ID" altLang="zh-TW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上相關的文章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8167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849868" y="2186222"/>
            <a:ext cx="697307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0" y="3021724"/>
            <a:ext cx="5272711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補充說明</a:t>
            </a:r>
            <a:r>
              <a:rPr lang="en-ID" altLang="zh-TW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有時間在說</a:t>
            </a:r>
            <a:r>
              <a:rPr lang="en-ID" altLang="zh-TW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7F26A53-60A1-4B70-B169-B3550C6CDD0E}"/>
              </a:ext>
            </a:extLst>
          </p:cNvPr>
          <p:cNvSpPr txBox="1"/>
          <p:nvPr/>
        </p:nvSpPr>
        <p:spPr>
          <a:xfrm>
            <a:off x="1724025" y="11715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為什麼人們需要解釋？</a:t>
            </a:r>
            <a:endParaRPr lang="en-ID" dirty="0"/>
          </a:p>
        </p:txBody>
      </p:sp>
      <p:pic>
        <p:nvPicPr>
          <p:cNvPr id="1026" name="Picture 2" descr="ãwhy interpretationãçåçæå°çµæ">
            <a:extLst>
              <a:ext uri="{FF2B5EF4-FFF2-40B4-BE49-F238E27FC236}">
                <a16:creationId xmlns:a16="http://schemas.microsoft.com/office/drawing/2014/main" id="{F8F59BEF-C5CA-4888-9868-D03EEF98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51951"/>
            <a:ext cx="4200525" cy="48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BD328A0-A550-4A96-9028-BF2BB383A1F1}"/>
              </a:ext>
            </a:extLst>
          </p:cNvPr>
          <p:cNvSpPr txBox="1"/>
          <p:nvPr/>
        </p:nvSpPr>
        <p:spPr>
          <a:xfrm>
            <a:off x="5514974" y="1104898"/>
            <a:ext cx="6296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Technical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r>
              <a:rPr lang="en-ID" dirty="0">
                <a:solidFill>
                  <a:srgbClr val="FF0000"/>
                </a:solidFill>
              </a:rPr>
              <a:t>Fairness</a:t>
            </a:r>
            <a:r>
              <a:rPr lang="en-ID" dirty="0"/>
              <a:t>: detect bias</a:t>
            </a:r>
          </a:p>
          <a:p>
            <a:endParaRPr lang="en-ID" dirty="0"/>
          </a:p>
          <a:p>
            <a:r>
              <a:rPr lang="en-ID" dirty="0">
                <a:solidFill>
                  <a:srgbClr val="FF0000"/>
                </a:solidFill>
              </a:rPr>
              <a:t>Reliability</a:t>
            </a:r>
            <a:r>
              <a:rPr lang="en-ID" dirty="0"/>
              <a:t>(Robustness): </a:t>
            </a:r>
            <a:r>
              <a:rPr lang="zh-TW" altLang="en-US" dirty="0"/>
              <a:t>不讓預測看起來很隨機</a:t>
            </a:r>
            <a:endParaRPr lang="en-US" altLang="zh-TW" dirty="0"/>
          </a:p>
          <a:p>
            <a:r>
              <a:rPr lang="en-US" altLang="zh-TW" dirty="0"/>
              <a:t>To prevent : Small input change =&gt; Big prediction change</a:t>
            </a:r>
          </a:p>
          <a:p>
            <a:endParaRPr lang="en-ID" altLang="zh-TW" dirty="0"/>
          </a:p>
          <a:p>
            <a:r>
              <a:rPr lang="en-ID" dirty="0">
                <a:solidFill>
                  <a:srgbClr val="FF0000"/>
                </a:solidFill>
              </a:rPr>
              <a:t>Causality</a:t>
            </a:r>
            <a:r>
              <a:rPr lang="en-ID" dirty="0"/>
              <a:t>: </a:t>
            </a:r>
            <a:r>
              <a:rPr lang="zh-TW" altLang="en-US" dirty="0"/>
              <a:t>找出真正的因果關係</a:t>
            </a:r>
            <a:endParaRPr lang="en-ID" altLang="zh-TW" dirty="0"/>
          </a:p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10C00D-DD85-4303-B838-DBC99805E2A3}"/>
              </a:ext>
            </a:extLst>
          </p:cNvPr>
          <p:cNvSpPr txBox="1"/>
          <p:nvPr/>
        </p:nvSpPr>
        <p:spPr>
          <a:xfrm>
            <a:off x="5514974" y="3922931"/>
            <a:ext cx="6296025" cy="204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  <a:p>
            <a:pPr algn="ctr"/>
            <a:endParaRPr lang="en-US" dirty="0"/>
          </a:p>
          <a:p>
            <a:r>
              <a:rPr lang="en-ID" dirty="0"/>
              <a:t>Privacy: Ensuring that sensitive information in the data is protected.</a:t>
            </a:r>
          </a:p>
          <a:p>
            <a:endParaRPr lang="en-ID" dirty="0"/>
          </a:p>
          <a:p>
            <a:r>
              <a:rPr lang="en-ID" dirty="0"/>
              <a:t>Trust: It is easier for humans to trust a system that explains its decisions compared to a black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6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9789CFC-D87F-479A-94DB-0D0EFB02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5" y="2244407"/>
            <a:ext cx="9467850" cy="21050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4789010-2EE7-41BD-B351-0CD973601A61}"/>
              </a:ext>
            </a:extLst>
          </p:cNvPr>
          <p:cNvSpPr txBox="1"/>
          <p:nvPr/>
        </p:nvSpPr>
        <p:spPr>
          <a:xfrm>
            <a:off x="3677920" y="1310641"/>
            <a:ext cx="465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之</a:t>
            </a:r>
            <a:r>
              <a:rPr lang="en-ID" altLang="zh-TW" dirty="0"/>
              <a:t>Additive feature attribution methods</a:t>
            </a:r>
          </a:p>
          <a:p>
            <a:r>
              <a:rPr lang="en-ID" dirty="0"/>
              <a:t>LIME</a:t>
            </a:r>
            <a:r>
              <a:rPr lang="zh-TW" altLang="en-US" dirty="0"/>
              <a:t>、</a:t>
            </a:r>
            <a:r>
              <a:rPr lang="en-ID" altLang="zh-TW" dirty="0" err="1"/>
              <a:t>DeepLIFT</a:t>
            </a:r>
            <a:r>
              <a:rPr lang="zh-TW" altLang="en-US" dirty="0"/>
              <a:t>皆屬於此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165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9CB99B5-284B-4A92-BCF8-1497F7C9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3375911"/>
            <a:ext cx="6038850" cy="990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DBB0EA0-C0F1-4145-8E90-484470F1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60" y="2398024"/>
            <a:ext cx="4895850" cy="17335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D1AC05-9952-4A2E-8713-201B6D56B350}"/>
              </a:ext>
            </a:extLst>
          </p:cNvPr>
          <p:cNvSpPr txBox="1"/>
          <p:nvPr/>
        </p:nvSpPr>
        <p:spPr>
          <a:xfrm>
            <a:off x="2743200" y="178816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7A3981-1BE9-4097-ACBB-20006CB1EEDE}"/>
              </a:ext>
            </a:extLst>
          </p:cNvPr>
          <p:cNvSpPr txBox="1"/>
          <p:nvPr/>
        </p:nvSpPr>
        <p:spPr>
          <a:xfrm>
            <a:off x="8935720" y="1821431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77DEEF-0D3C-4E87-9E18-93EE06A57657}"/>
              </a:ext>
            </a:extLst>
          </p:cNvPr>
          <p:cNvSpPr txBox="1"/>
          <p:nvPr/>
        </p:nvSpPr>
        <p:spPr>
          <a:xfrm>
            <a:off x="5811520" y="60301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公式差異</a:t>
            </a:r>
            <a:endParaRPr lang="en-ID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BE610C4-ADFB-4C94-9F61-78467783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3957571"/>
            <a:ext cx="781050" cy="2476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09D0268-8BAC-4337-ADB0-7097C431A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405" y="3090809"/>
            <a:ext cx="1733550" cy="2762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602707E-3F5E-467E-AA79-EB9AE268E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2190763"/>
            <a:ext cx="4838700" cy="866775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4863F34A-BFF0-496D-87EF-819C09DE3F06}"/>
              </a:ext>
            </a:extLst>
          </p:cNvPr>
          <p:cNvSpPr/>
          <p:nvPr/>
        </p:nvSpPr>
        <p:spPr>
          <a:xfrm>
            <a:off x="4145597" y="3479429"/>
            <a:ext cx="630555" cy="47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3C4B5F4-4F41-4097-AD59-FF803F8E2AAE}"/>
              </a:ext>
            </a:extLst>
          </p:cNvPr>
          <p:cNvSpPr/>
          <p:nvPr/>
        </p:nvSpPr>
        <p:spPr>
          <a:xfrm>
            <a:off x="8935720" y="3462271"/>
            <a:ext cx="970280" cy="495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99624DF-7D34-48D2-8A50-F0A5F639D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55" y="3119384"/>
            <a:ext cx="7810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37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4695EF-0E65-4207-B458-14CD4B8540D3}"/>
              </a:ext>
            </a:extLst>
          </p:cNvPr>
          <p:cNvSpPr txBox="1"/>
          <p:nvPr/>
        </p:nvSpPr>
        <p:spPr>
          <a:xfrm>
            <a:off x="3535680" y="1266024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GA2M </a:t>
            </a:r>
            <a:r>
              <a:rPr lang="en-ID" altLang="zh-TW" dirty="0" err="1"/>
              <a:t>Ppaer</a:t>
            </a:r>
            <a:r>
              <a:rPr lang="zh-TW" altLang="en-US" dirty="0"/>
              <a:t>裡面還有一個</a:t>
            </a:r>
            <a:r>
              <a:rPr lang="en-ID" altLang="zh-TW" dirty="0"/>
              <a:t>Microsoft</a:t>
            </a:r>
            <a:r>
              <a:rPr lang="zh-TW" altLang="en-US" dirty="0"/>
              <a:t>命名為</a:t>
            </a:r>
            <a:r>
              <a:rPr lang="en-ID" altLang="zh-TW" dirty="0"/>
              <a:t>FAST</a:t>
            </a:r>
            <a:r>
              <a:rPr lang="zh-TW" altLang="en-US" dirty="0"/>
              <a:t>的演算法</a:t>
            </a:r>
            <a:endParaRPr lang="en-ID" altLang="zh-TW" dirty="0"/>
          </a:p>
          <a:p>
            <a:pPr algn="ctr"/>
            <a:r>
              <a:rPr lang="zh-TW" altLang="en-US" dirty="0"/>
              <a:t>主要是用來加速計算</a:t>
            </a:r>
            <a:r>
              <a:rPr lang="en-ID" altLang="zh-TW" dirty="0"/>
              <a:t>GA2M</a:t>
            </a:r>
            <a:r>
              <a:rPr lang="zh-TW" altLang="en-US" dirty="0"/>
              <a:t>的速度</a:t>
            </a:r>
            <a:r>
              <a:rPr lang="en-ID" altLang="zh-TW" dirty="0"/>
              <a:t>(in a small cost of accuracy)</a:t>
            </a:r>
          </a:p>
          <a:p>
            <a:pPr algn="ctr"/>
            <a:r>
              <a:rPr lang="zh-TW" altLang="en-US" dirty="0"/>
              <a:t>改善以前</a:t>
            </a:r>
            <a:r>
              <a:rPr lang="en-ID" altLang="zh-TW" dirty="0"/>
              <a:t>GAM</a:t>
            </a:r>
            <a:r>
              <a:rPr lang="zh-TW" altLang="en-US" dirty="0"/>
              <a:t>比較不效率的方法</a:t>
            </a:r>
            <a:endParaRPr lang="en-ID" altLang="zh-TW" dirty="0"/>
          </a:p>
          <a:p>
            <a:pPr algn="ctr"/>
            <a:r>
              <a:rPr lang="zh-TW" altLang="en-US" dirty="0"/>
              <a:t>這邊就不特別介紹了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CCCDF8-7D85-4926-8D53-E1181F07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95" y="3105295"/>
            <a:ext cx="4662170" cy="268667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F142D46-2111-432B-82E8-3F5B7E20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67" y="3020350"/>
            <a:ext cx="3544888" cy="26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7F26A53-60A1-4B70-B169-B3550C6CDD0E}"/>
              </a:ext>
            </a:extLst>
          </p:cNvPr>
          <p:cNvSpPr txBox="1"/>
          <p:nvPr/>
        </p:nvSpPr>
        <p:spPr>
          <a:xfrm>
            <a:off x="1724025" y="11715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為什麼人們需要解釋？</a:t>
            </a:r>
            <a:endParaRPr lang="en-ID" dirty="0"/>
          </a:p>
        </p:txBody>
      </p:sp>
      <p:pic>
        <p:nvPicPr>
          <p:cNvPr id="1026" name="Picture 2" descr="ãwhy interpretationãçåçæå°çµæ">
            <a:extLst>
              <a:ext uri="{FF2B5EF4-FFF2-40B4-BE49-F238E27FC236}">
                <a16:creationId xmlns:a16="http://schemas.microsoft.com/office/drawing/2014/main" id="{F8F59BEF-C5CA-4888-9868-D03EEF98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51951"/>
            <a:ext cx="4200525" cy="48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BD328A0-A550-4A96-9028-BF2BB383A1F1}"/>
              </a:ext>
            </a:extLst>
          </p:cNvPr>
          <p:cNvSpPr txBox="1"/>
          <p:nvPr/>
        </p:nvSpPr>
        <p:spPr>
          <a:xfrm>
            <a:off x="5514974" y="1104898"/>
            <a:ext cx="6296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Technical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r>
              <a:rPr lang="en-ID" dirty="0">
                <a:solidFill>
                  <a:srgbClr val="FF0000"/>
                </a:solidFill>
              </a:rPr>
              <a:t>Fairness</a:t>
            </a:r>
            <a:r>
              <a:rPr lang="en-ID" dirty="0"/>
              <a:t>: detect bias</a:t>
            </a:r>
          </a:p>
          <a:p>
            <a:endParaRPr lang="en-ID" dirty="0"/>
          </a:p>
          <a:p>
            <a:r>
              <a:rPr lang="en-ID" dirty="0">
                <a:solidFill>
                  <a:srgbClr val="FF0000"/>
                </a:solidFill>
              </a:rPr>
              <a:t>Reliability</a:t>
            </a:r>
            <a:r>
              <a:rPr lang="en-ID" dirty="0"/>
              <a:t>(Robustness): </a:t>
            </a:r>
            <a:r>
              <a:rPr lang="zh-TW" altLang="en-US" dirty="0"/>
              <a:t>不讓預測看起來很隨機</a:t>
            </a:r>
            <a:endParaRPr lang="en-US" altLang="zh-TW" dirty="0"/>
          </a:p>
          <a:p>
            <a:r>
              <a:rPr lang="en-US" altLang="zh-TW" dirty="0"/>
              <a:t>To prevent : Small input change =&gt; Big prediction change</a:t>
            </a:r>
          </a:p>
          <a:p>
            <a:endParaRPr lang="en-ID" altLang="zh-TW" dirty="0"/>
          </a:p>
          <a:p>
            <a:r>
              <a:rPr lang="en-ID" dirty="0">
                <a:solidFill>
                  <a:srgbClr val="FF0000"/>
                </a:solidFill>
              </a:rPr>
              <a:t>Causality</a:t>
            </a:r>
            <a:r>
              <a:rPr lang="en-ID" dirty="0"/>
              <a:t>: </a:t>
            </a:r>
            <a:r>
              <a:rPr lang="zh-TW" altLang="en-US" dirty="0"/>
              <a:t>找出真正的因果關係</a:t>
            </a:r>
            <a:endParaRPr lang="en-ID" altLang="zh-TW" dirty="0"/>
          </a:p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10C00D-DD85-4303-B838-DBC99805E2A3}"/>
              </a:ext>
            </a:extLst>
          </p:cNvPr>
          <p:cNvSpPr txBox="1"/>
          <p:nvPr/>
        </p:nvSpPr>
        <p:spPr>
          <a:xfrm>
            <a:off x="5514974" y="3922931"/>
            <a:ext cx="6296025" cy="204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  <a:p>
            <a:pPr algn="ctr"/>
            <a:endParaRPr lang="en-US" dirty="0"/>
          </a:p>
          <a:p>
            <a:r>
              <a:rPr lang="en-ID" dirty="0"/>
              <a:t>Privacy: Ensuring that sensitive information in the data is protected.</a:t>
            </a:r>
          </a:p>
          <a:p>
            <a:endParaRPr lang="en-ID" dirty="0"/>
          </a:p>
          <a:p>
            <a:r>
              <a:rPr lang="en-ID" dirty="0"/>
              <a:t>Trust: It is easier for humans to trust a system that explains its decisions compared to a black box.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5F6DB7-97C1-48B7-B62C-D97F6C8CC682}"/>
              </a:ext>
            </a:extLst>
          </p:cNvPr>
          <p:cNvSpPr/>
          <p:nvPr/>
        </p:nvSpPr>
        <p:spPr>
          <a:xfrm>
            <a:off x="5514974" y="1540907"/>
            <a:ext cx="2298066" cy="54189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38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850287D-B299-4812-8BAA-8CCDDD4D9683}"/>
              </a:ext>
            </a:extLst>
          </p:cNvPr>
          <p:cNvSpPr txBox="1"/>
          <p:nvPr/>
        </p:nvSpPr>
        <p:spPr>
          <a:xfrm>
            <a:off x="2257425" y="4661689"/>
            <a:ext cx="718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但也有我們不想要解釋的時候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B29B35-9DD5-479A-BFBF-589F9AA1C39E}"/>
              </a:ext>
            </a:extLst>
          </p:cNvPr>
          <p:cNvSpPr txBox="1"/>
          <p:nvPr/>
        </p:nvSpPr>
        <p:spPr>
          <a:xfrm>
            <a:off x="2566106" y="5031021"/>
            <a:ext cx="695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• </a:t>
            </a:r>
            <a:r>
              <a:rPr lang="en-ID" dirty="0">
                <a:solidFill>
                  <a:srgbClr val="FF0000"/>
                </a:solidFill>
              </a:rPr>
              <a:t>No significant consequences </a:t>
            </a:r>
            <a:r>
              <a:rPr lang="en-ID" dirty="0"/>
              <a:t>or when predictions are all you need. • Sufficiently </a:t>
            </a:r>
            <a:r>
              <a:rPr lang="en-ID" dirty="0">
                <a:solidFill>
                  <a:srgbClr val="FF0000"/>
                </a:solidFill>
              </a:rPr>
              <a:t>well-studied</a:t>
            </a:r>
            <a:r>
              <a:rPr lang="en-ID" dirty="0"/>
              <a:t> problem </a:t>
            </a:r>
          </a:p>
          <a:p>
            <a:r>
              <a:rPr lang="en-ID" dirty="0"/>
              <a:t>• </a:t>
            </a:r>
            <a:r>
              <a:rPr lang="en-ID" dirty="0">
                <a:solidFill>
                  <a:srgbClr val="FF0000"/>
                </a:solidFill>
              </a:rPr>
              <a:t>Prevent gaming the system </a:t>
            </a:r>
            <a:r>
              <a:rPr lang="en-ID" dirty="0"/>
              <a:t>- mismatched objectives.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729CBD-9108-4632-A732-6E3E0CD85059}"/>
              </a:ext>
            </a:extLst>
          </p:cNvPr>
          <p:cNvSpPr txBox="1"/>
          <p:nvPr/>
        </p:nvSpPr>
        <p:spPr>
          <a:xfrm>
            <a:off x="4931269" y="1270063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論文之判斷根據錯誤例子</a:t>
            </a:r>
            <a:endParaRPr lang="en-ID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9E8D70-87E3-46AD-9C7B-7CB9F0C1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69" y="2220485"/>
            <a:ext cx="2065161" cy="23217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F2D19D-EE7A-4C9B-9734-CBF76073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30" y="2220485"/>
            <a:ext cx="1949028" cy="19312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DE5A3D9-3DB5-4C6E-8193-E29B4B1C2B93}"/>
              </a:ext>
            </a:extLst>
          </p:cNvPr>
          <p:cNvSpPr txBox="1"/>
          <p:nvPr/>
        </p:nvSpPr>
        <p:spPr>
          <a:xfrm>
            <a:off x="4371975" y="680590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Example: Bias Case</a:t>
            </a:r>
          </a:p>
        </p:txBody>
      </p:sp>
    </p:spTree>
    <p:extLst>
      <p:ext uri="{BB962C8B-B14F-4D97-AF65-F5344CB8AC3E}">
        <p14:creationId xmlns:p14="http://schemas.microsoft.com/office/powerpoint/2010/main" val="233858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D126D1-739F-4AD2-9AD2-BCEF6A41F6D6}"/>
              </a:ext>
            </a:extLst>
          </p:cNvPr>
          <p:cNvSpPr txBox="1"/>
          <p:nvPr/>
        </p:nvSpPr>
        <p:spPr>
          <a:xfrm>
            <a:off x="4410075" y="3429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可解釋之預測模型</a:t>
            </a:r>
            <a:r>
              <a:rPr lang="en-ID" altLang="zh-TW" dirty="0" err="1"/>
              <a:t>v.s</a:t>
            </a:r>
            <a:r>
              <a:rPr lang="en-ID" altLang="zh-TW" dirty="0"/>
              <a:t>.</a:t>
            </a:r>
            <a:r>
              <a:rPr lang="zh-TW" altLang="en-US" dirty="0"/>
              <a:t>難解釋預測模型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18B8B6-50A6-47B9-962B-C0A2F216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1890712"/>
            <a:ext cx="8286751" cy="29367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C2CD50-576C-418C-BDA4-39BE46987CE0}"/>
              </a:ext>
            </a:extLst>
          </p:cNvPr>
          <p:cNvSpPr txBox="1"/>
          <p:nvPr/>
        </p:nvSpPr>
        <p:spPr>
          <a:xfrm>
            <a:off x="3838574" y="5072361"/>
            <a:ext cx="4333875" cy="6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</a:t>
            </a:r>
            <a:endParaRPr lang="en-ID" dirty="0"/>
          </a:p>
          <a:p>
            <a:pPr algn="ctr"/>
            <a:r>
              <a:rPr lang="en-ID" dirty="0"/>
              <a:t>Accuracy-Interpretability trade-off</a:t>
            </a:r>
          </a:p>
        </p:txBody>
      </p:sp>
    </p:spTree>
    <p:extLst>
      <p:ext uri="{BB962C8B-B14F-4D97-AF65-F5344CB8AC3E}">
        <p14:creationId xmlns:p14="http://schemas.microsoft.com/office/powerpoint/2010/main" val="197590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D126D1-739F-4AD2-9AD2-BCEF6A41F6D6}"/>
              </a:ext>
            </a:extLst>
          </p:cNvPr>
          <p:cNvSpPr txBox="1"/>
          <p:nvPr/>
        </p:nvSpPr>
        <p:spPr>
          <a:xfrm>
            <a:off x="4410075" y="3429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可解釋之預測模型</a:t>
            </a:r>
            <a:r>
              <a:rPr lang="en-ID" altLang="zh-TW" dirty="0" err="1"/>
              <a:t>v.s</a:t>
            </a:r>
            <a:r>
              <a:rPr lang="en-ID" altLang="zh-TW" dirty="0"/>
              <a:t>.</a:t>
            </a:r>
            <a:r>
              <a:rPr lang="zh-TW" altLang="en-US" dirty="0"/>
              <a:t>難解釋預測模型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18B8B6-50A6-47B9-962B-C0A2F216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1890712"/>
            <a:ext cx="8286751" cy="29367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C2CD50-576C-418C-BDA4-39BE46987CE0}"/>
              </a:ext>
            </a:extLst>
          </p:cNvPr>
          <p:cNvSpPr txBox="1"/>
          <p:nvPr/>
        </p:nvSpPr>
        <p:spPr>
          <a:xfrm>
            <a:off x="3838574" y="5072361"/>
            <a:ext cx="4333875" cy="6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</a:t>
            </a:r>
            <a:endParaRPr lang="en-ID" dirty="0"/>
          </a:p>
          <a:p>
            <a:pPr algn="ctr"/>
            <a:r>
              <a:rPr lang="en-ID" dirty="0"/>
              <a:t>Accuracy-Interpretability trade-off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A65281-A585-48CD-A1DF-375E30A86484}"/>
              </a:ext>
            </a:extLst>
          </p:cNvPr>
          <p:cNvSpPr/>
          <p:nvPr/>
        </p:nvSpPr>
        <p:spPr>
          <a:xfrm>
            <a:off x="6634480" y="3860800"/>
            <a:ext cx="3434080" cy="44704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0656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自定义 9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718D"/>
      </a:accent1>
      <a:accent2>
        <a:srgbClr val="91ACC2"/>
      </a:accent2>
      <a:accent3>
        <a:srgbClr val="51718D"/>
      </a:accent3>
      <a:accent4>
        <a:srgbClr val="91ACC2"/>
      </a:accent4>
      <a:accent5>
        <a:srgbClr val="51718D"/>
      </a:accent5>
      <a:accent6>
        <a:srgbClr val="91ACC2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2782</Words>
  <Application>Microsoft Office PowerPoint</Application>
  <PresentationFormat>寬螢幕</PresentationFormat>
  <Paragraphs>365</Paragraphs>
  <Slides>52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5" baseType="lpstr">
      <vt:lpstr>-apple-system</vt:lpstr>
      <vt:lpstr>等线</vt:lpstr>
      <vt:lpstr>等线 Light</vt:lpstr>
      <vt:lpstr>方正姚体</vt:lpstr>
      <vt:lpstr>medium-content-serif-font</vt:lpstr>
      <vt:lpstr>Microsoft JhengHei Light</vt:lpstr>
      <vt:lpstr>微软雅黑</vt:lpstr>
      <vt:lpstr>Agency FB</vt:lpstr>
      <vt:lpstr>Arial</vt:lpstr>
      <vt:lpstr>Calibri</vt:lpstr>
      <vt:lpstr>Calibri Light</vt:lpstr>
      <vt:lpstr>Office 主题​​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 </cp:lastModifiedBy>
  <cp:revision>396</cp:revision>
  <dcterms:created xsi:type="dcterms:W3CDTF">2017-07-09T11:42:26Z</dcterms:created>
  <dcterms:modified xsi:type="dcterms:W3CDTF">2019-08-27T05:13:11Z</dcterms:modified>
</cp:coreProperties>
</file>