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9" r:id="rId2"/>
  </p:sldMasterIdLst>
  <p:notesMasterIdLst>
    <p:notesMasterId r:id="rId46"/>
  </p:notesMasterIdLst>
  <p:handoutMasterIdLst>
    <p:handoutMasterId r:id="rId47"/>
  </p:handoutMasterIdLst>
  <p:sldIdLst>
    <p:sldId id="257" r:id="rId3"/>
    <p:sldId id="258" r:id="rId4"/>
    <p:sldId id="259" r:id="rId5"/>
    <p:sldId id="292" r:id="rId6"/>
    <p:sldId id="294" r:id="rId7"/>
    <p:sldId id="293" r:id="rId8"/>
    <p:sldId id="287" r:id="rId9"/>
    <p:sldId id="288" r:id="rId10"/>
    <p:sldId id="296" r:id="rId11"/>
    <p:sldId id="295" r:id="rId12"/>
    <p:sldId id="334" r:id="rId13"/>
    <p:sldId id="305" r:id="rId14"/>
    <p:sldId id="307" r:id="rId15"/>
    <p:sldId id="308" r:id="rId16"/>
    <p:sldId id="309" r:id="rId17"/>
    <p:sldId id="322" r:id="rId18"/>
    <p:sldId id="310" r:id="rId19"/>
    <p:sldId id="311" r:id="rId20"/>
    <p:sldId id="302" r:id="rId21"/>
    <p:sldId id="304" r:id="rId22"/>
    <p:sldId id="306" r:id="rId23"/>
    <p:sldId id="312" r:id="rId24"/>
    <p:sldId id="313" r:id="rId25"/>
    <p:sldId id="297" r:id="rId26"/>
    <p:sldId id="268" r:id="rId27"/>
    <p:sldId id="314" r:id="rId28"/>
    <p:sldId id="332" r:id="rId29"/>
    <p:sldId id="321" r:id="rId30"/>
    <p:sldId id="315" r:id="rId31"/>
    <p:sldId id="317" r:id="rId32"/>
    <p:sldId id="270" r:id="rId33"/>
    <p:sldId id="318" r:id="rId34"/>
    <p:sldId id="319" r:id="rId35"/>
    <p:sldId id="328" r:id="rId36"/>
    <p:sldId id="329" r:id="rId37"/>
    <p:sldId id="320" r:id="rId38"/>
    <p:sldId id="324" r:id="rId39"/>
    <p:sldId id="323" r:id="rId40"/>
    <p:sldId id="325" r:id="rId41"/>
    <p:sldId id="326" r:id="rId42"/>
    <p:sldId id="327" r:id="rId43"/>
    <p:sldId id="285" r:id="rId44"/>
    <p:sldId id="286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8" d="100"/>
        <a:sy n="38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5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451B3136-49A8-47AE-941F-6F7240DAC17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091B1C9-21D4-4899-B9B1-9AB26BEBA8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DBFDB-8A04-450D-B00C-38A0B62F5EAB}" type="datetimeFigureOut">
              <a:rPr lang="en-ID" smtClean="0"/>
              <a:t>23/08/2019</a:t>
            </a:fld>
            <a:endParaRPr lang="en-ID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B0FF20C-E072-4089-8B21-565E6DD4916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17DDA6B-E4CE-4055-A25C-8973C875AC0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067A6-B22F-4382-AAB2-93933744723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72130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EF116-D5FC-4F8F-998E-A9C129060160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36A38-BF95-49C5-9361-C815CDA74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60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317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medium-content-serif-font"/>
              </a:rPr>
              <a:t>以 </a:t>
            </a:r>
            <a:r>
              <a:rPr lang="en-US" altLang="zh-TW" dirty="0">
                <a:latin typeface="medium-content-serif-font"/>
              </a:rPr>
              <a:t>Overall Feature Importance </a:t>
            </a:r>
            <a:r>
              <a:rPr lang="zh-TW" altLang="en-US" dirty="0">
                <a:latin typeface="medium-content-serif-font"/>
              </a:rPr>
              <a:t>而言，可能「發高燒」會是最重要的特徵 </a:t>
            </a:r>
            <a:r>
              <a:rPr lang="en-US" altLang="zh-TW" dirty="0">
                <a:latin typeface="medium-content-serif-font"/>
              </a:rPr>
              <a:t>(</a:t>
            </a:r>
            <a:r>
              <a:rPr lang="zh-TW" altLang="en-US" dirty="0">
                <a:latin typeface="medium-content-serif-font"/>
              </a:rPr>
              <a:t>代表透過「發高燒」這個特徵可以把整體病患分得最開</a:t>
            </a:r>
            <a:r>
              <a:rPr lang="en-US" altLang="zh-TW" dirty="0">
                <a:latin typeface="medium-content-serif-font"/>
              </a:rPr>
              <a:t>)</a:t>
            </a:r>
            <a:r>
              <a:rPr lang="zh-TW" altLang="en-US" dirty="0">
                <a:latin typeface="medium-content-serif-font"/>
              </a:rPr>
              <a:t>；但對於某個病患 </a:t>
            </a:r>
            <a:r>
              <a:rPr lang="en-US" altLang="zh-TW" dirty="0">
                <a:latin typeface="medium-content-serif-font"/>
              </a:rPr>
              <a:t>(</a:t>
            </a:r>
            <a:r>
              <a:rPr lang="zh-TW" altLang="en-US" dirty="0">
                <a:latin typeface="medium-content-serif-font"/>
              </a:rPr>
              <a:t>小明</a:t>
            </a:r>
            <a:r>
              <a:rPr lang="en-US" altLang="zh-TW" dirty="0">
                <a:latin typeface="medium-content-serif-font"/>
              </a:rPr>
              <a:t>)</a:t>
            </a:r>
            <a:r>
              <a:rPr lang="zh-TW" altLang="en-US" dirty="0">
                <a:latin typeface="medium-content-serif-font"/>
              </a:rPr>
              <a:t>，他並沒有發燒，但他有流鼻水，所以也被預測為感冒，那對於小明這個樣本而言，將他預測為感冒的原因，就不是發高燒，而是流鼻水了。</a:t>
            </a:r>
            <a:endParaRPr lang="en-ID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36A38-BF95-49C5-9361-C815CDA747B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417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近年來經典 解釋複雜模型的方法</a:t>
            </a:r>
            <a:r>
              <a:rPr lang="en-ID" altLang="zh-TW" dirty="0"/>
              <a:t> LIME SHAP </a:t>
            </a:r>
            <a:r>
              <a:rPr lang="zh-TW" altLang="en-US"/>
              <a:t>之介紹</a:t>
            </a:r>
            <a:endParaRPr lang="en-ID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36A38-BF95-49C5-9361-C815CDA747B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809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Kernel SHAP = Linear LIME+ Shapley Value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36A38-BF95-49C5-9361-C815CDA747B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383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模板来自于 </a:t>
            </a:r>
            <a:r>
              <a:rPr lang="en-US" altLang="zh-CN"/>
              <a:t>http://www.ypppt.com</a:t>
            </a:r>
            <a:endParaRPr lang="zh-CN" altLang="en-US" dirty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379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E2848-00BD-4311-96C1-B3092E215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A82A8D-0FE1-455C-8287-42A41BB5D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515BAF-A0EC-4C27-A30F-2C7410AA1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B084-51A8-4949-8ADD-2ED30B1DC960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2B448C-E2B6-4A51-B7B9-530CD213A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4C6139-305A-43A2-AD3D-EF33DDB0B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05E7-D406-411A-8D5A-4F315A1D1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25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文本框 37"/>
          <p:cNvSpPr txBox="1"/>
          <p:nvPr userDrawn="1"/>
        </p:nvSpPr>
        <p:spPr>
          <a:xfrm>
            <a:off x="788535" y="309618"/>
            <a:ext cx="3594929" cy="431914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lvl="0" algn="dist"/>
            <a:r>
              <a:rPr lang="en-ID" altLang="zh-TW" sz="2133" b="0" kern="1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Microsoft </a:t>
            </a:r>
            <a:r>
              <a:rPr lang="en-ID" altLang="zh-TW" sz="2133" b="0" kern="1200" dirty="0" err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InterpretML</a:t>
            </a:r>
            <a:endParaRPr lang="zh-CN" altLang="zh-CN" sz="2133" b="0" kern="12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" name="文本框 38"/>
          <p:cNvSpPr txBox="1"/>
          <p:nvPr userDrawn="1"/>
        </p:nvSpPr>
        <p:spPr>
          <a:xfrm>
            <a:off x="1449110" y="679514"/>
            <a:ext cx="2097218" cy="276977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algn="dist" defTabSz="914096"/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開源整合解釋模型應用套件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9" name="组合 18">
            <a:extLst>
              <a:ext uri="{FF2B5EF4-FFF2-40B4-BE49-F238E27FC236}">
                <a16:creationId xmlns:a16="http://schemas.microsoft.com/office/drawing/2014/main" id="{F3F08ED6-B608-4D6D-916B-26700AF07799}"/>
              </a:ext>
            </a:extLst>
          </p:cNvPr>
          <p:cNvGrpSpPr/>
          <p:nvPr userDrawn="1"/>
        </p:nvGrpSpPr>
        <p:grpSpPr>
          <a:xfrm>
            <a:off x="825" y="368749"/>
            <a:ext cx="803897" cy="449255"/>
            <a:chOff x="0" y="252065"/>
            <a:chExt cx="641111" cy="392113"/>
          </a:xfrm>
        </p:grpSpPr>
        <p:sp>
          <p:nvSpPr>
            <p:cNvPr id="10" name="矩形 59">
              <a:extLst>
                <a:ext uri="{FF2B5EF4-FFF2-40B4-BE49-F238E27FC236}">
                  <a16:creationId xmlns:a16="http://schemas.microsoft.com/office/drawing/2014/main" id="{A85E5F7D-0997-4B04-A522-D6A52C62A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52065"/>
              <a:ext cx="227013" cy="3921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121890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733" dirty="0">
                <a:solidFill>
                  <a:srgbClr val="FFFFFF"/>
                </a:solidFill>
              </a:endParaRPr>
            </a:p>
          </p:txBody>
        </p:sp>
        <p:sp>
          <p:nvSpPr>
            <p:cNvPr id="11" name="矩形 60">
              <a:extLst>
                <a:ext uri="{FF2B5EF4-FFF2-40B4-BE49-F238E27FC236}">
                  <a16:creationId xmlns:a16="http://schemas.microsoft.com/office/drawing/2014/main" id="{1784E699-A783-499E-AB60-9CF1C1BDA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13" y="252065"/>
              <a:ext cx="114300" cy="39211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121890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733" dirty="0">
                <a:solidFill>
                  <a:srgbClr val="FFFFFF"/>
                </a:solidFill>
              </a:endParaRPr>
            </a:p>
          </p:txBody>
        </p:sp>
        <p:sp>
          <p:nvSpPr>
            <p:cNvPr id="12" name="五边形 21">
              <a:extLst>
                <a:ext uri="{FF2B5EF4-FFF2-40B4-BE49-F238E27FC236}">
                  <a16:creationId xmlns:a16="http://schemas.microsoft.com/office/drawing/2014/main" id="{8370D417-BEA1-4876-A03E-34728E279A33}"/>
                </a:ext>
              </a:extLst>
            </p:cNvPr>
            <p:cNvSpPr/>
            <p:nvPr/>
          </p:nvSpPr>
          <p:spPr>
            <a:xfrm>
              <a:off x="338378" y="254692"/>
              <a:ext cx="302733" cy="389486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/>
            </a:p>
          </p:txBody>
        </p:sp>
      </p:grpSp>
    </p:spTree>
    <p:extLst>
      <p:ext uri="{BB962C8B-B14F-4D97-AF65-F5344CB8AC3E}">
        <p14:creationId xmlns:p14="http://schemas.microsoft.com/office/powerpoint/2010/main" val="296813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文本框 37"/>
          <p:cNvSpPr txBox="1"/>
          <p:nvPr userDrawn="1"/>
        </p:nvSpPr>
        <p:spPr>
          <a:xfrm>
            <a:off x="944364" y="340515"/>
            <a:ext cx="2394844" cy="431914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algn="dist"/>
            <a:r>
              <a:rPr lang="en-ID" altLang="zh-CN" sz="2133" b="0" kern="1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Data Shapley</a:t>
            </a:r>
            <a:endParaRPr lang="zh-CN" altLang="zh-CN" sz="2133" b="0" kern="12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" name="文本框 38"/>
          <p:cNvSpPr txBox="1"/>
          <p:nvPr userDrawn="1"/>
        </p:nvSpPr>
        <p:spPr>
          <a:xfrm>
            <a:off x="916353" y="679514"/>
            <a:ext cx="2534486" cy="276977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algn="dist" defTabSz="914096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Shapley Value of data points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9" name="组合 18">
            <a:extLst>
              <a:ext uri="{FF2B5EF4-FFF2-40B4-BE49-F238E27FC236}">
                <a16:creationId xmlns:a16="http://schemas.microsoft.com/office/drawing/2014/main" id="{2F72F9A6-82DA-46F7-8C3A-6661FE90CF18}"/>
              </a:ext>
            </a:extLst>
          </p:cNvPr>
          <p:cNvGrpSpPr/>
          <p:nvPr userDrawn="1"/>
        </p:nvGrpSpPr>
        <p:grpSpPr>
          <a:xfrm>
            <a:off x="825" y="368749"/>
            <a:ext cx="803897" cy="449255"/>
            <a:chOff x="0" y="252065"/>
            <a:chExt cx="641111" cy="392113"/>
          </a:xfrm>
        </p:grpSpPr>
        <p:sp>
          <p:nvSpPr>
            <p:cNvPr id="10" name="矩形 59">
              <a:extLst>
                <a:ext uri="{FF2B5EF4-FFF2-40B4-BE49-F238E27FC236}">
                  <a16:creationId xmlns:a16="http://schemas.microsoft.com/office/drawing/2014/main" id="{4855BFD0-0BA0-4B6B-B6FC-865772C61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52065"/>
              <a:ext cx="227013" cy="3921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121890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733" dirty="0">
                <a:solidFill>
                  <a:srgbClr val="FFFFFF"/>
                </a:solidFill>
              </a:endParaRPr>
            </a:p>
          </p:txBody>
        </p:sp>
        <p:sp>
          <p:nvSpPr>
            <p:cNvPr id="11" name="矩形 60">
              <a:extLst>
                <a:ext uri="{FF2B5EF4-FFF2-40B4-BE49-F238E27FC236}">
                  <a16:creationId xmlns:a16="http://schemas.microsoft.com/office/drawing/2014/main" id="{220CD87A-E9B8-4B4A-91FC-6C2EA95F5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13" y="252065"/>
              <a:ext cx="114300" cy="39211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121890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733" dirty="0">
                <a:solidFill>
                  <a:srgbClr val="FFFFFF"/>
                </a:solidFill>
              </a:endParaRPr>
            </a:p>
          </p:txBody>
        </p:sp>
        <p:sp>
          <p:nvSpPr>
            <p:cNvPr id="12" name="五边形 21">
              <a:extLst>
                <a:ext uri="{FF2B5EF4-FFF2-40B4-BE49-F238E27FC236}">
                  <a16:creationId xmlns:a16="http://schemas.microsoft.com/office/drawing/2014/main" id="{5159AB0C-3DC3-400C-99B0-FEE2C0718648}"/>
                </a:ext>
              </a:extLst>
            </p:cNvPr>
            <p:cNvSpPr/>
            <p:nvPr/>
          </p:nvSpPr>
          <p:spPr>
            <a:xfrm>
              <a:off x="338378" y="254692"/>
              <a:ext cx="302733" cy="389486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/>
            </a:p>
          </p:txBody>
        </p:sp>
      </p:grpSp>
    </p:spTree>
    <p:extLst>
      <p:ext uri="{BB962C8B-B14F-4D97-AF65-F5344CB8AC3E}">
        <p14:creationId xmlns:p14="http://schemas.microsoft.com/office/powerpoint/2010/main" val="121158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文本框 37"/>
          <p:cNvSpPr txBox="1"/>
          <p:nvPr userDrawn="1"/>
        </p:nvSpPr>
        <p:spPr>
          <a:xfrm>
            <a:off x="944364" y="340515"/>
            <a:ext cx="2394844" cy="431914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algn="dist"/>
            <a:r>
              <a:rPr lang="zh-TW" altLang="en-US" sz="2133" b="0" kern="1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結論</a:t>
            </a:r>
            <a:endParaRPr lang="zh-CN" altLang="zh-CN" sz="2133" b="0" kern="12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" name="文本框 38"/>
          <p:cNvSpPr txBox="1"/>
          <p:nvPr userDrawn="1"/>
        </p:nvSpPr>
        <p:spPr>
          <a:xfrm>
            <a:off x="916353" y="679514"/>
            <a:ext cx="2534486" cy="276977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algn="dist" defTabSz="914096"/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abcd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9" name="组合 18">
            <a:extLst>
              <a:ext uri="{FF2B5EF4-FFF2-40B4-BE49-F238E27FC236}">
                <a16:creationId xmlns:a16="http://schemas.microsoft.com/office/drawing/2014/main" id="{2F72F9A6-82DA-46F7-8C3A-6661FE90CF18}"/>
              </a:ext>
            </a:extLst>
          </p:cNvPr>
          <p:cNvGrpSpPr/>
          <p:nvPr userDrawn="1"/>
        </p:nvGrpSpPr>
        <p:grpSpPr>
          <a:xfrm>
            <a:off x="825" y="368749"/>
            <a:ext cx="803897" cy="449255"/>
            <a:chOff x="0" y="252065"/>
            <a:chExt cx="641111" cy="392113"/>
          </a:xfrm>
        </p:grpSpPr>
        <p:sp>
          <p:nvSpPr>
            <p:cNvPr id="10" name="矩形 59">
              <a:extLst>
                <a:ext uri="{FF2B5EF4-FFF2-40B4-BE49-F238E27FC236}">
                  <a16:creationId xmlns:a16="http://schemas.microsoft.com/office/drawing/2014/main" id="{4855BFD0-0BA0-4B6B-B6FC-865772C61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52065"/>
              <a:ext cx="227013" cy="3921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121890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733" dirty="0">
                <a:solidFill>
                  <a:srgbClr val="FFFFFF"/>
                </a:solidFill>
              </a:endParaRPr>
            </a:p>
          </p:txBody>
        </p:sp>
        <p:sp>
          <p:nvSpPr>
            <p:cNvPr id="11" name="矩形 60">
              <a:extLst>
                <a:ext uri="{FF2B5EF4-FFF2-40B4-BE49-F238E27FC236}">
                  <a16:creationId xmlns:a16="http://schemas.microsoft.com/office/drawing/2014/main" id="{220CD87A-E9B8-4B4A-91FC-6C2EA95F5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13" y="252065"/>
              <a:ext cx="114300" cy="39211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121890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733" dirty="0">
                <a:solidFill>
                  <a:srgbClr val="FFFFFF"/>
                </a:solidFill>
              </a:endParaRPr>
            </a:p>
          </p:txBody>
        </p:sp>
        <p:sp>
          <p:nvSpPr>
            <p:cNvPr id="12" name="五边形 21">
              <a:extLst>
                <a:ext uri="{FF2B5EF4-FFF2-40B4-BE49-F238E27FC236}">
                  <a16:creationId xmlns:a16="http://schemas.microsoft.com/office/drawing/2014/main" id="{5159AB0C-3DC3-400C-99B0-FEE2C0718648}"/>
                </a:ext>
              </a:extLst>
            </p:cNvPr>
            <p:cNvSpPr/>
            <p:nvPr/>
          </p:nvSpPr>
          <p:spPr>
            <a:xfrm>
              <a:off x="338378" y="254692"/>
              <a:ext cx="302733" cy="389486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/>
            </a:p>
          </p:txBody>
        </p:sp>
      </p:grpSp>
    </p:spTree>
    <p:extLst>
      <p:ext uri="{BB962C8B-B14F-4D97-AF65-F5344CB8AC3E}">
        <p14:creationId xmlns:p14="http://schemas.microsoft.com/office/powerpoint/2010/main" val="35242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1C771-808D-4118-A312-7628C40D9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7BC555-11AE-464E-8A31-04F533D7D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D6258E-2D19-4C23-BC2A-5E7199F51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B93EA9-346D-4046-BACE-6ED78E085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B084-51A8-4949-8ADD-2ED30B1DC960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381C47-B006-4C3C-9E9F-6B60D75DE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28CDD1-E797-448B-80FC-1FF7C5D23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05E7-D406-411A-8D5A-4F315A1D1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60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99FDD-F519-420E-BF95-5CF71868A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C17B8E-EA2B-413F-B19B-17FD148A51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E57ED9-1C6B-4A38-BE58-3DB588EC7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49CA0C-AEC6-4B7B-951E-48BC78915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B084-51A8-4949-8ADD-2ED30B1DC960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89AB40-302B-411B-9CD4-3E7202FF3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2AC548-318D-4CA4-B2B9-AA28E4E8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05E7-D406-411A-8D5A-4F315A1D1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18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BE4C96-9EDC-475F-BA5C-FECEE1C00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6D2D17-3CFA-4C1D-BB30-872BEB010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A66DD9-A026-4C47-93A1-645A2D3BB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B084-51A8-4949-8ADD-2ED30B1DC960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020438-3058-4CC3-8349-01D8DC8A9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7C9D08-61AD-4614-BB2A-7698F3E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05E7-D406-411A-8D5A-4F315A1D1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84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FD15D37-5975-48D8-BB7F-D2BFD83423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63B7C9-A140-4BB6-BFB7-19C4DEBE8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8C76E3-2E49-421D-B3FB-C694757CE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B084-51A8-4949-8ADD-2ED30B1DC960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9DCB85-5328-4FF2-8954-D4FB3ACDD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DE031E-4BC0-4C86-AA4B-DFFBD0635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05E7-D406-411A-8D5A-4F315A1D1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16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0436" y="548680"/>
            <a:ext cx="10591128" cy="45719"/>
            <a:chOff x="800436" y="548680"/>
            <a:chExt cx="10591128" cy="45719"/>
          </a:xfrm>
        </p:grpSpPr>
        <p:sp>
          <p:nvSpPr>
            <p:cNvPr id="3" name="任意多边形 2"/>
            <p:cNvSpPr/>
            <p:nvPr/>
          </p:nvSpPr>
          <p:spPr>
            <a:xfrm>
              <a:off x="800436" y="548680"/>
              <a:ext cx="2631268" cy="45719"/>
            </a:xfrm>
            <a:custGeom>
              <a:avLst/>
              <a:gdLst>
                <a:gd name="connsiteX0" fmla="*/ 0 w 6158753"/>
                <a:gd name="connsiteY0" fmla="*/ 0 h 53789"/>
                <a:gd name="connsiteX1" fmla="*/ 107576 w 6158753"/>
                <a:gd name="connsiteY1" fmla="*/ 0 h 53789"/>
                <a:gd name="connsiteX2" fmla="*/ 1425388 w 6158753"/>
                <a:gd name="connsiteY2" fmla="*/ 8965 h 53789"/>
                <a:gd name="connsiteX3" fmla="*/ 1532964 w 6158753"/>
                <a:gd name="connsiteY3" fmla="*/ 17930 h 53789"/>
                <a:gd name="connsiteX4" fmla="*/ 1828800 w 6158753"/>
                <a:gd name="connsiteY4" fmla="*/ 35859 h 53789"/>
                <a:gd name="connsiteX5" fmla="*/ 2725270 w 6158753"/>
                <a:gd name="connsiteY5" fmla="*/ 26895 h 53789"/>
                <a:gd name="connsiteX6" fmla="*/ 2886635 w 6158753"/>
                <a:gd name="connsiteY6" fmla="*/ 17930 h 53789"/>
                <a:gd name="connsiteX7" fmla="*/ 5217459 w 6158753"/>
                <a:gd name="connsiteY7" fmla="*/ 26895 h 53789"/>
                <a:gd name="connsiteX8" fmla="*/ 5262282 w 6158753"/>
                <a:gd name="connsiteY8" fmla="*/ 35859 h 53789"/>
                <a:gd name="connsiteX9" fmla="*/ 5791200 w 6158753"/>
                <a:gd name="connsiteY9" fmla="*/ 53789 h 53789"/>
                <a:gd name="connsiteX10" fmla="*/ 6113929 w 6158753"/>
                <a:gd name="connsiteY10" fmla="*/ 44824 h 53789"/>
                <a:gd name="connsiteX11" fmla="*/ 6140823 w 6158753"/>
                <a:gd name="connsiteY11" fmla="*/ 35859 h 53789"/>
                <a:gd name="connsiteX12" fmla="*/ 6158753 w 6158753"/>
                <a:gd name="connsiteY12" fmla="*/ 17930 h 53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158753" h="53789">
                  <a:moveTo>
                    <a:pt x="0" y="0"/>
                  </a:moveTo>
                  <a:cubicBezTo>
                    <a:pt x="105634" y="21128"/>
                    <a:pt x="-25858" y="0"/>
                    <a:pt x="107576" y="0"/>
                  </a:cubicBezTo>
                  <a:lnTo>
                    <a:pt x="1425388" y="8965"/>
                  </a:lnTo>
                  <a:lnTo>
                    <a:pt x="1532964" y="17930"/>
                  </a:lnTo>
                  <a:lnTo>
                    <a:pt x="1828800" y="35859"/>
                  </a:lnTo>
                  <a:lnTo>
                    <a:pt x="2725270" y="26895"/>
                  </a:lnTo>
                  <a:cubicBezTo>
                    <a:pt x="2779134" y="25982"/>
                    <a:pt x="2832764" y="17930"/>
                    <a:pt x="2886635" y="17930"/>
                  </a:cubicBezTo>
                  <a:lnTo>
                    <a:pt x="5217459" y="26895"/>
                  </a:lnTo>
                  <a:cubicBezTo>
                    <a:pt x="5232400" y="29883"/>
                    <a:pt x="5247062" y="35146"/>
                    <a:pt x="5262282" y="35859"/>
                  </a:cubicBezTo>
                  <a:cubicBezTo>
                    <a:pt x="5438496" y="44119"/>
                    <a:pt x="5791200" y="53789"/>
                    <a:pt x="5791200" y="53789"/>
                  </a:cubicBezTo>
                  <a:cubicBezTo>
                    <a:pt x="5898776" y="50801"/>
                    <a:pt x="6006452" y="50336"/>
                    <a:pt x="6113929" y="44824"/>
                  </a:cubicBezTo>
                  <a:cubicBezTo>
                    <a:pt x="6123366" y="44340"/>
                    <a:pt x="6132720" y="40721"/>
                    <a:pt x="6140823" y="35859"/>
                  </a:cubicBezTo>
                  <a:cubicBezTo>
                    <a:pt x="6148071" y="31511"/>
                    <a:pt x="6158753" y="17930"/>
                    <a:pt x="6158753" y="17930"/>
                  </a:cubicBezTo>
                </a:path>
              </a:pathLst>
            </a:cu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5" name="任意多边形 4"/>
            <p:cNvSpPr/>
            <p:nvPr userDrawn="1"/>
          </p:nvSpPr>
          <p:spPr>
            <a:xfrm>
              <a:off x="8760296" y="548680"/>
              <a:ext cx="2631268" cy="45719"/>
            </a:xfrm>
            <a:custGeom>
              <a:avLst/>
              <a:gdLst>
                <a:gd name="connsiteX0" fmla="*/ 0 w 6158753"/>
                <a:gd name="connsiteY0" fmla="*/ 0 h 53789"/>
                <a:gd name="connsiteX1" fmla="*/ 107576 w 6158753"/>
                <a:gd name="connsiteY1" fmla="*/ 0 h 53789"/>
                <a:gd name="connsiteX2" fmla="*/ 1425388 w 6158753"/>
                <a:gd name="connsiteY2" fmla="*/ 8965 h 53789"/>
                <a:gd name="connsiteX3" fmla="*/ 1532964 w 6158753"/>
                <a:gd name="connsiteY3" fmla="*/ 17930 h 53789"/>
                <a:gd name="connsiteX4" fmla="*/ 1828800 w 6158753"/>
                <a:gd name="connsiteY4" fmla="*/ 35859 h 53789"/>
                <a:gd name="connsiteX5" fmla="*/ 2725270 w 6158753"/>
                <a:gd name="connsiteY5" fmla="*/ 26895 h 53789"/>
                <a:gd name="connsiteX6" fmla="*/ 2886635 w 6158753"/>
                <a:gd name="connsiteY6" fmla="*/ 17930 h 53789"/>
                <a:gd name="connsiteX7" fmla="*/ 5217459 w 6158753"/>
                <a:gd name="connsiteY7" fmla="*/ 26895 h 53789"/>
                <a:gd name="connsiteX8" fmla="*/ 5262282 w 6158753"/>
                <a:gd name="connsiteY8" fmla="*/ 35859 h 53789"/>
                <a:gd name="connsiteX9" fmla="*/ 5791200 w 6158753"/>
                <a:gd name="connsiteY9" fmla="*/ 53789 h 53789"/>
                <a:gd name="connsiteX10" fmla="*/ 6113929 w 6158753"/>
                <a:gd name="connsiteY10" fmla="*/ 44824 h 53789"/>
                <a:gd name="connsiteX11" fmla="*/ 6140823 w 6158753"/>
                <a:gd name="connsiteY11" fmla="*/ 35859 h 53789"/>
                <a:gd name="connsiteX12" fmla="*/ 6158753 w 6158753"/>
                <a:gd name="connsiteY12" fmla="*/ 17930 h 53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158753" h="53789">
                  <a:moveTo>
                    <a:pt x="0" y="0"/>
                  </a:moveTo>
                  <a:cubicBezTo>
                    <a:pt x="105634" y="21128"/>
                    <a:pt x="-25858" y="0"/>
                    <a:pt x="107576" y="0"/>
                  </a:cubicBezTo>
                  <a:lnTo>
                    <a:pt x="1425388" y="8965"/>
                  </a:lnTo>
                  <a:lnTo>
                    <a:pt x="1532964" y="17930"/>
                  </a:lnTo>
                  <a:lnTo>
                    <a:pt x="1828800" y="35859"/>
                  </a:lnTo>
                  <a:lnTo>
                    <a:pt x="2725270" y="26895"/>
                  </a:lnTo>
                  <a:cubicBezTo>
                    <a:pt x="2779134" y="25982"/>
                    <a:pt x="2832764" y="17930"/>
                    <a:pt x="2886635" y="17930"/>
                  </a:cubicBezTo>
                  <a:lnTo>
                    <a:pt x="5217459" y="26895"/>
                  </a:lnTo>
                  <a:cubicBezTo>
                    <a:pt x="5232400" y="29883"/>
                    <a:pt x="5247062" y="35146"/>
                    <a:pt x="5262282" y="35859"/>
                  </a:cubicBezTo>
                  <a:cubicBezTo>
                    <a:pt x="5438496" y="44119"/>
                    <a:pt x="5791200" y="53789"/>
                    <a:pt x="5791200" y="53789"/>
                  </a:cubicBezTo>
                  <a:cubicBezTo>
                    <a:pt x="5898776" y="50801"/>
                    <a:pt x="6006452" y="50336"/>
                    <a:pt x="6113929" y="44824"/>
                  </a:cubicBezTo>
                  <a:cubicBezTo>
                    <a:pt x="6123366" y="44340"/>
                    <a:pt x="6132720" y="40721"/>
                    <a:pt x="6140823" y="35859"/>
                  </a:cubicBezTo>
                  <a:cubicBezTo>
                    <a:pt x="6148071" y="31511"/>
                    <a:pt x="6158753" y="17930"/>
                    <a:pt x="6158753" y="17930"/>
                  </a:cubicBezTo>
                </a:path>
              </a:pathLst>
            </a:cu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</p:grpSp>
    </p:spTree>
    <p:extLst>
      <p:ext uri="{BB962C8B-B14F-4D97-AF65-F5344CB8AC3E}">
        <p14:creationId xmlns:p14="http://schemas.microsoft.com/office/powerpoint/2010/main" val="42819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28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zh-CN" altLang="en-US" sz="2399"/>
          </a:p>
        </p:txBody>
      </p:sp>
      <p:sp>
        <p:nvSpPr>
          <p:cNvPr id="3" name="TextBox 1"/>
          <p:cNvSpPr txBox="1"/>
          <p:nvPr userDrawn="1"/>
        </p:nvSpPr>
        <p:spPr>
          <a:xfrm>
            <a:off x="5154218" y="491612"/>
            <a:ext cx="1723516" cy="399967"/>
          </a:xfrm>
          <a:prstGeom prst="rect">
            <a:avLst/>
          </a:prstGeom>
          <a:noFill/>
        </p:spPr>
        <p:txBody>
          <a:bodyPr wrap="none" lIns="91424" tIns="45713" rIns="91424" bIns="45713" rtlCol="0">
            <a:spAutoFit/>
          </a:bodyPr>
          <a:lstStyle/>
          <a:p>
            <a:pPr lvl="0" algn="ctr"/>
            <a:r>
              <a:rPr lang="zh-CN" altLang="en-US" sz="1999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点击添加标题</a:t>
            </a:r>
            <a:endParaRPr lang="en-US" altLang="zh-CN" sz="1999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TextBox 2"/>
          <p:cNvSpPr txBox="1"/>
          <p:nvPr userDrawn="1"/>
        </p:nvSpPr>
        <p:spPr>
          <a:xfrm>
            <a:off x="4366331" y="947397"/>
            <a:ext cx="3416309" cy="461651"/>
          </a:xfrm>
          <a:prstGeom prst="rect">
            <a:avLst/>
          </a:prstGeom>
          <a:noFill/>
        </p:spPr>
        <p:txBody>
          <a:bodyPr wrap="square" lIns="91424" tIns="45713" rIns="91424" bIns="45713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您的内容打在这里，或通过复制文本后在此选择粘贴，并选择只保留文字。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50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E279BB-B37F-45C6-BF9F-FD95E8F1E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4CCBD5-447E-495E-940C-03283547E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508D13-98DA-49C4-B084-F5CB11230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B084-51A8-4949-8ADD-2ED30B1DC960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639037-6864-4D35-8241-907BABC3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C04A95-207A-4FD4-BFD9-52BCE1662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05E7-D406-411A-8D5A-4F315A1D1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47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1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0874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5500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2765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6044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0395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9155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0743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4611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608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1CDDA0-844F-4DA4-8CC0-BD329DE94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342225-F153-4AD9-9437-99553D12B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6B8606-F3ED-492C-BAC1-F12468676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B084-51A8-4949-8ADD-2ED30B1DC960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551B77-3B49-4AC9-8DBD-C88BF2DE7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F32084-A327-4081-9D9A-0ABE9209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05E7-D406-411A-8D5A-4F315A1D1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6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1994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135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CE21C-BAFB-4907-B1E2-1D09964B0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4E816C-1341-472E-AF5E-5846F1976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DE23B8-3789-4D36-B708-5D089A51F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D9EDDA-2C93-4C1E-8118-651370072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B084-51A8-4949-8ADD-2ED30B1DC960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7A0F41-AAD5-4D1B-BAEE-1E5C55BC4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4BCC73-ECB4-4A5D-A2D1-E21672C7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05E7-D406-411A-8D5A-4F315A1D1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6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88A739-D6E5-46A4-9216-537CEA418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5563BF-9034-43C2-B91B-BFF2A74ED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FC8443-80ED-47AD-B7C4-527919C6A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1D4B28-8E31-48D7-9AC5-563BACE8F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48BC54-0EC2-4A37-BCD5-07F62AA560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FCC312-80CC-468F-AFF3-CF2255B1D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B084-51A8-4949-8ADD-2ED30B1DC960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727C19-A82F-4D65-A91B-C4C883DC2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9A70E4-F5F9-4AFA-84FA-049C59997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05E7-D406-411A-8D5A-4F315A1D1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23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FFC112-6732-4C88-8AF8-B40F436D0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F15897-164E-4E39-91AB-3DBE9FB41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B084-51A8-4949-8ADD-2ED30B1DC960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57BB41-E19E-4111-AE02-163B8547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2D06A2-E927-430A-9DFC-069C0BAB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05E7-D406-411A-8D5A-4F315A1D1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0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5BE2E2-DCD1-4E34-B15E-655BBBB39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B084-51A8-4949-8ADD-2ED30B1DC960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FA4075-485B-4874-84E9-0716B3598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7E8F5-0A53-4F57-90CA-EC84BBF80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05E7-D406-411A-8D5A-4F315A1D104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文本框 6">
            <a:extLst>
              <a:ext uri="{FF2B5EF4-FFF2-40B4-BE49-F238E27FC236}">
                <a16:creationId xmlns:a16="http://schemas.microsoft.com/office/drawing/2014/main" id="{610F59EB-7F51-49A2-8D25-BF3C4CC6CED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4721" y="402131"/>
            <a:ext cx="4132459" cy="394854"/>
          </a:xfrm>
          <a:prstGeom prst="rect">
            <a:avLst/>
          </a:prstGeom>
          <a:noFill/>
          <a:ln>
            <a:noFill/>
          </a:ln>
        </p:spPr>
        <p:txBody>
          <a:bodyPr lIns="86364" tIns="43181" rIns="86364" bIns="43181">
            <a:spAutoFit/>
          </a:bodyPr>
          <a:lstStyle/>
          <a:p>
            <a:pPr defTabSz="1218904">
              <a:defRPr/>
            </a:pPr>
            <a:r>
              <a:rPr lang="zh-CN" altLang="en-US" sz="1999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在此输入您的标题内容</a:t>
            </a:r>
          </a:p>
        </p:txBody>
      </p:sp>
      <p:grpSp>
        <p:nvGrpSpPr>
          <p:cNvPr id="6" name="组合 18">
            <a:extLst>
              <a:ext uri="{FF2B5EF4-FFF2-40B4-BE49-F238E27FC236}">
                <a16:creationId xmlns:a16="http://schemas.microsoft.com/office/drawing/2014/main" id="{AFA5A002-03A6-4DA0-A875-218986DB1E6B}"/>
              </a:ext>
            </a:extLst>
          </p:cNvPr>
          <p:cNvGrpSpPr/>
          <p:nvPr userDrawn="1"/>
        </p:nvGrpSpPr>
        <p:grpSpPr>
          <a:xfrm>
            <a:off x="825" y="368749"/>
            <a:ext cx="803897" cy="449255"/>
            <a:chOff x="0" y="252065"/>
            <a:chExt cx="641111" cy="392113"/>
          </a:xfrm>
        </p:grpSpPr>
        <p:sp>
          <p:nvSpPr>
            <p:cNvPr id="7" name="矩形 59">
              <a:extLst>
                <a:ext uri="{FF2B5EF4-FFF2-40B4-BE49-F238E27FC236}">
                  <a16:creationId xmlns:a16="http://schemas.microsoft.com/office/drawing/2014/main" id="{CE2A0240-3BCF-4B19-B3ED-1D5DB6C96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52065"/>
              <a:ext cx="227013" cy="3921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121890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733" dirty="0">
                <a:solidFill>
                  <a:srgbClr val="FFFFFF"/>
                </a:solidFill>
              </a:endParaRPr>
            </a:p>
          </p:txBody>
        </p:sp>
        <p:sp>
          <p:nvSpPr>
            <p:cNvPr id="8" name="矩形 60">
              <a:extLst>
                <a:ext uri="{FF2B5EF4-FFF2-40B4-BE49-F238E27FC236}">
                  <a16:creationId xmlns:a16="http://schemas.microsoft.com/office/drawing/2014/main" id="{C2A2B577-4BB8-46D1-A9A2-B53B9DFF9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13" y="252065"/>
              <a:ext cx="114300" cy="39211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121890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733" dirty="0">
                <a:solidFill>
                  <a:srgbClr val="FFFFFF"/>
                </a:solidFill>
              </a:endParaRPr>
            </a:p>
          </p:txBody>
        </p:sp>
        <p:sp>
          <p:nvSpPr>
            <p:cNvPr id="9" name="五边形 21">
              <a:extLst>
                <a:ext uri="{FF2B5EF4-FFF2-40B4-BE49-F238E27FC236}">
                  <a16:creationId xmlns:a16="http://schemas.microsoft.com/office/drawing/2014/main" id="{E49609E1-8DBE-421D-878C-E145E26EFE61}"/>
                </a:ext>
              </a:extLst>
            </p:cNvPr>
            <p:cNvSpPr/>
            <p:nvPr/>
          </p:nvSpPr>
          <p:spPr>
            <a:xfrm>
              <a:off x="338378" y="254692"/>
              <a:ext cx="302733" cy="389486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/>
            </a:p>
          </p:txBody>
        </p:sp>
      </p:grpSp>
    </p:spTree>
    <p:extLst>
      <p:ext uri="{BB962C8B-B14F-4D97-AF65-F5344CB8AC3E}">
        <p14:creationId xmlns:p14="http://schemas.microsoft.com/office/powerpoint/2010/main" val="68987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文本框 37"/>
          <p:cNvSpPr txBox="1"/>
          <p:nvPr userDrawn="1"/>
        </p:nvSpPr>
        <p:spPr>
          <a:xfrm>
            <a:off x="750435" y="309617"/>
            <a:ext cx="2670980" cy="420542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lvl="0" algn="dist"/>
            <a:r>
              <a:rPr lang="en-ID" altLang="zh-CN" sz="21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Why interpret?</a:t>
            </a:r>
            <a:endParaRPr lang="zh-CN" altLang="zh-CN" sz="2133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38"/>
          <p:cNvSpPr txBox="1"/>
          <p:nvPr userDrawn="1"/>
        </p:nvSpPr>
        <p:spPr>
          <a:xfrm>
            <a:off x="1013670" y="675007"/>
            <a:ext cx="1993679" cy="285991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algn="dist" defTabSz="914096"/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為什麼要解釋模型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?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9" name="组合 18">
            <a:extLst>
              <a:ext uri="{FF2B5EF4-FFF2-40B4-BE49-F238E27FC236}">
                <a16:creationId xmlns:a16="http://schemas.microsoft.com/office/drawing/2014/main" id="{F2026541-2261-4EAD-9947-26E396D60E66}"/>
              </a:ext>
            </a:extLst>
          </p:cNvPr>
          <p:cNvGrpSpPr/>
          <p:nvPr userDrawn="1"/>
        </p:nvGrpSpPr>
        <p:grpSpPr>
          <a:xfrm>
            <a:off x="825" y="368749"/>
            <a:ext cx="803897" cy="449255"/>
            <a:chOff x="0" y="252065"/>
            <a:chExt cx="641111" cy="392113"/>
          </a:xfrm>
        </p:grpSpPr>
        <p:sp>
          <p:nvSpPr>
            <p:cNvPr id="10" name="矩形 59">
              <a:extLst>
                <a:ext uri="{FF2B5EF4-FFF2-40B4-BE49-F238E27FC236}">
                  <a16:creationId xmlns:a16="http://schemas.microsoft.com/office/drawing/2014/main" id="{E7580A7B-E699-489D-A3F1-07F6AD33B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52065"/>
              <a:ext cx="227013" cy="3921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121890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733" dirty="0">
                <a:solidFill>
                  <a:srgbClr val="FFFFFF"/>
                </a:solidFill>
              </a:endParaRPr>
            </a:p>
          </p:txBody>
        </p:sp>
        <p:sp>
          <p:nvSpPr>
            <p:cNvPr id="11" name="矩形 60">
              <a:extLst>
                <a:ext uri="{FF2B5EF4-FFF2-40B4-BE49-F238E27FC236}">
                  <a16:creationId xmlns:a16="http://schemas.microsoft.com/office/drawing/2014/main" id="{81073865-4C1E-4D65-B16A-0F7740B1F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13" y="252065"/>
              <a:ext cx="114300" cy="39211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121890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733" dirty="0">
                <a:solidFill>
                  <a:srgbClr val="FFFFFF"/>
                </a:solidFill>
              </a:endParaRPr>
            </a:p>
          </p:txBody>
        </p:sp>
        <p:sp>
          <p:nvSpPr>
            <p:cNvPr id="12" name="五边形 21">
              <a:extLst>
                <a:ext uri="{FF2B5EF4-FFF2-40B4-BE49-F238E27FC236}">
                  <a16:creationId xmlns:a16="http://schemas.microsoft.com/office/drawing/2014/main" id="{E1B6D713-C4E4-4A5C-AAE1-7C54888C7DFD}"/>
                </a:ext>
              </a:extLst>
            </p:cNvPr>
            <p:cNvSpPr/>
            <p:nvPr/>
          </p:nvSpPr>
          <p:spPr>
            <a:xfrm>
              <a:off x="338378" y="254692"/>
              <a:ext cx="302733" cy="389486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/>
            </a:p>
          </p:txBody>
        </p:sp>
      </p:grpSp>
    </p:spTree>
    <p:extLst>
      <p:ext uri="{BB962C8B-B14F-4D97-AF65-F5344CB8AC3E}">
        <p14:creationId xmlns:p14="http://schemas.microsoft.com/office/powerpoint/2010/main" val="351256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文本框 37"/>
          <p:cNvSpPr txBox="1"/>
          <p:nvPr userDrawn="1"/>
        </p:nvSpPr>
        <p:spPr>
          <a:xfrm>
            <a:off x="763136" y="309617"/>
            <a:ext cx="2375990" cy="420542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lvl="0" algn="dist"/>
            <a:r>
              <a:rPr lang="en-ID" altLang="zh-CN" sz="2133" b="0" kern="1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LIME</a:t>
            </a:r>
            <a:r>
              <a:rPr lang="zh-TW" altLang="en-US" sz="2133" b="0" kern="1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、</a:t>
            </a:r>
            <a:r>
              <a:rPr lang="en-ID" altLang="zh-TW" sz="2133" b="0" kern="1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SHAP</a:t>
            </a:r>
            <a:endParaRPr lang="zh-CN" altLang="zh-CN" sz="2133" b="0" kern="12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" name="文本框 38"/>
          <p:cNvSpPr txBox="1"/>
          <p:nvPr userDrawn="1"/>
        </p:nvSpPr>
        <p:spPr>
          <a:xfrm>
            <a:off x="988106" y="676825"/>
            <a:ext cx="1830508" cy="284709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algn="dist" defTabSz="914096"/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近年來經典解釋模型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9" name="组合 18">
            <a:extLst>
              <a:ext uri="{FF2B5EF4-FFF2-40B4-BE49-F238E27FC236}">
                <a16:creationId xmlns:a16="http://schemas.microsoft.com/office/drawing/2014/main" id="{95D1BEB7-D570-4488-B755-FB26CB492919}"/>
              </a:ext>
            </a:extLst>
          </p:cNvPr>
          <p:cNvGrpSpPr/>
          <p:nvPr userDrawn="1"/>
        </p:nvGrpSpPr>
        <p:grpSpPr>
          <a:xfrm>
            <a:off x="825" y="368749"/>
            <a:ext cx="803897" cy="449255"/>
            <a:chOff x="0" y="252065"/>
            <a:chExt cx="641111" cy="392113"/>
          </a:xfrm>
        </p:grpSpPr>
        <p:sp>
          <p:nvSpPr>
            <p:cNvPr id="10" name="矩形 59">
              <a:extLst>
                <a:ext uri="{FF2B5EF4-FFF2-40B4-BE49-F238E27FC236}">
                  <a16:creationId xmlns:a16="http://schemas.microsoft.com/office/drawing/2014/main" id="{C8FF11F1-5565-4DBA-AA3D-C8DCC8B4A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52065"/>
              <a:ext cx="227013" cy="3921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121890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733" dirty="0">
                <a:solidFill>
                  <a:srgbClr val="FFFFFF"/>
                </a:solidFill>
              </a:endParaRPr>
            </a:p>
          </p:txBody>
        </p:sp>
        <p:sp>
          <p:nvSpPr>
            <p:cNvPr id="11" name="矩形 60">
              <a:extLst>
                <a:ext uri="{FF2B5EF4-FFF2-40B4-BE49-F238E27FC236}">
                  <a16:creationId xmlns:a16="http://schemas.microsoft.com/office/drawing/2014/main" id="{32F6DD0E-170A-4ADD-9247-1FFAFBF06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13" y="252065"/>
              <a:ext cx="114300" cy="39211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121890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733" dirty="0">
                <a:solidFill>
                  <a:srgbClr val="FFFFFF"/>
                </a:solidFill>
              </a:endParaRPr>
            </a:p>
          </p:txBody>
        </p:sp>
        <p:sp>
          <p:nvSpPr>
            <p:cNvPr id="12" name="五边形 21">
              <a:extLst>
                <a:ext uri="{FF2B5EF4-FFF2-40B4-BE49-F238E27FC236}">
                  <a16:creationId xmlns:a16="http://schemas.microsoft.com/office/drawing/2014/main" id="{BA16E97D-8D3E-42C2-AC99-27F73D405AD6}"/>
                </a:ext>
              </a:extLst>
            </p:cNvPr>
            <p:cNvSpPr/>
            <p:nvPr/>
          </p:nvSpPr>
          <p:spPr>
            <a:xfrm>
              <a:off x="338378" y="254692"/>
              <a:ext cx="302733" cy="389486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/>
            </a:p>
          </p:txBody>
        </p:sp>
      </p:grpSp>
    </p:spTree>
    <p:extLst>
      <p:ext uri="{BB962C8B-B14F-4D97-AF65-F5344CB8AC3E}">
        <p14:creationId xmlns:p14="http://schemas.microsoft.com/office/powerpoint/2010/main" val="158103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F6DE78A-D299-4572-A337-64E5B8202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AA0C12-7879-4545-973B-5B0661020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5A1650-E7F3-4A72-AC95-CAEC262AB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CB084-51A8-4949-8ADD-2ED30B1DC960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EA2D39-F8AC-4DB7-8EDC-6DD5DFFCA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E5FEEC-3CFD-4760-A626-6E15A06A8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E05E7-D406-411A-8D5A-4F315A1D1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24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5" r:id="rId8"/>
    <p:sldLayoutId id="2147483666" r:id="rId9"/>
    <p:sldLayoutId id="2147483667" r:id="rId10"/>
    <p:sldLayoutId id="2147483668" r:id="rId11"/>
    <p:sldLayoutId id="2147483681" r:id="rId12"/>
    <p:sldLayoutId id="2147483656" r:id="rId13"/>
    <p:sldLayoutId id="2147483657" r:id="rId14"/>
    <p:sldLayoutId id="2147483658" r:id="rId15"/>
    <p:sldLayoutId id="2147483659" r:id="rId16"/>
    <p:sldLayoutId id="2147483660" r:id="rId17"/>
    <p:sldLayoutId id="2147483661" r:id="rId18"/>
    <p:sldLayoutId id="2147483662" r:id="rId19"/>
    <p:sldLayoutId id="2147483663" r:id="rId20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40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notesSlide" Target="../notesSlides/notesSlide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slideLayout" Target="../slideLayouts/slideLayout20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psim.info/ApsimxFiles/Sensitivity_MorrisMethod3641.pdf" TargetMode="Externa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Bank+Marketing" TargetMode="Externa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anaw99/Image_Classification_CNN/tree/master/dataset" TargetMode="Externa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GISH123/Cathay-Holdings-CIP-Projects-for-Interpretable-Machine-Learning" TargetMode="External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christophm.github.io/interpretable-ml-book/index.html" TargetMode="External"/><Relationship Id="rId7" Type="http://schemas.openxmlformats.org/officeDocument/2006/relationships/hyperlink" Target="https://arxiv.org/abs/1904.0286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Relationship Id="rId6" Type="http://schemas.openxmlformats.org/officeDocument/2006/relationships/hyperlink" Target="http://www.cs.cornell.edu/~yinlou/papers/lou-kdd13.pdf" TargetMode="External"/><Relationship Id="rId5" Type="http://schemas.openxmlformats.org/officeDocument/2006/relationships/hyperlink" Target="https://arxiv.org/abs/1705.07874" TargetMode="External"/><Relationship Id="rId4" Type="http://schemas.openxmlformats.org/officeDocument/2006/relationships/hyperlink" Target="https://arxiv.org/abs/1602.04938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33BCB1FF-0A01-4EF4-A218-453189B01433}"/>
              </a:ext>
            </a:extLst>
          </p:cNvPr>
          <p:cNvGrpSpPr/>
          <p:nvPr/>
        </p:nvGrpSpPr>
        <p:grpSpPr>
          <a:xfrm>
            <a:off x="-19811" y="3586734"/>
            <a:ext cx="7913796" cy="3345574"/>
            <a:chOff x="-16275" y="2464532"/>
            <a:chExt cx="6472597" cy="2736304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77D2580D-A122-4781-8CF4-100B867C15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093"/>
            <a:stretch/>
          </p:blipFill>
          <p:spPr>
            <a:xfrm flipH="1">
              <a:off x="3059832" y="3724672"/>
              <a:ext cx="3396490" cy="1476164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5FF6CFF-FB4F-44B7-9612-3FB6BEEDE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-16275" y="2464532"/>
              <a:ext cx="4260586" cy="2736304"/>
            </a:xfrm>
            <a:prstGeom prst="rect">
              <a:avLst/>
            </a:prstGeom>
          </p:spPr>
        </p:pic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B402C234-25B4-4135-B19E-C4F30F2E4DC8}"/>
                </a:ext>
              </a:extLst>
            </p:cNvPr>
            <p:cNvSpPr/>
            <p:nvPr/>
          </p:nvSpPr>
          <p:spPr>
            <a:xfrm>
              <a:off x="5544108" y="4659034"/>
              <a:ext cx="791507" cy="486054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399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441CCF2-53B9-48E8-AAF5-6B8F3D56FE97}"/>
              </a:ext>
            </a:extLst>
          </p:cNvPr>
          <p:cNvGrpSpPr/>
          <p:nvPr/>
        </p:nvGrpSpPr>
        <p:grpSpPr>
          <a:xfrm>
            <a:off x="7824045" y="0"/>
            <a:ext cx="5230580" cy="1762491"/>
            <a:chOff x="5868434" y="0"/>
            <a:chExt cx="3924146" cy="1322276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E29D0EA9-27D1-466F-A4A2-1A64C5284F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 flipH="1" flipV="1">
              <a:off x="6264188" y="0"/>
              <a:ext cx="3528392" cy="1322276"/>
            </a:xfrm>
            <a:prstGeom prst="rect">
              <a:avLst/>
            </a:prstGeom>
          </p:spPr>
        </p:pic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8884CC67-D6B0-47E0-A1FC-CCD4BF2ED8FD}"/>
                </a:ext>
              </a:extLst>
            </p:cNvPr>
            <p:cNvSpPr/>
            <p:nvPr/>
          </p:nvSpPr>
          <p:spPr>
            <a:xfrm flipV="1">
              <a:off x="8367183" y="661138"/>
              <a:ext cx="791507" cy="46805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399"/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5BAB9835-5A5B-4620-8F23-1433F13B647B}"/>
                </a:ext>
              </a:extLst>
            </p:cNvPr>
            <p:cNvSpPr/>
            <p:nvPr/>
          </p:nvSpPr>
          <p:spPr>
            <a:xfrm flipV="1">
              <a:off x="5868434" y="0"/>
              <a:ext cx="791507" cy="46805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399"/>
            </a:p>
          </p:txBody>
        </p:sp>
      </p:grpSp>
      <p:sp>
        <p:nvSpPr>
          <p:cNvPr id="9" name="TextBox 5">
            <a:extLst>
              <a:ext uri="{FF2B5EF4-FFF2-40B4-BE49-F238E27FC236}">
                <a16:creationId xmlns:a16="http://schemas.microsoft.com/office/drawing/2014/main" id="{24B593F5-0826-4E2E-9C94-7F2BB8E54620}"/>
              </a:ext>
            </a:extLst>
          </p:cNvPr>
          <p:cNvSpPr txBox="1"/>
          <p:nvPr/>
        </p:nvSpPr>
        <p:spPr>
          <a:xfrm>
            <a:off x="5138873" y="1364145"/>
            <a:ext cx="6450956" cy="2208543"/>
          </a:xfrm>
          <a:prstGeom prst="rect">
            <a:avLst/>
          </a:prstGeom>
          <a:noFill/>
        </p:spPr>
        <p:txBody>
          <a:bodyPr wrap="square" lIns="121845" tIns="60923" rIns="121845" bIns="60923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ID" altLang="zh-CN" sz="4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itchFamily="34" charset="0"/>
              </a:rPr>
              <a:t>Interpretable Machine Learning</a:t>
            </a:r>
            <a:endParaRPr lang="id-ID" altLang="zh-CN" sz="4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2E0A091-0815-4AB6-ABD7-303D68BFA8D3}"/>
              </a:ext>
            </a:extLst>
          </p:cNvPr>
          <p:cNvSpPr/>
          <p:nvPr/>
        </p:nvSpPr>
        <p:spPr>
          <a:xfrm>
            <a:off x="7251700" y="3683000"/>
            <a:ext cx="3721558" cy="276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>
            <a:spAutoFit/>
          </a:bodyPr>
          <a:lstStyle/>
          <a:p>
            <a:pPr algn="dist"/>
            <a:r>
              <a:rPr lang="en-ID" altLang="zh-CN" sz="1200" dirty="0">
                <a:solidFill>
                  <a:schemeClr val="bg1"/>
                </a:solidFill>
              </a:rPr>
              <a:t>CIP LAB </a:t>
            </a:r>
            <a:r>
              <a:rPr lang="zh-TW" altLang="en-US" sz="1200" dirty="0">
                <a:solidFill>
                  <a:schemeClr val="bg1"/>
                </a:solidFill>
              </a:rPr>
              <a:t>邵立瑜 時間</a:t>
            </a:r>
            <a:r>
              <a:rPr lang="zh-CN" altLang="en-US" sz="1200" dirty="0">
                <a:solidFill>
                  <a:schemeClr val="bg1"/>
                </a:solidFill>
              </a:rPr>
              <a:t>：</a:t>
            </a:r>
            <a:r>
              <a:rPr lang="en-US" altLang="zh-CN" sz="1200" dirty="0">
                <a:solidFill>
                  <a:schemeClr val="bg1"/>
                </a:solidFill>
              </a:rPr>
              <a:t>2019</a:t>
            </a:r>
            <a:r>
              <a:rPr lang="zh-TW" altLang="en-US" sz="1200" dirty="0">
                <a:solidFill>
                  <a:schemeClr val="bg1"/>
                </a:solidFill>
              </a:rPr>
              <a:t>年</a:t>
            </a:r>
            <a:r>
              <a:rPr lang="en-US" altLang="zh-CN" sz="1200" dirty="0">
                <a:solidFill>
                  <a:schemeClr val="bg1"/>
                </a:solidFill>
              </a:rPr>
              <a:t>8</a:t>
            </a:r>
            <a:r>
              <a:rPr lang="zh-CN" altLang="en-US" sz="1200" dirty="0">
                <a:solidFill>
                  <a:schemeClr val="bg1"/>
                </a:solidFill>
              </a:rPr>
              <a:t>月</a:t>
            </a:r>
            <a:r>
              <a:rPr lang="en-US" altLang="zh-CN" sz="1200" dirty="0">
                <a:solidFill>
                  <a:schemeClr val="bg1"/>
                </a:solidFill>
              </a:rPr>
              <a:t>21</a:t>
            </a:r>
            <a:r>
              <a:rPr lang="zh-CN" altLang="en-US" sz="1200" dirty="0">
                <a:solidFill>
                  <a:schemeClr val="bg1"/>
                </a:solidFill>
              </a:rPr>
              <a:t>日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9D9FC040-8516-4BAE-BBAD-43EC3F1663E4}"/>
              </a:ext>
            </a:extLst>
          </p:cNvPr>
          <p:cNvSpPr txBox="1"/>
          <p:nvPr/>
        </p:nvSpPr>
        <p:spPr>
          <a:xfrm>
            <a:off x="2332261" y="1182390"/>
            <a:ext cx="2434800" cy="2777609"/>
          </a:xfrm>
          <a:prstGeom prst="rect">
            <a:avLst/>
          </a:prstGeom>
          <a:noFill/>
        </p:spPr>
        <p:txBody>
          <a:bodyPr wrap="square" lIns="121845" tIns="60923" rIns="121845" bIns="60923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1500" dirty="0">
                <a:solidFill>
                  <a:schemeClr val="accent1"/>
                </a:solidFill>
                <a:latin typeface="Agency FB" panose="020B0503020202020204" pitchFamily="34" charset="0"/>
                <a:ea typeface="华文琥珀" panose="02010800040101010101" pitchFamily="2" charset="-122"/>
                <a:cs typeface="Clear Sans Light" pitchFamily="34" charset="0"/>
              </a:rPr>
              <a:t>2019</a:t>
            </a:r>
            <a:endParaRPr lang="id-ID" altLang="zh-CN" sz="8000" dirty="0">
              <a:solidFill>
                <a:schemeClr val="accent1"/>
              </a:solidFill>
              <a:latin typeface="Agency FB" panose="020B0503020202020204" pitchFamily="34" charset="0"/>
              <a:ea typeface="华文琥珀" panose="02010800040101010101" pitchFamily="2" charset="-122"/>
              <a:cs typeface="Clear Sans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98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animBg="1"/>
      <p:bldP spid="12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12576AE-22D0-4C92-B346-09B70DFAB68C}"/>
              </a:ext>
            </a:extLst>
          </p:cNvPr>
          <p:cNvGrpSpPr/>
          <p:nvPr/>
        </p:nvGrpSpPr>
        <p:grpSpPr>
          <a:xfrm flipH="1">
            <a:off x="4368342" y="3241050"/>
            <a:ext cx="7965748" cy="3647280"/>
            <a:chOff x="-16275" y="2464532"/>
            <a:chExt cx="6472597" cy="2736304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879D8C0-FCA8-4EF1-9200-5175FECFBC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093"/>
            <a:stretch/>
          </p:blipFill>
          <p:spPr>
            <a:xfrm flipH="1">
              <a:off x="3059832" y="3724672"/>
              <a:ext cx="3396490" cy="1476164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5AA8ED8-F849-41C5-A3DA-6EEFAF26F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-16275" y="2464532"/>
              <a:ext cx="4260586" cy="2736304"/>
            </a:xfrm>
            <a:prstGeom prst="rect">
              <a:avLst/>
            </a:prstGeom>
          </p:spPr>
        </p:pic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C0F7ED83-839E-4F68-A972-81B96D6CC1BA}"/>
                </a:ext>
              </a:extLst>
            </p:cNvPr>
            <p:cNvSpPr/>
            <p:nvPr/>
          </p:nvSpPr>
          <p:spPr>
            <a:xfrm>
              <a:off x="5544108" y="4659034"/>
              <a:ext cx="791507" cy="486054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399"/>
            </a:p>
          </p:txBody>
        </p:sp>
      </p:grp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9F46A30-17B7-4E15-8D54-59FA5E914290}"/>
              </a:ext>
            </a:extLst>
          </p:cNvPr>
          <p:cNvSpPr txBox="1">
            <a:spLocks/>
          </p:cNvSpPr>
          <p:nvPr/>
        </p:nvSpPr>
        <p:spPr>
          <a:xfrm>
            <a:off x="2457936" y="2186222"/>
            <a:ext cx="1481175" cy="1764009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11463" dirty="0">
                <a:solidFill>
                  <a:schemeClr val="accent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CFF755E-4A00-43C1-BF67-35BD74B50749}"/>
              </a:ext>
            </a:extLst>
          </p:cNvPr>
          <p:cNvSpPr txBox="1"/>
          <p:nvPr/>
        </p:nvSpPr>
        <p:spPr>
          <a:xfrm>
            <a:off x="4692587" y="2672805"/>
            <a:ext cx="3531529" cy="814554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ID" altLang="zh-CN" sz="4000" dirty="0">
                <a:solidFill>
                  <a:schemeClr val="accent1"/>
                </a:solidFill>
                <a:latin typeface="微软雅黑"/>
                <a:ea typeface="微软雅黑"/>
              </a:rPr>
              <a:t>LIME, </a:t>
            </a:r>
            <a:r>
              <a:rPr lang="en-ID" altLang="zh-TW" sz="4000" dirty="0">
                <a:solidFill>
                  <a:schemeClr val="accent1"/>
                </a:solidFill>
                <a:latin typeface="微软雅黑"/>
                <a:ea typeface="微软雅黑"/>
              </a:rPr>
              <a:t>SHAP</a:t>
            </a:r>
            <a:endParaRPr lang="zh-CN" altLang="en-US" sz="4000" dirty="0">
              <a:solidFill>
                <a:schemeClr val="accent1"/>
              </a:solidFill>
              <a:latin typeface="微软雅黑"/>
              <a:ea typeface="微软雅黑"/>
            </a:endParaRPr>
          </a:p>
        </p:txBody>
      </p:sp>
      <p:cxnSp>
        <p:nvCxnSpPr>
          <p:cNvPr id="12" name="Straight Connector 13">
            <a:extLst>
              <a:ext uri="{FF2B5EF4-FFF2-40B4-BE49-F238E27FC236}">
                <a16:creationId xmlns:a16="http://schemas.microsoft.com/office/drawing/2014/main" id="{636AF9E6-3605-4777-92E2-21823906F3D5}"/>
              </a:ext>
            </a:extLst>
          </p:cNvPr>
          <p:cNvCxnSpPr/>
          <p:nvPr/>
        </p:nvCxnSpPr>
        <p:spPr>
          <a:xfrm flipH="1">
            <a:off x="1885" y="4110075"/>
            <a:ext cx="6329992" cy="0"/>
          </a:xfrm>
          <a:prstGeom prst="line">
            <a:avLst/>
          </a:prstGeom>
          <a:ln w="19050" cap="sq">
            <a:solidFill>
              <a:schemeClr val="accent3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1951E34E-85E5-468A-89E2-24A487A6EBCD}"/>
              </a:ext>
            </a:extLst>
          </p:cNvPr>
          <p:cNvSpPr txBox="1"/>
          <p:nvPr/>
        </p:nvSpPr>
        <p:spPr>
          <a:xfrm>
            <a:off x="3757612" y="855107"/>
            <a:ext cx="369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LIME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C885165-CAE9-49DB-9EB4-87E221BB1DE1}"/>
              </a:ext>
            </a:extLst>
          </p:cNvPr>
          <p:cNvSpPr txBox="1"/>
          <p:nvPr/>
        </p:nvSpPr>
        <p:spPr>
          <a:xfrm>
            <a:off x="3619500" y="1390650"/>
            <a:ext cx="435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使用線性近似方法來訓練出一個解釋模型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3791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FC4B890-82CA-4393-8282-81A89105A65F}"/>
              </a:ext>
            </a:extLst>
          </p:cNvPr>
          <p:cNvSpPr txBox="1"/>
          <p:nvPr/>
        </p:nvSpPr>
        <p:spPr>
          <a:xfrm>
            <a:off x="4638663" y="2356366"/>
            <a:ext cx="2724150" cy="876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D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B9B4526-B9BF-44D2-A6B2-3FDDBAD8741B}"/>
              </a:ext>
            </a:extLst>
          </p:cNvPr>
          <p:cNvSpPr txBox="1"/>
          <p:nvPr/>
        </p:nvSpPr>
        <p:spPr>
          <a:xfrm>
            <a:off x="4672004" y="1668721"/>
            <a:ext cx="196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Original data X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258A3899-C4A4-4C4A-B872-24EE20A8CE63}"/>
              </a:ext>
            </a:extLst>
          </p:cNvPr>
          <p:cNvCxnSpPr>
            <a:cxnSpLocks/>
          </p:cNvCxnSpPr>
          <p:nvPr/>
        </p:nvCxnSpPr>
        <p:spPr>
          <a:xfrm>
            <a:off x="5524488" y="2464832"/>
            <a:ext cx="0" cy="2357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3123E665-43D9-4167-A334-6F9FBE70EC69}"/>
              </a:ext>
            </a:extLst>
          </p:cNvPr>
          <p:cNvSpPr txBox="1"/>
          <p:nvPr/>
        </p:nvSpPr>
        <p:spPr>
          <a:xfrm>
            <a:off x="4381488" y="3079492"/>
            <a:ext cx="122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transform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41C5B28-2580-4419-BE3B-6BF8F4B18ACC}"/>
              </a:ext>
            </a:extLst>
          </p:cNvPr>
          <p:cNvSpPr txBox="1"/>
          <p:nvPr/>
        </p:nvSpPr>
        <p:spPr>
          <a:xfrm>
            <a:off x="4610076" y="392713"/>
            <a:ext cx="238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Example: image data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9DD1FF7-2548-463B-9A76-0EE91308409A}"/>
              </a:ext>
            </a:extLst>
          </p:cNvPr>
          <p:cNvSpPr txBox="1"/>
          <p:nvPr/>
        </p:nvSpPr>
        <p:spPr>
          <a:xfrm>
            <a:off x="4543413" y="4930438"/>
            <a:ext cx="1962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Representational data X’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469EAF3-2BDE-4E2B-A6CD-93680B87B18A}"/>
              </a:ext>
            </a:extLst>
          </p:cNvPr>
          <p:cNvSpPr txBox="1"/>
          <p:nvPr/>
        </p:nvSpPr>
        <p:spPr>
          <a:xfrm>
            <a:off x="2526503" y="3079492"/>
            <a:ext cx="126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X= hx(X’)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C50CE606-64CC-4F64-B16A-7AC6C19AB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061" y="832021"/>
            <a:ext cx="2205039" cy="2166354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BDFFD75D-8116-4B54-9C52-560AC1BE9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580" y="3786180"/>
            <a:ext cx="2476535" cy="2455062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6E45C4EF-6657-4047-A33D-71C2A2CEB7F0}"/>
              </a:ext>
            </a:extLst>
          </p:cNvPr>
          <p:cNvSpPr txBox="1"/>
          <p:nvPr/>
        </p:nvSpPr>
        <p:spPr>
          <a:xfrm>
            <a:off x="9334470" y="1730532"/>
            <a:ext cx="88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pixels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F9DE962-DA35-4632-8FDC-9DA63AA3A8FB}"/>
              </a:ext>
            </a:extLst>
          </p:cNvPr>
          <p:cNvSpPr txBox="1"/>
          <p:nvPr/>
        </p:nvSpPr>
        <p:spPr>
          <a:xfrm>
            <a:off x="9020132" y="5147667"/>
            <a:ext cx="151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Super-pixels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E11364B-D625-4783-A984-909978222F39}"/>
              </a:ext>
            </a:extLst>
          </p:cNvPr>
          <p:cNvSpPr txBox="1"/>
          <p:nvPr/>
        </p:nvSpPr>
        <p:spPr>
          <a:xfrm>
            <a:off x="10353674" y="1668721"/>
            <a:ext cx="1514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預測模型吃的資料</a:t>
            </a:r>
            <a:endParaRPr lang="en-ID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6C4502B-BE55-48D8-8AFC-44B607887B38}"/>
              </a:ext>
            </a:extLst>
          </p:cNvPr>
          <p:cNvSpPr txBox="1"/>
          <p:nvPr/>
        </p:nvSpPr>
        <p:spPr>
          <a:xfrm>
            <a:off x="10353675" y="5013711"/>
            <a:ext cx="1514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解釋模型吃的資料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5629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CB162623-2B6E-4BDD-A279-C1EFB2480911}"/>
              </a:ext>
            </a:extLst>
          </p:cNvPr>
          <p:cNvSpPr txBox="1"/>
          <p:nvPr/>
        </p:nvSpPr>
        <p:spPr>
          <a:xfrm>
            <a:off x="5624515" y="2645333"/>
            <a:ext cx="91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其中</a:t>
            </a:r>
            <a:endParaRPr lang="en-ID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535A9DC-F34C-475D-9573-D40934D65BA9}"/>
              </a:ext>
            </a:extLst>
          </p:cNvPr>
          <p:cNvSpPr txBox="1"/>
          <p:nvPr/>
        </p:nvSpPr>
        <p:spPr>
          <a:xfrm>
            <a:off x="5693570" y="199050"/>
            <a:ext cx="203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LIME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9E393C5-9B47-40BC-92EF-73C138D1E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075" y="3143251"/>
            <a:ext cx="6038850" cy="9906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D1E0072-EC27-47A6-B838-C4FE2892DF8B}"/>
              </a:ext>
            </a:extLst>
          </p:cNvPr>
          <p:cNvSpPr txBox="1"/>
          <p:nvPr/>
        </p:nvSpPr>
        <p:spPr>
          <a:xfrm>
            <a:off x="3114676" y="5382694"/>
            <a:ext cx="6457950" cy="384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D</a:t>
            </a:r>
            <a:r>
              <a:rPr lang="zh-TW" altLang="en-US" dirty="0"/>
              <a:t> </a:t>
            </a:r>
            <a:r>
              <a:rPr lang="en-ID" altLang="zh-TW" dirty="0"/>
              <a:t>function</a:t>
            </a:r>
            <a:r>
              <a:rPr lang="en-ID" dirty="0"/>
              <a:t> (e.g. cosine distance for text, L2 distance for images)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F8F2BD1-737B-4822-88D8-AFA75A23D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045" y="4843998"/>
            <a:ext cx="781050" cy="24765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46265BBC-210A-43CF-B51F-1E8251CBBC9C}"/>
              </a:ext>
            </a:extLst>
          </p:cNvPr>
          <p:cNvSpPr txBox="1"/>
          <p:nvPr/>
        </p:nvSpPr>
        <p:spPr>
          <a:xfrm>
            <a:off x="5614990" y="4183620"/>
            <a:ext cx="90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其中 </a:t>
            </a:r>
            <a:endParaRPr lang="en-ID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C54D151-2E81-44C4-805C-455121A34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095" y="4829711"/>
            <a:ext cx="1733550" cy="27622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10A3EE4-778C-4EBF-B8D5-9DFEC7226A46}"/>
              </a:ext>
            </a:extLst>
          </p:cNvPr>
          <p:cNvSpPr txBox="1"/>
          <p:nvPr/>
        </p:nvSpPr>
        <p:spPr>
          <a:xfrm>
            <a:off x="8229599" y="4725858"/>
            <a:ext cx="3667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en-ID" dirty="0"/>
              <a:t>D(</a:t>
            </a:r>
            <a:r>
              <a:rPr lang="zh-TW" altLang="en-US" dirty="0"/>
              <a:t>距離</a:t>
            </a:r>
            <a:r>
              <a:rPr lang="en-US" altLang="zh-TW" dirty="0"/>
              <a:t>)</a:t>
            </a:r>
            <a:r>
              <a:rPr lang="zh-TW" altLang="en-US" dirty="0"/>
              <a:t>越大，</a:t>
            </a:r>
            <a:r>
              <a:rPr lang="el-GR" dirty="0"/>
              <a:t>π</a:t>
            </a:r>
            <a:r>
              <a:rPr lang="zh-TW" altLang="en-US" dirty="0"/>
              <a:t>越小</a:t>
            </a:r>
            <a:endParaRPr lang="en-ID" altLang="zh-TW" dirty="0"/>
          </a:p>
          <a:p>
            <a:r>
              <a:rPr lang="zh-TW" altLang="en-US" dirty="0"/>
              <a:t>抽樣</a:t>
            </a:r>
            <a:r>
              <a:rPr lang="en-ID" altLang="zh-TW" dirty="0"/>
              <a:t>z</a:t>
            </a:r>
            <a:r>
              <a:rPr lang="zh-TW" altLang="en-US" dirty="0"/>
              <a:t>與要解釋的</a:t>
            </a:r>
            <a:r>
              <a:rPr lang="en-ID" altLang="zh-TW" dirty="0"/>
              <a:t>instance x</a:t>
            </a:r>
            <a:r>
              <a:rPr lang="zh-TW" altLang="en-US" dirty="0"/>
              <a:t>之距離</a:t>
            </a:r>
            <a:endParaRPr lang="en-ID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451A5A4-3EBB-4B19-92AF-FFD09D5E47D5}"/>
              </a:ext>
            </a:extLst>
          </p:cNvPr>
          <p:cNvSpPr txBox="1"/>
          <p:nvPr/>
        </p:nvSpPr>
        <p:spPr>
          <a:xfrm>
            <a:off x="6286500" y="3059668"/>
            <a:ext cx="719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0070C0"/>
                </a:solidFill>
              </a:rPr>
              <a:t>權重</a:t>
            </a:r>
            <a:endParaRPr lang="en-ID" dirty="0">
              <a:solidFill>
                <a:srgbClr val="0070C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9485CFF-D27F-4739-B787-A0164781CA9D}"/>
              </a:ext>
            </a:extLst>
          </p:cNvPr>
          <p:cNvSpPr txBox="1"/>
          <p:nvPr/>
        </p:nvSpPr>
        <p:spPr>
          <a:xfrm>
            <a:off x="8982076" y="3034520"/>
            <a:ext cx="2085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預測模型與解釋模型，</a:t>
            </a:r>
            <a:r>
              <a:rPr lang="en-ID" altLang="zh-TW" dirty="0"/>
              <a:t>”</a:t>
            </a:r>
            <a:r>
              <a:rPr lang="zh-TW" altLang="en-US" dirty="0"/>
              <a:t>預測值</a:t>
            </a:r>
            <a:r>
              <a:rPr lang="en-ID" altLang="zh-TW" dirty="0"/>
              <a:t>”</a:t>
            </a:r>
            <a:r>
              <a:rPr lang="zh-TW" altLang="en-US" dirty="0"/>
              <a:t>的均方差</a:t>
            </a:r>
            <a:endParaRPr lang="en-ID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CEC60A7-9EC0-4770-A99E-B293B7D470C3}"/>
              </a:ext>
            </a:extLst>
          </p:cNvPr>
          <p:cNvSpPr txBox="1"/>
          <p:nvPr/>
        </p:nvSpPr>
        <p:spPr>
          <a:xfrm>
            <a:off x="7312820" y="3058865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均方差</a:t>
            </a:r>
            <a:endParaRPr lang="en-ID" dirty="0">
              <a:solidFill>
                <a:srgbClr val="FF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2F799E1-6977-404A-B98A-D976CD4C88A6}"/>
              </a:ext>
            </a:extLst>
          </p:cNvPr>
          <p:cNvSpPr txBox="1"/>
          <p:nvPr/>
        </p:nvSpPr>
        <p:spPr>
          <a:xfrm>
            <a:off x="8982076" y="742285"/>
            <a:ext cx="2155030" cy="923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altLang="zh-TW" dirty="0"/>
              <a:t>z</a:t>
            </a:r>
            <a:r>
              <a:rPr lang="zh-TW" altLang="en-US" dirty="0"/>
              <a:t>為在一個</a:t>
            </a:r>
            <a:r>
              <a:rPr lang="en-ID" altLang="zh-TW" dirty="0"/>
              <a:t>data instance x</a:t>
            </a:r>
            <a:r>
              <a:rPr lang="zh-TW" altLang="en-US" dirty="0"/>
              <a:t>附近 進行擾動抽樣後的樣本</a:t>
            </a:r>
            <a:endParaRPr lang="en-ID" dirty="0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CEBB8338-4E58-4339-869E-8630470A2F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0681" y="2829742"/>
            <a:ext cx="638175" cy="458245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52F27BAC-369A-4160-AB0F-731332119F4D}"/>
              </a:ext>
            </a:extLst>
          </p:cNvPr>
          <p:cNvSpPr txBox="1"/>
          <p:nvPr/>
        </p:nvSpPr>
        <p:spPr>
          <a:xfrm>
            <a:off x="500062" y="3210521"/>
            <a:ext cx="28253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模型解釋複雜度</a:t>
            </a:r>
            <a:endParaRPr lang="en-ID" altLang="zh-TW" dirty="0"/>
          </a:p>
          <a:p>
            <a:pPr algn="ctr"/>
            <a:r>
              <a:rPr lang="en-ID" dirty="0"/>
              <a:t>e.g. decision</a:t>
            </a:r>
            <a:r>
              <a:rPr lang="zh-TW" altLang="en-US" dirty="0"/>
              <a:t> </a:t>
            </a:r>
            <a:r>
              <a:rPr lang="en-ID" altLang="zh-TW" dirty="0"/>
              <a:t>tree</a:t>
            </a:r>
            <a:r>
              <a:rPr lang="zh-TW" altLang="en-US" dirty="0"/>
              <a:t>有幾層，</a:t>
            </a:r>
            <a:r>
              <a:rPr lang="en-ID" altLang="zh-TW" dirty="0"/>
              <a:t>super-pixels</a:t>
            </a:r>
            <a:r>
              <a:rPr lang="zh-TW" altLang="en-US" dirty="0"/>
              <a:t>有幾個</a:t>
            </a:r>
            <a:endParaRPr lang="en-ID" altLang="zh-TW" dirty="0"/>
          </a:p>
          <a:p>
            <a:pPr algn="ctr"/>
            <a:r>
              <a:rPr lang="zh-TW" altLang="en-US" dirty="0"/>
              <a:t>在</a:t>
            </a:r>
            <a:r>
              <a:rPr lang="en-ID" altLang="zh-TW" dirty="0"/>
              <a:t>LIME</a:t>
            </a:r>
            <a:r>
              <a:rPr lang="zh-TW" altLang="en-US" dirty="0"/>
              <a:t>為一個常數</a:t>
            </a:r>
            <a:endParaRPr lang="en-ID" dirty="0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9B933DAD-23F6-412A-AE34-23C86E1C17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5752" y="1703936"/>
            <a:ext cx="4838700" cy="866775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1FA0148C-0155-48A5-B970-4E14B2DE3342}"/>
              </a:ext>
            </a:extLst>
          </p:cNvPr>
          <p:cNvSpPr txBox="1"/>
          <p:nvPr/>
        </p:nvSpPr>
        <p:spPr>
          <a:xfrm>
            <a:off x="2643188" y="5855225"/>
            <a:ext cx="78009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/>
              <a:t>在</a:t>
            </a:r>
            <a:r>
              <a:rPr lang="en-ID" altLang="zh-TW" sz="2800" dirty="0"/>
              <a:t>LIME</a:t>
            </a:r>
            <a:r>
              <a:rPr lang="zh-TW" altLang="en-US" sz="2800" dirty="0"/>
              <a:t>下，</a:t>
            </a:r>
            <a:r>
              <a:rPr lang="en-ID" sz="2800" dirty="0"/>
              <a:t>Loss function</a:t>
            </a:r>
            <a:r>
              <a:rPr lang="zh-TW" altLang="en-US" sz="2800" dirty="0"/>
              <a:t>為一個</a:t>
            </a:r>
            <a:r>
              <a:rPr lang="en-ID" altLang="zh-TW" sz="2800" dirty="0"/>
              <a:t>weighted linear regression + L1 Term(LASSO or LARS)</a:t>
            </a:r>
            <a:endParaRPr lang="en-ID" sz="28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58B6E1D-E5D4-4739-89F8-144904E347B5}"/>
              </a:ext>
            </a:extLst>
          </p:cNvPr>
          <p:cNvSpPr txBox="1"/>
          <p:nvPr/>
        </p:nvSpPr>
        <p:spPr>
          <a:xfrm>
            <a:off x="4633912" y="572167"/>
            <a:ext cx="2924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X map to x’</a:t>
            </a:r>
          </a:p>
          <a:p>
            <a:pPr algn="ctr"/>
            <a:r>
              <a:rPr lang="en-ID" dirty="0"/>
              <a:t>LIME</a:t>
            </a:r>
            <a:r>
              <a:rPr lang="zh-TW" altLang="en-US" dirty="0"/>
              <a:t>之</a:t>
            </a:r>
            <a:r>
              <a:rPr lang="en-ID" altLang="zh-TW" dirty="0"/>
              <a:t>mapping</a:t>
            </a:r>
            <a:r>
              <a:rPr lang="zh-TW" altLang="en-US" dirty="0"/>
              <a:t>為不特定的方式</a:t>
            </a:r>
            <a:r>
              <a:rPr lang="en-ID" altLang="zh-TW" dirty="0"/>
              <a:t>(text =&gt; word vector, image =&gt; super pixel)</a:t>
            </a:r>
          </a:p>
        </p:txBody>
      </p:sp>
    </p:spTree>
    <p:extLst>
      <p:ext uri="{BB962C8B-B14F-4D97-AF65-F5344CB8AC3E}">
        <p14:creationId xmlns:p14="http://schemas.microsoft.com/office/powerpoint/2010/main" val="61201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38BE3DAD-651E-4A58-84AC-25A3A1BF0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862" y="1452562"/>
            <a:ext cx="5514975" cy="2867025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894A2C37-7B25-4B3F-8EEC-B6892FFEB5F9}"/>
              </a:ext>
            </a:extLst>
          </p:cNvPr>
          <p:cNvSpPr txBox="1"/>
          <p:nvPr/>
        </p:nvSpPr>
        <p:spPr>
          <a:xfrm>
            <a:off x="3090862" y="4414838"/>
            <a:ext cx="5305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整個</a:t>
            </a:r>
            <a:r>
              <a:rPr lang="en-ID" altLang="zh-TW" dirty="0"/>
              <a:t>LIME</a:t>
            </a:r>
            <a:r>
              <a:rPr lang="zh-TW" altLang="en-US" dirty="0"/>
              <a:t>就是實行</a:t>
            </a:r>
            <a:r>
              <a:rPr lang="en-ID" altLang="zh-TW" dirty="0"/>
              <a:t>LASSO</a:t>
            </a:r>
            <a:r>
              <a:rPr lang="zh-TW" altLang="en-US" dirty="0"/>
              <a:t>迴歸</a:t>
            </a:r>
            <a:endParaRPr lang="en-ID" altLang="zh-TW" dirty="0"/>
          </a:p>
          <a:p>
            <a:pPr algn="ctr"/>
            <a:r>
              <a:rPr lang="zh-TW" altLang="en-US" dirty="0"/>
              <a:t>（更準確來說，</a:t>
            </a:r>
            <a:r>
              <a:rPr lang="en-ID" altLang="zh-TW" dirty="0"/>
              <a:t>LARS</a:t>
            </a:r>
            <a:r>
              <a:rPr lang="zh-TW" altLang="en-US" dirty="0"/>
              <a:t>迴歸）</a:t>
            </a:r>
            <a:endParaRPr lang="en-ID" altLang="zh-TW" dirty="0"/>
          </a:p>
          <a:p>
            <a:pPr algn="ctr"/>
            <a:r>
              <a:rPr lang="zh-TW" altLang="en-US" dirty="0"/>
              <a:t>找出</a:t>
            </a:r>
            <a:r>
              <a:rPr lang="en-ID" altLang="zh-TW" dirty="0"/>
              <a:t>K</a:t>
            </a:r>
            <a:r>
              <a:rPr lang="zh-TW" altLang="en-US" dirty="0"/>
              <a:t>個重要的</a:t>
            </a:r>
            <a:r>
              <a:rPr lang="en-ID" altLang="zh-TW" dirty="0"/>
              <a:t>features</a:t>
            </a:r>
            <a:r>
              <a:rPr lang="zh-TW" altLang="en-US" dirty="0"/>
              <a:t>，回傳對應的</a:t>
            </a:r>
            <a:r>
              <a:rPr lang="en-ID" altLang="zh-TW" dirty="0"/>
              <a:t>weight(beta)</a:t>
            </a:r>
          </a:p>
        </p:txBody>
      </p:sp>
    </p:spTree>
    <p:extLst>
      <p:ext uri="{BB962C8B-B14F-4D97-AF65-F5344CB8AC3E}">
        <p14:creationId xmlns:p14="http://schemas.microsoft.com/office/powerpoint/2010/main" val="367144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7DF04CC-88C4-4A15-872B-DDBE899816D9}"/>
              </a:ext>
            </a:extLst>
          </p:cNvPr>
          <p:cNvSpPr txBox="1"/>
          <p:nvPr/>
        </p:nvSpPr>
        <p:spPr>
          <a:xfrm>
            <a:off x="4000500" y="390643"/>
            <a:ext cx="3895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LIME</a:t>
            </a:r>
            <a:r>
              <a:rPr lang="zh-TW" altLang="en-US" dirty="0"/>
              <a:t>還有一個</a:t>
            </a:r>
            <a:r>
              <a:rPr lang="en-ID" altLang="zh-TW" dirty="0"/>
              <a:t>SP-LIME</a:t>
            </a:r>
            <a:r>
              <a:rPr lang="zh-TW" altLang="en-US" dirty="0"/>
              <a:t>演算法</a:t>
            </a:r>
            <a:endParaRPr lang="en-ID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C38CC95-8D91-4DAA-A5ED-1FF51FA85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275" y="1157287"/>
            <a:ext cx="5495925" cy="3419475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EAA36133-A76F-4614-8F5C-157BE8D62B43}"/>
              </a:ext>
            </a:extLst>
          </p:cNvPr>
          <p:cNvSpPr txBox="1"/>
          <p:nvPr/>
        </p:nvSpPr>
        <p:spPr>
          <a:xfrm>
            <a:off x="3319462" y="4576762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主要是進行多次</a:t>
            </a:r>
            <a:r>
              <a:rPr lang="en-ID" altLang="zh-TW" dirty="0"/>
              <a:t>LIME</a:t>
            </a:r>
            <a:r>
              <a:rPr lang="zh-TW" altLang="en-US" dirty="0"/>
              <a:t>（多個</a:t>
            </a:r>
            <a:r>
              <a:rPr lang="en-ID" altLang="zh-TW" dirty="0"/>
              <a:t>data instance)</a:t>
            </a:r>
            <a:r>
              <a:rPr lang="zh-TW" altLang="en-US" dirty="0"/>
              <a:t>之後，用一個很簡單的方法</a:t>
            </a:r>
            <a:r>
              <a:rPr lang="en-US" altLang="zh-TW" dirty="0"/>
              <a:t>”</a:t>
            </a:r>
            <a:r>
              <a:rPr lang="zh-TW" altLang="en-US" dirty="0"/>
              <a:t>哪些</a:t>
            </a:r>
            <a:r>
              <a:rPr lang="en-ID" altLang="zh-TW" dirty="0"/>
              <a:t>features</a:t>
            </a:r>
            <a:r>
              <a:rPr lang="zh-TW" altLang="en-US" dirty="0"/>
              <a:t>出現多次就選出來</a:t>
            </a:r>
            <a:r>
              <a:rPr lang="en-US" altLang="zh-TW" dirty="0"/>
              <a:t>”</a:t>
            </a:r>
            <a:r>
              <a:rPr lang="zh-TW" altLang="en-US" dirty="0"/>
              <a:t>，代表預測模型大概主要靠哪幾個</a:t>
            </a:r>
            <a:r>
              <a:rPr lang="en-ID" altLang="zh-TW" dirty="0"/>
              <a:t>features</a:t>
            </a:r>
            <a:r>
              <a:rPr lang="zh-TW" altLang="en-US" dirty="0"/>
              <a:t>在做預測</a:t>
            </a:r>
            <a:endParaRPr lang="en-ID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0020B6A-7E31-4952-AF7F-E92C210E48A9}"/>
              </a:ext>
            </a:extLst>
          </p:cNvPr>
          <p:cNvSpPr txBox="1"/>
          <p:nvPr/>
        </p:nvSpPr>
        <p:spPr>
          <a:xfrm>
            <a:off x="3412331" y="5700713"/>
            <a:ext cx="536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Overall Importance</a:t>
            </a:r>
            <a:r>
              <a:rPr lang="zh-TW" altLang="en-US" dirty="0"/>
              <a:t>，屬於</a:t>
            </a:r>
            <a:r>
              <a:rPr lang="en-ID" dirty="0"/>
              <a:t>Global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275600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BD58273-C890-4D90-AA95-805CD88A8F0D}"/>
              </a:ext>
            </a:extLst>
          </p:cNvPr>
          <p:cNvSpPr txBox="1"/>
          <p:nvPr/>
        </p:nvSpPr>
        <p:spPr>
          <a:xfrm>
            <a:off x="3629025" y="819150"/>
            <a:ext cx="468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SHAP – Additive Feature Attribution Methods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9DD5C3F-A373-48BA-A624-2242BF71B48D}"/>
              </a:ext>
            </a:extLst>
          </p:cNvPr>
          <p:cNvSpPr txBox="1"/>
          <p:nvPr/>
        </p:nvSpPr>
        <p:spPr>
          <a:xfrm>
            <a:off x="3471862" y="1276350"/>
            <a:ext cx="524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提供了一個理論上最優的</a:t>
            </a:r>
            <a:r>
              <a:rPr lang="en-US" altLang="zh-TW" dirty="0"/>
              <a:t>”</a:t>
            </a:r>
            <a:r>
              <a:rPr lang="zh-TW" altLang="en-US" dirty="0"/>
              <a:t>特徵重要程度</a:t>
            </a:r>
            <a:r>
              <a:rPr lang="en-US" altLang="zh-TW" dirty="0"/>
              <a:t>”</a:t>
            </a:r>
            <a:r>
              <a:rPr lang="zh-TW" altLang="en-US" dirty="0"/>
              <a:t>的分配</a:t>
            </a:r>
            <a:endParaRPr lang="en-ID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FAE0F92-3F6B-4449-BD4C-5FEA4A23F799}"/>
              </a:ext>
            </a:extLst>
          </p:cNvPr>
          <p:cNvSpPr txBox="1"/>
          <p:nvPr/>
        </p:nvSpPr>
        <p:spPr>
          <a:xfrm>
            <a:off x="3471862" y="1733550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並且提出在資料或特徵非常大的情形下，如何近似此最優解的方法</a:t>
            </a:r>
            <a:r>
              <a:rPr lang="en-US" altLang="zh-TW" dirty="0"/>
              <a:t>(</a:t>
            </a:r>
            <a:r>
              <a:rPr lang="zh-TW" altLang="en-US" dirty="0"/>
              <a:t>機器學習之近似</a:t>
            </a:r>
            <a:r>
              <a:rPr lang="en-ID" altLang="zh-TW" dirty="0"/>
              <a:t>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3098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382F3D15-246D-435A-BAE6-0364ED778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25" y="1633537"/>
            <a:ext cx="6496050" cy="1343025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1E652D6C-728F-4943-AED0-A195F6EA4CE7}"/>
              </a:ext>
            </a:extLst>
          </p:cNvPr>
          <p:cNvSpPr txBox="1"/>
          <p:nvPr/>
        </p:nvSpPr>
        <p:spPr>
          <a:xfrm>
            <a:off x="4414835" y="964077"/>
            <a:ext cx="3362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需先知道</a:t>
            </a:r>
            <a:r>
              <a:rPr lang="en-US" altLang="zh-TW" dirty="0"/>
              <a:t>”</a:t>
            </a:r>
            <a:r>
              <a:rPr lang="zh-TW" altLang="en-US" dirty="0"/>
              <a:t>所有</a:t>
            </a:r>
            <a:r>
              <a:rPr lang="en-US" altLang="zh-TW" dirty="0"/>
              <a:t>”</a:t>
            </a:r>
            <a:r>
              <a:rPr lang="zh-TW" altLang="en-US" dirty="0"/>
              <a:t>可能的成員組合之下，所達成的產值</a:t>
            </a:r>
            <a:r>
              <a:rPr lang="en-ID" altLang="zh-TW" dirty="0"/>
              <a:t>(coalition)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8CFA9C8-814D-4482-9F8C-A742FFE86CF7}"/>
              </a:ext>
            </a:extLst>
          </p:cNvPr>
          <p:cNvSpPr txBox="1"/>
          <p:nvPr/>
        </p:nvSpPr>
        <p:spPr>
          <a:xfrm>
            <a:off x="4548186" y="426004"/>
            <a:ext cx="3095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賽局</a:t>
            </a:r>
            <a:r>
              <a:rPr lang="en-ID" dirty="0"/>
              <a:t>Shapley Value</a:t>
            </a:r>
            <a:r>
              <a:rPr lang="zh-TW" altLang="en-US" dirty="0"/>
              <a:t>釋義</a:t>
            </a:r>
            <a:endParaRPr lang="en-ID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D52F36C-A875-4E48-80A6-74A7BC7DE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706" y="3875429"/>
            <a:ext cx="3748088" cy="269806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04956B7-719B-4EAE-88E5-1CD6174807DF}"/>
              </a:ext>
            </a:extLst>
          </p:cNvPr>
          <p:cNvSpPr txBox="1"/>
          <p:nvPr/>
        </p:nvSpPr>
        <p:spPr>
          <a:xfrm>
            <a:off x="4626767" y="3105834"/>
            <a:ext cx="2938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在算出此人加入後，在各順序下，對產值的</a:t>
            </a:r>
            <a:r>
              <a:rPr lang="en-US" altLang="zh-TW" dirty="0"/>
              <a:t>“</a:t>
            </a:r>
            <a:r>
              <a:rPr lang="zh-TW" altLang="en-US" dirty="0"/>
              <a:t>邊際貢獻</a:t>
            </a:r>
            <a:r>
              <a:rPr lang="en-US" altLang="zh-TW" dirty="0"/>
              <a:t>”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5093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16D7CE26-9D21-4CF7-B812-09CC80213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28787"/>
            <a:ext cx="10648950" cy="1457325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CC0E9E9E-4730-42CA-8233-24AE8DFB565D}"/>
              </a:ext>
            </a:extLst>
          </p:cNvPr>
          <p:cNvSpPr txBox="1"/>
          <p:nvPr/>
        </p:nvSpPr>
        <p:spPr>
          <a:xfrm>
            <a:off x="4548187" y="549829"/>
            <a:ext cx="3095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賽局</a:t>
            </a:r>
            <a:r>
              <a:rPr lang="en-ID" dirty="0"/>
              <a:t>Shapley Value</a:t>
            </a:r>
            <a:r>
              <a:rPr lang="zh-TW" altLang="en-US" dirty="0"/>
              <a:t>釋義</a:t>
            </a:r>
            <a:endParaRPr lang="en-ID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857211A-A217-49E6-83FF-601B55F42E64}"/>
              </a:ext>
            </a:extLst>
          </p:cNvPr>
          <p:cNvSpPr txBox="1"/>
          <p:nvPr/>
        </p:nvSpPr>
        <p:spPr>
          <a:xfrm>
            <a:off x="2819400" y="2795409"/>
            <a:ext cx="695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7030A0"/>
                </a:solidFill>
              </a:rPr>
              <a:t>窮舉所有可能次數</a:t>
            </a:r>
            <a:endParaRPr lang="en-ID" dirty="0">
              <a:solidFill>
                <a:srgbClr val="7030A0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6D77F37-46AF-4A9B-8F08-1CBC12DF388E}"/>
              </a:ext>
            </a:extLst>
          </p:cNvPr>
          <p:cNvSpPr txBox="1"/>
          <p:nvPr/>
        </p:nvSpPr>
        <p:spPr>
          <a:xfrm>
            <a:off x="4733924" y="2701886"/>
            <a:ext cx="315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</a:rPr>
              <a:t>邊際貢獻出現的次數</a:t>
            </a:r>
            <a:endParaRPr lang="en-ID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820595D-A173-4258-A91D-9249C2F26A0A}"/>
              </a:ext>
            </a:extLst>
          </p:cNvPr>
          <p:cNvSpPr txBox="1"/>
          <p:nvPr/>
        </p:nvSpPr>
        <p:spPr>
          <a:xfrm>
            <a:off x="8043862" y="2701886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00B050"/>
                </a:solidFill>
              </a:rPr>
              <a:t>邊際貢獻的值</a:t>
            </a:r>
            <a:endParaRPr lang="en-ID" dirty="0">
              <a:solidFill>
                <a:srgbClr val="00B05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971CC5E-ABBA-42B0-B7FD-699D2F19AFB6}"/>
              </a:ext>
            </a:extLst>
          </p:cNvPr>
          <p:cNvSpPr/>
          <p:nvPr/>
        </p:nvSpPr>
        <p:spPr>
          <a:xfrm>
            <a:off x="2819400" y="1543050"/>
            <a:ext cx="609600" cy="256222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A5BFA14-69E2-4F2C-A922-3E7C47995D90}"/>
              </a:ext>
            </a:extLst>
          </p:cNvPr>
          <p:cNvSpPr/>
          <p:nvPr/>
        </p:nvSpPr>
        <p:spPr>
          <a:xfrm>
            <a:off x="3514725" y="1543050"/>
            <a:ext cx="4457700" cy="17907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FF1FFA5-5DC5-4BFC-B4D5-9AF509EAC560}"/>
              </a:ext>
            </a:extLst>
          </p:cNvPr>
          <p:cNvSpPr/>
          <p:nvPr/>
        </p:nvSpPr>
        <p:spPr>
          <a:xfrm>
            <a:off x="7972425" y="1543050"/>
            <a:ext cx="3362325" cy="179070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498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C212CC3-E137-42F7-8C33-901350B6B77C}"/>
              </a:ext>
            </a:extLst>
          </p:cNvPr>
          <p:cNvSpPr txBox="1"/>
          <p:nvPr/>
        </p:nvSpPr>
        <p:spPr>
          <a:xfrm>
            <a:off x="4043680" y="294641"/>
            <a:ext cx="7701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SHAP</a:t>
            </a:r>
            <a:r>
              <a:rPr lang="zh-TW" altLang="en-US" dirty="0"/>
              <a:t>借鑑了賽局理論之</a:t>
            </a:r>
            <a:r>
              <a:rPr lang="en-ID" altLang="zh-TW" dirty="0"/>
              <a:t>Shapley value</a:t>
            </a:r>
            <a:r>
              <a:rPr lang="zh-TW" altLang="en-US" dirty="0"/>
              <a:t>有三個</a:t>
            </a:r>
            <a:r>
              <a:rPr lang="en-ID" altLang="zh-TW" dirty="0"/>
              <a:t>Desirable Properties</a:t>
            </a:r>
          </a:p>
          <a:p>
            <a:r>
              <a:rPr lang="zh-TW" altLang="en-US" dirty="0"/>
              <a:t>即</a:t>
            </a:r>
            <a:r>
              <a:rPr lang="en-ID" altLang="zh-TW" dirty="0"/>
              <a:t>1. Local accuracy 2. Missingness 3. Consistency</a:t>
            </a:r>
            <a:endParaRPr lang="en-ID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7A13781-A4AF-4532-BBE7-5CBE6B8A3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219835"/>
            <a:ext cx="9486900" cy="200025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A8D0432C-5F77-459A-A114-5A5DF7474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" y="3220085"/>
            <a:ext cx="9372600" cy="200977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1FF1F9B8-D543-4902-ABC4-30D5790AF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300" y="5170707"/>
            <a:ext cx="952500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52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MH_Others_1"/>
          <p:cNvSpPr txBox="1"/>
          <p:nvPr>
            <p:custDataLst>
              <p:tags r:id="rId1"/>
            </p:custDataLst>
          </p:nvPr>
        </p:nvSpPr>
        <p:spPr>
          <a:xfrm>
            <a:off x="2304749" y="2688479"/>
            <a:ext cx="2724518" cy="964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TW" altLang="en-US" sz="6265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目錄</a:t>
            </a:r>
            <a:endParaRPr lang="zh-CN" altLang="en-US" sz="6265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MH_Others_2"/>
          <p:cNvSpPr txBox="1"/>
          <p:nvPr>
            <p:custDataLst>
              <p:tags r:id="rId2"/>
            </p:custDataLst>
          </p:nvPr>
        </p:nvSpPr>
        <p:spPr>
          <a:xfrm>
            <a:off x="2318510" y="3652059"/>
            <a:ext cx="2696996" cy="41024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2666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2666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9" name="组合 23"/>
          <p:cNvGrpSpPr/>
          <p:nvPr/>
        </p:nvGrpSpPr>
        <p:grpSpPr>
          <a:xfrm>
            <a:off x="6024254" y="1283531"/>
            <a:ext cx="4286445" cy="650876"/>
            <a:chOff x="4357092" y="1347614"/>
            <a:chExt cx="3215268" cy="488156"/>
          </a:xfrm>
        </p:grpSpPr>
        <p:sp>
          <p:nvSpPr>
            <p:cNvPr id="57" name="MH_SubTitle_1"/>
            <p:cNvSpPr txBox="1"/>
            <p:nvPr>
              <p:custDataLst>
                <p:tags r:id="rId19"/>
              </p:custDataLst>
            </p:nvPr>
          </p:nvSpPr>
          <p:spPr>
            <a:xfrm>
              <a:off x="5391574" y="1461937"/>
              <a:ext cx="2180786" cy="324896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ID" altLang="zh-CN" sz="239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/>
                  <a:ea typeface="微软雅黑"/>
                </a:rPr>
                <a:t>Why interpret?</a:t>
              </a:r>
              <a:endParaRPr lang="zh-CN" altLang="en-US" sz="2399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</a:endParaRPr>
            </a:p>
          </p:txBody>
        </p:sp>
        <p:grpSp>
          <p:nvGrpSpPr>
            <p:cNvPr id="58" name="组合 2"/>
            <p:cNvGrpSpPr/>
            <p:nvPr/>
          </p:nvGrpSpPr>
          <p:grpSpPr>
            <a:xfrm>
              <a:off x="4357092" y="1347614"/>
              <a:ext cx="802436" cy="488156"/>
              <a:chOff x="6127160" y="2096130"/>
              <a:chExt cx="1128426" cy="686432"/>
            </a:xfrm>
          </p:grpSpPr>
          <p:cxnSp>
            <p:nvCxnSpPr>
              <p:cNvPr id="59" name="MH_Other_1"/>
              <p:cNvCxnSpPr/>
              <p:nvPr>
                <p:custDataLst>
                  <p:tags r:id="rId20"/>
                </p:custDataLst>
              </p:nvPr>
            </p:nvCxnSpPr>
            <p:spPr>
              <a:xfrm flipH="1">
                <a:off x="6525624" y="2096130"/>
                <a:ext cx="729962" cy="686432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MH_Other_2"/>
              <p:cNvSpPr/>
              <p:nvPr>
                <p:custDataLst>
                  <p:tags r:id="rId21"/>
                </p:custDataLst>
              </p:nvPr>
            </p:nvSpPr>
            <p:spPr>
              <a:xfrm>
                <a:off x="6145577" y="2497943"/>
                <a:ext cx="532403" cy="242763"/>
              </a:xfrm>
              <a:custGeom>
                <a:avLst/>
                <a:gdLst>
                  <a:gd name="connsiteX0" fmla="*/ 0 w 928918"/>
                  <a:gd name="connsiteY0" fmla="*/ 0 h 459023"/>
                  <a:gd name="connsiteX1" fmla="*/ 928918 w 928918"/>
                  <a:gd name="connsiteY1" fmla="*/ 0 h 459023"/>
                  <a:gd name="connsiteX2" fmla="*/ 464459 w 928918"/>
                  <a:gd name="connsiteY2" fmla="*/ 459023 h 459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28918" h="459023">
                    <a:moveTo>
                      <a:pt x="0" y="0"/>
                    </a:moveTo>
                    <a:lnTo>
                      <a:pt x="928918" y="0"/>
                    </a:lnTo>
                    <a:lnTo>
                      <a:pt x="464459" y="45902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101213" anchor="ctr">
                <a:normAutofit fontScale="77500" lnSpcReduction="20000"/>
              </a:bodyPr>
              <a:lstStyle/>
              <a:p>
                <a:pPr algn="ctr">
                  <a:defRPr/>
                </a:pPr>
                <a:endParaRPr lang="zh-CN" altLang="en-US" sz="1333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1" name="MH_Other_3"/>
              <p:cNvSpPr txBox="1">
                <a:spLocks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6127160" y="2108569"/>
                <a:ext cx="565888" cy="3893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b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da-DK" altLang="zh-CN" sz="2399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A</a:t>
                </a:r>
                <a:endParaRPr lang="zh-CN" altLang="en-US" sz="2399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62" name="组合 24"/>
          <p:cNvGrpSpPr/>
          <p:nvPr/>
        </p:nvGrpSpPr>
        <p:grpSpPr>
          <a:xfrm>
            <a:off x="6024254" y="2275190"/>
            <a:ext cx="4286445" cy="650876"/>
            <a:chOff x="4357092" y="2091358"/>
            <a:chExt cx="3215268" cy="488156"/>
          </a:xfrm>
        </p:grpSpPr>
        <p:sp>
          <p:nvSpPr>
            <p:cNvPr id="63" name="MH_SubTitle_2"/>
            <p:cNvSpPr txBox="1"/>
            <p:nvPr>
              <p:custDataLst>
                <p:tags r:id="rId15"/>
              </p:custDataLst>
            </p:nvPr>
          </p:nvSpPr>
          <p:spPr>
            <a:xfrm>
              <a:off x="5391574" y="2205286"/>
              <a:ext cx="2180786" cy="324896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ID" altLang="zh-CN" sz="239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/>
                  <a:ea typeface="微软雅黑"/>
                </a:rPr>
                <a:t>LIME</a:t>
              </a:r>
              <a:r>
                <a:rPr lang="zh-TW" altLang="en-US" sz="239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/>
                  <a:ea typeface="微软雅黑"/>
                </a:rPr>
                <a:t>、</a:t>
              </a:r>
              <a:r>
                <a:rPr lang="en-ID" altLang="zh-CN" sz="239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/>
                  <a:ea typeface="微软雅黑"/>
                </a:rPr>
                <a:t>SHAP</a:t>
              </a:r>
              <a:endParaRPr lang="zh-CN" altLang="en-US" sz="2399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</a:endParaRPr>
            </a:p>
          </p:txBody>
        </p:sp>
        <p:grpSp>
          <p:nvGrpSpPr>
            <p:cNvPr id="64" name="组合 6"/>
            <p:cNvGrpSpPr/>
            <p:nvPr/>
          </p:nvGrpSpPr>
          <p:grpSpPr>
            <a:xfrm>
              <a:off x="4357092" y="2091358"/>
              <a:ext cx="802436" cy="488156"/>
              <a:chOff x="6127160" y="3142521"/>
              <a:chExt cx="1128426" cy="686432"/>
            </a:xfrm>
          </p:grpSpPr>
          <p:cxnSp>
            <p:nvCxnSpPr>
              <p:cNvPr id="65" name="MH_Other_4"/>
              <p:cNvCxnSpPr/>
              <p:nvPr>
                <p:custDataLst>
                  <p:tags r:id="rId16"/>
                </p:custDataLst>
              </p:nvPr>
            </p:nvCxnSpPr>
            <p:spPr>
              <a:xfrm flipH="1">
                <a:off x="6525624" y="3142521"/>
                <a:ext cx="729962" cy="686432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MH_Other_5"/>
              <p:cNvSpPr/>
              <p:nvPr>
                <p:custDataLst>
                  <p:tags r:id="rId17"/>
                </p:custDataLst>
              </p:nvPr>
            </p:nvSpPr>
            <p:spPr>
              <a:xfrm>
                <a:off x="6145577" y="3544334"/>
                <a:ext cx="532403" cy="241088"/>
              </a:xfrm>
              <a:custGeom>
                <a:avLst/>
                <a:gdLst>
                  <a:gd name="connsiteX0" fmla="*/ 0 w 928918"/>
                  <a:gd name="connsiteY0" fmla="*/ 0 h 459023"/>
                  <a:gd name="connsiteX1" fmla="*/ 928918 w 928918"/>
                  <a:gd name="connsiteY1" fmla="*/ 0 h 459023"/>
                  <a:gd name="connsiteX2" fmla="*/ 464459 w 928918"/>
                  <a:gd name="connsiteY2" fmla="*/ 459023 h 459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28918" h="459023">
                    <a:moveTo>
                      <a:pt x="0" y="0"/>
                    </a:moveTo>
                    <a:lnTo>
                      <a:pt x="928918" y="0"/>
                    </a:lnTo>
                    <a:lnTo>
                      <a:pt x="464459" y="45902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101213" anchor="ctr">
                <a:normAutofit fontScale="77500" lnSpcReduction="20000"/>
              </a:bodyPr>
              <a:lstStyle/>
              <a:p>
                <a:pPr algn="ctr">
                  <a:defRPr/>
                </a:pPr>
                <a:endParaRPr lang="zh-CN" altLang="en-US" sz="1333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7" name="MH_Other_6"/>
              <p:cNvSpPr txBox="1"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6127160" y="3154960"/>
                <a:ext cx="565888" cy="3893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b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2399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B</a:t>
                </a:r>
                <a:endParaRPr lang="zh-CN" altLang="en-US" sz="2399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68" name="组合 25"/>
          <p:cNvGrpSpPr/>
          <p:nvPr/>
        </p:nvGrpSpPr>
        <p:grpSpPr>
          <a:xfrm>
            <a:off x="6041714" y="5208200"/>
            <a:ext cx="4286445" cy="650876"/>
            <a:chOff x="4357092" y="2835101"/>
            <a:chExt cx="3215268" cy="488156"/>
          </a:xfrm>
        </p:grpSpPr>
        <p:sp>
          <p:nvSpPr>
            <p:cNvPr id="69" name="MH_SubTitle_3"/>
            <p:cNvSpPr txBox="1"/>
            <p:nvPr>
              <p:custDataLst>
                <p:tags r:id="rId11"/>
              </p:custDataLst>
            </p:nvPr>
          </p:nvSpPr>
          <p:spPr>
            <a:xfrm>
              <a:off x="5391574" y="2972582"/>
              <a:ext cx="2180786" cy="276998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 lvl="0">
                <a:buNone/>
              </a:pPr>
              <a:r>
                <a:rPr lang="zh-TW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總結</a:t>
              </a: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70" name="组合 7"/>
            <p:cNvGrpSpPr/>
            <p:nvPr/>
          </p:nvGrpSpPr>
          <p:grpSpPr>
            <a:xfrm>
              <a:off x="4357092" y="2835101"/>
              <a:ext cx="802436" cy="488156"/>
              <a:chOff x="6127160" y="4187237"/>
              <a:chExt cx="1128426" cy="686432"/>
            </a:xfrm>
          </p:grpSpPr>
          <p:cxnSp>
            <p:nvCxnSpPr>
              <p:cNvPr id="71" name="MH_Other_7"/>
              <p:cNvCxnSpPr/>
              <p:nvPr>
                <p:custDataLst>
                  <p:tags r:id="rId12"/>
                </p:custDataLst>
              </p:nvPr>
            </p:nvCxnSpPr>
            <p:spPr>
              <a:xfrm flipH="1">
                <a:off x="6525624" y="4187237"/>
                <a:ext cx="729962" cy="686432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MH_Other_8"/>
              <p:cNvSpPr/>
              <p:nvPr>
                <p:custDataLst>
                  <p:tags r:id="rId13"/>
                </p:custDataLst>
              </p:nvPr>
            </p:nvSpPr>
            <p:spPr>
              <a:xfrm>
                <a:off x="6145577" y="4589050"/>
                <a:ext cx="532403" cy="241088"/>
              </a:xfrm>
              <a:custGeom>
                <a:avLst/>
                <a:gdLst>
                  <a:gd name="connsiteX0" fmla="*/ 0 w 928918"/>
                  <a:gd name="connsiteY0" fmla="*/ 0 h 459023"/>
                  <a:gd name="connsiteX1" fmla="*/ 928918 w 928918"/>
                  <a:gd name="connsiteY1" fmla="*/ 0 h 459023"/>
                  <a:gd name="connsiteX2" fmla="*/ 464459 w 928918"/>
                  <a:gd name="connsiteY2" fmla="*/ 459023 h 459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28918" h="459023">
                    <a:moveTo>
                      <a:pt x="0" y="0"/>
                    </a:moveTo>
                    <a:lnTo>
                      <a:pt x="928918" y="0"/>
                    </a:lnTo>
                    <a:lnTo>
                      <a:pt x="464459" y="45902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101213" anchor="ctr">
                <a:normAutofit fontScale="77500" lnSpcReduction="20000"/>
              </a:bodyPr>
              <a:lstStyle/>
              <a:p>
                <a:pPr algn="ctr">
                  <a:defRPr/>
                </a:pPr>
                <a:endParaRPr lang="zh-CN" altLang="en-US" sz="1333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3" name="MH_Other_9"/>
              <p:cNvSpPr txBox="1"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6127160" y="4199676"/>
                <a:ext cx="565888" cy="3893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b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2399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E</a:t>
                </a:r>
                <a:endParaRPr lang="zh-CN" altLang="en-US" sz="2399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74" name="组合 26"/>
          <p:cNvGrpSpPr/>
          <p:nvPr/>
        </p:nvGrpSpPr>
        <p:grpSpPr>
          <a:xfrm>
            <a:off x="6024254" y="4258507"/>
            <a:ext cx="4286445" cy="649288"/>
            <a:chOff x="4357092" y="3578845"/>
            <a:chExt cx="3215268" cy="486966"/>
          </a:xfrm>
        </p:grpSpPr>
        <p:sp>
          <p:nvSpPr>
            <p:cNvPr id="75" name="MH_SubTitle_4"/>
            <p:cNvSpPr txBox="1"/>
            <p:nvPr>
              <p:custDataLst>
                <p:tags r:id="rId7"/>
              </p:custDataLst>
            </p:nvPr>
          </p:nvSpPr>
          <p:spPr>
            <a:xfrm>
              <a:off x="5391574" y="3691979"/>
              <a:ext cx="2180786" cy="324897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ID" altLang="zh-CN" sz="239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 Shapley</a:t>
              </a:r>
              <a:endParaRPr lang="zh-CN" altLang="en-US" sz="2399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6" name="组合 9"/>
            <p:cNvGrpSpPr/>
            <p:nvPr/>
          </p:nvGrpSpPr>
          <p:grpSpPr>
            <a:xfrm>
              <a:off x="4357092" y="3578845"/>
              <a:ext cx="802436" cy="486966"/>
              <a:chOff x="6127160" y="5233626"/>
              <a:chExt cx="1128426" cy="684758"/>
            </a:xfrm>
          </p:grpSpPr>
          <p:cxnSp>
            <p:nvCxnSpPr>
              <p:cNvPr id="77" name="MH_Other_10"/>
              <p:cNvCxnSpPr/>
              <p:nvPr>
                <p:custDataLst>
                  <p:tags r:id="rId8"/>
                </p:custDataLst>
              </p:nvPr>
            </p:nvCxnSpPr>
            <p:spPr>
              <a:xfrm flipH="1">
                <a:off x="6525624" y="5233626"/>
                <a:ext cx="729962" cy="684758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MH_Other_11"/>
              <p:cNvSpPr/>
              <p:nvPr>
                <p:custDataLst>
                  <p:tags r:id="rId9"/>
                </p:custDataLst>
              </p:nvPr>
            </p:nvSpPr>
            <p:spPr>
              <a:xfrm>
                <a:off x="6145577" y="5635440"/>
                <a:ext cx="532403" cy="241088"/>
              </a:xfrm>
              <a:custGeom>
                <a:avLst/>
                <a:gdLst>
                  <a:gd name="connsiteX0" fmla="*/ 0 w 928918"/>
                  <a:gd name="connsiteY0" fmla="*/ 0 h 459023"/>
                  <a:gd name="connsiteX1" fmla="*/ 928918 w 928918"/>
                  <a:gd name="connsiteY1" fmla="*/ 0 h 459023"/>
                  <a:gd name="connsiteX2" fmla="*/ 464459 w 928918"/>
                  <a:gd name="connsiteY2" fmla="*/ 459023 h 459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28918" h="459023">
                    <a:moveTo>
                      <a:pt x="0" y="0"/>
                    </a:moveTo>
                    <a:lnTo>
                      <a:pt x="928918" y="0"/>
                    </a:lnTo>
                    <a:lnTo>
                      <a:pt x="464459" y="45902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101213" anchor="ctr">
                <a:normAutofit fontScale="77500" lnSpcReduction="20000"/>
              </a:bodyPr>
              <a:lstStyle/>
              <a:p>
                <a:pPr algn="ctr">
                  <a:defRPr/>
                </a:pPr>
                <a:endParaRPr lang="zh-CN" altLang="en-US" sz="1333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9" name="MH_Other_12"/>
              <p:cNvSpPr txBox="1"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6127160" y="5246066"/>
                <a:ext cx="565888" cy="389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b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2399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D</a:t>
                </a:r>
                <a:endParaRPr lang="zh-CN" altLang="en-US" sz="2399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35" name="组合 25">
            <a:extLst>
              <a:ext uri="{FF2B5EF4-FFF2-40B4-BE49-F238E27FC236}">
                <a16:creationId xmlns:a16="http://schemas.microsoft.com/office/drawing/2014/main" id="{EA91F148-4B77-424C-A639-508FA06F8645}"/>
              </a:ext>
            </a:extLst>
          </p:cNvPr>
          <p:cNvGrpSpPr/>
          <p:nvPr/>
        </p:nvGrpSpPr>
        <p:grpSpPr>
          <a:xfrm>
            <a:off x="6044439" y="3337754"/>
            <a:ext cx="4286445" cy="650876"/>
            <a:chOff x="4357092" y="2835101"/>
            <a:chExt cx="3215268" cy="488156"/>
          </a:xfrm>
        </p:grpSpPr>
        <p:sp>
          <p:nvSpPr>
            <p:cNvPr id="36" name="MH_SubTitle_3">
              <a:extLst>
                <a:ext uri="{FF2B5EF4-FFF2-40B4-BE49-F238E27FC236}">
                  <a16:creationId xmlns:a16="http://schemas.microsoft.com/office/drawing/2014/main" id="{1FE1C834-37D0-4CA1-BF0F-2942B785CFB0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5391574" y="2972582"/>
              <a:ext cx="2180786" cy="276998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 lvl="0">
                <a:buNone/>
              </a:pPr>
              <a:r>
                <a:rPr lang="en-ID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Microsoft </a:t>
              </a:r>
              <a:r>
                <a:rPr lang="en-ID" altLang="zh-CN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InterpretML</a:t>
              </a: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37" name="组合 7">
              <a:extLst>
                <a:ext uri="{FF2B5EF4-FFF2-40B4-BE49-F238E27FC236}">
                  <a16:creationId xmlns:a16="http://schemas.microsoft.com/office/drawing/2014/main" id="{3B4A10C3-8DED-4FD0-9060-8FA7CEC82E97}"/>
                </a:ext>
              </a:extLst>
            </p:cNvPr>
            <p:cNvGrpSpPr/>
            <p:nvPr/>
          </p:nvGrpSpPr>
          <p:grpSpPr>
            <a:xfrm>
              <a:off x="4357092" y="2835101"/>
              <a:ext cx="802436" cy="488156"/>
              <a:chOff x="6127160" y="4187237"/>
              <a:chExt cx="1128426" cy="686432"/>
            </a:xfrm>
          </p:grpSpPr>
          <p:cxnSp>
            <p:nvCxnSpPr>
              <p:cNvPr id="38" name="MH_Other_7">
                <a:extLst>
                  <a:ext uri="{FF2B5EF4-FFF2-40B4-BE49-F238E27FC236}">
                    <a16:creationId xmlns:a16="http://schemas.microsoft.com/office/drawing/2014/main" id="{E0372CDB-6ADC-4533-9EBE-12A4F3B38991}"/>
                  </a:ext>
                </a:extLst>
              </p:cNvPr>
              <p:cNvCxnSpPr/>
              <p:nvPr>
                <p:custDataLst>
                  <p:tags r:id="rId4"/>
                </p:custDataLst>
              </p:nvPr>
            </p:nvCxnSpPr>
            <p:spPr>
              <a:xfrm flipH="1">
                <a:off x="6525624" y="4187237"/>
                <a:ext cx="729962" cy="686432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MH_Other_8">
                <a:extLst>
                  <a:ext uri="{FF2B5EF4-FFF2-40B4-BE49-F238E27FC236}">
                    <a16:creationId xmlns:a16="http://schemas.microsoft.com/office/drawing/2014/main" id="{388D78E7-0EE4-43CD-96DF-63C176F3E523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6145577" y="4589050"/>
                <a:ext cx="532403" cy="241088"/>
              </a:xfrm>
              <a:custGeom>
                <a:avLst/>
                <a:gdLst>
                  <a:gd name="connsiteX0" fmla="*/ 0 w 928918"/>
                  <a:gd name="connsiteY0" fmla="*/ 0 h 459023"/>
                  <a:gd name="connsiteX1" fmla="*/ 928918 w 928918"/>
                  <a:gd name="connsiteY1" fmla="*/ 0 h 459023"/>
                  <a:gd name="connsiteX2" fmla="*/ 464459 w 928918"/>
                  <a:gd name="connsiteY2" fmla="*/ 459023 h 459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28918" h="459023">
                    <a:moveTo>
                      <a:pt x="0" y="0"/>
                    </a:moveTo>
                    <a:lnTo>
                      <a:pt x="928918" y="0"/>
                    </a:lnTo>
                    <a:lnTo>
                      <a:pt x="464459" y="45902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101213" anchor="ctr">
                <a:normAutofit fontScale="77500" lnSpcReduction="20000"/>
              </a:bodyPr>
              <a:lstStyle/>
              <a:p>
                <a:pPr algn="ctr">
                  <a:defRPr/>
                </a:pPr>
                <a:endParaRPr lang="zh-CN" altLang="en-US" sz="1333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0" name="MH_Other_9">
                <a:extLst>
                  <a:ext uri="{FF2B5EF4-FFF2-40B4-BE49-F238E27FC236}">
                    <a16:creationId xmlns:a16="http://schemas.microsoft.com/office/drawing/2014/main" id="{B7ED2A75-1A76-41D4-A201-2D2E41F7BF54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6127160" y="4199676"/>
                <a:ext cx="565888" cy="3893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b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2399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C</a:t>
                </a:r>
                <a:endParaRPr lang="zh-CN" altLang="en-US" sz="2399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862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2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7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23E1879-F80A-445F-8483-DB3D6AED226F}"/>
              </a:ext>
            </a:extLst>
          </p:cNvPr>
          <p:cNvSpPr txBox="1"/>
          <p:nvPr/>
        </p:nvSpPr>
        <p:spPr>
          <a:xfrm>
            <a:off x="3881120" y="2941320"/>
            <a:ext cx="373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只有一種解釋模型滿足這三個條件</a:t>
            </a:r>
            <a:endParaRPr lang="en-ID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88F2ECB-E736-405F-A116-2C00D2650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15" y="3454082"/>
            <a:ext cx="977265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53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8D4DE14-369C-4E3F-B613-EB13D4063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1748830"/>
            <a:ext cx="9458325" cy="1438275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55B4A7C7-97BA-4F92-85B9-F5C9C1300322}"/>
              </a:ext>
            </a:extLst>
          </p:cNvPr>
          <p:cNvSpPr txBox="1"/>
          <p:nvPr/>
        </p:nvSpPr>
        <p:spPr>
          <a:xfrm>
            <a:off x="4071937" y="460891"/>
            <a:ext cx="404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在解釋模型</a:t>
            </a:r>
            <a:r>
              <a:rPr lang="en-ID" altLang="zh-TW" dirty="0"/>
              <a:t>SHAP</a:t>
            </a:r>
            <a:r>
              <a:rPr lang="zh-TW" altLang="en-US" dirty="0"/>
              <a:t>下的</a:t>
            </a:r>
            <a:r>
              <a:rPr lang="en-ID" altLang="zh-TW" dirty="0"/>
              <a:t>Shapley value</a:t>
            </a:r>
            <a:endParaRPr lang="en-ID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8B1734F-102E-49A8-A6AA-5735263F90EF}"/>
              </a:ext>
            </a:extLst>
          </p:cNvPr>
          <p:cNvSpPr txBox="1"/>
          <p:nvPr/>
        </p:nvSpPr>
        <p:spPr>
          <a:xfrm>
            <a:off x="4071937" y="3347730"/>
            <a:ext cx="3890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整個</a:t>
            </a:r>
            <a:r>
              <a:rPr lang="en-ID" altLang="zh-TW" dirty="0"/>
              <a:t>game</a:t>
            </a:r>
            <a:r>
              <a:rPr lang="zh-TW" altLang="en-US" dirty="0"/>
              <a:t>為 預測值與平均值的差異</a:t>
            </a:r>
            <a:endParaRPr lang="en-ID" altLang="zh-TW" dirty="0"/>
          </a:p>
          <a:p>
            <a:r>
              <a:rPr lang="zh-TW" altLang="en-US" dirty="0"/>
              <a:t>把這個差異 </a:t>
            </a:r>
            <a:r>
              <a:rPr lang="en-ID" altLang="zh-TW" dirty="0"/>
              <a:t>attribute</a:t>
            </a:r>
            <a:r>
              <a:rPr lang="zh-TW" altLang="en-US" dirty="0"/>
              <a:t>到各</a:t>
            </a:r>
            <a:r>
              <a:rPr lang="en-ID" altLang="zh-TW" dirty="0"/>
              <a:t>features</a:t>
            </a:r>
            <a:r>
              <a:rPr lang="zh-TW" altLang="en-US" dirty="0"/>
              <a:t>裡</a:t>
            </a:r>
            <a:endParaRPr lang="en-ID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DF8874C-3B63-4D1E-99D0-871415D75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325" y="5067300"/>
            <a:ext cx="752475" cy="42862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B2C1C69-437F-494A-A2C0-799C9F0DA9E9}"/>
              </a:ext>
            </a:extLst>
          </p:cNvPr>
          <p:cNvSpPr txBox="1"/>
          <p:nvPr/>
        </p:nvSpPr>
        <p:spPr>
          <a:xfrm>
            <a:off x="2971800" y="4864358"/>
            <a:ext cx="1857375" cy="952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在我們不知道任何</a:t>
            </a:r>
            <a:r>
              <a:rPr lang="en-ID" altLang="zh-TW" dirty="0"/>
              <a:t>features</a:t>
            </a:r>
            <a:r>
              <a:rPr lang="zh-TW" altLang="en-US" dirty="0"/>
              <a:t>的情況下的預測值</a:t>
            </a:r>
            <a:endParaRPr lang="en-ID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EEC8317-A2B2-4318-8FB7-B0AFFA4A36D8}"/>
              </a:ext>
            </a:extLst>
          </p:cNvPr>
          <p:cNvSpPr txBox="1"/>
          <p:nvPr/>
        </p:nvSpPr>
        <p:spPr>
          <a:xfrm>
            <a:off x="7762874" y="5010150"/>
            <a:ext cx="1962151" cy="660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知道了全部</a:t>
            </a:r>
            <a:r>
              <a:rPr lang="en-ID" altLang="zh-TW" dirty="0"/>
              <a:t>features</a:t>
            </a:r>
            <a:r>
              <a:rPr lang="zh-TW" altLang="en-US" dirty="0"/>
              <a:t>的預測值</a:t>
            </a:r>
            <a:endParaRPr lang="en-ID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B9993D8-2D45-48D7-BA36-528521BF3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8999" y="5038725"/>
            <a:ext cx="523875" cy="41910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B9E444EF-9A17-4AB5-81DB-9907426BE927}"/>
              </a:ext>
            </a:extLst>
          </p:cNvPr>
          <p:cNvSpPr txBox="1"/>
          <p:nvPr/>
        </p:nvSpPr>
        <p:spPr>
          <a:xfrm>
            <a:off x="3705225" y="1147207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SHAP</a:t>
            </a:r>
            <a:r>
              <a:rPr lang="zh-TW" altLang="en-US" dirty="0"/>
              <a:t>之</a:t>
            </a:r>
            <a:r>
              <a:rPr lang="en-ID" altLang="zh-TW" dirty="0"/>
              <a:t>Mapping</a:t>
            </a:r>
            <a:r>
              <a:rPr lang="zh-TW" altLang="en-US" dirty="0"/>
              <a:t>為該</a:t>
            </a:r>
            <a:r>
              <a:rPr lang="en-ID" altLang="zh-TW" dirty="0"/>
              <a:t>features</a:t>
            </a:r>
            <a:r>
              <a:rPr lang="zh-TW" altLang="en-US" dirty="0"/>
              <a:t>有沒有出現的</a:t>
            </a:r>
            <a:r>
              <a:rPr lang="en-ID" altLang="zh-TW" dirty="0"/>
              <a:t>vector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3779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00E5CD6-1EB2-4EE9-ADB6-5C33EB66C56D}"/>
              </a:ext>
            </a:extLst>
          </p:cNvPr>
          <p:cNvSpPr txBox="1"/>
          <p:nvPr/>
        </p:nvSpPr>
        <p:spPr>
          <a:xfrm>
            <a:off x="4657725" y="381000"/>
            <a:ext cx="3771900" cy="657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在機器學習上，真正的</a:t>
            </a:r>
            <a:r>
              <a:rPr lang="en-ID" altLang="zh-TW" dirty="0"/>
              <a:t>Shapley Value</a:t>
            </a:r>
            <a:r>
              <a:rPr lang="zh-TW" altLang="en-US" dirty="0"/>
              <a:t>是幾乎不可能算出來的</a:t>
            </a:r>
            <a:endParaRPr lang="en-ID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B9BCBC5-4F8C-4006-808F-5B770F3D0982}"/>
              </a:ext>
            </a:extLst>
          </p:cNvPr>
          <p:cNvSpPr txBox="1"/>
          <p:nvPr/>
        </p:nvSpPr>
        <p:spPr>
          <a:xfrm>
            <a:off x="3119437" y="1634609"/>
            <a:ext cx="5467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每個被遮蓋掉的不同組合，都須</a:t>
            </a:r>
            <a:r>
              <a:rPr lang="en-ID" altLang="zh-TW" dirty="0"/>
              <a:t>train</a:t>
            </a:r>
            <a:r>
              <a:rPr lang="zh-TW" altLang="en-US" dirty="0"/>
              <a:t>一個相關的模型</a:t>
            </a:r>
            <a:endParaRPr lang="en-ID" altLang="zh-TW" dirty="0"/>
          </a:p>
          <a:p>
            <a:pPr algn="ctr"/>
            <a:r>
              <a:rPr lang="zh-TW" altLang="en-US" dirty="0"/>
              <a:t>假設有</a:t>
            </a:r>
            <a:r>
              <a:rPr lang="en-ID" altLang="zh-TW" dirty="0"/>
              <a:t>p</a:t>
            </a:r>
            <a:r>
              <a:rPr lang="zh-TW" altLang="en-US" dirty="0"/>
              <a:t>個</a:t>
            </a:r>
            <a:r>
              <a:rPr lang="en-ID" altLang="zh-TW" dirty="0"/>
              <a:t>features</a:t>
            </a:r>
            <a:r>
              <a:rPr lang="zh-TW" altLang="en-US" dirty="0"/>
              <a:t>，要</a:t>
            </a:r>
            <a:r>
              <a:rPr lang="en-ID" altLang="zh-TW" dirty="0"/>
              <a:t>train</a:t>
            </a:r>
            <a:r>
              <a:rPr lang="zh-TW" altLang="en-US" dirty="0"/>
              <a:t>出 </a:t>
            </a:r>
            <a:r>
              <a:rPr lang="en-ID" altLang="zh-TW" dirty="0"/>
              <a:t>p!(</a:t>
            </a:r>
            <a:r>
              <a:rPr lang="zh-TW" altLang="en-US" dirty="0"/>
              <a:t>共有</a:t>
            </a:r>
            <a:r>
              <a:rPr lang="en-ID" altLang="zh-TW" dirty="0"/>
              <a:t>p!</a:t>
            </a:r>
            <a:r>
              <a:rPr lang="zh-TW" altLang="en-US" dirty="0"/>
              <a:t>個可能性</a:t>
            </a:r>
            <a:r>
              <a:rPr lang="en-ID" altLang="zh-TW" dirty="0"/>
              <a:t>)</a:t>
            </a:r>
          </a:p>
          <a:p>
            <a:pPr algn="ctr"/>
            <a:r>
              <a:rPr lang="zh-TW" altLang="en-US" dirty="0"/>
              <a:t>種模型</a:t>
            </a:r>
            <a:endParaRPr lang="en-ID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64D2E8B-4DAC-4856-A78C-248A6130E17D}"/>
              </a:ext>
            </a:extLst>
          </p:cNvPr>
          <p:cNvSpPr txBox="1"/>
          <p:nvPr/>
        </p:nvSpPr>
        <p:spPr>
          <a:xfrm>
            <a:off x="3238500" y="2915245"/>
            <a:ext cx="5133975" cy="657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SHAP</a:t>
            </a:r>
            <a:r>
              <a:rPr lang="zh-TW" altLang="en-US" dirty="0"/>
              <a:t>論文提倡使用</a:t>
            </a:r>
            <a:r>
              <a:rPr lang="en-ID" altLang="zh-TW" dirty="0"/>
              <a:t>Kernel SHAP(</a:t>
            </a:r>
            <a:r>
              <a:rPr lang="en-ID" altLang="zh-TW" dirty="0" err="1"/>
              <a:t>LIME+Shapley</a:t>
            </a:r>
            <a:r>
              <a:rPr lang="en-ID" altLang="zh-TW" dirty="0"/>
              <a:t> Value)</a:t>
            </a:r>
            <a:r>
              <a:rPr lang="zh-TW" altLang="en-US" dirty="0"/>
              <a:t>近似方法來算出</a:t>
            </a:r>
            <a:r>
              <a:rPr lang="en-ID" altLang="zh-TW" dirty="0"/>
              <a:t>Shapley value</a:t>
            </a:r>
            <a:endParaRPr lang="en-ID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70A953D-CAC9-4504-B19C-53860E55F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725" y="4582715"/>
            <a:ext cx="4895850" cy="173355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D20A7BB-AB25-4249-91D8-A493226F7E4F}"/>
              </a:ext>
            </a:extLst>
          </p:cNvPr>
          <p:cNvSpPr txBox="1"/>
          <p:nvPr/>
        </p:nvSpPr>
        <p:spPr>
          <a:xfrm>
            <a:off x="4452937" y="4137541"/>
            <a:ext cx="328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LIME</a:t>
            </a:r>
            <a:r>
              <a:rPr lang="zh-TW" altLang="en-US" dirty="0"/>
              <a:t>上的</a:t>
            </a:r>
            <a:r>
              <a:rPr lang="en-ID" altLang="zh-TW" dirty="0"/>
              <a:t>Shapley Value</a:t>
            </a:r>
            <a:endParaRPr lang="en-ID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C860ACC-065F-46D2-AE0F-53BC8E50E112}"/>
              </a:ext>
            </a:extLst>
          </p:cNvPr>
          <p:cNvSpPr txBox="1"/>
          <p:nvPr/>
        </p:nvSpPr>
        <p:spPr>
          <a:xfrm>
            <a:off x="7896225" y="5038725"/>
            <a:ext cx="3771900" cy="657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原本在</a:t>
            </a:r>
            <a:r>
              <a:rPr lang="en-ID" altLang="zh-TW" dirty="0">
                <a:solidFill>
                  <a:srgbClr val="FF0000"/>
                </a:solidFill>
              </a:rPr>
              <a:t>LIME</a:t>
            </a:r>
            <a:r>
              <a:rPr lang="zh-TW" altLang="en-US" dirty="0">
                <a:solidFill>
                  <a:srgbClr val="FF0000"/>
                </a:solidFill>
              </a:rPr>
              <a:t>的距離（權重）公式，改為</a:t>
            </a:r>
            <a:r>
              <a:rPr lang="en-ID" altLang="zh-TW" dirty="0">
                <a:solidFill>
                  <a:srgbClr val="FF0000"/>
                </a:solidFill>
              </a:rPr>
              <a:t>Shapley Value</a:t>
            </a:r>
            <a:r>
              <a:rPr lang="zh-TW" altLang="en-US" dirty="0">
                <a:solidFill>
                  <a:srgbClr val="FF0000"/>
                </a:solidFill>
              </a:rPr>
              <a:t>之順序公式</a:t>
            </a:r>
            <a:endParaRPr lang="en-ID" dirty="0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401A1C3-EDA2-43DA-A68F-C33CED5399F1}"/>
              </a:ext>
            </a:extLst>
          </p:cNvPr>
          <p:cNvSpPr txBox="1"/>
          <p:nvPr/>
        </p:nvSpPr>
        <p:spPr>
          <a:xfrm>
            <a:off x="8081962" y="5695950"/>
            <a:ext cx="340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00B050"/>
                </a:solidFill>
              </a:rPr>
              <a:t>與</a:t>
            </a:r>
            <a:r>
              <a:rPr lang="en-ID" altLang="zh-TW" dirty="0">
                <a:solidFill>
                  <a:srgbClr val="00B050"/>
                </a:solidFill>
              </a:rPr>
              <a:t>LIME</a:t>
            </a:r>
            <a:r>
              <a:rPr lang="zh-TW" altLang="en-US" dirty="0">
                <a:solidFill>
                  <a:srgbClr val="00B050"/>
                </a:solidFill>
              </a:rPr>
              <a:t>一樣是最小平方法</a:t>
            </a:r>
            <a:endParaRPr lang="en-ID" dirty="0">
              <a:solidFill>
                <a:srgbClr val="00B05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7201AAF-5890-49BD-9ABF-35038A6CA415}"/>
              </a:ext>
            </a:extLst>
          </p:cNvPr>
          <p:cNvSpPr txBox="1"/>
          <p:nvPr/>
        </p:nvSpPr>
        <p:spPr>
          <a:xfrm>
            <a:off x="3400425" y="6292334"/>
            <a:ext cx="627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沒有懲罰項，</a:t>
            </a:r>
            <a:r>
              <a:rPr lang="en-ID" altLang="zh-TW" dirty="0"/>
              <a:t>Kernel SHAP</a:t>
            </a:r>
            <a:r>
              <a:rPr lang="zh-TW" altLang="en-US" dirty="0"/>
              <a:t>為一個</a:t>
            </a:r>
            <a:r>
              <a:rPr lang="en-ID" altLang="zh-TW" dirty="0"/>
              <a:t>Weighted Linear Regression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4496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CEC8286-7C9A-4A15-9594-332CDFD7B87E}"/>
              </a:ext>
            </a:extLst>
          </p:cNvPr>
          <p:cNvSpPr txBox="1"/>
          <p:nvPr/>
        </p:nvSpPr>
        <p:spPr>
          <a:xfrm>
            <a:off x="3609975" y="1345078"/>
            <a:ext cx="3981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SHAP</a:t>
            </a:r>
            <a:r>
              <a:rPr lang="zh-TW" altLang="en-US" dirty="0"/>
              <a:t>還有一些</a:t>
            </a:r>
            <a:r>
              <a:rPr lang="en-ID" altLang="zh-TW" dirty="0"/>
              <a:t>Model-specific</a:t>
            </a:r>
            <a:r>
              <a:rPr lang="zh-TW" altLang="en-US" dirty="0"/>
              <a:t>方法，主要為改善效率</a:t>
            </a:r>
            <a:endParaRPr lang="en-ID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49DE034-C344-4BD0-8E64-956C36382962}"/>
              </a:ext>
            </a:extLst>
          </p:cNvPr>
          <p:cNvSpPr txBox="1"/>
          <p:nvPr/>
        </p:nvSpPr>
        <p:spPr>
          <a:xfrm>
            <a:off x="3752850" y="2600325"/>
            <a:ext cx="3695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可以想像在</a:t>
            </a:r>
            <a:r>
              <a:rPr lang="en-ID" altLang="zh-TW" dirty="0"/>
              <a:t>features</a:t>
            </a:r>
            <a:r>
              <a:rPr lang="zh-TW" altLang="en-US" dirty="0"/>
              <a:t>很多，或是預測模型很複雜</a:t>
            </a:r>
            <a:r>
              <a:rPr lang="en-ID" altLang="zh-TW" dirty="0"/>
              <a:t>(Deep Learning)</a:t>
            </a:r>
            <a:r>
              <a:rPr lang="zh-TW" altLang="en-US" dirty="0"/>
              <a:t>的情況下，</a:t>
            </a:r>
            <a:r>
              <a:rPr lang="en-ID" altLang="zh-TW" dirty="0"/>
              <a:t>Kernel SHAP</a:t>
            </a:r>
            <a:r>
              <a:rPr lang="zh-TW" altLang="en-US" dirty="0"/>
              <a:t>時間效率仍舊是</a:t>
            </a:r>
            <a:r>
              <a:rPr lang="en-ID" altLang="zh-TW" dirty="0"/>
              <a:t>infeasible</a:t>
            </a:r>
            <a:endParaRPr lang="en-ID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A5AFB8A-51A8-4080-8ACB-D5B5719491FD}"/>
              </a:ext>
            </a:extLst>
          </p:cNvPr>
          <p:cNvSpPr txBox="1"/>
          <p:nvPr/>
        </p:nvSpPr>
        <p:spPr>
          <a:xfrm>
            <a:off x="4224337" y="4543425"/>
            <a:ext cx="3000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該論文有研發了</a:t>
            </a:r>
            <a:r>
              <a:rPr lang="en-ID" altLang="zh-TW" dirty="0"/>
              <a:t>4</a:t>
            </a:r>
            <a:r>
              <a:rPr lang="zh-TW" altLang="en-US" dirty="0"/>
              <a:t>種個快速的近似方法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2661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145D5EB-2739-4A65-A647-F477854D7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82711"/>
              </p:ext>
            </p:extLst>
          </p:nvPr>
        </p:nvGraphicFramePr>
        <p:xfrm>
          <a:off x="640080" y="1740535"/>
          <a:ext cx="11206480" cy="4060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3240">
                  <a:extLst>
                    <a:ext uri="{9D8B030D-6E8A-4147-A177-3AD203B41FA5}">
                      <a16:colId xmlns:a16="http://schemas.microsoft.com/office/drawing/2014/main" val="1162666404"/>
                    </a:ext>
                  </a:extLst>
                </a:gridCol>
                <a:gridCol w="5603240">
                  <a:extLst>
                    <a:ext uri="{9D8B030D-6E8A-4147-A177-3AD203B41FA5}">
                      <a16:colId xmlns:a16="http://schemas.microsoft.com/office/drawing/2014/main" val="1807101666"/>
                    </a:ext>
                  </a:extLst>
                </a:gridCol>
              </a:tblGrid>
              <a:tr h="1104303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ID" dirty="0"/>
                        <a:t>LIME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ID" dirty="0"/>
                        <a:t>(Local Interpretable Model-agnostic Explanations)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ID" dirty="0"/>
                        <a:t>SHAP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ID" dirty="0"/>
                        <a:t>(</a:t>
                      </a:r>
                      <a:r>
                        <a:rPr lang="en-ID" dirty="0" err="1"/>
                        <a:t>SHapley</a:t>
                      </a:r>
                      <a:r>
                        <a:rPr lang="en-ID" dirty="0"/>
                        <a:t> Additive </a:t>
                      </a:r>
                      <a:r>
                        <a:rPr lang="en-ID" dirty="0" err="1"/>
                        <a:t>exPlanations</a:t>
                      </a:r>
                      <a:r>
                        <a:rPr lang="en-ID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464853"/>
                  </a:ext>
                </a:extLst>
              </a:tr>
              <a:tr h="51041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zh-TW" altLang="en-US" dirty="0"/>
                        <a:t>近似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zh-TW" altLang="en-US" dirty="0"/>
                        <a:t>最優解、近似</a:t>
                      </a:r>
                      <a:endParaRPr lang="en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1187828"/>
                  </a:ext>
                </a:extLst>
              </a:tr>
              <a:tr h="914882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ID" dirty="0"/>
                        <a:t>Model-agnostic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ID" dirty="0"/>
                        <a:t>Model-agnostic(Kernel SHAP)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ID" dirty="0"/>
                        <a:t>Faster : Model-specific(Linear SHAP</a:t>
                      </a:r>
                      <a:r>
                        <a:rPr lang="zh-TW" altLang="en-US" dirty="0"/>
                        <a:t>、</a:t>
                      </a:r>
                      <a:r>
                        <a:rPr lang="en-ID" altLang="zh-TW" dirty="0"/>
                        <a:t>Deep SHAP </a:t>
                      </a:r>
                      <a:r>
                        <a:rPr lang="en-ID" altLang="zh-TW" dirty="0" err="1"/>
                        <a:t>e.t.c</a:t>
                      </a:r>
                      <a:r>
                        <a:rPr lang="en-ID" altLang="zh-TW" dirty="0"/>
                        <a:t>.) </a:t>
                      </a:r>
                      <a:endParaRPr lang="en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3426586"/>
                  </a:ext>
                </a:extLst>
              </a:tr>
              <a:tr h="51041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ID" dirty="0"/>
                        <a:t>Mapping</a:t>
                      </a:r>
                      <a:r>
                        <a:rPr lang="zh-TW" altLang="en-US" dirty="0"/>
                        <a:t>不特定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ID" dirty="0"/>
                        <a:t>Mapping</a:t>
                      </a:r>
                      <a:r>
                        <a:rPr lang="zh-TW" altLang="en-US" dirty="0"/>
                        <a:t>特定</a:t>
                      </a:r>
                      <a:endParaRPr lang="en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5118871"/>
                  </a:ext>
                </a:extLst>
              </a:tr>
              <a:tr h="51041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zh-TW" altLang="en-US" dirty="0"/>
                        <a:t>預測值是怎麼出來的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zh-TW" altLang="en-US" dirty="0"/>
                        <a:t>預測值與平均預測值的差異</a:t>
                      </a:r>
                      <a:endParaRPr lang="en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8183848"/>
                  </a:ext>
                </a:extLst>
              </a:tr>
              <a:tr h="51041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endParaRPr lang="en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9172545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04121C36-51AC-46CE-8ED0-F10333B2ACAD}"/>
              </a:ext>
            </a:extLst>
          </p:cNvPr>
          <p:cNvSpPr txBox="1"/>
          <p:nvPr/>
        </p:nvSpPr>
        <p:spPr>
          <a:xfrm>
            <a:off x="3905885" y="6049982"/>
            <a:ext cx="4809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/>
              <a:t>LIME is actually a subset of SHAP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FEBBF83-471F-4ECD-B99B-92905914D972}"/>
              </a:ext>
            </a:extLst>
          </p:cNvPr>
          <p:cNvSpPr txBox="1"/>
          <p:nvPr/>
        </p:nvSpPr>
        <p:spPr>
          <a:xfrm>
            <a:off x="5019675" y="660916"/>
            <a:ext cx="293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LIME</a:t>
            </a:r>
            <a:r>
              <a:rPr lang="zh-TW" altLang="en-US" dirty="0"/>
              <a:t>與</a:t>
            </a:r>
            <a:r>
              <a:rPr lang="en-ID" altLang="zh-TW" dirty="0"/>
              <a:t>SHAP</a:t>
            </a:r>
            <a:r>
              <a:rPr lang="zh-TW" altLang="en-US" dirty="0"/>
              <a:t>之比較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3275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12576AE-22D0-4C92-B346-09B70DFAB68C}"/>
              </a:ext>
            </a:extLst>
          </p:cNvPr>
          <p:cNvGrpSpPr/>
          <p:nvPr/>
        </p:nvGrpSpPr>
        <p:grpSpPr>
          <a:xfrm flipH="1">
            <a:off x="4368342" y="3241050"/>
            <a:ext cx="7965748" cy="3647280"/>
            <a:chOff x="-16275" y="2464532"/>
            <a:chExt cx="6472597" cy="2736304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879D8C0-FCA8-4EF1-9200-5175FECFBC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093"/>
            <a:stretch/>
          </p:blipFill>
          <p:spPr>
            <a:xfrm flipH="1">
              <a:off x="3059832" y="3724672"/>
              <a:ext cx="3396490" cy="1476164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5AA8ED8-F849-41C5-A3DA-6EEFAF26F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-16275" y="2464532"/>
              <a:ext cx="4260586" cy="2736304"/>
            </a:xfrm>
            <a:prstGeom prst="rect">
              <a:avLst/>
            </a:prstGeom>
          </p:spPr>
        </p:pic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C0F7ED83-839E-4F68-A972-81B96D6CC1BA}"/>
                </a:ext>
              </a:extLst>
            </p:cNvPr>
            <p:cNvSpPr/>
            <p:nvPr/>
          </p:nvSpPr>
          <p:spPr>
            <a:xfrm>
              <a:off x="5544108" y="4659034"/>
              <a:ext cx="791507" cy="486054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399"/>
            </a:p>
          </p:txBody>
        </p:sp>
      </p:grp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9F46A30-17B7-4E15-8D54-59FA5E914290}"/>
              </a:ext>
            </a:extLst>
          </p:cNvPr>
          <p:cNvSpPr txBox="1">
            <a:spLocks/>
          </p:cNvSpPr>
          <p:nvPr/>
        </p:nvSpPr>
        <p:spPr>
          <a:xfrm>
            <a:off x="2291224" y="2186222"/>
            <a:ext cx="1814599" cy="1764009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11463" dirty="0">
                <a:solidFill>
                  <a:schemeClr val="accent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CFF755E-4A00-43C1-BF67-35BD74B50749}"/>
              </a:ext>
            </a:extLst>
          </p:cNvPr>
          <p:cNvSpPr txBox="1"/>
          <p:nvPr/>
        </p:nvSpPr>
        <p:spPr>
          <a:xfrm>
            <a:off x="4105823" y="3021723"/>
            <a:ext cx="5661954" cy="814554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ID" altLang="zh-CN" sz="4000" dirty="0">
                <a:solidFill>
                  <a:schemeClr val="accent1"/>
                </a:solidFill>
                <a:latin typeface="微软雅黑"/>
                <a:ea typeface="微软雅黑"/>
              </a:rPr>
              <a:t>Microsoft </a:t>
            </a:r>
            <a:r>
              <a:rPr lang="en-ID" altLang="zh-CN" sz="4000" dirty="0" err="1">
                <a:solidFill>
                  <a:schemeClr val="accent1"/>
                </a:solidFill>
                <a:latin typeface="微软雅黑"/>
                <a:ea typeface="微软雅黑"/>
              </a:rPr>
              <a:t>InterpretML</a:t>
            </a:r>
            <a:endParaRPr lang="zh-CN" altLang="en-US" sz="4000" dirty="0">
              <a:solidFill>
                <a:schemeClr val="accent1"/>
              </a:solidFill>
              <a:latin typeface="微软雅黑"/>
              <a:ea typeface="微软雅黑"/>
            </a:endParaRPr>
          </a:p>
        </p:txBody>
      </p:sp>
      <p:cxnSp>
        <p:nvCxnSpPr>
          <p:cNvPr id="12" name="Straight Connector 13">
            <a:extLst>
              <a:ext uri="{FF2B5EF4-FFF2-40B4-BE49-F238E27FC236}">
                <a16:creationId xmlns:a16="http://schemas.microsoft.com/office/drawing/2014/main" id="{636AF9E6-3605-4777-92E2-21823906F3D5}"/>
              </a:ext>
            </a:extLst>
          </p:cNvPr>
          <p:cNvCxnSpPr/>
          <p:nvPr/>
        </p:nvCxnSpPr>
        <p:spPr>
          <a:xfrm flipH="1">
            <a:off x="1885" y="4110075"/>
            <a:ext cx="6329992" cy="0"/>
          </a:xfrm>
          <a:prstGeom prst="line">
            <a:avLst/>
          </a:prstGeom>
          <a:ln w="19050" cap="sq">
            <a:solidFill>
              <a:schemeClr val="accent3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93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1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A14E559C-945E-44D7-B845-A5B62A68B154}"/>
              </a:ext>
            </a:extLst>
          </p:cNvPr>
          <p:cNvSpPr txBox="1"/>
          <p:nvPr/>
        </p:nvSpPr>
        <p:spPr>
          <a:xfrm>
            <a:off x="1285875" y="4524375"/>
            <a:ext cx="409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Local Explanations : LIME</a:t>
            </a:r>
            <a:r>
              <a:rPr lang="zh-TW" altLang="en-US" dirty="0"/>
              <a:t>、</a:t>
            </a:r>
            <a:r>
              <a:rPr lang="en-ID" altLang="zh-TW" dirty="0" err="1"/>
              <a:t>KernelSHAP</a:t>
            </a:r>
            <a:endParaRPr lang="en-ID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A1A67A1-B509-46A1-A498-A727232F7C33}"/>
              </a:ext>
            </a:extLst>
          </p:cNvPr>
          <p:cNvSpPr txBox="1"/>
          <p:nvPr/>
        </p:nvSpPr>
        <p:spPr>
          <a:xfrm>
            <a:off x="1285875" y="539115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Global Explanations : Morris Sensitivity</a:t>
            </a:r>
            <a:r>
              <a:rPr lang="zh-TW" altLang="en-US" dirty="0"/>
              <a:t>、</a:t>
            </a:r>
            <a:r>
              <a:rPr lang="en-ID" altLang="zh-TW" dirty="0"/>
              <a:t>Partial Dependence</a:t>
            </a:r>
            <a:endParaRPr lang="en-ID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EBC8F25-60BC-4683-9250-1F75588790DD}"/>
              </a:ext>
            </a:extLst>
          </p:cNvPr>
          <p:cNvSpPr txBox="1"/>
          <p:nvPr/>
        </p:nvSpPr>
        <p:spPr>
          <a:xfrm>
            <a:off x="1285875" y="3842266"/>
            <a:ext cx="5419725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解釋方法</a:t>
            </a:r>
            <a:r>
              <a:rPr lang="en-ID" altLang="zh-TW" dirty="0"/>
              <a:t>(</a:t>
            </a:r>
            <a:r>
              <a:rPr lang="zh-TW" altLang="en-US" dirty="0"/>
              <a:t>可能還有更多，但底下是官方有介紹到的</a:t>
            </a:r>
            <a:r>
              <a:rPr lang="en-ID" altLang="zh-TW" dirty="0"/>
              <a:t>)</a:t>
            </a:r>
            <a:endParaRPr lang="en-ID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FF95718-2470-41CC-8F4C-6A87140FE7B0}"/>
              </a:ext>
            </a:extLst>
          </p:cNvPr>
          <p:cNvSpPr txBox="1"/>
          <p:nvPr/>
        </p:nvSpPr>
        <p:spPr>
          <a:xfrm>
            <a:off x="1285875" y="1228725"/>
            <a:ext cx="361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預測方法</a:t>
            </a:r>
            <a:endParaRPr lang="en-ID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CEE9970-3738-43F1-91D2-993308EF205A}"/>
              </a:ext>
            </a:extLst>
          </p:cNvPr>
          <p:cNvSpPr txBox="1"/>
          <p:nvPr/>
        </p:nvSpPr>
        <p:spPr>
          <a:xfrm>
            <a:off x="1285874" y="1895474"/>
            <a:ext cx="7267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各種</a:t>
            </a:r>
            <a:r>
              <a:rPr lang="en-ID" altLang="zh-TW" dirty="0"/>
              <a:t>white box(</a:t>
            </a:r>
            <a:r>
              <a:rPr lang="zh-TW" altLang="en-US" dirty="0"/>
              <a:t>較好解釋的</a:t>
            </a:r>
            <a:r>
              <a:rPr lang="en-ID" altLang="zh-TW" dirty="0"/>
              <a:t>) model</a:t>
            </a:r>
            <a:r>
              <a:rPr lang="zh-TW" altLang="en-US" dirty="0"/>
              <a:t>或</a:t>
            </a:r>
            <a:r>
              <a:rPr lang="en-ID" altLang="zh-TW" dirty="0"/>
              <a:t>black box model</a:t>
            </a:r>
          </a:p>
          <a:p>
            <a:r>
              <a:rPr lang="en-ID" dirty="0"/>
              <a:t>EBM(Explainable Boosting Machine) from Microsoft  -  GA2M algorithm</a:t>
            </a:r>
          </a:p>
        </p:txBody>
      </p:sp>
    </p:spTree>
    <p:extLst>
      <p:ext uri="{BB962C8B-B14F-4D97-AF65-F5344CB8AC3E}">
        <p14:creationId xmlns:p14="http://schemas.microsoft.com/office/powerpoint/2010/main" val="210787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3B899EBD-4D88-44BC-8C2D-4F94E4D6118B}"/>
              </a:ext>
            </a:extLst>
          </p:cNvPr>
          <p:cNvSpPr txBox="1"/>
          <p:nvPr/>
        </p:nvSpPr>
        <p:spPr>
          <a:xfrm>
            <a:off x="1438274" y="1783139"/>
            <a:ext cx="3800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/>
              <a:t>Ebm</a:t>
            </a:r>
            <a:r>
              <a:rPr lang="zh-TW" altLang="en-US" dirty="0"/>
              <a:t>的預設解釋方法：</a:t>
            </a:r>
            <a:endParaRPr lang="en-ID" altLang="zh-TW" dirty="0"/>
          </a:p>
          <a:p>
            <a:r>
              <a:rPr lang="en-ID" altLang="zh-TW" dirty="0"/>
              <a:t>Local </a:t>
            </a:r>
            <a:r>
              <a:rPr lang="zh-TW" altLang="en-US" dirty="0"/>
              <a:t>應該也是用</a:t>
            </a:r>
            <a:r>
              <a:rPr lang="en-ID" altLang="zh-TW" dirty="0"/>
              <a:t>Kernel SHAP</a:t>
            </a:r>
          </a:p>
          <a:p>
            <a:r>
              <a:rPr lang="en-ID" altLang="zh-TW" dirty="0"/>
              <a:t>Global </a:t>
            </a:r>
            <a:r>
              <a:rPr lang="zh-TW" altLang="en-US" dirty="0"/>
              <a:t>為</a:t>
            </a:r>
            <a:r>
              <a:rPr lang="en-ID" altLang="zh-TW" dirty="0"/>
              <a:t>Mean Absolute Score</a:t>
            </a:r>
          </a:p>
          <a:p>
            <a:r>
              <a:rPr lang="zh-TW" altLang="en-US" dirty="0"/>
              <a:t>但也可以使用之前提到的解釋方法</a:t>
            </a:r>
            <a:endParaRPr lang="en-ID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EA35BF5-42AB-4AAB-90BF-BE34650BC845}"/>
              </a:ext>
            </a:extLst>
          </p:cNvPr>
          <p:cNvSpPr txBox="1"/>
          <p:nvPr/>
        </p:nvSpPr>
        <p:spPr>
          <a:xfrm>
            <a:off x="8134350" y="1225034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Morris Sensitivity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472E315-BBD6-44E1-9B99-BCC8BFF42EAE}"/>
              </a:ext>
            </a:extLst>
          </p:cNvPr>
          <p:cNvSpPr txBox="1"/>
          <p:nvPr/>
        </p:nvSpPr>
        <p:spPr>
          <a:xfrm>
            <a:off x="7153277" y="1783139"/>
            <a:ext cx="39528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“Sensitivity analysis looks at how the output of a model (i.e. simulation) varies, as the inputs are changed.“</a:t>
            </a:r>
          </a:p>
          <a:p>
            <a:endParaRPr lang="en-ID" dirty="0"/>
          </a:p>
          <a:p>
            <a:r>
              <a:rPr lang="en-ID" dirty="0"/>
              <a:t>“The Morris method (Morris, 1991) allows the user to identify influential and non-influential numeric inputs.”</a:t>
            </a:r>
          </a:p>
          <a:p>
            <a:endParaRPr lang="en-ID" dirty="0"/>
          </a:p>
          <a:p>
            <a:r>
              <a:rPr lang="en-ID" dirty="0"/>
              <a:t>From </a:t>
            </a:r>
            <a:r>
              <a:rPr lang="en-ID" dirty="0">
                <a:hlinkClick r:id="rId2"/>
              </a:rPr>
              <a:t>http://www.apsim.info/ApsimxFiles/Sensitivity_MorrisMethod3641.pdf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4581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8CE5D331-9818-4F38-9223-6875C0537408}"/>
              </a:ext>
            </a:extLst>
          </p:cNvPr>
          <p:cNvSpPr txBox="1"/>
          <p:nvPr/>
        </p:nvSpPr>
        <p:spPr>
          <a:xfrm>
            <a:off x="4895850" y="674132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GA2M Algorithm</a:t>
            </a:r>
          </a:p>
        </p:txBody>
      </p:sp>
    </p:spTree>
    <p:extLst>
      <p:ext uri="{BB962C8B-B14F-4D97-AF65-F5344CB8AC3E}">
        <p14:creationId xmlns:p14="http://schemas.microsoft.com/office/powerpoint/2010/main" val="418339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16C88256-4AB0-498B-897B-8E720047D689}"/>
              </a:ext>
            </a:extLst>
          </p:cNvPr>
          <p:cNvSpPr txBox="1"/>
          <p:nvPr/>
        </p:nvSpPr>
        <p:spPr>
          <a:xfrm>
            <a:off x="4410075" y="17907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放圖、解釋、或實際</a:t>
            </a:r>
            <a:r>
              <a:rPr lang="en-ID" altLang="zh-TW" dirty="0"/>
              <a:t>demo</a:t>
            </a:r>
            <a:endParaRPr lang="en-ID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3B5D872-A1C3-4E97-B935-478D87970167}"/>
              </a:ext>
            </a:extLst>
          </p:cNvPr>
          <p:cNvSpPr txBox="1"/>
          <p:nvPr/>
        </p:nvSpPr>
        <p:spPr>
          <a:xfrm>
            <a:off x="2981325" y="2379791"/>
            <a:ext cx="573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資料集</a:t>
            </a:r>
            <a:r>
              <a:rPr lang="en-ID" altLang="zh-TW" dirty="0"/>
              <a:t> – bank marketing dataset</a:t>
            </a:r>
          </a:p>
          <a:p>
            <a:pPr algn="ctr"/>
            <a:r>
              <a:rPr lang="en-ID" dirty="0">
                <a:hlinkClick r:id="rId2"/>
              </a:rPr>
              <a:t>https://archive.ics.uci.edu/ml/datasets/Bank+Marketing</a:t>
            </a:r>
            <a:endParaRPr lang="en-ID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141029F-15C3-4692-AB82-21EFB0945DB4}"/>
              </a:ext>
            </a:extLst>
          </p:cNvPr>
          <p:cNvSpPr txBox="1"/>
          <p:nvPr/>
        </p:nvSpPr>
        <p:spPr>
          <a:xfrm>
            <a:off x="3257550" y="3245881"/>
            <a:ext cx="5534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其中一個</a:t>
            </a:r>
            <a:r>
              <a:rPr lang="en-ID" altLang="zh-TW" dirty="0"/>
              <a:t>attribute (duration)</a:t>
            </a:r>
            <a:r>
              <a:rPr lang="zh-TW" altLang="en-US" dirty="0"/>
              <a:t>算是有</a:t>
            </a:r>
            <a:r>
              <a:rPr lang="en-ID" altLang="zh-TW" dirty="0"/>
              <a:t>data leakage</a:t>
            </a:r>
          </a:p>
          <a:p>
            <a:pPr algn="ctr"/>
            <a:r>
              <a:rPr lang="en-ID" altLang="zh-TW" dirty="0"/>
              <a:t>=&gt;</a:t>
            </a:r>
            <a:r>
              <a:rPr lang="zh-TW" altLang="en-US" dirty="0"/>
              <a:t>多數準確的模型通常都會學到此</a:t>
            </a:r>
            <a:r>
              <a:rPr lang="en-ID" altLang="zh-TW" dirty="0"/>
              <a:t>feature</a:t>
            </a:r>
          </a:p>
        </p:txBody>
      </p:sp>
    </p:spTree>
    <p:extLst>
      <p:ext uri="{BB962C8B-B14F-4D97-AF65-F5344CB8AC3E}">
        <p14:creationId xmlns:p14="http://schemas.microsoft.com/office/powerpoint/2010/main" val="281346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12576AE-22D0-4C92-B346-09B70DFAB68C}"/>
              </a:ext>
            </a:extLst>
          </p:cNvPr>
          <p:cNvGrpSpPr/>
          <p:nvPr/>
        </p:nvGrpSpPr>
        <p:grpSpPr>
          <a:xfrm flipH="1">
            <a:off x="4368342" y="3253750"/>
            <a:ext cx="7965748" cy="3647280"/>
            <a:chOff x="-16275" y="2464532"/>
            <a:chExt cx="6472597" cy="2736304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879D8C0-FCA8-4EF1-9200-5175FECFBC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093"/>
            <a:stretch/>
          </p:blipFill>
          <p:spPr>
            <a:xfrm flipH="1">
              <a:off x="3059832" y="3724672"/>
              <a:ext cx="3396490" cy="1476164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5AA8ED8-F849-41C5-A3DA-6EEFAF26F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-16275" y="2464532"/>
              <a:ext cx="4260586" cy="2736304"/>
            </a:xfrm>
            <a:prstGeom prst="rect">
              <a:avLst/>
            </a:prstGeom>
          </p:spPr>
        </p:pic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C0F7ED83-839E-4F68-A972-81B96D6CC1BA}"/>
                </a:ext>
              </a:extLst>
            </p:cNvPr>
            <p:cNvSpPr/>
            <p:nvPr/>
          </p:nvSpPr>
          <p:spPr>
            <a:xfrm>
              <a:off x="5544108" y="4659034"/>
              <a:ext cx="791507" cy="486054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399"/>
            </a:p>
          </p:txBody>
        </p:sp>
      </p:grp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9F46A30-17B7-4E15-8D54-59FA5E914290}"/>
              </a:ext>
            </a:extLst>
          </p:cNvPr>
          <p:cNvSpPr txBox="1">
            <a:spLocks/>
          </p:cNvSpPr>
          <p:nvPr/>
        </p:nvSpPr>
        <p:spPr>
          <a:xfrm>
            <a:off x="2457936" y="2186222"/>
            <a:ext cx="1481175" cy="1764009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11463" dirty="0">
                <a:solidFill>
                  <a:schemeClr val="accent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" panose="020B0604020202020204" pitchFamily="34" charset="0"/>
              </a:rPr>
              <a:t>01</a:t>
            </a:r>
          </a:p>
        </p:txBody>
      </p:sp>
      <p:cxnSp>
        <p:nvCxnSpPr>
          <p:cNvPr id="12" name="Straight Connector 13">
            <a:extLst>
              <a:ext uri="{FF2B5EF4-FFF2-40B4-BE49-F238E27FC236}">
                <a16:creationId xmlns:a16="http://schemas.microsoft.com/office/drawing/2014/main" id="{636AF9E6-3605-4777-92E2-21823906F3D5}"/>
              </a:ext>
            </a:extLst>
          </p:cNvPr>
          <p:cNvCxnSpPr/>
          <p:nvPr/>
        </p:nvCxnSpPr>
        <p:spPr>
          <a:xfrm flipH="1">
            <a:off x="1885" y="4110075"/>
            <a:ext cx="6329992" cy="0"/>
          </a:xfrm>
          <a:prstGeom prst="line">
            <a:avLst/>
          </a:prstGeom>
          <a:ln w="19050" cap="sq">
            <a:solidFill>
              <a:schemeClr val="accent3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10">
            <a:extLst>
              <a:ext uri="{FF2B5EF4-FFF2-40B4-BE49-F238E27FC236}">
                <a16:creationId xmlns:a16="http://schemas.microsoft.com/office/drawing/2014/main" id="{E2C935DA-43BF-42D3-8E04-C38F0000AC33}"/>
              </a:ext>
            </a:extLst>
          </p:cNvPr>
          <p:cNvSpPr txBox="1"/>
          <p:nvPr/>
        </p:nvSpPr>
        <p:spPr>
          <a:xfrm>
            <a:off x="3986871" y="2938426"/>
            <a:ext cx="5023779" cy="814554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ID" altLang="zh-CN" sz="4000" dirty="0">
                <a:solidFill>
                  <a:schemeClr val="accent1"/>
                </a:solidFill>
                <a:latin typeface="微软雅黑"/>
                <a:ea typeface="微软雅黑"/>
              </a:rPr>
              <a:t>Why Interpret?</a:t>
            </a:r>
            <a:endParaRPr lang="zh-CN" altLang="en-US" sz="4000" dirty="0">
              <a:solidFill>
                <a:schemeClr val="accent1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40713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  <p:bldP spid="9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890E0A9-411C-4F5D-A3C9-051232B948A9}"/>
              </a:ext>
            </a:extLst>
          </p:cNvPr>
          <p:cNvSpPr txBox="1"/>
          <p:nvPr/>
        </p:nvSpPr>
        <p:spPr>
          <a:xfrm>
            <a:off x="4276725" y="4067175"/>
            <a:ext cx="275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開源碼最近有持續再更新</a:t>
            </a:r>
            <a:endParaRPr lang="en-ID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FA008CB-B38C-4F7D-8D24-E065C6F7D41D}"/>
              </a:ext>
            </a:extLst>
          </p:cNvPr>
          <p:cNvSpPr txBox="1"/>
          <p:nvPr/>
        </p:nvSpPr>
        <p:spPr>
          <a:xfrm>
            <a:off x="2833687" y="2782669"/>
            <a:ext cx="6086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我使用起來覺得是個蠻不錯的產品，蠻簡單方便使用的，但我沒</a:t>
            </a:r>
            <a:r>
              <a:rPr lang="en-ID" altLang="zh-TW" dirty="0"/>
              <a:t>train</a:t>
            </a:r>
            <a:r>
              <a:rPr lang="zh-TW" altLang="en-US" dirty="0"/>
              <a:t>過</a:t>
            </a:r>
            <a:r>
              <a:rPr lang="en-ID" altLang="zh-TW" dirty="0"/>
              <a:t>deep neural network</a:t>
            </a:r>
            <a:r>
              <a:rPr lang="zh-TW" altLang="en-US" dirty="0"/>
              <a:t>，不知道會不會難用</a:t>
            </a:r>
            <a:endParaRPr lang="en-ID" altLang="zh-TW" dirty="0"/>
          </a:p>
          <a:p>
            <a:r>
              <a:rPr lang="zh-TW" altLang="en-US" dirty="0"/>
              <a:t>但個人猜測應該簡單很多</a:t>
            </a:r>
            <a:r>
              <a:rPr lang="en-US" altLang="zh-TW" dirty="0"/>
              <a:t>(</a:t>
            </a:r>
            <a:r>
              <a:rPr lang="zh-TW" altLang="en-US" dirty="0"/>
              <a:t>至少跟</a:t>
            </a:r>
            <a:r>
              <a:rPr lang="en-ID" altLang="zh-TW" dirty="0"/>
              <a:t>data </a:t>
            </a:r>
            <a:r>
              <a:rPr lang="en-ID" altLang="zh-TW" dirty="0" err="1"/>
              <a:t>shapley</a:t>
            </a:r>
            <a:r>
              <a:rPr lang="zh-TW" altLang="en-US" dirty="0"/>
              <a:t>比</a:t>
            </a:r>
            <a:r>
              <a:rPr lang="en-ID" altLang="zh-TW" dirty="0"/>
              <a:t>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694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12576AE-22D0-4C92-B346-09B70DFAB68C}"/>
              </a:ext>
            </a:extLst>
          </p:cNvPr>
          <p:cNvGrpSpPr/>
          <p:nvPr/>
        </p:nvGrpSpPr>
        <p:grpSpPr>
          <a:xfrm flipH="1">
            <a:off x="4368342" y="3253750"/>
            <a:ext cx="7965748" cy="3647280"/>
            <a:chOff x="-16275" y="2464532"/>
            <a:chExt cx="6472597" cy="2736304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879D8C0-FCA8-4EF1-9200-5175FECFBC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093"/>
            <a:stretch/>
          </p:blipFill>
          <p:spPr>
            <a:xfrm flipH="1">
              <a:off x="3059832" y="3724672"/>
              <a:ext cx="3396490" cy="1476164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5AA8ED8-F849-41C5-A3DA-6EEFAF26F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-16275" y="2464532"/>
              <a:ext cx="4260586" cy="2736304"/>
            </a:xfrm>
            <a:prstGeom prst="rect">
              <a:avLst/>
            </a:prstGeom>
          </p:spPr>
        </p:pic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C0F7ED83-839E-4F68-A972-81B96D6CC1BA}"/>
                </a:ext>
              </a:extLst>
            </p:cNvPr>
            <p:cNvSpPr/>
            <p:nvPr/>
          </p:nvSpPr>
          <p:spPr>
            <a:xfrm>
              <a:off x="5544108" y="4659034"/>
              <a:ext cx="791507" cy="486054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399"/>
            </a:p>
          </p:txBody>
        </p:sp>
      </p:grp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9F46A30-17B7-4E15-8D54-59FA5E914290}"/>
              </a:ext>
            </a:extLst>
          </p:cNvPr>
          <p:cNvSpPr txBox="1">
            <a:spLocks/>
          </p:cNvSpPr>
          <p:nvPr/>
        </p:nvSpPr>
        <p:spPr>
          <a:xfrm>
            <a:off x="2457936" y="2186222"/>
            <a:ext cx="1481175" cy="1764009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11463" dirty="0">
                <a:solidFill>
                  <a:schemeClr val="accent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CFF755E-4A00-43C1-BF67-35BD74B50749}"/>
              </a:ext>
            </a:extLst>
          </p:cNvPr>
          <p:cNvSpPr txBox="1"/>
          <p:nvPr/>
        </p:nvSpPr>
        <p:spPr>
          <a:xfrm>
            <a:off x="4069421" y="3021723"/>
            <a:ext cx="3886590" cy="814554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ID" altLang="zh-CN" sz="4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Shapley</a:t>
            </a:r>
            <a:endParaRPr lang="zh-CN" altLang="en-US" sz="4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Straight Connector 13">
            <a:extLst>
              <a:ext uri="{FF2B5EF4-FFF2-40B4-BE49-F238E27FC236}">
                <a16:creationId xmlns:a16="http://schemas.microsoft.com/office/drawing/2014/main" id="{636AF9E6-3605-4777-92E2-21823906F3D5}"/>
              </a:ext>
            </a:extLst>
          </p:cNvPr>
          <p:cNvCxnSpPr/>
          <p:nvPr/>
        </p:nvCxnSpPr>
        <p:spPr>
          <a:xfrm flipH="1">
            <a:off x="1885" y="4110075"/>
            <a:ext cx="6329992" cy="0"/>
          </a:xfrm>
          <a:prstGeom prst="line">
            <a:avLst/>
          </a:prstGeom>
          <a:ln w="19050" cap="sq">
            <a:solidFill>
              <a:schemeClr val="accent3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37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1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7404D23-1F84-4D06-B431-188FA01CDB03}"/>
              </a:ext>
            </a:extLst>
          </p:cNvPr>
          <p:cNvSpPr txBox="1"/>
          <p:nvPr/>
        </p:nvSpPr>
        <p:spPr>
          <a:xfrm>
            <a:off x="1028700" y="1504952"/>
            <a:ext cx="803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LIME</a:t>
            </a:r>
            <a:r>
              <a:rPr lang="zh-TW" altLang="en-US" dirty="0"/>
              <a:t>、</a:t>
            </a:r>
            <a:r>
              <a:rPr lang="en-ID" dirty="0"/>
              <a:t>SHAP</a:t>
            </a:r>
            <a:r>
              <a:rPr lang="zh-TW" altLang="en-US" dirty="0"/>
              <a:t>、及其他許多解釋模型</a:t>
            </a:r>
            <a:r>
              <a:rPr lang="en-ID" dirty="0"/>
              <a:t> – Additive </a:t>
            </a:r>
            <a:r>
              <a:rPr lang="en-ID" dirty="0">
                <a:solidFill>
                  <a:srgbClr val="FF0000"/>
                </a:solidFill>
              </a:rPr>
              <a:t>Feature</a:t>
            </a:r>
            <a:r>
              <a:rPr lang="en-ID" dirty="0"/>
              <a:t> Attribution Methods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9A7EB80-B0F0-4F5A-8F75-A0D5D7D7B155}"/>
              </a:ext>
            </a:extLst>
          </p:cNvPr>
          <p:cNvSpPr txBox="1"/>
          <p:nvPr/>
        </p:nvSpPr>
        <p:spPr>
          <a:xfrm>
            <a:off x="1028700" y="2181225"/>
            <a:ext cx="538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Data Shapley – Valuation of </a:t>
            </a:r>
            <a:r>
              <a:rPr lang="en-ID" dirty="0">
                <a:solidFill>
                  <a:srgbClr val="FF0000"/>
                </a:solidFill>
              </a:rPr>
              <a:t>Data</a:t>
            </a:r>
          </a:p>
        </p:txBody>
      </p:sp>
      <p:pic>
        <p:nvPicPr>
          <p:cNvPr id="1026" name="Picture 2" descr="ãdataframeãçåçæå°çµæ">
            <a:extLst>
              <a:ext uri="{FF2B5EF4-FFF2-40B4-BE49-F238E27FC236}">
                <a16:creationId xmlns:a16="http://schemas.microsoft.com/office/drawing/2014/main" id="{E3811FE9-C330-418B-ABE5-EB4AA66BC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81288"/>
            <a:ext cx="4029075" cy="352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F746D787-A60D-49DA-9E8C-A49E0FAC325A}"/>
              </a:ext>
            </a:extLst>
          </p:cNvPr>
          <p:cNvCxnSpPr>
            <a:cxnSpLocks/>
          </p:cNvCxnSpPr>
          <p:nvPr/>
        </p:nvCxnSpPr>
        <p:spPr>
          <a:xfrm>
            <a:off x="6276975" y="1874284"/>
            <a:ext cx="1181100" cy="8070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C0317B5-E627-4C1F-9A04-BAA47DA37C9A}"/>
              </a:ext>
            </a:extLst>
          </p:cNvPr>
          <p:cNvCxnSpPr>
            <a:cxnSpLocks/>
          </p:cNvCxnSpPr>
          <p:nvPr/>
        </p:nvCxnSpPr>
        <p:spPr>
          <a:xfrm>
            <a:off x="4162425" y="2497098"/>
            <a:ext cx="1857375" cy="13795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0A22D318-F795-420A-82E1-4F70FE1B664F}"/>
              </a:ext>
            </a:extLst>
          </p:cNvPr>
          <p:cNvSpPr txBox="1"/>
          <p:nvPr/>
        </p:nvSpPr>
        <p:spPr>
          <a:xfrm>
            <a:off x="1466850" y="3429000"/>
            <a:ext cx="26955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Game(Overall Coalition)</a:t>
            </a:r>
            <a:r>
              <a:rPr lang="zh-TW" altLang="en-US" dirty="0"/>
              <a:t>變為</a:t>
            </a:r>
            <a:endParaRPr lang="en-ID" altLang="zh-TW" dirty="0"/>
          </a:p>
          <a:p>
            <a:r>
              <a:rPr lang="en-ID" altLang="zh-TW" dirty="0"/>
              <a:t>Train set</a:t>
            </a:r>
            <a:r>
              <a:rPr lang="zh-TW" altLang="en-US" dirty="0"/>
              <a:t>在</a:t>
            </a:r>
            <a:r>
              <a:rPr lang="en-ID" altLang="zh-TW" dirty="0"/>
              <a:t>test set</a:t>
            </a:r>
          </a:p>
          <a:p>
            <a:r>
              <a:rPr lang="en-ID" dirty="0"/>
              <a:t>Performance score</a:t>
            </a:r>
          </a:p>
          <a:p>
            <a:r>
              <a:rPr lang="zh-TW" altLang="en-US" dirty="0"/>
              <a:t>找出每個</a:t>
            </a:r>
            <a:r>
              <a:rPr lang="en-ID" altLang="zh-TW" dirty="0"/>
              <a:t>data point</a:t>
            </a:r>
            <a:r>
              <a:rPr lang="zh-TW" altLang="en-US" dirty="0"/>
              <a:t>貢獻了</a:t>
            </a:r>
            <a:r>
              <a:rPr lang="en-ID" altLang="zh-TW" dirty="0"/>
              <a:t>performance</a:t>
            </a:r>
            <a:r>
              <a:rPr lang="zh-TW" altLang="en-US" dirty="0"/>
              <a:t>多少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2478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2D9430A-DD44-4260-86E9-919BEDA9CD31}"/>
              </a:ext>
            </a:extLst>
          </p:cNvPr>
          <p:cNvSpPr txBox="1"/>
          <p:nvPr/>
        </p:nvSpPr>
        <p:spPr>
          <a:xfrm>
            <a:off x="4229100" y="304800"/>
            <a:ext cx="438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Train set</a:t>
            </a:r>
            <a:r>
              <a:rPr lang="zh-TW" altLang="en-US" dirty="0"/>
              <a:t>、</a:t>
            </a:r>
            <a:r>
              <a:rPr lang="en-ID" altLang="zh-TW" dirty="0"/>
              <a:t>Test set</a:t>
            </a:r>
            <a:endParaRPr lang="en-ID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A6C2CDF-EE3F-4064-A459-1D701577B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1543050"/>
            <a:ext cx="2482732" cy="36933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5B9EF8D-C416-4C7F-AC89-5B3479B19196}"/>
              </a:ext>
            </a:extLst>
          </p:cNvPr>
          <p:cNvSpPr txBox="1"/>
          <p:nvPr/>
        </p:nvSpPr>
        <p:spPr>
          <a:xfrm>
            <a:off x="5264032" y="1543050"/>
            <a:ext cx="470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D = train set, A = predict model, V = score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70F781C-0F4D-4842-B2A7-CBA75BAECAAA}"/>
              </a:ext>
            </a:extLst>
          </p:cNvPr>
          <p:cNvSpPr txBox="1"/>
          <p:nvPr/>
        </p:nvSpPr>
        <p:spPr>
          <a:xfrm>
            <a:off x="3238500" y="2181225"/>
            <a:ext cx="8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其中 </a:t>
            </a:r>
            <a:endParaRPr lang="en-ID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437B793-5984-4498-81C1-688D9C588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062" y="2628900"/>
            <a:ext cx="904875" cy="38100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E12DEEFF-8633-4007-AA8E-8C56287C9665}"/>
              </a:ext>
            </a:extLst>
          </p:cNvPr>
          <p:cNvSpPr txBox="1"/>
          <p:nvPr/>
        </p:nvSpPr>
        <p:spPr>
          <a:xfrm>
            <a:off x="4229099" y="2638424"/>
            <a:ext cx="5915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為一個計算在某一個</a:t>
            </a:r>
            <a:r>
              <a:rPr lang="en-ID" altLang="zh-TW" dirty="0"/>
              <a:t>Subset of train set (S) </a:t>
            </a:r>
            <a:r>
              <a:rPr lang="zh-TW" altLang="en-US" dirty="0"/>
              <a:t>下，用</a:t>
            </a:r>
            <a:r>
              <a:rPr lang="en-ID" altLang="zh-TW" dirty="0"/>
              <a:t>test set</a:t>
            </a:r>
            <a:r>
              <a:rPr lang="zh-TW" altLang="en-US" dirty="0"/>
              <a:t>算出的分數</a:t>
            </a:r>
            <a:r>
              <a:rPr lang="en-ID" altLang="zh-TW" dirty="0"/>
              <a:t>(accuracy,f1,auc … etc.)</a:t>
            </a:r>
            <a:endParaRPr lang="en-ID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7B950E2-1B8A-48AB-BB25-4127B7B63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1625" y="3876674"/>
            <a:ext cx="4848225" cy="10001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BBF5738-2133-493D-8BCB-FAD58C625A3E}"/>
              </a:ext>
            </a:extLst>
          </p:cNvPr>
          <p:cNvSpPr/>
          <p:nvPr/>
        </p:nvSpPr>
        <p:spPr>
          <a:xfrm>
            <a:off x="3352800" y="2638424"/>
            <a:ext cx="244357" cy="3455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61C41E4-E293-4F15-86F8-A9C392B49EF0}"/>
              </a:ext>
            </a:extLst>
          </p:cNvPr>
          <p:cNvSpPr txBox="1"/>
          <p:nvPr/>
        </p:nvSpPr>
        <p:spPr>
          <a:xfrm>
            <a:off x="1352550" y="2988232"/>
            <a:ext cx="316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看的出來要一直使用同個</a:t>
            </a:r>
            <a:r>
              <a:rPr lang="en-ID" altLang="zh-TW" dirty="0">
                <a:solidFill>
                  <a:srgbClr val="FF0000"/>
                </a:solidFill>
              </a:rPr>
              <a:t>algorithm</a:t>
            </a:r>
            <a:r>
              <a:rPr lang="zh-TW" altLang="en-US" dirty="0">
                <a:solidFill>
                  <a:srgbClr val="FF0000"/>
                </a:solidFill>
              </a:rPr>
              <a:t>，在不同的資料子集合訓練新的模型</a:t>
            </a:r>
            <a:endParaRPr lang="en-ID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41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955A317-EF90-42F6-AA88-47F727DEBE2C}"/>
              </a:ext>
            </a:extLst>
          </p:cNvPr>
          <p:cNvSpPr txBox="1"/>
          <p:nvPr/>
        </p:nvSpPr>
        <p:spPr>
          <a:xfrm>
            <a:off x="2357437" y="1638301"/>
            <a:ext cx="747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Leave one out(LOO score) is </a:t>
            </a:r>
            <a:r>
              <a:rPr lang="en-ID" dirty="0" err="1"/>
              <a:t>acutally</a:t>
            </a:r>
            <a:r>
              <a:rPr lang="en-ID" dirty="0"/>
              <a:t> a subset of data </a:t>
            </a:r>
            <a:r>
              <a:rPr lang="en-ID" dirty="0" err="1"/>
              <a:t>shapley</a:t>
            </a:r>
            <a:r>
              <a:rPr lang="en-ID" dirty="0"/>
              <a:t> </a:t>
            </a:r>
            <a:r>
              <a:rPr lang="zh-TW" altLang="en-US" dirty="0"/>
              <a:t>：</a:t>
            </a:r>
            <a:endParaRPr lang="en-ID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F3764B8-534D-418B-852A-18F2FAB62BB6}"/>
              </a:ext>
            </a:extLst>
          </p:cNvPr>
          <p:cNvSpPr txBox="1"/>
          <p:nvPr/>
        </p:nvSpPr>
        <p:spPr>
          <a:xfrm>
            <a:off x="5476875" y="3143249"/>
            <a:ext cx="3619500" cy="923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D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2A604F6-5BD8-4EBC-A2B8-68597A066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393" y="2076956"/>
            <a:ext cx="3948113" cy="168946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DE26FD1A-FE06-45D7-857B-6CCC688AAE62}"/>
              </a:ext>
            </a:extLst>
          </p:cNvPr>
          <p:cNvSpPr txBox="1"/>
          <p:nvPr/>
        </p:nvSpPr>
        <p:spPr>
          <a:xfrm>
            <a:off x="2426494" y="2053799"/>
            <a:ext cx="3448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altLang="zh-TW" dirty="0"/>
              <a:t>Data Shapley </a:t>
            </a:r>
            <a:r>
              <a:rPr lang="zh-TW" altLang="en-US" dirty="0"/>
              <a:t>最後一個</a:t>
            </a:r>
            <a:r>
              <a:rPr lang="en-ID" altLang="zh-TW" dirty="0"/>
              <a:t>marginal contribution</a:t>
            </a:r>
            <a:r>
              <a:rPr lang="zh-TW" altLang="en-US" dirty="0"/>
              <a:t>：</a:t>
            </a:r>
            <a:endParaRPr lang="en-ID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70B7AB5-C646-4CB7-AC5E-2A72D4CEA556}"/>
              </a:ext>
            </a:extLst>
          </p:cNvPr>
          <p:cNvCxnSpPr>
            <a:cxnSpLocks/>
          </p:cNvCxnSpPr>
          <p:nvPr/>
        </p:nvCxnSpPr>
        <p:spPr>
          <a:xfrm>
            <a:off x="6096000" y="2447925"/>
            <a:ext cx="3143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ADF67877-A373-4292-A20F-D88470635BB4}"/>
              </a:ext>
            </a:extLst>
          </p:cNvPr>
          <p:cNvCxnSpPr>
            <a:cxnSpLocks/>
          </p:cNvCxnSpPr>
          <p:nvPr/>
        </p:nvCxnSpPr>
        <p:spPr>
          <a:xfrm>
            <a:off x="6886575" y="2447925"/>
            <a:ext cx="904874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0F20FDC-F0EA-4943-BAAC-12D2BF8A1BA3}"/>
              </a:ext>
            </a:extLst>
          </p:cNvPr>
          <p:cNvSpPr txBox="1"/>
          <p:nvPr/>
        </p:nvSpPr>
        <p:spPr>
          <a:xfrm>
            <a:off x="5922170" y="2469626"/>
            <a:ext cx="790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200" dirty="0">
                <a:solidFill>
                  <a:srgbClr val="FF0000"/>
                </a:solidFill>
              </a:rPr>
              <a:t>Train set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CD04C57-16B0-435C-8D73-FD766DDD80B0}"/>
              </a:ext>
            </a:extLst>
          </p:cNvPr>
          <p:cNvSpPr txBox="1"/>
          <p:nvPr/>
        </p:nvSpPr>
        <p:spPr>
          <a:xfrm>
            <a:off x="6760372" y="2467230"/>
            <a:ext cx="1250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200" dirty="0">
                <a:solidFill>
                  <a:srgbClr val="00B050"/>
                </a:solidFill>
              </a:rPr>
              <a:t>Train set -</a:t>
            </a:r>
            <a:r>
              <a:rPr lang="zh-TW" altLang="en-US" sz="1200" dirty="0">
                <a:solidFill>
                  <a:srgbClr val="00B050"/>
                </a:solidFill>
              </a:rPr>
              <a:t> 其中一個</a:t>
            </a:r>
            <a:r>
              <a:rPr lang="en-ID" altLang="zh-TW" sz="1200" dirty="0">
                <a:solidFill>
                  <a:srgbClr val="00B050"/>
                </a:solidFill>
              </a:rPr>
              <a:t>data point</a:t>
            </a:r>
            <a:endParaRPr lang="en-ID" sz="1200" dirty="0">
              <a:solidFill>
                <a:srgbClr val="00B05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B378911-DD9A-46B6-9923-2845C3362004}"/>
              </a:ext>
            </a:extLst>
          </p:cNvPr>
          <p:cNvSpPr txBox="1"/>
          <p:nvPr/>
        </p:nvSpPr>
        <p:spPr>
          <a:xfrm>
            <a:off x="2271712" y="3071099"/>
            <a:ext cx="3812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簡單來說，</a:t>
            </a:r>
            <a:r>
              <a:rPr lang="en-ID" altLang="zh-TW" dirty="0"/>
              <a:t>LOO</a:t>
            </a:r>
            <a:r>
              <a:rPr lang="zh-TW" altLang="en-US" dirty="0"/>
              <a:t>是一次扣掉一個</a:t>
            </a:r>
            <a:r>
              <a:rPr lang="en-ID" altLang="zh-TW" dirty="0"/>
              <a:t>train data point</a:t>
            </a:r>
          </a:p>
          <a:p>
            <a:r>
              <a:rPr lang="zh-TW" altLang="en-US" dirty="0"/>
              <a:t>而</a:t>
            </a:r>
            <a:r>
              <a:rPr lang="en-ID" altLang="zh-TW" dirty="0"/>
              <a:t>Data </a:t>
            </a:r>
            <a:r>
              <a:rPr lang="en-ID" altLang="zh-TW" dirty="0" err="1"/>
              <a:t>shapley</a:t>
            </a:r>
            <a:r>
              <a:rPr lang="zh-TW" altLang="en-US" dirty="0"/>
              <a:t>是一次扣掉一組</a:t>
            </a:r>
            <a:r>
              <a:rPr lang="en-ID" altLang="zh-TW" dirty="0"/>
              <a:t>train data set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6087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A0786BA-C66D-4DC9-BB12-17246B4BD03E}"/>
              </a:ext>
            </a:extLst>
          </p:cNvPr>
          <p:cNvSpPr txBox="1"/>
          <p:nvPr/>
        </p:nvSpPr>
        <p:spPr>
          <a:xfrm>
            <a:off x="5543550" y="400050"/>
            <a:ext cx="135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Algorithms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71F061D-5E0C-4481-845A-CF0C7AAE80E9}"/>
              </a:ext>
            </a:extLst>
          </p:cNvPr>
          <p:cNvSpPr txBox="1"/>
          <p:nvPr/>
        </p:nvSpPr>
        <p:spPr>
          <a:xfrm>
            <a:off x="2152650" y="1113209"/>
            <a:ext cx="279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D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54D00B4-AE15-484D-A553-DCF336062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3" y="1362421"/>
            <a:ext cx="4081464" cy="403295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12A89F2-27D0-43CC-ACD9-E633D8D09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851" y="1261034"/>
            <a:ext cx="4567236" cy="431568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3A8D869-F128-4F45-A3DF-1B3CF7A420A8}"/>
              </a:ext>
            </a:extLst>
          </p:cNvPr>
          <p:cNvSpPr txBox="1"/>
          <p:nvPr/>
        </p:nvSpPr>
        <p:spPr>
          <a:xfrm>
            <a:off x="2577702" y="952211"/>
            <a:ext cx="178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TMC-Shapley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305BF9C-5C49-42F9-9C5F-3A066845DCEC}"/>
              </a:ext>
            </a:extLst>
          </p:cNvPr>
          <p:cNvSpPr txBox="1"/>
          <p:nvPr/>
        </p:nvSpPr>
        <p:spPr>
          <a:xfrm>
            <a:off x="8051006" y="810563"/>
            <a:ext cx="130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G-Shapley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6D47183-71FB-4C8F-BBC3-5EF4C67B86F8}"/>
              </a:ext>
            </a:extLst>
          </p:cNvPr>
          <p:cNvSpPr txBox="1"/>
          <p:nvPr/>
        </p:nvSpPr>
        <p:spPr>
          <a:xfrm>
            <a:off x="840581" y="5395378"/>
            <a:ext cx="4567237" cy="986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前面提到算</a:t>
            </a:r>
            <a:r>
              <a:rPr lang="en-ID" altLang="zh-TW" sz="1400" dirty="0"/>
              <a:t>Shapley value</a:t>
            </a:r>
            <a:r>
              <a:rPr lang="zh-TW" altLang="en-US" sz="1400" dirty="0"/>
              <a:t>需要每個順序的組合</a:t>
            </a:r>
            <a:endParaRPr lang="en-ID" altLang="zh-TW" sz="1400" dirty="0"/>
          </a:p>
          <a:p>
            <a:r>
              <a:rPr lang="zh-TW" altLang="en-US" sz="1400" dirty="0"/>
              <a:t>這邊以</a:t>
            </a:r>
            <a:r>
              <a:rPr lang="en-ID" altLang="zh-TW" sz="1400" dirty="0"/>
              <a:t>MC method</a:t>
            </a:r>
            <a:r>
              <a:rPr lang="zh-TW" altLang="en-US" sz="1400" dirty="0"/>
              <a:t>來隨機出順序組合</a:t>
            </a:r>
            <a:r>
              <a:rPr lang="en-ID" altLang="zh-TW" sz="1400" dirty="0"/>
              <a:t>(permutation)</a:t>
            </a:r>
          </a:p>
          <a:p>
            <a:r>
              <a:rPr lang="zh-TW" altLang="en-US" sz="1400" dirty="0"/>
              <a:t>算出此組合的所有</a:t>
            </a:r>
            <a:r>
              <a:rPr lang="en-ID" altLang="zh-TW" sz="1400" dirty="0"/>
              <a:t>subset</a:t>
            </a:r>
            <a:r>
              <a:rPr lang="zh-TW" altLang="en-US" sz="1400" dirty="0"/>
              <a:t>之</a:t>
            </a:r>
            <a:r>
              <a:rPr lang="en-ID" altLang="zh-TW" sz="1400" dirty="0"/>
              <a:t>marginal contribution</a:t>
            </a:r>
            <a:r>
              <a:rPr lang="zh-TW" altLang="en-US" sz="1400" dirty="0"/>
              <a:t>，</a:t>
            </a:r>
            <a:endParaRPr lang="en-ID" altLang="zh-TW" sz="1400" dirty="0"/>
          </a:p>
          <a:p>
            <a:r>
              <a:rPr lang="zh-TW" altLang="en-US" sz="1400" dirty="0"/>
              <a:t>重複多次組合，每一次組合一個</a:t>
            </a:r>
            <a:r>
              <a:rPr lang="en-ID" altLang="zh-TW" sz="1400" dirty="0" err="1"/>
              <a:t>shapley</a:t>
            </a:r>
            <a:r>
              <a:rPr lang="en-ID" altLang="zh-TW" sz="1400" dirty="0"/>
              <a:t> value</a:t>
            </a:r>
            <a:r>
              <a:rPr lang="zh-TW" altLang="en-US" sz="1400" dirty="0"/>
              <a:t>，取平均</a:t>
            </a: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233855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EBE7F1FE-0F92-463D-B34A-A62111371F33}"/>
              </a:ext>
            </a:extLst>
          </p:cNvPr>
          <p:cNvSpPr txBox="1"/>
          <p:nvPr/>
        </p:nvSpPr>
        <p:spPr>
          <a:xfrm>
            <a:off x="4248150" y="693198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實作圖</a:t>
            </a:r>
            <a:r>
              <a:rPr lang="en-US" altLang="zh-TW" dirty="0"/>
              <a:t>+demo?(</a:t>
            </a:r>
            <a:r>
              <a:rPr lang="zh-TW" altLang="en-US" dirty="0"/>
              <a:t>結果為主</a:t>
            </a:r>
            <a:r>
              <a:rPr lang="en-US" altLang="zh-TW" dirty="0"/>
              <a:t>)</a:t>
            </a:r>
            <a:endParaRPr lang="en-ID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3451BE4-A9C8-4104-966F-524AA4EAC8A0}"/>
              </a:ext>
            </a:extLst>
          </p:cNvPr>
          <p:cNvSpPr txBox="1"/>
          <p:nvPr/>
        </p:nvSpPr>
        <p:spPr>
          <a:xfrm>
            <a:off x="4391024" y="4585724"/>
            <a:ext cx="2371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重點：非常慢！！尤其是</a:t>
            </a:r>
            <a:r>
              <a:rPr lang="en-ID" altLang="zh-TW" dirty="0"/>
              <a:t>TMC-Shapley</a:t>
            </a:r>
            <a:endParaRPr lang="en-ID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5F446E3-3533-45BC-B0B9-E1DFB055C108}"/>
              </a:ext>
            </a:extLst>
          </p:cNvPr>
          <p:cNvSpPr txBox="1"/>
          <p:nvPr/>
        </p:nvSpPr>
        <p:spPr>
          <a:xfrm>
            <a:off x="3362323" y="2359821"/>
            <a:ext cx="4733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不好用</a:t>
            </a:r>
            <a:r>
              <a:rPr lang="en-US" altLang="zh-TW" dirty="0"/>
              <a:t>(Class object</a:t>
            </a:r>
            <a:r>
              <a:rPr lang="zh-TW" altLang="en-US" dirty="0"/>
              <a:t>設計，在</a:t>
            </a:r>
            <a:r>
              <a:rPr lang="en-ID" altLang="zh-TW" dirty="0" err="1"/>
              <a:t>Dshap</a:t>
            </a:r>
            <a:r>
              <a:rPr lang="zh-TW" altLang="en-US" dirty="0"/>
              <a:t>這個</a:t>
            </a:r>
            <a:r>
              <a:rPr lang="en-ID" altLang="zh-TW" dirty="0"/>
              <a:t>class</a:t>
            </a:r>
            <a:r>
              <a:rPr lang="zh-TW" altLang="en-US" dirty="0"/>
              <a:t>裡面包一個</a:t>
            </a:r>
            <a:r>
              <a:rPr lang="en-ID" altLang="zh-TW" dirty="0"/>
              <a:t>Logistic</a:t>
            </a:r>
            <a:r>
              <a:rPr lang="zh-TW" altLang="en-US" dirty="0"/>
              <a:t>或</a:t>
            </a:r>
            <a:r>
              <a:rPr lang="en-ID" altLang="zh-TW" dirty="0"/>
              <a:t>Neural Network</a:t>
            </a:r>
            <a:r>
              <a:rPr lang="zh-TW" altLang="en-US" dirty="0"/>
              <a:t>模型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而且目前只有</a:t>
            </a:r>
            <a:r>
              <a:rPr lang="en-ID" altLang="zh-TW" dirty="0"/>
              <a:t> classification</a:t>
            </a:r>
            <a:r>
              <a:rPr lang="zh-TW" altLang="en-US" dirty="0"/>
              <a:t>，沒有</a:t>
            </a:r>
            <a:r>
              <a:rPr lang="en-ID" altLang="zh-TW" dirty="0"/>
              <a:t>regression</a:t>
            </a:r>
            <a:endParaRPr lang="en-ID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EA58F74-1A9F-41F3-918B-E080F0628FD4}"/>
              </a:ext>
            </a:extLst>
          </p:cNvPr>
          <p:cNvSpPr txBox="1"/>
          <p:nvPr/>
        </p:nvSpPr>
        <p:spPr>
          <a:xfrm>
            <a:off x="3293265" y="5482413"/>
            <a:ext cx="5095875" cy="942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整個把</a:t>
            </a:r>
            <a:r>
              <a:rPr lang="en-ID" altLang="zh-TW" dirty="0"/>
              <a:t>data point</a:t>
            </a:r>
            <a:r>
              <a:rPr lang="zh-TW" altLang="en-US" dirty="0"/>
              <a:t>拿來做</a:t>
            </a:r>
            <a:r>
              <a:rPr lang="en-ID" altLang="zh-TW" dirty="0" err="1"/>
              <a:t>shapley</a:t>
            </a:r>
            <a:r>
              <a:rPr lang="en-ID" altLang="zh-TW" dirty="0"/>
              <a:t> value</a:t>
            </a:r>
            <a:r>
              <a:rPr lang="zh-TW" altLang="en-US" dirty="0"/>
              <a:t>的想法很好，我估計之後也許有人有更好的演算法來加強時間效率，以及程式上的開發能更簡單方便使用</a:t>
            </a:r>
            <a:endParaRPr lang="en-ID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1D47752-BDC2-466E-AA78-54862C352CEA}"/>
              </a:ext>
            </a:extLst>
          </p:cNvPr>
          <p:cNvSpPr txBox="1"/>
          <p:nvPr/>
        </p:nvSpPr>
        <p:spPr>
          <a:xfrm>
            <a:off x="3588541" y="3483322"/>
            <a:ext cx="39766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沒處理快取問題，每跑一次就要刪一次生出來的</a:t>
            </a:r>
            <a:r>
              <a:rPr lang="en-ID" altLang="zh-TW" dirty="0"/>
              <a:t>cache</a:t>
            </a:r>
            <a:r>
              <a:rPr lang="zh-TW" altLang="en-US" dirty="0"/>
              <a:t>跟</a:t>
            </a:r>
            <a:r>
              <a:rPr lang="en-ID" altLang="zh-TW" dirty="0" err="1"/>
              <a:t>pkl</a:t>
            </a:r>
            <a:r>
              <a:rPr lang="zh-TW" altLang="en-US" dirty="0"/>
              <a:t>檔</a:t>
            </a:r>
            <a:r>
              <a:rPr lang="en-ID" altLang="zh-TW" dirty="0"/>
              <a:t>(</a:t>
            </a:r>
            <a:r>
              <a:rPr lang="zh-TW" altLang="en-US" dirty="0"/>
              <a:t>還是</a:t>
            </a:r>
            <a:r>
              <a:rPr lang="en-ID" altLang="zh-TW" dirty="0" err="1"/>
              <a:t>jupyter</a:t>
            </a:r>
            <a:r>
              <a:rPr lang="zh-TW" altLang="en-US" dirty="0"/>
              <a:t>問題我不知道</a:t>
            </a:r>
            <a:r>
              <a:rPr lang="en-ID" altLang="zh-TW" dirty="0"/>
              <a:t>)</a:t>
            </a:r>
            <a:endParaRPr lang="en-ID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348932D-9B4C-4209-AE7D-1B2C69219CAB}"/>
              </a:ext>
            </a:extLst>
          </p:cNvPr>
          <p:cNvSpPr txBox="1"/>
          <p:nvPr/>
        </p:nvSpPr>
        <p:spPr>
          <a:xfrm>
            <a:off x="1676397" y="1415744"/>
            <a:ext cx="7800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資料集 </a:t>
            </a:r>
            <a:r>
              <a:rPr lang="en-ID" altLang="zh-TW" dirty="0"/>
              <a:t>– </a:t>
            </a:r>
            <a:r>
              <a:rPr lang="zh-TW" altLang="en-US" dirty="0"/>
              <a:t>貓與狗的圖片</a:t>
            </a:r>
            <a:r>
              <a:rPr lang="en-ID" dirty="0">
                <a:hlinkClick r:id="rId2"/>
              </a:rPr>
              <a:t>https://github.com/Pranaw99/Image_Classification_CNN/tree/master/dataset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5570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12576AE-22D0-4C92-B346-09B70DFAB68C}"/>
              </a:ext>
            </a:extLst>
          </p:cNvPr>
          <p:cNvGrpSpPr/>
          <p:nvPr/>
        </p:nvGrpSpPr>
        <p:grpSpPr>
          <a:xfrm flipH="1">
            <a:off x="4368342" y="3253750"/>
            <a:ext cx="7965748" cy="3647280"/>
            <a:chOff x="-16275" y="2464532"/>
            <a:chExt cx="6472597" cy="2736304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879D8C0-FCA8-4EF1-9200-5175FECFBC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093"/>
            <a:stretch/>
          </p:blipFill>
          <p:spPr>
            <a:xfrm flipH="1">
              <a:off x="3059832" y="3724672"/>
              <a:ext cx="3396490" cy="1476164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5AA8ED8-F849-41C5-A3DA-6EEFAF26F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-16275" y="2464532"/>
              <a:ext cx="4260586" cy="2736304"/>
            </a:xfrm>
            <a:prstGeom prst="rect">
              <a:avLst/>
            </a:prstGeom>
          </p:spPr>
        </p:pic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C0F7ED83-839E-4F68-A972-81B96D6CC1BA}"/>
                </a:ext>
              </a:extLst>
            </p:cNvPr>
            <p:cNvSpPr/>
            <p:nvPr/>
          </p:nvSpPr>
          <p:spPr>
            <a:xfrm>
              <a:off x="5544108" y="4659034"/>
              <a:ext cx="791507" cy="486054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399"/>
            </a:p>
          </p:txBody>
        </p:sp>
      </p:grp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9F46A30-17B7-4E15-8D54-59FA5E914290}"/>
              </a:ext>
            </a:extLst>
          </p:cNvPr>
          <p:cNvSpPr txBox="1">
            <a:spLocks/>
          </p:cNvSpPr>
          <p:nvPr/>
        </p:nvSpPr>
        <p:spPr>
          <a:xfrm>
            <a:off x="2291224" y="2186222"/>
            <a:ext cx="1814599" cy="1764009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11463" dirty="0">
                <a:solidFill>
                  <a:schemeClr val="accent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CFF755E-4A00-43C1-BF67-35BD74B50749}"/>
              </a:ext>
            </a:extLst>
          </p:cNvPr>
          <p:cNvSpPr txBox="1"/>
          <p:nvPr/>
        </p:nvSpPr>
        <p:spPr>
          <a:xfrm>
            <a:off x="4069421" y="3021723"/>
            <a:ext cx="3886590" cy="814554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TW" altLang="en-US" sz="4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結論</a:t>
            </a:r>
            <a:endParaRPr lang="zh-CN" altLang="en-US" sz="4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Straight Connector 13">
            <a:extLst>
              <a:ext uri="{FF2B5EF4-FFF2-40B4-BE49-F238E27FC236}">
                <a16:creationId xmlns:a16="http://schemas.microsoft.com/office/drawing/2014/main" id="{636AF9E6-3605-4777-92E2-21823906F3D5}"/>
              </a:ext>
            </a:extLst>
          </p:cNvPr>
          <p:cNvCxnSpPr/>
          <p:nvPr/>
        </p:nvCxnSpPr>
        <p:spPr>
          <a:xfrm flipH="1">
            <a:off x="1885" y="4110075"/>
            <a:ext cx="6329992" cy="0"/>
          </a:xfrm>
          <a:prstGeom prst="line">
            <a:avLst/>
          </a:prstGeom>
          <a:ln w="19050" cap="sq">
            <a:solidFill>
              <a:schemeClr val="accent3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46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1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0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546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FD8EFD80-0723-4EB4-ADEF-0E5FA629ADDE}"/>
              </a:ext>
            </a:extLst>
          </p:cNvPr>
          <p:cNvSpPr txBox="1"/>
          <p:nvPr/>
        </p:nvSpPr>
        <p:spPr>
          <a:xfrm>
            <a:off x="3667125" y="3352800"/>
            <a:ext cx="4200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Psychology </a:t>
            </a:r>
            <a:r>
              <a:rPr lang="zh-TW" altLang="en-US" dirty="0"/>
              <a:t>一些心理學 探討為什麼人們需要解釋</a:t>
            </a:r>
            <a:endParaRPr lang="en-ID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7F26A53-60A1-4B70-B169-B3550C6CDD0E}"/>
              </a:ext>
            </a:extLst>
          </p:cNvPr>
          <p:cNvSpPr txBox="1"/>
          <p:nvPr/>
        </p:nvSpPr>
        <p:spPr>
          <a:xfrm>
            <a:off x="4362450" y="1990725"/>
            <a:ext cx="295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為什麼人們需要解釋？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9231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1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057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33BCB1FF-0A01-4EF4-A218-453189B01433}"/>
              </a:ext>
            </a:extLst>
          </p:cNvPr>
          <p:cNvGrpSpPr/>
          <p:nvPr/>
        </p:nvGrpSpPr>
        <p:grpSpPr>
          <a:xfrm>
            <a:off x="-19811" y="3586734"/>
            <a:ext cx="7913796" cy="3345574"/>
            <a:chOff x="-16275" y="2464532"/>
            <a:chExt cx="6472597" cy="2736304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77D2580D-A122-4781-8CF4-100B867C15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093"/>
            <a:stretch/>
          </p:blipFill>
          <p:spPr>
            <a:xfrm flipH="1">
              <a:off x="3059832" y="3724672"/>
              <a:ext cx="3396490" cy="1476164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5FF6CFF-FB4F-44B7-9612-3FB6BEEDE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-16275" y="2464532"/>
              <a:ext cx="4260586" cy="2736304"/>
            </a:xfrm>
            <a:prstGeom prst="rect">
              <a:avLst/>
            </a:prstGeom>
          </p:spPr>
        </p:pic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B402C234-25B4-4135-B19E-C4F30F2E4DC8}"/>
                </a:ext>
              </a:extLst>
            </p:cNvPr>
            <p:cNvSpPr/>
            <p:nvPr/>
          </p:nvSpPr>
          <p:spPr>
            <a:xfrm>
              <a:off x="5544108" y="4659034"/>
              <a:ext cx="791507" cy="486054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399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441CCF2-53B9-48E8-AAF5-6B8F3D56FE97}"/>
              </a:ext>
            </a:extLst>
          </p:cNvPr>
          <p:cNvGrpSpPr/>
          <p:nvPr/>
        </p:nvGrpSpPr>
        <p:grpSpPr>
          <a:xfrm>
            <a:off x="7824045" y="0"/>
            <a:ext cx="5230580" cy="1762491"/>
            <a:chOff x="5868434" y="0"/>
            <a:chExt cx="3924146" cy="1322276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E29D0EA9-27D1-466F-A4A2-1A64C5284F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 flipH="1" flipV="1">
              <a:off x="6264188" y="0"/>
              <a:ext cx="3528392" cy="1322276"/>
            </a:xfrm>
            <a:prstGeom prst="rect">
              <a:avLst/>
            </a:prstGeom>
          </p:spPr>
        </p:pic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8884CC67-D6B0-47E0-A1FC-CCD4BF2ED8FD}"/>
                </a:ext>
              </a:extLst>
            </p:cNvPr>
            <p:cNvSpPr/>
            <p:nvPr/>
          </p:nvSpPr>
          <p:spPr>
            <a:xfrm flipV="1">
              <a:off x="8367183" y="661138"/>
              <a:ext cx="791507" cy="46805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399"/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5BAB9835-5A5B-4620-8F23-1433F13B647B}"/>
                </a:ext>
              </a:extLst>
            </p:cNvPr>
            <p:cNvSpPr/>
            <p:nvPr/>
          </p:nvSpPr>
          <p:spPr>
            <a:xfrm flipV="1">
              <a:off x="5868434" y="0"/>
              <a:ext cx="791507" cy="46805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399"/>
            </a:p>
          </p:txBody>
        </p:sp>
      </p:grpSp>
      <p:sp>
        <p:nvSpPr>
          <p:cNvPr id="9" name="TextBox 5">
            <a:extLst>
              <a:ext uri="{FF2B5EF4-FFF2-40B4-BE49-F238E27FC236}">
                <a16:creationId xmlns:a16="http://schemas.microsoft.com/office/drawing/2014/main" id="{24B593F5-0826-4E2E-9C94-7F2BB8E54620}"/>
              </a:ext>
            </a:extLst>
          </p:cNvPr>
          <p:cNvSpPr txBox="1"/>
          <p:nvPr/>
        </p:nvSpPr>
        <p:spPr>
          <a:xfrm>
            <a:off x="4908550" y="2472475"/>
            <a:ext cx="6680200" cy="856122"/>
          </a:xfrm>
          <a:prstGeom prst="rect">
            <a:avLst/>
          </a:prstGeom>
          <a:noFill/>
        </p:spPr>
        <p:txBody>
          <a:bodyPr wrap="square" lIns="121845" tIns="60923" rIns="121845" bIns="60923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TW" altLang="en-US" sz="3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itchFamily="34" charset="0"/>
              </a:rPr>
              <a:t>謝謝</a:t>
            </a:r>
            <a:r>
              <a:rPr lang="en-ID" altLang="zh-TW" sz="3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itchFamily="34" charset="0"/>
              </a:rPr>
              <a:t>Cathay LAB</a:t>
            </a:r>
            <a:r>
              <a:rPr lang="zh-TW" altLang="en-US" sz="3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itchFamily="34" charset="0"/>
              </a:rPr>
              <a:t>給我這個機會！</a:t>
            </a:r>
            <a:endParaRPr lang="id-ID" altLang="zh-CN" sz="3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itchFamily="34" charset="0"/>
            </a:endParaRP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9D9FC040-8516-4BAE-BBAD-43EC3F1663E4}"/>
              </a:ext>
            </a:extLst>
          </p:cNvPr>
          <p:cNvSpPr txBox="1"/>
          <p:nvPr/>
        </p:nvSpPr>
        <p:spPr>
          <a:xfrm>
            <a:off x="2671037" y="1487369"/>
            <a:ext cx="2434800" cy="2429565"/>
          </a:xfrm>
          <a:prstGeom prst="rect">
            <a:avLst/>
          </a:prstGeom>
          <a:noFill/>
        </p:spPr>
        <p:txBody>
          <a:bodyPr wrap="square" lIns="121845" tIns="60923" rIns="121845" bIns="60923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1500" dirty="0">
                <a:solidFill>
                  <a:schemeClr val="accent1"/>
                </a:solidFill>
                <a:latin typeface="Agency FB" panose="020B0503020202020204" pitchFamily="34" charset="0"/>
                <a:ea typeface="华文琥珀" panose="02010800040101010101" pitchFamily="2" charset="-122"/>
                <a:cs typeface="Clear Sans Light" pitchFamily="34" charset="0"/>
              </a:rPr>
              <a:t>2019</a:t>
            </a:r>
            <a:endParaRPr lang="id-ID" altLang="zh-CN" sz="8000" dirty="0">
              <a:solidFill>
                <a:schemeClr val="accent1"/>
              </a:solidFill>
              <a:latin typeface="Agency FB" panose="020B0503020202020204" pitchFamily="34" charset="0"/>
              <a:ea typeface="华文琥珀" panose="02010800040101010101" pitchFamily="2" charset="-122"/>
              <a:cs typeface="Clear Sans Light" pitchFamily="34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CBCEE1B-5CC6-4975-9372-C490FBA077F5}"/>
              </a:ext>
            </a:extLst>
          </p:cNvPr>
          <p:cNvSpPr txBox="1"/>
          <p:nvPr/>
        </p:nvSpPr>
        <p:spPr>
          <a:xfrm>
            <a:off x="6778656" y="4248150"/>
            <a:ext cx="41946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GitHub : </a:t>
            </a:r>
          </a:p>
          <a:p>
            <a:r>
              <a:rPr lang="en-ID" dirty="0">
                <a:hlinkClick r:id="rId5"/>
              </a:rPr>
              <a:t>https://github.com/GISH123/Cathay-Holdings-CIP-Projects-for-Interpretable-Machine-Learning</a:t>
            </a:r>
            <a:endParaRPr lang="en-ID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BABE974-83F0-4515-AE05-FADFCB73E22E}"/>
              </a:ext>
            </a:extLst>
          </p:cNvPr>
          <p:cNvSpPr/>
          <p:nvPr/>
        </p:nvSpPr>
        <p:spPr>
          <a:xfrm>
            <a:off x="6851650" y="3560457"/>
            <a:ext cx="3721558" cy="276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>
            <a:spAutoFit/>
          </a:bodyPr>
          <a:lstStyle/>
          <a:p>
            <a:pPr algn="dist"/>
            <a:r>
              <a:rPr lang="en-ID" altLang="zh-CN" sz="1200" dirty="0">
                <a:solidFill>
                  <a:schemeClr val="bg1"/>
                </a:solidFill>
              </a:rPr>
              <a:t>CIP LAB </a:t>
            </a:r>
            <a:r>
              <a:rPr lang="zh-TW" altLang="en-US" sz="1200" dirty="0">
                <a:solidFill>
                  <a:schemeClr val="bg1"/>
                </a:solidFill>
              </a:rPr>
              <a:t>邵立瑜 時間</a:t>
            </a:r>
            <a:r>
              <a:rPr lang="zh-CN" altLang="en-US" sz="1200" dirty="0">
                <a:solidFill>
                  <a:schemeClr val="bg1"/>
                </a:solidFill>
              </a:rPr>
              <a:t>：</a:t>
            </a:r>
            <a:r>
              <a:rPr lang="en-US" altLang="zh-CN" sz="1200" dirty="0">
                <a:solidFill>
                  <a:schemeClr val="bg1"/>
                </a:solidFill>
              </a:rPr>
              <a:t>2019</a:t>
            </a:r>
            <a:r>
              <a:rPr lang="zh-TW" altLang="en-US" sz="1200" dirty="0">
                <a:solidFill>
                  <a:schemeClr val="bg1"/>
                </a:solidFill>
              </a:rPr>
              <a:t>年</a:t>
            </a:r>
            <a:r>
              <a:rPr lang="en-US" altLang="zh-CN" sz="1200" dirty="0">
                <a:solidFill>
                  <a:schemeClr val="bg1"/>
                </a:solidFill>
              </a:rPr>
              <a:t>8</a:t>
            </a:r>
            <a:r>
              <a:rPr lang="zh-CN" altLang="en-US" sz="1200" dirty="0">
                <a:solidFill>
                  <a:schemeClr val="bg1"/>
                </a:solidFill>
              </a:rPr>
              <a:t>月</a:t>
            </a:r>
            <a:r>
              <a:rPr lang="en-US" altLang="zh-CN" sz="1200" dirty="0">
                <a:solidFill>
                  <a:schemeClr val="bg1"/>
                </a:solidFill>
              </a:rPr>
              <a:t>21</a:t>
            </a:r>
            <a:r>
              <a:rPr lang="zh-CN" altLang="en-US" sz="1200" dirty="0">
                <a:solidFill>
                  <a:schemeClr val="bg1"/>
                </a:solidFill>
              </a:rPr>
              <a:t>日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31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2" grpId="0" build="p"/>
      <p:bldP spid="1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ID" altLang="zh-CN" sz="2800" dirty="0">
                <a:solidFill>
                  <a:srgbClr val="CEEA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Papers</a:t>
            </a:r>
            <a:r>
              <a:rPr lang="zh-TW" altLang="en-US" sz="2800" dirty="0">
                <a:solidFill>
                  <a:srgbClr val="CEEA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、</a:t>
            </a:r>
            <a:r>
              <a:rPr lang="en-ID" altLang="zh-TW" sz="2800" dirty="0">
                <a:solidFill>
                  <a:srgbClr val="CEEA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Books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ID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References</a:t>
            </a:r>
            <a:endParaRPr lang="zh-CN" altLang="en-US" sz="2800" spc="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38249" y="3800475"/>
            <a:ext cx="5095875" cy="24193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 introductive book for Interpretable ML                                </a:t>
            </a:r>
          </a:p>
          <a:p>
            <a:pPr>
              <a:lnSpc>
                <a:spcPts val="2400"/>
              </a:lnSpc>
            </a:pPr>
            <a:r>
              <a:rPr lang="en-ID" sz="1200" dirty="0">
                <a:hlinkClick r:id="rId3"/>
              </a:rPr>
              <a:t>https://christophm.github.io/interpretable-ml-book/index.html</a:t>
            </a:r>
            <a:endParaRPr lang="en-ID" sz="1200" dirty="0"/>
          </a:p>
          <a:p>
            <a:pPr>
              <a:lnSpc>
                <a:spcPts val="2400"/>
              </a:lnSpc>
            </a:pPr>
            <a:r>
              <a:rPr lang="en-ID" sz="1200" dirty="0"/>
              <a:t>LIME</a:t>
            </a:r>
          </a:p>
          <a:p>
            <a:pPr>
              <a:lnSpc>
                <a:spcPts val="2400"/>
              </a:lnSpc>
            </a:pPr>
            <a:r>
              <a:rPr lang="en-ID" sz="1200" dirty="0">
                <a:hlinkClick r:id="rId4"/>
              </a:rPr>
              <a:t>https://arxiv.org/abs/1602.04938</a:t>
            </a:r>
            <a:endParaRPr lang="en-ID" sz="1200" dirty="0"/>
          </a:p>
          <a:p>
            <a:pPr>
              <a:lnSpc>
                <a:spcPts val="2400"/>
              </a:lnSpc>
            </a:pPr>
            <a:r>
              <a:rPr lang="en-ID" sz="1200" dirty="0"/>
              <a:t>SHAP</a:t>
            </a:r>
          </a:p>
          <a:p>
            <a:pPr>
              <a:lnSpc>
                <a:spcPts val="2400"/>
              </a:lnSpc>
            </a:pPr>
            <a:r>
              <a:rPr lang="en-ID" sz="1200" dirty="0">
                <a:hlinkClick r:id="rId5"/>
              </a:rPr>
              <a:t>https://arxiv.org/abs/1705.07874</a:t>
            </a:r>
            <a:endParaRPr lang="en-ID" sz="12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0D359F1-B31B-4958-9A7A-FD82CFD739B2}"/>
              </a:ext>
            </a:extLst>
          </p:cNvPr>
          <p:cNvSpPr txBox="1"/>
          <p:nvPr/>
        </p:nvSpPr>
        <p:spPr>
          <a:xfrm>
            <a:off x="6229351" y="4067532"/>
            <a:ext cx="47244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ID" sz="1200" dirty="0"/>
              <a:t>Microsoft GA2M Algorithm</a:t>
            </a:r>
          </a:p>
          <a:p>
            <a:pPr>
              <a:lnSpc>
                <a:spcPts val="2400"/>
              </a:lnSpc>
            </a:pPr>
            <a:r>
              <a:rPr lang="en-ID" sz="1200" dirty="0">
                <a:hlinkClick r:id="rId6"/>
              </a:rPr>
              <a:t>http://www.cs.cornell.edu/~yinlou/papers/lou-kdd13.pdf</a:t>
            </a:r>
            <a:endParaRPr lang="en-ID" sz="1200" dirty="0"/>
          </a:p>
          <a:p>
            <a:pPr>
              <a:lnSpc>
                <a:spcPts val="2400"/>
              </a:lnSpc>
            </a:pPr>
            <a:r>
              <a:rPr lang="en-ID" sz="1200" dirty="0"/>
              <a:t>Data Shapley</a:t>
            </a:r>
          </a:p>
          <a:p>
            <a:pPr>
              <a:lnSpc>
                <a:spcPts val="2400"/>
              </a:lnSpc>
            </a:pPr>
            <a:r>
              <a:rPr lang="en-ID" sz="1200" dirty="0">
                <a:hlinkClick r:id="rId7"/>
              </a:rPr>
              <a:t>https://arxiv.org/abs/1904.02868</a:t>
            </a:r>
            <a:endParaRPr lang="en-ID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endParaRPr lang="en-ID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TW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及各大</a:t>
            </a:r>
            <a:r>
              <a:rPr lang="en-ID" altLang="zh-TW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Medium</a:t>
            </a:r>
            <a:r>
              <a:rPr lang="zh-TW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上相關的文章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endParaRPr lang="en-ID" altLang="zh-CN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68167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08908D0B-452D-4133-B498-9B84BE2B1690}"/>
              </a:ext>
            </a:extLst>
          </p:cNvPr>
          <p:cNvSpPr txBox="1"/>
          <p:nvPr/>
        </p:nvSpPr>
        <p:spPr>
          <a:xfrm>
            <a:off x="1" y="1862047"/>
            <a:ext cx="8172449" cy="2062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• Safety: We want to make sure the system is making sound decisions.</a:t>
            </a:r>
          </a:p>
          <a:p>
            <a:r>
              <a:rPr lang="en-ID" dirty="0"/>
              <a:t>• Debugging: We want to understand why a system doesn't work, so we can fix it. </a:t>
            </a:r>
          </a:p>
          <a:p>
            <a:r>
              <a:rPr lang="en-ID" dirty="0"/>
              <a:t>• Science: We want to understand something new. </a:t>
            </a:r>
          </a:p>
          <a:p>
            <a:r>
              <a:rPr lang="en-ID" dirty="0"/>
              <a:t>• Mismatched Objectives and multi-objectives trade-offs: The system may not be optimizing the true objective. </a:t>
            </a:r>
          </a:p>
          <a:p>
            <a:r>
              <a:rPr lang="en-ID" dirty="0"/>
              <a:t>• Legal/Ethics: We're legally required to provide an explanation and/or we don't want to discriminate against particular groups. 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421C95F-2B7D-4376-B6E8-C0FE216B6C7D}"/>
              </a:ext>
            </a:extLst>
          </p:cNvPr>
          <p:cNvSpPr txBox="1"/>
          <p:nvPr/>
        </p:nvSpPr>
        <p:spPr>
          <a:xfrm>
            <a:off x="171451" y="1251258"/>
            <a:ext cx="6257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問題不夠明確，</a:t>
            </a:r>
            <a:r>
              <a:rPr lang="en-ID" altLang="zh-TW" dirty="0"/>
              <a:t>i.e. </a:t>
            </a:r>
            <a:r>
              <a:rPr lang="zh-TW" altLang="en-US" dirty="0"/>
              <a:t>更多的</a:t>
            </a:r>
            <a:r>
              <a:rPr lang="en-ID" altLang="zh-TW" dirty="0"/>
              <a:t>data</a:t>
            </a:r>
            <a:r>
              <a:rPr lang="zh-TW" altLang="en-US" dirty="0"/>
              <a:t>或是更聰明的演算法沒有幫助</a:t>
            </a:r>
            <a:endParaRPr lang="en-ID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850287D-B299-4812-8BAA-8CCDDD4D9683}"/>
              </a:ext>
            </a:extLst>
          </p:cNvPr>
          <p:cNvSpPr txBox="1"/>
          <p:nvPr/>
        </p:nvSpPr>
        <p:spPr>
          <a:xfrm>
            <a:off x="715257" y="4206358"/>
            <a:ext cx="718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但也有我們不想要解釋的時候</a:t>
            </a:r>
            <a:endParaRPr lang="en-ID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7B29B35-9DD5-479A-BFBF-589F9AA1C39E}"/>
              </a:ext>
            </a:extLst>
          </p:cNvPr>
          <p:cNvSpPr txBox="1"/>
          <p:nvPr/>
        </p:nvSpPr>
        <p:spPr>
          <a:xfrm>
            <a:off x="419100" y="4784587"/>
            <a:ext cx="6953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• No significant consequences or when predictions are all you need. • Sufficiently well-studied problem </a:t>
            </a:r>
          </a:p>
          <a:p>
            <a:r>
              <a:rPr lang="en-ID" dirty="0"/>
              <a:t>• Prevent gaming the system - mismatched objectives.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7729CBD-9108-4632-A732-6E3E0CD85059}"/>
              </a:ext>
            </a:extLst>
          </p:cNvPr>
          <p:cNvSpPr txBox="1"/>
          <p:nvPr/>
        </p:nvSpPr>
        <p:spPr>
          <a:xfrm>
            <a:off x="8931769" y="789593"/>
            <a:ext cx="2152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Debugging – LIME</a:t>
            </a:r>
            <a:r>
              <a:rPr lang="zh-TW" altLang="en-US" dirty="0"/>
              <a:t>論文之判斷根據錯誤例子</a:t>
            </a:r>
            <a:endParaRPr lang="en-ID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79E8D70-87E3-46AD-9C7B-7CB9F0C1F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4744" y="1821594"/>
            <a:ext cx="2065161" cy="232177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8F2D19D-EE7A-4C9B-9734-CBF760731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9905" y="1821594"/>
            <a:ext cx="1949028" cy="193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98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BF83572-903C-4383-B0B8-33BEEC8A11B2}"/>
              </a:ext>
            </a:extLst>
          </p:cNvPr>
          <p:cNvSpPr txBox="1"/>
          <p:nvPr/>
        </p:nvSpPr>
        <p:spPr>
          <a:xfrm>
            <a:off x="4029075" y="2381250"/>
            <a:ext cx="4171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預測比較需要解釋的相關領域</a:t>
            </a:r>
            <a:endParaRPr lang="en-ID" altLang="zh-TW" dirty="0"/>
          </a:p>
          <a:p>
            <a:r>
              <a:rPr lang="zh-TW" altLang="en-US" dirty="0"/>
              <a:t>醫學</a:t>
            </a:r>
            <a:r>
              <a:rPr lang="en-ID" altLang="zh-TW" dirty="0"/>
              <a:t>(</a:t>
            </a:r>
            <a:r>
              <a:rPr lang="zh-TW" altLang="en-US" dirty="0"/>
              <a:t>病人的權益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zh-TW" altLang="en-US" dirty="0">
                <a:solidFill>
                  <a:srgbClr val="FF0000"/>
                </a:solidFill>
              </a:rPr>
              <a:t>金融</a:t>
            </a:r>
            <a:r>
              <a:rPr lang="en-US" altLang="zh-TW" dirty="0"/>
              <a:t>(</a:t>
            </a:r>
            <a:r>
              <a:rPr lang="zh-TW" altLang="en-US" dirty="0"/>
              <a:t>法規限制</a:t>
            </a:r>
            <a:r>
              <a:rPr lang="en-US" altLang="zh-TW" dirty="0"/>
              <a:t>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165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BA22C27-B970-42D8-820E-27E162A09354}"/>
              </a:ext>
            </a:extLst>
          </p:cNvPr>
          <p:cNvSpPr/>
          <p:nvPr/>
        </p:nvSpPr>
        <p:spPr>
          <a:xfrm>
            <a:off x="3914775" y="115728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D" dirty="0">
                <a:solidFill>
                  <a:srgbClr val="333333"/>
                </a:solidFill>
                <a:latin typeface="Arial" panose="020B0604020202020204" pitchFamily="34" charset="0"/>
              </a:rPr>
              <a:t>For certain problems or tasks it is not enough to get the prediction (the </a:t>
            </a:r>
            <a:r>
              <a:rPr lang="en-ID" b="1" dirty="0">
                <a:solidFill>
                  <a:srgbClr val="333333"/>
                </a:solidFill>
                <a:latin typeface="Arial" panose="020B0604020202020204" pitchFamily="34" charset="0"/>
              </a:rPr>
              <a:t>what</a:t>
            </a:r>
            <a:r>
              <a:rPr lang="en-ID" dirty="0">
                <a:solidFill>
                  <a:srgbClr val="333333"/>
                </a:solidFill>
                <a:latin typeface="Arial" panose="020B0604020202020204" pitchFamily="34" charset="0"/>
              </a:rPr>
              <a:t>).</a:t>
            </a:r>
            <a:br>
              <a:rPr lang="en-ID" dirty="0">
                <a:solidFill>
                  <a:srgbClr val="333333"/>
                </a:solidFill>
                <a:latin typeface="Arial" panose="020B0604020202020204" pitchFamily="34" charset="0"/>
              </a:rPr>
            </a:br>
            <a:r>
              <a:rPr lang="en-ID" dirty="0">
                <a:solidFill>
                  <a:srgbClr val="333333"/>
                </a:solidFill>
                <a:latin typeface="Arial" panose="020B0604020202020204" pitchFamily="34" charset="0"/>
              </a:rPr>
              <a:t>The model must also explain how it came to the prediction (the </a:t>
            </a:r>
            <a:r>
              <a:rPr lang="en-ID" b="1" dirty="0">
                <a:solidFill>
                  <a:srgbClr val="333333"/>
                </a:solidFill>
                <a:latin typeface="Arial" panose="020B0604020202020204" pitchFamily="34" charset="0"/>
              </a:rPr>
              <a:t>why</a:t>
            </a:r>
            <a:r>
              <a:rPr lang="en-ID" dirty="0">
                <a:solidFill>
                  <a:srgbClr val="333333"/>
                </a:solidFill>
                <a:latin typeface="Arial" panose="020B0604020202020204" pitchFamily="34" charset="0"/>
              </a:rPr>
              <a:t>)</a:t>
            </a:r>
            <a:endParaRPr lang="en-ID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73AF88-DB74-4E34-9F81-FEF486D13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06" y="2861606"/>
            <a:ext cx="6039853" cy="222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CFF859FE-8D0C-424C-AC56-43FF0C01952A}"/>
              </a:ext>
            </a:extLst>
          </p:cNvPr>
          <p:cNvSpPr txBox="1"/>
          <p:nvPr/>
        </p:nvSpPr>
        <p:spPr>
          <a:xfrm>
            <a:off x="2502447" y="5433399"/>
            <a:ext cx="124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The </a:t>
            </a:r>
            <a:r>
              <a:rPr lang="en-ID" b="1" dirty="0"/>
              <a:t>What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91EDE43-2AAC-4EFC-A575-A7D311C46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708" y="2592965"/>
            <a:ext cx="4939886" cy="284043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CF23AAD4-C489-485A-99AE-0407CBB495F7}"/>
              </a:ext>
            </a:extLst>
          </p:cNvPr>
          <p:cNvSpPr txBox="1"/>
          <p:nvPr/>
        </p:nvSpPr>
        <p:spPr>
          <a:xfrm>
            <a:off x="8845440" y="5433399"/>
            <a:ext cx="124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The </a:t>
            </a:r>
            <a:r>
              <a:rPr lang="en-ID" b="1" dirty="0"/>
              <a:t>Why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E3FFD8D-D18A-4BB4-9DEC-4C83966EDC3F}"/>
              </a:ext>
            </a:extLst>
          </p:cNvPr>
          <p:cNvSpPr txBox="1"/>
          <p:nvPr/>
        </p:nvSpPr>
        <p:spPr>
          <a:xfrm>
            <a:off x="4162425" y="361950"/>
            <a:ext cx="3724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不只需要知道預測結果，還想知道怎麼預測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6638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06752858-394C-43D2-907E-24233DBCEA6C}"/>
              </a:ext>
            </a:extLst>
          </p:cNvPr>
          <p:cNvSpPr txBox="1"/>
          <p:nvPr/>
        </p:nvSpPr>
        <p:spPr>
          <a:xfrm>
            <a:off x="1781176" y="3733801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White box model </a:t>
            </a:r>
          </a:p>
          <a:p>
            <a:r>
              <a:rPr lang="en-ID" dirty="0"/>
              <a:t>(intrinsically interpretable)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ECCE8FE-21BF-4E4C-AC5C-32BA8DA8ABE4}"/>
              </a:ext>
            </a:extLst>
          </p:cNvPr>
          <p:cNvSpPr txBox="1"/>
          <p:nvPr/>
        </p:nvSpPr>
        <p:spPr>
          <a:xfrm>
            <a:off x="5838825" y="3848100"/>
            <a:ext cx="2600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Black box model</a:t>
            </a:r>
          </a:p>
          <a:p>
            <a:r>
              <a:rPr lang="en-ID" dirty="0"/>
              <a:t>(need something to interpret)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6D126D1-739F-4AD2-9AD2-BCEF6A41F6D6}"/>
              </a:ext>
            </a:extLst>
          </p:cNvPr>
          <p:cNvSpPr txBox="1"/>
          <p:nvPr/>
        </p:nvSpPr>
        <p:spPr>
          <a:xfrm>
            <a:off x="4410075" y="342900"/>
            <a:ext cx="3209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可解釋之預測模型</a:t>
            </a:r>
            <a:r>
              <a:rPr lang="en-ID" altLang="zh-TW" dirty="0" err="1"/>
              <a:t>v.s</a:t>
            </a:r>
            <a:r>
              <a:rPr lang="en-ID" altLang="zh-TW" dirty="0"/>
              <a:t>.</a:t>
            </a:r>
            <a:r>
              <a:rPr lang="zh-TW" altLang="en-US" dirty="0"/>
              <a:t>難解釋預測模型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2282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E403265-B386-42EA-840C-1D637674A064}"/>
              </a:ext>
            </a:extLst>
          </p:cNvPr>
          <p:cNvSpPr txBox="1"/>
          <p:nvPr/>
        </p:nvSpPr>
        <p:spPr>
          <a:xfrm>
            <a:off x="4196715" y="647700"/>
            <a:ext cx="3209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Local interpretation vs Global interpretation from </a:t>
            </a:r>
            <a:r>
              <a:rPr lang="zh-TW" altLang="en-US" dirty="0"/>
              <a:t>李宏毅</a:t>
            </a:r>
            <a:endParaRPr lang="en-ID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B3FD752-27AD-42F7-A721-192616D7F77E}"/>
              </a:ext>
            </a:extLst>
          </p:cNvPr>
          <p:cNvSpPr txBox="1"/>
          <p:nvPr/>
        </p:nvSpPr>
        <p:spPr>
          <a:xfrm>
            <a:off x="1956269" y="2593576"/>
            <a:ext cx="2799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Local Explanation </a:t>
            </a:r>
            <a:endParaRPr lang="zh-TW" altLang="en-US" sz="2800" b="1" i="1" u="sng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0BB1DE6-2A43-40BA-BED5-6C1CDD59F68E}"/>
              </a:ext>
            </a:extLst>
          </p:cNvPr>
          <p:cNvSpPr txBox="1"/>
          <p:nvPr/>
        </p:nvSpPr>
        <p:spPr>
          <a:xfrm>
            <a:off x="1944962" y="3870713"/>
            <a:ext cx="3178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Global Explanation </a:t>
            </a:r>
            <a:endParaRPr lang="zh-TW" altLang="en-US" sz="2800" b="1" i="1" u="sng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964F0CB-C87E-4CC8-A379-08B5CAF27D72}"/>
              </a:ext>
            </a:extLst>
          </p:cNvPr>
          <p:cNvSpPr/>
          <p:nvPr/>
        </p:nvSpPr>
        <p:spPr>
          <a:xfrm>
            <a:off x="3534431" y="4793330"/>
            <a:ext cx="55394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What do you think a “cat” looks like?</a:t>
            </a:r>
            <a:endParaRPr lang="zh-TW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2DA514A-5A53-4F31-ADD1-5A901B2452B0}"/>
              </a:ext>
            </a:extLst>
          </p:cNvPr>
          <p:cNvSpPr/>
          <p:nvPr/>
        </p:nvSpPr>
        <p:spPr>
          <a:xfrm>
            <a:off x="3487271" y="3355329"/>
            <a:ext cx="56337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Why do you think </a:t>
            </a:r>
            <a:r>
              <a:rPr lang="en-US" altLang="zh-TW" sz="2800" i="1" u="sng" dirty="0"/>
              <a:t>this image</a:t>
            </a:r>
            <a:r>
              <a:rPr lang="en-US" altLang="zh-TW" sz="2800" dirty="0"/>
              <a:t> is a cat?</a:t>
            </a:r>
            <a:endParaRPr lang="zh-TW" altLang="en-US" sz="28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5E63BC6-C3FE-49CF-B08C-15827E823EAD}"/>
              </a:ext>
            </a:extLst>
          </p:cNvPr>
          <p:cNvSpPr txBox="1"/>
          <p:nvPr/>
        </p:nvSpPr>
        <p:spPr>
          <a:xfrm>
            <a:off x="3355870" y="5478182"/>
            <a:ext cx="5633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個人認為</a:t>
            </a:r>
            <a:r>
              <a:rPr lang="en-US" altLang="zh-TW" dirty="0"/>
              <a:t>Global</a:t>
            </a:r>
            <a:r>
              <a:rPr lang="zh-TW" altLang="en-US" dirty="0"/>
              <a:t>要分兩層次探討</a:t>
            </a:r>
            <a:endParaRPr lang="en-ID" altLang="zh-TW" dirty="0"/>
          </a:p>
          <a:p>
            <a:pPr algn="ctr"/>
            <a:r>
              <a:rPr lang="zh-TW" altLang="en-US" dirty="0"/>
              <a:t>第一層 </a:t>
            </a:r>
            <a:r>
              <a:rPr lang="en-ID" altLang="zh-TW" dirty="0"/>
              <a:t>– Features Overall Importance</a:t>
            </a:r>
          </a:p>
          <a:p>
            <a:pPr algn="ctr"/>
            <a:r>
              <a:rPr lang="zh-TW" altLang="en-US" dirty="0"/>
              <a:t>第二層 </a:t>
            </a:r>
            <a:r>
              <a:rPr lang="en-ID" altLang="zh-TW" dirty="0"/>
              <a:t>– </a:t>
            </a:r>
            <a:r>
              <a:rPr lang="zh-TW" altLang="en-US" dirty="0"/>
              <a:t>模型預測出來的</a:t>
            </a:r>
            <a:r>
              <a:rPr lang="en-ID" altLang="zh-TW" dirty="0"/>
              <a:t>data</a:t>
            </a:r>
            <a:r>
              <a:rPr lang="zh-TW" altLang="en-US" dirty="0"/>
              <a:t>長什麼樣</a:t>
            </a:r>
            <a:r>
              <a:rPr lang="en-ID" altLang="zh-TW" dirty="0"/>
              <a:t>(Data Shapley)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4204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1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SubTitle"/>
  <p:tag name="MH_ORDER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SubTitle"/>
  <p:tag name="MH_ORDER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SubTitle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SubTitle"/>
  <p:tag name="MH_ORDER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SubTitle"/>
  <p:tag name="MH_ORDER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1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11"/>
</p:tagLst>
</file>

<file path=ppt/theme/theme1.xml><?xml version="1.0" encoding="utf-8"?>
<a:theme xmlns:a="http://schemas.openxmlformats.org/drawingml/2006/main" name="Office 主题​​">
  <a:themeElements>
    <a:clrScheme name="自定义 93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1718D"/>
      </a:accent1>
      <a:accent2>
        <a:srgbClr val="91ACC2"/>
      </a:accent2>
      <a:accent3>
        <a:srgbClr val="51718D"/>
      </a:accent3>
      <a:accent4>
        <a:srgbClr val="91ACC2"/>
      </a:accent4>
      <a:accent5>
        <a:srgbClr val="51718D"/>
      </a:accent5>
      <a:accent6>
        <a:srgbClr val="91ACC2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1577</TotalTime>
  <Words>1868</Words>
  <Application>Microsoft Office PowerPoint</Application>
  <PresentationFormat>寬螢幕</PresentationFormat>
  <Paragraphs>219</Paragraphs>
  <Slides>43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43</vt:i4>
      </vt:variant>
    </vt:vector>
  </HeadingPairs>
  <TitlesOfParts>
    <vt:vector size="55" baseType="lpstr">
      <vt:lpstr>等线</vt:lpstr>
      <vt:lpstr>等线 Light</vt:lpstr>
      <vt:lpstr>方正姚体</vt:lpstr>
      <vt:lpstr>medium-content-serif-font</vt:lpstr>
      <vt:lpstr>微软雅黑</vt:lpstr>
      <vt:lpstr>Agency FB</vt:lpstr>
      <vt:lpstr>Arial</vt:lpstr>
      <vt:lpstr>Calibri</vt:lpstr>
      <vt:lpstr>Calibri Light</vt:lpstr>
      <vt:lpstr>Symbol</vt:lpstr>
      <vt:lpstr>Office 主题​​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 </cp:lastModifiedBy>
  <cp:revision>197</cp:revision>
  <dcterms:created xsi:type="dcterms:W3CDTF">2017-07-09T11:42:26Z</dcterms:created>
  <dcterms:modified xsi:type="dcterms:W3CDTF">2019-08-23T04:12:45Z</dcterms:modified>
</cp:coreProperties>
</file>