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0.xml" ContentType="application/vnd.openxmlformats-officedocument.presentationml.tags+xml"/>
  <Override PartName="/ppt/notesSlides/notesSlide25.xml" ContentType="application/vnd.openxmlformats-officedocument.presentationml.notesSlide+xml"/>
  <Override PartName="/ppt/tags/tag2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notesSlides/notesSlide29.xml" ContentType="application/vnd.openxmlformats-officedocument.presentationml.notesSlide+xml"/>
  <Override PartName="/ppt/tags/tag2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5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1" r:id="rId2"/>
    <p:sldId id="257" r:id="rId3"/>
    <p:sldId id="295" r:id="rId4"/>
    <p:sldId id="290" r:id="rId5"/>
    <p:sldId id="261" r:id="rId6"/>
    <p:sldId id="296" r:id="rId7"/>
    <p:sldId id="263" r:id="rId8"/>
    <p:sldId id="303" r:id="rId9"/>
    <p:sldId id="304" r:id="rId10"/>
    <p:sldId id="311" r:id="rId11"/>
    <p:sldId id="297" r:id="rId12"/>
    <p:sldId id="284" r:id="rId13"/>
    <p:sldId id="285" r:id="rId14"/>
    <p:sldId id="305" r:id="rId15"/>
    <p:sldId id="306" r:id="rId16"/>
    <p:sldId id="313" r:id="rId17"/>
    <p:sldId id="307" r:id="rId18"/>
    <p:sldId id="314" r:id="rId19"/>
    <p:sldId id="308" r:id="rId20"/>
    <p:sldId id="315" r:id="rId21"/>
    <p:sldId id="309" r:id="rId22"/>
    <p:sldId id="316" r:id="rId23"/>
    <p:sldId id="312" r:id="rId24"/>
    <p:sldId id="298" r:id="rId25"/>
    <p:sldId id="267" r:id="rId26"/>
    <p:sldId id="269" r:id="rId27"/>
    <p:sldId id="299" r:id="rId28"/>
    <p:sldId id="278" r:id="rId29"/>
    <p:sldId id="310" r:id="rId30"/>
    <p:sldId id="317" r:id="rId31"/>
    <p:sldId id="289" r:id="rId32"/>
    <p:sldId id="288" r:id="rId33"/>
  </p:sldIdLst>
  <p:sldSz cx="9144000" cy="5143500" type="screen16x9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1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61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67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62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62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96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48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63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50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68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0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16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25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2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24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64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66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51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40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811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8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39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37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29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pPr/>
              <a:t>2020/6/23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5538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0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20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3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7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3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31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  <p:sp>
        <p:nvSpPr>
          <p:cNvPr id="4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4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pPr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0941" y="201965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6732" y="12698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015413" y="5314104"/>
            <a:ext cx="1128587" cy="38088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dirty="0"/>
              <a:t>延时文字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345776" y="2200473"/>
            <a:ext cx="7029821" cy="199534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70406" y="2307742"/>
            <a:ext cx="6545007" cy="1569632"/>
          </a:xfrm>
          <a:prstGeom prst="rect">
            <a:avLst/>
          </a:prstGeom>
          <a:noFill/>
          <a:effectLst/>
        </p:spPr>
        <p:txBody>
          <a:bodyPr wrap="none" lIns="91413" tIns="45706" rIns="91413" bIns="45706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LightGBM</a:t>
            </a:r>
            <a:r>
              <a:rPr lang="zh-TW" altLang="en-US" sz="2400" b="1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與</a:t>
            </a:r>
            <a:r>
              <a:rPr lang="en-US" altLang="zh-TW" sz="2400" b="1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CatBoost</a:t>
            </a:r>
            <a:br>
              <a:rPr lang="en-US" altLang="zh-TW" sz="2400" b="1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TW" altLang="en-US" sz="2400" b="1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在類別資料及下之效能探討</a:t>
            </a:r>
            <a:endParaRPr lang="en-US" altLang="zh-TW" sz="2400" b="1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Study on Performance of </a:t>
            </a:r>
            <a:r>
              <a:rPr lang="en-US" altLang="zh-CN" sz="2400" b="1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LightGBM</a:t>
            </a:r>
            <a:endParaRPr lang="en-US" altLang="zh-CN" sz="2400" b="1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400" b="1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CatBoost</a:t>
            </a:r>
            <a:r>
              <a:rPr lang="en-US" altLang="zh-CN" sz="2400" b="1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under categorical datasets</a:t>
            </a:r>
            <a:endParaRPr lang="zh-CN" altLang="en-US" sz="2400" b="1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685195" y="2357216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5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47" y="3431155"/>
            <a:ext cx="1475294" cy="353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64502" y="4221129"/>
            <a:ext cx="679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指導教授</a:t>
            </a:r>
            <a:r>
              <a:rPr lang="zh-CN" altLang="en-US" sz="1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TW" altLang="en-US" sz="1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蔣明晃 教授</a:t>
            </a:r>
            <a:r>
              <a:rPr lang="zh-CN" altLang="en-US" sz="1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TW" altLang="en-US" sz="1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口試委員：林我聰 教授     郭人介 教授</a:t>
            </a:r>
            <a:endParaRPr lang="en-US" altLang="zh-TW" sz="14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TW" altLang="en-US" sz="1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研究生：邵立瑜</a:t>
            </a:r>
            <a:endParaRPr lang="zh-CN" altLang="en-US" sz="14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6803583-B41F-4B55-BD90-E279A1F10C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47" y="682866"/>
            <a:ext cx="1130438" cy="1121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5660" y="-2525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1F9EA9-551A-4E47-A532-A0A34A55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857" y="1223587"/>
            <a:ext cx="7153767" cy="269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56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方正兰亭细黑_GBK" pitchFamily="2" charset="-122"/>
                <a:ea typeface="方正兰亭细黑_GBK" pitchFamily="2" charset="-122"/>
              </a:rPr>
              <a:t>研究方法</a:t>
            </a:r>
            <a:endParaRPr lang="zh-CN" altLang="en-US" sz="44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563246" y="1776063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34963" y="2543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兰亭细黑_GBK" pitchFamily="2" charset="-122"/>
                <a:ea typeface="方正兰亭细黑_GBK" pitchFamily="2" charset="-122"/>
              </a:rPr>
              <a:t>研究</a:t>
            </a:r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流程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4963" y="2990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實驗設計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5279" y="261965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RESEARCH FLOW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95279" y="3065926"/>
            <a:ext cx="19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EXPERIMENTAL DESIGN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41075" y="257144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141075" y="300880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C3F4D4C7-E71A-47A9-A35F-27C9092A1CE1}"/>
              </a:ext>
            </a:extLst>
          </p:cNvPr>
          <p:cNvSpPr txBox="1"/>
          <p:nvPr/>
        </p:nvSpPr>
        <p:spPr>
          <a:xfrm>
            <a:off x="4434963" y="3400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評價指標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4" name="椭圆 22">
            <a:extLst>
              <a:ext uri="{FF2B5EF4-FFF2-40B4-BE49-F238E27FC236}">
                <a16:creationId xmlns:a16="http://schemas.microsoft.com/office/drawing/2014/main" id="{B3B4A035-6206-4859-A8E6-08B3610C99A8}"/>
              </a:ext>
            </a:extLst>
          </p:cNvPr>
          <p:cNvSpPr/>
          <p:nvPr/>
        </p:nvSpPr>
        <p:spPr>
          <a:xfrm>
            <a:off x="4141075" y="341925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22D08796-8B67-4D0C-B7FA-55F83062C953}"/>
              </a:ext>
            </a:extLst>
          </p:cNvPr>
          <p:cNvSpPr txBox="1"/>
          <p:nvPr/>
        </p:nvSpPr>
        <p:spPr>
          <a:xfrm>
            <a:off x="4434963" y="3808894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資料集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6" name="椭圆 22">
            <a:extLst>
              <a:ext uri="{FF2B5EF4-FFF2-40B4-BE49-F238E27FC236}">
                <a16:creationId xmlns:a16="http://schemas.microsoft.com/office/drawing/2014/main" id="{64FB872C-5504-4A68-9139-490154403633}"/>
              </a:ext>
            </a:extLst>
          </p:cNvPr>
          <p:cNvSpPr/>
          <p:nvPr/>
        </p:nvSpPr>
        <p:spPr>
          <a:xfrm>
            <a:off x="4141075" y="382716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5DED5B2B-DF7E-483E-BB74-F716E52DFDDC}"/>
              </a:ext>
            </a:extLst>
          </p:cNvPr>
          <p:cNvSpPr txBox="1"/>
          <p:nvPr/>
        </p:nvSpPr>
        <p:spPr>
          <a:xfrm>
            <a:off x="5702608" y="3455473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EVALUATION METRIC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FB32B917-B9E7-4234-BB75-9F113BE12D83}"/>
              </a:ext>
            </a:extLst>
          </p:cNvPr>
          <p:cNvSpPr txBox="1"/>
          <p:nvPr/>
        </p:nvSpPr>
        <p:spPr>
          <a:xfrm>
            <a:off x="5702608" y="3885316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DATASETS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BB411AA1-4815-4CD8-93D7-36D3513281BE}"/>
              </a:ext>
            </a:extLst>
          </p:cNvPr>
          <p:cNvSpPr txBox="1"/>
          <p:nvPr/>
        </p:nvSpPr>
        <p:spPr>
          <a:xfrm>
            <a:off x="4434963" y="4195831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資料前處理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0" name="椭圆 22">
            <a:extLst>
              <a:ext uri="{FF2B5EF4-FFF2-40B4-BE49-F238E27FC236}">
                <a16:creationId xmlns:a16="http://schemas.microsoft.com/office/drawing/2014/main" id="{2397311C-0749-482F-AE56-FB892F7EE5C1}"/>
              </a:ext>
            </a:extLst>
          </p:cNvPr>
          <p:cNvSpPr/>
          <p:nvPr/>
        </p:nvSpPr>
        <p:spPr>
          <a:xfrm>
            <a:off x="4141075" y="421409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35F48C98-E577-4120-9874-0C334BABCAC9}"/>
              </a:ext>
            </a:extLst>
          </p:cNvPr>
          <p:cNvSpPr txBox="1"/>
          <p:nvPr/>
        </p:nvSpPr>
        <p:spPr>
          <a:xfrm>
            <a:off x="5702608" y="4272253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PREPROCESSINGS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0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  <p:bldP spid="18" grpId="0"/>
      <p:bldP spid="19" grpId="0"/>
      <p:bldP spid="20" grpId="0"/>
      <p:bldP spid="21" grpId="0"/>
      <p:bldP spid="22" grpId="0" animBg="1"/>
      <p:bldP spid="23" grpId="0" animBg="1"/>
      <p:bldP spid="14" grpId="0"/>
      <p:bldP spid="24" grpId="0" animBg="1"/>
      <p:bldP spid="25" grpId="0"/>
      <p:bldP spid="26" grpId="0" animBg="1"/>
      <p:bldP spid="27" grpId="0"/>
      <p:bldP spid="28" grpId="0"/>
      <p:bldP spid="29" grpId="0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itchFamily="2" charset="-122"/>
                <a:ea typeface="方正兰亭细黑_GBK" pitchFamily="2" charset="-122"/>
              </a:rPr>
              <a:t>研究</a:t>
            </a:r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流程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RESEARCH FLOW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CCE89729-950F-4B6E-A522-67A161D4377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567" y="874326"/>
            <a:ext cx="3657600" cy="403415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91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8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8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10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2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75" grpId="0"/>
          <p:bldP spid="22" grpId="0"/>
          <p:bldP spid="23" grpId="0"/>
          <p:bldP spid="29" grpId="0"/>
          <p:bldP spid="30" grpId="0"/>
          <p:bldP spid="31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5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69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實驗設計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EXPERIMENTAL DESIGN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A93F12-1482-4D42-85AF-370DFE4BA731}"/>
              </a:ext>
            </a:extLst>
          </p:cNvPr>
          <p:cNvSpPr/>
          <p:nvPr/>
        </p:nvSpPr>
        <p:spPr>
          <a:xfrm>
            <a:off x="718022" y="927158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percentage of categorical columns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A65F56-8016-417D-8C60-4BD75762A07A}"/>
              </a:ext>
            </a:extLst>
          </p:cNvPr>
          <p:cNvSpPr/>
          <p:nvPr/>
        </p:nvSpPr>
        <p:spPr>
          <a:xfrm>
            <a:off x="4317905" y="8126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percentage of binary-valued categorical columns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C5A1999-95CD-4601-93CA-FFA5D9001389}"/>
                  </a:ext>
                </a:extLst>
              </p:cNvPr>
              <p:cNvSpPr/>
              <p:nvPr/>
            </p:nvSpPr>
            <p:spPr>
              <a:xfrm>
                <a:off x="646880" y="1488071"/>
                <a:ext cx="3570016" cy="667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𝑐𝑎𝑡𝑒𝑔𝑜𝑟𝑖𝑐𝑎𝑙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𝑐𝑜𝑙𝑢𝑚𝑛𝑠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𝑐𝑜𝑙𝑢𝑚𝑛𝑠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C5A1999-95CD-4601-93CA-FFA5D9001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80" y="1488071"/>
                <a:ext cx="3570016" cy="667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CAA818-1DB8-4034-A559-CA2C7884F7F5}"/>
                  </a:ext>
                </a:extLst>
              </p:cNvPr>
              <p:cNvSpPr/>
              <p:nvPr/>
            </p:nvSpPr>
            <p:spPr>
              <a:xfrm>
                <a:off x="4441807" y="1513976"/>
                <a:ext cx="4324196" cy="667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𝑏𝑖𝑛𝑎𝑟𝑦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𝑐𝑎𝑡𝑒𝑔𝑜𝑟𝑖𝑐𝑎𝑙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𝑐𝑜𝑙𝑢𝑚𝑛𝑠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𝑐𝑎𝑡𝑒𝑔𝑜𝑟𝑖𝑐𝑎𝑙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𝑐𝑜𝑙𝑢𝑚𝑛𝑠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CAA818-1DB8-4034-A559-CA2C7884F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07" y="1513976"/>
                <a:ext cx="4324196" cy="667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ACEB2C-EAF6-4164-9160-E9B0E756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82089"/>
              </p:ext>
            </p:extLst>
          </p:nvPr>
        </p:nvGraphicFramePr>
        <p:xfrm>
          <a:off x="1819423" y="2299688"/>
          <a:ext cx="5845635" cy="2769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8317">
                  <a:extLst>
                    <a:ext uri="{9D8B030D-6E8A-4147-A177-3AD203B41FA5}">
                      <a16:colId xmlns:a16="http://schemas.microsoft.com/office/drawing/2014/main" val="3805171591"/>
                    </a:ext>
                  </a:extLst>
                </a:gridCol>
                <a:gridCol w="1948317">
                  <a:extLst>
                    <a:ext uri="{9D8B030D-6E8A-4147-A177-3AD203B41FA5}">
                      <a16:colId xmlns:a16="http://schemas.microsoft.com/office/drawing/2014/main" val="3020793478"/>
                    </a:ext>
                  </a:extLst>
                </a:gridCol>
                <a:gridCol w="1949001">
                  <a:extLst>
                    <a:ext uri="{9D8B030D-6E8A-4147-A177-3AD203B41FA5}">
                      <a16:colId xmlns:a16="http://schemas.microsoft.com/office/drawing/2014/main" val="135177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Percentage of categorical variables &lt;=70%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Percentage of categorical variables &gt;70%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039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Percentage of binary variables &lt;= 25%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Titanic Dataset(size=1309)</a:t>
                      </a:r>
                      <a:endParaRPr lang="zh-TW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55.56% cat, 20% binary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Cat in the </a:t>
                      </a:r>
                      <a:r>
                        <a:rPr lang="en-US" sz="1200" kern="100" dirty="0" err="1">
                          <a:effectLst/>
                        </a:rPr>
                        <a:t>dat</a:t>
                      </a:r>
                      <a:r>
                        <a:rPr lang="en-US" sz="1200" kern="100" dirty="0">
                          <a:effectLst/>
                        </a:rPr>
                        <a:t> dataset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(size=500000)</a:t>
                      </a:r>
                      <a:endParaRPr lang="zh-TW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100% cat, 17.39% binary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356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Percentage of binary variables &gt; 25%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Bank marketing dataset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(size=4948)</a:t>
                      </a:r>
                      <a:endParaRPr lang="zh-TW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62.5% cat, 30% binary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E-Sun fraud dataset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(size = 1943452)</a:t>
                      </a:r>
                      <a:endParaRPr lang="zh-TW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85.71% cat, 27.78% binary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768848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007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9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評價指標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EVALUATION METRIC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45AF27B-19BB-40BB-A155-BE5FE53688AF}"/>
              </a:ext>
            </a:extLst>
          </p:cNvPr>
          <p:cNvSpPr txBox="1"/>
          <p:nvPr/>
        </p:nvSpPr>
        <p:spPr>
          <a:xfrm>
            <a:off x="2743200" y="890546"/>
            <a:ext cx="326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Area under the ROC curve(AUC)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337E58-6FAC-4D7E-B1FF-B5B4C500E733}"/>
              </a:ext>
            </a:extLst>
          </p:cNvPr>
          <p:cNvSpPr txBox="1"/>
          <p:nvPr/>
        </p:nvSpPr>
        <p:spPr>
          <a:xfrm>
            <a:off x="2273433" y="1393033"/>
            <a:ext cx="441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改善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Class Imbalance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不用切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threshold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，在計算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AUC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時就會以特定方式制定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threshold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122" name="Picture 2" descr="miro.medium.com/max/1200/1*WAgW7LiQ0U8L0Jd22gpJ...">
            <a:extLst>
              <a:ext uri="{FF2B5EF4-FFF2-40B4-BE49-F238E27FC236}">
                <a16:creationId xmlns:a16="http://schemas.microsoft.com/office/drawing/2014/main" id="{93F599D0-8794-4E76-BB47-19F9145B2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529" y="2290554"/>
            <a:ext cx="3569531" cy="267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84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9" grpId="0"/>
      <p:bldP spid="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資料集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4529" y="242192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DATASETS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569636" y="3130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Titanic: The Story Of The Unsinkable Ship 電子書，分類依據Hourly ...">
            <a:extLst>
              <a:ext uri="{FF2B5EF4-FFF2-40B4-BE49-F238E27FC236}">
                <a16:creationId xmlns:a16="http://schemas.microsoft.com/office/drawing/2014/main" id="{0125074D-4B60-4167-AACE-22BE73BE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57" y="880062"/>
            <a:ext cx="16859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DC2CAC-33C8-4384-9095-642FD4AFE935}"/>
              </a:ext>
            </a:extLst>
          </p:cNvPr>
          <p:cNvSpPr txBox="1"/>
          <p:nvPr/>
        </p:nvSpPr>
        <p:spPr>
          <a:xfrm>
            <a:off x="732987" y="3723385"/>
            <a:ext cx="201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Binary classification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8542F4-9AA3-4A06-AF33-87EF3832088D}"/>
              </a:ext>
            </a:extLst>
          </p:cNvPr>
          <p:cNvSpPr txBox="1"/>
          <p:nvPr/>
        </p:nvSpPr>
        <p:spPr>
          <a:xfrm>
            <a:off x="365828" y="4172170"/>
            <a:ext cx="277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55.56% categorical</a:t>
            </a:r>
            <a:r>
              <a:rPr lang="zh-TW" altLang="en-US" dirty="0"/>
              <a:t> </a:t>
            </a:r>
            <a:r>
              <a:rPr lang="en-US" altLang="zh-TW" dirty="0"/>
              <a:t>columns</a:t>
            </a:r>
          </a:p>
          <a:p>
            <a:pPr algn="ctr"/>
            <a:r>
              <a:rPr lang="en-US" altLang="zh-TW" dirty="0"/>
              <a:t>20% binary columns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D43C47-B10B-4E39-88F2-819807D56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789" y="848456"/>
            <a:ext cx="5839334" cy="3182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759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9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資料集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4529" y="242192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DATASETS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569636" y="3130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A0727BC-AEF9-479A-9E25-967362827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95751"/>
              </p:ext>
            </p:extLst>
          </p:nvPr>
        </p:nvGraphicFramePr>
        <p:xfrm>
          <a:off x="2083243" y="898502"/>
          <a:ext cx="5152444" cy="4002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154">
                  <a:extLst>
                    <a:ext uri="{9D8B030D-6E8A-4147-A177-3AD203B41FA5}">
                      <a16:colId xmlns:a16="http://schemas.microsoft.com/office/drawing/2014/main" val="3934941783"/>
                    </a:ext>
                  </a:extLst>
                </a:gridCol>
                <a:gridCol w="2117896">
                  <a:extLst>
                    <a:ext uri="{9D8B030D-6E8A-4147-A177-3AD203B41FA5}">
                      <a16:colId xmlns:a16="http://schemas.microsoft.com/office/drawing/2014/main" val="942660419"/>
                    </a:ext>
                  </a:extLst>
                </a:gridCol>
                <a:gridCol w="2192394">
                  <a:extLst>
                    <a:ext uri="{9D8B030D-6E8A-4147-A177-3AD203B41FA5}">
                      <a16:colId xmlns:a16="http://schemas.microsoft.com/office/drawing/2014/main" val="783776560"/>
                    </a:ext>
                  </a:extLst>
                </a:gridCol>
              </a:tblGrid>
              <a:tr h="390476"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Variable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Definition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Key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 anchor="b"/>
                </a:tc>
                <a:extLst>
                  <a:ext uri="{0D108BD9-81ED-4DB2-BD59-A6C34878D82A}">
                    <a16:rowId xmlns:a16="http://schemas.microsoft.com/office/drawing/2014/main" val="4033885211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solidFill>
                            <a:srgbClr val="FF0000"/>
                          </a:solidFill>
                          <a:effectLst/>
                        </a:rPr>
                        <a:t>survival</a:t>
                      </a:r>
                      <a:endParaRPr lang="zh-TW" sz="7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 dirty="0">
                          <a:solidFill>
                            <a:srgbClr val="FF0000"/>
                          </a:solidFill>
                          <a:effectLst/>
                        </a:rPr>
                        <a:t>Survival</a:t>
                      </a:r>
                      <a:endParaRPr lang="zh-TW" sz="7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 dirty="0">
                          <a:solidFill>
                            <a:srgbClr val="FF0000"/>
                          </a:solidFill>
                          <a:effectLst/>
                        </a:rPr>
                        <a:t>0 = No, 1 = Yes</a:t>
                      </a:r>
                      <a:endParaRPr lang="zh-TW" sz="7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extLst>
                  <a:ext uri="{0D108BD9-81ED-4DB2-BD59-A6C34878D82A}">
                    <a16:rowId xmlns:a16="http://schemas.microsoft.com/office/drawing/2014/main" val="4185034467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pclass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Ticket class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1 = 1st, 2 = 2nd, 3 = 3rd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extLst>
                  <a:ext uri="{0D108BD9-81ED-4DB2-BD59-A6C34878D82A}">
                    <a16:rowId xmlns:a16="http://schemas.microsoft.com/office/drawing/2014/main" val="547334681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sex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Sex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endParaRPr lang="zh-TW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488" marR="137488" marT="51558" marB="40101"/>
                </a:tc>
                <a:extLst>
                  <a:ext uri="{0D108BD9-81ED-4DB2-BD59-A6C34878D82A}">
                    <a16:rowId xmlns:a16="http://schemas.microsoft.com/office/drawing/2014/main" val="2692842074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Age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Age in years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endParaRPr lang="zh-TW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488" marR="137488" marT="51558" marB="40101"/>
                </a:tc>
                <a:extLst>
                  <a:ext uri="{0D108BD9-81ED-4DB2-BD59-A6C34878D82A}">
                    <a16:rowId xmlns:a16="http://schemas.microsoft.com/office/drawing/2014/main" val="1110122515"/>
                  </a:ext>
                </a:extLst>
              </a:tr>
              <a:tr h="51602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sibsp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# of siblings / spouses aboard the Titanic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endParaRPr lang="zh-TW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488" marR="137488" marT="51558" marB="40101"/>
                </a:tc>
                <a:extLst>
                  <a:ext uri="{0D108BD9-81ED-4DB2-BD59-A6C34878D82A}">
                    <a16:rowId xmlns:a16="http://schemas.microsoft.com/office/drawing/2014/main" val="873253006"/>
                  </a:ext>
                </a:extLst>
              </a:tr>
              <a:tr h="51602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parch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# of parents / children aboard the Titanic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endParaRPr lang="zh-TW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488" marR="137488" marT="51558" marB="40101"/>
                </a:tc>
                <a:extLst>
                  <a:ext uri="{0D108BD9-81ED-4DB2-BD59-A6C34878D82A}">
                    <a16:rowId xmlns:a16="http://schemas.microsoft.com/office/drawing/2014/main" val="3222002896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ticket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Ticket number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endParaRPr lang="zh-TW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488" marR="137488" marT="51558" marB="40101"/>
                </a:tc>
                <a:extLst>
                  <a:ext uri="{0D108BD9-81ED-4DB2-BD59-A6C34878D82A}">
                    <a16:rowId xmlns:a16="http://schemas.microsoft.com/office/drawing/2014/main" val="3192247828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fare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Passenger fare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endParaRPr lang="zh-TW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488" marR="137488" marT="51558" marB="40101"/>
                </a:tc>
                <a:extLst>
                  <a:ext uri="{0D108BD9-81ED-4DB2-BD59-A6C34878D82A}">
                    <a16:rowId xmlns:a16="http://schemas.microsoft.com/office/drawing/2014/main" val="1082121787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cabin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Cabin number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endParaRPr lang="zh-TW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37488" marR="137488" marT="51558" marB="40101"/>
                </a:tc>
                <a:extLst>
                  <a:ext uri="{0D108BD9-81ED-4DB2-BD59-A6C34878D82A}">
                    <a16:rowId xmlns:a16="http://schemas.microsoft.com/office/drawing/2014/main" val="2161277465"/>
                  </a:ext>
                </a:extLst>
              </a:tr>
              <a:tr h="51602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embarked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Port of Embarkation</a:t>
                      </a:r>
                      <a:endParaRPr lang="zh-TW" sz="7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 dirty="0">
                          <a:effectLst/>
                        </a:rPr>
                        <a:t>C = Cherbourg, Q = Queenstown, S = Southampton</a:t>
                      </a:r>
                      <a:endParaRPr lang="zh-TW" sz="7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37488" marR="137488" marT="51558" marB="40101"/>
                </a:tc>
                <a:extLst>
                  <a:ext uri="{0D108BD9-81ED-4DB2-BD59-A6C34878D82A}">
                    <a16:rowId xmlns:a16="http://schemas.microsoft.com/office/drawing/2014/main" val="233697022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007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資料集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4529" y="242192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DATASETS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569636" y="3130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1E70DA-50C6-4FDB-93EA-295A9681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15" y="1212576"/>
            <a:ext cx="1900607" cy="12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83B07BF-56F7-4DF1-8F7F-CB2ABDB65A6E}"/>
              </a:ext>
            </a:extLst>
          </p:cNvPr>
          <p:cNvSpPr txBox="1"/>
          <p:nvPr/>
        </p:nvSpPr>
        <p:spPr>
          <a:xfrm>
            <a:off x="397877" y="2479647"/>
            <a:ext cx="171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Cat in the </a:t>
            </a:r>
            <a:r>
              <a:rPr lang="en-US" altLang="zh-TW" sz="2000" dirty="0" err="1"/>
              <a:t>dat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42E845-9BB3-46D5-933E-111C419A743B}"/>
              </a:ext>
            </a:extLst>
          </p:cNvPr>
          <p:cNvSpPr txBox="1"/>
          <p:nvPr/>
        </p:nvSpPr>
        <p:spPr>
          <a:xfrm>
            <a:off x="336472" y="3083517"/>
            <a:ext cx="201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Binary classification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EB94B0-06F9-4B42-B96E-70D1099C0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402" y="1333911"/>
            <a:ext cx="6432046" cy="229147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0DFBF14-8E38-4FFF-A502-264343D328CD}"/>
              </a:ext>
            </a:extLst>
          </p:cNvPr>
          <p:cNvSpPr txBox="1"/>
          <p:nvPr/>
        </p:nvSpPr>
        <p:spPr>
          <a:xfrm>
            <a:off x="-77652" y="3644120"/>
            <a:ext cx="277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100% categorical</a:t>
            </a:r>
            <a:r>
              <a:rPr lang="zh-TW" altLang="en-US" dirty="0"/>
              <a:t> </a:t>
            </a:r>
            <a:r>
              <a:rPr lang="en-US" altLang="zh-TW" dirty="0"/>
              <a:t>columns</a:t>
            </a:r>
          </a:p>
          <a:p>
            <a:pPr algn="ctr"/>
            <a:r>
              <a:rPr lang="en-US" altLang="zh-TW" dirty="0"/>
              <a:t>17.39% binary columns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3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9" grpId="0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資料集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4529" y="242192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DATASETS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569636" y="3130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87B5BC-2C65-4779-89BD-CF3E1C37AD99}"/>
              </a:ext>
            </a:extLst>
          </p:cNvPr>
          <p:cNvSpPr/>
          <p:nvPr/>
        </p:nvSpPr>
        <p:spPr>
          <a:xfrm>
            <a:off x="2283150" y="1253046"/>
            <a:ext cx="4572000" cy="2777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Target Column: 0, 1</a:t>
            </a: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Binary features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Low-and high-cardinality nominal features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Low-and high-cardinality ordinal features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(potentially) cyclical features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18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9" grpId="0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資料集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4529" y="242192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DATASETS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569636" y="3130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ADA9D1-E132-4F97-93D6-F2F9DB3DE03A}"/>
              </a:ext>
            </a:extLst>
          </p:cNvPr>
          <p:cNvSpPr txBox="1"/>
          <p:nvPr/>
        </p:nvSpPr>
        <p:spPr>
          <a:xfrm>
            <a:off x="741165" y="3040615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Bank Marketing</a:t>
            </a:r>
            <a:endParaRPr lang="zh-TW" altLang="en-US" dirty="0"/>
          </a:p>
        </p:txBody>
      </p:sp>
      <p:pic>
        <p:nvPicPr>
          <p:cNvPr id="8194" name="Picture 2" descr="5 Ways To Market For Bank Deposits | CenterState Correspondent Bank">
            <a:extLst>
              <a:ext uri="{FF2B5EF4-FFF2-40B4-BE49-F238E27FC236}">
                <a16:creationId xmlns:a16="http://schemas.microsoft.com/office/drawing/2014/main" id="{B963BFC7-3B71-41DD-96DA-C12E6653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8" y="1068860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24DA7BA-6FB1-4146-A753-E1B9886BD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736" y="837116"/>
            <a:ext cx="6112264" cy="257283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034B8D-15FB-4A08-8151-ED283117FB31}"/>
              </a:ext>
            </a:extLst>
          </p:cNvPr>
          <p:cNvSpPr txBox="1"/>
          <p:nvPr/>
        </p:nvSpPr>
        <p:spPr>
          <a:xfrm>
            <a:off x="3252083" y="3745064"/>
            <a:ext cx="547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Predict whether the client </a:t>
            </a:r>
            <a:r>
              <a:rPr lang="en-US" altLang="zh-TW" dirty="0" err="1"/>
              <a:t>subsribe</a:t>
            </a:r>
            <a:r>
              <a:rPr lang="en-US" altLang="zh-TW" dirty="0"/>
              <a:t> a term deposit or not(y = “no” or “yes”)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196DABA-FDFF-44AF-BB83-40C65461FB40}"/>
              </a:ext>
            </a:extLst>
          </p:cNvPr>
          <p:cNvSpPr txBox="1"/>
          <p:nvPr/>
        </p:nvSpPr>
        <p:spPr>
          <a:xfrm>
            <a:off x="590246" y="3463486"/>
            <a:ext cx="201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Binary classification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1BD41FE-3B8D-4EE2-ACAF-EBD49388D11D}"/>
              </a:ext>
            </a:extLst>
          </p:cNvPr>
          <p:cNvSpPr txBox="1"/>
          <p:nvPr/>
        </p:nvSpPr>
        <p:spPr>
          <a:xfrm>
            <a:off x="209839" y="3889229"/>
            <a:ext cx="277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62.5% categorical</a:t>
            </a:r>
            <a:r>
              <a:rPr lang="zh-TW" altLang="en-US" dirty="0"/>
              <a:t> </a:t>
            </a:r>
            <a:r>
              <a:rPr lang="en-US" altLang="zh-TW" dirty="0"/>
              <a:t>columns</a:t>
            </a:r>
          </a:p>
          <a:p>
            <a:pPr algn="ctr"/>
            <a:r>
              <a:rPr lang="en-US" altLang="zh-TW" dirty="0"/>
              <a:t>30% binary columns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0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9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直接连接符 9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98571" y="1180443"/>
            <a:ext cx="215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THE RESEARCH MENTALITY </a:t>
            </a:r>
          </a:p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AND THE PROCESS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主目錄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160085" y="267886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CONTENTS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1741714" y="2220686"/>
            <a:ext cx="5660572" cy="1204692"/>
          </a:xfrm>
          <a:custGeom>
            <a:avLst/>
            <a:gdLst>
              <a:gd name="connsiteX0" fmla="*/ 0 w 5660572"/>
              <a:gd name="connsiteY0" fmla="*/ 14514 h 1204692"/>
              <a:gd name="connsiteX1" fmla="*/ 1407886 w 5660572"/>
              <a:gd name="connsiteY1" fmla="*/ 1204685 h 1204692"/>
              <a:gd name="connsiteX2" fmla="*/ 2815772 w 5660572"/>
              <a:gd name="connsiteY2" fmla="*/ 0 h 1204692"/>
              <a:gd name="connsiteX3" fmla="*/ 4267200 w 5660572"/>
              <a:gd name="connsiteY3" fmla="*/ 1204685 h 1204692"/>
              <a:gd name="connsiteX4" fmla="*/ 5660572 w 5660572"/>
              <a:gd name="connsiteY4" fmla="*/ 0 h 12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572" h="1204692">
                <a:moveTo>
                  <a:pt x="0" y="14514"/>
                </a:moveTo>
                <a:cubicBezTo>
                  <a:pt x="469295" y="610809"/>
                  <a:pt x="938591" y="1207104"/>
                  <a:pt x="1407886" y="1204685"/>
                </a:cubicBezTo>
                <a:cubicBezTo>
                  <a:pt x="1877181" y="1202266"/>
                  <a:pt x="2339220" y="0"/>
                  <a:pt x="2815772" y="0"/>
                </a:cubicBezTo>
                <a:cubicBezTo>
                  <a:pt x="3292324" y="0"/>
                  <a:pt x="3793067" y="1204685"/>
                  <a:pt x="4267200" y="1204685"/>
                </a:cubicBezTo>
                <a:cubicBezTo>
                  <a:pt x="4741333" y="1204685"/>
                  <a:pt x="5411410" y="152400"/>
                  <a:pt x="5660572" y="0"/>
                </a:cubicBezTo>
              </a:path>
            </a:pathLst>
          </a:cu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0871" y="1661152"/>
            <a:ext cx="1139038" cy="1139038"/>
            <a:chOff x="1180871" y="1661152"/>
            <a:chExt cx="1139038" cy="113903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2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507839" y="1833186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91677" y="2850814"/>
            <a:ext cx="1139038" cy="1139038"/>
            <a:chOff x="2591676" y="2836786"/>
            <a:chExt cx="1139038" cy="1139038"/>
          </a:xfrm>
        </p:grpSpPr>
        <p:grpSp>
          <p:nvGrpSpPr>
            <p:cNvPr id="120" name="组合 119"/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2" name="同心圆 1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2944453" y="3052362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02481" y="1661152"/>
            <a:ext cx="1139038" cy="1139038"/>
            <a:chOff x="4002481" y="1661152"/>
            <a:chExt cx="1139038" cy="1139038"/>
          </a:xfrm>
        </p:grpSpPr>
        <p:grpSp>
          <p:nvGrpSpPr>
            <p:cNvPr id="130" name="组合 129"/>
            <p:cNvGrpSpPr/>
            <p:nvPr/>
          </p:nvGrpSpPr>
          <p:grpSpPr>
            <a:xfrm>
              <a:off x="400248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2" name="同心圆 1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4370120" y="184931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413286" y="2836786"/>
            <a:ext cx="1139038" cy="1139038"/>
            <a:chOff x="5413286" y="2836786"/>
            <a:chExt cx="1139038" cy="113903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7" name="同心圆 1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740181" y="3021064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824091" y="1661152"/>
            <a:ext cx="1139038" cy="1139038"/>
            <a:chOff x="6824091" y="1661152"/>
            <a:chExt cx="1139038" cy="1139038"/>
          </a:xfrm>
        </p:grpSpPr>
        <p:grpSp>
          <p:nvGrpSpPr>
            <p:cNvPr id="125" name="组合 124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7" name="同心圆 1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7162854" y="1837621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000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443719" y="8478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緒論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616537" y="40997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文獻探討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955031" y="870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研究方法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444328" y="3984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研究結果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098734" y="870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結論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13454" y="1165930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THE BACKGROUND OF </a:t>
            </a:r>
          </a:p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THE SUBJECT AND CONTENT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429788" y="4436599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RELATED WORKS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183547" y="4305930"/>
            <a:ext cx="1598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THE RESULTS OF </a:t>
            </a:r>
          </a:p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EXPRIMENTAL DATA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761602" y="1163448"/>
            <a:ext cx="135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CONCLUSION </a:t>
            </a:r>
          </a:p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AND SUMMARY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45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8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300"/>
                            </p:stCondLst>
                            <p:childTnLst>
                              <p:par>
                                <p:cTn id="10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5" grpId="0" animBg="1"/>
      <p:bldP spid="106" grpId="0"/>
      <p:bldP spid="107" grpId="0"/>
      <p:bldP spid="35" grpId="0" animBg="1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資料集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4529" y="242192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DATASETS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569636" y="3130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2E6C55-79D4-4EC1-83E2-EE6D402B901A}"/>
              </a:ext>
            </a:extLst>
          </p:cNvPr>
          <p:cNvSpPr/>
          <p:nvPr/>
        </p:nvSpPr>
        <p:spPr>
          <a:xfrm>
            <a:off x="-112795" y="806671"/>
            <a:ext cx="4978993" cy="4098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1 - age (numeric)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2 – job (categorical)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3 - marital : marital status (categorical)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4 - education (categorical: "</a:t>
            </a:r>
            <a:r>
              <a:rPr lang="en-US" altLang="zh-TW" sz="12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unknown","secondary","primary","tertiary</a:t>
            </a: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")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5 - default: has credit in default? (binary: "</a:t>
            </a:r>
            <a:r>
              <a:rPr lang="en-US" altLang="zh-TW" sz="12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yes","no</a:t>
            </a: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")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6 - balance: average yearly balance, in euros (numeric) 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7 - housing: has housing loan? (binary: "</a:t>
            </a:r>
            <a:r>
              <a:rPr lang="en-US" altLang="zh-TW" sz="12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yes","no</a:t>
            </a: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")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8 - loan: has personal loan? (binary: "</a:t>
            </a:r>
            <a:r>
              <a:rPr lang="en-US" altLang="zh-TW" sz="12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yes","no</a:t>
            </a: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")</a:t>
            </a:r>
          </a:p>
          <a:p>
            <a:pPr marL="304800">
              <a:lnSpc>
                <a:spcPct val="200000"/>
              </a:lnSpc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9 - contact: contact communication type (categorical)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10 - day: last contact day of the month (numeric)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04800" algn="just">
              <a:lnSpc>
                <a:spcPct val="200000"/>
              </a:lnSpc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11 - month: last contact month of year (categorical)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A6D1EF-6CDC-43C0-9D03-D220AE56BCFF}"/>
              </a:ext>
            </a:extLst>
          </p:cNvPr>
          <p:cNvSpPr/>
          <p:nvPr/>
        </p:nvSpPr>
        <p:spPr>
          <a:xfrm>
            <a:off x="4436828" y="678482"/>
            <a:ext cx="4572000" cy="44716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12 - duration: last contact duration, in seconds (numeric)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13 - campaign: number of contacts performed during this campaign and for this client (numeric, includes last contact)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14 - </a:t>
            </a:r>
            <a:r>
              <a:rPr lang="en-US" altLang="zh-TW" sz="12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pdays</a:t>
            </a: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: number of days that passed by after the client was last contacted from a previous campaign (numeric, -1 means client was not previously contacted)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15 - previous: number of contacts performed before this campaign and for this client (numeric)</a:t>
            </a:r>
            <a:endParaRPr lang="zh-TW" altLang="zh-TW" sz="12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04800">
              <a:lnSpc>
                <a:spcPct val="200000"/>
              </a:lnSpc>
            </a:pP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16 - </a:t>
            </a:r>
            <a:r>
              <a:rPr lang="en-US" altLang="zh-TW" sz="12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poutcome</a:t>
            </a:r>
            <a:r>
              <a:rPr lang="en-US" altLang="zh-TW" sz="12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: outcome of the previous marketing campaign (categorical)</a:t>
            </a:r>
          </a:p>
          <a:p>
            <a:pPr marL="304800">
              <a:lnSpc>
                <a:spcPct val="200000"/>
              </a:lnSpc>
            </a:pPr>
            <a:r>
              <a:rPr lang="en-US" altLang="zh-TW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17 - y - has the client subscribed a term deposit? (binary: "</a:t>
            </a:r>
            <a:r>
              <a:rPr lang="en-US" altLang="zh-TW" sz="12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yes","no</a:t>
            </a:r>
            <a:r>
              <a:rPr lang="en-US" altLang="zh-TW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")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1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資料集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4529" y="242192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DATASETS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569636" y="3130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0DF733A-2F87-44B5-A349-A91ED5D8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09" y="1193855"/>
            <a:ext cx="2357220" cy="44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0D8F354-C964-45DA-849A-865E3FF27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161" y="990229"/>
            <a:ext cx="6194066" cy="334185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443EBC-8FA7-4FD7-8DF5-FE4E7B8145F6}"/>
              </a:ext>
            </a:extLst>
          </p:cNvPr>
          <p:cNvSpPr txBox="1"/>
          <p:nvPr/>
        </p:nvSpPr>
        <p:spPr>
          <a:xfrm>
            <a:off x="438673" y="2207709"/>
            <a:ext cx="201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Binary classification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CFB2627-21BE-45E9-94DC-5C92DE18A82D}"/>
              </a:ext>
            </a:extLst>
          </p:cNvPr>
          <p:cNvSpPr txBox="1"/>
          <p:nvPr/>
        </p:nvSpPr>
        <p:spPr>
          <a:xfrm>
            <a:off x="345041" y="1838377"/>
            <a:ext cx="234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玉山信用卡盜刷偵測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205A142-537D-4E02-BF83-44112B12F5D5}"/>
              </a:ext>
            </a:extLst>
          </p:cNvPr>
          <p:cNvSpPr txBox="1"/>
          <p:nvPr/>
        </p:nvSpPr>
        <p:spPr>
          <a:xfrm>
            <a:off x="95416" y="2976025"/>
            <a:ext cx="277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85.71% categorical</a:t>
            </a:r>
            <a:r>
              <a:rPr lang="zh-TW" altLang="en-US" dirty="0"/>
              <a:t> </a:t>
            </a:r>
            <a:r>
              <a:rPr lang="en-US" altLang="zh-TW" dirty="0"/>
              <a:t>columns</a:t>
            </a:r>
          </a:p>
          <a:p>
            <a:pPr algn="ctr"/>
            <a:r>
              <a:rPr lang="en-US" altLang="zh-TW" dirty="0"/>
              <a:t>27.78% binary columns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0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9" grpId="0"/>
      <p:bldP spid="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資料集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4529" y="242192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DATASETS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569636" y="3130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400C4E1-1838-44D4-B6BF-46ACB162A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51087"/>
              </p:ext>
            </p:extLst>
          </p:nvPr>
        </p:nvGraphicFramePr>
        <p:xfrm>
          <a:off x="882649" y="915300"/>
          <a:ext cx="3623759" cy="3965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0313">
                  <a:extLst>
                    <a:ext uri="{9D8B030D-6E8A-4147-A177-3AD203B41FA5}">
                      <a16:colId xmlns:a16="http://schemas.microsoft.com/office/drawing/2014/main" val="1320605317"/>
                    </a:ext>
                  </a:extLst>
                </a:gridCol>
                <a:gridCol w="2033446">
                  <a:extLst>
                    <a:ext uri="{9D8B030D-6E8A-4147-A177-3AD203B41FA5}">
                      <a16:colId xmlns:a16="http://schemas.microsoft.com/office/drawing/2014/main" val="340817070"/>
                    </a:ext>
                  </a:extLst>
                </a:gridCol>
              </a:tblGrid>
              <a:tr h="282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 err="1">
                          <a:effectLst/>
                        </a:rPr>
                        <a:t>bacno</a:t>
                      </a:r>
                      <a:endParaRPr lang="zh-TW" sz="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0" dirty="0">
                          <a:solidFill>
                            <a:schemeClr val="tx1"/>
                          </a:solidFill>
                          <a:effectLst/>
                        </a:rPr>
                        <a:t>The account that makes this transaction</a:t>
                      </a:r>
                      <a:endParaRPr lang="zh-TW" sz="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444320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txkey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Transaction ID</a:t>
                      </a:r>
                      <a:endParaRPr lang="zh-TW" sz="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extLst>
                  <a:ext uri="{0D108BD9-81ED-4DB2-BD59-A6C34878D82A}">
                    <a16:rowId xmlns:a16="http://schemas.microsoft.com/office/drawing/2014/main" val="3602100394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locdt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The date of authorization</a:t>
                      </a:r>
                      <a:endParaRPr lang="zh-TW" sz="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extLst>
                  <a:ext uri="{0D108BD9-81ED-4DB2-BD59-A6C34878D82A}">
                    <a16:rowId xmlns:a16="http://schemas.microsoft.com/office/drawing/2014/main" val="950545237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loctm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The time(hh/mm/ss) of authorization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extLst>
                  <a:ext uri="{0D108BD9-81ED-4DB2-BD59-A6C34878D82A}">
                    <a16:rowId xmlns:a16="http://schemas.microsoft.com/office/drawing/2014/main" val="773764909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cano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Credit card number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extLst>
                  <a:ext uri="{0D108BD9-81ED-4DB2-BD59-A6C34878D82A}">
                    <a16:rowId xmlns:a16="http://schemas.microsoft.com/office/drawing/2014/main" val="2375172556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contp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The type of transaction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extLst>
                  <a:ext uri="{0D108BD9-81ED-4DB2-BD59-A6C34878D82A}">
                    <a16:rowId xmlns:a16="http://schemas.microsoft.com/office/drawing/2014/main" val="762905489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etymd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The type of transaction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extLst>
                  <a:ext uri="{0D108BD9-81ED-4DB2-BD59-A6C34878D82A}">
                    <a16:rowId xmlns:a16="http://schemas.microsoft.com/office/drawing/2014/main" val="2689649694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mchno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The code name of special store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extLst>
                  <a:ext uri="{0D108BD9-81ED-4DB2-BD59-A6C34878D82A}">
                    <a16:rowId xmlns:a16="http://schemas.microsoft.com/office/drawing/2014/main" val="1410832976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acqic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The code name of receiving bank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extLst>
                  <a:ext uri="{0D108BD9-81ED-4DB2-BD59-A6C34878D82A}">
                    <a16:rowId xmlns:a16="http://schemas.microsoft.com/office/drawing/2014/main" val="3567661009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mcc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Mcc code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extLst>
                  <a:ext uri="{0D108BD9-81ED-4DB2-BD59-A6C34878D82A}">
                    <a16:rowId xmlns:a16="http://schemas.microsoft.com/office/drawing/2014/main" val="2391892725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conam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Transaction amount</a:t>
                      </a:r>
                      <a:endParaRPr lang="zh-TW" sz="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extLst>
                  <a:ext uri="{0D108BD9-81ED-4DB2-BD59-A6C34878D82A}">
                    <a16:rowId xmlns:a16="http://schemas.microsoft.com/office/drawing/2014/main" val="2865913490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ecfg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Indicate if it is from online or offline(binary)</a:t>
                      </a:r>
                      <a:endParaRPr lang="zh-TW" sz="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1498" marR="151498" marT="56812" marB="44187"/>
                </a:tc>
                <a:extLst>
                  <a:ext uri="{0D108BD9-81ED-4DB2-BD59-A6C34878D82A}">
                    <a16:rowId xmlns:a16="http://schemas.microsoft.com/office/drawing/2014/main" val="268129484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AA54698-8363-41BC-BC0C-718A7EB0A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88691"/>
              </p:ext>
            </p:extLst>
          </p:nvPr>
        </p:nvGraphicFramePr>
        <p:xfrm>
          <a:off x="4742674" y="915300"/>
          <a:ext cx="3700896" cy="3922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4165">
                  <a:extLst>
                    <a:ext uri="{9D8B030D-6E8A-4147-A177-3AD203B41FA5}">
                      <a16:colId xmlns:a16="http://schemas.microsoft.com/office/drawing/2014/main" val="1262986396"/>
                    </a:ext>
                  </a:extLst>
                </a:gridCol>
                <a:gridCol w="2076731">
                  <a:extLst>
                    <a:ext uri="{9D8B030D-6E8A-4147-A177-3AD203B41FA5}">
                      <a16:colId xmlns:a16="http://schemas.microsoft.com/office/drawing/2014/main" val="3767770058"/>
                    </a:ext>
                  </a:extLst>
                </a:gridCol>
              </a:tblGrid>
              <a:tr h="28886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insfg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0" dirty="0">
                          <a:solidFill>
                            <a:schemeClr val="tx1"/>
                          </a:solidFill>
                          <a:effectLst/>
                        </a:rPr>
                        <a:t>Indicate if it is installment(binary)</a:t>
                      </a:r>
                      <a:endParaRPr lang="zh-TW" sz="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871079"/>
                  </a:ext>
                </a:extLst>
              </a:tr>
              <a:tr h="28886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iterm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Installment number of periods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extLst>
                  <a:ext uri="{0D108BD9-81ED-4DB2-BD59-A6C34878D82A}">
                    <a16:rowId xmlns:a16="http://schemas.microsoft.com/office/drawing/2014/main" val="7479849"/>
                  </a:ext>
                </a:extLst>
              </a:tr>
              <a:tr h="28886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stocn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The country that transaction take placed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extLst>
                  <a:ext uri="{0D108BD9-81ED-4DB2-BD59-A6C34878D82A}">
                    <a16:rowId xmlns:a16="http://schemas.microsoft.com/office/drawing/2014/main" val="1468127313"/>
                  </a:ext>
                </a:extLst>
              </a:tr>
              <a:tr h="28886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scity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The city that transaction take placed</a:t>
                      </a:r>
                      <a:endParaRPr lang="zh-TW" sz="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extLst>
                  <a:ext uri="{0D108BD9-81ED-4DB2-BD59-A6C34878D82A}">
                    <a16:rowId xmlns:a16="http://schemas.microsoft.com/office/drawing/2014/main" val="3718303393"/>
                  </a:ext>
                </a:extLst>
              </a:tr>
              <a:tr h="28886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stscd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Status code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extLst>
                  <a:ext uri="{0D108BD9-81ED-4DB2-BD59-A6C34878D82A}">
                    <a16:rowId xmlns:a16="http://schemas.microsoft.com/office/drawing/2014/main" val="1921190530"/>
                  </a:ext>
                </a:extLst>
              </a:tr>
              <a:tr h="28886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ovrlt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Indication of above the quota amount(binary)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extLst>
                  <a:ext uri="{0D108BD9-81ED-4DB2-BD59-A6C34878D82A}">
                    <a16:rowId xmlns:a16="http://schemas.microsoft.com/office/drawing/2014/main" val="2449859059"/>
                  </a:ext>
                </a:extLst>
              </a:tr>
              <a:tr h="28886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flbmk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Indication of Fallback(binary)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extLst>
                  <a:ext uri="{0D108BD9-81ED-4DB2-BD59-A6C34878D82A}">
                    <a16:rowId xmlns:a16="http://schemas.microsoft.com/office/drawing/2014/main" val="1806353332"/>
                  </a:ext>
                </a:extLst>
              </a:tr>
              <a:tr h="28886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hcefg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Payment type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extLst>
                  <a:ext uri="{0D108BD9-81ED-4DB2-BD59-A6C34878D82A}">
                    <a16:rowId xmlns:a16="http://schemas.microsoft.com/office/drawing/2014/main" val="4173792530"/>
                  </a:ext>
                </a:extLst>
              </a:tr>
              <a:tr h="50547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csmcu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Currency type which the transaction country uses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extLst>
                  <a:ext uri="{0D108BD9-81ED-4DB2-BD59-A6C34878D82A}">
                    <a16:rowId xmlns:a16="http://schemas.microsoft.com/office/drawing/2014/main" val="1167389216"/>
                  </a:ext>
                </a:extLst>
              </a:tr>
              <a:tr h="28886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flg_3dsmk</a:t>
                      </a:r>
                      <a:endParaRPr lang="zh-TW" sz="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Indication of 3DS transaction(binary)</a:t>
                      </a:r>
                      <a:endParaRPr lang="zh-TW" sz="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extLst>
                  <a:ext uri="{0D108BD9-81ED-4DB2-BD59-A6C34878D82A}">
                    <a16:rowId xmlns:a16="http://schemas.microsoft.com/office/drawing/2014/main" val="3891384899"/>
                  </a:ext>
                </a:extLst>
              </a:tr>
              <a:tr h="28886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 err="1">
                          <a:solidFill>
                            <a:srgbClr val="FF0000"/>
                          </a:solidFill>
                          <a:effectLst/>
                        </a:rPr>
                        <a:t>fraud_ind</a:t>
                      </a:r>
                      <a:endParaRPr lang="zh-TW" sz="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FF0000"/>
                          </a:solidFill>
                          <a:effectLst/>
                        </a:rPr>
                        <a:t>Whether this transaction is a fraud(target)</a:t>
                      </a:r>
                      <a:endParaRPr lang="zh-TW" sz="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54723" marR="154723" marT="58021" marB="45128"/>
                </a:tc>
                <a:extLst>
                  <a:ext uri="{0D108BD9-81ED-4DB2-BD59-A6C34878D82A}">
                    <a16:rowId xmlns:a16="http://schemas.microsoft.com/office/drawing/2014/main" val="2540555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339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9" grpId="0"/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資料前處理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4529" y="242192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PREPROCESSINGS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569636" y="313021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4D93367-9CBB-4C0A-9D07-0578166DFA9B}"/>
              </a:ext>
            </a:extLst>
          </p:cNvPr>
          <p:cNvSpPr txBox="1"/>
          <p:nvPr/>
        </p:nvSpPr>
        <p:spPr>
          <a:xfrm>
            <a:off x="3815554" y="1819400"/>
            <a:ext cx="162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Missing Values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7D56FE-FB13-4923-8BC5-ECD85D3BDA62}"/>
              </a:ext>
            </a:extLst>
          </p:cNvPr>
          <p:cNvSpPr txBox="1"/>
          <p:nvPr/>
        </p:nvSpPr>
        <p:spPr>
          <a:xfrm>
            <a:off x="1931096" y="2377579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Numerical Columns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DE326C-FA8A-4C4C-9DE5-DD399D37500E}"/>
              </a:ext>
            </a:extLst>
          </p:cNvPr>
          <p:cNvSpPr txBox="1"/>
          <p:nvPr/>
        </p:nvSpPr>
        <p:spPr>
          <a:xfrm>
            <a:off x="5271968" y="2377579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Categorical Columns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42F6D8-CEF9-466E-822D-06D764194F04}"/>
              </a:ext>
            </a:extLst>
          </p:cNvPr>
          <p:cNvSpPr txBox="1"/>
          <p:nvPr/>
        </p:nvSpPr>
        <p:spPr>
          <a:xfrm>
            <a:off x="3929942" y="873233"/>
            <a:ext cx="1278416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all data:</a:t>
            </a:r>
            <a:endParaRPr lang="zh-TW" altLang="en-US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1B207B98-5C6B-4595-BBDF-2951432759D4}"/>
              </a:ext>
            </a:extLst>
          </p:cNvPr>
          <p:cNvSpPr/>
          <p:nvPr/>
        </p:nvSpPr>
        <p:spPr>
          <a:xfrm>
            <a:off x="2771151" y="2805008"/>
            <a:ext cx="309023" cy="555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7F295ECF-9172-4F08-82EC-9FF1DDDF81EC}"/>
              </a:ext>
            </a:extLst>
          </p:cNvPr>
          <p:cNvSpPr/>
          <p:nvPr/>
        </p:nvSpPr>
        <p:spPr>
          <a:xfrm>
            <a:off x="6198947" y="2773928"/>
            <a:ext cx="309023" cy="555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FAB02D1-6C6F-4D27-8938-F84C1FB7DFE8}"/>
              </a:ext>
            </a:extLst>
          </p:cNvPr>
          <p:cNvSpPr txBox="1"/>
          <p:nvPr/>
        </p:nvSpPr>
        <p:spPr>
          <a:xfrm>
            <a:off x="1454017" y="3392106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Average of the column value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65E969A-6D3A-4FBE-A208-0FF67234444E}"/>
              </a:ext>
            </a:extLst>
          </p:cNvPr>
          <p:cNvSpPr txBox="1"/>
          <p:nvPr/>
        </p:nvSpPr>
        <p:spPr>
          <a:xfrm>
            <a:off x="5271968" y="3375928"/>
            <a:ext cx="227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Category = “Missing”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6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49" grpId="0"/>
      <p:bldP spid="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方正兰亭细黑_GBK" pitchFamily="2" charset="-122"/>
                <a:ea typeface="方正兰亭细黑_GBK" pitchFamily="2" charset="-122"/>
              </a:rPr>
              <a:t>研究結果</a:t>
            </a:r>
            <a:endParaRPr lang="zh-CN" altLang="en-US" sz="44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KSO_Shape"/>
            <p:cNvSpPr>
              <a:spLocks/>
            </p:cNvSpPr>
            <p:nvPr/>
          </p:nvSpPr>
          <p:spPr bwMode="auto">
            <a:xfrm>
              <a:off x="2573935" y="1804771"/>
              <a:ext cx="695127" cy="590855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423535" y="24734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效能總結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2601" y="2551138"/>
            <a:ext cx="218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PERFORMANCE SUMMARY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25800" y="2927607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FEATURE IMPORTANCE SUMMARY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29647" y="250091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129647" y="293827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15">
            <a:extLst>
              <a:ext uri="{FF2B5EF4-FFF2-40B4-BE49-F238E27FC236}">
                <a16:creationId xmlns:a16="http://schemas.microsoft.com/office/drawing/2014/main" id="{8D35F89D-BC92-496E-80E0-91A8E6428D25}"/>
              </a:ext>
            </a:extLst>
          </p:cNvPr>
          <p:cNvSpPr txBox="1"/>
          <p:nvPr/>
        </p:nvSpPr>
        <p:spPr>
          <a:xfrm>
            <a:off x="4407194" y="28715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特徵重要性總結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54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3" grpId="0"/>
      <p:bldP spid="16" grpId="0"/>
      <p:bldP spid="20" grpId="0"/>
      <p:bldP spid="21" grpId="0"/>
      <p:bldP spid="24" grpId="0" animBg="1"/>
      <p:bldP spid="25" grpId="0" animBg="1"/>
      <p:bldP spid="31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效能總結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286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PERFORMANCE SUMMARY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255778E-C2E0-452E-81DD-12F48C969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77686"/>
              </p:ext>
            </p:extLst>
          </p:nvPr>
        </p:nvGraphicFramePr>
        <p:xfrm>
          <a:off x="1883183" y="1248229"/>
          <a:ext cx="6249721" cy="2989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2997">
                  <a:extLst>
                    <a:ext uri="{9D8B030D-6E8A-4147-A177-3AD203B41FA5}">
                      <a16:colId xmlns:a16="http://schemas.microsoft.com/office/drawing/2014/main" val="347960374"/>
                    </a:ext>
                  </a:extLst>
                </a:gridCol>
                <a:gridCol w="2082997">
                  <a:extLst>
                    <a:ext uri="{9D8B030D-6E8A-4147-A177-3AD203B41FA5}">
                      <a16:colId xmlns:a16="http://schemas.microsoft.com/office/drawing/2014/main" val="1954905474"/>
                    </a:ext>
                  </a:extLst>
                </a:gridCol>
                <a:gridCol w="2083727">
                  <a:extLst>
                    <a:ext uri="{9D8B030D-6E8A-4147-A177-3AD203B41FA5}">
                      <a16:colId xmlns:a16="http://schemas.microsoft.com/office/drawing/2014/main" val="2505343156"/>
                    </a:ext>
                  </a:extLst>
                </a:gridCol>
              </a:tblGrid>
              <a:tr h="733382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Percentage of categorical variables &lt;=70%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Percentage of categorical variables &gt;70%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5354575"/>
                  </a:ext>
                </a:extLst>
              </a:tr>
              <a:tr h="112821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Percentage of binary variables &lt;= 25%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Titanic Dataset(1309)</a:t>
                      </a:r>
                      <a:endParaRPr lang="zh-TW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LightGBM</a:t>
                      </a:r>
                      <a:r>
                        <a:rPr lang="en-US" sz="1200" kern="100" dirty="0">
                          <a:effectLst/>
                        </a:rPr>
                        <a:t>(85.10%)</a:t>
                      </a:r>
                      <a:endParaRPr lang="zh-TW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</a:rPr>
                        <a:t>CatBoost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(86.13%)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Cat in the </a:t>
                      </a:r>
                      <a:r>
                        <a:rPr lang="en-US" sz="1200" kern="100" dirty="0" err="1">
                          <a:effectLst/>
                        </a:rPr>
                        <a:t>dat</a:t>
                      </a:r>
                      <a:r>
                        <a:rPr lang="en-US" sz="1200" kern="100" dirty="0">
                          <a:effectLst/>
                        </a:rPr>
                        <a:t> dataset(500000)</a:t>
                      </a:r>
                      <a:endParaRPr lang="zh-TW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LightGBM</a:t>
                      </a:r>
                      <a:r>
                        <a:rPr lang="en-US" sz="1200" kern="100" dirty="0">
                          <a:effectLst/>
                        </a:rPr>
                        <a:t>(75.09%)</a:t>
                      </a:r>
                      <a:endParaRPr lang="zh-TW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</a:rPr>
                        <a:t>CatBoost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(79.48%)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687185"/>
                  </a:ext>
                </a:extLst>
              </a:tr>
              <a:tr h="112821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Percentage of binary variables &gt; 25%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Bank marketing dataset(4948)</a:t>
                      </a:r>
                      <a:endParaRPr lang="zh-TW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</a:rPr>
                        <a:t>LightGBM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(87.09%)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CatBoost</a:t>
                      </a:r>
                      <a:r>
                        <a:rPr lang="en-US" sz="1200" kern="100" dirty="0">
                          <a:effectLst/>
                        </a:rPr>
                        <a:t>(78.77%)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E-Sun fraud dataset(1943452)</a:t>
                      </a:r>
                      <a:endParaRPr lang="zh-TW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LightGBM</a:t>
                      </a:r>
                      <a:r>
                        <a:rPr lang="en-US" sz="1200" kern="100" dirty="0">
                          <a:effectLst/>
                        </a:rPr>
                        <a:t>(96.54%)</a:t>
                      </a:r>
                      <a:endParaRPr lang="zh-TW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rgbClr val="FF0000"/>
                          </a:solidFill>
                          <a:effectLst/>
                        </a:rPr>
                        <a:t>CatBoost</a:t>
                      </a: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</a:rPr>
                        <a:t>(97.36%)</a:t>
                      </a:r>
                      <a:endParaRPr lang="zh-TW" sz="12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7532198"/>
                  </a:ext>
                </a:extLst>
              </a:tr>
            </a:tbl>
          </a:graphicData>
        </a:graphic>
      </p:graphicFrame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E15F666-A9AA-4074-B290-B3C3148C6709}"/>
              </a:ext>
            </a:extLst>
          </p:cNvPr>
          <p:cNvCxnSpPr/>
          <p:nvPr/>
        </p:nvCxnSpPr>
        <p:spPr>
          <a:xfrm>
            <a:off x="6050943" y="723570"/>
            <a:ext cx="0" cy="383252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98F454-0949-41F5-A3BE-D9FBC4D5BBA4}"/>
              </a:ext>
            </a:extLst>
          </p:cNvPr>
          <p:cNvSpPr txBox="1"/>
          <p:nvPr/>
        </p:nvSpPr>
        <p:spPr>
          <a:xfrm>
            <a:off x="2127734" y="4615378"/>
            <a:ext cx="624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Categorical columns</a:t>
            </a:r>
            <a:r>
              <a:rPr lang="zh-TW" altLang="en-US" dirty="0"/>
              <a:t>數量較多時，</a:t>
            </a:r>
            <a:r>
              <a:rPr lang="en-US" altLang="zh-TW" dirty="0" err="1"/>
              <a:t>CatBoost</a:t>
            </a:r>
            <a:r>
              <a:rPr lang="en-US" altLang="zh-TW" dirty="0"/>
              <a:t> &gt; </a:t>
            </a:r>
            <a:r>
              <a:rPr lang="en-US" altLang="zh-TW" dirty="0" err="1"/>
              <a:t>LightGBM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03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783" y="7156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10016" y="17677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方正兰亭细黑_GBK" pitchFamily="2" charset="-122"/>
                <a:ea typeface="方正兰亭细黑_GBK" pitchFamily="2" charset="-122"/>
              </a:rPr>
              <a:t>特徵重要性總結</a:t>
            </a:r>
            <a:endParaRPr lang="zh-CN" altLang="en-US" sz="20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6764" y="238328"/>
            <a:ext cx="3650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FEATURE IMPORTANCE SUMMARY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78404" y="294168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0647BA8-7ECA-4C9C-8903-B37D23B38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74995"/>
              </p:ext>
            </p:extLst>
          </p:nvPr>
        </p:nvGraphicFramePr>
        <p:xfrm>
          <a:off x="3136483" y="1208322"/>
          <a:ext cx="5937993" cy="3805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576">
                  <a:extLst>
                    <a:ext uri="{9D8B030D-6E8A-4147-A177-3AD203B41FA5}">
                      <a16:colId xmlns:a16="http://schemas.microsoft.com/office/drawing/2014/main" val="1362630425"/>
                    </a:ext>
                  </a:extLst>
                </a:gridCol>
                <a:gridCol w="1124932">
                  <a:extLst>
                    <a:ext uri="{9D8B030D-6E8A-4147-A177-3AD203B41FA5}">
                      <a16:colId xmlns:a16="http://schemas.microsoft.com/office/drawing/2014/main" val="1579402371"/>
                    </a:ext>
                  </a:extLst>
                </a:gridCol>
                <a:gridCol w="1214076">
                  <a:extLst>
                    <a:ext uri="{9D8B030D-6E8A-4147-A177-3AD203B41FA5}">
                      <a16:colId xmlns:a16="http://schemas.microsoft.com/office/drawing/2014/main" val="3828223289"/>
                    </a:ext>
                  </a:extLst>
                </a:gridCol>
                <a:gridCol w="1320514">
                  <a:extLst>
                    <a:ext uri="{9D8B030D-6E8A-4147-A177-3AD203B41FA5}">
                      <a16:colId xmlns:a16="http://schemas.microsoft.com/office/drawing/2014/main" val="1366404941"/>
                    </a:ext>
                  </a:extLst>
                </a:gridCol>
                <a:gridCol w="1454895">
                  <a:extLst>
                    <a:ext uri="{9D8B030D-6E8A-4147-A177-3AD203B41FA5}">
                      <a16:colId xmlns:a16="http://schemas.microsoft.com/office/drawing/2014/main" val="1539242993"/>
                    </a:ext>
                  </a:extLst>
                </a:gridCol>
              </a:tblGrid>
              <a:tr h="18100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Titanic 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Cat in the </a:t>
                      </a:r>
                      <a:r>
                        <a:rPr lang="en-US" sz="1100" kern="100" dirty="0" err="1">
                          <a:effectLst/>
                        </a:rPr>
                        <a:t>dat</a:t>
                      </a:r>
                      <a:r>
                        <a:rPr lang="en-US" sz="1100" kern="100" dirty="0">
                          <a:effectLst/>
                        </a:rPr>
                        <a:t> 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Bank marketing 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E-Sun fraud 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extLst>
                  <a:ext uri="{0D108BD9-81ED-4DB2-BD59-A6C34878D82A}">
                    <a16:rowId xmlns:a16="http://schemas.microsoft.com/office/drawing/2014/main" val="77444106"/>
                  </a:ext>
                </a:extLst>
              </a:tr>
              <a:tr h="18894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LightGBM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AUC: 85.1%</a:t>
                      </a:r>
                      <a:endParaRPr lang="zh-TW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Fare(N)(481)</a:t>
                      </a:r>
                      <a:endParaRPr lang="zh-TW" sz="11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Age(N)(476)</a:t>
                      </a:r>
                      <a:endParaRPr lang="zh-TW" sz="11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rgbClr val="00B050"/>
                          </a:solidFill>
                          <a:effectLst/>
                        </a:rPr>
                        <a:t>Pclass</a:t>
                      </a: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(C)(91)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Sex(C)(78)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AUC: 75.09%</a:t>
                      </a:r>
                      <a:endParaRPr lang="zh-TW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Nom_5(C)(4067)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Nom_6(C)(3609)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Nom_7(C)(3104)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Nom_8(C)(2955)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AUC: 87.09%</a:t>
                      </a:r>
                      <a:endParaRPr lang="zh-TW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Duration(N)(634)</a:t>
                      </a:r>
                      <a:endParaRPr lang="zh-TW" sz="11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Balance(N)(587)</a:t>
                      </a:r>
                      <a:endParaRPr lang="zh-TW" sz="11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Age(N)(435)</a:t>
                      </a:r>
                      <a:endParaRPr lang="zh-TW" sz="11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Month(C)(347)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AUC: 96.54%</a:t>
                      </a:r>
                      <a:endParaRPr lang="zh-TW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rgbClr val="00B050"/>
                          </a:solidFill>
                          <a:effectLst/>
                        </a:rPr>
                        <a:t>Bacno</a:t>
                      </a: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(C)(1255)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Cano(C)(548)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rgbClr val="00B050"/>
                          </a:solidFill>
                          <a:effectLst/>
                        </a:rPr>
                        <a:t>Mchno</a:t>
                      </a: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(C)(287)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rgbClr val="FF0000"/>
                          </a:solidFill>
                          <a:effectLst/>
                        </a:rPr>
                        <a:t>Conam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(N)(287)</a:t>
                      </a:r>
                      <a:endParaRPr lang="zh-TW" sz="11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extLst>
                  <a:ext uri="{0D108BD9-81ED-4DB2-BD59-A6C34878D82A}">
                    <a16:rowId xmlns:a16="http://schemas.microsoft.com/office/drawing/2014/main" val="2093649637"/>
                  </a:ext>
                </a:extLst>
              </a:tr>
              <a:tr h="12487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CatBoost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AUC: 86.13%</a:t>
                      </a:r>
                      <a:endParaRPr lang="zh-TW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Sex(C)(54.3)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rgbClr val="00B050"/>
                          </a:solidFill>
                          <a:effectLst/>
                        </a:rPr>
                        <a:t>Pclass</a:t>
                      </a: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(C)(15.0)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Age(N)(13.1)</a:t>
                      </a:r>
                      <a:endParaRPr lang="zh-TW" sz="11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rgbClr val="FF0000"/>
                          </a:solidFill>
                          <a:effectLst/>
                        </a:rPr>
                        <a:t>SibSp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(N)(7.3)</a:t>
                      </a:r>
                      <a:endParaRPr lang="zh-TW" sz="11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AUC: 79.48%</a:t>
                      </a:r>
                      <a:endParaRPr lang="zh-TW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Ord_5(C)(12.6)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Ord_4(C)(8.9)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Ord_2(C)(8.2)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Ord_1(C)(7.9)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AUC: 78.77%</a:t>
                      </a:r>
                      <a:endParaRPr lang="zh-TW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Duration(N)(33.7)</a:t>
                      </a:r>
                      <a:endParaRPr lang="zh-TW" sz="11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Contact(C)(13.3)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Month(C)(12.7)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Day(N)(8.7)</a:t>
                      </a:r>
                      <a:endParaRPr lang="zh-TW" sz="11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AUC: 97.36%</a:t>
                      </a:r>
                      <a:endParaRPr lang="zh-TW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rgbClr val="00B050"/>
                          </a:solidFill>
                          <a:effectLst/>
                        </a:rPr>
                        <a:t>Stocn</a:t>
                      </a: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(C)(24.0)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rgbClr val="FF0000"/>
                          </a:solidFill>
                          <a:effectLst/>
                        </a:rPr>
                        <a:t>Conam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(N)(13.3)</a:t>
                      </a:r>
                      <a:endParaRPr lang="zh-TW" sz="11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Cano(C)(12.3)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rgbClr val="00B050"/>
                          </a:solidFill>
                          <a:effectLst/>
                        </a:rPr>
                        <a:t>Locdt</a:t>
                      </a:r>
                      <a:r>
                        <a:rPr lang="en-US" sz="1100" kern="100" dirty="0">
                          <a:solidFill>
                            <a:srgbClr val="00B050"/>
                          </a:solidFill>
                          <a:effectLst/>
                        </a:rPr>
                        <a:t>(C)(12.1)</a:t>
                      </a:r>
                      <a:endParaRPr lang="zh-TW" sz="11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40945" marR="40945" marT="0" marB="0" anchor="ctr"/>
                </a:tc>
                <a:extLst>
                  <a:ext uri="{0D108BD9-81ED-4DB2-BD59-A6C34878D82A}">
                    <a16:rowId xmlns:a16="http://schemas.microsoft.com/office/drawing/2014/main" val="360018675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8D55085-93F9-41AB-A4CA-B30D809FE3A8}"/>
              </a:ext>
            </a:extLst>
          </p:cNvPr>
          <p:cNvSpPr txBox="1"/>
          <p:nvPr/>
        </p:nvSpPr>
        <p:spPr>
          <a:xfrm>
            <a:off x="2990045" y="752262"/>
            <a:ext cx="5899868" cy="377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找出每個資料集前四名重要的</a:t>
            </a:r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493702-B0BE-4CDF-A3F6-61E621AB942F}"/>
              </a:ext>
            </a:extLst>
          </p:cNvPr>
          <p:cNvSpPr txBox="1"/>
          <p:nvPr/>
        </p:nvSpPr>
        <p:spPr>
          <a:xfrm>
            <a:off x="300153" y="2039545"/>
            <a:ext cx="2734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大致上，</a:t>
            </a:r>
            <a:r>
              <a:rPr lang="en-US" altLang="zh-TW" dirty="0" err="1"/>
              <a:t>CatBoost</a:t>
            </a:r>
            <a:r>
              <a:rPr lang="zh-TW" altLang="en-US" dirty="0"/>
              <a:t>較偏向於使用</a:t>
            </a:r>
            <a:r>
              <a:rPr lang="en-US" altLang="zh-TW" dirty="0">
                <a:solidFill>
                  <a:srgbClr val="00B050"/>
                </a:solidFill>
              </a:rPr>
              <a:t>Categorical Features</a:t>
            </a:r>
            <a:r>
              <a:rPr lang="zh-TW" altLang="en-US" dirty="0"/>
              <a:t>，而</a:t>
            </a:r>
            <a:r>
              <a:rPr lang="en-US" altLang="zh-TW" dirty="0" err="1"/>
              <a:t>LightGBM</a:t>
            </a:r>
            <a:r>
              <a:rPr lang="zh-TW" altLang="en-US" dirty="0"/>
              <a:t>較偏好</a:t>
            </a:r>
            <a:r>
              <a:rPr lang="en-US" altLang="zh-TW" dirty="0">
                <a:solidFill>
                  <a:srgbClr val="FF0000"/>
                </a:solidFill>
              </a:rPr>
              <a:t>Numerical Features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88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1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方正兰亭细黑_GBK" pitchFamily="2" charset="-122"/>
                <a:ea typeface="方正兰亭细黑_GBK" pitchFamily="2" charset="-122"/>
              </a:rPr>
              <a:t>結論</a:t>
            </a:r>
            <a:endParaRPr lang="zh-CN" altLang="en-US" sz="44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101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第五部分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568518" y="1757459"/>
              <a:ext cx="689633" cy="662048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465443" y="2553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總結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5443" y="299960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貢獻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8857" y="2630064"/>
            <a:ext cx="97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SUMMARY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3439" y="3061775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CONTRIBUTIONS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71555" y="25805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171555" y="301787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F509010-C25F-44AC-A455-8016C1959B00}"/>
              </a:ext>
            </a:extLst>
          </p:cNvPr>
          <p:cNvSpPr txBox="1"/>
          <p:nvPr/>
        </p:nvSpPr>
        <p:spPr>
          <a:xfrm>
            <a:off x="4465443" y="340094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研究限制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AB175CF5-7EFC-4C16-9D3E-C7E27BFC4899}"/>
              </a:ext>
            </a:extLst>
          </p:cNvPr>
          <p:cNvSpPr txBox="1"/>
          <p:nvPr/>
        </p:nvSpPr>
        <p:spPr>
          <a:xfrm>
            <a:off x="5590127" y="3447112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LIMITS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1" name="椭圆 23">
            <a:extLst>
              <a:ext uri="{FF2B5EF4-FFF2-40B4-BE49-F238E27FC236}">
                <a16:creationId xmlns:a16="http://schemas.microsoft.com/office/drawing/2014/main" id="{DE44D45E-A2CC-4480-8CB3-56A5F1371365}"/>
              </a:ext>
            </a:extLst>
          </p:cNvPr>
          <p:cNvSpPr/>
          <p:nvPr/>
        </p:nvSpPr>
        <p:spPr>
          <a:xfrm>
            <a:off x="4173978" y="343157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15" grpId="0"/>
      <p:bldP spid="12" grpId="0"/>
      <p:bldP spid="14" grpId="0"/>
      <p:bldP spid="19" grpId="0"/>
      <p:bldP spid="20" grpId="0"/>
      <p:bldP spid="23" grpId="0" animBg="1"/>
      <p:bldP spid="24" grpId="0" animBg="1"/>
      <p:bldP spid="30" grpId="0"/>
      <p:bldP spid="17" grpId="0"/>
      <p:bldP spid="18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總結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9359" y="259781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SUMMARY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758488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93" name="椭圆 34">
            <a:extLst>
              <a:ext uri="{FF2B5EF4-FFF2-40B4-BE49-F238E27FC236}">
                <a16:creationId xmlns:a16="http://schemas.microsoft.com/office/drawing/2014/main" id="{CC82D838-3B83-4585-9BFA-1E64F04049D6}"/>
              </a:ext>
            </a:extLst>
          </p:cNvPr>
          <p:cNvSpPr/>
          <p:nvPr/>
        </p:nvSpPr>
        <p:spPr>
          <a:xfrm rot="5400000" flipV="1">
            <a:off x="6997017" y="3027514"/>
            <a:ext cx="1163726" cy="147637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组合 43">
            <a:extLst>
              <a:ext uri="{FF2B5EF4-FFF2-40B4-BE49-F238E27FC236}">
                <a16:creationId xmlns:a16="http://schemas.microsoft.com/office/drawing/2014/main" id="{895D3329-DE24-45E1-8C3B-CAFB38029A42}"/>
              </a:ext>
            </a:extLst>
          </p:cNvPr>
          <p:cNvGrpSpPr/>
          <p:nvPr/>
        </p:nvGrpSpPr>
        <p:grpSpPr>
          <a:xfrm rot="5400000">
            <a:off x="1231410" y="1071162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等腰三角形 43">
              <a:extLst>
                <a:ext uri="{FF2B5EF4-FFF2-40B4-BE49-F238E27FC236}">
                  <a16:creationId xmlns:a16="http://schemas.microsoft.com/office/drawing/2014/main" id="{13DD9A04-1C85-4D1D-8C3F-E04D52D55A6C}"/>
                </a:ext>
              </a:extLst>
            </p:cNvPr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等腰三角形 42">
              <a:extLst>
                <a:ext uri="{FF2B5EF4-FFF2-40B4-BE49-F238E27FC236}">
                  <a16:creationId xmlns:a16="http://schemas.microsoft.com/office/drawing/2014/main" id="{EF861750-46B1-4066-82AB-16AEA2BD76E1}"/>
                </a:ext>
              </a:extLst>
            </p:cNvPr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21">
            <a:extLst>
              <a:ext uri="{FF2B5EF4-FFF2-40B4-BE49-F238E27FC236}">
                <a16:creationId xmlns:a16="http://schemas.microsoft.com/office/drawing/2014/main" id="{0A293330-1E8D-45FF-AD27-00E5D3CD514B}"/>
              </a:ext>
            </a:extLst>
          </p:cNvPr>
          <p:cNvGrpSpPr/>
          <p:nvPr/>
        </p:nvGrpSpPr>
        <p:grpSpPr>
          <a:xfrm>
            <a:off x="2872660" y="1327501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9" name="圆角矩形 22">
              <a:extLst>
                <a:ext uri="{FF2B5EF4-FFF2-40B4-BE49-F238E27FC236}">
                  <a16:creationId xmlns:a16="http://schemas.microsoft.com/office/drawing/2014/main" id="{F8690E10-5736-4AED-947B-6DBE8D9B3B4D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28">
              <a:extLst>
                <a:ext uri="{FF2B5EF4-FFF2-40B4-BE49-F238E27FC236}">
                  <a16:creationId xmlns:a16="http://schemas.microsoft.com/office/drawing/2014/main" id="{56F9F739-BFC1-436B-8894-9A2EFC5ED6EC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29">
            <a:extLst>
              <a:ext uri="{FF2B5EF4-FFF2-40B4-BE49-F238E27FC236}">
                <a16:creationId xmlns:a16="http://schemas.microsoft.com/office/drawing/2014/main" id="{8A4ED565-6B7F-48B5-9D0E-2BDD861656EC}"/>
              </a:ext>
            </a:extLst>
          </p:cNvPr>
          <p:cNvGrpSpPr/>
          <p:nvPr/>
        </p:nvGrpSpPr>
        <p:grpSpPr>
          <a:xfrm>
            <a:off x="908957" y="3179740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2" name="圆角矩形 30">
              <a:extLst>
                <a:ext uri="{FF2B5EF4-FFF2-40B4-BE49-F238E27FC236}">
                  <a16:creationId xmlns:a16="http://schemas.microsoft.com/office/drawing/2014/main" id="{9992B865-BECB-4866-B8FA-C76975913BDE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圆角矩形 31">
              <a:extLst>
                <a:ext uri="{FF2B5EF4-FFF2-40B4-BE49-F238E27FC236}">
                  <a16:creationId xmlns:a16="http://schemas.microsoft.com/office/drawing/2014/main" id="{726E3F42-0217-4254-9A66-057D3A403139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solidFill>
              <a:srgbClr val="1A3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LightGBM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在一個資料集具有重要的數值欄位時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當此資料集的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Target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欄位與此數值欄位高度相關時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，會有更好的預測效果。</a:t>
              </a:r>
              <a:endParaRPr lang="zh-CN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04" name="TextBox 23">
            <a:extLst>
              <a:ext uri="{FF2B5EF4-FFF2-40B4-BE49-F238E27FC236}">
                <a16:creationId xmlns:a16="http://schemas.microsoft.com/office/drawing/2014/main" id="{96339F2A-B482-4A81-81A7-8BD72942D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167" y="1596561"/>
            <a:ext cx="476122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在表格式資料中，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CatBoost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一般表現得比較良好。此研究認為，表格資料通常具有大量類別欄位，因此，較善於應用類別欄位的演算法會表現得比較良好</a:t>
            </a:r>
            <a:endParaRPr lang="en-US" altLang="zh-CN" sz="1600" b="1" dirty="0">
              <a:latin typeface="標楷體" panose="03000509000000000000" pitchFamily="65" charset="-120"/>
              <a:ea typeface="標楷體" panose="03000509000000000000" pitchFamily="65" charset="-120"/>
              <a:sym typeface="微软雅黑" pitchFamily="34" charset="-122"/>
            </a:endParaRPr>
          </a:p>
        </p:txBody>
      </p:sp>
      <p:sp>
        <p:nvSpPr>
          <p:cNvPr id="105" name="TextBox 24">
            <a:extLst>
              <a:ext uri="{FF2B5EF4-FFF2-40B4-BE49-F238E27FC236}">
                <a16:creationId xmlns:a16="http://schemas.microsoft.com/office/drawing/2014/main" id="{6E5E8A66-65BE-442B-9EF0-5A43E2FF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610" y="1631268"/>
            <a:ext cx="874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31">
            <a:extLst>
              <a:ext uri="{FF2B5EF4-FFF2-40B4-BE49-F238E27FC236}">
                <a16:creationId xmlns:a16="http://schemas.microsoft.com/office/drawing/2014/main" id="{2D93CCAC-331D-4454-9B13-C3C97DCF6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17" y="3564484"/>
            <a:ext cx="874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40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3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38" grpId="0"/>
          <p:bldP spid="93" grpId="0" animBg="1"/>
          <p:bldP spid="104" grpId="0" bldLvl="0" autoUpdateAnimBg="0"/>
          <p:bldP spid="105" grpId="0" bldLvl="0" autoUpdateAnimBg="0"/>
          <p:bldP spid="106" grpId="0" bldLvl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3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38" grpId="0"/>
          <p:bldP spid="93" grpId="0" animBg="1"/>
          <p:bldP spid="104" grpId="0" bldLvl="0" autoUpdateAnimBg="0"/>
          <p:bldP spid="105" grpId="0" bldLvl="0" autoUpdateAnimBg="0"/>
          <p:bldP spid="106" grpId="0" bldLvl="0" autoUpdateAnimBg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752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貢獻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41991" y="275768"/>
            <a:ext cx="1867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CONTRIBUTIONS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758488" y="308377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2" name="椭圆 1">
            <a:extLst>
              <a:ext uri="{FF2B5EF4-FFF2-40B4-BE49-F238E27FC236}">
                <a16:creationId xmlns:a16="http://schemas.microsoft.com/office/drawing/2014/main" id="{3F5C46F2-B486-47E0-913F-7673A00C4F1D}"/>
              </a:ext>
            </a:extLst>
          </p:cNvPr>
          <p:cNvSpPr/>
          <p:nvPr/>
        </p:nvSpPr>
        <p:spPr>
          <a:xfrm>
            <a:off x="642230" y="2088733"/>
            <a:ext cx="1423450" cy="142345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组合 2">
            <a:extLst>
              <a:ext uri="{FF2B5EF4-FFF2-40B4-BE49-F238E27FC236}">
                <a16:creationId xmlns:a16="http://schemas.microsoft.com/office/drawing/2014/main" id="{47D63BB4-99AD-4415-92ED-B55BD54C59C0}"/>
              </a:ext>
            </a:extLst>
          </p:cNvPr>
          <p:cNvGrpSpPr/>
          <p:nvPr/>
        </p:nvGrpSpPr>
        <p:grpSpPr>
          <a:xfrm>
            <a:off x="1764286" y="2622833"/>
            <a:ext cx="1223538" cy="368530"/>
            <a:chOff x="3838575" y="2712368"/>
            <a:chExt cx="1604974" cy="368530"/>
          </a:xfrm>
        </p:grpSpPr>
        <p:cxnSp>
          <p:nvCxnSpPr>
            <p:cNvPr id="29" name="直接连接符 3">
              <a:extLst>
                <a:ext uri="{FF2B5EF4-FFF2-40B4-BE49-F238E27FC236}">
                  <a16:creationId xmlns:a16="http://schemas.microsoft.com/office/drawing/2014/main" id="{E0773BC8-3747-493A-90E4-76FF3D5317F0}"/>
                </a:ext>
              </a:extLst>
            </p:cNvPr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id="{B33692A0-840E-4048-A2C3-FDB295551452}"/>
                </a:ext>
              </a:extLst>
            </p:cNvPr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5">
              <a:extLst>
                <a:ext uri="{FF2B5EF4-FFF2-40B4-BE49-F238E27FC236}">
                  <a16:creationId xmlns:a16="http://schemas.microsoft.com/office/drawing/2014/main" id="{5ED58968-03C7-4DF3-91E8-772DE0DE4CA6}"/>
                </a:ext>
              </a:extLst>
            </p:cNvPr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6">
              <a:extLst>
                <a:ext uri="{FF2B5EF4-FFF2-40B4-BE49-F238E27FC236}">
                  <a16:creationId xmlns:a16="http://schemas.microsoft.com/office/drawing/2014/main" id="{1B3F4752-947C-43DD-B4FC-7F2B50BEAEEC}"/>
                </a:ext>
              </a:extLst>
            </p:cNvPr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7">
              <a:extLst>
                <a:ext uri="{FF2B5EF4-FFF2-40B4-BE49-F238E27FC236}">
                  <a16:creationId xmlns:a16="http://schemas.microsoft.com/office/drawing/2014/main" id="{4D3D216E-03B4-4496-A70D-2809B0D64C9C}"/>
                </a:ext>
              </a:extLst>
            </p:cNvPr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8">
            <a:extLst>
              <a:ext uri="{FF2B5EF4-FFF2-40B4-BE49-F238E27FC236}">
                <a16:creationId xmlns:a16="http://schemas.microsoft.com/office/drawing/2014/main" id="{B6C374D3-E644-4423-9F72-1DA4BADD6CAB}"/>
              </a:ext>
            </a:extLst>
          </p:cNvPr>
          <p:cNvGrpSpPr/>
          <p:nvPr/>
        </p:nvGrpSpPr>
        <p:grpSpPr>
          <a:xfrm>
            <a:off x="2788781" y="1419622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9">
              <a:extLst>
                <a:ext uri="{FF2B5EF4-FFF2-40B4-BE49-F238E27FC236}">
                  <a16:creationId xmlns:a16="http://schemas.microsoft.com/office/drawing/2014/main" id="{CAF74F91-B891-4526-8AFA-48E5FDEC51FC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10">
              <a:extLst>
                <a:ext uri="{FF2B5EF4-FFF2-40B4-BE49-F238E27FC236}">
                  <a16:creationId xmlns:a16="http://schemas.microsoft.com/office/drawing/2014/main" id="{D4486D8D-DCA9-4099-A753-45866CCF086C}"/>
                </a:ext>
              </a:extLst>
            </p:cNvPr>
            <p:cNvSpPr/>
            <p:nvPr/>
          </p:nvSpPr>
          <p:spPr>
            <a:xfrm>
              <a:off x="392113" y="760413"/>
              <a:ext cx="3825875" cy="38258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1"/>
                  </a:solidFill>
                </a:rPr>
                <a:t>多個資料集</a:t>
              </a:r>
              <a:endParaRPr lang="en-US" altLang="zh-TW" dirty="0">
                <a:solidFill>
                  <a:schemeClr val="accent1"/>
                </a:solidFill>
              </a:endParaRPr>
            </a:p>
            <a:p>
              <a:pPr algn="ctr"/>
              <a:endParaRPr lang="en-US" altLang="zh-CN" dirty="0">
                <a:solidFill>
                  <a:schemeClr val="accent1"/>
                </a:solidFill>
              </a:endParaRPr>
            </a:p>
            <a:p>
              <a:pPr algn="ctr"/>
              <a:endParaRPr lang="en-US" altLang="zh-CN" dirty="0">
                <a:solidFill>
                  <a:schemeClr val="accent1"/>
                </a:solidFill>
              </a:endParaRPr>
            </a:p>
            <a:p>
              <a:pPr algn="ctr"/>
              <a:endParaRPr lang="en-US" altLang="zh-CN" dirty="0">
                <a:solidFill>
                  <a:schemeClr val="accent1"/>
                </a:solidFill>
              </a:endParaRPr>
            </a:p>
            <a:p>
              <a:pPr algn="ctr"/>
              <a:endParaRPr lang="en-US" altLang="zh-CN" dirty="0">
                <a:solidFill>
                  <a:schemeClr val="accent1"/>
                </a:solidFill>
              </a:endParaRPr>
            </a:p>
            <a:p>
              <a:pPr algn="ctr"/>
              <a:endParaRPr lang="en-US" altLang="zh-CN" dirty="0">
                <a:solidFill>
                  <a:schemeClr val="accent1"/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accent1"/>
                  </a:solidFill>
                </a:rPr>
                <a:t>系統性處理資料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组合 11">
            <a:extLst>
              <a:ext uri="{FF2B5EF4-FFF2-40B4-BE49-F238E27FC236}">
                <a16:creationId xmlns:a16="http://schemas.microsoft.com/office/drawing/2014/main" id="{59F68BE0-E7F5-426B-9944-6B18A48E7042}"/>
              </a:ext>
            </a:extLst>
          </p:cNvPr>
          <p:cNvGrpSpPr/>
          <p:nvPr/>
        </p:nvGrpSpPr>
        <p:grpSpPr>
          <a:xfrm>
            <a:off x="5180089" y="168230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" name="同心圆 12">
              <a:extLst>
                <a:ext uri="{FF2B5EF4-FFF2-40B4-BE49-F238E27FC236}">
                  <a16:creationId xmlns:a16="http://schemas.microsoft.com/office/drawing/2014/main" id="{3972F913-44AD-47DE-8C8E-74E5DE54CD69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1A3F6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椭圆 13">
              <a:extLst>
                <a:ext uri="{FF2B5EF4-FFF2-40B4-BE49-F238E27FC236}">
                  <a16:creationId xmlns:a16="http://schemas.microsoft.com/office/drawing/2014/main" id="{4829F4BD-4239-49F1-95BB-C28527E54233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1A3F6C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00" b="1" dirty="0">
                <a:solidFill>
                  <a:srgbClr val="1A3F6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17">
            <a:extLst>
              <a:ext uri="{FF2B5EF4-FFF2-40B4-BE49-F238E27FC236}">
                <a16:creationId xmlns:a16="http://schemas.microsoft.com/office/drawing/2014/main" id="{664AAF86-F165-46FF-9FD8-BE172A56C75A}"/>
              </a:ext>
            </a:extLst>
          </p:cNvPr>
          <p:cNvGrpSpPr/>
          <p:nvPr/>
        </p:nvGrpSpPr>
        <p:grpSpPr>
          <a:xfrm>
            <a:off x="5166472" y="3373094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同心圆 18">
              <a:extLst>
                <a:ext uri="{FF2B5EF4-FFF2-40B4-BE49-F238E27FC236}">
                  <a16:creationId xmlns:a16="http://schemas.microsoft.com/office/drawing/2014/main" id="{402AD345-DEB8-4237-80DC-E226E20323C2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1A3F6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椭圆 19">
              <a:extLst>
                <a:ext uri="{FF2B5EF4-FFF2-40B4-BE49-F238E27FC236}">
                  <a16:creationId xmlns:a16="http://schemas.microsoft.com/office/drawing/2014/main" id="{AF84FA1E-1446-4C20-AA03-8B6BDD30AB38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1A3F6C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00" b="1" dirty="0">
                <a:solidFill>
                  <a:srgbClr val="1A3F6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" name="TextBox 20">
            <a:extLst>
              <a:ext uri="{FF2B5EF4-FFF2-40B4-BE49-F238E27FC236}">
                <a16:creationId xmlns:a16="http://schemas.microsoft.com/office/drawing/2014/main" id="{58CFE3BF-4D69-4197-A8CF-A7924374FE90}"/>
              </a:ext>
            </a:extLst>
          </p:cNvPr>
          <p:cNvSpPr txBox="1"/>
          <p:nvPr/>
        </p:nvSpPr>
        <p:spPr>
          <a:xfrm>
            <a:off x="994883" y="2406113"/>
            <a:ext cx="71814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貢獻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21">
            <a:extLst>
              <a:ext uri="{FF2B5EF4-FFF2-40B4-BE49-F238E27FC236}">
                <a16:creationId xmlns:a16="http://schemas.microsoft.com/office/drawing/2014/main" id="{EACA0BA0-3A47-498F-B773-444AE81912B7}"/>
              </a:ext>
            </a:extLst>
          </p:cNvPr>
          <p:cNvSpPr txBox="1"/>
          <p:nvPr/>
        </p:nvSpPr>
        <p:spPr>
          <a:xfrm>
            <a:off x="6042357" y="1676648"/>
            <a:ext cx="28463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過去研究只探討在一個資料集的情況下，演算法之優劣，此實驗除了使用多個資料集，也找出了影響演算法優劣的主要原因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TextBox 23">
            <a:extLst>
              <a:ext uri="{FF2B5EF4-FFF2-40B4-BE49-F238E27FC236}">
                <a16:creationId xmlns:a16="http://schemas.microsoft.com/office/drawing/2014/main" id="{B692A028-3A7A-4130-ABF4-6C79E75D2906}"/>
              </a:ext>
            </a:extLst>
          </p:cNvPr>
          <p:cNvSpPr txBox="1"/>
          <p:nvPr/>
        </p:nvSpPr>
        <p:spPr>
          <a:xfrm>
            <a:off x="6008872" y="3424385"/>
            <a:ext cx="29133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藉由訂定資料集處理規則以及超參數設定模式，對演算法會有更公平的判斷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092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45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50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56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9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" tmFilter="0, 0; .2, .5; .8, .5; 1, 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" autoRev="1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38" grpId="0"/>
          <p:bldP spid="22" grpId="0" animBg="1"/>
          <p:bldP spid="47" grpId="0"/>
          <p:bldP spid="48" grpId="0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4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50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2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56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9" presetID="26" presetClass="emph" presetSubtype="0" repeatCount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100" tmFilter="0, 0; .2, .5; .8, .5; 1, 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1" dur="50" autoRev="1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38" grpId="0"/>
          <p:bldP spid="22" grpId="0" animBg="1"/>
          <p:bldP spid="47" grpId="0"/>
          <p:bldP spid="48" grpId="0"/>
          <p:bldP spid="5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方正兰亭细黑_GBK" pitchFamily="2" charset="-122"/>
                <a:ea typeface="方正兰亭细黑_GBK" pitchFamily="2" charset="-122"/>
              </a:rPr>
              <a:t>緒論</a:t>
            </a:r>
            <a:endParaRPr lang="zh-CN" altLang="en-US" sz="40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4866" y="289664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50203" y="24909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動機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0499" y="2538146"/>
            <a:ext cx="1146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MOTIVATION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56315" y="251840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0203" y="29066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目的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5843" y="2953861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OBJECTIVE</a:t>
            </a:r>
          </a:p>
        </p:txBody>
      </p:sp>
      <p:sp>
        <p:nvSpPr>
          <p:cNvPr id="30" name="椭圆 29"/>
          <p:cNvSpPr/>
          <p:nvPr/>
        </p:nvSpPr>
        <p:spPr>
          <a:xfrm>
            <a:off x="4156315" y="293411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23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15" grpId="0"/>
      <p:bldP spid="19" grpId="0"/>
      <p:bldP spid="24" grpId="0" animBg="1"/>
      <p:bldP spid="28" grpId="0"/>
      <p:bldP spid="29" grpId="0"/>
      <p:bldP spid="30" grpId="0" animBg="1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研究限制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90916" y="267886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LIMITS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10035" y="1643139"/>
            <a:ext cx="2594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兰亭细黑_GBK_M" pitchFamily="2" charset="2"/>
                <a:cs typeface="方正兰亭细黑_GBK_M" pitchFamily="2" charset="2"/>
              </a:rPr>
              <a:t>No feature engineering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59632" y="3437768"/>
            <a:ext cx="490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兰亭细黑_GBK_M" pitchFamily="2" charset="2"/>
                <a:cs typeface="方正兰亭细黑_GBK_M" pitchFamily="2" charset="2"/>
              </a:rPr>
              <a:t>Categorical Encoding = Label Encoding(only)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45236" y="2518599"/>
            <a:ext cx="2967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兰亭细黑_GBK_M" pitchFamily="2" charset="2"/>
                <a:cs typeface="方正兰亭细黑_GBK_M" pitchFamily="2" charset="2"/>
              </a:rPr>
              <a:t>No hyperparameter tuning</a:t>
            </a:r>
          </a:p>
        </p:txBody>
      </p:sp>
      <p:sp>
        <p:nvSpPr>
          <p:cNvPr id="72" name="椭圆 71"/>
          <p:cNvSpPr/>
          <p:nvPr/>
        </p:nvSpPr>
        <p:spPr>
          <a:xfrm>
            <a:off x="1610330" y="1330569"/>
            <a:ext cx="936015" cy="93601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523485" y="2234045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6" name="椭圆 75"/>
          <p:cNvSpPr/>
          <p:nvPr/>
        </p:nvSpPr>
        <p:spPr>
          <a:xfrm>
            <a:off x="3402644" y="3123652"/>
            <a:ext cx="936015" cy="93601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6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5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4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68" grpId="0"/>
          <p:bldP spid="69" grpId="0"/>
          <p:bldP spid="71" grpId="0"/>
          <p:bldP spid="72" grpId="0" animBg="1"/>
          <p:bldP spid="76" grpId="0" animBg="1"/>
          <p:bldP spid="8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68" grpId="0"/>
          <p:bldP spid="69" grpId="0"/>
          <p:bldP spid="71" grpId="0"/>
          <p:bldP spid="72" grpId="0" animBg="1"/>
          <p:bldP spid="76" grpId="0" animBg="1"/>
          <p:bldP spid="80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307128" y="555526"/>
            <a:ext cx="4788998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dirty="0">
                <a:solidFill>
                  <a:srgbClr val="1A3F6C"/>
                </a:solidFill>
                <a:latin typeface="Impact" pitchFamily="34" charset="0"/>
                <a:ea typeface="微软雅黑" panose="020B0503020204020204" pitchFamily="34" charset="-122"/>
              </a:rPr>
              <a:t>THANK YOU!</a:t>
            </a:r>
            <a:endParaRPr lang="zh-CN" altLang="en-US" sz="6600" b="0" dirty="0">
              <a:solidFill>
                <a:srgbClr val="1A3F6C"/>
              </a:solidFill>
              <a:latin typeface="Impact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66527" y="2387288"/>
            <a:ext cx="3048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懇請老師批評與指正！</a:t>
            </a:r>
            <a:endParaRPr lang="zh-CN" altLang="en-US" sz="20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感謝語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0964" y="236354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Thank you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71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5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6" grpId="0" animBg="1"/>
      <p:bldP spid="7" grpId="0"/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647700"/>
            <a:ext cx="9144000" cy="3911599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3736959" y="1556658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3010342" y="4001450"/>
            <a:ext cx="677676" cy="677676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888043" y="121792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6859580" y="3377116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328857" y="202622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670084" y="407511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6523930" y="1765066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5558046" y="3833718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874667" y="2266907"/>
            <a:ext cx="1630575" cy="4924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1A3F6C"/>
                </a:solidFill>
                <a:latin typeface="微软雅黑" pitchFamily="34" charset="-122"/>
                <a:ea typeface="造字工房俊雅锐宋体验版常规体" pitchFamily="50" charset="-122"/>
              </a:rPr>
              <a:t>THANKS</a:t>
            </a:r>
            <a:endParaRPr lang="zh-CN" altLang="en-US" sz="2600" b="1" dirty="0">
              <a:solidFill>
                <a:srgbClr val="1A3F6C"/>
              </a:solidFill>
              <a:latin typeface="微软雅黑" pitchFamily="34" charset="-122"/>
              <a:ea typeface="造字工房俊雅锐宋体验版常规体" pitchFamily="50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966280" y="2300685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35557" y="94979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椭圆 35"/>
          <p:cNvSpPr/>
          <p:nvPr/>
        </p:nvSpPr>
        <p:spPr>
          <a:xfrm>
            <a:off x="1630630" y="68863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64746" y="2757287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1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4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300"/>
                            </p:stCondLst>
                            <p:childTnLst>
                              <p:par>
                                <p:cTn id="24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65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74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83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92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110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119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128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4" presetClass="path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137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4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146" dur="1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7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700"/>
                            </p:stCondLst>
                            <p:childTnLst>
                              <p:par>
                                <p:cTn id="15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1" grpId="0"/>
      <p:bldP spid="81" grpId="1"/>
      <p:bldP spid="27" grpId="0"/>
      <p:bldP spid="36" grpId="0" animBg="1"/>
      <p:bldP spid="36" grpId="1" animBg="1"/>
      <p:bldP spid="36" grpId="2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1439864" y="1664494"/>
            <a:ext cx="6264275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表格式資料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(Tabular Data)</a:t>
            </a:r>
          </a:p>
          <a:p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分析常用模型：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Gradient Boosting Decision Tree(GBDT)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衍生之模型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E.g.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XGBoost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、</a:t>
            </a:r>
            <a:r>
              <a:rPr lang="en-US" altLang="zh-TW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LightGBM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、</a:t>
            </a:r>
            <a:r>
              <a:rPr lang="en-US" altLang="zh-TW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CatBoost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微软雅黑" pitchFamily="34" charset="-122"/>
            </a:endParaRPr>
          </a:p>
          <a:p>
            <a:endParaRPr lang="en-US" altLang="zh-CN" sz="1000" dirty="0">
              <a:latin typeface="標楷體" panose="03000509000000000000" pitchFamily="65" charset="-120"/>
              <a:ea typeface="標楷體" panose="03000509000000000000" pitchFamily="65" charset="-120"/>
              <a:sym typeface="微软雅黑" pitchFamily="34" charset="-122"/>
            </a:endParaRPr>
          </a:p>
          <a:p>
            <a:endParaRPr lang="en-US" altLang="zh-CN" sz="1000" dirty="0">
              <a:latin typeface="標楷體" panose="03000509000000000000" pitchFamily="65" charset="-120"/>
              <a:ea typeface="標楷體" panose="03000509000000000000" pitchFamily="65" charset="-120"/>
              <a:sym typeface="微软雅黑" pitchFamily="34" charset="-122"/>
            </a:endParaRP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LightGBM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是以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XGBoost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為基礎下去做改善</a:t>
            </a:r>
            <a:b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</a:b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CatBoost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聲稱其針對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Categorical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sym typeface="微软雅黑" pitchFamily="34" charset="-122"/>
              </a:rPr>
              <a:t>的資料集會有更好的預測準確度</a:t>
            </a:r>
            <a:endParaRPr lang="en-US" altLang="zh-CN" sz="1600" dirty="0">
              <a:latin typeface="標楷體" panose="03000509000000000000" pitchFamily="65" charset="-120"/>
              <a:ea typeface="標楷體" panose="03000509000000000000" pitchFamily="65" charset="-120"/>
              <a:sym typeface="微软雅黑" pitchFamily="34" charset="-122"/>
            </a:endParaRPr>
          </a:p>
          <a:p>
            <a:endParaRPr lang="zh-CN" altLang="en-US" sz="10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54" name="TextBox 43"/>
          <p:cNvSpPr>
            <a:spLocks noChangeArrowheads="1"/>
          </p:cNvSpPr>
          <p:nvPr/>
        </p:nvSpPr>
        <p:spPr bwMode="auto">
          <a:xfrm>
            <a:off x="3416300" y="994410"/>
            <a:ext cx="231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資料分析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55" name="组合 2"/>
          <p:cNvGrpSpPr>
            <a:grpSpLocks/>
          </p:cNvGrpSpPr>
          <p:nvPr/>
        </p:nvGrpSpPr>
        <p:grpSpPr bwMode="auto">
          <a:xfrm>
            <a:off x="2770188" y="1138714"/>
            <a:ext cx="3579812" cy="142875"/>
            <a:chOff x="0" y="0"/>
            <a:chExt cx="3580582" cy="158874"/>
          </a:xfrm>
        </p:grpSpPr>
        <p:grpSp>
          <p:nvGrpSpPr>
            <p:cNvPr id="6156" name="组合 61"/>
            <p:cNvGrpSpPr>
              <a:grpSpLocks/>
            </p:cNvGrpSpPr>
            <p:nvPr/>
          </p:nvGrpSpPr>
          <p:grpSpPr bwMode="auto">
            <a:xfrm>
              <a:off x="0" y="0"/>
              <a:ext cx="792088" cy="158874"/>
              <a:chOff x="0" y="0"/>
              <a:chExt cx="792088" cy="158874"/>
            </a:xfrm>
          </p:grpSpPr>
          <p:sp>
            <p:nvSpPr>
              <p:cNvPr id="6157" name="直接连接符 70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" name="直接连接符 71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直接连接符 72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60" name="组合 62"/>
            <p:cNvGrpSpPr>
              <a:grpSpLocks/>
            </p:cNvGrpSpPr>
            <p:nvPr/>
          </p:nvGrpSpPr>
          <p:grpSpPr bwMode="auto">
            <a:xfrm rot="10800000">
              <a:off x="2788494" y="0"/>
              <a:ext cx="792088" cy="158874"/>
              <a:chOff x="0" y="0"/>
              <a:chExt cx="792088" cy="158874"/>
            </a:xfrm>
          </p:grpSpPr>
          <p:sp>
            <p:nvSpPr>
              <p:cNvPr id="6161" name="直接连接符 67"/>
              <p:cNvSpPr>
                <a:spLocks noChangeShapeType="1"/>
              </p:cNvSpPr>
              <p:nvPr/>
            </p:nvSpPr>
            <p:spPr bwMode="auto">
              <a:xfrm flipH="1">
                <a:off x="0" y="79437"/>
                <a:ext cx="792088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直接连接符 68"/>
              <p:cNvSpPr>
                <a:spLocks noChangeShapeType="1"/>
              </p:cNvSpPr>
              <p:nvPr/>
            </p:nvSpPr>
            <p:spPr bwMode="auto">
              <a:xfrm flipH="1">
                <a:off x="216024" y="0"/>
                <a:ext cx="57606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直接连接符 69"/>
              <p:cNvSpPr>
                <a:spLocks noChangeShapeType="1"/>
              </p:cNvSpPr>
              <p:nvPr/>
            </p:nvSpPr>
            <p:spPr bwMode="auto">
              <a:xfrm flipH="1">
                <a:off x="396044" y="158874"/>
                <a:ext cx="396044" cy="1"/>
              </a:xfrm>
              <a:prstGeom prst="line">
                <a:avLst/>
              </a:prstGeom>
              <a:noFill/>
              <a:ln w="6350" cap="flat" cmpd="sng">
                <a:solidFill>
                  <a:schemeClr val="tx2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6059464" y="3524926"/>
            <a:ext cx="2185594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9" name="圆角矩形 3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動機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90916" y="267886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MOTIVATION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3660458" y="3524926"/>
            <a:ext cx="2185594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0" name="圆角矩形 4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220937" y="3524926"/>
            <a:ext cx="2185594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7" name="圆角矩形 5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XGBoost - 維基百科，自由的百科全書">
            <a:extLst>
              <a:ext uri="{FF2B5EF4-FFF2-40B4-BE49-F238E27FC236}">
                <a16:creationId xmlns:a16="http://schemas.microsoft.com/office/drawing/2014/main" id="{E67DAC5F-81D8-4DAE-8B27-1F16730E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71" y="3798309"/>
            <a:ext cx="1616166" cy="6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9AFB4A3-0321-46A0-BE3D-28405753C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155" y="3660920"/>
            <a:ext cx="1600200" cy="895350"/>
          </a:xfrm>
          <a:prstGeom prst="rect">
            <a:avLst/>
          </a:prstGeom>
        </p:spPr>
      </p:pic>
      <p:pic>
        <p:nvPicPr>
          <p:cNvPr id="1028" name="Picture 4" descr="GitHub - catboost/catboost: A fast, scalable, high performance ...">
            <a:extLst>
              <a:ext uri="{FF2B5EF4-FFF2-40B4-BE49-F238E27FC236}">
                <a16:creationId xmlns:a16="http://schemas.microsoft.com/office/drawing/2014/main" id="{D7EAC3EF-D4B3-419D-A435-26C3B28C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79" y="3712553"/>
            <a:ext cx="2019102" cy="84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7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ldLvl="0" autoUpdateAnimBg="0"/>
      <p:bldP spid="6154" grpId="0" bldLvl="0" autoUpdateAnimBg="0"/>
      <p:bldP spid="34" grpId="0" animBg="1"/>
      <p:bldP spid="35" grpId="0"/>
      <p:bldP spid="36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699" y="1498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08957" y="206330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目的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49903" y="267886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OBJECTIVE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37" name="空心弧 36"/>
          <p:cNvSpPr/>
          <p:nvPr/>
        </p:nvSpPr>
        <p:spPr>
          <a:xfrm rot="5400000">
            <a:off x="386026" y="1406854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2566927" y="1492084"/>
            <a:ext cx="1441450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>
            <a:off x="2616574" y="4282724"/>
            <a:ext cx="1439863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>
            <a:off x="3438546" y="2438436"/>
            <a:ext cx="1334133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endCxn id="67" idx="2"/>
          </p:cNvCxnSpPr>
          <p:nvPr/>
        </p:nvCxnSpPr>
        <p:spPr bwMode="auto">
          <a:xfrm>
            <a:off x="3294063" y="3423431"/>
            <a:ext cx="1440700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32040" y="1136142"/>
            <a:ext cx="954089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TW" altLang="en-US" sz="15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資料特性</a:t>
            </a:r>
            <a:endParaRPr lang="zh-CN" altLang="en-US" sz="15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4932040" y="1369458"/>
            <a:ext cx="3119572" cy="295970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根據一般現有常見之表格式資料，分析其資料之特性</a:t>
            </a:r>
            <a:endParaRPr lang="en-US" altLang="zh-CN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600323" y="1737476"/>
            <a:ext cx="2259643" cy="22596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339752" y="1275606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3131840" y="2236528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CN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110900" y="3218921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CN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339752" y="4069127"/>
            <a:ext cx="373310" cy="373310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3989630" y="1064722"/>
            <a:ext cx="858956" cy="858956"/>
            <a:chOff x="3989630" y="984316"/>
            <a:chExt cx="858956" cy="858956"/>
          </a:xfrm>
        </p:grpSpPr>
        <p:grpSp>
          <p:nvGrpSpPr>
            <p:cNvPr id="52" name="组合 51"/>
            <p:cNvGrpSpPr/>
            <p:nvPr/>
          </p:nvGrpSpPr>
          <p:grpSpPr>
            <a:xfrm>
              <a:off x="3989630" y="98431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53" name="组合 54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54" name="Freeform 846"/>
              <p:cNvSpPr>
                <a:spLocks/>
              </p:cNvSpPr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rgbClr val="1A3F6C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latin typeface="標楷體" panose="03000509000000000000" pitchFamily="65" charset="-12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847"/>
              <p:cNvSpPr>
                <a:spLocks/>
              </p:cNvSpPr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1A3F6C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91433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89">
                  <a:latin typeface="標楷體" panose="03000509000000000000" pitchFamily="65" charset="-120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4684712" y="1948340"/>
            <a:ext cx="858956" cy="858956"/>
            <a:chOff x="4684712" y="1948340"/>
            <a:chExt cx="858956" cy="858956"/>
          </a:xfrm>
        </p:grpSpPr>
        <p:grpSp>
          <p:nvGrpSpPr>
            <p:cNvPr id="59" name="组合 58"/>
            <p:cNvGrpSpPr/>
            <p:nvPr/>
          </p:nvGrpSpPr>
          <p:grpSpPr>
            <a:xfrm>
              <a:off x="4684712" y="1948340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60" name="Freeform 168"/>
            <p:cNvSpPr>
              <a:spLocks noChangeAspect="1" noEditPoints="1"/>
            </p:cNvSpPr>
            <p:nvPr/>
          </p:nvSpPr>
          <p:spPr bwMode="auto">
            <a:xfrm>
              <a:off x="4918327" y="2222412"/>
              <a:ext cx="425533" cy="36432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716016" y="2993953"/>
            <a:ext cx="858956" cy="858956"/>
            <a:chOff x="4716016" y="2993953"/>
            <a:chExt cx="858956" cy="858956"/>
          </a:xfrm>
        </p:grpSpPr>
        <p:grpSp>
          <p:nvGrpSpPr>
            <p:cNvPr id="64" name="组合 63"/>
            <p:cNvGrpSpPr/>
            <p:nvPr/>
          </p:nvGrpSpPr>
          <p:grpSpPr>
            <a:xfrm>
              <a:off x="4716016" y="2993953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65" name="Freeform 203"/>
            <p:cNvSpPr>
              <a:spLocks noChangeAspect="1" noEditPoints="1"/>
            </p:cNvSpPr>
            <p:nvPr/>
          </p:nvSpPr>
          <p:spPr bwMode="auto">
            <a:xfrm>
              <a:off x="4972990" y="3242045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96846" y="3864636"/>
            <a:ext cx="858956" cy="858956"/>
            <a:chOff x="3996846" y="3864636"/>
            <a:chExt cx="858956" cy="858956"/>
          </a:xfrm>
        </p:grpSpPr>
        <p:grpSp>
          <p:nvGrpSpPr>
            <p:cNvPr id="69" name="组合 68"/>
            <p:cNvGrpSpPr/>
            <p:nvPr/>
          </p:nvGrpSpPr>
          <p:grpSpPr>
            <a:xfrm>
              <a:off x="3996846" y="386463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1" name="同心圆 7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70" name="Freeform 110"/>
            <p:cNvSpPr>
              <a:spLocks noChangeAspect="1" noEditPoints="1"/>
            </p:cNvSpPr>
            <p:nvPr/>
          </p:nvSpPr>
          <p:spPr bwMode="auto">
            <a:xfrm>
              <a:off x="4211960" y="4064356"/>
              <a:ext cx="424516" cy="376344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89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5609454" y="1997065"/>
            <a:ext cx="114645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TW" altLang="en-US" sz="15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建模與結果</a:t>
            </a:r>
            <a:endParaRPr lang="zh-CN" altLang="en-US" sz="15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5582242" y="2277727"/>
            <a:ext cx="3043238" cy="526803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以資料訓練</a:t>
            </a:r>
            <a:r>
              <a:rPr lang="en-US" altLang="zh-TW" sz="1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LightGBM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CatBoost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模型、預測，評估預測效能</a:t>
            </a:r>
            <a:endParaRPr lang="en-US" altLang="zh-CN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38664" y="3118793"/>
            <a:ext cx="954089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TW" altLang="en-US" sz="15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模型比較</a:t>
            </a:r>
            <a:endParaRPr lang="zh-CN" altLang="en-US" sz="15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" name="矩形 47"/>
          <p:cNvSpPr>
            <a:spLocks noChangeArrowheads="1"/>
          </p:cNvSpPr>
          <p:nvPr/>
        </p:nvSpPr>
        <p:spPr bwMode="auto">
          <a:xfrm>
            <a:off x="5609322" y="3351521"/>
            <a:ext cx="3043238" cy="295970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根據建模結果，對</a:t>
            </a:r>
            <a:r>
              <a:rPr lang="en-US" altLang="zh-TW" sz="1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LightGBM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CatBoost</a:t>
            </a: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進行比較</a:t>
            </a:r>
            <a:endParaRPr lang="en-US" altLang="zh-CN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009017" y="3972459"/>
            <a:ext cx="954089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TW" altLang="en-US" sz="15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探究原因</a:t>
            </a:r>
            <a:endParaRPr lang="zh-CN" altLang="en-US" sz="15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6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47">
            <a:extLst>
              <a:ext uri="{FF2B5EF4-FFF2-40B4-BE49-F238E27FC236}">
                <a16:creationId xmlns:a16="http://schemas.microsoft.com/office/drawing/2014/main" id="{A03423B4-A325-4DC1-AD52-B4AD6CA75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374" y="4237296"/>
            <a:ext cx="3043238" cy="295970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TW" altLang="en-US" sz="10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找出效能不同的原因</a:t>
            </a:r>
            <a:endParaRPr lang="en-US" altLang="zh-CN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81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3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4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6950"/>
                                </p:stCondLst>
                                <p:childTnLst>
                                  <p:par>
                                    <p:cTn id="82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450"/>
                                </p:stCondLst>
                                <p:childTnLst>
                                  <p:par>
                                    <p:cTn id="8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70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103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9700"/>
                                </p:stCondLst>
                                <p:childTnLst>
                                  <p:par>
                                    <p:cTn id="10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200"/>
                                </p:stCondLst>
                                <p:childTnLst>
                                  <p:par>
                                    <p:cTn id="1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2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2200"/>
                                </p:stCondLst>
                                <p:childTnLst>
                                  <p:par>
                                    <p:cTn id="116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10" grpId="0"/>
          <p:bldP spid="42" grpId="0"/>
          <p:bldP spid="43" grpId="0"/>
          <p:bldP spid="47" grpId="0" animBg="1"/>
          <p:bldP spid="48" grpId="0" animBg="1"/>
          <p:bldP spid="49" grpId="0" animBg="1"/>
          <p:bldP spid="50" grpId="0" animBg="1"/>
          <p:bldP spid="73" grpId="0"/>
          <p:bldP spid="74" grpId="0"/>
          <p:bldP spid="75" grpId="0"/>
          <p:bldP spid="80" grpId="0"/>
          <p:bldP spid="84" grpId="0"/>
          <p:bldP spid="76" grpId="0"/>
          <p:bldP spid="7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3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4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6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6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7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6950"/>
                                </p:stCondLst>
                                <p:childTnLst>
                                  <p:par>
                                    <p:cTn id="8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450"/>
                                </p:stCondLst>
                                <p:childTnLst>
                                  <p:par>
                                    <p:cTn id="8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70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10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9700"/>
                                </p:stCondLst>
                                <p:childTnLst>
                                  <p:par>
                                    <p:cTn id="10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200"/>
                                </p:stCondLst>
                                <p:childTnLst>
                                  <p:par>
                                    <p:cTn id="1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2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2200"/>
                                </p:stCondLst>
                                <p:childTnLst>
                                  <p:par>
                                    <p:cTn id="116" presetID="22" presetClass="entr" presetSubtype="8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16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110" grpId="0"/>
          <p:bldP spid="42" grpId="0"/>
          <p:bldP spid="43" grpId="0"/>
          <p:bldP spid="47" grpId="0" animBg="1"/>
          <p:bldP spid="48" grpId="0" animBg="1"/>
          <p:bldP spid="49" grpId="0" animBg="1"/>
          <p:bldP spid="50" grpId="0" animBg="1"/>
          <p:bldP spid="73" grpId="0"/>
          <p:bldP spid="74" grpId="0"/>
          <p:bldP spid="75" grpId="0"/>
          <p:bldP spid="80" grpId="0"/>
          <p:bldP spid="84" grpId="0"/>
          <p:bldP spid="76" grpId="0"/>
          <p:bldP spid="7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7737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方正兰亭细黑_GBK" pitchFamily="2" charset="-122"/>
                <a:ea typeface="方正兰亭细黑_GBK" pitchFamily="2" charset="-122"/>
              </a:rPr>
              <a:t>文獻探討</a:t>
            </a:r>
            <a:endParaRPr lang="zh-CN" altLang="en-US" sz="40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1912" y="2896649"/>
            <a:ext cx="12459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2569626" y="1834674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29819" y="24900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方正兰亭细黑_GBK" pitchFamily="2" charset="-122"/>
                <a:ea typeface="方正兰亭细黑_GBK" pitchFamily="2" charset="-122"/>
              </a:rPr>
              <a:t>提升模型簡介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53730" y="2552122"/>
            <a:ext cx="1792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BOOSTING METHODS</a:t>
            </a:r>
            <a:endParaRPr lang="zh-CN" altLang="en-US" sz="12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35931" y="251751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135931" y="295487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-5699" y="5326056"/>
            <a:ext cx="9149699" cy="27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408" tIns="25704" rIns="51408" bIns="25704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3EF76089-5920-4105-8AF3-75CA6824AB2A}"/>
              </a:ext>
            </a:extLst>
          </p:cNvPr>
          <p:cNvSpPr txBox="1"/>
          <p:nvPr/>
        </p:nvSpPr>
        <p:spPr>
          <a:xfrm>
            <a:off x="4438104" y="2907596"/>
            <a:ext cx="113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方正兰亭细黑_GBK" pitchFamily="2" charset="-122"/>
                <a:ea typeface="方正兰亭细黑_GBK" pitchFamily="2" charset="-122"/>
              </a:rPr>
              <a:t>XGBoost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6" name="椭圆 22">
            <a:extLst>
              <a:ext uri="{FF2B5EF4-FFF2-40B4-BE49-F238E27FC236}">
                <a16:creationId xmlns:a16="http://schemas.microsoft.com/office/drawing/2014/main" id="{05D23F29-90DE-4071-A445-9DEC70BC5A0B}"/>
              </a:ext>
            </a:extLst>
          </p:cNvPr>
          <p:cNvSpPr/>
          <p:nvPr/>
        </p:nvSpPr>
        <p:spPr>
          <a:xfrm>
            <a:off x="4135931" y="335303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EFD258ED-34B7-45CC-AC60-ADB077B42B31}"/>
              </a:ext>
            </a:extLst>
          </p:cNvPr>
          <p:cNvSpPr txBox="1"/>
          <p:nvPr/>
        </p:nvSpPr>
        <p:spPr>
          <a:xfrm>
            <a:off x="4410708" y="330575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方正兰亭细黑_GBK" pitchFamily="2" charset="-122"/>
                <a:ea typeface="方正兰亭细黑_GBK" pitchFamily="2" charset="-122"/>
              </a:rPr>
              <a:t>LightGBM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8" name="椭圆 22">
            <a:extLst>
              <a:ext uri="{FF2B5EF4-FFF2-40B4-BE49-F238E27FC236}">
                <a16:creationId xmlns:a16="http://schemas.microsoft.com/office/drawing/2014/main" id="{D5F4D5D1-2397-4D0F-9D7B-04AB67F70619}"/>
              </a:ext>
            </a:extLst>
          </p:cNvPr>
          <p:cNvSpPr/>
          <p:nvPr/>
        </p:nvSpPr>
        <p:spPr>
          <a:xfrm>
            <a:off x="4155042" y="372025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49AA88D9-6310-47E7-9C3B-50FD4FA8F9ED}"/>
              </a:ext>
            </a:extLst>
          </p:cNvPr>
          <p:cNvSpPr txBox="1"/>
          <p:nvPr/>
        </p:nvSpPr>
        <p:spPr>
          <a:xfrm>
            <a:off x="4429819" y="367297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方正兰亭细黑_GBK" pitchFamily="2" charset="-122"/>
                <a:ea typeface="方正兰亭细黑_GBK" pitchFamily="2" charset="-122"/>
              </a:rPr>
              <a:t>CatBoost</a:t>
            </a:r>
            <a:endParaRPr lang="zh-CN" altLang="en-US" dirty="0">
              <a:latin typeface="方正兰亭细黑_GBK" pitchFamily="2" charset="-122"/>
              <a:ea typeface="方正兰亭细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55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  <p:bldP spid="18" grpId="0"/>
      <p:bldP spid="20" grpId="0"/>
      <p:bldP spid="22" grpId="0" animBg="1"/>
      <p:bldP spid="23" grpId="0" animBg="1"/>
      <p:bldP spid="14" grpId="0"/>
      <p:bldP spid="24" grpId="0"/>
      <p:bldP spid="26" grpId="0" animBg="1"/>
      <p:bldP spid="27" grpId="0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97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1398" y="18688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方正兰亭细黑_GBK" pitchFamily="2" charset="-122"/>
                <a:ea typeface="方正兰亭细黑_GBK" pitchFamily="2" charset="-122"/>
              </a:rPr>
              <a:t>提升模型簡介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6193" y="231920"/>
            <a:ext cx="233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A3F6C"/>
                </a:solidFill>
                <a:latin typeface="Kozuka Gothic Pro R" pitchFamily="34" charset="-128"/>
                <a:ea typeface="Kozuka Gothic Pro R" pitchFamily="34" charset="-128"/>
              </a:rPr>
              <a:t>BOOSTING METHODS</a:t>
            </a:r>
            <a:endParaRPr lang="zh-CN" altLang="en-US" sz="1600" dirty="0">
              <a:solidFill>
                <a:srgbClr val="1A3F6C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966193" y="275284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7D0D65-BDAA-47C6-9240-31BEF874FE0A}"/>
                  </a:ext>
                </a:extLst>
              </p:cNvPr>
              <p:cNvSpPr/>
              <p:nvPr/>
            </p:nvSpPr>
            <p:spPr>
              <a:xfrm>
                <a:off x="3834379" y="1201780"/>
                <a:ext cx="1466107" cy="332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sz="1200" i="0">
                          <a:latin typeface="Cambria Math" panose="02040503050406030204" pitchFamily="18" charset="0"/>
                        </a:rPr>
                        <m:t>∗=</m:t>
                      </m:r>
                      <m:func>
                        <m:func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sz="1200" i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2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TW" altLang="en-US" sz="12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lim>
                          </m:limLow>
                        </m:e>
                      </m:func>
                      <m:r>
                        <m:rPr>
                          <m:sty m:val="p"/>
                        </m:rPr>
                        <a:rPr lang="zh-TW" altLang="en-US" sz="1200" i="0"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7D0D65-BDAA-47C6-9240-31BEF874F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79" y="1201780"/>
                <a:ext cx="1466107" cy="3329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4456E34-5320-4CC9-8CB0-E9CE09B4A0DD}"/>
                  </a:ext>
                </a:extLst>
              </p:cNvPr>
              <p:cNvSpPr/>
              <p:nvPr/>
            </p:nvSpPr>
            <p:spPr>
              <a:xfrm>
                <a:off x="2305371" y="1409054"/>
                <a:ext cx="4560073" cy="1625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TW" sz="12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</a:t>
                </a:r>
                <a:endParaRPr lang="zh-TW" altLang="zh-TW" sz="1200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200" kern="1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ϕ</m:t>
                      </m:r>
                      <m:d>
                        <m:dPr>
                          <m:ctrlPr>
                            <a:rPr lang="zh-TW" altLang="zh-TW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𝑃</m:t>
                          </m:r>
                        </m:e>
                      </m:d>
                      <m:r>
                        <a:rPr lang="en-US" altLang="zh-TW" sz="12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sSub>
                        <m:sSubPr>
                          <m:ctrlPr>
                            <a:rPr lang="zh-TW" altLang="zh-TW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𝑦</m:t>
                          </m:r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,</m:t>
                          </m:r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𝑥</m:t>
                          </m:r>
                        </m:sub>
                      </m:sSub>
                      <m:r>
                        <a:rPr lang="en-US" altLang="zh-TW" sz="12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𝐿</m:t>
                      </m:r>
                      <m:d>
                        <m:dPr>
                          <m:ctrlPr>
                            <a:rPr lang="zh-TW" altLang="zh-TW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𝑦</m:t>
                          </m:r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,</m:t>
                          </m:r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𝐹</m:t>
                          </m:r>
                          <m:d>
                            <m:dPr>
                              <m:ctrlPr>
                                <a:rPr lang="zh-TW" altLang="zh-TW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  <m:r>
                                <a:rPr lang="en-US" altLang="zh-TW" sz="12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;</m:t>
                              </m:r>
                              <m:r>
                                <a:rPr lang="en-US" altLang="zh-TW" sz="1200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zh-TW" sz="1200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just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altLang="zh-TW" sz="12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and then</a:t>
                </a:r>
                <a:endParaRPr lang="zh-TW" altLang="zh-TW" sz="1200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algn="just">
                  <a:lnSpc>
                    <a:spcPct val="20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𝐹</m:t>
                          </m:r>
                        </m:e>
                        <m:sup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TW" altLang="zh-TW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𝑥</m:t>
                          </m:r>
                        </m:e>
                      </m:d>
                      <m:r>
                        <a:rPr lang="en-US" altLang="zh-TW" sz="12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r>
                        <a:rPr lang="en-US" altLang="zh-TW" sz="12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𝐹</m:t>
                      </m:r>
                      <m:d>
                        <m:dPr>
                          <m:ctrlPr>
                            <a:rPr lang="zh-TW" altLang="zh-TW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𝑥</m:t>
                          </m:r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;</m:t>
                          </m:r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𝑃</m:t>
                          </m:r>
                          <m:r>
                            <a:rPr lang="en-US" altLang="zh-TW" sz="1200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∗</m:t>
                          </m:r>
                        </m:e>
                      </m:d>
                      <m:r>
                        <a:rPr lang="en-US" altLang="zh-TW" sz="1200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.</m:t>
                      </m:r>
                    </m:oMath>
                  </m:oMathPara>
                </a14:m>
                <a:endParaRPr lang="zh-TW" altLang="zh-TW" sz="1200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4456E34-5320-4CC9-8CB0-E9CE09B4A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71" y="1409054"/>
                <a:ext cx="4560073" cy="16253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C4B5AC-8C15-4E16-A264-7F9E075EC62F}"/>
                  </a:ext>
                </a:extLst>
              </p:cNvPr>
              <p:cNvSpPr/>
              <p:nvPr/>
            </p:nvSpPr>
            <p:spPr>
              <a:xfrm>
                <a:off x="2943974" y="4444275"/>
                <a:ext cx="33782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C4B5AC-8C15-4E16-A264-7F9E075EC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74" y="4444275"/>
                <a:ext cx="337829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EF3CC4F3-D074-4A1A-82B6-3D235B84E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2206" y="3498871"/>
            <a:ext cx="5895975" cy="9048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156E9D0-91B2-4DA7-A8D1-B033E1FA5E41}"/>
              </a:ext>
            </a:extLst>
          </p:cNvPr>
          <p:cNvSpPr txBox="1"/>
          <p:nvPr/>
        </p:nvSpPr>
        <p:spPr>
          <a:xfrm>
            <a:off x="5144492" y="4667986"/>
            <a:ext cx="337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Weak learner(classification tree)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6765AC-AE79-4628-8527-8EEB616D657C}"/>
              </a:ext>
            </a:extLst>
          </p:cNvPr>
          <p:cNvSpPr txBox="1"/>
          <p:nvPr/>
        </p:nvSpPr>
        <p:spPr>
          <a:xfrm>
            <a:off x="4101534" y="3056979"/>
            <a:ext cx="128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Boosting: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F89A3D-D67E-4720-B04D-B99E212A2A87}"/>
              </a:ext>
            </a:extLst>
          </p:cNvPr>
          <p:cNvSpPr txBox="1"/>
          <p:nvPr/>
        </p:nvSpPr>
        <p:spPr>
          <a:xfrm>
            <a:off x="3364882" y="722936"/>
            <a:ext cx="244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Numerical Optimization: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1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1398" y="186886"/>
            <a:ext cx="3778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err="1">
                <a:latin typeface="方正兰亭细黑_GBK" pitchFamily="2" charset="-122"/>
                <a:ea typeface="方正兰亭细黑_GBK" pitchFamily="2" charset="-122"/>
              </a:rPr>
              <a:t>XGBoost</a:t>
            </a:r>
            <a:r>
              <a:rPr lang="en-US" altLang="zh-CN" sz="2000" spc="300" dirty="0">
                <a:latin typeface="方正兰亭细黑_GBK" pitchFamily="2" charset="-122"/>
                <a:ea typeface="方正兰亭细黑_GBK" pitchFamily="2" charset="-122"/>
              </a:rPr>
              <a:t> </a:t>
            </a:r>
            <a:r>
              <a:rPr lang="en-US" altLang="zh-CN" sz="2000" spc="300" dirty="0" err="1">
                <a:latin typeface="方正兰亭细黑_GBK" pitchFamily="2" charset="-122"/>
                <a:ea typeface="方正兰亭细黑_GBK" pitchFamily="2" charset="-122"/>
              </a:rPr>
              <a:t>v.s</a:t>
            </a:r>
            <a:r>
              <a:rPr lang="en-US" altLang="zh-CN" sz="2000" spc="300" dirty="0">
                <a:latin typeface="方正兰亭细黑_GBK" pitchFamily="2" charset="-122"/>
                <a:ea typeface="方正兰亭细黑_GBK" pitchFamily="2" charset="-122"/>
              </a:rPr>
              <a:t>. </a:t>
            </a:r>
            <a:r>
              <a:rPr lang="en-US" altLang="zh-CN" sz="2000" spc="300" dirty="0" err="1">
                <a:latin typeface="方正兰亭细黑_GBK" pitchFamily="2" charset="-122"/>
                <a:ea typeface="方正兰亭细黑_GBK" pitchFamily="2" charset="-122"/>
              </a:rPr>
              <a:t>LightGBM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16" name="Picture 2" descr="XGBoost - 維基百科，自由的百科全書">
            <a:extLst>
              <a:ext uri="{FF2B5EF4-FFF2-40B4-BE49-F238E27FC236}">
                <a16:creationId xmlns:a16="http://schemas.microsoft.com/office/drawing/2014/main" id="{044C4A02-CA56-47BD-BFDE-FC040F84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32" y="942609"/>
            <a:ext cx="1616166" cy="6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E1526AE-C6EB-40DC-8100-27D1E71982D9}"/>
              </a:ext>
            </a:extLst>
          </p:cNvPr>
          <p:cNvSpPr txBox="1"/>
          <p:nvPr/>
        </p:nvSpPr>
        <p:spPr>
          <a:xfrm>
            <a:off x="5098958" y="3908117"/>
            <a:ext cx="31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Leaf with higher gradient/error is used for growing further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234ACA-88AB-4590-8EE3-906FC4740CC0}"/>
              </a:ext>
            </a:extLst>
          </p:cNvPr>
          <p:cNvSpPr txBox="1"/>
          <p:nvPr/>
        </p:nvSpPr>
        <p:spPr>
          <a:xfrm>
            <a:off x="4961570" y="1759429"/>
            <a:ext cx="325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Gradient-based One-side Sampling(GOSS)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690F8E3-7C67-4F31-A9B6-867DCEF1CE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804" y="747396"/>
            <a:ext cx="1600200" cy="8953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08C2795-7EB9-40F1-8DDA-00D377B3F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57" y="2528796"/>
            <a:ext cx="2684717" cy="79467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3F1561D-A129-4B5A-AC1B-A6E53840A3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8958" y="2559781"/>
            <a:ext cx="2887564" cy="84239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DD41050-10FB-44E7-8A13-CECD8FACFE00}"/>
              </a:ext>
            </a:extLst>
          </p:cNvPr>
          <p:cNvSpPr txBox="1"/>
          <p:nvPr/>
        </p:nvSpPr>
        <p:spPr>
          <a:xfrm>
            <a:off x="5393957" y="3453594"/>
            <a:ext cx="25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Leaf-wise tree growth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946E5A4-48B1-4502-BEA1-BC260E798763}"/>
              </a:ext>
            </a:extLst>
          </p:cNvPr>
          <p:cNvSpPr txBox="1"/>
          <p:nvPr/>
        </p:nvSpPr>
        <p:spPr>
          <a:xfrm>
            <a:off x="1183729" y="3405298"/>
            <a:ext cx="25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Level-wise tree growth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FC6B666-C485-4A7F-93EF-681D399B21F2}"/>
              </a:ext>
            </a:extLst>
          </p:cNvPr>
          <p:cNvSpPr txBox="1"/>
          <p:nvPr/>
        </p:nvSpPr>
        <p:spPr>
          <a:xfrm>
            <a:off x="646880" y="1776764"/>
            <a:ext cx="325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Pre-sorted &amp; histogram-based algorithm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582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5660" y="-2525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21398" y="186886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pc="300" dirty="0" err="1">
                <a:latin typeface="方正兰亭细黑_GBK" pitchFamily="2" charset="-122"/>
                <a:ea typeface="方正兰亭细黑_GBK" pitchFamily="2" charset="-122"/>
              </a:rPr>
              <a:t>CatBoost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pic>
        <p:nvPicPr>
          <p:cNvPr id="17" name="Picture 4" descr="GitHub - catboost/catboost: A fast, scalable, high performance ...">
            <a:extLst>
              <a:ext uri="{FF2B5EF4-FFF2-40B4-BE49-F238E27FC236}">
                <a16:creationId xmlns:a16="http://schemas.microsoft.com/office/drawing/2014/main" id="{F74F7E1C-B1C6-48F8-8F9F-9214094F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49" y="791534"/>
            <a:ext cx="2019102" cy="84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59639FA-9723-4458-B1DD-E78256760249}"/>
              </a:ext>
            </a:extLst>
          </p:cNvPr>
          <p:cNvSpPr txBox="1"/>
          <p:nvPr/>
        </p:nvSpPr>
        <p:spPr>
          <a:xfrm>
            <a:off x="3470248" y="1771036"/>
            <a:ext cx="233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“</a:t>
            </a:r>
            <a:r>
              <a:rPr lang="en-US" altLang="zh-TW" dirty="0" err="1"/>
              <a:t>CATegorical</a:t>
            </a:r>
            <a:r>
              <a:rPr lang="en-US" altLang="zh-TW" dirty="0"/>
              <a:t> Boosting”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FAE140E-A499-4206-8598-C643BBEAA7A3}"/>
              </a:ext>
            </a:extLst>
          </p:cNvPr>
          <p:cNvSpPr txBox="1"/>
          <p:nvPr/>
        </p:nvSpPr>
        <p:spPr>
          <a:xfrm>
            <a:off x="1933193" y="2452039"/>
            <a:ext cx="5277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Compute Target Statistics for each categorical column(for the problem of high cardinality, The Curse of Dimensionality)</a:t>
            </a:r>
          </a:p>
          <a:p>
            <a:pPr algn="ctr"/>
            <a:r>
              <a:rPr lang="en-US" altLang="zh-TW" dirty="0"/>
              <a:t>to encode the categorical columns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26F72DB-9472-4C18-8078-142DD2595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690" y="4137981"/>
            <a:ext cx="3295650" cy="5524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A55B6D2-FA85-4E74-9D17-4A872F37008A}"/>
              </a:ext>
            </a:extLst>
          </p:cNvPr>
          <p:cNvSpPr/>
          <p:nvPr/>
        </p:nvSpPr>
        <p:spPr>
          <a:xfrm>
            <a:off x="3180433" y="2276153"/>
            <a:ext cx="3357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92929"/>
                </a:solidFill>
                <a:latin typeface="medium-content-serif-font"/>
              </a:rPr>
              <a:t>Minimal Variance Sampling(MVS) 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0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www.home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2008</Words>
  <Application>Microsoft Office PowerPoint</Application>
  <PresentationFormat>如螢幕大小 (16:9)</PresentationFormat>
  <Paragraphs>439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5" baseType="lpstr">
      <vt:lpstr>Kozuka Gothic Pro R</vt:lpstr>
      <vt:lpstr>medium-content-serif-font</vt:lpstr>
      <vt:lpstr>微软雅黑</vt:lpstr>
      <vt:lpstr>Watford DB</vt:lpstr>
      <vt:lpstr>方正兰亭细黑_GBK</vt:lpstr>
      <vt:lpstr>標楷體</vt:lpstr>
      <vt:lpstr>Arial</vt:lpstr>
      <vt:lpstr>Calibri</vt:lpstr>
      <vt:lpstr>Cambria Math</vt:lpstr>
      <vt:lpstr>Impact</vt:lpstr>
      <vt:lpstr>Times New Roman</vt:lpstr>
      <vt:lpstr>Wingdings</vt:lpstr>
      <vt:lpstr>www.homeppt.com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ISH G</cp:lastModifiedBy>
  <cp:revision>188</cp:revision>
  <dcterms:created xsi:type="dcterms:W3CDTF">2015-01-23T04:02:45Z</dcterms:created>
  <dcterms:modified xsi:type="dcterms:W3CDTF">2020-06-23T01:19:47Z</dcterms:modified>
</cp:coreProperties>
</file>