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1711" r:id="rId2"/>
    <p:sldId id="1692" r:id="rId3"/>
    <p:sldId id="258" r:id="rId4"/>
    <p:sldId id="1695" r:id="rId5"/>
    <p:sldId id="1710" r:id="rId6"/>
    <p:sldId id="1721" r:id="rId7"/>
    <p:sldId id="257" r:id="rId8"/>
    <p:sldId id="1723" r:id="rId9"/>
    <p:sldId id="1735" r:id="rId10"/>
    <p:sldId id="1736" r:id="rId11"/>
    <p:sldId id="1737" r:id="rId12"/>
    <p:sldId id="262" r:id="rId13"/>
    <p:sldId id="1734" r:id="rId14"/>
    <p:sldId id="1699" r:id="rId15"/>
    <p:sldId id="1722" r:id="rId16"/>
    <p:sldId id="1696" r:id="rId17"/>
    <p:sldId id="1732" r:id="rId18"/>
    <p:sldId id="1728" r:id="rId19"/>
    <p:sldId id="1719" r:id="rId20"/>
    <p:sldId id="1714" r:id="rId21"/>
    <p:sldId id="1725" r:id="rId22"/>
    <p:sldId id="1713" r:id="rId23"/>
    <p:sldId id="1733" r:id="rId24"/>
    <p:sldId id="1740" r:id="rId25"/>
    <p:sldId id="1741" r:id="rId26"/>
    <p:sldId id="172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/>
    <p:restoredTop sz="84970"/>
  </p:normalViewPr>
  <p:slideViewPr>
    <p:cSldViewPr snapToGrid="0" snapToObjects="1">
      <p:cViewPr varScale="1">
        <p:scale>
          <a:sx n="96" d="100"/>
          <a:sy n="96" d="100"/>
        </p:scale>
        <p:origin x="8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06DE-8C6B-C846-B624-1B959EB43EE3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29E0-FD2D-B44D-917C-026104F108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702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201E7-F457-4598-9DE5-F197E665114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57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 err="1"/>
              <a:t>total_S</a:t>
            </a:r>
            <a:r>
              <a:rPr lang="en" altLang="zh-TW" dirty="0"/>
              <a:t> -328.0011</a:t>
            </a:r>
            <a:r>
              <a:rPr lang="zh-TW" altLang="en-US" dirty="0"/>
              <a:t> 總</a:t>
            </a:r>
            <a:r>
              <a:rPr lang="zh-CN" altLang="en-US" dirty="0"/>
              <a:t>瀏覽行為次數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29E0-FD2D-B44D-917C-026104F1082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694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 err="1"/>
              <a:t>total_S</a:t>
            </a:r>
            <a:r>
              <a:rPr lang="en" altLang="zh-TW" dirty="0"/>
              <a:t> -328.0011</a:t>
            </a:r>
            <a:r>
              <a:rPr lang="zh-TW" altLang="en-US" dirty="0"/>
              <a:t> 總</a:t>
            </a:r>
            <a:r>
              <a:rPr lang="zh-CN" altLang="en-US" dirty="0"/>
              <a:t>瀏覽行為次數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29E0-FD2D-B44D-917C-026104F10827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8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結合</a:t>
            </a:r>
            <a:r>
              <a:rPr lang="en-US" altLang="zh-CN" sz="12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RFM</a:t>
            </a:r>
            <a:r>
              <a:rPr lang="zh-CN" altLang="en-US" sz="12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模型，預測顧客購買狀態，建立顧客特質遷徙路徑</a:t>
            </a:r>
            <a:endParaRPr lang="en-US" altLang="zh-CN" sz="12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29E0-FD2D-B44D-917C-026104F10827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88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29E0-FD2D-B44D-917C-026104F10827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48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29E0-FD2D-B44D-917C-026104F10827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125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74412-E9A7-C245-8EF0-0CDDD09BF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BCA412-6A44-4D4C-86BC-53360136A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9A424C-E232-3C42-99DE-E24F806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92B99-904C-2B41-813B-9462FCC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A38EF2-2A9F-844C-B53B-4AE188B0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81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CA44-8920-EA4E-A0AA-4765E8D9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111349-AEFB-E340-99F2-B1FCC505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B1E5C-6303-E445-8052-B9DCE110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233FA8-8E6C-214C-839B-AA9B8175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1E7DE-EE88-F24B-BBB0-54268BE6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401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6F631D-3388-DC47-8068-F2F45E443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DA5D5D-C774-9043-8CC9-900468DBA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3754E5-F778-1249-80BC-69A1E17C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7E8C6-7B53-DB41-8C05-F9AC57E4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28F31-4EE9-8843-91CD-BB0440C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21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BC21AE42-0491-40A3-8AB9-F05C6127A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2543098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333797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6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568F7F-53E8-490B-AAAD-7667224C7F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79475" y="2865755"/>
            <a:ext cx="5787426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79475" y="1600200"/>
            <a:ext cx="5787426" cy="126555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79475" y="3982193"/>
            <a:ext cx="5787426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79475" y="4233595"/>
            <a:ext cx="5787426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14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15080-68DB-3A47-912B-B78B475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14B3A2-BD29-734F-8295-2487097C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676B9-369C-8549-8907-4EBE3DEF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A8657-A679-6C46-BBAB-4CF4A2EB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4C726-58E3-404A-9D3C-4803C4E6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800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906E7-2245-D24F-A0EF-8DE15E33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46B4F8-4FFF-5E4D-B388-74A6242D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03BDFC-408A-3C41-B31C-60065AF5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869FF6-0F68-2841-B05D-1212F231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726AD-6184-4948-B1A2-4AB42FA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65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8355C-2933-3448-B973-D781B235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DF4430-BF90-C64C-91F4-ECF872489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10062D-4027-7344-9DDE-E9ECA331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55BFE5-F4DC-8B44-BB8B-A944ED72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6F9067-1B35-EF4E-B1C8-9E7984FB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72BFBC-98DB-F541-92E8-52DA1F1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82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26166-5EF5-C148-8339-5A501D8D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79299-0274-644B-8026-F75ADA1C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C84E40-65F6-074C-A1AA-7F7FFD98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8DBE78-3F0B-C141-9B23-EAA12587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7766AC-AB74-904E-AB35-4A62035CE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5B33F5-43A6-AB47-BD54-BCA7E80D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CFEE91-16B9-F244-99A2-1973C96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2BA436-6E87-F745-918E-124C8DF3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54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E71AF-B8BB-B243-AA5E-51B8C469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ED0959-7C49-6944-80A9-B30E0895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3EE2B3-BE48-214B-9659-D5008EA4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0D10BA-6D66-1B49-B892-C78DDA1D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90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9189E8-F09B-054A-86F7-69D604D6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99E30B-1F25-5646-8C3E-F79BBA8B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A83359-D763-204A-9E4F-9FB27D1C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74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3643E-3D54-384E-A418-D7FAAB55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56C97-0914-CF46-A17D-EDD3629D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663099-2933-EF4F-96C4-41952C2FD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F7516-4674-A84C-9561-A0B779D2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A32C4-E849-504C-9544-10E657F3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7A4688-1E41-2442-9810-83CE05E3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552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6BA83-E047-6045-B259-D1C9D713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3E6732-C8AA-0E43-A280-E6C102269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0D3078-54A7-BE44-8E47-947A03523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BBCF1C-C8E6-A545-A938-3C28FCC9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F3240F-79B2-594E-98A7-8D2D8384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84F7E-259A-6748-ABB6-0C64F608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645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F8A7DB-E490-E545-BF3F-35D6B2D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91819F-19B0-7948-AF72-13424F6A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74BF11-0355-E847-9082-07779DB29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06BB-5530-0E47-A0DE-862D489DD629}" type="datetimeFigureOut">
              <a:rPr kumimoji="1" lang="zh-TW" altLang="en-US" smtClean="0"/>
              <a:t>2019/6/19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D9CB37-F39D-7940-B9DB-2FCADA4C7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00B89-FF12-8145-BBFA-F669B48F1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258-748D-9C49-9A24-C3038B244A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3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79475" y="2865755"/>
            <a:ext cx="8635586" cy="558799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91app</a:t>
            </a:r>
            <a:r>
              <a:rPr lang="zh-CN" altLang="en-US" sz="2400" dirty="0"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數據分析</a:t>
            </a:r>
            <a:r>
              <a:rPr lang="en-US" altLang="zh-CN" sz="2400" dirty="0"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-</a:t>
            </a:r>
            <a:r>
              <a:rPr lang="zh-TW" altLang="zh-TW" sz="2400" dirty="0"/>
              <a:t>顧客分群與預測購買者行為預測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大數據期末報告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微軟正黑體" pitchFamily="34" charset="-120"/>
                <a:ea typeface="微軟正黑體" pitchFamily="34" charset="-120"/>
              </a:rPr>
              <a:t>第三組</a:t>
            </a:r>
            <a:endParaRPr lang="en-US" altLang="zh-CN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79475" y="4354619"/>
            <a:ext cx="5787426" cy="248371"/>
          </a:xfrm>
        </p:spPr>
        <p:txBody>
          <a:bodyPr/>
          <a:lstStyle/>
          <a:p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2019/ 06/19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FE6B3B-7026-4731-B905-9F89D91CF778}"/>
              </a:ext>
            </a:extLst>
          </p:cNvPr>
          <p:cNvGrpSpPr/>
          <p:nvPr/>
        </p:nvGrpSpPr>
        <p:grpSpPr>
          <a:xfrm>
            <a:off x="9876222" y="5160685"/>
            <a:ext cx="1644266" cy="976590"/>
            <a:chOff x="7176119" y="4410546"/>
            <a:chExt cx="2176766" cy="1292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FE92367-3A47-46B2-828E-9BD55CA06CBB}"/>
                </a:ext>
              </a:extLst>
            </p:cNvPr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FBAA77DE-3954-45AE-94AD-E5DD6A6C9B98}"/>
                  </a:ext>
                </a:extLst>
              </p:cNvPr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文本框 24">
                <a:extLst>
                  <a:ext uri="{FF2B5EF4-FFF2-40B4-BE49-F238E27FC236}">
                    <a16:creationId xmlns:a16="http://schemas.microsoft.com/office/drawing/2014/main" id="{DC781997-B6C6-434D-875B-6AC39E04EF2C}"/>
                  </a:ext>
                </a:extLst>
              </p:cNvPr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9600" b="1" dirty="0">
                    <a:latin typeface="Arial"/>
                    <a:ea typeface="微软雅黑"/>
                    <a:cs typeface="Arial" panose="020B0604020202020204" pitchFamily="34" charset="0"/>
                  </a:rPr>
                  <a:t>FIN</a:t>
                </a: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>
                <a:extLst>
                  <a:ext uri="{FF2B5EF4-FFF2-40B4-BE49-F238E27FC236}">
                    <a16:creationId xmlns:a16="http://schemas.microsoft.com/office/drawing/2014/main" id="{98E2E1E5-4516-4A8B-A4EA-42E9F27E9978}"/>
                  </a:ext>
                </a:extLst>
              </p:cNvPr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80914A-4FCF-49E0-99CD-49982D0E6CBF}"/>
                </a:ext>
              </a:extLst>
            </p:cNvPr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950761-B5EA-460E-AA9F-409C9B03383C}"/>
                </a:ext>
              </a:extLst>
            </p:cNvPr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8ADBBE9-4AFD-4B88-A88B-862DC35342E8}"/>
                </a:ext>
              </a:extLst>
            </p:cNvPr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444304D-864B-984E-A624-432863E63078}"/>
              </a:ext>
            </a:extLst>
          </p:cNvPr>
          <p:cNvSpPr/>
          <p:nvPr/>
        </p:nvSpPr>
        <p:spPr>
          <a:xfrm>
            <a:off x="879475" y="49926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組員：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財金碩二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陳昱誠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財金碩二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張鐦分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商研碩二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鄭乃慈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商研碩一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邵立瑜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商研碩一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李思思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商研碩一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張逸安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商研碩一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黃平安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99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8200" y="160558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  <a:r>
              <a:rPr lang="en-US" altLang="zh-TW" dirty="0"/>
              <a:t>feature</a:t>
            </a:r>
            <a:endParaRPr lang="zh-TW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68B4C00-7D0B-3644-91B2-1AB32F3D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資料清洗</a:t>
            </a:r>
          </a:p>
        </p:txBody>
      </p:sp>
      <p:cxnSp>
        <p:nvCxnSpPr>
          <p:cNvPr id="5" name="直接连接符 16">
            <a:extLst>
              <a:ext uri="{FF2B5EF4-FFF2-40B4-BE49-F238E27FC236}">
                <a16:creationId xmlns:a16="http://schemas.microsoft.com/office/drawing/2014/main" id="{53463B64-C7E1-9E46-B4A2-F30A400DE670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BBDEB054-98C6-C14E-8971-082E728D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1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'</a:t>
            </a:r>
            <a:r>
              <a:rPr lang="en-US" altLang="zh-TW" sz="2000" dirty="0" err="1"/>
              <a:t>online_ratio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total_day_using_percentage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actually_using_percentage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view_per_date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view_per_session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session_per_date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total_conversion_rate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converion_rate_without_offline_return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off_cart_c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off_fav_c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off_view_c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on_cart_c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on_fav_c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on_view_c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total_cart_c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total_fav_c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total_view_c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viewtime_ave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view_time_med</a:t>
            </a:r>
            <a:r>
              <a:rPr lang="en-US" altLang="zh-TW" sz="2000" dirty="0"/>
              <a:t>', '201803F', '201804F', '201805F', '201806F', '201807F', '201808F', '201809F', '201810F', '201811F', '201812F', '201901F', '201902F', '201903F', '201904F', '201803M', '201804M', '201805M', '201806M', '201807M', '201808M', '201809M', '201810M', '201811M', '201812M', '201901M', '201902M', '201903M', '201904M', '201803S', '201804S', '201805S', '201806S', '201807S', '201808S', '201809S', '201810S', '201811S', '201812S', '201901S', '201902S', '201903S', '201904S', '</a:t>
            </a:r>
            <a:r>
              <a:rPr lang="en-US" altLang="zh-TW" sz="2000" dirty="0" err="1"/>
              <a:t>total_F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total_M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total_S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ave_M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ave_M_not_offline_return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off_return_item_number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off_return_frequency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total_discount_percentage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online_ratio_without_offline_return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buy_time_without_offline_return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session_number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off_mix_c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on_mix_c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total_mix_c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cart_med_time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cart_ave_time</a:t>
            </a:r>
            <a:r>
              <a:rPr lang="en-US" altLang="zh-TW" sz="2000" dirty="0"/>
              <a:t>', 'cart_within_3', 'cart_within_24', '</a:t>
            </a:r>
            <a:r>
              <a:rPr lang="en-US" altLang="zh-TW" sz="2000" dirty="0" err="1"/>
              <a:t>view_count_med</a:t>
            </a:r>
            <a:r>
              <a:rPr lang="en-US" altLang="zh-TW" sz="2000" dirty="0"/>
              <a:t>', '</a:t>
            </a:r>
            <a:r>
              <a:rPr lang="en-US" altLang="zh-TW" sz="2000" dirty="0" err="1"/>
              <a:t>view_count_ave</a:t>
            </a:r>
            <a:r>
              <a:rPr lang="en-US" altLang="zh-TW" sz="2000" dirty="0"/>
              <a:t>'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86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8200" y="160558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完成的表格 </a:t>
            </a:r>
            <a:r>
              <a:rPr lang="en-US" altLang="zh-TW" dirty="0"/>
              <a:t>76401 * 82</a:t>
            </a:r>
            <a:endParaRPr lang="zh-TW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68B4C00-7D0B-3644-91B2-1AB32F3D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資料清洗</a:t>
            </a:r>
          </a:p>
        </p:txBody>
      </p:sp>
      <p:cxnSp>
        <p:nvCxnSpPr>
          <p:cNvPr id="5" name="直接连接符 16">
            <a:extLst>
              <a:ext uri="{FF2B5EF4-FFF2-40B4-BE49-F238E27FC236}">
                <a16:creationId xmlns:a16="http://schemas.microsoft.com/office/drawing/2014/main" id="{53463B64-C7E1-9E46-B4A2-F30A400DE670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6AB010E0-5B86-464E-803C-D8C363845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t="34308" r="15790" b="24557"/>
          <a:stretch/>
        </p:blipFill>
        <p:spPr bwMode="auto">
          <a:xfrm>
            <a:off x="1064641" y="4294779"/>
            <a:ext cx="7578755" cy="206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2529DB0-D8ED-5B4D-88A4-4A34DF361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34664" r="18753" b="28460"/>
          <a:stretch/>
        </p:blipFill>
        <p:spPr bwMode="auto">
          <a:xfrm>
            <a:off x="1064641" y="2159129"/>
            <a:ext cx="8116070" cy="19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46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顧客分群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íṩḻíḓê">
            <a:extLst>
              <a:ext uri="{FF2B5EF4-FFF2-40B4-BE49-F238E27FC236}">
                <a16:creationId xmlns:a16="http://schemas.microsoft.com/office/drawing/2014/main" id="{CFB22801-F0F0-6744-9110-7A2C1486CBBF}"/>
              </a:ext>
            </a:extLst>
          </p:cNvPr>
          <p:cNvSpPr txBox="1"/>
          <p:nvPr/>
        </p:nvSpPr>
        <p:spPr>
          <a:xfrm>
            <a:off x="4919663" y="3273793"/>
            <a:ext cx="2916001" cy="6148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/>
              <a:t>誰是剁手黨？誰是</a:t>
            </a:r>
            <a:r>
              <a:rPr lang="en-US" altLang="zh-CN" sz="1600" b="1" dirty="0"/>
              <a:t>VVIP?</a:t>
            </a:r>
          </a:p>
        </p:txBody>
      </p:sp>
    </p:spTree>
    <p:extLst>
      <p:ext uri="{BB962C8B-B14F-4D97-AF65-F5344CB8AC3E}">
        <p14:creationId xmlns:p14="http://schemas.microsoft.com/office/powerpoint/2010/main" val="49116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16">
            <a:extLst>
              <a:ext uri="{FF2B5EF4-FFF2-40B4-BE49-F238E27FC236}">
                <a16:creationId xmlns:a16="http://schemas.microsoft.com/office/drawing/2014/main" id="{209DC249-A424-9746-8556-9357B5147FBE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5938A14-0430-4CC0-9CF8-31BA2458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D2129"/>
                </a:solidFill>
                <a:latin typeface="inherit"/>
              </a:rPr>
              <a:t>線下</a:t>
            </a:r>
            <a:r>
              <a:rPr lang="en-US" altLang="zh-CN" dirty="0">
                <a:solidFill>
                  <a:srgbClr val="1D2129"/>
                </a:solidFill>
                <a:latin typeface="inherit"/>
              </a:rPr>
              <a:t>V.S</a:t>
            </a:r>
            <a:r>
              <a:rPr lang="zh-CN" altLang="en-US" dirty="0">
                <a:solidFill>
                  <a:srgbClr val="1D2129"/>
                </a:solidFill>
                <a:latin typeface="inherit"/>
              </a:rPr>
              <a:t>線上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4BA47-2498-44BC-9AEF-7A8C8BAE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4F66A2B-80D4-F640-A909-993A72AF7AC7}"/>
              </a:ext>
            </a:extLst>
          </p:cNvPr>
          <p:cNvGrpSpPr/>
          <p:nvPr/>
        </p:nvGrpSpPr>
        <p:grpSpPr>
          <a:xfrm>
            <a:off x="9158113" y="-106544"/>
            <a:ext cx="3071664" cy="6964544"/>
            <a:chOff x="9120336" y="-106544"/>
            <a:chExt cx="3071664" cy="6964544"/>
          </a:xfrm>
        </p:grpSpPr>
        <p:sp>
          <p:nvSpPr>
            <p:cNvPr id="6" name="íŝḻïdè">
              <a:extLst>
                <a:ext uri="{FF2B5EF4-FFF2-40B4-BE49-F238E27FC236}">
                  <a16:creationId xmlns:a16="http://schemas.microsoft.com/office/drawing/2014/main" id="{B94158D1-11A5-447B-935B-B33ACC71CF8D}"/>
                </a:ext>
              </a:extLst>
            </p:cNvPr>
            <p:cNvSpPr/>
            <p:nvPr/>
          </p:nvSpPr>
          <p:spPr bwMode="auto">
            <a:xfrm flipH="1">
              <a:off x="9120336" y="-106544"/>
              <a:ext cx="1267851" cy="6962160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šľîḓé">
              <a:extLst>
                <a:ext uri="{FF2B5EF4-FFF2-40B4-BE49-F238E27FC236}">
                  <a16:creationId xmlns:a16="http://schemas.microsoft.com/office/drawing/2014/main" id="{9D3F0C70-9B34-4819-ABDC-2FC78CE0A7E4}"/>
                </a:ext>
              </a:extLst>
            </p:cNvPr>
            <p:cNvSpPr/>
            <p:nvPr/>
          </p:nvSpPr>
          <p:spPr bwMode="auto">
            <a:xfrm flipH="1">
              <a:off x="9280181" y="-104160"/>
              <a:ext cx="1108007" cy="6962160"/>
            </a:xfrm>
            <a:prstGeom prst="rtTriangl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işļîdé">
              <a:extLst>
                <a:ext uri="{FF2B5EF4-FFF2-40B4-BE49-F238E27FC236}">
                  <a16:creationId xmlns:a16="http://schemas.microsoft.com/office/drawing/2014/main" id="{EB342252-BC50-4A8A-AD63-E22042844408}"/>
                </a:ext>
              </a:extLst>
            </p:cNvPr>
            <p:cNvSpPr/>
            <p:nvPr/>
          </p:nvSpPr>
          <p:spPr bwMode="auto">
            <a:xfrm>
              <a:off x="9465678" y="0"/>
              <a:ext cx="2726322" cy="6858000"/>
            </a:xfrm>
            <a:custGeom>
              <a:avLst/>
              <a:gdLst>
                <a:gd name="connsiteX0" fmla="*/ 1038007 w 3119234"/>
                <a:gd name="connsiteY0" fmla="*/ 0 h 6858000"/>
                <a:gd name="connsiteX1" fmla="*/ 3119234 w 3119234"/>
                <a:gd name="connsiteY1" fmla="*/ 0 h 6858000"/>
                <a:gd name="connsiteX2" fmla="*/ 3119234 w 3119234"/>
                <a:gd name="connsiteY2" fmla="*/ 6823552 h 6858000"/>
                <a:gd name="connsiteX3" fmla="*/ 3114020 w 3119234"/>
                <a:gd name="connsiteY3" fmla="*/ 6858000 h 6858000"/>
                <a:gd name="connsiteX4" fmla="*/ 0 w 3119234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234" h="6858000">
                  <a:moveTo>
                    <a:pt x="1038007" y="0"/>
                  </a:moveTo>
                  <a:lnTo>
                    <a:pt x="3119234" y="0"/>
                  </a:lnTo>
                  <a:lnTo>
                    <a:pt x="3119234" y="6823552"/>
                  </a:lnTo>
                  <a:lnTo>
                    <a:pt x="311402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3"/>
              <a:stretch>
                <a:fillRect l="-139380" r="-138088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EC292EC-C07B-4BE8-8ADD-3D7E5F2583BB}"/>
              </a:ext>
            </a:extLst>
          </p:cNvPr>
          <p:cNvCxnSpPr>
            <a:cxnSpLocks/>
          </p:cNvCxnSpPr>
          <p:nvPr/>
        </p:nvCxnSpPr>
        <p:spPr>
          <a:xfrm>
            <a:off x="2717129" y="4477402"/>
            <a:ext cx="0" cy="103814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71B040-F2A2-477A-87CF-42B8A67EFEE9}"/>
              </a:ext>
            </a:extLst>
          </p:cNvPr>
          <p:cNvCxnSpPr>
            <a:cxnSpLocks/>
          </p:cNvCxnSpPr>
          <p:nvPr/>
        </p:nvCxnSpPr>
        <p:spPr>
          <a:xfrm>
            <a:off x="4922062" y="4477402"/>
            <a:ext cx="0" cy="103814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310A96-128A-48F5-8B14-17D75DBC8CD5}"/>
              </a:ext>
            </a:extLst>
          </p:cNvPr>
          <p:cNvCxnSpPr>
            <a:cxnSpLocks/>
          </p:cNvCxnSpPr>
          <p:nvPr/>
        </p:nvCxnSpPr>
        <p:spPr>
          <a:xfrm>
            <a:off x="7126995" y="4477402"/>
            <a:ext cx="0" cy="103814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îṧ1ïḓê">
            <a:extLst>
              <a:ext uri="{FF2B5EF4-FFF2-40B4-BE49-F238E27FC236}">
                <a16:creationId xmlns:a16="http://schemas.microsoft.com/office/drawing/2014/main" id="{4A13CE9E-E43E-41D0-90B7-1B98072F66F3}"/>
              </a:ext>
            </a:extLst>
          </p:cNvPr>
          <p:cNvGrpSpPr/>
          <p:nvPr/>
        </p:nvGrpSpPr>
        <p:grpSpPr>
          <a:xfrm>
            <a:off x="2878033" y="3699000"/>
            <a:ext cx="1883125" cy="1803908"/>
            <a:chOff x="2958050" y="3817458"/>
            <a:chExt cx="1883125" cy="1803908"/>
          </a:xfrm>
        </p:grpSpPr>
        <p:grpSp>
          <p:nvGrpSpPr>
            <p:cNvPr id="36" name="ïṡļiďé">
              <a:extLst>
                <a:ext uri="{FF2B5EF4-FFF2-40B4-BE49-F238E27FC236}">
                  <a16:creationId xmlns:a16="http://schemas.microsoft.com/office/drawing/2014/main" id="{5C22C3DF-F3EF-4A7C-A9C7-968E303DCAB2}"/>
                </a:ext>
              </a:extLst>
            </p:cNvPr>
            <p:cNvGrpSpPr/>
            <p:nvPr/>
          </p:nvGrpSpPr>
          <p:grpSpPr>
            <a:xfrm>
              <a:off x="3637919" y="3817458"/>
              <a:ext cx="511235" cy="511235"/>
              <a:chOff x="3637919" y="3817458"/>
              <a:chExt cx="511235" cy="511235"/>
            </a:xfrm>
          </p:grpSpPr>
          <p:sp>
            <p:nvSpPr>
              <p:cNvPr id="40" name="ïṧlïde">
                <a:extLst>
                  <a:ext uri="{FF2B5EF4-FFF2-40B4-BE49-F238E27FC236}">
                    <a16:creationId xmlns:a16="http://schemas.microsoft.com/office/drawing/2014/main" id="{BAB8ED93-9609-4416-A86B-2801BDB22498}"/>
                  </a:ext>
                </a:extLst>
              </p:cNvPr>
              <p:cNvSpPr/>
              <p:nvPr/>
            </p:nvSpPr>
            <p:spPr>
              <a:xfrm>
                <a:off x="3637919" y="3817458"/>
                <a:ext cx="511235" cy="51123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ş1ïďe">
                <a:extLst>
                  <a:ext uri="{FF2B5EF4-FFF2-40B4-BE49-F238E27FC236}">
                    <a16:creationId xmlns:a16="http://schemas.microsoft.com/office/drawing/2014/main" id="{78C2FA1F-4C3B-4342-AEC4-83AF146610B1}"/>
                  </a:ext>
                </a:extLst>
              </p:cNvPr>
              <p:cNvSpPr/>
              <p:nvPr/>
            </p:nvSpPr>
            <p:spPr>
              <a:xfrm>
                <a:off x="3787220" y="3972164"/>
                <a:ext cx="212636" cy="201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7" name="ïśļïḋê">
              <a:extLst>
                <a:ext uri="{FF2B5EF4-FFF2-40B4-BE49-F238E27FC236}">
                  <a16:creationId xmlns:a16="http://schemas.microsoft.com/office/drawing/2014/main" id="{79C52D07-8F11-480D-B03F-45E737BDD273}"/>
                </a:ext>
              </a:extLst>
            </p:cNvPr>
            <p:cNvGrpSpPr/>
            <p:nvPr/>
          </p:nvGrpSpPr>
          <p:grpSpPr>
            <a:xfrm>
              <a:off x="2958050" y="4475168"/>
              <a:ext cx="1883125" cy="1146198"/>
              <a:chOff x="2958050" y="4475168"/>
              <a:chExt cx="1883125" cy="1146198"/>
            </a:xfrm>
          </p:grpSpPr>
          <p:sp>
            <p:nvSpPr>
              <p:cNvPr id="38" name="íṡ1ïḋ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958050" y="4869658"/>
                <a:ext cx="1883125" cy="751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 Choose the only option to retain text.</a:t>
                </a:r>
              </a:p>
            </p:txBody>
          </p:sp>
          <p:sp>
            <p:nvSpPr>
              <p:cNvPr id="39" name="îṧ1ïď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2958050" y="4475168"/>
                <a:ext cx="1883125" cy="380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  <p:grpSp>
        <p:nvGrpSpPr>
          <p:cNvPr id="13" name="ïśḷídé">
            <a:extLst>
              <a:ext uri="{FF2B5EF4-FFF2-40B4-BE49-F238E27FC236}">
                <a16:creationId xmlns:a16="http://schemas.microsoft.com/office/drawing/2014/main" id="{93600289-3EFC-45C8-9570-4038C496D901}"/>
              </a:ext>
            </a:extLst>
          </p:cNvPr>
          <p:cNvGrpSpPr/>
          <p:nvPr/>
        </p:nvGrpSpPr>
        <p:grpSpPr>
          <a:xfrm>
            <a:off x="5082966" y="3699000"/>
            <a:ext cx="1883125" cy="1803908"/>
            <a:chOff x="4836000" y="3817458"/>
            <a:chExt cx="1883125" cy="1803908"/>
          </a:xfrm>
        </p:grpSpPr>
        <p:grpSp>
          <p:nvGrpSpPr>
            <p:cNvPr id="30" name="íṣḻíḓê">
              <a:extLst>
                <a:ext uri="{FF2B5EF4-FFF2-40B4-BE49-F238E27FC236}">
                  <a16:creationId xmlns:a16="http://schemas.microsoft.com/office/drawing/2014/main" id="{372744BC-5F44-4424-81FE-850C367EE23D}"/>
                </a:ext>
              </a:extLst>
            </p:cNvPr>
            <p:cNvGrpSpPr/>
            <p:nvPr/>
          </p:nvGrpSpPr>
          <p:grpSpPr>
            <a:xfrm>
              <a:off x="5508890" y="3817458"/>
              <a:ext cx="511235" cy="511235"/>
              <a:chOff x="5508890" y="3817458"/>
              <a:chExt cx="511235" cy="511235"/>
            </a:xfrm>
          </p:grpSpPr>
          <p:sp>
            <p:nvSpPr>
              <p:cNvPr id="34" name="ïŝļide">
                <a:extLst>
                  <a:ext uri="{FF2B5EF4-FFF2-40B4-BE49-F238E27FC236}">
                    <a16:creationId xmlns:a16="http://schemas.microsoft.com/office/drawing/2014/main" id="{336C37FD-DEFA-4C7B-8222-C97AD579E0B2}"/>
                  </a:ext>
                </a:extLst>
              </p:cNvPr>
              <p:cNvSpPr/>
              <p:nvPr/>
            </p:nvSpPr>
            <p:spPr>
              <a:xfrm>
                <a:off x="5508890" y="3817458"/>
                <a:ext cx="511235" cy="51123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ş1iḑè">
                <a:extLst>
                  <a:ext uri="{FF2B5EF4-FFF2-40B4-BE49-F238E27FC236}">
                    <a16:creationId xmlns:a16="http://schemas.microsoft.com/office/drawing/2014/main" id="{F8AE159F-C96D-4B73-8293-8A22F301AE59}"/>
                  </a:ext>
                </a:extLst>
              </p:cNvPr>
              <p:cNvSpPr/>
              <p:nvPr/>
            </p:nvSpPr>
            <p:spPr>
              <a:xfrm>
                <a:off x="5658191" y="3972164"/>
                <a:ext cx="212636" cy="201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1" name="iślîḑê">
              <a:extLst>
                <a:ext uri="{FF2B5EF4-FFF2-40B4-BE49-F238E27FC236}">
                  <a16:creationId xmlns:a16="http://schemas.microsoft.com/office/drawing/2014/main" id="{E9967CB4-4606-4E83-917E-BD961C0BD014}"/>
                </a:ext>
              </a:extLst>
            </p:cNvPr>
            <p:cNvGrpSpPr/>
            <p:nvPr/>
          </p:nvGrpSpPr>
          <p:grpSpPr>
            <a:xfrm>
              <a:off x="4836000" y="4475168"/>
              <a:ext cx="1883125" cy="1146198"/>
              <a:chOff x="4836000" y="4475168"/>
              <a:chExt cx="1883125" cy="1146198"/>
            </a:xfrm>
          </p:grpSpPr>
          <p:sp>
            <p:nvSpPr>
              <p:cNvPr id="32" name="îṩḷîḍ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836000" y="4869658"/>
                <a:ext cx="1883125" cy="751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 Choose the only option to retain text.</a:t>
                </a:r>
              </a:p>
            </p:txBody>
          </p:sp>
          <p:sp>
            <p:nvSpPr>
              <p:cNvPr id="33" name="íṡḻíḋ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836000" y="4475168"/>
                <a:ext cx="1883125" cy="380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  <p:grpSp>
        <p:nvGrpSpPr>
          <p:cNvPr id="14" name="ïṣľïďe">
            <a:extLst>
              <a:ext uri="{FF2B5EF4-FFF2-40B4-BE49-F238E27FC236}">
                <a16:creationId xmlns:a16="http://schemas.microsoft.com/office/drawing/2014/main" id="{F25906A6-4891-4DF3-83D6-E21294BAF013}"/>
              </a:ext>
            </a:extLst>
          </p:cNvPr>
          <p:cNvGrpSpPr/>
          <p:nvPr/>
        </p:nvGrpSpPr>
        <p:grpSpPr>
          <a:xfrm>
            <a:off x="7287897" y="3699000"/>
            <a:ext cx="1883125" cy="1842237"/>
            <a:chOff x="6732875" y="3817458"/>
            <a:chExt cx="1883125" cy="1842237"/>
          </a:xfrm>
        </p:grpSpPr>
        <p:grpSp>
          <p:nvGrpSpPr>
            <p:cNvPr id="24" name="ïṡļïḑê">
              <a:extLst>
                <a:ext uri="{FF2B5EF4-FFF2-40B4-BE49-F238E27FC236}">
                  <a16:creationId xmlns:a16="http://schemas.microsoft.com/office/drawing/2014/main" id="{08645642-540A-4E0D-A6E3-A4F17E757FF6}"/>
                </a:ext>
              </a:extLst>
            </p:cNvPr>
            <p:cNvGrpSpPr/>
            <p:nvPr/>
          </p:nvGrpSpPr>
          <p:grpSpPr>
            <a:xfrm>
              <a:off x="7379861" y="3817458"/>
              <a:ext cx="511235" cy="511235"/>
              <a:chOff x="7379861" y="3817458"/>
              <a:chExt cx="511235" cy="511235"/>
            </a:xfrm>
          </p:grpSpPr>
          <p:sp>
            <p:nvSpPr>
              <p:cNvPr id="28" name="íśḷïďe">
                <a:extLst>
                  <a:ext uri="{FF2B5EF4-FFF2-40B4-BE49-F238E27FC236}">
                    <a16:creationId xmlns:a16="http://schemas.microsoft.com/office/drawing/2014/main" id="{8AE2E8B7-432D-4D85-9392-5E73F427049E}"/>
                  </a:ext>
                </a:extLst>
              </p:cNvPr>
              <p:cNvSpPr/>
              <p:nvPr/>
            </p:nvSpPr>
            <p:spPr>
              <a:xfrm>
                <a:off x="7379861" y="3817458"/>
                <a:ext cx="511235" cy="51123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íSḷidè">
                <a:extLst>
                  <a:ext uri="{FF2B5EF4-FFF2-40B4-BE49-F238E27FC236}">
                    <a16:creationId xmlns:a16="http://schemas.microsoft.com/office/drawing/2014/main" id="{416635D2-103B-48FB-8C60-7704A036A6B3}"/>
                  </a:ext>
                </a:extLst>
              </p:cNvPr>
              <p:cNvSpPr/>
              <p:nvPr/>
            </p:nvSpPr>
            <p:spPr>
              <a:xfrm>
                <a:off x="7529162" y="3972164"/>
                <a:ext cx="212636" cy="201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5" name="îśľîďe">
              <a:extLst>
                <a:ext uri="{FF2B5EF4-FFF2-40B4-BE49-F238E27FC236}">
                  <a16:creationId xmlns:a16="http://schemas.microsoft.com/office/drawing/2014/main" id="{AC21B865-E542-4AC3-AB09-509BF8E3BD02}"/>
                </a:ext>
              </a:extLst>
            </p:cNvPr>
            <p:cNvGrpSpPr/>
            <p:nvPr/>
          </p:nvGrpSpPr>
          <p:grpSpPr>
            <a:xfrm>
              <a:off x="6732875" y="4513497"/>
              <a:ext cx="1883125" cy="1146198"/>
              <a:chOff x="6732875" y="4513497"/>
              <a:chExt cx="1883125" cy="1146198"/>
            </a:xfrm>
          </p:grpSpPr>
          <p:sp>
            <p:nvSpPr>
              <p:cNvPr id="26" name="îśḻïď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732875" y="4907987"/>
                <a:ext cx="1883125" cy="751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 Choose the only option to retain text.</a:t>
                </a:r>
              </a:p>
            </p:txBody>
          </p:sp>
          <p:sp>
            <p:nvSpPr>
              <p:cNvPr id="27" name="iṡḷîḋ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732875" y="4513497"/>
                <a:ext cx="1883125" cy="380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  <p:grpSp>
        <p:nvGrpSpPr>
          <p:cNvPr id="15" name="iśḷíḑe">
            <a:extLst>
              <a:ext uri="{FF2B5EF4-FFF2-40B4-BE49-F238E27FC236}">
                <a16:creationId xmlns:a16="http://schemas.microsoft.com/office/drawing/2014/main" id="{9F2E9D77-BEEC-48BD-B436-F899C6D9AF9A}"/>
              </a:ext>
            </a:extLst>
          </p:cNvPr>
          <p:cNvGrpSpPr/>
          <p:nvPr/>
        </p:nvGrpSpPr>
        <p:grpSpPr>
          <a:xfrm>
            <a:off x="673100" y="3853706"/>
            <a:ext cx="1883125" cy="1649202"/>
            <a:chOff x="1077513" y="3972164"/>
            <a:chExt cx="1883125" cy="1649202"/>
          </a:xfrm>
        </p:grpSpPr>
        <p:sp>
          <p:nvSpPr>
            <p:cNvPr id="23" name="iṩľiḓê">
              <a:extLst>
                <a:ext uri="{FF2B5EF4-FFF2-40B4-BE49-F238E27FC236}">
                  <a16:creationId xmlns:a16="http://schemas.microsoft.com/office/drawing/2014/main" id="{D9253379-883C-475F-927D-564552103F1D}"/>
                </a:ext>
              </a:extLst>
            </p:cNvPr>
            <p:cNvSpPr/>
            <p:nvPr/>
          </p:nvSpPr>
          <p:spPr>
            <a:xfrm>
              <a:off x="1916249" y="3972164"/>
              <a:ext cx="212636" cy="201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19" name="íṡḷîḋé">
              <a:extLst>
                <a:ext uri="{FF2B5EF4-FFF2-40B4-BE49-F238E27FC236}">
                  <a16:creationId xmlns:a16="http://schemas.microsoft.com/office/drawing/2014/main" id="{EDBD6A6C-F34B-44E9-B5A5-450E0C34C868}"/>
                </a:ext>
              </a:extLst>
            </p:cNvPr>
            <p:cNvGrpSpPr/>
            <p:nvPr/>
          </p:nvGrpSpPr>
          <p:grpSpPr>
            <a:xfrm>
              <a:off x="1077513" y="4475168"/>
              <a:ext cx="1883125" cy="1146198"/>
              <a:chOff x="1077513" y="4475168"/>
              <a:chExt cx="1883125" cy="1146198"/>
            </a:xfrm>
          </p:grpSpPr>
          <p:sp>
            <p:nvSpPr>
              <p:cNvPr id="20" name="îsḻïḑ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77513" y="4869658"/>
                <a:ext cx="1883125" cy="751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 Choose the only option to retain text.</a:t>
                </a:r>
              </a:p>
            </p:txBody>
          </p:sp>
          <p:sp>
            <p:nvSpPr>
              <p:cNvPr id="21" name="îṥľíd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77513" y="4475168"/>
                <a:ext cx="1883125" cy="380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  <p:sp>
        <p:nvSpPr>
          <p:cNvPr id="16" name="iŝľïḋê">
            <a:extLst>
              <a:ext uri="{FF2B5EF4-FFF2-40B4-BE49-F238E27FC236}">
                <a16:creationId xmlns:a16="http://schemas.microsoft.com/office/drawing/2014/main" id="{26D6DC4C-AAF4-42ED-A9CA-19DA18584881}"/>
              </a:ext>
            </a:extLst>
          </p:cNvPr>
          <p:cNvSpPr txBox="1"/>
          <p:nvPr/>
        </p:nvSpPr>
        <p:spPr>
          <a:xfrm>
            <a:off x="838199" y="1463263"/>
            <a:ext cx="7623716" cy="6967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檢定比較兩群，有顯著性者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82D8D2F-C8A1-ED43-81B7-2E514D20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75538"/>
              </p:ext>
            </p:extLst>
          </p:nvPr>
        </p:nvGraphicFramePr>
        <p:xfrm>
          <a:off x="756357" y="2356035"/>
          <a:ext cx="8127999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3609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48426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090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線下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線上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轉換率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35%)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9%)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6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平均購買金額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(3370)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(2527)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22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購買折扣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%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稍高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多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0.005)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稍低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退貨次數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線上流覽次數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放置購物車的時間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4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加入購物者或最愛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購買的商品瀏覽次數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3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5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16">
            <a:extLst>
              <a:ext uri="{FF2B5EF4-FFF2-40B4-BE49-F238E27FC236}">
                <a16:creationId xmlns:a16="http://schemas.microsoft.com/office/drawing/2014/main" id="{4F445294-988A-7241-83B9-FC818B08C3DF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5938A14-0430-4CC0-9CF8-31BA2458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D2129"/>
                </a:solidFill>
                <a:latin typeface="inherit"/>
              </a:rPr>
              <a:t>轉換率高</a:t>
            </a:r>
            <a:r>
              <a:rPr lang="en-US" altLang="zh-CN" dirty="0">
                <a:solidFill>
                  <a:srgbClr val="1D2129"/>
                </a:solidFill>
                <a:latin typeface="inherit"/>
              </a:rPr>
              <a:t>V.S.</a:t>
            </a:r>
            <a:r>
              <a:rPr lang="zh-CN" altLang="en-US" dirty="0">
                <a:solidFill>
                  <a:srgbClr val="1D2129"/>
                </a:solidFill>
                <a:latin typeface="inherit"/>
              </a:rPr>
              <a:t>低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4BA47-2498-44BC-9AEF-7A8C8BAE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4F66A2B-80D4-F640-A909-993A72AF7AC7}"/>
              </a:ext>
            </a:extLst>
          </p:cNvPr>
          <p:cNvGrpSpPr/>
          <p:nvPr/>
        </p:nvGrpSpPr>
        <p:grpSpPr>
          <a:xfrm>
            <a:off x="9158113" y="-106544"/>
            <a:ext cx="3071664" cy="6964544"/>
            <a:chOff x="9120336" y="-106544"/>
            <a:chExt cx="3071664" cy="6964544"/>
          </a:xfrm>
        </p:grpSpPr>
        <p:sp>
          <p:nvSpPr>
            <p:cNvPr id="6" name="íŝḻïdè">
              <a:extLst>
                <a:ext uri="{FF2B5EF4-FFF2-40B4-BE49-F238E27FC236}">
                  <a16:creationId xmlns:a16="http://schemas.microsoft.com/office/drawing/2014/main" id="{B94158D1-11A5-447B-935B-B33ACC71CF8D}"/>
                </a:ext>
              </a:extLst>
            </p:cNvPr>
            <p:cNvSpPr/>
            <p:nvPr/>
          </p:nvSpPr>
          <p:spPr bwMode="auto">
            <a:xfrm flipH="1">
              <a:off x="9120336" y="-106544"/>
              <a:ext cx="1267851" cy="6962160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šľîḓé">
              <a:extLst>
                <a:ext uri="{FF2B5EF4-FFF2-40B4-BE49-F238E27FC236}">
                  <a16:creationId xmlns:a16="http://schemas.microsoft.com/office/drawing/2014/main" id="{9D3F0C70-9B34-4819-ABDC-2FC78CE0A7E4}"/>
                </a:ext>
              </a:extLst>
            </p:cNvPr>
            <p:cNvSpPr/>
            <p:nvPr/>
          </p:nvSpPr>
          <p:spPr bwMode="auto">
            <a:xfrm flipH="1">
              <a:off x="9280181" y="-104160"/>
              <a:ext cx="1108007" cy="6962160"/>
            </a:xfrm>
            <a:prstGeom prst="rtTriangl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işļîdé">
              <a:extLst>
                <a:ext uri="{FF2B5EF4-FFF2-40B4-BE49-F238E27FC236}">
                  <a16:creationId xmlns:a16="http://schemas.microsoft.com/office/drawing/2014/main" id="{EB342252-BC50-4A8A-AD63-E22042844408}"/>
                </a:ext>
              </a:extLst>
            </p:cNvPr>
            <p:cNvSpPr/>
            <p:nvPr/>
          </p:nvSpPr>
          <p:spPr bwMode="auto">
            <a:xfrm>
              <a:off x="9465678" y="0"/>
              <a:ext cx="2726322" cy="6858000"/>
            </a:xfrm>
            <a:custGeom>
              <a:avLst/>
              <a:gdLst>
                <a:gd name="connsiteX0" fmla="*/ 1038007 w 3119234"/>
                <a:gd name="connsiteY0" fmla="*/ 0 h 6858000"/>
                <a:gd name="connsiteX1" fmla="*/ 3119234 w 3119234"/>
                <a:gd name="connsiteY1" fmla="*/ 0 h 6858000"/>
                <a:gd name="connsiteX2" fmla="*/ 3119234 w 3119234"/>
                <a:gd name="connsiteY2" fmla="*/ 6823552 h 6858000"/>
                <a:gd name="connsiteX3" fmla="*/ 3114020 w 3119234"/>
                <a:gd name="connsiteY3" fmla="*/ 6858000 h 6858000"/>
                <a:gd name="connsiteX4" fmla="*/ 0 w 3119234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234" h="6858000">
                  <a:moveTo>
                    <a:pt x="1038007" y="0"/>
                  </a:moveTo>
                  <a:lnTo>
                    <a:pt x="3119234" y="0"/>
                  </a:lnTo>
                  <a:lnTo>
                    <a:pt x="3119234" y="6823552"/>
                  </a:lnTo>
                  <a:lnTo>
                    <a:pt x="311402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3"/>
              <a:stretch>
                <a:fillRect l="-139380" r="-138088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  <p:sp>
        <p:nvSpPr>
          <p:cNvPr id="16" name="iŝľïḋê">
            <a:extLst>
              <a:ext uri="{FF2B5EF4-FFF2-40B4-BE49-F238E27FC236}">
                <a16:creationId xmlns:a16="http://schemas.microsoft.com/office/drawing/2014/main" id="{26D6DC4C-AAF4-42ED-A9CA-19DA18584881}"/>
              </a:ext>
            </a:extLst>
          </p:cNvPr>
          <p:cNvSpPr txBox="1"/>
          <p:nvPr/>
        </p:nvSpPr>
        <p:spPr>
          <a:xfrm>
            <a:off x="838199" y="1463263"/>
            <a:ext cx="7623716" cy="6967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檢定比較兩群，有顯著性者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82D8D2F-C8A1-ED43-81B7-2E514D20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3804"/>
              </p:ext>
            </p:extLst>
          </p:nvPr>
        </p:nvGraphicFramePr>
        <p:xfrm>
          <a:off x="950191" y="2540159"/>
          <a:ext cx="8207921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3964">
                  <a:extLst>
                    <a:ext uri="{9D8B030D-6E8A-4147-A177-3AD203B41FA5}">
                      <a16:colId xmlns:a16="http://schemas.microsoft.com/office/drawing/2014/main" val="4113609224"/>
                    </a:ext>
                  </a:extLst>
                </a:gridCol>
                <a:gridCol w="2877862">
                  <a:extLst>
                    <a:ext uri="{9D8B030D-6E8A-4147-A177-3AD203B41FA5}">
                      <a16:colId xmlns:a16="http://schemas.microsoft.com/office/drawing/2014/main" val="2134842600"/>
                    </a:ext>
                  </a:extLst>
                </a:gridCol>
                <a:gridCol w="2956095">
                  <a:extLst>
                    <a:ext uri="{9D8B030D-6E8A-4147-A177-3AD203B41FA5}">
                      <a16:colId xmlns:a16="http://schemas.microsoft.com/office/drawing/2014/main" val="108090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轉換率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&lt;=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全體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33%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百分位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轉換率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&gt;=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全體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67%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百分位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轉換率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(4.7%)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(15.5%)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6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平均購買金額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(2322)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(2629)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22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購買折扣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%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稍高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(0.0116)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稍低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線上流覽次數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放置購物車的時間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4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加入購物者或最愛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購買的商品瀏覽次數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38396"/>
                  </a:ext>
                </a:extLst>
              </a:tr>
            </a:tbl>
          </a:graphicData>
        </a:graphic>
      </p:graphicFrame>
      <p:sp>
        <p:nvSpPr>
          <p:cNvPr id="12" name="iŝľïḋê">
            <a:extLst>
              <a:ext uri="{FF2B5EF4-FFF2-40B4-BE49-F238E27FC236}">
                <a16:creationId xmlns:a16="http://schemas.microsoft.com/office/drawing/2014/main" id="{D38D30A6-E88D-914F-9D36-4BC6EEAD71A2}"/>
              </a:ext>
            </a:extLst>
          </p:cNvPr>
          <p:cNvSpPr txBox="1"/>
          <p:nvPr/>
        </p:nvSpPr>
        <p:spPr>
          <a:xfrm>
            <a:off x="3577288" y="5931752"/>
            <a:ext cx="7623716" cy="6967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深思熟慮者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衝動購買者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向下箭號 4">
            <a:extLst>
              <a:ext uri="{FF2B5EF4-FFF2-40B4-BE49-F238E27FC236}">
                <a16:creationId xmlns:a16="http://schemas.microsoft.com/office/drawing/2014/main" id="{BB9D3834-9D36-AA40-A6DE-CEB06B1985C4}"/>
              </a:ext>
            </a:extLst>
          </p:cNvPr>
          <p:cNvSpPr/>
          <p:nvPr/>
        </p:nvSpPr>
        <p:spPr>
          <a:xfrm>
            <a:off x="4332006" y="5572767"/>
            <a:ext cx="332760" cy="53194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下箭號 13">
            <a:extLst>
              <a:ext uri="{FF2B5EF4-FFF2-40B4-BE49-F238E27FC236}">
                <a16:creationId xmlns:a16="http://schemas.microsoft.com/office/drawing/2014/main" id="{A4F6A809-C30B-0645-AD11-38A2BF7392F9}"/>
              </a:ext>
            </a:extLst>
          </p:cNvPr>
          <p:cNvSpPr/>
          <p:nvPr/>
        </p:nvSpPr>
        <p:spPr>
          <a:xfrm>
            <a:off x="7514146" y="5567545"/>
            <a:ext cx="332760" cy="53194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BB5E2DD-DDD4-1B4C-8894-3CCC239877D1}"/>
              </a:ext>
            </a:extLst>
          </p:cNvPr>
          <p:cNvSpPr txBox="1">
            <a:spLocks/>
          </p:cNvSpPr>
          <p:nvPr/>
        </p:nvSpPr>
        <p:spPr>
          <a:xfrm>
            <a:off x="803787" y="2832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分群方式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67FAB69-66C7-3E49-9B71-17F9FACF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3" y="2235200"/>
            <a:ext cx="10951509" cy="42799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B7BC475-CF50-4045-A697-73285D72292A}"/>
              </a:ext>
            </a:extLst>
          </p:cNvPr>
          <p:cNvSpPr/>
          <p:nvPr/>
        </p:nvSpPr>
        <p:spPr>
          <a:xfrm>
            <a:off x="996766" y="4744522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25,676</a:t>
            </a:r>
            <a:r>
              <a:rPr kumimoji="1" lang="zh-CN" altLang="en-US" b="1" dirty="0">
                <a:solidFill>
                  <a:srgbClr val="0070C0"/>
                </a:solidFill>
              </a:rPr>
              <a:t>人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5765B5-50CE-284C-BCE8-7F26B4B53F2F}"/>
              </a:ext>
            </a:extLst>
          </p:cNvPr>
          <p:cNvSpPr/>
          <p:nvPr/>
        </p:nvSpPr>
        <p:spPr>
          <a:xfrm>
            <a:off x="5427820" y="4759881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21,804</a:t>
            </a:r>
            <a:r>
              <a:rPr kumimoji="1" lang="zh-CN" altLang="en-US" b="1" dirty="0">
                <a:solidFill>
                  <a:srgbClr val="0070C0"/>
                </a:solidFill>
              </a:rPr>
              <a:t>人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9F03B3-524C-4A45-A940-0159160F185C}"/>
              </a:ext>
            </a:extLst>
          </p:cNvPr>
          <p:cNvSpPr/>
          <p:nvPr/>
        </p:nvSpPr>
        <p:spPr>
          <a:xfrm>
            <a:off x="1035986" y="5898118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排除</a:t>
            </a:r>
            <a:r>
              <a:rPr kumimoji="1" lang="en-US" altLang="zh-CN" b="1" dirty="0">
                <a:solidFill>
                  <a:srgbClr val="0070C0"/>
                </a:solidFill>
              </a:rPr>
              <a:t>:</a:t>
            </a:r>
            <a:r>
              <a:rPr kumimoji="1" lang="zh-TW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980</a:t>
            </a:r>
            <a:r>
              <a:rPr kumimoji="1" lang="zh-CN" altLang="en-US" b="1" dirty="0">
                <a:solidFill>
                  <a:srgbClr val="0070C0"/>
                </a:solidFill>
              </a:rPr>
              <a:t>人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189F74-39FC-AC4F-8CF1-09F6081A2328}"/>
              </a:ext>
            </a:extLst>
          </p:cNvPr>
          <p:cNvSpPr/>
          <p:nvPr/>
        </p:nvSpPr>
        <p:spPr>
          <a:xfrm>
            <a:off x="7146255" y="4759881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4,497</a:t>
            </a:r>
            <a:r>
              <a:rPr kumimoji="1" lang="zh-CN" altLang="en-US" b="1" dirty="0">
                <a:solidFill>
                  <a:srgbClr val="0070C0"/>
                </a:solidFill>
              </a:rPr>
              <a:t>人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99FC5A-3552-8346-BCC0-9780E6D2E9F4}"/>
              </a:ext>
            </a:extLst>
          </p:cNvPr>
          <p:cNvSpPr/>
          <p:nvPr/>
        </p:nvSpPr>
        <p:spPr>
          <a:xfrm>
            <a:off x="8872630" y="536948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4,421</a:t>
            </a:r>
            <a:r>
              <a:rPr kumimoji="1" lang="zh-CN" altLang="en-US" b="1" dirty="0">
                <a:solidFill>
                  <a:srgbClr val="0070C0"/>
                </a:solidFill>
              </a:rPr>
              <a:t>人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5CEF7C-60EB-274D-9277-18FB3436BEF6}"/>
              </a:ext>
            </a:extLst>
          </p:cNvPr>
          <p:cNvSpPr/>
          <p:nvPr/>
        </p:nvSpPr>
        <p:spPr>
          <a:xfrm>
            <a:off x="10594573" y="4759881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4,594</a:t>
            </a:r>
            <a:r>
              <a:rPr kumimoji="1" lang="zh-CN" altLang="en-US" b="1" dirty="0">
                <a:solidFill>
                  <a:srgbClr val="0070C0"/>
                </a:solidFill>
              </a:rPr>
              <a:t>人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910974-1542-6244-B6BC-7DE0E08FD1B1}"/>
              </a:ext>
            </a:extLst>
          </p:cNvPr>
          <p:cNvSpPr/>
          <p:nvPr/>
        </p:nvSpPr>
        <p:spPr>
          <a:xfrm>
            <a:off x="3212293" y="4744522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14,429</a:t>
            </a:r>
            <a:r>
              <a:rPr kumimoji="1" lang="zh-CN" altLang="en-US" b="1" dirty="0">
                <a:solidFill>
                  <a:srgbClr val="0070C0"/>
                </a:solidFill>
              </a:rPr>
              <a:t>人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  <p:cxnSp>
        <p:nvCxnSpPr>
          <p:cNvPr id="22" name="直接连接符 16">
            <a:extLst>
              <a:ext uri="{FF2B5EF4-FFF2-40B4-BE49-F238E27FC236}">
                <a16:creationId xmlns:a16="http://schemas.microsoft.com/office/drawing/2014/main" id="{8BE0EC0A-E146-1140-92EA-1F95867E458E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1845-5794-4DE5-87D6-2B19D1E1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1" y="281695"/>
            <a:ext cx="10515600" cy="1325563"/>
          </a:xfrm>
        </p:spPr>
        <p:txBody>
          <a:bodyPr/>
          <a:lstStyle/>
          <a:p>
            <a:r>
              <a:rPr lang="zh-CN" altLang="en-US" dirty="0"/>
              <a:t>價格敏感者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20822-440B-4F55-8553-DAB5C2F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eaa8d78a-938c-42c5-b7d5-0d84092eef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18401D0-924F-4516-81DA-B875B61A43B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7981" y="7830971"/>
            <a:ext cx="11423650" cy="1404987"/>
            <a:chOff x="660400" y="2591170"/>
            <a:chExt cx="11423650" cy="354293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84520B-E0C4-4AB9-B4F5-BEF3461245F3}"/>
                </a:ext>
              </a:extLst>
            </p:cNvPr>
            <p:cNvCxnSpPr/>
            <p:nvPr/>
          </p:nvCxnSpPr>
          <p:spPr>
            <a:xfrm>
              <a:off x="670719" y="4428692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ṧľîde">
              <a:extLst>
                <a:ext uri="{FF2B5EF4-FFF2-40B4-BE49-F238E27FC236}">
                  <a16:creationId xmlns:a16="http://schemas.microsoft.com/office/drawing/2014/main" id="{52EE0947-DA48-4AAC-B29D-F7B25EBE074D}"/>
                </a:ext>
              </a:extLst>
            </p:cNvPr>
            <p:cNvSpPr/>
            <p:nvPr/>
          </p:nvSpPr>
          <p:spPr>
            <a:xfrm>
              <a:off x="660400" y="5164808"/>
              <a:ext cx="2905791" cy="96929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 fontScale="5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When you copy &amp; paste, choose "keep text only" option.</a:t>
              </a:r>
            </a:p>
          </p:txBody>
        </p:sp>
        <p:sp>
          <p:nvSpPr>
            <p:cNvPr id="10" name="ísľîḓê">
              <a:extLst>
                <a:ext uri="{FF2B5EF4-FFF2-40B4-BE49-F238E27FC236}">
                  <a16:creationId xmlns:a16="http://schemas.microsoft.com/office/drawing/2014/main" id="{65CB939A-2AE9-4FBA-A787-D4636F8D3B06}"/>
                </a:ext>
              </a:extLst>
            </p:cNvPr>
            <p:cNvSpPr txBox="1"/>
            <p:nvPr/>
          </p:nvSpPr>
          <p:spPr bwMode="auto">
            <a:xfrm>
              <a:off x="660400" y="4632580"/>
              <a:ext cx="2905791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11" name="íṡḻíḍê">
              <a:extLst>
                <a:ext uri="{FF2B5EF4-FFF2-40B4-BE49-F238E27FC236}">
                  <a16:creationId xmlns:a16="http://schemas.microsoft.com/office/drawing/2014/main" id="{DEBF45FB-32B0-4109-AE8D-343DBDB58590}"/>
                </a:ext>
              </a:extLst>
            </p:cNvPr>
            <p:cNvGrpSpPr/>
            <p:nvPr/>
          </p:nvGrpSpPr>
          <p:grpSpPr>
            <a:xfrm>
              <a:off x="1593183" y="3144176"/>
              <a:ext cx="1040224" cy="1339354"/>
              <a:chOff x="2300116" y="3144176"/>
              <a:chExt cx="1040224" cy="1339354"/>
            </a:xfrm>
          </p:grpSpPr>
          <p:grpSp>
            <p:nvGrpSpPr>
              <p:cNvPr id="27" name="îṡ1îḑé">
                <a:extLst>
                  <a:ext uri="{FF2B5EF4-FFF2-40B4-BE49-F238E27FC236}">
                    <a16:creationId xmlns:a16="http://schemas.microsoft.com/office/drawing/2014/main" id="{7FEE7DDD-8318-41D2-AD75-9FC5C96D86DC}"/>
                  </a:ext>
                </a:extLst>
              </p:cNvPr>
              <p:cNvGrpSpPr/>
              <p:nvPr/>
            </p:nvGrpSpPr>
            <p:grpSpPr>
              <a:xfrm>
                <a:off x="2300116" y="3144176"/>
                <a:ext cx="1040224" cy="1208195"/>
                <a:chOff x="2300116" y="2887001"/>
                <a:chExt cx="1040224" cy="1208195"/>
              </a:xfrm>
            </p:grpSpPr>
            <p:sp>
              <p:nvSpPr>
                <p:cNvPr id="29" name="ísľiḋê">
                  <a:extLst>
                    <a:ext uri="{FF2B5EF4-FFF2-40B4-BE49-F238E27FC236}">
                      <a16:creationId xmlns:a16="http://schemas.microsoft.com/office/drawing/2014/main" id="{09CA4E7C-E445-41A5-ADF3-ACD9941DF0C8}"/>
                    </a:ext>
                  </a:extLst>
                </p:cNvPr>
                <p:cNvSpPr/>
                <p:nvPr/>
              </p:nvSpPr>
              <p:spPr>
                <a:xfrm flipV="1">
                  <a:off x="2313056" y="3568699"/>
                  <a:ext cx="1014344" cy="526497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ï$ḷîdè">
                  <a:extLst>
                    <a:ext uri="{FF2B5EF4-FFF2-40B4-BE49-F238E27FC236}">
                      <a16:creationId xmlns:a16="http://schemas.microsoft.com/office/drawing/2014/main" id="{8E917C46-F5BE-4283-BEE9-8EDA25ECF5BD}"/>
                    </a:ext>
                  </a:extLst>
                </p:cNvPr>
                <p:cNvSpPr/>
                <p:nvPr/>
              </p:nvSpPr>
              <p:spPr>
                <a:xfrm>
                  <a:off x="2300116" y="2887001"/>
                  <a:ext cx="1040224" cy="104022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85000" lnSpcReduction="20000"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1" name="ïṧḷïḑè">
                  <a:extLst>
                    <a:ext uri="{FF2B5EF4-FFF2-40B4-BE49-F238E27FC236}">
                      <a16:creationId xmlns:a16="http://schemas.microsoft.com/office/drawing/2014/main" id="{F388FB07-F8BC-4062-9FD2-F0210539E01F}"/>
                    </a:ext>
                  </a:extLst>
                </p:cNvPr>
                <p:cNvSpPr/>
                <p:nvPr/>
              </p:nvSpPr>
              <p:spPr bwMode="auto">
                <a:xfrm>
                  <a:off x="2587803" y="3183279"/>
                  <a:ext cx="464850" cy="447669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7965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28" name="iṧ1ïḓé">
                <a:extLst>
                  <a:ext uri="{FF2B5EF4-FFF2-40B4-BE49-F238E27FC236}">
                    <a16:creationId xmlns:a16="http://schemas.microsoft.com/office/drawing/2014/main" id="{9B3A7DF2-70AA-406A-AFE3-52095445D264}"/>
                  </a:ext>
                </a:extLst>
              </p:cNvPr>
              <p:cNvSpPr/>
              <p:nvPr/>
            </p:nvSpPr>
            <p:spPr>
              <a:xfrm>
                <a:off x="2769842" y="4382758"/>
                <a:ext cx="100772" cy="100772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ïSlïḑe">
              <a:extLst>
                <a:ext uri="{FF2B5EF4-FFF2-40B4-BE49-F238E27FC236}">
                  <a16:creationId xmlns:a16="http://schemas.microsoft.com/office/drawing/2014/main" id="{82925C05-F0DE-404C-BD33-84BBCD8A6AA6}"/>
                </a:ext>
              </a:extLst>
            </p:cNvPr>
            <p:cNvSpPr/>
            <p:nvPr/>
          </p:nvSpPr>
          <p:spPr>
            <a:xfrm>
              <a:off x="8613109" y="5164808"/>
              <a:ext cx="2905791" cy="96929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 fontScale="5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When you copy &amp; paste, choose "keep text only" option.</a:t>
              </a:r>
            </a:p>
          </p:txBody>
        </p:sp>
        <p:sp>
          <p:nvSpPr>
            <p:cNvPr id="13" name="íṣḷïďé">
              <a:extLst>
                <a:ext uri="{FF2B5EF4-FFF2-40B4-BE49-F238E27FC236}">
                  <a16:creationId xmlns:a16="http://schemas.microsoft.com/office/drawing/2014/main" id="{41DCFD6B-C7FD-4BC8-8B69-AFB8D946AA63}"/>
                </a:ext>
              </a:extLst>
            </p:cNvPr>
            <p:cNvSpPr txBox="1"/>
            <p:nvPr/>
          </p:nvSpPr>
          <p:spPr bwMode="auto">
            <a:xfrm>
              <a:off x="8613109" y="4632580"/>
              <a:ext cx="2905791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14" name="ïṩļide">
              <a:extLst>
                <a:ext uri="{FF2B5EF4-FFF2-40B4-BE49-F238E27FC236}">
                  <a16:creationId xmlns:a16="http://schemas.microsoft.com/office/drawing/2014/main" id="{B87BA8FF-4EC6-44A8-9D39-51A67CAA6946}"/>
                </a:ext>
              </a:extLst>
            </p:cNvPr>
            <p:cNvGrpSpPr/>
            <p:nvPr/>
          </p:nvGrpSpPr>
          <p:grpSpPr>
            <a:xfrm>
              <a:off x="9545892" y="3144176"/>
              <a:ext cx="1040224" cy="1339354"/>
              <a:chOff x="2300116" y="3144176"/>
              <a:chExt cx="1040224" cy="1339354"/>
            </a:xfrm>
          </p:grpSpPr>
          <p:grpSp>
            <p:nvGrpSpPr>
              <p:cNvPr id="22" name="iṣļîde">
                <a:extLst>
                  <a:ext uri="{FF2B5EF4-FFF2-40B4-BE49-F238E27FC236}">
                    <a16:creationId xmlns:a16="http://schemas.microsoft.com/office/drawing/2014/main" id="{03EA88B1-8E73-4310-811F-9D15FB7B78E3}"/>
                  </a:ext>
                </a:extLst>
              </p:cNvPr>
              <p:cNvGrpSpPr/>
              <p:nvPr/>
            </p:nvGrpSpPr>
            <p:grpSpPr>
              <a:xfrm>
                <a:off x="2300116" y="3144176"/>
                <a:ext cx="1040224" cy="1208195"/>
                <a:chOff x="2300116" y="2887001"/>
                <a:chExt cx="1040224" cy="1208195"/>
              </a:xfrm>
            </p:grpSpPr>
            <p:sp>
              <p:nvSpPr>
                <p:cNvPr id="24" name="íṥḻíḑê">
                  <a:extLst>
                    <a:ext uri="{FF2B5EF4-FFF2-40B4-BE49-F238E27FC236}">
                      <a16:creationId xmlns:a16="http://schemas.microsoft.com/office/drawing/2014/main" id="{675C8388-2F66-4966-AD3F-496AA0F2D56A}"/>
                    </a:ext>
                  </a:extLst>
                </p:cNvPr>
                <p:cNvSpPr/>
                <p:nvPr/>
              </p:nvSpPr>
              <p:spPr>
                <a:xfrm flipV="1">
                  <a:off x="2313056" y="3568699"/>
                  <a:ext cx="1014344" cy="526497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iśḷiḓè">
                  <a:extLst>
                    <a:ext uri="{FF2B5EF4-FFF2-40B4-BE49-F238E27FC236}">
                      <a16:creationId xmlns:a16="http://schemas.microsoft.com/office/drawing/2014/main" id="{E93E2E3A-E9E5-43BB-8D8C-17DBA6F4C29C}"/>
                    </a:ext>
                  </a:extLst>
                </p:cNvPr>
                <p:cNvSpPr/>
                <p:nvPr/>
              </p:nvSpPr>
              <p:spPr>
                <a:xfrm>
                  <a:off x="2300116" y="2887001"/>
                  <a:ext cx="1040224" cy="104022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85000" lnSpcReduction="20000"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íṣļiḑe">
                  <a:extLst>
                    <a:ext uri="{FF2B5EF4-FFF2-40B4-BE49-F238E27FC236}">
                      <a16:creationId xmlns:a16="http://schemas.microsoft.com/office/drawing/2014/main" id="{C349B496-4788-4A31-B9AB-A17923AB1636}"/>
                    </a:ext>
                  </a:extLst>
                </p:cNvPr>
                <p:cNvSpPr/>
                <p:nvPr/>
              </p:nvSpPr>
              <p:spPr bwMode="auto">
                <a:xfrm>
                  <a:off x="2587803" y="3183279"/>
                  <a:ext cx="464850" cy="447669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7965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23" name="ïṩľïdè">
                <a:extLst>
                  <a:ext uri="{FF2B5EF4-FFF2-40B4-BE49-F238E27FC236}">
                    <a16:creationId xmlns:a16="http://schemas.microsoft.com/office/drawing/2014/main" id="{CE82407B-6FEC-4452-82C5-85F53349862C}"/>
                  </a:ext>
                </a:extLst>
              </p:cNvPr>
              <p:cNvSpPr/>
              <p:nvPr/>
            </p:nvSpPr>
            <p:spPr>
              <a:xfrm>
                <a:off x="2769842" y="4382758"/>
                <a:ext cx="100772" cy="100772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íşḷíḓe">
              <a:extLst>
                <a:ext uri="{FF2B5EF4-FFF2-40B4-BE49-F238E27FC236}">
                  <a16:creationId xmlns:a16="http://schemas.microsoft.com/office/drawing/2014/main" id="{FFD2DE33-FC1A-4087-ACB5-ECFE1AD2F1A0}"/>
                </a:ext>
              </a:extLst>
            </p:cNvPr>
            <p:cNvGrpSpPr/>
            <p:nvPr/>
          </p:nvGrpSpPr>
          <p:grpSpPr>
            <a:xfrm>
              <a:off x="5434176" y="2776637"/>
              <a:ext cx="1323648" cy="1491618"/>
              <a:chOff x="5434176" y="2603577"/>
              <a:chExt cx="1323648" cy="1491618"/>
            </a:xfrm>
          </p:grpSpPr>
          <p:sp>
            <p:nvSpPr>
              <p:cNvPr id="19" name="îsļîḍè">
                <a:extLst>
                  <a:ext uri="{FF2B5EF4-FFF2-40B4-BE49-F238E27FC236}">
                    <a16:creationId xmlns:a16="http://schemas.microsoft.com/office/drawing/2014/main" id="{58F06CD8-B863-4935-BE13-4C10865615EE}"/>
                  </a:ext>
                </a:extLst>
              </p:cNvPr>
              <p:cNvSpPr/>
              <p:nvPr/>
            </p:nvSpPr>
            <p:spPr>
              <a:xfrm flipV="1">
                <a:off x="5537200" y="3568698"/>
                <a:ext cx="1117600" cy="52649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îšḷïḍe">
                <a:extLst>
                  <a:ext uri="{FF2B5EF4-FFF2-40B4-BE49-F238E27FC236}">
                    <a16:creationId xmlns:a16="http://schemas.microsoft.com/office/drawing/2014/main" id="{665D814E-D6DC-4AF3-8081-3F263B0FAE51}"/>
                  </a:ext>
                </a:extLst>
              </p:cNvPr>
              <p:cNvSpPr/>
              <p:nvPr/>
            </p:nvSpPr>
            <p:spPr>
              <a:xfrm>
                <a:off x="5434176" y="2603577"/>
                <a:ext cx="1323648" cy="13236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1" name="íšlíďè" title="sAFpzVTs3Zf4bNOvhUGK2sBwbXFxCSO5NolOFQXalL0pr">
                <a:extLst>
                  <a:ext uri="{FF2B5EF4-FFF2-40B4-BE49-F238E27FC236}">
                    <a16:creationId xmlns:a16="http://schemas.microsoft.com/office/drawing/2014/main" id="{AAA7C7F3-21B2-4DB7-B311-59FDF7F9921D}"/>
                  </a:ext>
                </a:extLst>
              </p:cNvPr>
              <p:cNvSpPr/>
              <p:nvPr/>
            </p:nvSpPr>
            <p:spPr bwMode="auto">
              <a:xfrm>
                <a:off x="5765888" y="2907241"/>
                <a:ext cx="660225" cy="716321"/>
              </a:xfrm>
              <a:custGeom>
                <a:avLst/>
                <a:gdLst>
                  <a:gd name="connsiteX0" fmla="*/ 191479 w 561065"/>
                  <a:gd name="connsiteY0" fmla="*/ 375902 h 608735"/>
                  <a:gd name="connsiteX1" fmla="*/ 245437 w 561065"/>
                  <a:gd name="connsiteY1" fmla="*/ 535655 h 608735"/>
                  <a:gd name="connsiteX2" fmla="*/ 250809 w 561065"/>
                  <a:gd name="connsiteY2" fmla="*/ 420563 h 608735"/>
                  <a:gd name="connsiteX3" fmla="*/ 246371 w 561065"/>
                  <a:gd name="connsiteY3" fmla="*/ 411817 h 608735"/>
                  <a:gd name="connsiteX4" fmla="*/ 228911 w 561065"/>
                  <a:gd name="connsiteY4" fmla="*/ 377418 h 608735"/>
                  <a:gd name="connsiteX5" fmla="*/ 280299 w 561065"/>
                  <a:gd name="connsiteY5" fmla="*/ 393743 h 608735"/>
                  <a:gd name="connsiteX6" fmla="*/ 332563 w 561065"/>
                  <a:gd name="connsiteY6" fmla="*/ 376718 h 608735"/>
                  <a:gd name="connsiteX7" fmla="*/ 314811 w 561065"/>
                  <a:gd name="connsiteY7" fmla="*/ 411817 h 608735"/>
                  <a:gd name="connsiteX8" fmla="*/ 310373 w 561065"/>
                  <a:gd name="connsiteY8" fmla="*/ 420563 h 608735"/>
                  <a:gd name="connsiteX9" fmla="*/ 315745 w 561065"/>
                  <a:gd name="connsiteY9" fmla="*/ 535655 h 608735"/>
                  <a:gd name="connsiteX10" fmla="*/ 369644 w 561065"/>
                  <a:gd name="connsiteY10" fmla="*/ 375960 h 608735"/>
                  <a:gd name="connsiteX11" fmla="*/ 443223 w 561065"/>
                  <a:gd name="connsiteY11" fmla="*/ 403946 h 608735"/>
                  <a:gd name="connsiteX12" fmla="*/ 506290 w 561065"/>
                  <a:gd name="connsiteY12" fmla="*/ 430241 h 608735"/>
                  <a:gd name="connsiteX13" fmla="*/ 507925 w 561065"/>
                  <a:gd name="connsiteY13" fmla="*/ 430999 h 608735"/>
                  <a:gd name="connsiteX14" fmla="*/ 510728 w 561065"/>
                  <a:gd name="connsiteY14" fmla="*/ 432573 h 608735"/>
                  <a:gd name="connsiteX15" fmla="*/ 528831 w 561065"/>
                  <a:gd name="connsiteY15" fmla="*/ 452630 h 608735"/>
                  <a:gd name="connsiteX16" fmla="*/ 528831 w 561065"/>
                  <a:gd name="connsiteY16" fmla="*/ 452688 h 608735"/>
                  <a:gd name="connsiteX17" fmla="*/ 532042 w 561065"/>
                  <a:gd name="connsiteY17" fmla="*/ 462308 h 608735"/>
                  <a:gd name="connsiteX18" fmla="*/ 558671 w 561065"/>
                  <a:gd name="connsiteY18" fmla="*/ 548307 h 608735"/>
                  <a:gd name="connsiteX19" fmla="*/ 560539 w 561065"/>
                  <a:gd name="connsiteY19" fmla="*/ 555828 h 608735"/>
                  <a:gd name="connsiteX20" fmla="*/ 561065 w 561065"/>
                  <a:gd name="connsiteY20" fmla="*/ 562824 h 608735"/>
                  <a:gd name="connsiteX21" fmla="*/ 515166 w 561065"/>
                  <a:gd name="connsiteY21" fmla="*/ 608710 h 608735"/>
                  <a:gd name="connsiteX22" fmla="*/ 471311 w 561065"/>
                  <a:gd name="connsiteY22" fmla="*/ 608710 h 608735"/>
                  <a:gd name="connsiteX23" fmla="*/ 283044 w 561065"/>
                  <a:gd name="connsiteY23" fmla="*/ 608710 h 608735"/>
                  <a:gd name="connsiteX24" fmla="*/ 280532 w 561065"/>
                  <a:gd name="connsiteY24" fmla="*/ 608710 h 608735"/>
                  <a:gd name="connsiteX25" fmla="*/ 278080 w 561065"/>
                  <a:gd name="connsiteY25" fmla="*/ 608710 h 608735"/>
                  <a:gd name="connsiteX26" fmla="*/ 89812 w 561065"/>
                  <a:gd name="connsiteY26" fmla="*/ 608710 h 608735"/>
                  <a:gd name="connsiteX27" fmla="*/ 45957 w 561065"/>
                  <a:gd name="connsiteY27" fmla="*/ 608710 h 608735"/>
                  <a:gd name="connsiteX28" fmla="*/ 0 w 561065"/>
                  <a:gd name="connsiteY28" fmla="*/ 562824 h 608735"/>
                  <a:gd name="connsiteX29" fmla="*/ 584 w 561065"/>
                  <a:gd name="connsiteY29" fmla="*/ 555828 h 608735"/>
                  <a:gd name="connsiteX30" fmla="*/ 2453 w 561065"/>
                  <a:gd name="connsiteY30" fmla="*/ 548307 h 608735"/>
                  <a:gd name="connsiteX31" fmla="*/ 29081 w 561065"/>
                  <a:gd name="connsiteY31" fmla="*/ 462308 h 608735"/>
                  <a:gd name="connsiteX32" fmla="*/ 32234 w 561065"/>
                  <a:gd name="connsiteY32" fmla="*/ 452688 h 608735"/>
                  <a:gd name="connsiteX33" fmla="*/ 32234 w 561065"/>
                  <a:gd name="connsiteY33" fmla="*/ 452630 h 608735"/>
                  <a:gd name="connsiteX34" fmla="*/ 50395 w 561065"/>
                  <a:gd name="connsiteY34" fmla="*/ 432457 h 608735"/>
                  <a:gd name="connsiteX35" fmla="*/ 53198 w 561065"/>
                  <a:gd name="connsiteY35" fmla="*/ 430941 h 608735"/>
                  <a:gd name="connsiteX36" fmla="*/ 54833 w 561065"/>
                  <a:gd name="connsiteY36" fmla="*/ 430125 h 608735"/>
                  <a:gd name="connsiteX37" fmla="*/ 117901 w 561065"/>
                  <a:gd name="connsiteY37" fmla="*/ 403888 h 608735"/>
                  <a:gd name="connsiteX38" fmla="*/ 191479 w 561065"/>
                  <a:gd name="connsiteY38" fmla="*/ 375902 h 608735"/>
                  <a:gd name="connsiteX39" fmla="*/ 277747 w 561065"/>
                  <a:gd name="connsiteY39" fmla="*/ 0 h 608735"/>
                  <a:gd name="connsiteX40" fmla="*/ 277980 w 561065"/>
                  <a:gd name="connsiteY40" fmla="*/ 0 h 608735"/>
                  <a:gd name="connsiteX41" fmla="*/ 278214 w 561065"/>
                  <a:gd name="connsiteY41" fmla="*/ 0 h 608735"/>
                  <a:gd name="connsiteX42" fmla="*/ 280491 w 561065"/>
                  <a:gd name="connsiteY42" fmla="*/ 0 h 608735"/>
                  <a:gd name="connsiteX43" fmla="*/ 282768 w 561065"/>
                  <a:gd name="connsiteY43" fmla="*/ 0 h 608735"/>
                  <a:gd name="connsiteX44" fmla="*/ 283001 w 561065"/>
                  <a:gd name="connsiteY44" fmla="*/ 0 h 608735"/>
                  <a:gd name="connsiteX45" fmla="*/ 283235 w 561065"/>
                  <a:gd name="connsiteY45" fmla="*/ 0 h 608735"/>
                  <a:gd name="connsiteX46" fmla="*/ 401988 w 561065"/>
                  <a:gd name="connsiteY46" fmla="*/ 118656 h 608735"/>
                  <a:gd name="connsiteX47" fmla="*/ 400470 w 561065"/>
                  <a:gd name="connsiteY47" fmla="*/ 162854 h 608735"/>
                  <a:gd name="connsiteX48" fmla="*/ 427093 w 561065"/>
                  <a:gd name="connsiteY48" fmla="*/ 188509 h 608735"/>
                  <a:gd name="connsiteX49" fmla="*/ 394456 w 561065"/>
                  <a:gd name="connsiteY49" fmla="*/ 242969 h 608735"/>
                  <a:gd name="connsiteX50" fmla="*/ 342436 w 561065"/>
                  <a:gd name="connsiteY50" fmla="*/ 326465 h 608735"/>
                  <a:gd name="connsiteX51" fmla="*/ 283001 w 561065"/>
                  <a:gd name="connsiteY51" fmla="*/ 354745 h 608735"/>
                  <a:gd name="connsiteX52" fmla="*/ 280491 w 561065"/>
                  <a:gd name="connsiteY52" fmla="*/ 354803 h 608735"/>
                  <a:gd name="connsiteX53" fmla="*/ 277980 w 561065"/>
                  <a:gd name="connsiteY53" fmla="*/ 354745 h 608735"/>
                  <a:gd name="connsiteX54" fmla="*/ 218136 w 561065"/>
                  <a:gd name="connsiteY54" fmla="*/ 326116 h 608735"/>
                  <a:gd name="connsiteX55" fmla="*/ 166467 w 561065"/>
                  <a:gd name="connsiteY55" fmla="*/ 242969 h 608735"/>
                  <a:gd name="connsiteX56" fmla="*/ 133830 w 561065"/>
                  <a:gd name="connsiteY56" fmla="*/ 188509 h 608735"/>
                  <a:gd name="connsiteX57" fmla="*/ 160453 w 561065"/>
                  <a:gd name="connsiteY57" fmla="*/ 162970 h 608735"/>
                  <a:gd name="connsiteX58" fmla="*/ 158877 w 561065"/>
                  <a:gd name="connsiteY58" fmla="*/ 118715 h 608735"/>
                  <a:gd name="connsiteX59" fmla="*/ 277747 w 561065"/>
                  <a:gd name="connsiteY59" fmla="*/ 0 h 60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561065" h="608735">
                    <a:moveTo>
                      <a:pt x="191479" y="375902"/>
                    </a:moveTo>
                    <a:cubicBezTo>
                      <a:pt x="195917" y="394559"/>
                      <a:pt x="238604" y="518455"/>
                      <a:pt x="245437" y="535655"/>
                    </a:cubicBezTo>
                    <a:lnTo>
                      <a:pt x="250809" y="420563"/>
                    </a:lnTo>
                    <a:cubicBezTo>
                      <a:pt x="248999" y="417881"/>
                      <a:pt x="247773" y="414732"/>
                      <a:pt x="246371" y="411817"/>
                    </a:cubicBezTo>
                    <a:lnTo>
                      <a:pt x="228911" y="377418"/>
                    </a:lnTo>
                    <a:cubicBezTo>
                      <a:pt x="241466" y="387446"/>
                      <a:pt x="259860" y="393743"/>
                      <a:pt x="280299" y="393743"/>
                    </a:cubicBezTo>
                    <a:cubicBezTo>
                      <a:pt x="301263" y="393743"/>
                      <a:pt x="320008" y="387155"/>
                      <a:pt x="332563" y="376718"/>
                    </a:cubicBezTo>
                    <a:lnTo>
                      <a:pt x="314811" y="411817"/>
                    </a:lnTo>
                    <a:cubicBezTo>
                      <a:pt x="313409" y="414732"/>
                      <a:pt x="312183" y="417881"/>
                      <a:pt x="310373" y="420563"/>
                    </a:cubicBezTo>
                    <a:lnTo>
                      <a:pt x="315745" y="535655"/>
                    </a:lnTo>
                    <a:cubicBezTo>
                      <a:pt x="322519" y="518455"/>
                      <a:pt x="365089" y="394618"/>
                      <a:pt x="369644" y="375960"/>
                    </a:cubicBezTo>
                    <a:cubicBezTo>
                      <a:pt x="394754" y="384881"/>
                      <a:pt x="419397" y="393685"/>
                      <a:pt x="443223" y="403946"/>
                    </a:cubicBezTo>
                    <a:cubicBezTo>
                      <a:pt x="443223" y="403946"/>
                      <a:pt x="490757" y="422895"/>
                      <a:pt x="506290" y="430241"/>
                    </a:cubicBezTo>
                    <a:cubicBezTo>
                      <a:pt x="506815" y="430475"/>
                      <a:pt x="507341" y="430766"/>
                      <a:pt x="507925" y="430999"/>
                    </a:cubicBezTo>
                    <a:cubicBezTo>
                      <a:pt x="509210" y="431699"/>
                      <a:pt x="510261" y="432224"/>
                      <a:pt x="510728" y="432573"/>
                    </a:cubicBezTo>
                    <a:cubicBezTo>
                      <a:pt x="518553" y="437238"/>
                      <a:pt x="524976" y="444234"/>
                      <a:pt x="528831" y="452630"/>
                    </a:cubicBezTo>
                    <a:lnTo>
                      <a:pt x="528831" y="452688"/>
                    </a:lnTo>
                    <a:cubicBezTo>
                      <a:pt x="530232" y="455720"/>
                      <a:pt x="531342" y="458985"/>
                      <a:pt x="532042" y="462308"/>
                    </a:cubicBezTo>
                    <a:cubicBezTo>
                      <a:pt x="538408" y="481607"/>
                      <a:pt x="552539" y="524694"/>
                      <a:pt x="558671" y="548307"/>
                    </a:cubicBezTo>
                    <a:cubicBezTo>
                      <a:pt x="559547" y="550697"/>
                      <a:pt x="560131" y="553204"/>
                      <a:pt x="560539" y="555828"/>
                    </a:cubicBezTo>
                    <a:cubicBezTo>
                      <a:pt x="560831" y="558102"/>
                      <a:pt x="561065" y="560492"/>
                      <a:pt x="561065" y="562824"/>
                    </a:cubicBezTo>
                    <a:cubicBezTo>
                      <a:pt x="561065" y="588187"/>
                      <a:pt x="540510" y="608710"/>
                      <a:pt x="515166" y="608710"/>
                    </a:cubicBezTo>
                    <a:lnTo>
                      <a:pt x="471311" y="608710"/>
                    </a:lnTo>
                    <a:lnTo>
                      <a:pt x="283044" y="608710"/>
                    </a:lnTo>
                    <a:lnTo>
                      <a:pt x="280532" y="608710"/>
                    </a:lnTo>
                    <a:lnTo>
                      <a:pt x="278080" y="608710"/>
                    </a:lnTo>
                    <a:cubicBezTo>
                      <a:pt x="215305" y="608768"/>
                      <a:pt x="152529" y="608710"/>
                      <a:pt x="89812" y="608710"/>
                    </a:cubicBezTo>
                    <a:lnTo>
                      <a:pt x="45957" y="608710"/>
                    </a:lnTo>
                    <a:cubicBezTo>
                      <a:pt x="20555" y="608710"/>
                      <a:pt x="0" y="588187"/>
                      <a:pt x="0" y="562824"/>
                    </a:cubicBezTo>
                    <a:cubicBezTo>
                      <a:pt x="0" y="560492"/>
                      <a:pt x="175" y="558102"/>
                      <a:pt x="584" y="555828"/>
                    </a:cubicBezTo>
                    <a:cubicBezTo>
                      <a:pt x="934" y="553263"/>
                      <a:pt x="1577" y="550697"/>
                      <a:pt x="2453" y="548307"/>
                    </a:cubicBezTo>
                    <a:cubicBezTo>
                      <a:pt x="8584" y="524577"/>
                      <a:pt x="22657" y="481607"/>
                      <a:pt x="29081" y="462308"/>
                    </a:cubicBezTo>
                    <a:cubicBezTo>
                      <a:pt x="29782" y="458985"/>
                      <a:pt x="30833" y="455720"/>
                      <a:pt x="32234" y="452688"/>
                    </a:cubicBezTo>
                    <a:lnTo>
                      <a:pt x="32234" y="452630"/>
                    </a:lnTo>
                    <a:cubicBezTo>
                      <a:pt x="36147" y="444234"/>
                      <a:pt x="42512" y="437238"/>
                      <a:pt x="50395" y="432457"/>
                    </a:cubicBezTo>
                    <a:cubicBezTo>
                      <a:pt x="50863" y="432107"/>
                      <a:pt x="51855" y="431524"/>
                      <a:pt x="53198" y="430941"/>
                    </a:cubicBezTo>
                    <a:cubicBezTo>
                      <a:pt x="53724" y="430591"/>
                      <a:pt x="54308" y="430358"/>
                      <a:pt x="54833" y="430125"/>
                    </a:cubicBezTo>
                    <a:cubicBezTo>
                      <a:pt x="70308" y="422895"/>
                      <a:pt x="117901" y="403888"/>
                      <a:pt x="117901" y="403888"/>
                    </a:cubicBezTo>
                    <a:cubicBezTo>
                      <a:pt x="141726" y="393626"/>
                      <a:pt x="166311" y="384823"/>
                      <a:pt x="191479" y="375902"/>
                    </a:cubicBezTo>
                    <a:close/>
                    <a:moveTo>
                      <a:pt x="277747" y="0"/>
                    </a:moveTo>
                    <a:lnTo>
                      <a:pt x="277980" y="0"/>
                    </a:lnTo>
                    <a:lnTo>
                      <a:pt x="278214" y="0"/>
                    </a:lnTo>
                    <a:lnTo>
                      <a:pt x="280491" y="0"/>
                    </a:lnTo>
                    <a:lnTo>
                      <a:pt x="282768" y="0"/>
                    </a:lnTo>
                    <a:lnTo>
                      <a:pt x="283001" y="0"/>
                    </a:lnTo>
                    <a:lnTo>
                      <a:pt x="283235" y="0"/>
                    </a:lnTo>
                    <a:cubicBezTo>
                      <a:pt x="348858" y="0"/>
                      <a:pt x="402105" y="53118"/>
                      <a:pt x="401988" y="118656"/>
                    </a:cubicBezTo>
                    <a:cubicBezTo>
                      <a:pt x="401988" y="125420"/>
                      <a:pt x="400470" y="154807"/>
                      <a:pt x="400470" y="162854"/>
                    </a:cubicBezTo>
                    <a:cubicBezTo>
                      <a:pt x="403331" y="163029"/>
                      <a:pt x="429954" y="156673"/>
                      <a:pt x="427093" y="188509"/>
                    </a:cubicBezTo>
                    <a:cubicBezTo>
                      <a:pt x="421021" y="256030"/>
                      <a:pt x="395215" y="242969"/>
                      <a:pt x="394456" y="242969"/>
                    </a:cubicBezTo>
                    <a:cubicBezTo>
                      <a:pt x="381670" y="283901"/>
                      <a:pt x="361820" y="309964"/>
                      <a:pt x="342436" y="326465"/>
                    </a:cubicBezTo>
                    <a:cubicBezTo>
                      <a:pt x="312485" y="351946"/>
                      <a:pt x="283468" y="354745"/>
                      <a:pt x="283001" y="354745"/>
                    </a:cubicBezTo>
                    <a:cubicBezTo>
                      <a:pt x="282125" y="354803"/>
                      <a:pt x="281250" y="354803"/>
                      <a:pt x="280491" y="354803"/>
                    </a:cubicBezTo>
                    <a:cubicBezTo>
                      <a:pt x="279615" y="354803"/>
                      <a:pt x="278856" y="354745"/>
                      <a:pt x="277980" y="354745"/>
                    </a:cubicBezTo>
                    <a:cubicBezTo>
                      <a:pt x="277455" y="354745"/>
                      <a:pt x="248263" y="351946"/>
                      <a:pt x="218136" y="326116"/>
                    </a:cubicBezTo>
                    <a:cubicBezTo>
                      <a:pt x="198811" y="309556"/>
                      <a:pt x="179136" y="283609"/>
                      <a:pt x="166467" y="242969"/>
                    </a:cubicBezTo>
                    <a:cubicBezTo>
                      <a:pt x="165649" y="242969"/>
                      <a:pt x="139902" y="256030"/>
                      <a:pt x="133830" y="188509"/>
                    </a:cubicBezTo>
                    <a:cubicBezTo>
                      <a:pt x="130969" y="156731"/>
                      <a:pt x="157592" y="163087"/>
                      <a:pt x="160453" y="162970"/>
                    </a:cubicBezTo>
                    <a:cubicBezTo>
                      <a:pt x="160453" y="154807"/>
                      <a:pt x="158877" y="125478"/>
                      <a:pt x="158877" y="118715"/>
                    </a:cubicBezTo>
                    <a:cubicBezTo>
                      <a:pt x="158877" y="53177"/>
                      <a:pt x="212123" y="0"/>
                      <a:pt x="27774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6" name="ïšliḍe">
              <a:extLst>
                <a:ext uri="{FF2B5EF4-FFF2-40B4-BE49-F238E27FC236}">
                  <a16:creationId xmlns:a16="http://schemas.microsoft.com/office/drawing/2014/main" id="{F56A0CE4-99BF-482B-A48B-4668221A6271}"/>
                </a:ext>
              </a:extLst>
            </p:cNvPr>
            <p:cNvSpPr/>
            <p:nvPr/>
          </p:nvSpPr>
          <p:spPr>
            <a:xfrm>
              <a:off x="4643105" y="5164808"/>
              <a:ext cx="2905791" cy="96929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 fontScale="5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When you copy &amp; paste, choose "keep text only" option.</a:t>
              </a:r>
            </a:p>
          </p:txBody>
        </p:sp>
        <p:sp>
          <p:nvSpPr>
            <p:cNvPr id="17" name="î$1îḋé">
              <a:extLst>
                <a:ext uri="{FF2B5EF4-FFF2-40B4-BE49-F238E27FC236}">
                  <a16:creationId xmlns:a16="http://schemas.microsoft.com/office/drawing/2014/main" id="{A2F0A31F-EB11-40BB-8059-A419D57874A3}"/>
                </a:ext>
              </a:extLst>
            </p:cNvPr>
            <p:cNvSpPr txBox="1"/>
            <p:nvPr/>
          </p:nvSpPr>
          <p:spPr bwMode="auto">
            <a:xfrm>
              <a:off x="4643105" y="4632580"/>
              <a:ext cx="2905791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8" name="íṩľîḓè">
              <a:extLst>
                <a:ext uri="{FF2B5EF4-FFF2-40B4-BE49-F238E27FC236}">
                  <a16:creationId xmlns:a16="http://schemas.microsoft.com/office/drawing/2014/main" id="{6A5372B0-54B7-43E1-B0AA-1C34477D17DA}"/>
                </a:ext>
              </a:extLst>
            </p:cNvPr>
            <p:cNvSpPr/>
            <p:nvPr/>
          </p:nvSpPr>
          <p:spPr>
            <a:xfrm>
              <a:off x="6015781" y="4352925"/>
              <a:ext cx="160438" cy="16043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íṥḻíďê">
              <a:extLst>
                <a:ext uri="{FF2B5EF4-FFF2-40B4-BE49-F238E27FC236}">
                  <a16:creationId xmlns:a16="http://schemas.microsoft.com/office/drawing/2014/main" id="{B7CAD541-39C5-944A-9B07-38A45B89E8E9}"/>
                </a:ext>
              </a:extLst>
            </p:cNvPr>
            <p:cNvSpPr txBox="1"/>
            <p:nvPr/>
          </p:nvSpPr>
          <p:spPr>
            <a:xfrm>
              <a:off x="1225550" y="2591170"/>
              <a:ext cx="108585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55000" lnSpcReduction="20000"/>
            </a:bodyPr>
            <a:lstStyle/>
            <a:p>
              <a:pPr>
                <a:buSzPct val="25000"/>
              </a:pPr>
              <a:r>
                <a:rPr lang="zh-CN" altLang="en-US" sz="2000" dirty="0">
                  <a:solidFill>
                    <a:srgbClr val="3A3838"/>
                  </a:solidFill>
                </a:rPr>
                <a:t>全體購買平均</a:t>
              </a:r>
              <a:endParaRPr lang="en-US" sz="2000" dirty="0">
                <a:solidFill>
                  <a:srgbClr val="3A3838"/>
                </a:solidFill>
              </a:endParaRPr>
            </a:p>
          </p:txBody>
        </p:sp>
      </p:grpSp>
      <p:pic>
        <p:nvPicPr>
          <p:cNvPr id="33" name="圖片 32">
            <a:extLst>
              <a:ext uri="{FF2B5EF4-FFF2-40B4-BE49-F238E27FC236}">
                <a16:creationId xmlns:a16="http://schemas.microsoft.com/office/drawing/2014/main" id="{4260AE00-2221-9B46-8DE2-44A63FF8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94" y="2574967"/>
            <a:ext cx="5041900" cy="32004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99FDFC11-CB7A-0441-9693-EC0C1F501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2593425"/>
            <a:ext cx="4965700" cy="3200400"/>
          </a:xfrm>
          <a:prstGeom prst="rect">
            <a:avLst/>
          </a:prstGeom>
        </p:spPr>
      </p:pic>
      <p:sp>
        <p:nvSpPr>
          <p:cNvPr id="37" name="íṥḻíďê">
            <a:extLst>
              <a:ext uri="{FF2B5EF4-FFF2-40B4-BE49-F238E27FC236}">
                <a16:creationId xmlns:a16="http://schemas.microsoft.com/office/drawing/2014/main" id="{CED7E52D-72F7-054A-9ECE-3417A4FC4721}"/>
              </a:ext>
            </a:extLst>
          </p:cNvPr>
          <p:cNvSpPr txBox="1"/>
          <p:nvPr/>
        </p:nvSpPr>
        <p:spPr>
          <a:xfrm>
            <a:off x="1094444" y="1369613"/>
            <a:ext cx="10858500" cy="69604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zh-CN" altLang="en-US" sz="2000" dirty="0">
                <a:solidFill>
                  <a:srgbClr val="3A3838"/>
                </a:solidFill>
              </a:rPr>
              <a:t>標準：購買折數</a:t>
            </a:r>
            <a:r>
              <a:rPr lang="en-US" altLang="zh-CN" sz="2000" dirty="0">
                <a:solidFill>
                  <a:srgbClr val="3A3838"/>
                </a:solidFill>
              </a:rPr>
              <a:t>&gt;X%</a:t>
            </a:r>
            <a:r>
              <a:rPr lang="zh-CN" altLang="en-US" sz="2000" dirty="0">
                <a:solidFill>
                  <a:srgbClr val="3A3838"/>
                </a:solidFill>
              </a:rPr>
              <a:t>的人</a:t>
            </a:r>
            <a:r>
              <a:rPr lang="en-US" altLang="zh-CN" sz="2000" dirty="0">
                <a:solidFill>
                  <a:srgbClr val="3A3838"/>
                </a:solidFill>
              </a:rPr>
              <a:t>(</a:t>
            </a:r>
            <a:r>
              <a:rPr lang="zh-CN" altLang="en-US" sz="2000" dirty="0">
                <a:solidFill>
                  <a:srgbClr val="3A3838"/>
                </a:solidFill>
              </a:rPr>
              <a:t>每群不同）</a:t>
            </a:r>
            <a:endParaRPr lang="en-US" sz="2000" dirty="0">
              <a:solidFill>
                <a:srgbClr val="3A3838"/>
              </a:solidFill>
            </a:endParaRPr>
          </a:p>
        </p:txBody>
      </p:sp>
      <p:sp>
        <p:nvSpPr>
          <p:cNvPr id="38" name="íṥḻíďê">
            <a:extLst>
              <a:ext uri="{FF2B5EF4-FFF2-40B4-BE49-F238E27FC236}">
                <a16:creationId xmlns:a16="http://schemas.microsoft.com/office/drawing/2014/main" id="{2F0007B0-4391-2C4E-9C25-8FA4724E18D7}"/>
              </a:ext>
            </a:extLst>
          </p:cNvPr>
          <p:cNvSpPr txBox="1"/>
          <p:nvPr/>
        </p:nvSpPr>
        <p:spPr>
          <a:xfrm>
            <a:off x="1693806" y="5752008"/>
            <a:ext cx="4419556" cy="69604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zh-TW" altLang="en-US" dirty="0">
                <a:solidFill>
                  <a:srgbClr val="3A383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每月平均購買金額與購買折扣</a:t>
            </a:r>
            <a:r>
              <a:rPr lang="en-US" altLang="zh-TW" dirty="0">
                <a:solidFill>
                  <a:srgbClr val="3A383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</a:t>
            </a:r>
            <a:r>
              <a:rPr lang="zh-TW" altLang="en-US" dirty="0">
                <a:solidFill>
                  <a:srgbClr val="3A383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數分佈圖</a:t>
            </a:r>
            <a:endParaRPr lang="en-US" dirty="0">
              <a:solidFill>
                <a:srgbClr val="3A3838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íṥḻíďê">
            <a:extLst>
              <a:ext uri="{FF2B5EF4-FFF2-40B4-BE49-F238E27FC236}">
                <a16:creationId xmlns:a16="http://schemas.microsoft.com/office/drawing/2014/main" id="{E2EC86FC-7B99-6F40-A9B1-6DE636007718}"/>
              </a:ext>
            </a:extLst>
          </p:cNvPr>
          <p:cNvSpPr txBox="1"/>
          <p:nvPr/>
        </p:nvSpPr>
        <p:spPr>
          <a:xfrm>
            <a:off x="7624619" y="5706960"/>
            <a:ext cx="3940975" cy="69604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zh-TW" altLang="en-US" dirty="0">
                <a:solidFill>
                  <a:srgbClr val="3A383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總購買金額與購買折</a:t>
            </a:r>
            <a:r>
              <a:rPr lang="zh-CN" altLang="en-US" dirty="0">
                <a:solidFill>
                  <a:srgbClr val="3A383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扣</a:t>
            </a:r>
            <a:r>
              <a:rPr lang="en-US" altLang="zh-CN" dirty="0">
                <a:solidFill>
                  <a:srgbClr val="3A383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</a:t>
            </a:r>
            <a:r>
              <a:rPr lang="zh-TW" altLang="en-US" dirty="0">
                <a:solidFill>
                  <a:srgbClr val="3A383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數分佈圖</a:t>
            </a:r>
            <a:endParaRPr lang="en-US" dirty="0">
              <a:solidFill>
                <a:srgbClr val="3A3838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íŝlïḋê">
            <a:extLst>
              <a:ext uri="{FF2B5EF4-FFF2-40B4-BE49-F238E27FC236}">
                <a16:creationId xmlns:a16="http://schemas.microsoft.com/office/drawing/2014/main" id="{0F4C38AB-91EF-2149-8E43-ECF8A5EB0C33}"/>
              </a:ext>
            </a:extLst>
          </p:cNvPr>
          <p:cNvSpPr/>
          <p:nvPr/>
        </p:nvSpPr>
        <p:spPr>
          <a:xfrm>
            <a:off x="940483" y="1507738"/>
            <a:ext cx="153961" cy="4595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接连接符 16">
            <a:extLst>
              <a:ext uri="{FF2B5EF4-FFF2-40B4-BE49-F238E27FC236}">
                <a16:creationId xmlns:a16="http://schemas.microsoft.com/office/drawing/2014/main" id="{9ABDD7F9-6D52-1B46-8432-6A494AE4A52D}"/>
              </a:ext>
            </a:extLst>
          </p:cNvPr>
          <p:cNvCxnSpPr>
            <a:cxnSpLocks/>
          </p:cNvCxnSpPr>
          <p:nvPr/>
        </p:nvCxnSpPr>
        <p:spPr>
          <a:xfrm>
            <a:off x="844550" y="1319994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0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4EC86E1-105D-3D43-AF5B-124D99EF128D}"/>
              </a:ext>
            </a:extLst>
          </p:cNvPr>
          <p:cNvSpPr/>
          <p:nvPr/>
        </p:nvSpPr>
        <p:spPr>
          <a:xfrm>
            <a:off x="619539" y="1906242"/>
            <a:ext cx="608872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衝動購物且價格敏感者</a:t>
            </a:r>
            <a:r>
              <a:rPr lang="en-US" altLang="zh-TW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購買折數</a:t>
            </a:r>
            <a:r>
              <a:rPr lang="en-US" altLang="zh-TW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&gt;4.6%)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多線下購買（可能因為線下折扣較多）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買的多是線下特價商品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線上轉換率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online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view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conversion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rate)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也更高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線下購買者且價格敏感者</a:t>
            </a:r>
            <a:r>
              <a:rPr lang="en-US" altLang="zh-TW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購買折數</a:t>
            </a:r>
            <a:r>
              <a:rPr lang="en-US" altLang="zh-TW" sz="2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5.5%)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轉換率比一般線下購買者低</a:t>
            </a:r>
            <a:endParaRPr lang="en-US" altLang="zh-TW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B0A4E3-9452-0341-850A-B7469795FDDF}"/>
              </a:ext>
            </a:extLst>
          </p:cNvPr>
          <p:cNvSpPr txBox="1">
            <a:spLocks/>
          </p:cNvSpPr>
          <p:nvPr/>
        </p:nvSpPr>
        <p:spPr>
          <a:xfrm>
            <a:off x="619539" y="57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4" name="íŝlïḋê">
            <a:extLst>
              <a:ext uri="{FF2B5EF4-FFF2-40B4-BE49-F238E27FC236}">
                <a16:creationId xmlns:a16="http://schemas.microsoft.com/office/drawing/2014/main" id="{FB781D07-A90F-E04B-A0F1-F082283B891F}"/>
              </a:ext>
            </a:extLst>
          </p:cNvPr>
          <p:cNvSpPr/>
          <p:nvPr/>
        </p:nvSpPr>
        <p:spPr>
          <a:xfrm>
            <a:off x="371926" y="1920530"/>
            <a:ext cx="113849" cy="4940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直接连接符 10">
            <a:extLst>
              <a:ext uri="{FF2B5EF4-FFF2-40B4-BE49-F238E27FC236}">
                <a16:creationId xmlns:a16="http://schemas.microsoft.com/office/drawing/2014/main" id="{04F7E155-C514-DE45-8779-43B5968DAA82}"/>
              </a:ext>
            </a:extLst>
          </p:cNvPr>
          <p:cNvCxnSpPr>
            <a:cxnSpLocks/>
          </p:cNvCxnSpPr>
          <p:nvPr/>
        </p:nvCxnSpPr>
        <p:spPr>
          <a:xfrm>
            <a:off x="619539" y="3544555"/>
            <a:ext cx="551621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ŝlïḋê">
            <a:extLst>
              <a:ext uri="{FF2B5EF4-FFF2-40B4-BE49-F238E27FC236}">
                <a16:creationId xmlns:a16="http://schemas.microsoft.com/office/drawing/2014/main" id="{32CA277E-344E-514E-B92F-E508D89391E0}"/>
              </a:ext>
            </a:extLst>
          </p:cNvPr>
          <p:cNvSpPr/>
          <p:nvPr/>
        </p:nvSpPr>
        <p:spPr>
          <a:xfrm>
            <a:off x="402271" y="4045538"/>
            <a:ext cx="113849" cy="4940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F4A06A4-FF06-D740-A820-EFD1B10396AE}"/>
              </a:ext>
            </a:extLst>
          </p:cNvPr>
          <p:cNvSpPr txBox="1">
            <a:spLocks/>
          </p:cNvSpPr>
          <p:nvPr/>
        </p:nvSpPr>
        <p:spPr>
          <a:xfrm>
            <a:off x="516120" y="271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每群重要特性</a:t>
            </a:r>
          </a:p>
        </p:txBody>
      </p:sp>
      <p:cxnSp>
        <p:nvCxnSpPr>
          <p:cNvPr id="37" name="直接连接符 16">
            <a:extLst>
              <a:ext uri="{FF2B5EF4-FFF2-40B4-BE49-F238E27FC236}">
                <a16:creationId xmlns:a16="http://schemas.microsoft.com/office/drawing/2014/main" id="{439CAAFA-C053-2F41-8BDC-A17D8F5E4F71}"/>
              </a:ext>
            </a:extLst>
          </p:cNvPr>
          <p:cNvCxnSpPr>
            <a:cxnSpLocks/>
          </p:cNvCxnSpPr>
          <p:nvPr/>
        </p:nvCxnSpPr>
        <p:spPr>
          <a:xfrm>
            <a:off x="327991" y="1394868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îsḻiḋè">
            <a:extLst>
              <a:ext uri="{FF2B5EF4-FFF2-40B4-BE49-F238E27FC236}">
                <a16:creationId xmlns:a16="http://schemas.microsoft.com/office/drawing/2014/main" id="{C85AFE1F-6D56-5E4B-8135-6392269900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36917" y="2032555"/>
            <a:ext cx="2830513" cy="3724282"/>
            <a:chOff x="2953" y="987"/>
            <a:chExt cx="1783" cy="2346"/>
          </a:xfrm>
        </p:grpSpPr>
        <p:sp>
          <p:nvSpPr>
            <p:cNvPr id="47" name="ïŝ1íďê">
              <a:extLst>
                <a:ext uri="{FF2B5EF4-FFF2-40B4-BE49-F238E27FC236}">
                  <a16:creationId xmlns:a16="http://schemas.microsoft.com/office/drawing/2014/main" id="{08881E43-609E-3D4B-A02F-D09B6402F565}"/>
                </a:ext>
              </a:extLst>
            </p:cNvPr>
            <p:cNvSpPr/>
            <p:nvPr/>
          </p:nvSpPr>
          <p:spPr bwMode="auto">
            <a:xfrm>
              <a:off x="4508" y="1862"/>
              <a:ext cx="202" cy="175"/>
            </a:xfrm>
            <a:custGeom>
              <a:avLst/>
              <a:gdLst>
                <a:gd name="T0" fmla="*/ 0 w 23"/>
                <a:gd name="T1" fmla="*/ 20 h 20"/>
                <a:gd name="T2" fmla="*/ 23 w 23"/>
                <a:gd name="T3" fmla="*/ 20 h 20"/>
                <a:gd name="T4" fmla="*/ 19 w 23"/>
                <a:gd name="T5" fmla="*/ 0 h 20"/>
                <a:gd name="T6" fmla="*/ 0 w 2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2" y="13"/>
                    <a:pt x="21" y="6"/>
                    <a:pt x="19" y="0"/>
                  </a:cubicBezTo>
                  <a:cubicBezTo>
                    <a:pt x="15" y="8"/>
                    <a:pt x="8" y="15"/>
                    <a:pt x="0" y="2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šḻïḓê">
              <a:extLst>
                <a:ext uri="{FF2B5EF4-FFF2-40B4-BE49-F238E27FC236}">
                  <a16:creationId xmlns:a16="http://schemas.microsoft.com/office/drawing/2014/main" id="{C12A3598-7813-EE4C-9616-624EEB907675}"/>
                </a:ext>
              </a:extLst>
            </p:cNvPr>
            <p:cNvSpPr/>
            <p:nvPr/>
          </p:nvSpPr>
          <p:spPr bwMode="auto">
            <a:xfrm>
              <a:off x="2953" y="1600"/>
              <a:ext cx="817" cy="1313"/>
            </a:xfrm>
            <a:custGeom>
              <a:avLst/>
              <a:gdLst>
                <a:gd name="T0" fmla="*/ 17 w 93"/>
                <a:gd name="T1" fmla="*/ 0 h 150"/>
                <a:gd name="T2" fmla="*/ 0 w 93"/>
                <a:gd name="T3" fmla="*/ 55 h 150"/>
                <a:gd name="T4" fmla="*/ 71 w 93"/>
                <a:gd name="T5" fmla="*/ 150 h 150"/>
                <a:gd name="T6" fmla="*/ 93 w 93"/>
                <a:gd name="T7" fmla="*/ 54 h 150"/>
                <a:gd name="T8" fmla="*/ 17 w 93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0">
                  <a:moveTo>
                    <a:pt x="17" y="0"/>
                  </a:moveTo>
                  <a:cubicBezTo>
                    <a:pt x="6" y="16"/>
                    <a:pt x="0" y="35"/>
                    <a:pt x="0" y="55"/>
                  </a:cubicBezTo>
                  <a:cubicBezTo>
                    <a:pt x="0" y="100"/>
                    <a:pt x="30" y="137"/>
                    <a:pt x="71" y="150"/>
                  </a:cubicBezTo>
                  <a:cubicBezTo>
                    <a:pt x="93" y="54"/>
                    <a:pt x="93" y="54"/>
                    <a:pt x="93" y="54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ṡḻíḍe">
              <a:extLst>
                <a:ext uri="{FF2B5EF4-FFF2-40B4-BE49-F238E27FC236}">
                  <a16:creationId xmlns:a16="http://schemas.microsoft.com/office/drawing/2014/main" id="{C06C9A76-8C2B-2A4C-98EB-C21AA62FA576}"/>
                </a:ext>
              </a:extLst>
            </p:cNvPr>
            <p:cNvSpPr/>
            <p:nvPr/>
          </p:nvSpPr>
          <p:spPr bwMode="auto">
            <a:xfrm>
              <a:off x="3137" y="1232"/>
              <a:ext cx="694" cy="796"/>
            </a:xfrm>
            <a:custGeom>
              <a:avLst/>
              <a:gdLst>
                <a:gd name="T0" fmla="*/ 79 w 79"/>
                <a:gd name="T1" fmla="*/ 91 h 91"/>
                <a:gd name="T2" fmla="*/ 49 w 79"/>
                <a:gd name="T3" fmla="*/ 35 h 91"/>
                <a:gd name="T4" fmla="*/ 59 w 79"/>
                <a:gd name="T5" fmla="*/ 0 h 91"/>
                <a:gd name="T6" fmla="*/ 0 w 79"/>
                <a:gd name="T7" fmla="*/ 36 h 91"/>
                <a:gd name="T8" fmla="*/ 78 w 79"/>
                <a:gd name="T9" fmla="*/ 91 h 91"/>
                <a:gd name="T10" fmla="*/ 79 w 79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91">
                  <a:moveTo>
                    <a:pt x="79" y="91"/>
                  </a:moveTo>
                  <a:cubicBezTo>
                    <a:pt x="61" y="79"/>
                    <a:pt x="49" y="58"/>
                    <a:pt x="49" y="35"/>
                  </a:cubicBezTo>
                  <a:cubicBezTo>
                    <a:pt x="49" y="22"/>
                    <a:pt x="53" y="10"/>
                    <a:pt x="59" y="0"/>
                  </a:cubicBezTo>
                  <a:cubicBezTo>
                    <a:pt x="35" y="5"/>
                    <a:pt x="15" y="18"/>
                    <a:pt x="0" y="36"/>
                  </a:cubicBezTo>
                  <a:cubicBezTo>
                    <a:pt x="78" y="91"/>
                    <a:pt x="78" y="91"/>
                    <a:pt x="78" y="91"/>
                  </a:cubicBezTo>
                  <a:lnTo>
                    <a:pt x="79" y="9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ŝḷîḍè">
              <a:extLst>
                <a:ext uri="{FF2B5EF4-FFF2-40B4-BE49-F238E27FC236}">
                  <a16:creationId xmlns:a16="http://schemas.microsoft.com/office/drawing/2014/main" id="{DAF14576-1078-CC4E-BA05-5316BB674724}"/>
                </a:ext>
              </a:extLst>
            </p:cNvPr>
            <p:cNvSpPr/>
            <p:nvPr/>
          </p:nvSpPr>
          <p:spPr bwMode="auto">
            <a:xfrm>
              <a:off x="3638" y="2098"/>
              <a:ext cx="395" cy="850"/>
            </a:xfrm>
            <a:custGeom>
              <a:avLst/>
              <a:gdLst>
                <a:gd name="T0" fmla="*/ 45 w 45"/>
                <a:gd name="T1" fmla="*/ 2 h 97"/>
                <a:gd name="T2" fmla="*/ 37 w 45"/>
                <a:gd name="T3" fmla="*/ 0 h 97"/>
                <a:gd name="T4" fmla="*/ 22 w 45"/>
                <a:gd name="T5" fmla="*/ 0 h 97"/>
                <a:gd name="T6" fmla="*/ 0 w 45"/>
                <a:gd name="T7" fmla="*/ 95 h 97"/>
                <a:gd name="T8" fmla="*/ 22 w 45"/>
                <a:gd name="T9" fmla="*/ 97 h 97"/>
                <a:gd name="T10" fmla="*/ 38 w 45"/>
                <a:gd name="T11" fmla="*/ 96 h 97"/>
                <a:gd name="T12" fmla="*/ 38 w 45"/>
                <a:gd name="T13" fmla="*/ 34 h 97"/>
                <a:gd name="T14" fmla="*/ 45 w 45"/>
                <a:gd name="T15" fmla="*/ 18 h 97"/>
                <a:gd name="T16" fmla="*/ 45 w 45"/>
                <a:gd name="T17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97">
                  <a:moveTo>
                    <a:pt x="45" y="2"/>
                  </a:moveTo>
                  <a:cubicBezTo>
                    <a:pt x="42" y="1"/>
                    <a:pt x="39" y="1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" y="96"/>
                    <a:pt x="14" y="97"/>
                    <a:pt x="22" y="97"/>
                  </a:cubicBezTo>
                  <a:cubicBezTo>
                    <a:pt x="27" y="97"/>
                    <a:pt x="33" y="97"/>
                    <a:pt x="38" y="96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28"/>
                    <a:pt x="40" y="22"/>
                    <a:pt x="45" y="18"/>
                  </a:cubicBezTo>
                  <a:lnTo>
                    <a:pt x="45" y="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ś1ïďe">
              <a:extLst>
                <a:ext uri="{FF2B5EF4-FFF2-40B4-BE49-F238E27FC236}">
                  <a16:creationId xmlns:a16="http://schemas.microsoft.com/office/drawing/2014/main" id="{40757D7D-92DE-2349-BDD0-9B2DCB0CAB02}"/>
                </a:ext>
              </a:extLst>
            </p:cNvPr>
            <p:cNvSpPr/>
            <p:nvPr/>
          </p:nvSpPr>
          <p:spPr bwMode="auto">
            <a:xfrm>
              <a:off x="4314" y="2098"/>
              <a:ext cx="396" cy="666"/>
            </a:xfrm>
            <a:custGeom>
              <a:avLst/>
              <a:gdLst>
                <a:gd name="T0" fmla="*/ 0 w 45"/>
                <a:gd name="T1" fmla="*/ 2 h 76"/>
                <a:gd name="T2" fmla="*/ 0 w 45"/>
                <a:gd name="T3" fmla="*/ 18 h 76"/>
                <a:gd name="T4" fmla="*/ 6 w 45"/>
                <a:gd name="T5" fmla="*/ 34 h 76"/>
                <a:gd name="T6" fmla="*/ 6 w 45"/>
                <a:gd name="T7" fmla="*/ 76 h 76"/>
                <a:gd name="T8" fmla="*/ 45 w 45"/>
                <a:gd name="T9" fmla="*/ 0 h 76"/>
                <a:gd name="T10" fmla="*/ 8 w 45"/>
                <a:gd name="T11" fmla="*/ 0 h 76"/>
                <a:gd name="T12" fmla="*/ 0 w 45"/>
                <a:gd name="T13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0" y="2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4" y="22"/>
                    <a:pt x="6" y="28"/>
                    <a:pt x="6" y="3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29" y="58"/>
                    <a:pt x="44" y="31"/>
                    <a:pt x="4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1"/>
                    <a:pt x="2" y="1"/>
                    <a:pt x="0" y="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ṥľíḑê">
              <a:extLst>
                <a:ext uri="{FF2B5EF4-FFF2-40B4-BE49-F238E27FC236}">
                  <a16:creationId xmlns:a16="http://schemas.microsoft.com/office/drawing/2014/main" id="{E0AF38BD-E0F1-F747-937E-3A218AC16EC0}"/>
                </a:ext>
              </a:extLst>
            </p:cNvPr>
            <p:cNvSpPr/>
            <p:nvPr/>
          </p:nvSpPr>
          <p:spPr bwMode="auto">
            <a:xfrm>
              <a:off x="3612" y="987"/>
              <a:ext cx="1124" cy="2346"/>
            </a:xfrm>
            <a:custGeom>
              <a:avLst/>
              <a:gdLst>
                <a:gd name="T0" fmla="*/ 75 w 128"/>
                <a:gd name="T1" fmla="*/ 147 h 268"/>
                <a:gd name="T2" fmla="*/ 75 w 128"/>
                <a:gd name="T3" fmla="*/ 125 h 268"/>
                <a:gd name="T4" fmla="*/ 128 w 128"/>
                <a:gd name="T5" fmla="*/ 63 h 268"/>
                <a:gd name="T6" fmla="*/ 64 w 128"/>
                <a:gd name="T7" fmla="*/ 0 h 268"/>
                <a:gd name="T8" fmla="*/ 0 w 128"/>
                <a:gd name="T9" fmla="*/ 63 h 268"/>
                <a:gd name="T10" fmla="*/ 52 w 128"/>
                <a:gd name="T11" fmla="*/ 125 h 268"/>
                <a:gd name="T12" fmla="*/ 52 w 128"/>
                <a:gd name="T13" fmla="*/ 147 h 268"/>
                <a:gd name="T14" fmla="*/ 46 w 128"/>
                <a:gd name="T15" fmla="*/ 161 h 268"/>
                <a:gd name="T16" fmla="*/ 46 w 128"/>
                <a:gd name="T17" fmla="*/ 250 h 268"/>
                <a:gd name="T18" fmla="*/ 64 w 128"/>
                <a:gd name="T19" fmla="*/ 268 h 268"/>
                <a:gd name="T20" fmla="*/ 82 w 128"/>
                <a:gd name="T21" fmla="*/ 250 h 268"/>
                <a:gd name="T22" fmla="*/ 82 w 128"/>
                <a:gd name="T23" fmla="*/ 161 h 268"/>
                <a:gd name="T24" fmla="*/ 75 w 128"/>
                <a:gd name="T25" fmla="*/ 147 h 268"/>
                <a:gd name="T26" fmla="*/ 13 w 128"/>
                <a:gd name="T27" fmla="*/ 63 h 268"/>
                <a:gd name="T28" fmla="*/ 64 w 128"/>
                <a:gd name="T29" fmla="*/ 14 h 268"/>
                <a:gd name="T30" fmla="*/ 114 w 128"/>
                <a:gd name="T31" fmla="*/ 63 h 268"/>
                <a:gd name="T32" fmla="*/ 64 w 128"/>
                <a:gd name="T33" fmla="*/ 113 h 268"/>
                <a:gd name="T34" fmla="*/ 13 w 128"/>
                <a:gd name="T35" fmla="*/ 6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68">
                  <a:moveTo>
                    <a:pt x="75" y="147"/>
                  </a:moveTo>
                  <a:cubicBezTo>
                    <a:pt x="75" y="125"/>
                    <a:pt x="75" y="125"/>
                    <a:pt x="75" y="125"/>
                  </a:cubicBezTo>
                  <a:cubicBezTo>
                    <a:pt x="105" y="120"/>
                    <a:pt x="128" y="94"/>
                    <a:pt x="128" y="63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4"/>
                    <a:pt x="22" y="120"/>
                    <a:pt x="52" y="125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48" y="151"/>
                    <a:pt x="46" y="156"/>
                    <a:pt x="46" y="161"/>
                  </a:cubicBezTo>
                  <a:cubicBezTo>
                    <a:pt x="46" y="250"/>
                    <a:pt x="46" y="250"/>
                    <a:pt x="46" y="250"/>
                  </a:cubicBezTo>
                  <a:cubicBezTo>
                    <a:pt x="46" y="259"/>
                    <a:pt x="54" y="268"/>
                    <a:pt x="64" y="268"/>
                  </a:cubicBezTo>
                  <a:cubicBezTo>
                    <a:pt x="74" y="268"/>
                    <a:pt x="82" y="259"/>
                    <a:pt x="82" y="250"/>
                  </a:cubicBezTo>
                  <a:cubicBezTo>
                    <a:pt x="82" y="161"/>
                    <a:pt x="82" y="161"/>
                    <a:pt x="82" y="161"/>
                  </a:cubicBezTo>
                  <a:cubicBezTo>
                    <a:pt x="82" y="156"/>
                    <a:pt x="79" y="151"/>
                    <a:pt x="75" y="147"/>
                  </a:cubicBezTo>
                  <a:close/>
                  <a:moveTo>
                    <a:pt x="13" y="63"/>
                  </a:moveTo>
                  <a:cubicBezTo>
                    <a:pt x="13" y="36"/>
                    <a:pt x="36" y="14"/>
                    <a:pt x="64" y="14"/>
                  </a:cubicBezTo>
                  <a:cubicBezTo>
                    <a:pt x="92" y="14"/>
                    <a:pt x="114" y="36"/>
                    <a:pt x="114" y="63"/>
                  </a:cubicBezTo>
                  <a:cubicBezTo>
                    <a:pt x="114" y="91"/>
                    <a:pt x="92" y="113"/>
                    <a:pt x="64" y="113"/>
                  </a:cubicBezTo>
                  <a:cubicBezTo>
                    <a:pt x="36" y="113"/>
                    <a:pt x="13" y="91"/>
                    <a:pt x="1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ṡḷiḋê">
              <a:extLst>
                <a:ext uri="{FF2B5EF4-FFF2-40B4-BE49-F238E27FC236}">
                  <a16:creationId xmlns:a16="http://schemas.microsoft.com/office/drawing/2014/main" id="{A3921773-31D0-1445-80E7-B716C6A091CD}"/>
                </a:ext>
              </a:extLst>
            </p:cNvPr>
            <p:cNvSpPr/>
            <p:nvPr/>
          </p:nvSpPr>
          <p:spPr bwMode="auto">
            <a:xfrm>
              <a:off x="3945" y="1451"/>
              <a:ext cx="79" cy="1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Sḻïḍê">
              <a:extLst>
                <a:ext uri="{FF2B5EF4-FFF2-40B4-BE49-F238E27FC236}">
                  <a16:creationId xmlns:a16="http://schemas.microsoft.com/office/drawing/2014/main" id="{84A1056F-0B39-7842-B8C5-B25574E9B4CF}"/>
                </a:ext>
              </a:extLst>
            </p:cNvPr>
            <p:cNvSpPr/>
            <p:nvPr/>
          </p:nvSpPr>
          <p:spPr bwMode="auto">
            <a:xfrm>
              <a:off x="4227" y="1608"/>
              <a:ext cx="79" cy="140"/>
            </a:xfrm>
            <a:custGeom>
              <a:avLst/>
              <a:gdLst>
                <a:gd name="T0" fmla="*/ 4 w 9"/>
                <a:gd name="T1" fmla="*/ 0 h 16"/>
                <a:gd name="T2" fmla="*/ 0 w 9"/>
                <a:gd name="T3" fmla="*/ 8 h 16"/>
                <a:gd name="T4" fmla="*/ 4 w 9"/>
                <a:gd name="T5" fmla="*/ 16 h 16"/>
                <a:gd name="T6" fmla="*/ 9 w 9"/>
                <a:gd name="T7" fmla="*/ 8 h 16"/>
                <a:gd name="T8" fmla="*/ 4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4" y="0"/>
                  </a:moveTo>
                  <a:cubicBezTo>
                    <a:pt x="1" y="0"/>
                    <a:pt x="0" y="4"/>
                    <a:pt x="0" y="8"/>
                  </a:cubicBezTo>
                  <a:cubicBezTo>
                    <a:pt x="0" y="13"/>
                    <a:pt x="2" y="16"/>
                    <a:pt x="4" y="16"/>
                  </a:cubicBezTo>
                  <a:cubicBezTo>
                    <a:pt x="7" y="16"/>
                    <a:pt x="9" y="13"/>
                    <a:pt x="9" y="8"/>
                  </a:cubicBezTo>
                  <a:cubicBezTo>
                    <a:pt x="9" y="4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ļïḓê">
              <a:extLst>
                <a:ext uri="{FF2B5EF4-FFF2-40B4-BE49-F238E27FC236}">
                  <a16:creationId xmlns:a16="http://schemas.microsoft.com/office/drawing/2014/main" id="{F91834B0-A559-B64B-8EA0-273D7A151712}"/>
                </a:ext>
              </a:extLst>
            </p:cNvPr>
            <p:cNvSpPr/>
            <p:nvPr/>
          </p:nvSpPr>
          <p:spPr bwMode="auto">
            <a:xfrm>
              <a:off x="3770" y="1223"/>
              <a:ext cx="799" cy="709"/>
            </a:xfrm>
            <a:custGeom>
              <a:avLst/>
              <a:gdLst>
                <a:gd name="T0" fmla="*/ 19 w 91"/>
                <a:gd name="T1" fmla="*/ 0 h 81"/>
                <a:gd name="T2" fmla="*/ 0 w 91"/>
                <a:gd name="T3" fmla="*/ 36 h 81"/>
                <a:gd name="T4" fmla="*/ 46 w 91"/>
                <a:gd name="T5" fmla="*/ 81 h 81"/>
                <a:gd name="T6" fmla="*/ 91 w 91"/>
                <a:gd name="T7" fmla="*/ 45 h 81"/>
                <a:gd name="T8" fmla="*/ 19 w 91"/>
                <a:gd name="T9" fmla="*/ 0 h 81"/>
                <a:gd name="T10" fmla="*/ 13 w 91"/>
                <a:gd name="T11" fmla="*/ 34 h 81"/>
                <a:gd name="T12" fmla="*/ 25 w 91"/>
                <a:gd name="T13" fmla="*/ 21 h 81"/>
                <a:gd name="T14" fmla="*/ 37 w 91"/>
                <a:gd name="T15" fmla="*/ 34 h 81"/>
                <a:gd name="T16" fmla="*/ 25 w 91"/>
                <a:gd name="T17" fmla="*/ 48 h 81"/>
                <a:gd name="T18" fmla="*/ 13 w 91"/>
                <a:gd name="T19" fmla="*/ 34 h 81"/>
                <a:gd name="T20" fmla="*/ 25 w 91"/>
                <a:gd name="T21" fmla="*/ 66 h 81"/>
                <a:gd name="T22" fmla="*/ 50 w 91"/>
                <a:gd name="T23" fmla="*/ 21 h 81"/>
                <a:gd name="T24" fmla="*/ 56 w 91"/>
                <a:gd name="T25" fmla="*/ 21 h 81"/>
                <a:gd name="T26" fmla="*/ 31 w 91"/>
                <a:gd name="T27" fmla="*/ 66 h 81"/>
                <a:gd name="T28" fmla="*/ 25 w 91"/>
                <a:gd name="T29" fmla="*/ 66 h 81"/>
                <a:gd name="T30" fmla="*/ 56 w 91"/>
                <a:gd name="T31" fmla="*/ 66 h 81"/>
                <a:gd name="T32" fmla="*/ 44 w 91"/>
                <a:gd name="T33" fmla="*/ 53 h 81"/>
                <a:gd name="T34" fmla="*/ 57 w 91"/>
                <a:gd name="T35" fmla="*/ 39 h 81"/>
                <a:gd name="T36" fmla="*/ 68 w 91"/>
                <a:gd name="T37" fmla="*/ 52 h 81"/>
                <a:gd name="T38" fmla="*/ 56 w 91"/>
                <a:gd name="T39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81">
                  <a:moveTo>
                    <a:pt x="19" y="0"/>
                  </a:moveTo>
                  <a:cubicBezTo>
                    <a:pt x="7" y="8"/>
                    <a:pt x="0" y="21"/>
                    <a:pt x="0" y="36"/>
                  </a:cubicBezTo>
                  <a:cubicBezTo>
                    <a:pt x="0" y="61"/>
                    <a:pt x="20" y="81"/>
                    <a:pt x="46" y="81"/>
                  </a:cubicBezTo>
                  <a:cubicBezTo>
                    <a:pt x="68" y="81"/>
                    <a:pt x="87" y="66"/>
                    <a:pt x="91" y="45"/>
                  </a:cubicBezTo>
                  <a:cubicBezTo>
                    <a:pt x="75" y="20"/>
                    <a:pt x="49" y="3"/>
                    <a:pt x="19" y="0"/>
                  </a:cubicBezTo>
                  <a:close/>
                  <a:moveTo>
                    <a:pt x="13" y="34"/>
                  </a:moveTo>
                  <a:cubicBezTo>
                    <a:pt x="13" y="27"/>
                    <a:pt x="18" y="21"/>
                    <a:pt x="25" y="21"/>
                  </a:cubicBezTo>
                  <a:cubicBezTo>
                    <a:pt x="33" y="21"/>
                    <a:pt x="37" y="26"/>
                    <a:pt x="37" y="34"/>
                  </a:cubicBezTo>
                  <a:cubicBezTo>
                    <a:pt x="37" y="43"/>
                    <a:pt x="31" y="48"/>
                    <a:pt x="25" y="48"/>
                  </a:cubicBezTo>
                  <a:cubicBezTo>
                    <a:pt x="18" y="48"/>
                    <a:pt x="13" y="43"/>
                    <a:pt x="13" y="34"/>
                  </a:cubicBezTo>
                  <a:close/>
                  <a:moveTo>
                    <a:pt x="25" y="66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31" y="66"/>
                    <a:pt x="31" y="66"/>
                    <a:pt x="31" y="66"/>
                  </a:cubicBezTo>
                  <a:lnTo>
                    <a:pt x="25" y="66"/>
                  </a:lnTo>
                  <a:close/>
                  <a:moveTo>
                    <a:pt x="56" y="66"/>
                  </a:moveTo>
                  <a:cubicBezTo>
                    <a:pt x="50" y="66"/>
                    <a:pt x="44" y="61"/>
                    <a:pt x="44" y="53"/>
                  </a:cubicBezTo>
                  <a:cubicBezTo>
                    <a:pt x="44" y="45"/>
                    <a:pt x="49" y="39"/>
                    <a:pt x="57" y="39"/>
                  </a:cubicBezTo>
                  <a:cubicBezTo>
                    <a:pt x="64" y="39"/>
                    <a:pt x="68" y="44"/>
                    <a:pt x="68" y="52"/>
                  </a:cubicBezTo>
                  <a:cubicBezTo>
                    <a:pt x="68" y="61"/>
                    <a:pt x="63" y="66"/>
                    <a:pt x="56" y="6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40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AB0A4E3-9452-0341-850A-B7469795FDDF}"/>
              </a:ext>
            </a:extLst>
          </p:cNvPr>
          <p:cNvSpPr txBox="1">
            <a:spLocks/>
          </p:cNvSpPr>
          <p:nvPr/>
        </p:nvSpPr>
        <p:spPr>
          <a:xfrm>
            <a:off x="619539" y="28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其他購物行為的重要發現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B62B106-7090-634F-B003-2207B9375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1"/>
          <a:stretch/>
        </p:blipFill>
        <p:spPr>
          <a:xfrm>
            <a:off x="619539" y="2971800"/>
            <a:ext cx="10515600" cy="2026790"/>
          </a:xfrm>
          <a:prstGeom prst="rect">
            <a:avLst/>
          </a:prstGeom>
        </p:spPr>
      </p:pic>
      <p:sp>
        <p:nvSpPr>
          <p:cNvPr id="13" name="iṥ1íḓé">
            <a:extLst>
              <a:ext uri="{FF2B5EF4-FFF2-40B4-BE49-F238E27FC236}">
                <a16:creationId xmlns:a16="http://schemas.microsoft.com/office/drawing/2014/main" id="{AB32B001-4E64-9746-BCF4-2E0296E06AA6}"/>
              </a:ext>
            </a:extLst>
          </p:cNvPr>
          <p:cNvSpPr txBox="1"/>
          <p:nvPr/>
        </p:nvSpPr>
        <p:spPr bwMode="auto">
          <a:xfrm>
            <a:off x="735976" y="1935503"/>
            <a:ext cx="5507662" cy="3915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TW" altLang="en-US" sz="2000" b="1" dirty="0">
                <a:solidFill>
                  <a:schemeClr val="bg1"/>
                </a:solidFill>
                <a:latin typeface="system-ui"/>
              </a:rPr>
              <a:t>加入購物車或者最愛後若高過一天，必定不買</a:t>
            </a:r>
            <a:endParaRPr lang="en-US" altLang="zh-TW" sz="2000" b="1" dirty="0">
              <a:solidFill>
                <a:schemeClr val="bg1"/>
              </a:solidFill>
              <a:latin typeface="system-ui"/>
            </a:endParaRPr>
          </a:p>
        </p:txBody>
      </p:sp>
      <p:cxnSp>
        <p:nvCxnSpPr>
          <p:cNvPr id="14" name="直接连接符 16">
            <a:extLst>
              <a:ext uri="{FF2B5EF4-FFF2-40B4-BE49-F238E27FC236}">
                <a16:creationId xmlns:a16="http://schemas.microsoft.com/office/drawing/2014/main" id="{F3D59B41-EE1F-7C49-A68D-346C43ADDD91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2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購買行為預測</a:t>
            </a:r>
            <a:endParaRPr lang="en-US" altLang="zh-CN" b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íṩḻíḓê">
            <a:extLst>
              <a:ext uri="{FF2B5EF4-FFF2-40B4-BE49-F238E27FC236}">
                <a16:creationId xmlns:a16="http://schemas.microsoft.com/office/drawing/2014/main" id="{5134B1B7-5EEB-A941-8BBB-E3C9BC685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/>
              <a:t>愛我別走～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68852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$lîḋé">
            <a:extLst>
              <a:ext uri="{FF2B5EF4-FFF2-40B4-BE49-F238E27FC236}">
                <a16:creationId xmlns:a16="http://schemas.microsoft.com/office/drawing/2014/main" id="{6B21B98D-E3A0-4E9B-A90C-276D1B570ED1}"/>
              </a:ext>
            </a:extLst>
          </p:cNvPr>
          <p:cNvSpPr/>
          <p:nvPr/>
        </p:nvSpPr>
        <p:spPr>
          <a:xfrm>
            <a:off x="3599093" y="2020496"/>
            <a:ext cx="2157522" cy="36002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/>
              <a:t>報告目標</a:t>
            </a:r>
          </a:p>
        </p:txBody>
      </p:sp>
      <p:sp>
        <p:nvSpPr>
          <p:cNvPr id="5" name="iṩļîḓé">
            <a:extLst>
              <a:ext uri="{FF2B5EF4-FFF2-40B4-BE49-F238E27FC236}">
                <a16:creationId xmlns:a16="http://schemas.microsoft.com/office/drawing/2014/main" id="{689FD0D6-CF2E-4F64-9979-547A3639765B}"/>
              </a:ext>
            </a:extLst>
          </p:cNvPr>
          <p:cNvSpPr/>
          <p:nvPr/>
        </p:nvSpPr>
        <p:spPr bwMode="auto">
          <a:xfrm>
            <a:off x="2549567" y="1720994"/>
            <a:ext cx="995240" cy="99524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2F68FFC-C13D-5842-8C25-755B3781E902}"/>
              </a:ext>
            </a:extLst>
          </p:cNvPr>
          <p:cNvGrpSpPr/>
          <p:nvPr/>
        </p:nvGrpSpPr>
        <p:grpSpPr>
          <a:xfrm>
            <a:off x="6295437" y="3929966"/>
            <a:ext cx="3207048" cy="1292296"/>
            <a:chOff x="866541" y="4234766"/>
            <a:chExt cx="3207048" cy="1292296"/>
          </a:xfrm>
        </p:grpSpPr>
        <p:sp>
          <p:nvSpPr>
            <p:cNvPr id="6" name="íṧļîdé">
              <a:extLst>
                <a:ext uri="{FF2B5EF4-FFF2-40B4-BE49-F238E27FC236}">
                  <a16:creationId xmlns:a16="http://schemas.microsoft.com/office/drawing/2014/main" id="{6F3AF41C-F5AC-48DB-B6A0-7F04AF14CD01}"/>
                </a:ext>
              </a:extLst>
            </p:cNvPr>
            <p:cNvSpPr txBox="1"/>
            <p:nvPr/>
          </p:nvSpPr>
          <p:spPr>
            <a:xfrm>
              <a:off x="1916067" y="4912231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7" name="íŝlïḑê">
              <a:extLst>
                <a:ext uri="{FF2B5EF4-FFF2-40B4-BE49-F238E27FC236}">
                  <a16:creationId xmlns:a16="http://schemas.microsoft.com/office/drawing/2014/main" id="{4190D4FA-56BC-41C1-80AD-62B814FD3751}"/>
                </a:ext>
              </a:extLst>
            </p:cNvPr>
            <p:cNvSpPr/>
            <p:nvPr/>
          </p:nvSpPr>
          <p:spPr>
            <a:xfrm>
              <a:off x="1916067" y="4533020"/>
              <a:ext cx="2157522" cy="3600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400" b="1" dirty="0"/>
                <a:t>購買行為預測</a:t>
              </a:r>
            </a:p>
          </p:txBody>
        </p:sp>
        <p:sp>
          <p:nvSpPr>
            <p:cNvPr id="8" name="íṥ1ïḓe">
              <a:extLst>
                <a:ext uri="{FF2B5EF4-FFF2-40B4-BE49-F238E27FC236}">
                  <a16:creationId xmlns:a16="http://schemas.microsoft.com/office/drawing/2014/main" id="{0E2B606F-7828-479D-A48A-84A5571E9909}"/>
                </a:ext>
              </a:extLst>
            </p:cNvPr>
            <p:cNvSpPr/>
            <p:nvPr/>
          </p:nvSpPr>
          <p:spPr bwMode="auto">
            <a:xfrm>
              <a:off x="866541" y="4234766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sp>
        <p:nvSpPr>
          <p:cNvPr id="9" name="íṩḻíḓê">
            <a:extLst>
              <a:ext uri="{FF2B5EF4-FFF2-40B4-BE49-F238E27FC236}">
                <a16:creationId xmlns:a16="http://schemas.microsoft.com/office/drawing/2014/main" id="{ED8C1B8C-84E2-4CCC-BF90-6BC096F92C9F}"/>
              </a:ext>
            </a:extLst>
          </p:cNvPr>
          <p:cNvSpPr txBox="1"/>
          <p:nvPr/>
        </p:nvSpPr>
        <p:spPr>
          <a:xfrm>
            <a:off x="7344963" y="2453414"/>
            <a:ext cx="2157522" cy="6148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要分析就要先整理</a:t>
            </a:r>
            <a:endParaRPr lang="zh-CN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íşḻiḍe">
            <a:extLst>
              <a:ext uri="{FF2B5EF4-FFF2-40B4-BE49-F238E27FC236}">
                <a16:creationId xmlns:a16="http://schemas.microsoft.com/office/drawing/2014/main" id="{A936A3D5-7CB2-41F6-BB9A-E4F5F5A437B7}"/>
              </a:ext>
            </a:extLst>
          </p:cNvPr>
          <p:cNvSpPr/>
          <p:nvPr/>
        </p:nvSpPr>
        <p:spPr>
          <a:xfrm>
            <a:off x="7298730" y="2019617"/>
            <a:ext cx="2157522" cy="36002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/>
              <a:t>資料清理</a:t>
            </a:r>
          </a:p>
        </p:txBody>
      </p:sp>
      <p:sp>
        <p:nvSpPr>
          <p:cNvPr id="11" name="i$ḷíḋê">
            <a:extLst>
              <a:ext uri="{FF2B5EF4-FFF2-40B4-BE49-F238E27FC236}">
                <a16:creationId xmlns:a16="http://schemas.microsoft.com/office/drawing/2014/main" id="{AEF5794B-B89D-4673-AC0B-74FD4B2E29F3}"/>
              </a:ext>
            </a:extLst>
          </p:cNvPr>
          <p:cNvSpPr/>
          <p:nvPr/>
        </p:nvSpPr>
        <p:spPr bwMode="auto">
          <a:xfrm>
            <a:off x="6249204" y="1720994"/>
            <a:ext cx="995240" cy="99524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000"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9A49047-6440-5749-9AF0-42AA19EACFC9}"/>
              </a:ext>
            </a:extLst>
          </p:cNvPr>
          <p:cNvGrpSpPr/>
          <p:nvPr/>
        </p:nvGrpSpPr>
        <p:grpSpPr>
          <a:xfrm>
            <a:off x="2549567" y="3963825"/>
            <a:ext cx="7036439" cy="1395420"/>
            <a:chOff x="8265815" y="1880020"/>
            <a:chExt cx="7036439" cy="1395420"/>
          </a:xfrm>
        </p:grpSpPr>
        <p:sp>
          <p:nvSpPr>
            <p:cNvPr id="16" name="îslíḓè">
              <a:extLst>
                <a:ext uri="{FF2B5EF4-FFF2-40B4-BE49-F238E27FC236}">
                  <a16:creationId xmlns:a16="http://schemas.microsoft.com/office/drawing/2014/main" id="{058E5B6F-BC54-4EC1-BECE-5FED1C387A46}"/>
                </a:ext>
              </a:extLst>
            </p:cNvPr>
            <p:cNvSpPr/>
            <p:nvPr/>
          </p:nvSpPr>
          <p:spPr>
            <a:xfrm>
              <a:off x="9315341" y="2178642"/>
              <a:ext cx="2157522" cy="3600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400" b="1" dirty="0"/>
                <a:t>顧客分群</a:t>
              </a:r>
            </a:p>
          </p:txBody>
        </p:sp>
        <p:sp>
          <p:nvSpPr>
            <p:cNvPr id="17" name="í$ľíḍe">
              <a:extLst>
                <a:ext uri="{FF2B5EF4-FFF2-40B4-BE49-F238E27FC236}">
                  <a16:creationId xmlns:a16="http://schemas.microsoft.com/office/drawing/2014/main" id="{50B14831-525C-4BDF-9D26-F72FD7515EF3}"/>
                </a:ext>
              </a:extLst>
            </p:cNvPr>
            <p:cNvSpPr/>
            <p:nvPr/>
          </p:nvSpPr>
          <p:spPr bwMode="auto">
            <a:xfrm>
              <a:off x="8265815" y="1880020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íṩḻíḓê">
              <a:extLst>
                <a:ext uri="{FF2B5EF4-FFF2-40B4-BE49-F238E27FC236}">
                  <a16:creationId xmlns:a16="http://schemas.microsoft.com/office/drawing/2014/main" id="{B6199654-3E34-EA45-B3FF-2314F4262B4D}"/>
                </a:ext>
              </a:extLst>
            </p:cNvPr>
            <p:cNvSpPr txBox="1"/>
            <p:nvPr/>
          </p:nvSpPr>
          <p:spPr>
            <a:xfrm>
              <a:off x="9315341" y="2660609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誰是剁手黨？誰是</a:t>
              </a:r>
              <a:r>
                <a:rPr lang="en-US" altLang="zh-CN" sz="1400" dirty="0"/>
                <a:t>VVIP?</a:t>
              </a:r>
            </a:p>
          </p:txBody>
        </p:sp>
        <p:sp>
          <p:nvSpPr>
            <p:cNvPr id="20" name="íṩḻíḓê">
              <a:extLst>
                <a:ext uri="{FF2B5EF4-FFF2-40B4-BE49-F238E27FC236}">
                  <a16:creationId xmlns:a16="http://schemas.microsoft.com/office/drawing/2014/main" id="{3E7A36CD-4DDF-DD4F-91F1-361EBE0FA161}"/>
                </a:ext>
              </a:extLst>
            </p:cNvPr>
            <p:cNvSpPr txBox="1"/>
            <p:nvPr/>
          </p:nvSpPr>
          <p:spPr>
            <a:xfrm>
              <a:off x="13144732" y="2660609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愛我別走～</a:t>
              </a:r>
              <a:endParaRPr lang="en-US" altLang="zh-CN" sz="1400" dirty="0"/>
            </a:p>
          </p:txBody>
        </p:sp>
      </p:grpSp>
      <p:sp>
        <p:nvSpPr>
          <p:cNvPr id="25" name="标题 1">
            <a:extLst>
              <a:ext uri="{FF2B5EF4-FFF2-40B4-BE49-F238E27FC236}">
                <a16:creationId xmlns:a16="http://schemas.microsoft.com/office/drawing/2014/main" id="{B952CF91-C55A-B048-8355-315BF6418786}"/>
              </a:ext>
            </a:extLst>
          </p:cNvPr>
          <p:cNvSpPr txBox="1">
            <a:spLocks/>
          </p:cNvSpPr>
          <p:nvPr/>
        </p:nvSpPr>
        <p:spPr>
          <a:xfrm>
            <a:off x="838200" y="6853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報告大綱</a:t>
            </a:r>
          </a:p>
        </p:txBody>
      </p:sp>
      <p:sp>
        <p:nvSpPr>
          <p:cNvPr id="18" name="íṩḻíḓê">
            <a:extLst>
              <a:ext uri="{FF2B5EF4-FFF2-40B4-BE49-F238E27FC236}">
                <a16:creationId xmlns:a16="http://schemas.microsoft.com/office/drawing/2014/main" id="{8BDBAEC9-DA33-2844-8A51-CE37F61116AA}"/>
              </a:ext>
            </a:extLst>
          </p:cNvPr>
          <p:cNvSpPr txBox="1"/>
          <p:nvPr/>
        </p:nvSpPr>
        <p:spPr>
          <a:xfrm>
            <a:off x="3599093" y="2447669"/>
            <a:ext cx="2157522" cy="6148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/>
              <a:t>有目標才有前進的方向</a:t>
            </a:r>
            <a:endParaRPr lang="en-US" altLang="zh-CN" sz="1400" dirty="0"/>
          </a:p>
        </p:txBody>
      </p:sp>
      <p:cxnSp>
        <p:nvCxnSpPr>
          <p:cNvPr id="19" name="直接连接符 16">
            <a:extLst>
              <a:ext uri="{FF2B5EF4-FFF2-40B4-BE49-F238E27FC236}">
                <a16:creationId xmlns:a16="http://schemas.microsoft.com/office/drawing/2014/main" id="{C7A49EF4-FE30-8F41-A685-1A8C082D60A2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9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C5F35-2B87-4C5F-8F01-1607ADC9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" name="îṣḷïďè">
            <a:extLst>
              <a:ext uri="{FF2B5EF4-FFF2-40B4-BE49-F238E27FC236}">
                <a16:creationId xmlns:a16="http://schemas.microsoft.com/office/drawing/2014/main" id="{C0CEF24A-1C22-47D6-9326-41C8F88FD00D}"/>
              </a:ext>
            </a:extLst>
          </p:cNvPr>
          <p:cNvGrpSpPr/>
          <p:nvPr/>
        </p:nvGrpSpPr>
        <p:grpSpPr>
          <a:xfrm>
            <a:off x="5472503" y="1550220"/>
            <a:ext cx="6719497" cy="4604173"/>
            <a:chOff x="5484696" y="1803633"/>
            <a:chExt cx="6719497" cy="4604173"/>
          </a:xfrm>
        </p:grpSpPr>
        <p:sp>
          <p:nvSpPr>
            <p:cNvPr id="26" name="i$liďè">
              <a:extLst>
                <a:ext uri="{FF2B5EF4-FFF2-40B4-BE49-F238E27FC236}">
                  <a16:creationId xmlns:a16="http://schemas.microsoft.com/office/drawing/2014/main" id="{F21C23AC-CC0C-43C8-AA57-6B3A2D6483DD}"/>
                </a:ext>
              </a:extLst>
            </p:cNvPr>
            <p:cNvSpPr/>
            <p:nvPr/>
          </p:nvSpPr>
          <p:spPr bwMode="auto">
            <a:xfrm>
              <a:off x="9824921" y="4039256"/>
              <a:ext cx="368300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ïṡlíḋé">
              <a:extLst>
                <a:ext uri="{FF2B5EF4-FFF2-40B4-BE49-F238E27FC236}">
                  <a16:creationId xmlns:a16="http://schemas.microsoft.com/office/drawing/2014/main" id="{41001409-9CE4-4208-93F8-C3AA2C43C4BD}"/>
                </a:ext>
              </a:extLst>
            </p:cNvPr>
            <p:cNvSpPr/>
            <p:nvPr/>
          </p:nvSpPr>
          <p:spPr bwMode="auto">
            <a:xfrm>
              <a:off x="9670934" y="4452006"/>
              <a:ext cx="744538" cy="1328738"/>
            </a:xfrm>
            <a:custGeom>
              <a:avLst/>
              <a:gdLst>
                <a:gd name="T0" fmla="*/ 238 w 309"/>
                <a:gd name="T1" fmla="*/ 0 h 551"/>
                <a:gd name="T2" fmla="*/ 42 w 309"/>
                <a:gd name="T3" fmla="*/ 0 h 551"/>
                <a:gd name="T4" fmla="*/ 7 w 309"/>
                <a:gd name="T5" fmla="*/ 30 h 551"/>
                <a:gd name="T6" fmla="*/ 0 w 309"/>
                <a:gd name="T7" fmla="*/ 67 h 551"/>
                <a:gd name="T8" fmla="*/ 35 w 309"/>
                <a:gd name="T9" fmla="*/ 249 h 551"/>
                <a:gd name="T10" fmla="*/ 43 w 309"/>
                <a:gd name="T11" fmla="*/ 232 h 551"/>
                <a:gd name="T12" fmla="*/ 65 w 309"/>
                <a:gd name="T13" fmla="*/ 94 h 551"/>
                <a:gd name="T14" fmla="*/ 64 w 309"/>
                <a:gd name="T15" fmla="*/ 535 h 551"/>
                <a:gd name="T16" fmla="*/ 68 w 309"/>
                <a:gd name="T17" fmla="*/ 551 h 551"/>
                <a:gd name="T18" fmla="*/ 133 w 309"/>
                <a:gd name="T19" fmla="*/ 550 h 551"/>
                <a:gd name="T20" fmla="*/ 136 w 309"/>
                <a:gd name="T21" fmla="*/ 535 h 551"/>
                <a:gd name="T22" fmla="*/ 136 w 309"/>
                <a:gd name="T23" fmla="*/ 317 h 551"/>
                <a:gd name="T24" fmla="*/ 144 w 309"/>
                <a:gd name="T25" fmla="*/ 317 h 551"/>
                <a:gd name="T26" fmla="*/ 144 w 309"/>
                <a:gd name="T27" fmla="*/ 535 h 551"/>
                <a:gd name="T28" fmla="*/ 148 w 309"/>
                <a:gd name="T29" fmla="*/ 550 h 551"/>
                <a:gd name="T30" fmla="*/ 212 w 309"/>
                <a:gd name="T31" fmla="*/ 551 h 551"/>
                <a:gd name="T32" fmla="*/ 216 w 309"/>
                <a:gd name="T33" fmla="*/ 535 h 551"/>
                <a:gd name="T34" fmla="*/ 216 w 309"/>
                <a:gd name="T35" fmla="*/ 94 h 551"/>
                <a:gd name="T36" fmla="*/ 238 w 309"/>
                <a:gd name="T37" fmla="*/ 232 h 551"/>
                <a:gd name="T38" fmla="*/ 273 w 309"/>
                <a:gd name="T39" fmla="*/ 261 h 551"/>
                <a:gd name="T40" fmla="*/ 308 w 309"/>
                <a:gd name="T41" fmla="*/ 226 h 551"/>
                <a:gd name="T42" fmla="*/ 308 w 309"/>
                <a:gd name="T43" fmla="*/ 221 h 551"/>
                <a:gd name="T44" fmla="*/ 308 w 309"/>
                <a:gd name="T45" fmla="*/ 216 h 551"/>
                <a:gd name="T46" fmla="*/ 273 w 309"/>
                <a:gd name="T47" fmla="*/ 30 h 551"/>
                <a:gd name="T48" fmla="*/ 238 w 309"/>
                <a:gd name="T49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9" h="551">
                  <a:moveTo>
                    <a:pt x="23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5" y="0"/>
                    <a:pt x="10" y="13"/>
                    <a:pt x="7" y="3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9" y="244"/>
                    <a:pt x="41" y="238"/>
                    <a:pt x="43" y="232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4" y="541"/>
                    <a:pt x="66" y="546"/>
                    <a:pt x="68" y="551"/>
                  </a:cubicBezTo>
                  <a:cubicBezTo>
                    <a:pt x="88" y="550"/>
                    <a:pt x="110" y="550"/>
                    <a:pt x="133" y="550"/>
                  </a:cubicBezTo>
                  <a:cubicBezTo>
                    <a:pt x="135" y="545"/>
                    <a:pt x="136" y="540"/>
                    <a:pt x="136" y="535"/>
                  </a:cubicBezTo>
                  <a:cubicBezTo>
                    <a:pt x="136" y="317"/>
                    <a:pt x="136" y="317"/>
                    <a:pt x="136" y="317"/>
                  </a:cubicBezTo>
                  <a:cubicBezTo>
                    <a:pt x="144" y="317"/>
                    <a:pt x="144" y="317"/>
                    <a:pt x="144" y="317"/>
                  </a:cubicBezTo>
                  <a:cubicBezTo>
                    <a:pt x="144" y="535"/>
                    <a:pt x="144" y="535"/>
                    <a:pt x="144" y="535"/>
                  </a:cubicBezTo>
                  <a:cubicBezTo>
                    <a:pt x="144" y="540"/>
                    <a:pt x="146" y="545"/>
                    <a:pt x="148" y="550"/>
                  </a:cubicBezTo>
                  <a:cubicBezTo>
                    <a:pt x="170" y="550"/>
                    <a:pt x="192" y="550"/>
                    <a:pt x="212" y="551"/>
                  </a:cubicBezTo>
                  <a:cubicBezTo>
                    <a:pt x="214" y="546"/>
                    <a:pt x="216" y="541"/>
                    <a:pt x="216" y="535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38" y="232"/>
                    <a:pt x="238" y="232"/>
                    <a:pt x="238" y="232"/>
                  </a:cubicBezTo>
                  <a:cubicBezTo>
                    <a:pt x="241" y="249"/>
                    <a:pt x="256" y="261"/>
                    <a:pt x="273" y="261"/>
                  </a:cubicBezTo>
                  <a:cubicBezTo>
                    <a:pt x="292" y="261"/>
                    <a:pt x="308" y="245"/>
                    <a:pt x="308" y="226"/>
                  </a:cubicBezTo>
                  <a:cubicBezTo>
                    <a:pt x="308" y="224"/>
                    <a:pt x="308" y="222"/>
                    <a:pt x="308" y="221"/>
                  </a:cubicBezTo>
                  <a:cubicBezTo>
                    <a:pt x="308" y="219"/>
                    <a:pt x="309" y="218"/>
                    <a:pt x="308" y="216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0" y="13"/>
                    <a:pt x="256" y="0"/>
                    <a:pt x="23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8" name="íṩ1îdê">
              <a:extLst>
                <a:ext uri="{FF2B5EF4-FFF2-40B4-BE49-F238E27FC236}">
                  <a16:creationId xmlns:a16="http://schemas.microsoft.com/office/drawing/2014/main" id="{532A2FAF-6DEE-40F1-B456-BB3B60E7832D}"/>
                </a:ext>
              </a:extLst>
            </p:cNvPr>
            <p:cNvSpPr/>
            <p:nvPr/>
          </p:nvSpPr>
          <p:spPr bwMode="auto">
            <a:xfrm>
              <a:off x="8478721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9" name="ïś1îḋê">
              <a:extLst>
                <a:ext uri="{FF2B5EF4-FFF2-40B4-BE49-F238E27FC236}">
                  <a16:creationId xmlns:a16="http://schemas.microsoft.com/office/drawing/2014/main" id="{EB5E6BE7-20B0-48C9-B064-01E6DF802BB8}"/>
                </a:ext>
              </a:extLst>
            </p:cNvPr>
            <p:cNvSpPr/>
            <p:nvPr/>
          </p:nvSpPr>
          <p:spPr bwMode="auto">
            <a:xfrm>
              <a:off x="8256471" y="4452006"/>
              <a:ext cx="644525" cy="1328738"/>
            </a:xfrm>
            <a:custGeom>
              <a:avLst/>
              <a:gdLst>
                <a:gd name="T0" fmla="*/ 244 w 267"/>
                <a:gd name="T1" fmla="*/ 246 h 551"/>
                <a:gd name="T2" fmla="*/ 234 w 267"/>
                <a:gd name="T3" fmla="*/ 309 h 551"/>
                <a:gd name="T4" fmla="*/ 182 w 267"/>
                <a:gd name="T5" fmla="*/ 352 h 551"/>
                <a:gd name="T6" fmla="*/ 173 w 267"/>
                <a:gd name="T7" fmla="*/ 352 h 551"/>
                <a:gd name="T8" fmla="*/ 173 w 267"/>
                <a:gd name="T9" fmla="*/ 535 h 551"/>
                <a:gd name="T10" fmla="*/ 176 w 267"/>
                <a:gd name="T11" fmla="*/ 550 h 551"/>
                <a:gd name="T12" fmla="*/ 240 w 267"/>
                <a:gd name="T13" fmla="*/ 551 h 551"/>
                <a:gd name="T14" fmla="*/ 244 w 267"/>
                <a:gd name="T15" fmla="*/ 535 h 551"/>
                <a:gd name="T16" fmla="*/ 244 w 267"/>
                <a:gd name="T17" fmla="*/ 246 h 551"/>
                <a:gd name="T18" fmla="*/ 267 w 267"/>
                <a:gd name="T19" fmla="*/ 104 h 551"/>
                <a:gd name="T20" fmla="*/ 256 w 267"/>
                <a:gd name="T21" fmla="*/ 170 h 551"/>
                <a:gd name="T22" fmla="*/ 266 w 267"/>
                <a:gd name="T23" fmla="*/ 232 h 551"/>
                <a:gd name="T24" fmla="*/ 266 w 267"/>
                <a:gd name="T25" fmla="*/ 235 h 551"/>
                <a:gd name="T26" fmla="*/ 267 w 267"/>
                <a:gd name="T27" fmla="*/ 104 h 551"/>
                <a:gd name="T28" fmla="*/ 183 w 267"/>
                <a:gd name="T29" fmla="*/ 0 h 551"/>
                <a:gd name="T30" fmla="*/ 70 w 267"/>
                <a:gd name="T31" fmla="*/ 0 h 551"/>
                <a:gd name="T32" fmla="*/ 35 w 267"/>
                <a:gd name="T33" fmla="*/ 30 h 551"/>
                <a:gd name="T34" fmla="*/ 0 w 267"/>
                <a:gd name="T35" fmla="*/ 216 h 551"/>
                <a:gd name="T36" fmla="*/ 0 w 267"/>
                <a:gd name="T37" fmla="*/ 221 h 551"/>
                <a:gd name="T38" fmla="*/ 0 w 267"/>
                <a:gd name="T39" fmla="*/ 226 h 551"/>
                <a:gd name="T40" fmla="*/ 36 w 267"/>
                <a:gd name="T41" fmla="*/ 261 h 551"/>
                <a:gd name="T42" fmla="*/ 71 w 267"/>
                <a:gd name="T43" fmla="*/ 232 h 551"/>
                <a:gd name="T44" fmla="*/ 93 w 267"/>
                <a:gd name="T45" fmla="*/ 94 h 551"/>
                <a:gd name="T46" fmla="*/ 93 w 267"/>
                <a:gd name="T47" fmla="*/ 535 h 551"/>
                <a:gd name="T48" fmla="*/ 96 w 267"/>
                <a:gd name="T49" fmla="*/ 551 h 551"/>
                <a:gd name="T50" fmla="*/ 161 w 267"/>
                <a:gd name="T51" fmla="*/ 550 h 551"/>
                <a:gd name="T52" fmla="*/ 164 w 267"/>
                <a:gd name="T53" fmla="*/ 535 h 551"/>
                <a:gd name="T54" fmla="*/ 164 w 267"/>
                <a:gd name="T55" fmla="*/ 349 h 551"/>
                <a:gd name="T56" fmla="*/ 129 w 267"/>
                <a:gd name="T57" fmla="*/ 299 h 551"/>
                <a:gd name="T58" fmla="*/ 129 w 267"/>
                <a:gd name="T59" fmla="*/ 292 h 551"/>
                <a:gd name="T60" fmla="*/ 129 w 267"/>
                <a:gd name="T61" fmla="*/ 286 h 551"/>
                <a:gd name="T62" fmla="*/ 181 w 267"/>
                <a:gd name="T63" fmla="*/ 10 h 551"/>
                <a:gd name="T64" fmla="*/ 183 w 267"/>
                <a:gd name="T6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7" h="551">
                  <a:moveTo>
                    <a:pt x="244" y="246"/>
                  </a:moveTo>
                  <a:cubicBezTo>
                    <a:pt x="234" y="309"/>
                    <a:pt x="234" y="309"/>
                    <a:pt x="234" y="309"/>
                  </a:cubicBezTo>
                  <a:cubicBezTo>
                    <a:pt x="229" y="334"/>
                    <a:pt x="207" y="352"/>
                    <a:pt x="182" y="352"/>
                  </a:cubicBezTo>
                  <a:cubicBezTo>
                    <a:pt x="179" y="352"/>
                    <a:pt x="176" y="352"/>
                    <a:pt x="173" y="352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8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246"/>
                    <a:pt x="244" y="246"/>
                    <a:pt x="244" y="246"/>
                  </a:cubicBezTo>
                  <a:moveTo>
                    <a:pt x="267" y="104"/>
                  </a:moveTo>
                  <a:cubicBezTo>
                    <a:pt x="256" y="170"/>
                    <a:pt x="256" y="170"/>
                    <a:pt x="256" y="170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6" y="233"/>
                    <a:pt x="266" y="234"/>
                    <a:pt x="266" y="235"/>
                  </a:cubicBezTo>
                  <a:cubicBezTo>
                    <a:pt x="267" y="104"/>
                    <a:pt x="267" y="104"/>
                    <a:pt x="267" y="104"/>
                  </a:cubicBezTo>
                  <a:moveTo>
                    <a:pt x="18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6" y="551"/>
                  </a:cubicBezTo>
                  <a:cubicBezTo>
                    <a:pt x="116" y="550"/>
                    <a:pt x="138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49"/>
                    <a:pt x="164" y="349"/>
                    <a:pt x="164" y="349"/>
                  </a:cubicBezTo>
                  <a:cubicBezTo>
                    <a:pt x="144" y="342"/>
                    <a:pt x="129" y="322"/>
                    <a:pt x="129" y="299"/>
                  </a:cubicBezTo>
                  <a:cubicBezTo>
                    <a:pt x="129" y="297"/>
                    <a:pt x="129" y="295"/>
                    <a:pt x="129" y="292"/>
                  </a:cubicBezTo>
                  <a:cubicBezTo>
                    <a:pt x="129" y="290"/>
                    <a:pt x="129" y="288"/>
                    <a:pt x="129" y="286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2" y="6"/>
                    <a:pt x="182" y="3"/>
                    <a:pt x="183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îSļïḋe">
              <a:extLst>
                <a:ext uri="{FF2B5EF4-FFF2-40B4-BE49-F238E27FC236}">
                  <a16:creationId xmlns:a16="http://schemas.microsoft.com/office/drawing/2014/main" id="{A95397A4-72AC-4EF8-8D3C-E8A3C45F700B}"/>
                </a:ext>
              </a:extLst>
            </p:cNvPr>
            <p:cNvSpPr/>
            <p:nvPr/>
          </p:nvSpPr>
          <p:spPr bwMode="auto">
            <a:xfrm>
              <a:off x="70531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iṩḻíḍe">
              <a:extLst>
                <a:ext uri="{FF2B5EF4-FFF2-40B4-BE49-F238E27FC236}">
                  <a16:creationId xmlns:a16="http://schemas.microsoft.com/office/drawing/2014/main" id="{79CD76D7-7891-4D2F-A064-ECAD3A906C19}"/>
                </a:ext>
              </a:extLst>
            </p:cNvPr>
            <p:cNvSpPr/>
            <p:nvPr/>
          </p:nvSpPr>
          <p:spPr bwMode="auto">
            <a:xfrm>
              <a:off x="6970596" y="4452006"/>
              <a:ext cx="673100" cy="1328738"/>
            </a:xfrm>
            <a:custGeom>
              <a:avLst/>
              <a:gdLst>
                <a:gd name="T0" fmla="*/ 35 w 279"/>
                <a:gd name="T1" fmla="*/ 318 h 551"/>
                <a:gd name="T2" fmla="*/ 35 w 279"/>
                <a:gd name="T3" fmla="*/ 535 h 551"/>
                <a:gd name="T4" fmla="*/ 39 w 279"/>
                <a:gd name="T5" fmla="*/ 551 h 551"/>
                <a:gd name="T6" fmla="*/ 103 w 279"/>
                <a:gd name="T7" fmla="*/ 550 h 551"/>
                <a:gd name="T8" fmla="*/ 106 w 279"/>
                <a:gd name="T9" fmla="*/ 535 h 551"/>
                <a:gd name="T10" fmla="*/ 106 w 279"/>
                <a:gd name="T11" fmla="*/ 348 h 551"/>
                <a:gd name="T12" fmla="*/ 84 w 279"/>
                <a:gd name="T13" fmla="*/ 352 h 551"/>
                <a:gd name="T14" fmla="*/ 35 w 279"/>
                <a:gd name="T15" fmla="*/ 318 h 551"/>
                <a:gd name="T16" fmla="*/ 0 w 279"/>
                <a:gd name="T17" fmla="*/ 104 h 551"/>
                <a:gd name="T18" fmla="*/ 0 w 279"/>
                <a:gd name="T19" fmla="*/ 254 h 551"/>
                <a:gd name="T20" fmla="*/ 13 w 279"/>
                <a:gd name="T21" fmla="*/ 232 h 551"/>
                <a:gd name="T22" fmla="*/ 17 w 279"/>
                <a:gd name="T23" fmla="*/ 210 h 551"/>
                <a:gd name="T24" fmla="*/ 0 w 279"/>
                <a:gd name="T25" fmla="*/ 104 h 551"/>
                <a:gd name="T26" fmla="*/ 208 w 279"/>
                <a:gd name="T27" fmla="*/ 0 h 551"/>
                <a:gd name="T28" fmla="*/ 83 w 279"/>
                <a:gd name="T29" fmla="*/ 0 h 551"/>
                <a:gd name="T30" fmla="*/ 85 w 279"/>
                <a:gd name="T31" fmla="*/ 10 h 551"/>
                <a:gd name="T32" fmla="*/ 137 w 279"/>
                <a:gd name="T33" fmla="*/ 286 h 551"/>
                <a:gd name="T34" fmla="*/ 137 w 279"/>
                <a:gd name="T35" fmla="*/ 292 h 551"/>
                <a:gd name="T36" fmla="*/ 137 w 279"/>
                <a:gd name="T37" fmla="*/ 299 h 551"/>
                <a:gd name="T38" fmla="*/ 115 w 279"/>
                <a:gd name="T39" fmla="*/ 343 h 551"/>
                <a:gd name="T40" fmla="*/ 115 w 279"/>
                <a:gd name="T41" fmla="*/ 535 h 551"/>
                <a:gd name="T42" fmla="*/ 118 w 279"/>
                <a:gd name="T43" fmla="*/ 550 h 551"/>
                <a:gd name="T44" fmla="*/ 182 w 279"/>
                <a:gd name="T45" fmla="*/ 551 h 551"/>
                <a:gd name="T46" fmla="*/ 186 w 279"/>
                <a:gd name="T47" fmla="*/ 535 h 551"/>
                <a:gd name="T48" fmla="*/ 186 w 279"/>
                <a:gd name="T49" fmla="*/ 94 h 551"/>
                <a:gd name="T50" fmla="*/ 208 w 279"/>
                <a:gd name="T51" fmla="*/ 232 h 551"/>
                <a:gd name="T52" fmla="*/ 243 w 279"/>
                <a:gd name="T53" fmla="*/ 261 h 551"/>
                <a:gd name="T54" fmla="*/ 279 w 279"/>
                <a:gd name="T55" fmla="*/ 226 h 551"/>
                <a:gd name="T56" fmla="*/ 278 w 279"/>
                <a:gd name="T57" fmla="*/ 221 h 551"/>
                <a:gd name="T58" fmla="*/ 279 w 279"/>
                <a:gd name="T59" fmla="*/ 216 h 551"/>
                <a:gd name="T60" fmla="*/ 244 w 279"/>
                <a:gd name="T61" fmla="*/ 30 h 551"/>
                <a:gd name="T62" fmla="*/ 208 w 279"/>
                <a:gd name="T63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" h="551">
                  <a:moveTo>
                    <a:pt x="35" y="318"/>
                  </a:moveTo>
                  <a:cubicBezTo>
                    <a:pt x="35" y="535"/>
                    <a:pt x="35" y="535"/>
                    <a:pt x="35" y="535"/>
                  </a:cubicBezTo>
                  <a:cubicBezTo>
                    <a:pt x="35" y="541"/>
                    <a:pt x="36" y="546"/>
                    <a:pt x="39" y="551"/>
                  </a:cubicBezTo>
                  <a:cubicBezTo>
                    <a:pt x="59" y="550"/>
                    <a:pt x="80" y="550"/>
                    <a:pt x="103" y="550"/>
                  </a:cubicBezTo>
                  <a:cubicBezTo>
                    <a:pt x="105" y="545"/>
                    <a:pt x="106" y="540"/>
                    <a:pt x="106" y="535"/>
                  </a:cubicBezTo>
                  <a:cubicBezTo>
                    <a:pt x="106" y="348"/>
                    <a:pt x="106" y="348"/>
                    <a:pt x="106" y="348"/>
                  </a:cubicBezTo>
                  <a:cubicBezTo>
                    <a:pt x="100" y="351"/>
                    <a:pt x="92" y="352"/>
                    <a:pt x="84" y="352"/>
                  </a:cubicBezTo>
                  <a:cubicBezTo>
                    <a:pt x="62" y="352"/>
                    <a:pt x="43" y="338"/>
                    <a:pt x="35" y="318"/>
                  </a:cubicBezTo>
                  <a:moveTo>
                    <a:pt x="0" y="10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6" y="249"/>
                    <a:pt x="11" y="241"/>
                    <a:pt x="13" y="232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0" y="104"/>
                    <a:pt x="0" y="104"/>
                    <a:pt x="0" y="104"/>
                  </a:cubicBezTo>
                  <a:moveTo>
                    <a:pt x="20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4" y="3"/>
                    <a:pt x="85" y="7"/>
                    <a:pt x="85" y="10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38" y="288"/>
                    <a:pt x="137" y="290"/>
                    <a:pt x="137" y="292"/>
                  </a:cubicBezTo>
                  <a:cubicBezTo>
                    <a:pt x="137" y="295"/>
                    <a:pt x="137" y="297"/>
                    <a:pt x="137" y="299"/>
                  </a:cubicBezTo>
                  <a:cubicBezTo>
                    <a:pt x="137" y="317"/>
                    <a:pt x="128" y="333"/>
                    <a:pt x="115" y="343"/>
                  </a:cubicBezTo>
                  <a:cubicBezTo>
                    <a:pt x="115" y="535"/>
                    <a:pt x="115" y="535"/>
                    <a:pt x="115" y="535"/>
                  </a:cubicBezTo>
                  <a:cubicBezTo>
                    <a:pt x="115" y="540"/>
                    <a:pt x="116" y="545"/>
                    <a:pt x="118" y="550"/>
                  </a:cubicBezTo>
                  <a:cubicBezTo>
                    <a:pt x="141" y="550"/>
                    <a:pt x="162" y="550"/>
                    <a:pt x="182" y="551"/>
                  </a:cubicBezTo>
                  <a:cubicBezTo>
                    <a:pt x="185" y="546"/>
                    <a:pt x="186" y="541"/>
                    <a:pt x="186" y="535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11" y="249"/>
                    <a:pt x="226" y="261"/>
                    <a:pt x="243" y="261"/>
                  </a:cubicBezTo>
                  <a:cubicBezTo>
                    <a:pt x="263" y="261"/>
                    <a:pt x="279" y="245"/>
                    <a:pt x="279" y="226"/>
                  </a:cubicBezTo>
                  <a:cubicBezTo>
                    <a:pt x="279" y="224"/>
                    <a:pt x="279" y="222"/>
                    <a:pt x="278" y="221"/>
                  </a:cubicBezTo>
                  <a:cubicBezTo>
                    <a:pt x="279" y="219"/>
                    <a:pt x="279" y="218"/>
                    <a:pt x="279" y="216"/>
                  </a:cubicBezTo>
                  <a:cubicBezTo>
                    <a:pt x="244" y="30"/>
                    <a:pt x="244" y="30"/>
                    <a:pt x="244" y="30"/>
                  </a:cubicBezTo>
                  <a:cubicBezTo>
                    <a:pt x="241" y="13"/>
                    <a:pt x="226" y="0"/>
                    <a:pt x="208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2" name="iš1îḑé">
              <a:extLst>
                <a:ext uri="{FF2B5EF4-FFF2-40B4-BE49-F238E27FC236}">
                  <a16:creationId xmlns:a16="http://schemas.microsoft.com/office/drawing/2014/main" id="{7E4CB8F2-3516-45D6-8673-58B729DEAF01}"/>
                </a:ext>
              </a:extLst>
            </p:cNvPr>
            <p:cNvSpPr/>
            <p:nvPr/>
          </p:nvSpPr>
          <p:spPr bwMode="auto">
            <a:xfrm>
              <a:off x="5706946" y="4039256"/>
              <a:ext cx="369888" cy="3683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3" name="íṧļîḑe">
              <a:extLst>
                <a:ext uri="{FF2B5EF4-FFF2-40B4-BE49-F238E27FC236}">
                  <a16:creationId xmlns:a16="http://schemas.microsoft.com/office/drawing/2014/main" id="{EEF37844-3947-48E4-9EFA-4BCC17677869}"/>
                </a:ext>
              </a:extLst>
            </p:cNvPr>
            <p:cNvSpPr/>
            <p:nvPr/>
          </p:nvSpPr>
          <p:spPr bwMode="auto">
            <a:xfrm>
              <a:off x="5484696" y="4452006"/>
              <a:ext cx="728663" cy="1328738"/>
            </a:xfrm>
            <a:custGeom>
              <a:avLst/>
              <a:gdLst>
                <a:gd name="T0" fmla="*/ 267 w 302"/>
                <a:gd name="T1" fmla="*/ 0 h 551"/>
                <a:gd name="T2" fmla="*/ 71 w 302"/>
                <a:gd name="T3" fmla="*/ 0 h 551"/>
                <a:gd name="T4" fmla="*/ 36 w 302"/>
                <a:gd name="T5" fmla="*/ 30 h 551"/>
                <a:gd name="T6" fmla="*/ 0 w 302"/>
                <a:gd name="T7" fmla="*/ 216 h 551"/>
                <a:gd name="T8" fmla="*/ 1 w 302"/>
                <a:gd name="T9" fmla="*/ 221 h 551"/>
                <a:gd name="T10" fmla="*/ 0 w 302"/>
                <a:gd name="T11" fmla="*/ 226 h 551"/>
                <a:gd name="T12" fmla="*/ 36 w 302"/>
                <a:gd name="T13" fmla="*/ 261 h 551"/>
                <a:gd name="T14" fmla="*/ 71 w 302"/>
                <a:gd name="T15" fmla="*/ 232 h 551"/>
                <a:gd name="T16" fmla="*/ 93 w 302"/>
                <a:gd name="T17" fmla="*/ 94 h 551"/>
                <a:gd name="T18" fmla="*/ 93 w 302"/>
                <a:gd name="T19" fmla="*/ 535 h 551"/>
                <a:gd name="T20" fmla="*/ 97 w 302"/>
                <a:gd name="T21" fmla="*/ 551 h 551"/>
                <a:gd name="T22" fmla="*/ 161 w 302"/>
                <a:gd name="T23" fmla="*/ 550 h 551"/>
                <a:gd name="T24" fmla="*/ 164 w 302"/>
                <a:gd name="T25" fmla="*/ 535 h 551"/>
                <a:gd name="T26" fmla="*/ 164 w 302"/>
                <a:gd name="T27" fmla="*/ 317 h 551"/>
                <a:gd name="T28" fmla="*/ 173 w 302"/>
                <a:gd name="T29" fmla="*/ 317 h 551"/>
                <a:gd name="T30" fmla="*/ 173 w 302"/>
                <a:gd name="T31" fmla="*/ 535 h 551"/>
                <a:gd name="T32" fmla="*/ 176 w 302"/>
                <a:gd name="T33" fmla="*/ 550 h 551"/>
                <a:gd name="T34" fmla="*/ 240 w 302"/>
                <a:gd name="T35" fmla="*/ 551 h 551"/>
                <a:gd name="T36" fmla="*/ 244 w 302"/>
                <a:gd name="T37" fmla="*/ 535 h 551"/>
                <a:gd name="T38" fmla="*/ 244 w 302"/>
                <a:gd name="T39" fmla="*/ 94 h 551"/>
                <a:gd name="T40" fmla="*/ 266 w 302"/>
                <a:gd name="T41" fmla="*/ 228 h 551"/>
                <a:gd name="T42" fmla="*/ 302 w 302"/>
                <a:gd name="T43" fmla="*/ 33 h 551"/>
                <a:gd name="T44" fmla="*/ 302 w 302"/>
                <a:gd name="T45" fmla="*/ 30 h 551"/>
                <a:gd name="T46" fmla="*/ 267 w 302"/>
                <a:gd name="T4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551">
                  <a:moveTo>
                    <a:pt x="26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38" y="13"/>
                    <a:pt x="36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1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41"/>
                    <a:pt x="94" y="546"/>
                    <a:pt x="97" y="551"/>
                  </a:cubicBezTo>
                  <a:cubicBezTo>
                    <a:pt x="117" y="550"/>
                    <a:pt x="139" y="550"/>
                    <a:pt x="161" y="550"/>
                  </a:cubicBezTo>
                  <a:cubicBezTo>
                    <a:pt x="163" y="545"/>
                    <a:pt x="164" y="540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40"/>
                    <a:pt x="174" y="545"/>
                    <a:pt x="176" y="550"/>
                  </a:cubicBezTo>
                  <a:cubicBezTo>
                    <a:pt x="199" y="550"/>
                    <a:pt x="220" y="550"/>
                    <a:pt x="240" y="551"/>
                  </a:cubicBezTo>
                  <a:cubicBezTo>
                    <a:pt x="243" y="546"/>
                    <a:pt x="244" y="541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302" y="33"/>
                    <a:pt x="302" y="33"/>
                    <a:pt x="302" y="33"/>
                  </a:cubicBezTo>
                  <a:cubicBezTo>
                    <a:pt x="302" y="30"/>
                    <a:pt x="302" y="30"/>
                    <a:pt x="302" y="30"/>
                  </a:cubicBezTo>
                  <a:cubicBezTo>
                    <a:pt x="299" y="13"/>
                    <a:pt x="284" y="0"/>
                    <a:pt x="267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íṧľíḋe">
              <a:extLst>
                <a:ext uri="{FF2B5EF4-FFF2-40B4-BE49-F238E27FC236}">
                  <a16:creationId xmlns:a16="http://schemas.microsoft.com/office/drawing/2014/main" id="{DF4ED4B6-FF6B-459F-9BC0-5DB9C0F0D7AB}"/>
                </a:ext>
              </a:extLst>
            </p:cNvPr>
            <p:cNvSpPr/>
            <p:nvPr/>
          </p:nvSpPr>
          <p:spPr bwMode="auto">
            <a:xfrm>
              <a:off x="8896234" y="3755093"/>
              <a:ext cx="547688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5" name="iṥ1íḑê">
              <a:extLst>
                <a:ext uri="{FF2B5EF4-FFF2-40B4-BE49-F238E27FC236}">
                  <a16:creationId xmlns:a16="http://schemas.microsoft.com/office/drawing/2014/main" id="{FD2E6FB7-4CBF-4006-92A1-E311807F2E47}"/>
                </a:ext>
              </a:extLst>
            </p:cNvPr>
            <p:cNvSpPr/>
            <p:nvPr/>
          </p:nvSpPr>
          <p:spPr bwMode="auto">
            <a:xfrm>
              <a:off x="8567621" y="4369456"/>
              <a:ext cx="1204913" cy="2038350"/>
            </a:xfrm>
            <a:custGeom>
              <a:avLst/>
              <a:gdLst>
                <a:gd name="T0" fmla="*/ 498 w 499"/>
                <a:gd name="T1" fmla="*/ 326 h 845"/>
                <a:gd name="T2" fmla="*/ 498 w 499"/>
                <a:gd name="T3" fmla="*/ 320 h 845"/>
                <a:gd name="T4" fmla="*/ 446 w 499"/>
                <a:gd name="T5" fmla="*/ 44 h 845"/>
                <a:gd name="T6" fmla="*/ 394 w 499"/>
                <a:gd name="T7" fmla="*/ 0 h 845"/>
                <a:gd name="T8" fmla="*/ 104 w 499"/>
                <a:gd name="T9" fmla="*/ 0 h 845"/>
                <a:gd name="T10" fmla="*/ 52 w 499"/>
                <a:gd name="T11" fmla="*/ 44 h 845"/>
                <a:gd name="T12" fmla="*/ 0 w 499"/>
                <a:gd name="T13" fmla="*/ 320 h 845"/>
                <a:gd name="T14" fmla="*/ 0 w 499"/>
                <a:gd name="T15" fmla="*/ 326 h 845"/>
                <a:gd name="T16" fmla="*/ 0 w 499"/>
                <a:gd name="T17" fmla="*/ 333 h 845"/>
                <a:gd name="T18" fmla="*/ 53 w 499"/>
                <a:gd name="T19" fmla="*/ 386 h 845"/>
                <a:gd name="T20" fmla="*/ 105 w 499"/>
                <a:gd name="T21" fmla="*/ 343 h 845"/>
                <a:gd name="T22" fmla="*/ 138 w 499"/>
                <a:gd name="T23" fmla="*/ 138 h 845"/>
                <a:gd name="T24" fmla="*/ 137 w 499"/>
                <a:gd name="T25" fmla="*/ 792 h 845"/>
                <a:gd name="T26" fmla="*/ 190 w 499"/>
                <a:gd name="T27" fmla="*/ 845 h 845"/>
                <a:gd name="T28" fmla="*/ 243 w 499"/>
                <a:gd name="T29" fmla="*/ 792 h 845"/>
                <a:gd name="T30" fmla="*/ 243 w 499"/>
                <a:gd name="T31" fmla="*/ 468 h 845"/>
                <a:gd name="T32" fmla="*/ 256 w 499"/>
                <a:gd name="T33" fmla="*/ 468 h 845"/>
                <a:gd name="T34" fmla="*/ 256 w 499"/>
                <a:gd name="T35" fmla="*/ 792 h 845"/>
                <a:gd name="T36" fmla="*/ 308 w 499"/>
                <a:gd name="T37" fmla="*/ 845 h 845"/>
                <a:gd name="T38" fmla="*/ 361 w 499"/>
                <a:gd name="T39" fmla="*/ 792 h 845"/>
                <a:gd name="T40" fmla="*/ 361 w 499"/>
                <a:gd name="T41" fmla="*/ 138 h 845"/>
                <a:gd name="T42" fmla="*/ 394 w 499"/>
                <a:gd name="T43" fmla="*/ 343 h 845"/>
                <a:gd name="T44" fmla="*/ 446 w 499"/>
                <a:gd name="T45" fmla="*/ 386 h 845"/>
                <a:gd name="T46" fmla="*/ 499 w 499"/>
                <a:gd name="T47" fmla="*/ 333 h 845"/>
                <a:gd name="T48" fmla="*/ 498 w 499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9" h="845">
                  <a:moveTo>
                    <a:pt x="498" y="326"/>
                  </a:moveTo>
                  <a:cubicBezTo>
                    <a:pt x="499" y="324"/>
                    <a:pt x="499" y="322"/>
                    <a:pt x="498" y="320"/>
                  </a:cubicBezTo>
                  <a:cubicBezTo>
                    <a:pt x="446" y="44"/>
                    <a:pt x="446" y="44"/>
                    <a:pt x="446" y="44"/>
                  </a:cubicBezTo>
                  <a:cubicBezTo>
                    <a:pt x="442" y="18"/>
                    <a:pt x="420" y="0"/>
                    <a:pt x="39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8" y="0"/>
                    <a:pt x="56" y="18"/>
                    <a:pt x="52" y="44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2"/>
                    <a:pt x="0" y="324"/>
                    <a:pt x="0" y="326"/>
                  </a:cubicBezTo>
                  <a:cubicBezTo>
                    <a:pt x="0" y="329"/>
                    <a:pt x="0" y="331"/>
                    <a:pt x="0" y="333"/>
                  </a:cubicBezTo>
                  <a:cubicBezTo>
                    <a:pt x="0" y="363"/>
                    <a:pt x="24" y="386"/>
                    <a:pt x="53" y="386"/>
                  </a:cubicBezTo>
                  <a:cubicBezTo>
                    <a:pt x="78" y="386"/>
                    <a:pt x="100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7" y="792"/>
                    <a:pt x="137" y="792"/>
                    <a:pt x="137" y="792"/>
                  </a:cubicBezTo>
                  <a:cubicBezTo>
                    <a:pt x="137" y="821"/>
                    <a:pt x="161" y="845"/>
                    <a:pt x="190" y="845"/>
                  </a:cubicBezTo>
                  <a:cubicBezTo>
                    <a:pt x="219" y="845"/>
                    <a:pt x="243" y="821"/>
                    <a:pt x="243" y="792"/>
                  </a:cubicBezTo>
                  <a:cubicBezTo>
                    <a:pt x="243" y="468"/>
                    <a:pt x="243" y="468"/>
                    <a:pt x="243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79" y="845"/>
                    <a:pt x="308" y="845"/>
                  </a:cubicBezTo>
                  <a:cubicBezTo>
                    <a:pt x="338" y="845"/>
                    <a:pt x="361" y="821"/>
                    <a:pt x="361" y="792"/>
                  </a:cubicBezTo>
                  <a:cubicBezTo>
                    <a:pt x="361" y="138"/>
                    <a:pt x="361" y="138"/>
                    <a:pt x="361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8" y="368"/>
                    <a:pt x="420" y="386"/>
                    <a:pt x="446" y="386"/>
                  </a:cubicBezTo>
                  <a:cubicBezTo>
                    <a:pt x="475" y="386"/>
                    <a:pt x="499" y="363"/>
                    <a:pt x="499" y="333"/>
                  </a:cubicBezTo>
                  <a:cubicBezTo>
                    <a:pt x="499" y="331"/>
                    <a:pt x="498" y="329"/>
                    <a:pt x="498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ïş1iḋé">
              <a:extLst>
                <a:ext uri="{FF2B5EF4-FFF2-40B4-BE49-F238E27FC236}">
                  <a16:creationId xmlns:a16="http://schemas.microsoft.com/office/drawing/2014/main" id="{94641816-017E-4EA5-BAB5-794AF373091D}"/>
                </a:ext>
              </a:extLst>
            </p:cNvPr>
            <p:cNvSpPr/>
            <p:nvPr/>
          </p:nvSpPr>
          <p:spPr bwMode="auto">
            <a:xfrm>
              <a:off x="6429259" y="3755093"/>
              <a:ext cx="544513" cy="5476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îš1iḍe">
              <a:extLst>
                <a:ext uri="{FF2B5EF4-FFF2-40B4-BE49-F238E27FC236}">
                  <a16:creationId xmlns:a16="http://schemas.microsoft.com/office/drawing/2014/main" id="{A5BB1E17-BCCF-4D8B-908E-6CA0F754BD33}"/>
                </a:ext>
              </a:extLst>
            </p:cNvPr>
            <p:cNvSpPr/>
            <p:nvPr/>
          </p:nvSpPr>
          <p:spPr bwMode="auto">
            <a:xfrm>
              <a:off x="6097471" y="4369456"/>
              <a:ext cx="1206500" cy="2038350"/>
            </a:xfrm>
            <a:custGeom>
              <a:avLst/>
              <a:gdLst>
                <a:gd name="T0" fmla="*/ 499 w 500"/>
                <a:gd name="T1" fmla="*/ 326 h 845"/>
                <a:gd name="T2" fmla="*/ 499 w 500"/>
                <a:gd name="T3" fmla="*/ 320 h 845"/>
                <a:gd name="T4" fmla="*/ 447 w 500"/>
                <a:gd name="T5" fmla="*/ 44 h 845"/>
                <a:gd name="T6" fmla="*/ 395 w 500"/>
                <a:gd name="T7" fmla="*/ 0 h 845"/>
                <a:gd name="T8" fmla="*/ 105 w 500"/>
                <a:gd name="T9" fmla="*/ 0 h 845"/>
                <a:gd name="T10" fmla="*/ 53 w 500"/>
                <a:gd name="T11" fmla="*/ 44 h 845"/>
                <a:gd name="T12" fmla="*/ 1 w 500"/>
                <a:gd name="T13" fmla="*/ 320 h 845"/>
                <a:gd name="T14" fmla="*/ 1 w 500"/>
                <a:gd name="T15" fmla="*/ 326 h 845"/>
                <a:gd name="T16" fmla="*/ 1 w 500"/>
                <a:gd name="T17" fmla="*/ 333 h 845"/>
                <a:gd name="T18" fmla="*/ 53 w 500"/>
                <a:gd name="T19" fmla="*/ 386 h 845"/>
                <a:gd name="T20" fmla="*/ 105 w 500"/>
                <a:gd name="T21" fmla="*/ 343 h 845"/>
                <a:gd name="T22" fmla="*/ 138 w 500"/>
                <a:gd name="T23" fmla="*/ 138 h 845"/>
                <a:gd name="T24" fmla="*/ 138 w 500"/>
                <a:gd name="T25" fmla="*/ 792 h 845"/>
                <a:gd name="T26" fmla="*/ 191 w 500"/>
                <a:gd name="T27" fmla="*/ 845 h 845"/>
                <a:gd name="T28" fmla="*/ 244 w 500"/>
                <a:gd name="T29" fmla="*/ 792 h 845"/>
                <a:gd name="T30" fmla="*/ 244 w 500"/>
                <a:gd name="T31" fmla="*/ 468 h 845"/>
                <a:gd name="T32" fmla="*/ 256 w 500"/>
                <a:gd name="T33" fmla="*/ 468 h 845"/>
                <a:gd name="T34" fmla="*/ 256 w 500"/>
                <a:gd name="T35" fmla="*/ 792 h 845"/>
                <a:gd name="T36" fmla="*/ 309 w 500"/>
                <a:gd name="T37" fmla="*/ 845 h 845"/>
                <a:gd name="T38" fmla="*/ 362 w 500"/>
                <a:gd name="T39" fmla="*/ 792 h 845"/>
                <a:gd name="T40" fmla="*/ 362 w 500"/>
                <a:gd name="T41" fmla="*/ 138 h 845"/>
                <a:gd name="T42" fmla="*/ 394 w 500"/>
                <a:gd name="T43" fmla="*/ 343 h 845"/>
                <a:gd name="T44" fmla="*/ 446 w 500"/>
                <a:gd name="T45" fmla="*/ 386 h 845"/>
                <a:gd name="T46" fmla="*/ 499 w 500"/>
                <a:gd name="T47" fmla="*/ 333 h 845"/>
                <a:gd name="T48" fmla="*/ 499 w 500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845">
                  <a:moveTo>
                    <a:pt x="499" y="326"/>
                  </a:moveTo>
                  <a:cubicBezTo>
                    <a:pt x="499" y="324"/>
                    <a:pt x="500" y="322"/>
                    <a:pt x="499" y="320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43" y="18"/>
                    <a:pt x="421" y="0"/>
                    <a:pt x="39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9" y="0"/>
                    <a:pt x="57" y="18"/>
                    <a:pt x="53" y="44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22"/>
                    <a:pt x="0" y="324"/>
                    <a:pt x="1" y="326"/>
                  </a:cubicBezTo>
                  <a:cubicBezTo>
                    <a:pt x="1" y="329"/>
                    <a:pt x="1" y="331"/>
                    <a:pt x="1" y="333"/>
                  </a:cubicBezTo>
                  <a:cubicBezTo>
                    <a:pt x="1" y="363"/>
                    <a:pt x="24" y="386"/>
                    <a:pt x="53" y="386"/>
                  </a:cubicBezTo>
                  <a:cubicBezTo>
                    <a:pt x="79" y="386"/>
                    <a:pt x="101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8" y="792"/>
                    <a:pt x="138" y="792"/>
                    <a:pt x="138" y="792"/>
                  </a:cubicBezTo>
                  <a:cubicBezTo>
                    <a:pt x="138" y="821"/>
                    <a:pt x="162" y="845"/>
                    <a:pt x="191" y="845"/>
                  </a:cubicBezTo>
                  <a:cubicBezTo>
                    <a:pt x="220" y="845"/>
                    <a:pt x="244" y="821"/>
                    <a:pt x="244" y="792"/>
                  </a:cubicBezTo>
                  <a:cubicBezTo>
                    <a:pt x="244" y="468"/>
                    <a:pt x="244" y="468"/>
                    <a:pt x="244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80" y="845"/>
                    <a:pt x="309" y="845"/>
                  </a:cubicBezTo>
                  <a:cubicBezTo>
                    <a:pt x="338" y="845"/>
                    <a:pt x="362" y="821"/>
                    <a:pt x="362" y="792"/>
                  </a:cubicBezTo>
                  <a:cubicBezTo>
                    <a:pt x="362" y="138"/>
                    <a:pt x="362" y="138"/>
                    <a:pt x="362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9" y="368"/>
                    <a:pt x="421" y="386"/>
                    <a:pt x="446" y="386"/>
                  </a:cubicBezTo>
                  <a:cubicBezTo>
                    <a:pt x="476" y="386"/>
                    <a:pt x="499" y="363"/>
                    <a:pt x="499" y="333"/>
                  </a:cubicBezTo>
                  <a:cubicBezTo>
                    <a:pt x="499" y="331"/>
                    <a:pt x="499" y="329"/>
                    <a:pt x="499" y="32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38" name="ïṥľïḋè">
              <a:extLst>
                <a:ext uri="{FF2B5EF4-FFF2-40B4-BE49-F238E27FC236}">
                  <a16:creationId xmlns:a16="http://schemas.microsoft.com/office/drawing/2014/main" id="{60D9CB19-C2E6-4F20-B3BF-DE1D1F57D361}"/>
                </a:ext>
              </a:extLst>
            </p:cNvPr>
            <p:cNvGrpSpPr/>
            <p:nvPr/>
          </p:nvGrpSpPr>
          <p:grpSpPr>
            <a:xfrm>
              <a:off x="7116645" y="1803633"/>
              <a:ext cx="5087548" cy="4213653"/>
              <a:chOff x="5410480" y="859866"/>
              <a:chExt cx="5545138" cy="4592638"/>
            </a:xfrm>
          </p:grpSpPr>
          <p:sp>
            <p:nvSpPr>
              <p:cNvPr id="39" name="ïsḷíḋè">
                <a:extLst>
                  <a:ext uri="{FF2B5EF4-FFF2-40B4-BE49-F238E27FC236}">
                    <a16:creationId xmlns:a16="http://schemas.microsoft.com/office/drawing/2014/main" id="{1BDC18B7-37A9-4B6B-AF5A-9F6FEEA582CD}"/>
                  </a:ext>
                </a:extLst>
              </p:cNvPr>
              <p:cNvSpPr/>
              <p:nvPr/>
            </p:nvSpPr>
            <p:spPr bwMode="auto">
              <a:xfrm>
                <a:off x="7915555" y="945591"/>
                <a:ext cx="3040063" cy="958850"/>
              </a:xfrm>
              <a:custGeom>
                <a:avLst/>
                <a:gdLst>
                  <a:gd name="T0" fmla="*/ 1915 w 1915"/>
                  <a:gd name="T1" fmla="*/ 561 h 604"/>
                  <a:gd name="T2" fmla="*/ 1909 w 1915"/>
                  <a:gd name="T3" fmla="*/ 0 h 604"/>
                  <a:gd name="T4" fmla="*/ 0 w 1915"/>
                  <a:gd name="T5" fmla="*/ 43 h 604"/>
                  <a:gd name="T6" fmla="*/ 8 w 1915"/>
                  <a:gd name="T7" fmla="*/ 604 h 604"/>
                  <a:gd name="T8" fmla="*/ 1915 w 1915"/>
                  <a:gd name="T9" fmla="*/ 561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5" h="604">
                    <a:moveTo>
                      <a:pt x="1915" y="561"/>
                    </a:moveTo>
                    <a:lnTo>
                      <a:pt x="1909" y="0"/>
                    </a:lnTo>
                    <a:lnTo>
                      <a:pt x="0" y="43"/>
                    </a:lnTo>
                    <a:lnTo>
                      <a:pt x="8" y="604"/>
                    </a:lnTo>
                    <a:lnTo>
                      <a:pt x="1915" y="56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0" name="isľíḑè">
                <a:extLst>
                  <a:ext uri="{FF2B5EF4-FFF2-40B4-BE49-F238E27FC236}">
                    <a16:creationId xmlns:a16="http://schemas.microsoft.com/office/drawing/2014/main" id="{F942B0B4-C6B3-458D-AD1A-43A8696AA340}"/>
                  </a:ext>
                </a:extLst>
              </p:cNvPr>
              <p:cNvSpPr/>
              <p:nvPr/>
            </p:nvSpPr>
            <p:spPr bwMode="auto">
              <a:xfrm>
                <a:off x="6234393" y="1274204"/>
                <a:ext cx="323850" cy="906463"/>
              </a:xfrm>
              <a:custGeom>
                <a:avLst/>
                <a:gdLst>
                  <a:gd name="T0" fmla="*/ 50 w 134"/>
                  <a:gd name="T1" fmla="*/ 374 h 376"/>
                  <a:gd name="T2" fmla="*/ 50 w 134"/>
                  <a:gd name="T3" fmla="*/ 374 h 376"/>
                  <a:gd name="T4" fmla="*/ 2 w 134"/>
                  <a:gd name="T5" fmla="*/ 319 h 376"/>
                  <a:gd name="T6" fmla="*/ 29 w 134"/>
                  <a:gd name="T7" fmla="*/ 50 h 376"/>
                  <a:gd name="T8" fmla="*/ 84 w 134"/>
                  <a:gd name="T9" fmla="*/ 2 h 376"/>
                  <a:gd name="T10" fmla="*/ 132 w 134"/>
                  <a:gd name="T11" fmla="*/ 57 h 376"/>
                  <a:gd name="T12" fmla="*/ 105 w 134"/>
                  <a:gd name="T13" fmla="*/ 326 h 376"/>
                  <a:gd name="T14" fmla="*/ 50 w 134"/>
                  <a:gd name="T15" fmla="*/ 37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376">
                    <a:moveTo>
                      <a:pt x="50" y="374"/>
                    </a:moveTo>
                    <a:cubicBezTo>
                      <a:pt x="50" y="374"/>
                      <a:pt x="50" y="374"/>
                      <a:pt x="50" y="374"/>
                    </a:cubicBezTo>
                    <a:cubicBezTo>
                      <a:pt x="22" y="372"/>
                      <a:pt x="0" y="347"/>
                      <a:pt x="2" y="31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2" y="22"/>
                      <a:pt x="56" y="0"/>
                      <a:pt x="84" y="2"/>
                    </a:cubicBezTo>
                    <a:cubicBezTo>
                      <a:pt x="112" y="4"/>
                      <a:pt x="134" y="29"/>
                      <a:pt x="132" y="57"/>
                    </a:cubicBezTo>
                    <a:cubicBezTo>
                      <a:pt x="105" y="326"/>
                      <a:pt x="105" y="326"/>
                      <a:pt x="105" y="326"/>
                    </a:cubicBezTo>
                    <a:cubicBezTo>
                      <a:pt x="103" y="354"/>
                      <a:pt x="79" y="376"/>
                      <a:pt x="50" y="374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1" name="îṣlîḍê">
                <a:extLst>
                  <a:ext uri="{FF2B5EF4-FFF2-40B4-BE49-F238E27FC236}">
                    <a16:creationId xmlns:a16="http://schemas.microsoft.com/office/drawing/2014/main" id="{11FAE0CD-CCFE-4D60-85A5-132B2EDB917E}"/>
                  </a:ext>
                </a:extLst>
              </p:cNvPr>
              <p:cNvSpPr/>
              <p:nvPr/>
            </p:nvSpPr>
            <p:spPr bwMode="auto">
              <a:xfrm>
                <a:off x="6499505" y="1237691"/>
                <a:ext cx="295275" cy="912813"/>
              </a:xfrm>
              <a:custGeom>
                <a:avLst/>
                <a:gdLst>
                  <a:gd name="T0" fmla="*/ 74 w 122"/>
                  <a:gd name="T1" fmla="*/ 375 h 378"/>
                  <a:gd name="T2" fmla="*/ 74 w 122"/>
                  <a:gd name="T3" fmla="*/ 375 h 378"/>
                  <a:gd name="T4" fmla="*/ 18 w 122"/>
                  <a:gd name="T5" fmla="*/ 329 h 378"/>
                  <a:gd name="T6" fmla="*/ 1 w 122"/>
                  <a:gd name="T7" fmla="*/ 59 h 378"/>
                  <a:gd name="T8" fmla="*/ 48 w 122"/>
                  <a:gd name="T9" fmla="*/ 3 h 378"/>
                  <a:gd name="T10" fmla="*/ 104 w 122"/>
                  <a:gd name="T11" fmla="*/ 49 h 378"/>
                  <a:gd name="T12" fmla="*/ 121 w 122"/>
                  <a:gd name="T13" fmla="*/ 319 h 378"/>
                  <a:gd name="T14" fmla="*/ 74 w 122"/>
                  <a:gd name="T15" fmla="*/ 37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378">
                    <a:moveTo>
                      <a:pt x="74" y="375"/>
                    </a:moveTo>
                    <a:cubicBezTo>
                      <a:pt x="74" y="375"/>
                      <a:pt x="74" y="375"/>
                      <a:pt x="74" y="375"/>
                    </a:cubicBezTo>
                    <a:cubicBezTo>
                      <a:pt x="46" y="378"/>
                      <a:pt x="20" y="357"/>
                      <a:pt x="18" y="32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31"/>
                      <a:pt x="20" y="5"/>
                      <a:pt x="48" y="3"/>
                    </a:cubicBezTo>
                    <a:cubicBezTo>
                      <a:pt x="76" y="0"/>
                      <a:pt x="101" y="21"/>
                      <a:pt x="104" y="49"/>
                    </a:cubicBezTo>
                    <a:cubicBezTo>
                      <a:pt x="121" y="319"/>
                      <a:pt x="121" y="319"/>
                      <a:pt x="121" y="319"/>
                    </a:cubicBezTo>
                    <a:cubicBezTo>
                      <a:pt x="122" y="348"/>
                      <a:pt x="102" y="373"/>
                      <a:pt x="74" y="375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2" name="iṧľiďé">
                <a:extLst>
                  <a:ext uri="{FF2B5EF4-FFF2-40B4-BE49-F238E27FC236}">
                    <a16:creationId xmlns:a16="http://schemas.microsoft.com/office/drawing/2014/main" id="{5A78217A-AD28-405F-9C3E-AF79C1ED30CC}"/>
                  </a:ext>
                </a:extLst>
              </p:cNvPr>
              <p:cNvSpPr/>
              <p:nvPr/>
            </p:nvSpPr>
            <p:spPr bwMode="auto">
              <a:xfrm>
                <a:off x="6229630" y="1021791"/>
                <a:ext cx="1193800" cy="896938"/>
              </a:xfrm>
              <a:custGeom>
                <a:avLst/>
                <a:gdLst>
                  <a:gd name="T0" fmla="*/ 752 w 752"/>
                  <a:gd name="T1" fmla="*/ 173 h 565"/>
                  <a:gd name="T2" fmla="*/ 275 w 752"/>
                  <a:gd name="T3" fmla="*/ 0 h 565"/>
                  <a:gd name="T4" fmla="*/ 0 w 752"/>
                  <a:gd name="T5" fmla="*/ 300 h 565"/>
                  <a:gd name="T6" fmla="*/ 9 w 752"/>
                  <a:gd name="T7" fmla="*/ 565 h 565"/>
                  <a:gd name="T8" fmla="*/ 652 w 752"/>
                  <a:gd name="T9" fmla="*/ 423 h 565"/>
                  <a:gd name="T10" fmla="*/ 752 w 752"/>
                  <a:gd name="T11" fmla="*/ 17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2" h="565">
                    <a:moveTo>
                      <a:pt x="752" y="173"/>
                    </a:moveTo>
                    <a:lnTo>
                      <a:pt x="275" y="0"/>
                    </a:lnTo>
                    <a:lnTo>
                      <a:pt x="0" y="300"/>
                    </a:lnTo>
                    <a:lnTo>
                      <a:pt x="9" y="565"/>
                    </a:lnTo>
                    <a:lnTo>
                      <a:pt x="652" y="423"/>
                    </a:lnTo>
                    <a:lnTo>
                      <a:pt x="752" y="173"/>
                    </a:ln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3" name="îśľïďé">
                <a:extLst>
                  <a:ext uri="{FF2B5EF4-FFF2-40B4-BE49-F238E27FC236}">
                    <a16:creationId xmlns:a16="http://schemas.microsoft.com/office/drawing/2014/main" id="{2867A8F0-FFF7-4E5F-9FC3-C9DCA49AF15B}"/>
                  </a:ext>
                </a:extLst>
              </p:cNvPr>
              <p:cNvSpPr/>
              <p:nvPr/>
            </p:nvSpPr>
            <p:spPr bwMode="auto">
              <a:xfrm>
                <a:off x="6553480" y="1166254"/>
                <a:ext cx="493713" cy="896938"/>
              </a:xfrm>
              <a:custGeom>
                <a:avLst/>
                <a:gdLst>
                  <a:gd name="T0" fmla="*/ 166 w 205"/>
                  <a:gd name="T1" fmla="*/ 362 h 372"/>
                  <a:gd name="T2" fmla="*/ 166 w 205"/>
                  <a:gd name="T3" fmla="*/ 362 h 372"/>
                  <a:gd name="T4" fmla="*/ 99 w 205"/>
                  <a:gd name="T5" fmla="*/ 333 h 372"/>
                  <a:gd name="T6" fmla="*/ 10 w 205"/>
                  <a:gd name="T7" fmla="*/ 77 h 372"/>
                  <a:gd name="T8" fmla="*/ 39 w 205"/>
                  <a:gd name="T9" fmla="*/ 11 h 372"/>
                  <a:gd name="T10" fmla="*/ 106 w 205"/>
                  <a:gd name="T11" fmla="*/ 40 h 372"/>
                  <a:gd name="T12" fmla="*/ 195 w 205"/>
                  <a:gd name="T13" fmla="*/ 296 h 372"/>
                  <a:gd name="T14" fmla="*/ 166 w 205"/>
                  <a:gd name="T15" fmla="*/ 3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2">
                    <a:moveTo>
                      <a:pt x="166" y="362"/>
                    </a:moveTo>
                    <a:cubicBezTo>
                      <a:pt x="166" y="362"/>
                      <a:pt x="166" y="362"/>
                      <a:pt x="166" y="362"/>
                    </a:cubicBezTo>
                    <a:cubicBezTo>
                      <a:pt x="139" y="372"/>
                      <a:pt x="108" y="359"/>
                      <a:pt x="99" y="33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0" y="51"/>
                      <a:pt x="13" y="21"/>
                      <a:pt x="39" y="11"/>
                    </a:cubicBezTo>
                    <a:cubicBezTo>
                      <a:pt x="66" y="0"/>
                      <a:pt x="96" y="14"/>
                      <a:pt x="106" y="40"/>
                    </a:cubicBezTo>
                    <a:cubicBezTo>
                      <a:pt x="195" y="296"/>
                      <a:pt x="195" y="296"/>
                      <a:pt x="195" y="296"/>
                    </a:cubicBezTo>
                    <a:cubicBezTo>
                      <a:pt x="205" y="322"/>
                      <a:pt x="192" y="352"/>
                      <a:pt x="166" y="362"/>
                    </a:cubicBezTo>
                    <a:close/>
                  </a:path>
                </a:pathLst>
              </a:custGeom>
              <a:solidFill>
                <a:srgbClr val="D4B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iśľiḑe">
                <a:extLst>
                  <a:ext uri="{FF2B5EF4-FFF2-40B4-BE49-F238E27FC236}">
                    <a16:creationId xmlns:a16="http://schemas.microsoft.com/office/drawing/2014/main" id="{1C4C0BA7-8C56-4D79-89B5-319A2A4BE2F1}"/>
                  </a:ext>
                </a:extLst>
              </p:cNvPr>
              <p:cNvSpPr/>
              <p:nvPr/>
            </p:nvSpPr>
            <p:spPr bwMode="auto">
              <a:xfrm>
                <a:off x="6524905" y="859866"/>
                <a:ext cx="1041400" cy="588963"/>
              </a:xfrm>
              <a:custGeom>
                <a:avLst/>
                <a:gdLst>
                  <a:gd name="T0" fmla="*/ 428 w 432"/>
                  <a:gd name="T1" fmla="*/ 191 h 244"/>
                  <a:gd name="T2" fmla="*/ 428 w 432"/>
                  <a:gd name="T3" fmla="*/ 191 h 244"/>
                  <a:gd name="T4" fmla="*/ 368 w 432"/>
                  <a:gd name="T5" fmla="*/ 234 h 244"/>
                  <a:gd name="T6" fmla="*/ 47 w 432"/>
                  <a:gd name="T7" fmla="*/ 106 h 244"/>
                  <a:gd name="T8" fmla="*/ 5 w 432"/>
                  <a:gd name="T9" fmla="*/ 46 h 244"/>
                  <a:gd name="T10" fmla="*/ 64 w 432"/>
                  <a:gd name="T11" fmla="*/ 4 h 244"/>
                  <a:gd name="T12" fmla="*/ 385 w 432"/>
                  <a:gd name="T13" fmla="*/ 132 h 244"/>
                  <a:gd name="T14" fmla="*/ 428 w 432"/>
                  <a:gd name="T15" fmla="*/ 19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2" h="244">
                    <a:moveTo>
                      <a:pt x="428" y="191"/>
                    </a:move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3" y="219"/>
                      <a:pt x="394" y="244"/>
                      <a:pt x="368" y="234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21" y="96"/>
                      <a:pt x="0" y="74"/>
                      <a:pt x="5" y="46"/>
                    </a:cubicBezTo>
                    <a:cubicBezTo>
                      <a:pt x="10" y="18"/>
                      <a:pt x="36" y="0"/>
                      <a:pt x="64" y="4"/>
                    </a:cubicBezTo>
                    <a:cubicBezTo>
                      <a:pt x="385" y="132"/>
                      <a:pt x="385" y="132"/>
                      <a:pt x="385" y="132"/>
                    </a:cubicBezTo>
                    <a:cubicBezTo>
                      <a:pt x="412" y="142"/>
                      <a:pt x="432" y="163"/>
                      <a:pt x="428" y="191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îṥlîḋè">
                <a:extLst>
                  <a:ext uri="{FF2B5EF4-FFF2-40B4-BE49-F238E27FC236}">
                    <a16:creationId xmlns:a16="http://schemas.microsoft.com/office/drawing/2014/main" id="{EA2596D4-2FF9-4E6F-AE18-C826460CE657}"/>
                  </a:ext>
                </a:extLst>
              </p:cNvPr>
              <p:cNvSpPr/>
              <p:nvPr/>
            </p:nvSpPr>
            <p:spPr bwMode="auto">
              <a:xfrm>
                <a:off x="6118505" y="859866"/>
                <a:ext cx="671513" cy="647700"/>
              </a:xfrm>
              <a:custGeom>
                <a:avLst/>
                <a:gdLst>
                  <a:gd name="T0" fmla="*/ 19 w 278"/>
                  <a:gd name="T1" fmla="*/ 244 h 269"/>
                  <a:gd name="T2" fmla="*/ 19 w 278"/>
                  <a:gd name="T3" fmla="*/ 244 h 269"/>
                  <a:gd name="T4" fmla="*/ 24 w 278"/>
                  <a:gd name="T5" fmla="*/ 172 h 269"/>
                  <a:gd name="T6" fmla="*/ 186 w 278"/>
                  <a:gd name="T7" fmla="*/ 20 h 269"/>
                  <a:gd name="T8" fmla="*/ 259 w 278"/>
                  <a:gd name="T9" fmla="*/ 25 h 269"/>
                  <a:gd name="T10" fmla="*/ 254 w 278"/>
                  <a:gd name="T11" fmla="*/ 97 h 269"/>
                  <a:gd name="T12" fmla="*/ 92 w 278"/>
                  <a:gd name="T13" fmla="*/ 249 h 269"/>
                  <a:gd name="T14" fmla="*/ 19 w 278"/>
                  <a:gd name="T15" fmla="*/ 244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69">
                    <a:moveTo>
                      <a:pt x="19" y="244"/>
                    </a:moveTo>
                    <a:cubicBezTo>
                      <a:pt x="19" y="244"/>
                      <a:pt x="19" y="244"/>
                      <a:pt x="19" y="244"/>
                    </a:cubicBezTo>
                    <a:cubicBezTo>
                      <a:pt x="0" y="223"/>
                      <a:pt x="3" y="191"/>
                      <a:pt x="24" y="172"/>
                    </a:cubicBezTo>
                    <a:cubicBezTo>
                      <a:pt x="186" y="20"/>
                      <a:pt x="186" y="20"/>
                      <a:pt x="186" y="20"/>
                    </a:cubicBezTo>
                    <a:cubicBezTo>
                      <a:pt x="207" y="0"/>
                      <a:pt x="241" y="3"/>
                      <a:pt x="259" y="25"/>
                    </a:cubicBezTo>
                    <a:cubicBezTo>
                      <a:pt x="278" y="46"/>
                      <a:pt x="276" y="79"/>
                      <a:pt x="254" y="97"/>
                    </a:cubicBezTo>
                    <a:cubicBezTo>
                      <a:pt x="92" y="249"/>
                      <a:pt x="92" y="249"/>
                      <a:pt x="92" y="249"/>
                    </a:cubicBezTo>
                    <a:cubicBezTo>
                      <a:pt x="71" y="269"/>
                      <a:pt x="38" y="266"/>
                      <a:pt x="19" y="244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íṡlîḋé">
                <a:extLst>
                  <a:ext uri="{FF2B5EF4-FFF2-40B4-BE49-F238E27FC236}">
                    <a16:creationId xmlns:a16="http://schemas.microsoft.com/office/drawing/2014/main" id="{AB1A34ED-F28B-4991-BE44-193B1970E8AC}"/>
                  </a:ext>
                </a:extLst>
              </p:cNvPr>
              <p:cNvSpPr/>
              <p:nvPr/>
            </p:nvSpPr>
            <p:spPr bwMode="auto">
              <a:xfrm>
                <a:off x="5977218" y="1251979"/>
                <a:ext cx="401638" cy="908050"/>
              </a:xfrm>
              <a:custGeom>
                <a:avLst/>
                <a:gdLst>
                  <a:gd name="T0" fmla="*/ 47 w 167"/>
                  <a:gd name="T1" fmla="*/ 372 h 376"/>
                  <a:gd name="T2" fmla="*/ 47 w 167"/>
                  <a:gd name="T3" fmla="*/ 372 h 376"/>
                  <a:gd name="T4" fmla="*/ 6 w 167"/>
                  <a:gd name="T5" fmla="*/ 312 h 376"/>
                  <a:gd name="T6" fmla="*/ 61 w 167"/>
                  <a:gd name="T7" fmla="*/ 47 h 376"/>
                  <a:gd name="T8" fmla="*/ 121 w 167"/>
                  <a:gd name="T9" fmla="*/ 5 h 376"/>
                  <a:gd name="T10" fmla="*/ 163 w 167"/>
                  <a:gd name="T11" fmla="*/ 65 h 376"/>
                  <a:gd name="T12" fmla="*/ 107 w 167"/>
                  <a:gd name="T13" fmla="*/ 330 h 376"/>
                  <a:gd name="T14" fmla="*/ 47 w 167"/>
                  <a:gd name="T15" fmla="*/ 37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376">
                    <a:moveTo>
                      <a:pt x="47" y="372"/>
                    </a:moveTo>
                    <a:cubicBezTo>
                      <a:pt x="47" y="372"/>
                      <a:pt x="47" y="372"/>
                      <a:pt x="47" y="372"/>
                    </a:cubicBezTo>
                    <a:cubicBezTo>
                      <a:pt x="20" y="367"/>
                      <a:pt x="0" y="339"/>
                      <a:pt x="6" y="312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7" y="19"/>
                      <a:pt x="93" y="0"/>
                      <a:pt x="121" y="5"/>
                    </a:cubicBezTo>
                    <a:cubicBezTo>
                      <a:pt x="149" y="10"/>
                      <a:pt x="167" y="37"/>
                      <a:pt x="163" y="65"/>
                    </a:cubicBezTo>
                    <a:cubicBezTo>
                      <a:pt x="107" y="330"/>
                      <a:pt x="107" y="330"/>
                      <a:pt x="107" y="330"/>
                    </a:cubicBezTo>
                    <a:cubicBezTo>
                      <a:pt x="101" y="357"/>
                      <a:pt x="75" y="376"/>
                      <a:pt x="47" y="372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7" name="íšľídé">
                <a:extLst>
                  <a:ext uri="{FF2B5EF4-FFF2-40B4-BE49-F238E27FC236}">
                    <a16:creationId xmlns:a16="http://schemas.microsoft.com/office/drawing/2014/main" id="{7EAD78D5-9457-4A42-9273-9B999244F79A}"/>
                  </a:ext>
                </a:extLst>
              </p:cNvPr>
              <p:cNvSpPr/>
              <p:nvPr/>
            </p:nvSpPr>
            <p:spPr bwMode="auto">
              <a:xfrm>
                <a:off x="6575705" y="944004"/>
                <a:ext cx="906463" cy="906463"/>
              </a:xfrm>
              <a:custGeom>
                <a:avLst/>
                <a:gdLst>
                  <a:gd name="T0" fmla="*/ 0 w 376"/>
                  <a:gd name="T1" fmla="*/ 129 h 376"/>
                  <a:gd name="T2" fmla="*/ 156 w 376"/>
                  <a:gd name="T3" fmla="*/ 282 h 376"/>
                  <a:gd name="T4" fmla="*/ 376 w 376"/>
                  <a:gd name="T5" fmla="*/ 269 h 376"/>
                  <a:gd name="T6" fmla="*/ 282 w 376"/>
                  <a:gd name="T7" fmla="*/ 91 h 376"/>
                  <a:gd name="T8" fmla="*/ 0 w 376"/>
                  <a:gd name="T9" fmla="*/ 129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76">
                    <a:moveTo>
                      <a:pt x="0" y="129"/>
                    </a:moveTo>
                    <a:cubicBezTo>
                      <a:pt x="47" y="140"/>
                      <a:pt x="236" y="189"/>
                      <a:pt x="156" y="282"/>
                    </a:cubicBezTo>
                    <a:cubicBezTo>
                      <a:pt x="76" y="376"/>
                      <a:pt x="376" y="269"/>
                      <a:pt x="376" y="269"/>
                    </a:cubicBezTo>
                    <a:cubicBezTo>
                      <a:pt x="282" y="91"/>
                      <a:pt x="282" y="91"/>
                      <a:pt x="282" y="91"/>
                    </a:cubicBezTo>
                    <a:cubicBezTo>
                      <a:pt x="282" y="91"/>
                      <a:pt x="116" y="0"/>
                      <a:pt x="0" y="129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ïṣlïďê">
                <a:extLst>
                  <a:ext uri="{FF2B5EF4-FFF2-40B4-BE49-F238E27FC236}">
                    <a16:creationId xmlns:a16="http://schemas.microsoft.com/office/drawing/2014/main" id="{C54D159D-F6DD-4D96-A2B5-DFB46A58193E}"/>
                  </a:ext>
                </a:extLst>
              </p:cNvPr>
              <p:cNvSpPr/>
              <p:nvPr/>
            </p:nvSpPr>
            <p:spPr bwMode="auto">
              <a:xfrm>
                <a:off x="7274205" y="1161491"/>
                <a:ext cx="481013" cy="633413"/>
              </a:xfrm>
              <a:custGeom>
                <a:avLst/>
                <a:gdLst>
                  <a:gd name="T0" fmla="*/ 0 w 303"/>
                  <a:gd name="T1" fmla="*/ 3 h 399"/>
                  <a:gd name="T2" fmla="*/ 56 w 303"/>
                  <a:gd name="T3" fmla="*/ 398 h 399"/>
                  <a:gd name="T4" fmla="*/ 303 w 303"/>
                  <a:gd name="T5" fmla="*/ 399 h 399"/>
                  <a:gd name="T6" fmla="*/ 290 w 303"/>
                  <a:gd name="T7" fmla="*/ 0 h 399"/>
                  <a:gd name="T8" fmla="*/ 0 w 303"/>
                  <a:gd name="T9" fmla="*/ 3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99">
                    <a:moveTo>
                      <a:pt x="0" y="3"/>
                    </a:moveTo>
                    <a:lnTo>
                      <a:pt x="56" y="398"/>
                    </a:lnTo>
                    <a:lnTo>
                      <a:pt x="303" y="399"/>
                    </a:lnTo>
                    <a:lnTo>
                      <a:pt x="29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ï$1îḍè">
                <a:extLst>
                  <a:ext uri="{FF2B5EF4-FFF2-40B4-BE49-F238E27FC236}">
                    <a16:creationId xmlns:a16="http://schemas.microsoft.com/office/drawing/2014/main" id="{4D6B5666-F6C5-497E-B075-69D4AC443C54}"/>
                  </a:ext>
                </a:extLst>
              </p:cNvPr>
              <p:cNvSpPr/>
              <p:nvPr/>
            </p:nvSpPr>
            <p:spPr bwMode="auto">
              <a:xfrm>
                <a:off x="5858155" y="1829829"/>
                <a:ext cx="746125" cy="7477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ïṥḻiḋê">
                <a:extLst>
                  <a:ext uri="{FF2B5EF4-FFF2-40B4-BE49-F238E27FC236}">
                    <a16:creationId xmlns:a16="http://schemas.microsoft.com/office/drawing/2014/main" id="{17FC80EA-365C-4754-916B-704CC0CF99E2}"/>
                  </a:ext>
                </a:extLst>
              </p:cNvPr>
              <p:cNvSpPr/>
              <p:nvPr/>
            </p:nvSpPr>
            <p:spPr bwMode="auto">
              <a:xfrm>
                <a:off x="5410480" y="2666441"/>
                <a:ext cx="1644650" cy="2786063"/>
              </a:xfrm>
              <a:custGeom>
                <a:avLst/>
                <a:gdLst>
                  <a:gd name="T0" fmla="*/ 681 w 682"/>
                  <a:gd name="T1" fmla="*/ 446 h 1155"/>
                  <a:gd name="T2" fmla="*/ 681 w 682"/>
                  <a:gd name="T3" fmla="*/ 438 h 1155"/>
                  <a:gd name="T4" fmla="*/ 610 w 682"/>
                  <a:gd name="T5" fmla="*/ 61 h 1155"/>
                  <a:gd name="T6" fmla="*/ 539 w 682"/>
                  <a:gd name="T7" fmla="*/ 0 h 1155"/>
                  <a:gd name="T8" fmla="*/ 142 w 682"/>
                  <a:gd name="T9" fmla="*/ 0 h 1155"/>
                  <a:gd name="T10" fmla="*/ 71 w 682"/>
                  <a:gd name="T11" fmla="*/ 61 h 1155"/>
                  <a:gd name="T12" fmla="*/ 0 w 682"/>
                  <a:gd name="T13" fmla="*/ 438 h 1155"/>
                  <a:gd name="T14" fmla="*/ 1 w 682"/>
                  <a:gd name="T15" fmla="*/ 446 h 1155"/>
                  <a:gd name="T16" fmla="*/ 0 w 682"/>
                  <a:gd name="T17" fmla="*/ 457 h 1155"/>
                  <a:gd name="T18" fmla="*/ 72 w 682"/>
                  <a:gd name="T19" fmla="*/ 529 h 1155"/>
                  <a:gd name="T20" fmla="*/ 143 w 682"/>
                  <a:gd name="T21" fmla="*/ 469 h 1155"/>
                  <a:gd name="T22" fmla="*/ 188 w 682"/>
                  <a:gd name="T23" fmla="*/ 189 h 1155"/>
                  <a:gd name="T24" fmla="*/ 187 w 682"/>
                  <a:gd name="T25" fmla="*/ 1083 h 1155"/>
                  <a:gd name="T26" fmla="*/ 260 w 682"/>
                  <a:gd name="T27" fmla="*/ 1155 h 1155"/>
                  <a:gd name="T28" fmla="*/ 332 w 682"/>
                  <a:gd name="T29" fmla="*/ 1083 h 1155"/>
                  <a:gd name="T30" fmla="*/ 332 w 682"/>
                  <a:gd name="T31" fmla="*/ 640 h 1155"/>
                  <a:gd name="T32" fmla="*/ 349 w 682"/>
                  <a:gd name="T33" fmla="*/ 640 h 1155"/>
                  <a:gd name="T34" fmla="*/ 349 w 682"/>
                  <a:gd name="T35" fmla="*/ 1083 h 1155"/>
                  <a:gd name="T36" fmla="*/ 422 w 682"/>
                  <a:gd name="T37" fmla="*/ 1155 h 1155"/>
                  <a:gd name="T38" fmla="*/ 494 w 682"/>
                  <a:gd name="T39" fmla="*/ 1083 h 1155"/>
                  <a:gd name="T40" fmla="*/ 493 w 682"/>
                  <a:gd name="T41" fmla="*/ 189 h 1155"/>
                  <a:gd name="T42" fmla="*/ 538 w 682"/>
                  <a:gd name="T43" fmla="*/ 470 h 1155"/>
                  <a:gd name="T44" fmla="*/ 609 w 682"/>
                  <a:gd name="T45" fmla="*/ 529 h 1155"/>
                  <a:gd name="T46" fmla="*/ 682 w 682"/>
                  <a:gd name="T47" fmla="*/ 457 h 1155"/>
                  <a:gd name="T48" fmla="*/ 681 w 682"/>
                  <a:gd name="T49" fmla="*/ 446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2" h="1155">
                    <a:moveTo>
                      <a:pt x="681" y="446"/>
                    </a:moveTo>
                    <a:cubicBezTo>
                      <a:pt x="682" y="444"/>
                      <a:pt x="682" y="441"/>
                      <a:pt x="681" y="438"/>
                    </a:cubicBezTo>
                    <a:cubicBezTo>
                      <a:pt x="610" y="61"/>
                      <a:pt x="610" y="61"/>
                      <a:pt x="610" y="61"/>
                    </a:cubicBezTo>
                    <a:cubicBezTo>
                      <a:pt x="605" y="26"/>
                      <a:pt x="575" y="0"/>
                      <a:pt x="539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07" y="0"/>
                      <a:pt x="77" y="26"/>
                      <a:pt x="71" y="61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41"/>
                      <a:pt x="0" y="444"/>
                      <a:pt x="1" y="446"/>
                    </a:cubicBezTo>
                    <a:cubicBezTo>
                      <a:pt x="0" y="450"/>
                      <a:pt x="0" y="453"/>
                      <a:pt x="0" y="457"/>
                    </a:cubicBezTo>
                    <a:cubicBezTo>
                      <a:pt x="0" y="496"/>
                      <a:pt x="32" y="529"/>
                      <a:pt x="72" y="529"/>
                    </a:cubicBezTo>
                    <a:cubicBezTo>
                      <a:pt x="107" y="529"/>
                      <a:pt x="137" y="504"/>
                      <a:pt x="143" y="469"/>
                    </a:cubicBezTo>
                    <a:cubicBezTo>
                      <a:pt x="188" y="189"/>
                      <a:pt x="188" y="189"/>
                      <a:pt x="188" y="189"/>
                    </a:cubicBezTo>
                    <a:cubicBezTo>
                      <a:pt x="187" y="1083"/>
                      <a:pt x="187" y="1083"/>
                      <a:pt x="187" y="1083"/>
                    </a:cubicBezTo>
                    <a:cubicBezTo>
                      <a:pt x="187" y="1123"/>
                      <a:pt x="220" y="1155"/>
                      <a:pt x="260" y="1155"/>
                    </a:cubicBezTo>
                    <a:cubicBezTo>
                      <a:pt x="300" y="1155"/>
                      <a:pt x="332" y="1122"/>
                      <a:pt x="332" y="1083"/>
                    </a:cubicBezTo>
                    <a:cubicBezTo>
                      <a:pt x="332" y="640"/>
                      <a:pt x="332" y="640"/>
                      <a:pt x="332" y="640"/>
                    </a:cubicBezTo>
                    <a:cubicBezTo>
                      <a:pt x="349" y="640"/>
                      <a:pt x="349" y="640"/>
                      <a:pt x="349" y="640"/>
                    </a:cubicBezTo>
                    <a:cubicBezTo>
                      <a:pt x="349" y="1083"/>
                      <a:pt x="349" y="1083"/>
                      <a:pt x="349" y="1083"/>
                    </a:cubicBezTo>
                    <a:cubicBezTo>
                      <a:pt x="349" y="1123"/>
                      <a:pt x="382" y="1155"/>
                      <a:pt x="422" y="1155"/>
                    </a:cubicBezTo>
                    <a:cubicBezTo>
                      <a:pt x="462" y="1155"/>
                      <a:pt x="494" y="1122"/>
                      <a:pt x="494" y="1083"/>
                    </a:cubicBezTo>
                    <a:cubicBezTo>
                      <a:pt x="493" y="189"/>
                      <a:pt x="493" y="189"/>
                      <a:pt x="493" y="189"/>
                    </a:cubicBezTo>
                    <a:cubicBezTo>
                      <a:pt x="538" y="470"/>
                      <a:pt x="538" y="470"/>
                      <a:pt x="538" y="470"/>
                    </a:cubicBezTo>
                    <a:cubicBezTo>
                      <a:pt x="545" y="504"/>
                      <a:pt x="574" y="529"/>
                      <a:pt x="609" y="529"/>
                    </a:cubicBezTo>
                    <a:cubicBezTo>
                      <a:pt x="649" y="529"/>
                      <a:pt x="682" y="496"/>
                      <a:pt x="682" y="457"/>
                    </a:cubicBezTo>
                    <a:cubicBezTo>
                      <a:pt x="682" y="453"/>
                      <a:pt x="681" y="450"/>
                      <a:pt x="681" y="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1" name="îṩļïḓè">
                <a:extLst>
                  <a:ext uri="{FF2B5EF4-FFF2-40B4-BE49-F238E27FC236}">
                    <a16:creationId xmlns:a16="http://schemas.microsoft.com/office/drawing/2014/main" id="{59412179-EB3A-4512-996A-BFE269A5096B}"/>
                  </a:ext>
                </a:extLst>
              </p:cNvPr>
              <p:cNvSpPr/>
              <p:nvPr/>
            </p:nvSpPr>
            <p:spPr bwMode="auto">
              <a:xfrm>
                <a:off x="6177243" y="1112279"/>
                <a:ext cx="1668463" cy="996950"/>
              </a:xfrm>
              <a:custGeom>
                <a:avLst/>
                <a:gdLst>
                  <a:gd name="T0" fmla="*/ 436 w 692"/>
                  <a:gd name="T1" fmla="*/ 65 h 413"/>
                  <a:gd name="T2" fmla="*/ 676 w 692"/>
                  <a:gd name="T3" fmla="*/ 169 h 413"/>
                  <a:gd name="T4" fmla="*/ 517 w 692"/>
                  <a:gd name="T5" fmla="*/ 347 h 413"/>
                  <a:gd name="T6" fmla="*/ 284 w 692"/>
                  <a:gd name="T7" fmla="*/ 346 h 413"/>
                  <a:gd name="T8" fmla="*/ 90 w 692"/>
                  <a:gd name="T9" fmla="*/ 404 h 413"/>
                  <a:gd name="T10" fmla="*/ 12 w 692"/>
                  <a:gd name="T11" fmla="*/ 369 h 413"/>
                  <a:gd name="T12" fmla="*/ 47 w 692"/>
                  <a:gd name="T13" fmla="*/ 291 h 413"/>
                  <a:gd name="T14" fmla="*/ 329 w 692"/>
                  <a:gd name="T15" fmla="*/ 206 h 413"/>
                  <a:gd name="T16" fmla="*/ 436 w 692"/>
                  <a:gd name="T17" fmla="*/ 65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413">
                    <a:moveTo>
                      <a:pt x="436" y="65"/>
                    </a:moveTo>
                    <a:cubicBezTo>
                      <a:pt x="521" y="0"/>
                      <a:pt x="660" y="94"/>
                      <a:pt x="676" y="169"/>
                    </a:cubicBezTo>
                    <a:cubicBezTo>
                      <a:pt x="692" y="245"/>
                      <a:pt x="625" y="342"/>
                      <a:pt x="517" y="347"/>
                    </a:cubicBezTo>
                    <a:cubicBezTo>
                      <a:pt x="395" y="352"/>
                      <a:pt x="412" y="307"/>
                      <a:pt x="284" y="346"/>
                    </a:cubicBezTo>
                    <a:cubicBezTo>
                      <a:pt x="90" y="404"/>
                      <a:pt x="90" y="404"/>
                      <a:pt x="90" y="404"/>
                    </a:cubicBezTo>
                    <a:cubicBezTo>
                      <a:pt x="58" y="413"/>
                      <a:pt x="24" y="400"/>
                      <a:pt x="12" y="369"/>
                    </a:cubicBezTo>
                    <a:cubicBezTo>
                      <a:pt x="0" y="337"/>
                      <a:pt x="16" y="302"/>
                      <a:pt x="47" y="291"/>
                    </a:cubicBezTo>
                    <a:cubicBezTo>
                      <a:pt x="329" y="206"/>
                      <a:pt x="329" y="206"/>
                      <a:pt x="329" y="206"/>
                    </a:cubicBezTo>
                    <a:cubicBezTo>
                      <a:pt x="346" y="161"/>
                      <a:pt x="382" y="106"/>
                      <a:pt x="436" y="65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2" name="íš1ïḍe">
                <a:extLst>
                  <a:ext uri="{FF2B5EF4-FFF2-40B4-BE49-F238E27FC236}">
                    <a16:creationId xmlns:a16="http://schemas.microsoft.com/office/drawing/2014/main" id="{D5D92D28-BEAA-4694-9DE4-7C7D8DBEE81C}"/>
                  </a:ext>
                </a:extLst>
              </p:cNvPr>
              <p:cNvSpPr/>
              <p:nvPr/>
            </p:nvSpPr>
            <p:spPr bwMode="auto">
              <a:xfrm>
                <a:off x="7667905" y="1093229"/>
                <a:ext cx="268288" cy="815975"/>
              </a:xfrm>
              <a:custGeom>
                <a:avLst/>
                <a:gdLst>
                  <a:gd name="T0" fmla="*/ 0 w 169"/>
                  <a:gd name="T1" fmla="*/ 5 h 514"/>
                  <a:gd name="T2" fmla="*/ 12 w 169"/>
                  <a:gd name="T3" fmla="*/ 514 h 514"/>
                  <a:gd name="T4" fmla="*/ 169 w 169"/>
                  <a:gd name="T5" fmla="*/ 509 h 514"/>
                  <a:gd name="T6" fmla="*/ 158 w 169"/>
                  <a:gd name="T7" fmla="*/ 0 h 514"/>
                  <a:gd name="T8" fmla="*/ 0 w 169"/>
                  <a:gd name="T9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514">
                    <a:moveTo>
                      <a:pt x="0" y="5"/>
                    </a:moveTo>
                    <a:lnTo>
                      <a:pt x="12" y="514"/>
                    </a:lnTo>
                    <a:lnTo>
                      <a:pt x="169" y="509"/>
                    </a:lnTo>
                    <a:lnTo>
                      <a:pt x="158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grpSp>
        <p:nvGrpSpPr>
          <p:cNvPr id="7" name="ïṣ1íḍè">
            <a:extLst>
              <a:ext uri="{FF2B5EF4-FFF2-40B4-BE49-F238E27FC236}">
                <a16:creationId xmlns:a16="http://schemas.microsoft.com/office/drawing/2014/main" id="{E3F7E8E4-DD5E-493D-BB18-6B459E1505FE}"/>
              </a:ext>
            </a:extLst>
          </p:cNvPr>
          <p:cNvGrpSpPr/>
          <p:nvPr/>
        </p:nvGrpSpPr>
        <p:grpSpPr>
          <a:xfrm>
            <a:off x="660907" y="2235280"/>
            <a:ext cx="4084380" cy="963597"/>
            <a:chOff x="6525364" y="1305904"/>
            <a:chExt cx="4084380" cy="963597"/>
          </a:xfrm>
        </p:grpSpPr>
        <p:sp>
          <p:nvSpPr>
            <p:cNvPr id="23" name="íŝlïḋê">
              <a:extLst>
                <a:ext uri="{FF2B5EF4-FFF2-40B4-BE49-F238E27FC236}">
                  <a16:creationId xmlns:a16="http://schemas.microsoft.com/office/drawing/2014/main" id="{8C9E8A49-18D0-4129-8CDC-7D789B86B5DF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4" name="ïṥļíḑê">
              <a:extLst>
                <a:ext uri="{FF2B5EF4-FFF2-40B4-BE49-F238E27FC236}">
                  <a16:creationId xmlns:a16="http://schemas.microsoft.com/office/drawing/2014/main" id="{1E24B01C-E63F-4A2B-B8FA-ECD6FE17630B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Times New Roman" pitchFamily="18" charset="0"/>
                  <a:ea typeface="Microsoft JhengHei" panose="020B0604030504040204" pitchFamily="34" charset="-120"/>
                  <a:cs typeface="Times New Roman" pitchFamily="18" charset="0"/>
                </a:rPr>
                <a:t>以</a:t>
              </a:r>
              <a:r>
                <a:rPr lang="en-US" altLang="zh-CN" sz="1600" dirty="0">
                  <a:latin typeface="Times New Roman" pitchFamily="18" charset="0"/>
                  <a:ea typeface="Microsoft JhengHei" panose="020B0604030504040204" pitchFamily="34" charset="-120"/>
                  <a:cs typeface="Times New Roman" pitchFamily="18" charset="0"/>
                </a:rPr>
                <a:t>FM</a:t>
              </a:r>
              <a:r>
                <a:rPr lang="zh-CN" altLang="en-US" sz="1600" dirty="0">
                  <a:latin typeface="Times New Roman" pitchFamily="18" charset="0"/>
                  <a:ea typeface="Microsoft JhengHei" panose="020B0604030504040204" pitchFamily="34" charset="-120"/>
                  <a:cs typeface="Times New Roman" pitchFamily="18" charset="0"/>
                </a:rPr>
                <a:t>建立顧客價值結構</a:t>
              </a:r>
            </a:p>
          </p:txBody>
        </p:sp>
        <p:sp>
          <p:nvSpPr>
            <p:cNvPr id="25" name="íŝḻïḓê">
              <a:extLst>
                <a:ext uri="{FF2B5EF4-FFF2-40B4-BE49-F238E27FC236}">
                  <a16:creationId xmlns:a16="http://schemas.microsoft.com/office/drawing/2014/main" id="{C357B3B1-284A-4BC1-8CE9-32189A21EE27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掌</a:t>
              </a:r>
              <a:r>
                <a:rPr lang="zh-CN" altLang="en-US" sz="1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握每群顧客價值</a:t>
              </a:r>
              <a:endParaRPr lang="en-US" altLang="zh-CN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îṣlïďè">
            <a:extLst>
              <a:ext uri="{FF2B5EF4-FFF2-40B4-BE49-F238E27FC236}">
                <a16:creationId xmlns:a16="http://schemas.microsoft.com/office/drawing/2014/main" id="{5F399A10-8947-45AF-A533-9B679708F36F}"/>
              </a:ext>
            </a:extLst>
          </p:cNvPr>
          <p:cNvGrpSpPr/>
          <p:nvPr/>
        </p:nvGrpSpPr>
        <p:grpSpPr>
          <a:xfrm>
            <a:off x="660907" y="3480595"/>
            <a:ext cx="4277414" cy="963597"/>
            <a:chOff x="6525364" y="2551219"/>
            <a:chExt cx="4277414" cy="963597"/>
          </a:xfrm>
        </p:grpSpPr>
        <p:sp>
          <p:nvSpPr>
            <p:cNvPr id="20" name="î$ļíḓé">
              <a:extLst>
                <a:ext uri="{FF2B5EF4-FFF2-40B4-BE49-F238E27FC236}">
                  <a16:creationId xmlns:a16="http://schemas.microsoft.com/office/drawing/2014/main" id="{E091B2F6-F644-4C58-92C6-4CDA45356525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işḻïḑe">
              <a:extLst>
                <a:ext uri="{FF2B5EF4-FFF2-40B4-BE49-F238E27FC236}">
                  <a16:creationId xmlns:a16="http://schemas.microsoft.com/office/drawing/2014/main" id="{4CBE9280-8C1B-428D-8D56-979BDC4935E6}"/>
                </a:ext>
              </a:extLst>
            </p:cNvPr>
            <p:cNvSpPr/>
            <p:nvPr/>
          </p:nvSpPr>
          <p:spPr bwMode="auto">
            <a:xfrm>
              <a:off x="6763804" y="2942778"/>
              <a:ext cx="403897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利用馬可夫矩陣預測每群顧客下期狀態</a:t>
              </a:r>
            </a:p>
          </p:txBody>
        </p:sp>
        <p:sp>
          <p:nvSpPr>
            <p:cNvPr id="22" name="ï$ḷïḍé">
              <a:extLst>
                <a:ext uri="{FF2B5EF4-FFF2-40B4-BE49-F238E27FC236}">
                  <a16:creationId xmlns:a16="http://schemas.microsoft.com/office/drawing/2014/main" id="{5DA44953-8479-4005-99E5-0E00909EE92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預測顧客遷購買行為</a:t>
              </a:r>
              <a:endParaRPr lang="en-US" altLang="zh-CN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9" name="ïşḻíḋe">
            <a:extLst>
              <a:ext uri="{FF2B5EF4-FFF2-40B4-BE49-F238E27FC236}">
                <a16:creationId xmlns:a16="http://schemas.microsoft.com/office/drawing/2014/main" id="{6F1AAD00-5E71-48C2-A0CC-E3398D78ACE4}"/>
              </a:ext>
            </a:extLst>
          </p:cNvPr>
          <p:cNvGrpSpPr/>
          <p:nvPr/>
        </p:nvGrpSpPr>
        <p:grpSpPr>
          <a:xfrm>
            <a:off x="660907" y="4813112"/>
            <a:ext cx="4277414" cy="827391"/>
            <a:chOff x="6525364" y="3883736"/>
            <a:chExt cx="4277414" cy="827391"/>
          </a:xfrm>
        </p:grpSpPr>
        <p:sp>
          <p:nvSpPr>
            <p:cNvPr id="17" name="iSliḍé">
              <a:extLst>
                <a:ext uri="{FF2B5EF4-FFF2-40B4-BE49-F238E27FC236}">
                  <a16:creationId xmlns:a16="http://schemas.microsoft.com/office/drawing/2014/main" id="{B6E7F81E-E88C-4B28-9DE4-0FEB833CCB71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íśḻîḑe">
              <a:extLst>
                <a:ext uri="{FF2B5EF4-FFF2-40B4-BE49-F238E27FC236}">
                  <a16:creationId xmlns:a16="http://schemas.microsoft.com/office/drawing/2014/main" id="{57192E17-078D-4531-8F69-83CD9CCEC660}"/>
                </a:ext>
              </a:extLst>
            </p:cNvPr>
            <p:cNvSpPr/>
            <p:nvPr/>
          </p:nvSpPr>
          <p:spPr bwMode="auto">
            <a:xfrm>
              <a:off x="6763804" y="4079761"/>
              <a:ext cx="4038974" cy="63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結合分群特徵與預測結果，對於可能流失的顧客依照特質進行精準行銷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6" name="iṡlíḓé">
            <a:extLst>
              <a:ext uri="{FF2B5EF4-FFF2-40B4-BE49-F238E27FC236}">
                <a16:creationId xmlns:a16="http://schemas.microsoft.com/office/drawing/2014/main" id="{2650C5CB-3BB8-4997-B1C1-E2A36C06589E}"/>
              </a:ext>
            </a:extLst>
          </p:cNvPr>
          <p:cNvSpPr txBox="1"/>
          <p:nvPr/>
        </p:nvSpPr>
        <p:spPr bwMode="auto">
          <a:xfrm>
            <a:off x="938564" y="4710233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效果：</a:t>
            </a:r>
            <a:r>
              <a:rPr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針對預測結果</a:t>
            </a:r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擬定不同行銷策略</a:t>
            </a:r>
            <a:endParaRPr lang="en-US" altLang="zh-CN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286C63-FDE4-485C-874D-666CC7B6DA32}"/>
              </a:ext>
            </a:extLst>
          </p:cNvPr>
          <p:cNvCxnSpPr/>
          <p:nvPr/>
        </p:nvCxnSpPr>
        <p:spPr>
          <a:xfrm>
            <a:off x="1010287" y="332337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A71438-6544-4D62-BFF3-7488068BF123}"/>
              </a:ext>
            </a:extLst>
          </p:cNvPr>
          <p:cNvCxnSpPr/>
          <p:nvPr/>
        </p:nvCxnSpPr>
        <p:spPr>
          <a:xfrm>
            <a:off x="1010287" y="453837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标题 1">
            <a:extLst>
              <a:ext uri="{FF2B5EF4-FFF2-40B4-BE49-F238E27FC236}">
                <a16:creationId xmlns:a16="http://schemas.microsoft.com/office/drawing/2014/main" id="{AA526ED3-57F8-C641-A9DA-F08CC9C0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購買行為預測</a:t>
            </a:r>
          </a:p>
        </p:txBody>
      </p:sp>
      <p:cxnSp>
        <p:nvCxnSpPr>
          <p:cNvPr id="53" name="直接连接符 16">
            <a:extLst>
              <a:ext uri="{FF2B5EF4-FFF2-40B4-BE49-F238E27FC236}">
                <a16:creationId xmlns:a16="http://schemas.microsoft.com/office/drawing/2014/main" id="{586E42A8-F4B1-0E4B-8BEE-565BEDF880D3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4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F585132-2E38-264E-8C0C-6D07EB674FFE}"/>
              </a:ext>
            </a:extLst>
          </p:cNvPr>
          <p:cNvSpPr txBox="1">
            <a:spLocks/>
          </p:cNvSpPr>
          <p:nvPr/>
        </p:nvSpPr>
        <p:spPr>
          <a:xfrm>
            <a:off x="766762" y="322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購買行為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顧客價值分類</a:t>
            </a: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5E74BB5F-698A-D447-9C60-D3D7759ED6FF}"/>
              </a:ext>
            </a:extLst>
          </p:cNvPr>
          <p:cNvCxnSpPr>
            <a:cxnSpLocks/>
          </p:cNvCxnSpPr>
          <p:nvPr/>
        </p:nvCxnSpPr>
        <p:spPr>
          <a:xfrm>
            <a:off x="4662488" y="4255054"/>
            <a:ext cx="5114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4E17C3CA-F704-C744-AE85-0B5BB6CC72C3}"/>
              </a:ext>
            </a:extLst>
          </p:cNvPr>
          <p:cNvCxnSpPr>
            <a:cxnSpLocks/>
          </p:cNvCxnSpPr>
          <p:nvPr/>
        </p:nvCxnSpPr>
        <p:spPr>
          <a:xfrm flipV="1">
            <a:off x="7119938" y="2011918"/>
            <a:ext cx="0" cy="4252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959133-EE2B-DA48-A2EC-86C428625E76}"/>
              </a:ext>
            </a:extLst>
          </p:cNvPr>
          <p:cNvSpPr txBox="1"/>
          <p:nvPr/>
        </p:nvSpPr>
        <p:spPr>
          <a:xfrm>
            <a:off x="6024562" y="1442978"/>
            <a:ext cx="278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Monetary Value</a:t>
            </a:r>
            <a:endParaRPr kumimoji="1"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8AFFA-7123-9548-91DD-947A930D76BB}"/>
              </a:ext>
            </a:extLst>
          </p:cNvPr>
          <p:cNvSpPr txBox="1"/>
          <p:nvPr/>
        </p:nvSpPr>
        <p:spPr>
          <a:xfrm>
            <a:off x="9729787" y="4164328"/>
            <a:ext cx="23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Frequency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5F22C9-C0EC-A44F-9F91-0EBDCBC70548}"/>
              </a:ext>
            </a:extLst>
          </p:cNvPr>
          <p:cNvSpPr txBox="1"/>
          <p:nvPr/>
        </p:nvSpPr>
        <p:spPr>
          <a:xfrm>
            <a:off x="9529761" y="1713761"/>
            <a:ext cx="278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Most  Valuable Customers (+,+) </a:t>
            </a:r>
            <a:endParaRPr kumimoji="1"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6A7E6B-1CA4-B847-BA68-5F7A040DF351}"/>
              </a:ext>
            </a:extLst>
          </p:cNvPr>
          <p:cNvSpPr/>
          <p:nvPr/>
        </p:nvSpPr>
        <p:spPr>
          <a:xfrm>
            <a:off x="4885134" y="4455109"/>
            <a:ext cx="1871661" cy="1776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5400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F&lt;1,M&lt;2280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B82CF4-F2BC-7145-9301-7470BB63DEA0}"/>
              </a:ext>
            </a:extLst>
          </p:cNvPr>
          <p:cNvSpPr/>
          <p:nvPr/>
        </p:nvSpPr>
        <p:spPr>
          <a:xfrm>
            <a:off x="7481889" y="4455109"/>
            <a:ext cx="1933573" cy="18097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5400" dirty="0">
                <a:solidFill>
                  <a:schemeClr val="bg1"/>
                </a:solidFill>
              </a:rPr>
              <a:t>6</a:t>
            </a:r>
          </a:p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F&gt;1,M&lt;2280</a:t>
            </a:r>
            <a:endParaRPr kumimoji="1" lang="zh-TW" altLang="en-US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A1F730-447F-2B40-A2D4-8F5782407F1E}"/>
              </a:ext>
            </a:extLst>
          </p:cNvPr>
          <p:cNvSpPr/>
          <p:nvPr/>
        </p:nvSpPr>
        <p:spPr>
          <a:xfrm>
            <a:off x="4885134" y="2160863"/>
            <a:ext cx="1893093" cy="1776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5400" dirty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F&gt;1,M&gt;2280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93386E-1368-984B-AA6F-F173E66592DC}"/>
              </a:ext>
            </a:extLst>
          </p:cNvPr>
          <p:cNvSpPr/>
          <p:nvPr/>
        </p:nvSpPr>
        <p:spPr>
          <a:xfrm>
            <a:off x="7483082" y="2169732"/>
            <a:ext cx="1893093" cy="17764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5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F&gt;1,M&gt;2280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2A5509-7815-9F48-97AD-5E41264760BD}"/>
              </a:ext>
            </a:extLst>
          </p:cNvPr>
          <p:cNvSpPr txBox="1"/>
          <p:nvPr/>
        </p:nvSpPr>
        <p:spPr>
          <a:xfrm>
            <a:off x="441123" y="3254780"/>
            <a:ext cx="427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+mn-ea"/>
              </a:rPr>
              <a:t>0</a:t>
            </a:r>
            <a:r>
              <a:rPr kumimoji="1" lang="zh-TW" altLang="en-US" sz="2400" dirty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</a:rPr>
              <a:t>沒有瀏覽次數者</a:t>
            </a:r>
            <a:endParaRPr kumimoji="1" lang="en-US" altLang="zh-CN" sz="2400" dirty="0">
              <a:latin typeface="+mn-ea"/>
            </a:endParaRPr>
          </a:p>
          <a:p>
            <a:r>
              <a:rPr kumimoji="1" lang="en-US" altLang="zh-TW" sz="2400" dirty="0">
                <a:latin typeface="+mn-ea"/>
              </a:rPr>
              <a:t>1</a:t>
            </a:r>
            <a:r>
              <a:rPr kumimoji="1" lang="zh-TW" altLang="en-US" sz="2400" dirty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</a:rPr>
              <a:t>一個月內瀏覽次數</a:t>
            </a:r>
            <a:r>
              <a:rPr kumimoji="1" lang="en-US" altLang="zh-CN" sz="2400" dirty="0">
                <a:latin typeface="+mn-ea"/>
              </a:rPr>
              <a:t>&lt;12</a:t>
            </a:r>
            <a:endParaRPr kumimoji="1" lang="en-US" altLang="zh-TW" sz="2400" dirty="0">
              <a:latin typeface="+mn-ea"/>
            </a:endParaRPr>
          </a:p>
          <a:p>
            <a:r>
              <a:rPr kumimoji="1" lang="en-US" altLang="zh-TW" sz="2400" dirty="0">
                <a:latin typeface="+mn-ea"/>
              </a:rPr>
              <a:t>2</a:t>
            </a:r>
            <a:r>
              <a:rPr kumimoji="1" lang="zh-TW" altLang="en-US" sz="2400" dirty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</a:rPr>
              <a:t>一個月內瀏覽次數</a:t>
            </a:r>
            <a:r>
              <a:rPr kumimoji="1" lang="en-US" altLang="zh-CN" sz="2400" dirty="0">
                <a:latin typeface="+mn-ea"/>
              </a:rPr>
              <a:t>&gt;=12</a:t>
            </a:r>
            <a:endParaRPr kumimoji="1" lang="en-US" altLang="zh-TW" sz="2400" dirty="0">
              <a:latin typeface="+mn-ea"/>
            </a:endParaRPr>
          </a:p>
        </p:txBody>
      </p:sp>
      <p:cxnSp>
        <p:nvCxnSpPr>
          <p:cNvPr id="18" name="直接连接符 16">
            <a:extLst>
              <a:ext uri="{FF2B5EF4-FFF2-40B4-BE49-F238E27FC236}">
                <a16:creationId xmlns:a16="http://schemas.microsoft.com/office/drawing/2014/main" id="{6FD1AB23-710A-2E46-9A9E-D147F85D0C75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3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ABAF6-35AE-4D9B-AAF9-14850B39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04fbccbf-b70c-44fc-b71b-78506ba29b8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70C6DD1-E764-405A-8B32-FA66B30813A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12728" y="1779685"/>
            <a:ext cx="7163655" cy="4307350"/>
            <a:chOff x="4356834" y="1275325"/>
            <a:chExt cx="7163655" cy="4307350"/>
          </a:xfrm>
        </p:grpSpPr>
        <p:grpSp>
          <p:nvGrpSpPr>
            <p:cNvPr id="6" name="îśḻíḋè">
              <a:extLst>
                <a:ext uri="{FF2B5EF4-FFF2-40B4-BE49-F238E27FC236}">
                  <a16:creationId xmlns:a16="http://schemas.microsoft.com/office/drawing/2014/main" id="{AE2AA153-564F-4DF4-B3E9-99F0ACEEF41F}"/>
                </a:ext>
              </a:extLst>
            </p:cNvPr>
            <p:cNvGrpSpPr/>
            <p:nvPr/>
          </p:nvGrpSpPr>
          <p:grpSpPr>
            <a:xfrm>
              <a:off x="4356834" y="1914525"/>
              <a:ext cx="3409302" cy="3202448"/>
              <a:chOff x="3550663" y="1352550"/>
              <a:chExt cx="4520620" cy="4246340"/>
            </a:xfrm>
          </p:grpSpPr>
          <p:grpSp>
            <p:nvGrpSpPr>
              <p:cNvPr id="19" name="îşḻïḍè">
                <a:extLst>
                  <a:ext uri="{FF2B5EF4-FFF2-40B4-BE49-F238E27FC236}">
                    <a16:creationId xmlns:a16="http://schemas.microsoft.com/office/drawing/2014/main" id="{9FB0FC81-93B8-4EF3-9E01-EA28514190C4}"/>
                  </a:ext>
                </a:extLst>
              </p:cNvPr>
              <p:cNvGrpSpPr/>
              <p:nvPr/>
            </p:nvGrpSpPr>
            <p:grpSpPr>
              <a:xfrm>
                <a:off x="4141106" y="1999149"/>
                <a:ext cx="3431271" cy="3278802"/>
                <a:chOff x="4052545" y="1914525"/>
                <a:chExt cx="3608389" cy="3448050"/>
              </a:xfrm>
            </p:grpSpPr>
            <p:sp>
              <p:nvSpPr>
                <p:cNvPr id="83" name="ïṣļíḑê">
                  <a:extLst>
                    <a:ext uri="{FF2B5EF4-FFF2-40B4-BE49-F238E27FC236}">
                      <a16:creationId xmlns:a16="http://schemas.microsoft.com/office/drawing/2014/main" id="{93F7AC20-00E5-4363-A205-F4BEFF1C43D5}"/>
                    </a:ext>
                  </a:extLst>
                </p:cNvPr>
                <p:cNvSpPr/>
                <p:nvPr/>
              </p:nvSpPr>
              <p:spPr bwMode="auto">
                <a:xfrm>
                  <a:off x="5855946" y="1914525"/>
                  <a:ext cx="1495425" cy="1724025"/>
                </a:xfrm>
                <a:custGeom>
                  <a:avLst/>
                  <a:gdLst>
                    <a:gd name="T0" fmla="*/ 0 w 2415"/>
                    <a:gd name="T1" fmla="*/ 0 h 2788"/>
                    <a:gd name="T2" fmla="*/ 2415 w 2415"/>
                    <a:gd name="T3" fmla="*/ 1394 h 2788"/>
                    <a:gd name="T4" fmla="*/ 0 w 2415"/>
                    <a:gd name="T5" fmla="*/ 2788 h 2788"/>
                    <a:gd name="T6" fmla="*/ 0 w 2415"/>
                    <a:gd name="T7" fmla="*/ 0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0" y="0"/>
                      </a:moveTo>
                      <a:cubicBezTo>
                        <a:pt x="996" y="0"/>
                        <a:pt x="1917" y="531"/>
                        <a:pt x="2415" y="1394"/>
                      </a:cubicBezTo>
                      <a:lnTo>
                        <a:pt x="0" y="2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84" name="ïṡḻïďé">
                  <a:extLst>
                    <a:ext uri="{FF2B5EF4-FFF2-40B4-BE49-F238E27FC236}">
                      <a16:creationId xmlns:a16="http://schemas.microsoft.com/office/drawing/2014/main" id="{FC56DBFF-7C9F-418A-9DDA-D5B93F569627}"/>
                    </a:ext>
                  </a:extLst>
                </p:cNvPr>
                <p:cNvSpPr/>
                <p:nvPr/>
              </p:nvSpPr>
              <p:spPr bwMode="auto">
                <a:xfrm>
                  <a:off x="5855946" y="2776537"/>
                  <a:ext cx="1804988" cy="1724025"/>
                </a:xfrm>
                <a:custGeom>
                  <a:avLst/>
                  <a:gdLst>
                    <a:gd name="T0" fmla="*/ 2415 w 2913"/>
                    <a:gd name="T1" fmla="*/ 0 h 2788"/>
                    <a:gd name="T2" fmla="*/ 2415 w 2913"/>
                    <a:gd name="T3" fmla="*/ 2788 h 2788"/>
                    <a:gd name="T4" fmla="*/ 0 w 2913"/>
                    <a:gd name="T5" fmla="*/ 1394 h 2788"/>
                    <a:gd name="T6" fmla="*/ 2415 w 2913"/>
                    <a:gd name="T7" fmla="*/ 0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3" h="2788">
                      <a:moveTo>
                        <a:pt x="2415" y="0"/>
                      </a:moveTo>
                      <a:cubicBezTo>
                        <a:pt x="2913" y="863"/>
                        <a:pt x="2913" y="1925"/>
                        <a:pt x="2415" y="2788"/>
                      </a:cubicBezTo>
                      <a:lnTo>
                        <a:pt x="0" y="1394"/>
                      </a:lnTo>
                      <a:lnTo>
                        <a:pt x="2415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85" name="íşḷíḋe">
                  <a:extLst>
                    <a:ext uri="{FF2B5EF4-FFF2-40B4-BE49-F238E27FC236}">
                      <a16:creationId xmlns:a16="http://schemas.microsoft.com/office/drawing/2014/main" id="{6D7C4825-58B9-4017-B25E-9D39532163FA}"/>
                    </a:ext>
                  </a:extLst>
                </p:cNvPr>
                <p:cNvSpPr/>
                <p:nvPr/>
              </p:nvSpPr>
              <p:spPr bwMode="auto">
                <a:xfrm>
                  <a:off x="5855946" y="3638550"/>
                  <a:ext cx="1495425" cy="1724025"/>
                </a:xfrm>
                <a:custGeom>
                  <a:avLst/>
                  <a:gdLst>
                    <a:gd name="T0" fmla="*/ 2415 w 2415"/>
                    <a:gd name="T1" fmla="*/ 1394 h 2788"/>
                    <a:gd name="T2" fmla="*/ 0 w 2415"/>
                    <a:gd name="T3" fmla="*/ 2788 h 2788"/>
                    <a:gd name="T4" fmla="*/ 0 w 2415"/>
                    <a:gd name="T5" fmla="*/ 0 h 2788"/>
                    <a:gd name="T6" fmla="*/ 2415 w 2415"/>
                    <a:gd name="T7" fmla="*/ 1394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2415" y="1394"/>
                      </a:moveTo>
                      <a:cubicBezTo>
                        <a:pt x="1917" y="2257"/>
                        <a:pt x="996" y="2788"/>
                        <a:pt x="0" y="2788"/>
                      </a:cubicBezTo>
                      <a:lnTo>
                        <a:pt x="0" y="0"/>
                      </a:lnTo>
                      <a:lnTo>
                        <a:pt x="2415" y="1394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86" name="íṥlíďê">
                  <a:extLst>
                    <a:ext uri="{FF2B5EF4-FFF2-40B4-BE49-F238E27FC236}">
                      <a16:creationId xmlns:a16="http://schemas.microsoft.com/office/drawing/2014/main" id="{AF8FF64F-F1D7-42B7-954E-A4C1233ECEB2}"/>
                    </a:ext>
                  </a:extLst>
                </p:cNvPr>
                <p:cNvSpPr/>
                <p:nvPr/>
              </p:nvSpPr>
              <p:spPr bwMode="auto">
                <a:xfrm>
                  <a:off x="4360521" y="3638550"/>
                  <a:ext cx="1495425" cy="1724025"/>
                </a:xfrm>
                <a:custGeom>
                  <a:avLst/>
                  <a:gdLst>
                    <a:gd name="T0" fmla="*/ 2415 w 2415"/>
                    <a:gd name="T1" fmla="*/ 2788 h 2788"/>
                    <a:gd name="T2" fmla="*/ 0 w 2415"/>
                    <a:gd name="T3" fmla="*/ 1394 h 2788"/>
                    <a:gd name="T4" fmla="*/ 2415 w 2415"/>
                    <a:gd name="T5" fmla="*/ 0 h 2788"/>
                    <a:gd name="T6" fmla="*/ 2415 w 2415"/>
                    <a:gd name="T7" fmla="*/ 2788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2415" y="2788"/>
                      </a:moveTo>
                      <a:cubicBezTo>
                        <a:pt x="1419" y="2788"/>
                        <a:pt x="498" y="2257"/>
                        <a:pt x="0" y="1394"/>
                      </a:cubicBezTo>
                      <a:lnTo>
                        <a:pt x="2415" y="0"/>
                      </a:lnTo>
                      <a:lnTo>
                        <a:pt x="2415" y="278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87" name="ïṡḷîḓê">
                  <a:extLst>
                    <a:ext uri="{FF2B5EF4-FFF2-40B4-BE49-F238E27FC236}">
                      <a16:creationId xmlns:a16="http://schemas.microsoft.com/office/drawing/2014/main" id="{A04B7F89-0F15-4A9F-A560-16C8EA49ECDA}"/>
                    </a:ext>
                  </a:extLst>
                </p:cNvPr>
                <p:cNvSpPr/>
                <p:nvPr/>
              </p:nvSpPr>
              <p:spPr bwMode="auto">
                <a:xfrm>
                  <a:off x="4052545" y="2776537"/>
                  <a:ext cx="1803400" cy="1724025"/>
                </a:xfrm>
                <a:custGeom>
                  <a:avLst/>
                  <a:gdLst>
                    <a:gd name="T0" fmla="*/ 498 w 2913"/>
                    <a:gd name="T1" fmla="*/ 2788 h 2788"/>
                    <a:gd name="T2" fmla="*/ 498 w 2913"/>
                    <a:gd name="T3" fmla="*/ 0 h 2788"/>
                    <a:gd name="T4" fmla="*/ 2913 w 2913"/>
                    <a:gd name="T5" fmla="*/ 1394 h 2788"/>
                    <a:gd name="T6" fmla="*/ 498 w 2913"/>
                    <a:gd name="T7" fmla="*/ 2788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3" h="2788">
                      <a:moveTo>
                        <a:pt x="498" y="2788"/>
                      </a:moveTo>
                      <a:cubicBezTo>
                        <a:pt x="0" y="1925"/>
                        <a:pt x="0" y="863"/>
                        <a:pt x="498" y="0"/>
                      </a:cubicBezTo>
                      <a:lnTo>
                        <a:pt x="2913" y="1394"/>
                      </a:lnTo>
                      <a:lnTo>
                        <a:pt x="498" y="2788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88" name="ïṧliḋe">
                  <a:extLst>
                    <a:ext uri="{FF2B5EF4-FFF2-40B4-BE49-F238E27FC236}">
                      <a16:creationId xmlns:a16="http://schemas.microsoft.com/office/drawing/2014/main" id="{69E771F9-9FE9-467C-B6A8-B57B08B8827C}"/>
                    </a:ext>
                  </a:extLst>
                </p:cNvPr>
                <p:cNvSpPr/>
                <p:nvPr/>
              </p:nvSpPr>
              <p:spPr bwMode="auto">
                <a:xfrm>
                  <a:off x="4360521" y="1914525"/>
                  <a:ext cx="1495425" cy="1724025"/>
                </a:xfrm>
                <a:custGeom>
                  <a:avLst/>
                  <a:gdLst>
                    <a:gd name="T0" fmla="*/ 0 w 2415"/>
                    <a:gd name="T1" fmla="*/ 1394 h 2788"/>
                    <a:gd name="T2" fmla="*/ 2415 w 2415"/>
                    <a:gd name="T3" fmla="*/ 0 h 2788"/>
                    <a:gd name="T4" fmla="*/ 2415 w 2415"/>
                    <a:gd name="T5" fmla="*/ 2788 h 2788"/>
                    <a:gd name="T6" fmla="*/ 0 w 2415"/>
                    <a:gd name="T7" fmla="*/ 1394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0" y="1394"/>
                      </a:moveTo>
                      <a:cubicBezTo>
                        <a:pt x="498" y="531"/>
                        <a:pt x="1419" y="0"/>
                        <a:pt x="2415" y="0"/>
                      </a:cubicBezTo>
                      <a:lnTo>
                        <a:pt x="2415" y="2788"/>
                      </a:lnTo>
                      <a:lnTo>
                        <a:pt x="0" y="1394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p:grpSp>
          <p:grpSp>
            <p:nvGrpSpPr>
              <p:cNvPr id="20" name="iŝḷîďê">
                <a:extLst>
                  <a:ext uri="{FF2B5EF4-FFF2-40B4-BE49-F238E27FC236}">
                    <a16:creationId xmlns:a16="http://schemas.microsoft.com/office/drawing/2014/main" id="{C7486910-8503-405F-ABF9-998C1608384A}"/>
                  </a:ext>
                </a:extLst>
              </p:cNvPr>
              <p:cNvGrpSpPr/>
              <p:nvPr/>
            </p:nvGrpSpPr>
            <p:grpSpPr>
              <a:xfrm>
                <a:off x="3550663" y="1352550"/>
                <a:ext cx="4520620" cy="4246340"/>
                <a:chOff x="-4157005" y="3516570"/>
                <a:chExt cx="14497960" cy="13618323"/>
              </a:xfrm>
            </p:grpSpPr>
            <p:grpSp>
              <p:nvGrpSpPr>
                <p:cNvPr id="21" name="ïṡḻiďê">
                  <a:extLst>
                    <a:ext uri="{FF2B5EF4-FFF2-40B4-BE49-F238E27FC236}">
                      <a16:creationId xmlns:a16="http://schemas.microsoft.com/office/drawing/2014/main" id="{83CDBC31-CFB7-41B3-B5B0-591EABD63177}"/>
                    </a:ext>
                  </a:extLst>
                </p:cNvPr>
                <p:cNvGrpSpPr/>
                <p:nvPr/>
              </p:nvGrpSpPr>
              <p:grpSpPr>
                <a:xfrm>
                  <a:off x="-2843847" y="4700955"/>
                  <a:ext cx="12433938" cy="12433938"/>
                  <a:chOff x="1044417" y="1044416"/>
                  <a:chExt cx="12433936" cy="12433936"/>
                </a:xfrm>
              </p:grpSpPr>
              <p:grpSp>
                <p:nvGrpSpPr>
                  <p:cNvPr id="31" name="ïslíḓê">
                    <a:extLst>
                      <a:ext uri="{FF2B5EF4-FFF2-40B4-BE49-F238E27FC236}">
                        <a16:creationId xmlns:a16="http://schemas.microsoft.com/office/drawing/2014/main" id="{B426D4BB-3CE2-4B52-A366-3049D083324D}"/>
                      </a:ext>
                    </a:extLst>
                  </p:cNvPr>
                  <p:cNvGrpSpPr/>
                  <p:nvPr/>
                </p:nvGrpSpPr>
                <p:grpSpPr>
                  <a:xfrm>
                    <a:off x="2761852" y="2761852"/>
                    <a:ext cx="8999064" cy="8999063"/>
                    <a:chOff x="891063" y="891063"/>
                    <a:chExt cx="8999062" cy="8999062"/>
                  </a:xfrm>
                </p:grpSpPr>
                <p:sp>
                  <p:nvSpPr>
                    <p:cNvPr id="34" name="íṥḷïďé">
                      <a:extLst>
                        <a:ext uri="{FF2B5EF4-FFF2-40B4-BE49-F238E27FC236}">
                          <a16:creationId xmlns:a16="http://schemas.microsoft.com/office/drawing/2014/main" id="{05A98351-61E1-479F-B169-E4AD3B54C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063" y="891063"/>
                      <a:ext cx="8999062" cy="899906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71437" tIns="71437" rIns="71437" bIns="71437" numCol="1" anchor="ctr">
                      <a:noAutofit/>
                    </a:bodyPr>
                    <a:lstStyle/>
                    <a:p>
                      <a:pPr algn="ctr">
                        <a:defRPr sz="3200" cap="none"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p:txBody>
                </p:sp>
                <p:grpSp>
                  <p:nvGrpSpPr>
                    <p:cNvPr id="35" name="ïsľîḑè">
                      <a:extLst>
                        <a:ext uri="{FF2B5EF4-FFF2-40B4-BE49-F238E27FC236}">
                          <a16:creationId xmlns:a16="http://schemas.microsoft.com/office/drawing/2014/main" id="{F1158BA1-1AC5-414F-AA34-BB110399A6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695" y="1294979"/>
                      <a:ext cx="8157800" cy="8191231"/>
                      <a:chOff x="0" y="-1"/>
                      <a:chExt cx="8157798" cy="8191230"/>
                    </a:xfrm>
                  </p:grpSpPr>
                  <p:sp>
                    <p:nvSpPr>
                      <p:cNvPr id="36" name="íSḻïde">
                        <a:extLst>
                          <a:ext uri="{FF2B5EF4-FFF2-40B4-BE49-F238E27FC236}">
                            <a16:creationId xmlns:a16="http://schemas.microsoft.com/office/drawing/2014/main" id="{53C8A5A7-01C8-4FD8-87FD-504092E31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3423"/>
                        <a:ext cx="8157798" cy="8157806"/>
                      </a:xfrm>
                      <a:prstGeom prst="ellipse">
                        <a:avLst/>
                      </a:prstGeom>
                      <a:noFill/>
                      <a:ln w="127000" cap="flat">
                        <a:solidFill>
                          <a:srgbClr val="DCDEE0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11600" cap="none">
                            <a:solidFill>
                              <a:srgbClr val="77716C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37" name="ïSlïḓè">
                        <a:extLst>
                          <a:ext uri="{FF2B5EF4-FFF2-40B4-BE49-F238E27FC236}">
                            <a16:creationId xmlns:a16="http://schemas.microsoft.com/office/drawing/2014/main" id="{4C5E53E9-DD38-435C-8F71-55F7A06166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3245" y="-1"/>
                        <a:ext cx="6731335" cy="37483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599" h="21511" extrusionOk="0">
                            <a:moveTo>
                              <a:pt x="6974" y="3251"/>
                            </a:moveTo>
                            <a:lnTo>
                              <a:pt x="6917" y="3349"/>
                            </a:lnTo>
                            <a:lnTo>
                              <a:pt x="6827" y="3350"/>
                            </a:lnTo>
                            <a:lnTo>
                              <a:pt x="6604" y="3534"/>
                            </a:lnTo>
                            <a:lnTo>
                              <a:pt x="6516" y="3506"/>
                            </a:lnTo>
                            <a:lnTo>
                              <a:pt x="6316" y="3666"/>
                            </a:lnTo>
                            <a:lnTo>
                              <a:pt x="6388" y="3748"/>
                            </a:lnTo>
                            <a:lnTo>
                              <a:pt x="6349" y="3897"/>
                            </a:lnTo>
                            <a:lnTo>
                              <a:pt x="6191" y="3956"/>
                            </a:lnTo>
                            <a:lnTo>
                              <a:pt x="6079" y="4058"/>
                            </a:lnTo>
                            <a:lnTo>
                              <a:pt x="5935" y="4082"/>
                            </a:lnTo>
                            <a:lnTo>
                              <a:pt x="5832" y="3953"/>
                            </a:lnTo>
                            <a:lnTo>
                              <a:pt x="5592" y="3895"/>
                            </a:lnTo>
                            <a:lnTo>
                              <a:pt x="5538" y="3965"/>
                            </a:lnTo>
                            <a:lnTo>
                              <a:pt x="5643" y="4107"/>
                            </a:lnTo>
                            <a:lnTo>
                              <a:pt x="5491" y="4212"/>
                            </a:lnTo>
                            <a:lnTo>
                              <a:pt x="5425" y="4373"/>
                            </a:lnTo>
                            <a:lnTo>
                              <a:pt x="5289" y="4561"/>
                            </a:lnTo>
                            <a:lnTo>
                              <a:pt x="5483" y="4605"/>
                            </a:lnTo>
                            <a:lnTo>
                              <a:pt x="5424" y="4718"/>
                            </a:lnTo>
                            <a:lnTo>
                              <a:pt x="5441" y="4859"/>
                            </a:lnTo>
                            <a:lnTo>
                              <a:pt x="5284" y="5054"/>
                            </a:lnTo>
                            <a:lnTo>
                              <a:pt x="5134" y="5348"/>
                            </a:lnTo>
                            <a:lnTo>
                              <a:pt x="5011" y="5415"/>
                            </a:lnTo>
                            <a:lnTo>
                              <a:pt x="4819" y="5473"/>
                            </a:lnTo>
                            <a:lnTo>
                              <a:pt x="4729" y="5579"/>
                            </a:lnTo>
                            <a:lnTo>
                              <a:pt x="4698" y="5763"/>
                            </a:lnTo>
                            <a:lnTo>
                              <a:pt x="4640" y="6049"/>
                            </a:lnTo>
                            <a:lnTo>
                              <a:pt x="4594" y="6214"/>
                            </a:lnTo>
                            <a:lnTo>
                              <a:pt x="4511" y="6355"/>
                            </a:lnTo>
                            <a:lnTo>
                              <a:pt x="4335" y="6402"/>
                            </a:lnTo>
                            <a:lnTo>
                              <a:pt x="4158" y="6496"/>
                            </a:lnTo>
                            <a:lnTo>
                              <a:pt x="4121" y="6731"/>
                            </a:lnTo>
                            <a:lnTo>
                              <a:pt x="4130" y="6918"/>
                            </a:lnTo>
                            <a:lnTo>
                              <a:pt x="4130" y="7106"/>
                            </a:lnTo>
                            <a:lnTo>
                              <a:pt x="4209" y="7153"/>
                            </a:lnTo>
                            <a:lnTo>
                              <a:pt x="4222" y="7294"/>
                            </a:lnTo>
                            <a:lnTo>
                              <a:pt x="4143" y="7373"/>
                            </a:lnTo>
                            <a:lnTo>
                              <a:pt x="4058" y="7373"/>
                            </a:lnTo>
                            <a:lnTo>
                              <a:pt x="4013" y="7501"/>
                            </a:lnTo>
                            <a:lnTo>
                              <a:pt x="4138" y="7589"/>
                            </a:lnTo>
                            <a:lnTo>
                              <a:pt x="4206" y="7523"/>
                            </a:lnTo>
                            <a:lnTo>
                              <a:pt x="4233" y="7687"/>
                            </a:lnTo>
                            <a:lnTo>
                              <a:pt x="4180" y="7866"/>
                            </a:lnTo>
                            <a:lnTo>
                              <a:pt x="4163" y="8053"/>
                            </a:lnTo>
                            <a:lnTo>
                              <a:pt x="4125" y="8305"/>
                            </a:lnTo>
                            <a:lnTo>
                              <a:pt x="4029" y="8541"/>
                            </a:lnTo>
                            <a:lnTo>
                              <a:pt x="3985" y="8685"/>
                            </a:lnTo>
                            <a:lnTo>
                              <a:pt x="3904" y="8905"/>
                            </a:lnTo>
                            <a:lnTo>
                              <a:pt x="3852" y="9140"/>
                            </a:lnTo>
                            <a:lnTo>
                              <a:pt x="3785" y="9331"/>
                            </a:lnTo>
                            <a:lnTo>
                              <a:pt x="3684" y="9449"/>
                            </a:lnTo>
                            <a:lnTo>
                              <a:pt x="3703" y="9593"/>
                            </a:lnTo>
                            <a:lnTo>
                              <a:pt x="3763" y="9804"/>
                            </a:lnTo>
                            <a:lnTo>
                              <a:pt x="3728" y="9961"/>
                            </a:lnTo>
                            <a:lnTo>
                              <a:pt x="3652" y="10090"/>
                            </a:lnTo>
                            <a:lnTo>
                              <a:pt x="3612" y="10294"/>
                            </a:lnTo>
                            <a:lnTo>
                              <a:pt x="3509" y="10317"/>
                            </a:lnTo>
                            <a:lnTo>
                              <a:pt x="3433" y="10306"/>
                            </a:lnTo>
                            <a:lnTo>
                              <a:pt x="3341" y="10180"/>
                            </a:lnTo>
                            <a:lnTo>
                              <a:pt x="3205" y="10239"/>
                            </a:lnTo>
                            <a:lnTo>
                              <a:pt x="3156" y="10321"/>
                            </a:lnTo>
                            <a:lnTo>
                              <a:pt x="3101" y="10211"/>
                            </a:lnTo>
                            <a:lnTo>
                              <a:pt x="3114" y="10027"/>
                            </a:lnTo>
                            <a:lnTo>
                              <a:pt x="3134" y="9895"/>
                            </a:lnTo>
                            <a:lnTo>
                              <a:pt x="3226" y="9711"/>
                            </a:lnTo>
                            <a:lnTo>
                              <a:pt x="3312" y="9617"/>
                            </a:lnTo>
                            <a:lnTo>
                              <a:pt x="3305" y="9492"/>
                            </a:lnTo>
                            <a:lnTo>
                              <a:pt x="3233" y="9289"/>
                            </a:lnTo>
                            <a:lnTo>
                              <a:pt x="3345" y="9214"/>
                            </a:lnTo>
                            <a:lnTo>
                              <a:pt x="3376" y="9053"/>
                            </a:lnTo>
                            <a:lnTo>
                              <a:pt x="3149" y="9260"/>
                            </a:lnTo>
                            <a:lnTo>
                              <a:pt x="3057" y="9190"/>
                            </a:lnTo>
                            <a:lnTo>
                              <a:pt x="2937" y="9072"/>
                            </a:lnTo>
                            <a:lnTo>
                              <a:pt x="2846" y="9272"/>
                            </a:lnTo>
                            <a:lnTo>
                              <a:pt x="2739" y="9402"/>
                            </a:lnTo>
                            <a:lnTo>
                              <a:pt x="2627" y="9539"/>
                            </a:lnTo>
                            <a:lnTo>
                              <a:pt x="2528" y="9539"/>
                            </a:lnTo>
                            <a:lnTo>
                              <a:pt x="2527" y="9402"/>
                            </a:lnTo>
                            <a:lnTo>
                              <a:pt x="2600" y="9273"/>
                            </a:lnTo>
                            <a:lnTo>
                              <a:pt x="2481" y="9029"/>
                            </a:lnTo>
                            <a:lnTo>
                              <a:pt x="2357" y="8831"/>
                            </a:lnTo>
                            <a:lnTo>
                              <a:pt x="2187" y="8576"/>
                            </a:lnTo>
                            <a:lnTo>
                              <a:pt x="2036" y="8658"/>
                            </a:lnTo>
                            <a:lnTo>
                              <a:pt x="2072" y="8493"/>
                            </a:lnTo>
                            <a:lnTo>
                              <a:pt x="2195" y="8270"/>
                            </a:lnTo>
                            <a:lnTo>
                              <a:pt x="2215" y="8039"/>
                            </a:lnTo>
                            <a:lnTo>
                              <a:pt x="2070" y="7991"/>
                            </a:lnTo>
                            <a:lnTo>
                              <a:pt x="2108" y="7828"/>
                            </a:lnTo>
                            <a:lnTo>
                              <a:pt x="2147" y="7527"/>
                            </a:lnTo>
                            <a:lnTo>
                              <a:pt x="2031" y="7598"/>
                            </a:lnTo>
                            <a:lnTo>
                              <a:pt x="1922" y="7527"/>
                            </a:lnTo>
                            <a:lnTo>
                              <a:pt x="1832" y="7657"/>
                            </a:lnTo>
                            <a:lnTo>
                              <a:pt x="1743" y="7786"/>
                            </a:lnTo>
                            <a:lnTo>
                              <a:pt x="1586" y="7876"/>
                            </a:lnTo>
                            <a:lnTo>
                              <a:pt x="1447" y="7969"/>
                            </a:lnTo>
                            <a:lnTo>
                              <a:pt x="1408" y="7863"/>
                            </a:lnTo>
                            <a:lnTo>
                              <a:pt x="1488" y="7747"/>
                            </a:lnTo>
                            <a:lnTo>
                              <a:pt x="1324" y="7782"/>
                            </a:lnTo>
                            <a:lnTo>
                              <a:pt x="1278" y="7896"/>
                            </a:lnTo>
                            <a:lnTo>
                              <a:pt x="1208" y="7955"/>
                            </a:lnTo>
                            <a:lnTo>
                              <a:pt x="1196" y="7791"/>
                            </a:lnTo>
                            <a:lnTo>
                              <a:pt x="1158" y="7674"/>
                            </a:lnTo>
                            <a:lnTo>
                              <a:pt x="1040" y="7720"/>
                            </a:lnTo>
                            <a:cubicBezTo>
                              <a:pt x="1028" y="7727"/>
                              <a:pt x="1016" y="7735"/>
                              <a:pt x="1005" y="7742"/>
                            </a:cubicBezTo>
                            <a:cubicBezTo>
                              <a:pt x="993" y="7749"/>
                              <a:pt x="981" y="7756"/>
                              <a:pt x="970" y="7763"/>
                            </a:cubicBezTo>
                            <a:lnTo>
                              <a:pt x="889" y="7639"/>
                            </a:lnTo>
                            <a:lnTo>
                              <a:pt x="759" y="7615"/>
                            </a:lnTo>
                            <a:lnTo>
                              <a:pt x="613" y="7348"/>
                            </a:lnTo>
                            <a:lnTo>
                              <a:pt x="685" y="7239"/>
                            </a:lnTo>
                            <a:lnTo>
                              <a:pt x="801" y="7263"/>
                            </a:lnTo>
                            <a:lnTo>
                              <a:pt x="818" y="7415"/>
                            </a:lnTo>
                            <a:lnTo>
                              <a:pt x="963" y="7254"/>
                            </a:lnTo>
                            <a:lnTo>
                              <a:pt x="1171" y="7066"/>
                            </a:lnTo>
                            <a:lnTo>
                              <a:pt x="1360" y="6964"/>
                            </a:lnTo>
                            <a:lnTo>
                              <a:pt x="1640" y="6779"/>
                            </a:lnTo>
                            <a:lnTo>
                              <a:pt x="1824" y="6697"/>
                            </a:lnTo>
                            <a:lnTo>
                              <a:pt x="1965" y="6776"/>
                            </a:lnTo>
                            <a:lnTo>
                              <a:pt x="2035" y="6806"/>
                            </a:lnTo>
                            <a:lnTo>
                              <a:pt x="1962" y="6970"/>
                            </a:lnTo>
                            <a:lnTo>
                              <a:pt x="2059" y="7060"/>
                            </a:lnTo>
                            <a:lnTo>
                              <a:pt x="2201" y="7154"/>
                            </a:lnTo>
                            <a:lnTo>
                              <a:pt x="2279" y="7259"/>
                            </a:lnTo>
                            <a:lnTo>
                              <a:pt x="2349" y="7380"/>
                            </a:lnTo>
                            <a:lnTo>
                              <a:pt x="2402" y="7486"/>
                            </a:lnTo>
                            <a:lnTo>
                              <a:pt x="2588" y="7427"/>
                            </a:lnTo>
                            <a:lnTo>
                              <a:pt x="2704" y="7392"/>
                            </a:lnTo>
                            <a:lnTo>
                              <a:pt x="2477" y="7353"/>
                            </a:lnTo>
                            <a:lnTo>
                              <a:pt x="2507" y="7224"/>
                            </a:lnTo>
                            <a:lnTo>
                              <a:pt x="2385" y="7111"/>
                            </a:lnTo>
                            <a:lnTo>
                              <a:pt x="2457" y="7001"/>
                            </a:lnTo>
                            <a:lnTo>
                              <a:pt x="2568" y="6884"/>
                            </a:lnTo>
                            <a:lnTo>
                              <a:pt x="2663" y="6782"/>
                            </a:lnTo>
                            <a:lnTo>
                              <a:pt x="2688" y="6638"/>
                            </a:lnTo>
                            <a:lnTo>
                              <a:pt x="2465" y="6293"/>
                            </a:lnTo>
                            <a:lnTo>
                              <a:pt x="2378" y="6333"/>
                            </a:lnTo>
                            <a:lnTo>
                              <a:pt x="2288" y="6439"/>
                            </a:lnTo>
                            <a:lnTo>
                              <a:pt x="2244" y="6334"/>
                            </a:lnTo>
                            <a:lnTo>
                              <a:pt x="2308" y="6154"/>
                            </a:lnTo>
                            <a:lnTo>
                              <a:pt x="2391" y="5828"/>
                            </a:lnTo>
                            <a:lnTo>
                              <a:pt x="2470" y="5946"/>
                            </a:lnTo>
                            <a:lnTo>
                              <a:pt x="2621" y="5667"/>
                            </a:lnTo>
                            <a:lnTo>
                              <a:pt x="2588" y="5538"/>
                            </a:lnTo>
                            <a:lnTo>
                              <a:pt x="2700" y="5236"/>
                            </a:lnTo>
                            <a:lnTo>
                              <a:pt x="2713" y="5107"/>
                            </a:lnTo>
                            <a:lnTo>
                              <a:pt x="2827" y="4916"/>
                            </a:lnTo>
                            <a:lnTo>
                              <a:pt x="2906" y="4653"/>
                            </a:lnTo>
                            <a:lnTo>
                              <a:pt x="2834" y="4528"/>
                            </a:lnTo>
                            <a:lnTo>
                              <a:pt x="2781" y="4435"/>
                            </a:lnTo>
                            <a:lnTo>
                              <a:pt x="2770" y="4225"/>
                            </a:lnTo>
                            <a:lnTo>
                              <a:pt x="2744" y="4021"/>
                            </a:lnTo>
                            <a:lnTo>
                              <a:pt x="2681" y="3962"/>
                            </a:lnTo>
                            <a:lnTo>
                              <a:pt x="2668" y="4165"/>
                            </a:lnTo>
                            <a:lnTo>
                              <a:pt x="2493" y="4247"/>
                            </a:lnTo>
                            <a:lnTo>
                              <a:pt x="2390" y="4259"/>
                            </a:lnTo>
                            <a:lnTo>
                              <a:pt x="2383" y="4388"/>
                            </a:lnTo>
                            <a:lnTo>
                              <a:pt x="2138" y="4670"/>
                            </a:lnTo>
                            <a:lnTo>
                              <a:pt x="2017" y="4784"/>
                            </a:lnTo>
                            <a:lnTo>
                              <a:pt x="2021" y="4928"/>
                            </a:lnTo>
                            <a:lnTo>
                              <a:pt x="2181" y="4928"/>
                            </a:lnTo>
                            <a:lnTo>
                              <a:pt x="2089" y="5051"/>
                            </a:lnTo>
                            <a:lnTo>
                              <a:pt x="1763" y="5172"/>
                            </a:lnTo>
                            <a:lnTo>
                              <a:pt x="1494" y="5367"/>
                            </a:lnTo>
                            <a:lnTo>
                              <a:pt x="1139" y="5673"/>
                            </a:lnTo>
                            <a:lnTo>
                              <a:pt x="1065" y="5619"/>
                            </a:lnTo>
                            <a:lnTo>
                              <a:pt x="1229" y="5493"/>
                            </a:lnTo>
                            <a:lnTo>
                              <a:pt x="1218" y="5329"/>
                            </a:lnTo>
                            <a:lnTo>
                              <a:pt x="1102" y="5458"/>
                            </a:lnTo>
                            <a:lnTo>
                              <a:pt x="951" y="5646"/>
                            </a:lnTo>
                            <a:lnTo>
                              <a:pt x="854" y="5952"/>
                            </a:lnTo>
                            <a:lnTo>
                              <a:pt x="668" y="6179"/>
                            </a:lnTo>
                            <a:lnTo>
                              <a:pt x="513" y="6351"/>
                            </a:lnTo>
                            <a:lnTo>
                              <a:pt x="357" y="6492"/>
                            </a:lnTo>
                            <a:lnTo>
                              <a:pt x="370" y="6645"/>
                            </a:lnTo>
                            <a:lnTo>
                              <a:pt x="328" y="6754"/>
                            </a:lnTo>
                            <a:lnTo>
                              <a:pt x="404" y="6918"/>
                            </a:lnTo>
                            <a:lnTo>
                              <a:pt x="341" y="7041"/>
                            </a:lnTo>
                            <a:lnTo>
                              <a:pt x="468" y="7096"/>
                            </a:lnTo>
                            <a:lnTo>
                              <a:pt x="435" y="7233"/>
                            </a:lnTo>
                            <a:lnTo>
                              <a:pt x="586" y="7126"/>
                            </a:lnTo>
                            <a:lnTo>
                              <a:pt x="490" y="7354"/>
                            </a:lnTo>
                            <a:lnTo>
                              <a:pt x="325" y="7154"/>
                            </a:lnTo>
                            <a:lnTo>
                              <a:pt x="301" y="6908"/>
                            </a:lnTo>
                            <a:lnTo>
                              <a:pt x="265" y="6667"/>
                            </a:lnTo>
                            <a:lnTo>
                              <a:pt x="0" y="6160"/>
                            </a:lnTo>
                            <a:cubicBezTo>
                              <a:pt x="607" y="5114"/>
                              <a:pt x="1274" y="4187"/>
                              <a:pt x="1990" y="3393"/>
                            </a:cubicBezTo>
                            <a:cubicBezTo>
                              <a:pt x="2818" y="2477"/>
                              <a:pt x="3705" y="1746"/>
                              <a:pt x="4632" y="1216"/>
                            </a:cubicBezTo>
                            <a:cubicBezTo>
                              <a:pt x="5586" y="636"/>
                              <a:pt x="6574" y="259"/>
                              <a:pt x="7577" y="95"/>
                            </a:cubicBezTo>
                            <a:cubicBezTo>
                              <a:pt x="8699" y="-89"/>
                              <a:pt x="9831" y="-6"/>
                              <a:pt x="10941" y="343"/>
                            </a:cubicBezTo>
                            <a:cubicBezTo>
                              <a:pt x="11759" y="594"/>
                              <a:pt x="12562" y="990"/>
                              <a:pt x="13336" y="1526"/>
                            </a:cubicBezTo>
                            <a:cubicBezTo>
                              <a:pt x="14083" y="2044"/>
                              <a:pt x="14800" y="2689"/>
                              <a:pt x="15478" y="3453"/>
                            </a:cubicBezTo>
                            <a:cubicBezTo>
                              <a:pt x="16137" y="4153"/>
                              <a:pt x="16753" y="4972"/>
                              <a:pt x="17319" y="5896"/>
                            </a:cubicBezTo>
                            <a:cubicBezTo>
                              <a:pt x="17855" y="6774"/>
                              <a:pt x="18343" y="7742"/>
                              <a:pt x="18774" y="8788"/>
                            </a:cubicBezTo>
                            <a:cubicBezTo>
                              <a:pt x="19246" y="9774"/>
                              <a:pt x="19668" y="10832"/>
                              <a:pt x="20036" y="11950"/>
                            </a:cubicBezTo>
                            <a:cubicBezTo>
                              <a:pt x="20392" y="13028"/>
                              <a:pt x="20696" y="14158"/>
                              <a:pt x="20945" y="15328"/>
                            </a:cubicBezTo>
                            <a:cubicBezTo>
                              <a:pt x="21172" y="16358"/>
                              <a:pt x="21341" y="17425"/>
                              <a:pt x="21451" y="18514"/>
                            </a:cubicBezTo>
                            <a:cubicBezTo>
                              <a:pt x="21551" y="19503"/>
                              <a:pt x="21600" y="20506"/>
                              <a:pt x="21599" y="21511"/>
                            </a:cubicBezTo>
                            <a:lnTo>
                              <a:pt x="21410" y="21296"/>
                            </a:lnTo>
                            <a:lnTo>
                              <a:pt x="21242" y="21132"/>
                            </a:lnTo>
                            <a:lnTo>
                              <a:pt x="21183" y="20971"/>
                            </a:lnTo>
                            <a:lnTo>
                              <a:pt x="21111" y="20701"/>
                            </a:lnTo>
                            <a:lnTo>
                              <a:pt x="21071" y="20595"/>
                            </a:lnTo>
                            <a:lnTo>
                              <a:pt x="20935" y="20474"/>
                            </a:lnTo>
                            <a:cubicBezTo>
                              <a:pt x="20910" y="20403"/>
                              <a:pt x="20893" y="20325"/>
                              <a:pt x="20885" y="20242"/>
                            </a:cubicBezTo>
                            <a:cubicBezTo>
                              <a:pt x="20878" y="20163"/>
                              <a:pt x="20879" y="20083"/>
                              <a:pt x="20878" y="20003"/>
                            </a:cubicBezTo>
                            <a:cubicBezTo>
                              <a:pt x="20878" y="19887"/>
                              <a:pt x="20873" y="19772"/>
                              <a:pt x="20865" y="19657"/>
                            </a:cubicBezTo>
                            <a:lnTo>
                              <a:pt x="20806" y="19224"/>
                            </a:lnTo>
                            <a:lnTo>
                              <a:pt x="20613" y="18374"/>
                            </a:lnTo>
                            <a:lnTo>
                              <a:pt x="20532" y="17853"/>
                            </a:lnTo>
                            <a:lnTo>
                              <a:pt x="20495" y="17531"/>
                            </a:lnTo>
                            <a:lnTo>
                              <a:pt x="20451" y="17300"/>
                            </a:lnTo>
                            <a:lnTo>
                              <a:pt x="20465" y="17039"/>
                            </a:lnTo>
                            <a:lnTo>
                              <a:pt x="20399" y="16647"/>
                            </a:lnTo>
                            <a:lnTo>
                              <a:pt x="20304" y="16145"/>
                            </a:lnTo>
                            <a:lnTo>
                              <a:pt x="20144" y="15894"/>
                            </a:lnTo>
                            <a:lnTo>
                              <a:pt x="19991" y="15416"/>
                            </a:lnTo>
                            <a:lnTo>
                              <a:pt x="19958" y="15078"/>
                            </a:lnTo>
                            <a:lnTo>
                              <a:pt x="19927" y="14823"/>
                            </a:lnTo>
                            <a:lnTo>
                              <a:pt x="19888" y="14647"/>
                            </a:lnTo>
                            <a:lnTo>
                              <a:pt x="19732" y="14102"/>
                            </a:lnTo>
                            <a:lnTo>
                              <a:pt x="19592" y="13641"/>
                            </a:lnTo>
                            <a:lnTo>
                              <a:pt x="19613" y="13386"/>
                            </a:lnTo>
                            <a:lnTo>
                              <a:pt x="19553" y="12708"/>
                            </a:lnTo>
                            <a:lnTo>
                              <a:pt x="19409" y="11711"/>
                            </a:lnTo>
                            <a:lnTo>
                              <a:pt x="19217" y="10880"/>
                            </a:lnTo>
                            <a:lnTo>
                              <a:pt x="18969" y="10276"/>
                            </a:lnTo>
                            <a:lnTo>
                              <a:pt x="18725" y="9684"/>
                            </a:lnTo>
                            <a:lnTo>
                              <a:pt x="18572" y="9272"/>
                            </a:lnTo>
                            <a:cubicBezTo>
                              <a:pt x="18530" y="9314"/>
                              <a:pt x="18481" y="9323"/>
                              <a:pt x="18436" y="9296"/>
                            </a:cubicBezTo>
                            <a:cubicBezTo>
                              <a:pt x="18372" y="9258"/>
                              <a:pt x="18326" y="9157"/>
                              <a:pt x="18319" y="9037"/>
                            </a:cubicBezTo>
                            <a:lnTo>
                              <a:pt x="18247" y="8955"/>
                            </a:lnTo>
                            <a:cubicBezTo>
                              <a:pt x="18222" y="8856"/>
                              <a:pt x="18192" y="8762"/>
                              <a:pt x="18157" y="8672"/>
                            </a:cubicBezTo>
                            <a:cubicBezTo>
                              <a:pt x="18124" y="8586"/>
                              <a:pt x="18087" y="8505"/>
                              <a:pt x="18046" y="8429"/>
                            </a:cubicBezTo>
                            <a:lnTo>
                              <a:pt x="17881" y="8472"/>
                            </a:lnTo>
                            <a:lnTo>
                              <a:pt x="17986" y="8711"/>
                            </a:lnTo>
                            <a:lnTo>
                              <a:pt x="18122" y="9040"/>
                            </a:lnTo>
                            <a:lnTo>
                              <a:pt x="18232" y="9295"/>
                            </a:lnTo>
                            <a:lnTo>
                              <a:pt x="18315" y="9523"/>
                            </a:lnTo>
                            <a:lnTo>
                              <a:pt x="18335" y="9837"/>
                            </a:lnTo>
                            <a:lnTo>
                              <a:pt x="18453" y="9994"/>
                            </a:lnTo>
                            <a:lnTo>
                              <a:pt x="18539" y="10147"/>
                            </a:lnTo>
                            <a:lnTo>
                              <a:pt x="18637" y="10335"/>
                            </a:lnTo>
                            <a:lnTo>
                              <a:pt x="18699" y="10696"/>
                            </a:lnTo>
                            <a:lnTo>
                              <a:pt x="18797" y="10856"/>
                            </a:lnTo>
                            <a:lnTo>
                              <a:pt x="18830" y="10605"/>
                            </a:lnTo>
                            <a:lnTo>
                              <a:pt x="18784" y="10311"/>
                            </a:lnTo>
                            <a:lnTo>
                              <a:pt x="18893" y="10444"/>
                            </a:lnTo>
                            <a:lnTo>
                              <a:pt x="18887" y="10702"/>
                            </a:lnTo>
                            <a:lnTo>
                              <a:pt x="18882" y="10938"/>
                            </a:lnTo>
                            <a:lnTo>
                              <a:pt x="18797" y="11008"/>
                            </a:lnTo>
                            <a:lnTo>
                              <a:pt x="18867" y="11235"/>
                            </a:lnTo>
                            <a:lnTo>
                              <a:pt x="18959" y="11501"/>
                            </a:lnTo>
                            <a:lnTo>
                              <a:pt x="19062" y="11501"/>
                            </a:lnTo>
                            <a:lnTo>
                              <a:pt x="19128" y="11783"/>
                            </a:lnTo>
                            <a:lnTo>
                              <a:pt x="19194" y="12022"/>
                            </a:lnTo>
                            <a:lnTo>
                              <a:pt x="19299" y="12258"/>
                            </a:lnTo>
                            <a:lnTo>
                              <a:pt x="19391" y="12481"/>
                            </a:lnTo>
                            <a:lnTo>
                              <a:pt x="19404" y="12645"/>
                            </a:lnTo>
                            <a:lnTo>
                              <a:pt x="19437" y="12770"/>
                            </a:lnTo>
                            <a:lnTo>
                              <a:pt x="19457" y="12985"/>
                            </a:lnTo>
                            <a:lnTo>
                              <a:pt x="19490" y="13181"/>
                            </a:lnTo>
                            <a:lnTo>
                              <a:pt x="19527" y="13396"/>
                            </a:lnTo>
                            <a:lnTo>
                              <a:pt x="19535" y="13690"/>
                            </a:lnTo>
                            <a:lnTo>
                              <a:pt x="19450" y="13613"/>
                            </a:lnTo>
                            <a:lnTo>
                              <a:pt x="19418" y="13938"/>
                            </a:lnTo>
                            <a:cubicBezTo>
                              <a:pt x="19416" y="13965"/>
                              <a:pt x="19414" y="13992"/>
                              <a:pt x="19412" y="14019"/>
                            </a:cubicBezTo>
                            <a:cubicBezTo>
                              <a:pt x="19411" y="14046"/>
                              <a:pt x="19409" y="14073"/>
                              <a:pt x="19407" y="14099"/>
                            </a:cubicBezTo>
                            <a:lnTo>
                              <a:pt x="19324" y="13888"/>
                            </a:lnTo>
                            <a:lnTo>
                              <a:pt x="19256" y="13900"/>
                            </a:lnTo>
                            <a:cubicBezTo>
                              <a:pt x="19229" y="13884"/>
                              <a:pt x="19204" y="13860"/>
                              <a:pt x="19182" y="13830"/>
                            </a:cubicBezTo>
                            <a:cubicBezTo>
                              <a:pt x="19144" y="13778"/>
                              <a:pt x="19115" y="13709"/>
                              <a:pt x="19099" y="13630"/>
                            </a:cubicBezTo>
                            <a:cubicBezTo>
                              <a:pt x="19074" y="13571"/>
                              <a:pt x="19048" y="13514"/>
                              <a:pt x="19022" y="13457"/>
                            </a:cubicBezTo>
                            <a:cubicBezTo>
                              <a:pt x="18987" y="13383"/>
                              <a:pt x="18951" y="13309"/>
                              <a:pt x="18914" y="13238"/>
                            </a:cubicBezTo>
                            <a:cubicBezTo>
                              <a:pt x="18890" y="13189"/>
                              <a:pt x="18863" y="13141"/>
                              <a:pt x="18836" y="13097"/>
                            </a:cubicBezTo>
                            <a:cubicBezTo>
                              <a:pt x="18804" y="13046"/>
                              <a:pt x="18770" y="12999"/>
                              <a:pt x="18735" y="12957"/>
                            </a:cubicBezTo>
                            <a:lnTo>
                              <a:pt x="18607" y="12862"/>
                            </a:lnTo>
                            <a:lnTo>
                              <a:pt x="18537" y="12655"/>
                            </a:lnTo>
                            <a:lnTo>
                              <a:pt x="18485" y="12443"/>
                            </a:lnTo>
                            <a:lnTo>
                              <a:pt x="18485" y="12232"/>
                            </a:lnTo>
                            <a:lnTo>
                              <a:pt x="18524" y="11844"/>
                            </a:lnTo>
                            <a:lnTo>
                              <a:pt x="18522" y="11374"/>
                            </a:lnTo>
                            <a:lnTo>
                              <a:pt x="18463" y="11103"/>
                            </a:lnTo>
                            <a:lnTo>
                              <a:pt x="18325" y="10880"/>
                            </a:lnTo>
                            <a:lnTo>
                              <a:pt x="18177" y="10554"/>
                            </a:lnTo>
                            <a:lnTo>
                              <a:pt x="18076" y="10495"/>
                            </a:lnTo>
                            <a:lnTo>
                              <a:pt x="17975" y="10495"/>
                            </a:lnTo>
                            <a:lnTo>
                              <a:pt x="17912" y="10531"/>
                            </a:lnTo>
                            <a:lnTo>
                              <a:pt x="17868" y="10778"/>
                            </a:lnTo>
                            <a:lnTo>
                              <a:pt x="17772" y="10789"/>
                            </a:lnTo>
                            <a:lnTo>
                              <a:pt x="17726" y="10624"/>
                            </a:lnTo>
                            <a:lnTo>
                              <a:pt x="17693" y="10412"/>
                            </a:lnTo>
                            <a:lnTo>
                              <a:pt x="17648" y="10178"/>
                            </a:lnTo>
                            <a:lnTo>
                              <a:pt x="17611" y="10088"/>
                            </a:lnTo>
                            <a:lnTo>
                              <a:pt x="17495" y="9991"/>
                            </a:lnTo>
                            <a:lnTo>
                              <a:pt x="17432" y="9874"/>
                            </a:lnTo>
                            <a:lnTo>
                              <a:pt x="17434" y="9725"/>
                            </a:lnTo>
                            <a:lnTo>
                              <a:pt x="17348" y="9467"/>
                            </a:lnTo>
                            <a:lnTo>
                              <a:pt x="17287" y="9251"/>
                            </a:lnTo>
                            <a:lnTo>
                              <a:pt x="17189" y="9133"/>
                            </a:lnTo>
                            <a:lnTo>
                              <a:pt x="17228" y="9309"/>
                            </a:lnTo>
                            <a:lnTo>
                              <a:pt x="17287" y="9508"/>
                            </a:lnTo>
                            <a:lnTo>
                              <a:pt x="17307" y="9659"/>
                            </a:lnTo>
                            <a:lnTo>
                              <a:pt x="17346" y="9929"/>
                            </a:lnTo>
                            <a:lnTo>
                              <a:pt x="17403" y="10239"/>
                            </a:lnTo>
                            <a:lnTo>
                              <a:pt x="17487" y="10525"/>
                            </a:lnTo>
                            <a:lnTo>
                              <a:pt x="17467" y="10678"/>
                            </a:lnTo>
                            <a:lnTo>
                              <a:pt x="17306" y="10380"/>
                            </a:lnTo>
                            <a:lnTo>
                              <a:pt x="17262" y="10267"/>
                            </a:lnTo>
                            <a:cubicBezTo>
                              <a:pt x="17251" y="10247"/>
                              <a:pt x="17241" y="10228"/>
                              <a:pt x="17230" y="10208"/>
                            </a:cubicBezTo>
                            <a:cubicBezTo>
                              <a:pt x="17219" y="10189"/>
                              <a:pt x="17208" y="10169"/>
                              <a:pt x="17197" y="10150"/>
                            </a:cubicBezTo>
                            <a:lnTo>
                              <a:pt x="17074" y="10079"/>
                            </a:lnTo>
                            <a:lnTo>
                              <a:pt x="17044" y="9958"/>
                            </a:lnTo>
                            <a:lnTo>
                              <a:pt x="16952" y="9852"/>
                            </a:lnTo>
                            <a:lnTo>
                              <a:pt x="16830" y="9710"/>
                            </a:lnTo>
                            <a:lnTo>
                              <a:pt x="16714" y="9503"/>
                            </a:lnTo>
                            <a:cubicBezTo>
                              <a:pt x="16693" y="9499"/>
                              <a:pt x="16673" y="9495"/>
                              <a:pt x="16652" y="9491"/>
                            </a:cubicBezTo>
                            <a:cubicBezTo>
                              <a:pt x="16631" y="9487"/>
                              <a:pt x="16610" y="9483"/>
                              <a:pt x="16590" y="9479"/>
                            </a:cubicBezTo>
                            <a:lnTo>
                              <a:pt x="16679" y="9690"/>
                            </a:lnTo>
                            <a:lnTo>
                              <a:pt x="16593" y="9705"/>
                            </a:lnTo>
                            <a:lnTo>
                              <a:pt x="16681" y="9850"/>
                            </a:lnTo>
                            <a:lnTo>
                              <a:pt x="16896" y="10027"/>
                            </a:lnTo>
                            <a:lnTo>
                              <a:pt x="17014" y="10234"/>
                            </a:lnTo>
                            <a:lnTo>
                              <a:pt x="17120" y="10490"/>
                            </a:lnTo>
                            <a:lnTo>
                              <a:pt x="17176" y="10650"/>
                            </a:lnTo>
                            <a:lnTo>
                              <a:pt x="17223" y="10823"/>
                            </a:lnTo>
                            <a:lnTo>
                              <a:pt x="17242" y="10963"/>
                            </a:lnTo>
                            <a:lnTo>
                              <a:pt x="17255" y="11139"/>
                            </a:lnTo>
                            <a:lnTo>
                              <a:pt x="17221" y="11277"/>
                            </a:lnTo>
                            <a:lnTo>
                              <a:pt x="17122" y="11218"/>
                            </a:lnTo>
                            <a:lnTo>
                              <a:pt x="17044" y="11065"/>
                            </a:lnTo>
                            <a:lnTo>
                              <a:pt x="16972" y="10901"/>
                            </a:lnTo>
                            <a:lnTo>
                              <a:pt x="16915" y="10869"/>
                            </a:lnTo>
                            <a:lnTo>
                              <a:pt x="16799" y="10810"/>
                            </a:lnTo>
                            <a:lnTo>
                              <a:pt x="16735" y="10569"/>
                            </a:lnTo>
                            <a:lnTo>
                              <a:pt x="16702" y="10456"/>
                            </a:lnTo>
                            <a:lnTo>
                              <a:pt x="16623" y="10338"/>
                            </a:lnTo>
                            <a:lnTo>
                              <a:pt x="16548" y="10162"/>
                            </a:lnTo>
                            <a:lnTo>
                              <a:pt x="16496" y="9985"/>
                            </a:lnTo>
                            <a:lnTo>
                              <a:pt x="16496" y="9856"/>
                            </a:lnTo>
                            <a:lnTo>
                              <a:pt x="16399" y="9684"/>
                            </a:lnTo>
                            <a:lnTo>
                              <a:pt x="16319" y="9746"/>
                            </a:lnTo>
                            <a:lnTo>
                              <a:pt x="16148" y="9582"/>
                            </a:lnTo>
                            <a:cubicBezTo>
                              <a:pt x="16168" y="9621"/>
                              <a:pt x="16188" y="9660"/>
                              <a:pt x="16208" y="9700"/>
                            </a:cubicBezTo>
                            <a:cubicBezTo>
                              <a:pt x="16228" y="9739"/>
                              <a:pt x="16248" y="9778"/>
                              <a:pt x="16268" y="9817"/>
                            </a:cubicBezTo>
                            <a:lnTo>
                              <a:pt x="16161" y="9785"/>
                            </a:lnTo>
                            <a:lnTo>
                              <a:pt x="16031" y="9605"/>
                            </a:lnTo>
                            <a:lnTo>
                              <a:pt x="15928" y="9436"/>
                            </a:lnTo>
                            <a:lnTo>
                              <a:pt x="15928" y="9271"/>
                            </a:lnTo>
                            <a:lnTo>
                              <a:pt x="16064" y="9294"/>
                            </a:lnTo>
                            <a:lnTo>
                              <a:pt x="15920" y="9071"/>
                            </a:lnTo>
                            <a:lnTo>
                              <a:pt x="15866" y="9021"/>
                            </a:lnTo>
                            <a:lnTo>
                              <a:pt x="15866" y="8880"/>
                            </a:lnTo>
                            <a:cubicBezTo>
                              <a:pt x="15853" y="8850"/>
                              <a:pt x="15840" y="8820"/>
                              <a:pt x="15827" y="8790"/>
                            </a:cubicBezTo>
                            <a:cubicBezTo>
                              <a:pt x="15814" y="8760"/>
                              <a:pt x="15802" y="8730"/>
                              <a:pt x="15789" y="8700"/>
                            </a:cubicBezTo>
                            <a:lnTo>
                              <a:pt x="15699" y="8587"/>
                            </a:lnTo>
                            <a:lnTo>
                              <a:pt x="15800" y="8465"/>
                            </a:lnTo>
                            <a:lnTo>
                              <a:pt x="15955" y="8825"/>
                            </a:lnTo>
                            <a:lnTo>
                              <a:pt x="16018" y="8926"/>
                            </a:lnTo>
                            <a:lnTo>
                              <a:pt x="16064" y="8785"/>
                            </a:lnTo>
                            <a:lnTo>
                              <a:pt x="16025" y="8621"/>
                            </a:lnTo>
                            <a:lnTo>
                              <a:pt x="16110" y="8648"/>
                            </a:lnTo>
                            <a:lnTo>
                              <a:pt x="16224" y="8926"/>
                            </a:lnTo>
                            <a:lnTo>
                              <a:pt x="16327" y="9004"/>
                            </a:lnTo>
                            <a:lnTo>
                              <a:pt x="16507" y="8902"/>
                            </a:lnTo>
                            <a:lnTo>
                              <a:pt x="16625" y="8926"/>
                            </a:lnTo>
                            <a:lnTo>
                              <a:pt x="16756" y="8993"/>
                            </a:lnTo>
                            <a:lnTo>
                              <a:pt x="16815" y="8935"/>
                            </a:lnTo>
                            <a:lnTo>
                              <a:pt x="16815" y="8794"/>
                            </a:lnTo>
                            <a:lnTo>
                              <a:pt x="16917" y="8704"/>
                            </a:lnTo>
                            <a:lnTo>
                              <a:pt x="16989" y="8868"/>
                            </a:lnTo>
                            <a:lnTo>
                              <a:pt x="17083" y="8926"/>
                            </a:lnTo>
                            <a:lnTo>
                              <a:pt x="17192" y="9012"/>
                            </a:lnTo>
                            <a:lnTo>
                              <a:pt x="17004" y="8639"/>
                            </a:lnTo>
                            <a:lnTo>
                              <a:pt x="16796" y="8294"/>
                            </a:lnTo>
                            <a:lnTo>
                              <a:pt x="16703" y="8212"/>
                            </a:lnTo>
                            <a:lnTo>
                              <a:pt x="16690" y="8028"/>
                            </a:lnTo>
                            <a:lnTo>
                              <a:pt x="16653" y="7942"/>
                            </a:lnTo>
                            <a:lnTo>
                              <a:pt x="16554" y="7699"/>
                            </a:lnTo>
                            <a:lnTo>
                              <a:pt x="16495" y="7535"/>
                            </a:lnTo>
                            <a:lnTo>
                              <a:pt x="16397" y="7441"/>
                            </a:lnTo>
                            <a:lnTo>
                              <a:pt x="16208" y="7323"/>
                            </a:lnTo>
                            <a:lnTo>
                              <a:pt x="16078" y="7281"/>
                            </a:lnTo>
                            <a:lnTo>
                              <a:pt x="15916" y="7194"/>
                            </a:lnTo>
                            <a:cubicBezTo>
                              <a:pt x="15898" y="7121"/>
                              <a:pt x="15877" y="7050"/>
                              <a:pt x="15853" y="6983"/>
                            </a:cubicBezTo>
                            <a:cubicBezTo>
                              <a:pt x="15819" y="6886"/>
                              <a:pt x="15778" y="6797"/>
                              <a:pt x="15733" y="6716"/>
                            </a:cubicBezTo>
                            <a:lnTo>
                              <a:pt x="15849" y="6650"/>
                            </a:lnTo>
                            <a:lnTo>
                              <a:pt x="15908" y="6771"/>
                            </a:lnTo>
                            <a:lnTo>
                              <a:pt x="16006" y="6865"/>
                            </a:lnTo>
                            <a:lnTo>
                              <a:pt x="16043" y="6709"/>
                            </a:lnTo>
                            <a:lnTo>
                              <a:pt x="16076" y="6580"/>
                            </a:lnTo>
                            <a:lnTo>
                              <a:pt x="16102" y="6415"/>
                            </a:lnTo>
                            <a:lnTo>
                              <a:pt x="16050" y="6289"/>
                            </a:lnTo>
                            <a:lnTo>
                              <a:pt x="15990" y="6090"/>
                            </a:lnTo>
                            <a:lnTo>
                              <a:pt x="15872" y="5960"/>
                            </a:lnTo>
                            <a:lnTo>
                              <a:pt x="15754" y="5795"/>
                            </a:lnTo>
                            <a:lnTo>
                              <a:pt x="15754" y="5678"/>
                            </a:lnTo>
                            <a:lnTo>
                              <a:pt x="15747" y="5514"/>
                            </a:lnTo>
                            <a:lnTo>
                              <a:pt x="15629" y="5350"/>
                            </a:lnTo>
                            <a:lnTo>
                              <a:pt x="15498" y="5291"/>
                            </a:lnTo>
                            <a:lnTo>
                              <a:pt x="15377" y="5244"/>
                            </a:lnTo>
                            <a:lnTo>
                              <a:pt x="15218" y="5151"/>
                            </a:lnTo>
                            <a:lnTo>
                              <a:pt x="15027" y="5057"/>
                            </a:lnTo>
                            <a:lnTo>
                              <a:pt x="14951" y="5057"/>
                            </a:lnTo>
                            <a:lnTo>
                              <a:pt x="14805" y="4924"/>
                            </a:lnTo>
                            <a:lnTo>
                              <a:pt x="14753" y="4736"/>
                            </a:lnTo>
                            <a:lnTo>
                              <a:pt x="14654" y="4665"/>
                            </a:lnTo>
                            <a:cubicBezTo>
                              <a:pt x="14618" y="4619"/>
                              <a:pt x="14583" y="4567"/>
                              <a:pt x="14551" y="4512"/>
                            </a:cubicBezTo>
                            <a:cubicBezTo>
                              <a:pt x="14509" y="4441"/>
                              <a:pt x="14471" y="4363"/>
                              <a:pt x="14426" y="4297"/>
                            </a:cubicBezTo>
                            <a:cubicBezTo>
                              <a:pt x="14366" y="4207"/>
                              <a:pt x="14296" y="4141"/>
                              <a:pt x="14221" y="4101"/>
                            </a:cubicBezTo>
                            <a:lnTo>
                              <a:pt x="14208" y="4261"/>
                            </a:lnTo>
                            <a:lnTo>
                              <a:pt x="14353" y="4386"/>
                            </a:lnTo>
                            <a:lnTo>
                              <a:pt x="14660" y="4807"/>
                            </a:lnTo>
                            <a:lnTo>
                              <a:pt x="14734" y="4924"/>
                            </a:lnTo>
                            <a:lnTo>
                              <a:pt x="14616" y="5124"/>
                            </a:lnTo>
                            <a:lnTo>
                              <a:pt x="14536" y="5069"/>
                            </a:lnTo>
                            <a:lnTo>
                              <a:pt x="14371" y="5081"/>
                            </a:lnTo>
                            <a:lnTo>
                              <a:pt x="14268" y="5045"/>
                            </a:lnTo>
                            <a:lnTo>
                              <a:pt x="14169" y="4932"/>
                            </a:lnTo>
                            <a:lnTo>
                              <a:pt x="14064" y="4790"/>
                            </a:lnTo>
                            <a:cubicBezTo>
                              <a:pt x="14027" y="4784"/>
                              <a:pt x="13989" y="4773"/>
                              <a:pt x="13953" y="4755"/>
                            </a:cubicBezTo>
                            <a:cubicBezTo>
                              <a:pt x="13881" y="4720"/>
                              <a:pt x="13812" y="4663"/>
                              <a:pt x="13751" y="4586"/>
                            </a:cubicBezTo>
                            <a:lnTo>
                              <a:pt x="13626" y="4586"/>
                            </a:lnTo>
                            <a:lnTo>
                              <a:pt x="13704" y="4815"/>
                            </a:lnTo>
                            <a:lnTo>
                              <a:pt x="13805" y="4877"/>
                            </a:lnTo>
                            <a:lnTo>
                              <a:pt x="13912" y="4978"/>
                            </a:lnTo>
                            <a:lnTo>
                              <a:pt x="14054" y="5110"/>
                            </a:lnTo>
                            <a:lnTo>
                              <a:pt x="14200" y="5122"/>
                            </a:lnTo>
                            <a:lnTo>
                              <a:pt x="14341" y="5193"/>
                            </a:lnTo>
                            <a:lnTo>
                              <a:pt x="14409" y="5310"/>
                            </a:lnTo>
                            <a:lnTo>
                              <a:pt x="14551" y="5401"/>
                            </a:lnTo>
                            <a:lnTo>
                              <a:pt x="14665" y="5526"/>
                            </a:lnTo>
                            <a:lnTo>
                              <a:pt x="14777" y="5585"/>
                            </a:lnTo>
                            <a:lnTo>
                              <a:pt x="14803" y="5443"/>
                            </a:lnTo>
                            <a:lnTo>
                              <a:pt x="14727" y="5307"/>
                            </a:lnTo>
                            <a:lnTo>
                              <a:pt x="14746" y="5201"/>
                            </a:lnTo>
                            <a:lnTo>
                              <a:pt x="14832" y="5178"/>
                            </a:lnTo>
                            <a:lnTo>
                              <a:pt x="14850" y="5345"/>
                            </a:lnTo>
                            <a:lnTo>
                              <a:pt x="15040" y="5345"/>
                            </a:lnTo>
                            <a:lnTo>
                              <a:pt x="15097" y="5473"/>
                            </a:lnTo>
                            <a:lnTo>
                              <a:pt x="15143" y="5638"/>
                            </a:lnTo>
                            <a:lnTo>
                              <a:pt x="15231" y="5795"/>
                            </a:lnTo>
                            <a:lnTo>
                              <a:pt x="15371" y="5771"/>
                            </a:lnTo>
                            <a:lnTo>
                              <a:pt x="15454" y="5747"/>
                            </a:lnTo>
                            <a:lnTo>
                              <a:pt x="15548" y="5771"/>
                            </a:lnTo>
                            <a:lnTo>
                              <a:pt x="15640" y="5912"/>
                            </a:lnTo>
                            <a:lnTo>
                              <a:pt x="15713" y="6050"/>
                            </a:lnTo>
                            <a:lnTo>
                              <a:pt x="15776" y="6107"/>
                            </a:lnTo>
                            <a:lnTo>
                              <a:pt x="15877" y="6262"/>
                            </a:lnTo>
                            <a:lnTo>
                              <a:pt x="15969" y="6317"/>
                            </a:lnTo>
                            <a:lnTo>
                              <a:pt x="16008" y="6454"/>
                            </a:lnTo>
                            <a:lnTo>
                              <a:pt x="15993" y="6635"/>
                            </a:lnTo>
                            <a:lnTo>
                              <a:pt x="15761" y="6583"/>
                            </a:lnTo>
                            <a:lnTo>
                              <a:pt x="15595" y="6548"/>
                            </a:lnTo>
                            <a:lnTo>
                              <a:pt x="15529" y="6594"/>
                            </a:lnTo>
                            <a:cubicBezTo>
                              <a:pt x="15502" y="6606"/>
                              <a:pt x="15480" y="6643"/>
                              <a:pt x="15472" y="6692"/>
                            </a:cubicBezTo>
                            <a:cubicBezTo>
                              <a:pt x="15450" y="6832"/>
                              <a:pt x="15530" y="6954"/>
                              <a:pt x="15604" y="6892"/>
                            </a:cubicBezTo>
                            <a:lnTo>
                              <a:pt x="15660" y="6962"/>
                            </a:lnTo>
                            <a:lnTo>
                              <a:pt x="15750" y="7076"/>
                            </a:lnTo>
                            <a:lnTo>
                              <a:pt x="15770" y="7193"/>
                            </a:lnTo>
                            <a:lnTo>
                              <a:pt x="15750" y="7322"/>
                            </a:lnTo>
                            <a:lnTo>
                              <a:pt x="15647" y="7404"/>
                            </a:lnTo>
                            <a:lnTo>
                              <a:pt x="15496" y="7381"/>
                            </a:lnTo>
                            <a:cubicBezTo>
                              <a:pt x="15439" y="7357"/>
                              <a:pt x="15382" y="7334"/>
                              <a:pt x="15325" y="7310"/>
                            </a:cubicBezTo>
                            <a:cubicBezTo>
                              <a:pt x="15287" y="7294"/>
                              <a:pt x="15249" y="7279"/>
                              <a:pt x="15211" y="7263"/>
                            </a:cubicBezTo>
                            <a:cubicBezTo>
                              <a:pt x="15178" y="7253"/>
                              <a:pt x="15146" y="7237"/>
                              <a:pt x="15115" y="7216"/>
                            </a:cubicBezTo>
                            <a:cubicBezTo>
                              <a:pt x="15055" y="7175"/>
                              <a:pt x="15000" y="7114"/>
                              <a:pt x="14946" y="7051"/>
                            </a:cubicBezTo>
                            <a:cubicBezTo>
                              <a:pt x="14901" y="6998"/>
                              <a:pt x="14856" y="6943"/>
                              <a:pt x="14812" y="6886"/>
                            </a:cubicBezTo>
                            <a:lnTo>
                              <a:pt x="14701" y="6781"/>
                            </a:lnTo>
                            <a:lnTo>
                              <a:pt x="14628" y="6581"/>
                            </a:lnTo>
                            <a:lnTo>
                              <a:pt x="14552" y="6460"/>
                            </a:lnTo>
                            <a:lnTo>
                              <a:pt x="14427" y="6249"/>
                            </a:lnTo>
                            <a:lnTo>
                              <a:pt x="14008" y="5995"/>
                            </a:lnTo>
                            <a:lnTo>
                              <a:pt x="13773" y="5752"/>
                            </a:lnTo>
                            <a:lnTo>
                              <a:pt x="13618" y="5646"/>
                            </a:lnTo>
                            <a:lnTo>
                              <a:pt x="13668" y="5807"/>
                            </a:lnTo>
                            <a:lnTo>
                              <a:pt x="13459" y="5705"/>
                            </a:lnTo>
                            <a:lnTo>
                              <a:pt x="13336" y="5611"/>
                            </a:lnTo>
                            <a:lnTo>
                              <a:pt x="13218" y="5505"/>
                            </a:lnTo>
                            <a:lnTo>
                              <a:pt x="13086" y="5340"/>
                            </a:lnTo>
                            <a:lnTo>
                              <a:pt x="12928" y="5187"/>
                            </a:lnTo>
                            <a:lnTo>
                              <a:pt x="12829" y="5070"/>
                            </a:lnTo>
                            <a:lnTo>
                              <a:pt x="12805" y="4968"/>
                            </a:lnTo>
                            <a:lnTo>
                              <a:pt x="12632" y="4933"/>
                            </a:lnTo>
                            <a:lnTo>
                              <a:pt x="12585" y="4795"/>
                            </a:lnTo>
                            <a:lnTo>
                              <a:pt x="12542" y="4623"/>
                            </a:lnTo>
                            <a:lnTo>
                              <a:pt x="12470" y="4531"/>
                            </a:lnTo>
                            <a:lnTo>
                              <a:pt x="12439" y="4311"/>
                            </a:lnTo>
                            <a:lnTo>
                              <a:pt x="12524" y="4252"/>
                            </a:lnTo>
                            <a:lnTo>
                              <a:pt x="12522" y="4084"/>
                            </a:lnTo>
                            <a:lnTo>
                              <a:pt x="12446" y="4049"/>
                            </a:lnTo>
                            <a:lnTo>
                              <a:pt x="12446" y="3892"/>
                            </a:lnTo>
                            <a:lnTo>
                              <a:pt x="12389" y="3724"/>
                            </a:lnTo>
                            <a:lnTo>
                              <a:pt x="12352" y="3576"/>
                            </a:lnTo>
                            <a:lnTo>
                              <a:pt x="12292" y="3369"/>
                            </a:lnTo>
                            <a:lnTo>
                              <a:pt x="12279" y="3219"/>
                            </a:lnTo>
                            <a:lnTo>
                              <a:pt x="12386" y="3162"/>
                            </a:lnTo>
                            <a:lnTo>
                              <a:pt x="12555" y="3138"/>
                            </a:lnTo>
                            <a:lnTo>
                              <a:pt x="12614" y="3330"/>
                            </a:lnTo>
                            <a:lnTo>
                              <a:pt x="12699" y="3479"/>
                            </a:lnTo>
                            <a:lnTo>
                              <a:pt x="12786" y="3690"/>
                            </a:lnTo>
                            <a:lnTo>
                              <a:pt x="12924" y="3743"/>
                            </a:lnTo>
                            <a:lnTo>
                              <a:pt x="12970" y="3587"/>
                            </a:lnTo>
                            <a:lnTo>
                              <a:pt x="13119" y="3622"/>
                            </a:lnTo>
                            <a:lnTo>
                              <a:pt x="13075" y="3363"/>
                            </a:lnTo>
                            <a:lnTo>
                              <a:pt x="12994" y="3433"/>
                            </a:lnTo>
                            <a:lnTo>
                              <a:pt x="12918" y="3445"/>
                            </a:lnTo>
                            <a:lnTo>
                              <a:pt x="12848" y="3410"/>
                            </a:lnTo>
                            <a:lnTo>
                              <a:pt x="12780" y="3320"/>
                            </a:lnTo>
                            <a:lnTo>
                              <a:pt x="12656" y="3211"/>
                            </a:lnTo>
                            <a:lnTo>
                              <a:pt x="12432" y="3030"/>
                            </a:lnTo>
                            <a:lnTo>
                              <a:pt x="12318" y="3046"/>
                            </a:lnTo>
                            <a:lnTo>
                              <a:pt x="12270" y="2956"/>
                            </a:lnTo>
                            <a:lnTo>
                              <a:pt x="12192" y="2991"/>
                            </a:lnTo>
                            <a:lnTo>
                              <a:pt x="12146" y="3120"/>
                            </a:lnTo>
                            <a:lnTo>
                              <a:pt x="12041" y="3155"/>
                            </a:lnTo>
                            <a:lnTo>
                              <a:pt x="11985" y="3225"/>
                            </a:lnTo>
                            <a:lnTo>
                              <a:pt x="11911" y="3108"/>
                            </a:lnTo>
                            <a:lnTo>
                              <a:pt x="11854" y="2983"/>
                            </a:lnTo>
                            <a:lnTo>
                              <a:pt x="11985" y="2908"/>
                            </a:lnTo>
                            <a:lnTo>
                              <a:pt x="12027" y="2806"/>
                            </a:lnTo>
                            <a:lnTo>
                              <a:pt x="11961" y="2747"/>
                            </a:lnTo>
                            <a:lnTo>
                              <a:pt x="11856" y="2759"/>
                            </a:lnTo>
                            <a:lnTo>
                              <a:pt x="11654" y="2818"/>
                            </a:lnTo>
                            <a:lnTo>
                              <a:pt x="11644" y="2963"/>
                            </a:lnTo>
                            <a:lnTo>
                              <a:pt x="11565" y="2998"/>
                            </a:lnTo>
                            <a:lnTo>
                              <a:pt x="11447" y="2939"/>
                            </a:lnTo>
                            <a:lnTo>
                              <a:pt x="11484" y="2787"/>
                            </a:lnTo>
                            <a:lnTo>
                              <a:pt x="11601" y="2767"/>
                            </a:lnTo>
                            <a:lnTo>
                              <a:pt x="11411" y="2709"/>
                            </a:lnTo>
                            <a:lnTo>
                              <a:pt x="11181" y="2594"/>
                            </a:lnTo>
                            <a:lnTo>
                              <a:pt x="11205" y="2473"/>
                            </a:lnTo>
                            <a:lnTo>
                              <a:pt x="10949" y="2473"/>
                            </a:lnTo>
                            <a:lnTo>
                              <a:pt x="10859" y="2391"/>
                            </a:lnTo>
                            <a:lnTo>
                              <a:pt x="10836" y="2266"/>
                            </a:lnTo>
                            <a:lnTo>
                              <a:pt x="10753" y="2337"/>
                            </a:lnTo>
                            <a:lnTo>
                              <a:pt x="10783" y="2528"/>
                            </a:lnTo>
                            <a:lnTo>
                              <a:pt x="10705" y="2591"/>
                            </a:lnTo>
                            <a:lnTo>
                              <a:pt x="10829" y="2655"/>
                            </a:lnTo>
                            <a:lnTo>
                              <a:pt x="10941" y="2667"/>
                            </a:lnTo>
                            <a:lnTo>
                              <a:pt x="11077" y="2820"/>
                            </a:lnTo>
                            <a:lnTo>
                              <a:pt x="11180" y="2968"/>
                            </a:lnTo>
                            <a:lnTo>
                              <a:pt x="11098" y="3145"/>
                            </a:lnTo>
                            <a:lnTo>
                              <a:pt x="10969" y="3191"/>
                            </a:lnTo>
                            <a:lnTo>
                              <a:pt x="10829" y="3203"/>
                            </a:lnTo>
                            <a:lnTo>
                              <a:pt x="10711" y="3309"/>
                            </a:lnTo>
                            <a:lnTo>
                              <a:pt x="10601" y="3427"/>
                            </a:lnTo>
                            <a:lnTo>
                              <a:pt x="10504" y="3544"/>
                            </a:lnTo>
                            <a:lnTo>
                              <a:pt x="10414" y="3544"/>
                            </a:lnTo>
                            <a:lnTo>
                              <a:pt x="10330" y="3497"/>
                            </a:lnTo>
                            <a:lnTo>
                              <a:pt x="10164" y="3497"/>
                            </a:lnTo>
                            <a:lnTo>
                              <a:pt x="10098" y="3520"/>
                            </a:lnTo>
                            <a:lnTo>
                              <a:pt x="9890" y="3508"/>
                            </a:lnTo>
                            <a:lnTo>
                              <a:pt x="9724" y="3532"/>
                            </a:lnTo>
                            <a:lnTo>
                              <a:pt x="9643" y="3497"/>
                            </a:lnTo>
                            <a:lnTo>
                              <a:pt x="9713" y="3293"/>
                            </a:lnTo>
                            <a:lnTo>
                              <a:pt x="9851" y="3269"/>
                            </a:lnTo>
                            <a:lnTo>
                              <a:pt x="9958" y="3277"/>
                            </a:lnTo>
                            <a:lnTo>
                              <a:pt x="10123" y="3277"/>
                            </a:lnTo>
                            <a:lnTo>
                              <a:pt x="10213" y="3297"/>
                            </a:lnTo>
                            <a:cubicBezTo>
                              <a:pt x="10235" y="3286"/>
                              <a:pt x="10257" y="3274"/>
                              <a:pt x="10278" y="3262"/>
                            </a:cubicBezTo>
                            <a:cubicBezTo>
                              <a:pt x="10331" y="3231"/>
                              <a:pt x="10383" y="3196"/>
                              <a:pt x="10434" y="3156"/>
                            </a:cubicBezTo>
                            <a:lnTo>
                              <a:pt x="10537" y="3073"/>
                            </a:lnTo>
                            <a:cubicBezTo>
                              <a:pt x="10587" y="3061"/>
                              <a:pt x="10635" y="3037"/>
                              <a:pt x="10682" y="3003"/>
                            </a:cubicBezTo>
                            <a:cubicBezTo>
                              <a:pt x="10709" y="2983"/>
                              <a:pt x="10735" y="2960"/>
                              <a:pt x="10760" y="2933"/>
                            </a:cubicBezTo>
                            <a:lnTo>
                              <a:pt x="10845" y="2827"/>
                            </a:lnTo>
                            <a:lnTo>
                              <a:pt x="10603" y="2467"/>
                            </a:lnTo>
                            <a:lnTo>
                              <a:pt x="10462" y="2362"/>
                            </a:lnTo>
                            <a:lnTo>
                              <a:pt x="10412" y="2264"/>
                            </a:lnTo>
                            <a:lnTo>
                              <a:pt x="10265" y="2064"/>
                            </a:lnTo>
                            <a:lnTo>
                              <a:pt x="10161" y="2017"/>
                            </a:lnTo>
                            <a:lnTo>
                              <a:pt x="10195" y="2209"/>
                            </a:lnTo>
                            <a:lnTo>
                              <a:pt x="10183" y="2334"/>
                            </a:lnTo>
                            <a:lnTo>
                              <a:pt x="10112" y="2400"/>
                            </a:lnTo>
                            <a:lnTo>
                              <a:pt x="9985" y="2471"/>
                            </a:lnTo>
                            <a:lnTo>
                              <a:pt x="9919" y="2595"/>
                            </a:lnTo>
                            <a:lnTo>
                              <a:pt x="9851" y="2631"/>
                            </a:lnTo>
                            <a:lnTo>
                              <a:pt x="9762" y="2702"/>
                            </a:lnTo>
                            <a:lnTo>
                              <a:pt x="9586" y="2584"/>
                            </a:lnTo>
                            <a:lnTo>
                              <a:pt x="9620" y="2459"/>
                            </a:lnTo>
                            <a:lnTo>
                              <a:pt x="9672" y="2350"/>
                            </a:lnTo>
                            <a:lnTo>
                              <a:pt x="9681" y="2241"/>
                            </a:lnTo>
                            <a:lnTo>
                              <a:pt x="9726" y="1986"/>
                            </a:lnTo>
                            <a:lnTo>
                              <a:pt x="9713" y="1813"/>
                            </a:lnTo>
                            <a:lnTo>
                              <a:pt x="9842" y="1677"/>
                            </a:lnTo>
                            <a:lnTo>
                              <a:pt x="9919" y="1654"/>
                            </a:lnTo>
                            <a:lnTo>
                              <a:pt x="9974" y="1564"/>
                            </a:lnTo>
                            <a:lnTo>
                              <a:pt x="9839" y="1552"/>
                            </a:lnTo>
                            <a:lnTo>
                              <a:pt x="9736" y="1599"/>
                            </a:lnTo>
                            <a:lnTo>
                              <a:pt x="9642" y="1713"/>
                            </a:lnTo>
                            <a:lnTo>
                              <a:pt x="9638" y="1944"/>
                            </a:lnTo>
                            <a:lnTo>
                              <a:pt x="9619" y="2149"/>
                            </a:lnTo>
                            <a:lnTo>
                              <a:pt x="9597" y="2321"/>
                            </a:lnTo>
                            <a:lnTo>
                              <a:pt x="9507" y="2426"/>
                            </a:lnTo>
                            <a:lnTo>
                              <a:pt x="9470" y="2633"/>
                            </a:lnTo>
                            <a:lnTo>
                              <a:pt x="9387" y="2563"/>
                            </a:lnTo>
                            <a:lnTo>
                              <a:pt x="9420" y="2422"/>
                            </a:lnTo>
                            <a:lnTo>
                              <a:pt x="9414" y="2273"/>
                            </a:lnTo>
                            <a:lnTo>
                              <a:pt x="9317" y="2391"/>
                            </a:lnTo>
                            <a:lnTo>
                              <a:pt x="9256" y="2450"/>
                            </a:lnTo>
                            <a:lnTo>
                              <a:pt x="9144" y="2450"/>
                            </a:lnTo>
                            <a:lnTo>
                              <a:pt x="9026" y="2344"/>
                            </a:lnTo>
                            <a:lnTo>
                              <a:pt x="8960" y="2364"/>
                            </a:lnTo>
                            <a:lnTo>
                              <a:pt x="9052" y="2528"/>
                            </a:lnTo>
                            <a:lnTo>
                              <a:pt x="8986" y="2692"/>
                            </a:lnTo>
                            <a:lnTo>
                              <a:pt x="8866" y="2704"/>
                            </a:lnTo>
                            <a:lnTo>
                              <a:pt x="8737" y="2657"/>
                            </a:lnTo>
                            <a:lnTo>
                              <a:pt x="8588" y="2669"/>
                            </a:lnTo>
                            <a:lnTo>
                              <a:pt x="8708" y="2818"/>
                            </a:lnTo>
                            <a:lnTo>
                              <a:pt x="8704" y="2943"/>
                            </a:lnTo>
                            <a:lnTo>
                              <a:pt x="8619" y="2966"/>
                            </a:lnTo>
                            <a:lnTo>
                              <a:pt x="8490" y="3049"/>
                            </a:lnTo>
                            <a:lnTo>
                              <a:pt x="8317" y="3162"/>
                            </a:lnTo>
                            <a:lnTo>
                              <a:pt x="8223" y="3264"/>
                            </a:lnTo>
                            <a:lnTo>
                              <a:pt x="8190" y="3452"/>
                            </a:lnTo>
                            <a:lnTo>
                              <a:pt x="8125" y="3440"/>
                            </a:lnTo>
                            <a:lnTo>
                              <a:pt x="8047" y="3366"/>
                            </a:lnTo>
                            <a:lnTo>
                              <a:pt x="7916" y="3402"/>
                            </a:lnTo>
                            <a:lnTo>
                              <a:pt x="7870" y="3579"/>
                            </a:lnTo>
                            <a:lnTo>
                              <a:pt x="7830" y="3696"/>
                            </a:lnTo>
                            <a:lnTo>
                              <a:pt x="7706" y="3767"/>
                            </a:lnTo>
                            <a:lnTo>
                              <a:pt x="7588" y="3708"/>
                            </a:lnTo>
                            <a:lnTo>
                              <a:pt x="7518" y="3637"/>
                            </a:lnTo>
                            <a:lnTo>
                              <a:pt x="7374" y="3728"/>
                            </a:lnTo>
                            <a:lnTo>
                              <a:pt x="7276" y="3814"/>
                            </a:lnTo>
                            <a:lnTo>
                              <a:pt x="7250" y="3709"/>
                            </a:lnTo>
                            <a:lnTo>
                              <a:pt x="7132" y="3651"/>
                            </a:lnTo>
                            <a:lnTo>
                              <a:pt x="7044" y="3662"/>
                            </a:lnTo>
                            <a:lnTo>
                              <a:pt x="7031" y="3416"/>
                            </a:lnTo>
                            <a:lnTo>
                              <a:pt x="7130" y="3325"/>
                            </a:lnTo>
                            <a:lnTo>
                              <a:pt x="7056" y="3263"/>
                            </a:lnTo>
                            <a:lnTo>
                              <a:pt x="6974" y="325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lnSpc>
                            <a:spcPct val="90000"/>
                          </a:lnSpc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38" name="îṥļïḑe">
                        <a:extLst>
                          <a:ext uri="{FF2B5EF4-FFF2-40B4-BE49-F238E27FC236}">
                            <a16:creationId xmlns:a16="http://schemas.microsoft.com/office/drawing/2014/main" id="{BCFEACC8-B1AD-4039-BB8F-D0C2F11F9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6225" y="1589914"/>
                        <a:ext cx="227666" cy="2855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180" h="20974" extrusionOk="0">
                            <a:moveTo>
                              <a:pt x="10266" y="844"/>
                            </a:moveTo>
                            <a:lnTo>
                              <a:pt x="7674" y="844"/>
                            </a:lnTo>
                            <a:lnTo>
                              <a:pt x="4819" y="0"/>
                            </a:lnTo>
                            <a:lnTo>
                              <a:pt x="4343" y="2648"/>
                            </a:lnTo>
                            <a:lnTo>
                              <a:pt x="2634" y="3496"/>
                            </a:lnTo>
                            <a:lnTo>
                              <a:pt x="5752" y="6202"/>
                            </a:lnTo>
                            <a:lnTo>
                              <a:pt x="4694" y="7602"/>
                            </a:lnTo>
                            <a:lnTo>
                              <a:pt x="4320" y="9806"/>
                            </a:lnTo>
                            <a:lnTo>
                              <a:pt x="7247" y="11451"/>
                            </a:lnTo>
                            <a:lnTo>
                              <a:pt x="6761" y="13208"/>
                            </a:lnTo>
                            <a:lnTo>
                              <a:pt x="3970" y="12204"/>
                            </a:lnTo>
                            <a:lnTo>
                              <a:pt x="42" y="12204"/>
                            </a:lnTo>
                            <a:lnTo>
                              <a:pt x="0" y="14301"/>
                            </a:lnTo>
                            <a:lnTo>
                              <a:pt x="2309" y="16253"/>
                            </a:lnTo>
                            <a:lnTo>
                              <a:pt x="4721" y="18507"/>
                            </a:lnTo>
                            <a:lnTo>
                              <a:pt x="6812" y="16856"/>
                            </a:lnTo>
                            <a:lnTo>
                              <a:pt x="8832" y="15707"/>
                            </a:lnTo>
                            <a:lnTo>
                              <a:pt x="8816" y="18671"/>
                            </a:lnTo>
                            <a:lnTo>
                              <a:pt x="9961" y="20811"/>
                            </a:lnTo>
                            <a:lnTo>
                              <a:pt x="12927" y="20962"/>
                            </a:lnTo>
                            <a:lnTo>
                              <a:pt x="12355" y="16900"/>
                            </a:lnTo>
                            <a:lnTo>
                              <a:pt x="16744" y="18407"/>
                            </a:lnTo>
                            <a:cubicBezTo>
                              <a:pt x="15981" y="19175"/>
                              <a:pt x="16286" y="20301"/>
                              <a:pt x="17380" y="20755"/>
                            </a:cubicBezTo>
                            <a:cubicBezTo>
                              <a:pt x="19416" y="21600"/>
                              <a:pt x="21600" y="19840"/>
                              <a:pt x="20489" y="18250"/>
                            </a:cubicBezTo>
                            <a:lnTo>
                              <a:pt x="20107" y="16159"/>
                            </a:lnTo>
                            <a:lnTo>
                              <a:pt x="21180" y="14263"/>
                            </a:lnTo>
                            <a:lnTo>
                              <a:pt x="20099" y="10999"/>
                            </a:lnTo>
                            <a:lnTo>
                              <a:pt x="19153" y="8035"/>
                            </a:lnTo>
                            <a:lnTo>
                              <a:pt x="18580" y="6177"/>
                            </a:lnTo>
                            <a:cubicBezTo>
                              <a:pt x="18217" y="5416"/>
                              <a:pt x="17705" y="4704"/>
                              <a:pt x="17062" y="4068"/>
                            </a:cubicBezTo>
                            <a:cubicBezTo>
                              <a:pt x="16337" y="3351"/>
                              <a:pt x="15456" y="2741"/>
                              <a:pt x="14461" y="2266"/>
                            </a:cubicBezTo>
                            <a:lnTo>
                              <a:pt x="10266" y="84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39" name="iṡļide">
                        <a:extLst>
                          <a:ext uri="{FF2B5EF4-FFF2-40B4-BE49-F238E27FC236}">
                            <a16:creationId xmlns:a16="http://schemas.microsoft.com/office/drawing/2014/main" id="{2E51A116-9495-4B4E-9B55-5C6EDC306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5641" y="1418051"/>
                        <a:ext cx="78706" cy="3803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776" y="999"/>
                            </a:moveTo>
                            <a:lnTo>
                              <a:pt x="16031" y="2988"/>
                            </a:lnTo>
                            <a:lnTo>
                              <a:pt x="21600" y="17424"/>
                            </a:lnTo>
                            <a:lnTo>
                              <a:pt x="13178" y="21600"/>
                            </a:lnTo>
                            <a:lnTo>
                              <a:pt x="5321" y="12716"/>
                            </a:lnTo>
                            <a:lnTo>
                              <a:pt x="0" y="0"/>
                            </a:lnTo>
                            <a:lnTo>
                              <a:pt x="7776" y="999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0" name="í$ḷîďé">
                        <a:extLst>
                          <a:ext uri="{FF2B5EF4-FFF2-40B4-BE49-F238E27FC236}">
                            <a16:creationId xmlns:a16="http://schemas.microsoft.com/office/drawing/2014/main" id="{1C2C1304-7919-475B-96A0-0C8852565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2574" y="1512190"/>
                        <a:ext cx="91712" cy="60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4898" y="0"/>
                            </a:moveTo>
                            <a:lnTo>
                              <a:pt x="10252" y="4850"/>
                            </a:lnTo>
                            <a:lnTo>
                              <a:pt x="21600" y="13527"/>
                            </a:lnTo>
                            <a:lnTo>
                              <a:pt x="17432" y="21600"/>
                            </a:lnTo>
                            <a:lnTo>
                              <a:pt x="12804" y="18684"/>
                            </a:lnTo>
                            <a:lnTo>
                              <a:pt x="7529" y="18684"/>
                            </a:lnTo>
                            <a:lnTo>
                              <a:pt x="3200" y="14264"/>
                            </a:lnTo>
                            <a:lnTo>
                              <a:pt x="0" y="6164"/>
                            </a:lnTo>
                            <a:lnTo>
                              <a:pt x="489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1" name="íŝḷíḋê">
                        <a:extLst>
                          <a:ext uri="{FF2B5EF4-FFF2-40B4-BE49-F238E27FC236}">
                            <a16:creationId xmlns:a16="http://schemas.microsoft.com/office/drawing/2014/main" id="{67CEB037-3093-4340-8CE2-3191184B8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5067" y="938634"/>
                        <a:ext cx="87135" cy="492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0" y="0"/>
                            </a:moveTo>
                            <a:lnTo>
                              <a:pt x="2543" y="10415"/>
                            </a:lnTo>
                            <a:lnTo>
                              <a:pt x="11409" y="21600"/>
                            </a:lnTo>
                            <a:lnTo>
                              <a:pt x="21600" y="19952"/>
                            </a:lnTo>
                            <a:lnTo>
                              <a:pt x="14185" y="6837"/>
                            </a:lnTo>
                            <a:lnTo>
                              <a:pt x="7404" y="204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2" name="ïsľîḓé">
                        <a:extLst>
                          <a:ext uri="{FF2B5EF4-FFF2-40B4-BE49-F238E27FC236}">
                            <a16:creationId xmlns:a16="http://schemas.microsoft.com/office/drawing/2014/main" id="{BBD96C4F-4F3C-49C9-96F4-8C456C0D0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742" y="1355264"/>
                        <a:ext cx="48935" cy="4238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0" y="0"/>
                            </a:moveTo>
                            <a:lnTo>
                              <a:pt x="17239" y="6531"/>
                            </a:lnTo>
                            <a:lnTo>
                              <a:pt x="21600" y="21600"/>
                            </a:lnTo>
                            <a:lnTo>
                              <a:pt x="7563" y="1741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3" name="îs1ïḑê">
                        <a:extLst>
                          <a:ext uri="{FF2B5EF4-FFF2-40B4-BE49-F238E27FC236}">
                            <a16:creationId xmlns:a16="http://schemas.microsoft.com/office/drawing/2014/main" id="{3C91AE40-F561-4BFC-80C7-33367A5F6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3528" y="896632"/>
                        <a:ext cx="342486" cy="1713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449" y="2836"/>
                            </a:moveTo>
                            <a:lnTo>
                              <a:pt x="4638" y="3611"/>
                            </a:lnTo>
                            <a:lnTo>
                              <a:pt x="7047" y="6139"/>
                            </a:lnTo>
                            <a:lnTo>
                              <a:pt x="8502" y="8873"/>
                            </a:lnTo>
                            <a:lnTo>
                              <a:pt x="9483" y="6470"/>
                            </a:lnTo>
                            <a:lnTo>
                              <a:pt x="10000" y="2333"/>
                            </a:lnTo>
                            <a:lnTo>
                              <a:pt x="11639" y="0"/>
                            </a:lnTo>
                            <a:lnTo>
                              <a:pt x="14954" y="71"/>
                            </a:lnTo>
                            <a:lnTo>
                              <a:pt x="16717" y="3714"/>
                            </a:lnTo>
                            <a:lnTo>
                              <a:pt x="13709" y="4575"/>
                            </a:lnTo>
                            <a:lnTo>
                              <a:pt x="14825" y="6806"/>
                            </a:lnTo>
                            <a:lnTo>
                              <a:pt x="12296" y="8099"/>
                            </a:lnTo>
                            <a:lnTo>
                              <a:pt x="14021" y="10405"/>
                            </a:lnTo>
                            <a:lnTo>
                              <a:pt x="17207" y="9123"/>
                            </a:lnTo>
                            <a:lnTo>
                              <a:pt x="20312" y="7571"/>
                            </a:lnTo>
                            <a:lnTo>
                              <a:pt x="21600" y="9619"/>
                            </a:lnTo>
                            <a:lnTo>
                              <a:pt x="19837" y="11925"/>
                            </a:lnTo>
                            <a:lnTo>
                              <a:pt x="18295" y="13368"/>
                            </a:lnTo>
                            <a:lnTo>
                              <a:pt x="16624" y="14995"/>
                            </a:lnTo>
                            <a:lnTo>
                              <a:pt x="14043" y="15685"/>
                            </a:lnTo>
                            <a:lnTo>
                              <a:pt x="14905" y="18864"/>
                            </a:lnTo>
                            <a:lnTo>
                              <a:pt x="11886" y="20576"/>
                            </a:lnTo>
                            <a:lnTo>
                              <a:pt x="10216" y="21600"/>
                            </a:lnTo>
                            <a:lnTo>
                              <a:pt x="7973" y="21600"/>
                            </a:lnTo>
                            <a:lnTo>
                              <a:pt x="7251" y="16612"/>
                            </a:lnTo>
                            <a:lnTo>
                              <a:pt x="5245" y="15750"/>
                            </a:lnTo>
                            <a:lnTo>
                              <a:pt x="4232" y="13261"/>
                            </a:lnTo>
                            <a:lnTo>
                              <a:pt x="1267" y="14036"/>
                            </a:lnTo>
                            <a:lnTo>
                              <a:pt x="1135" y="11473"/>
                            </a:lnTo>
                            <a:lnTo>
                              <a:pt x="1577" y="9156"/>
                            </a:lnTo>
                            <a:lnTo>
                              <a:pt x="171" y="8391"/>
                            </a:lnTo>
                            <a:lnTo>
                              <a:pt x="0" y="5470"/>
                            </a:lnTo>
                            <a:lnTo>
                              <a:pt x="2449" y="283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4" name="íṥ1îḑé">
                        <a:extLst>
                          <a:ext uri="{FF2B5EF4-FFF2-40B4-BE49-F238E27FC236}">
                            <a16:creationId xmlns:a16="http://schemas.microsoft.com/office/drawing/2014/main" id="{43FAB299-9687-4AFA-AAE0-B9CBEFF12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293" y="735896"/>
                        <a:ext cx="241452" cy="9626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8108" y="1841"/>
                            </a:moveTo>
                            <a:lnTo>
                              <a:pt x="11219" y="0"/>
                            </a:lnTo>
                            <a:lnTo>
                              <a:pt x="12693" y="2920"/>
                            </a:lnTo>
                            <a:lnTo>
                              <a:pt x="15002" y="7025"/>
                            </a:lnTo>
                            <a:lnTo>
                              <a:pt x="17984" y="6564"/>
                            </a:lnTo>
                            <a:lnTo>
                              <a:pt x="20370" y="7178"/>
                            </a:lnTo>
                            <a:lnTo>
                              <a:pt x="21592" y="11781"/>
                            </a:lnTo>
                            <a:lnTo>
                              <a:pt x="20377" y="16536"/>
                            </a:lnTo>
                            <a:lnTo>
                              <a:pt x="21600" y="20967"/>
                            </a:lnTo>
                            <a:lnTo>
                              <a:pt x="18320" y="21600"/>
                            </a:lnTo>
                            <a:lnTo>
                              <a:pt x="15874" y="18991"/>
                            </a:lnTo>
                            <a:lnTo>
                              <a:pt x="13304" y="18531"/>
                            </a:lnTo>
                            <a:lnTo>
                              <a:pt x="13366" y="13775"/>
                            </a:lnTo>
                            <a:lnTo>
                              <a:pt x="10805" y="13793"/>
                            </a:lnTo>
                            <a:lnTo>
                              <a:pt x="9589" y="17629"/>
                            </a:lnTo>
                            <a:lnTo>
                              <a:pt x="7203" y="17936"/>
                            </a:lnTo>
                            <a:lnTo>
                              <a:pt x="4443" y="20698"/>
                            </a:lnTo>
                            <a:lnTo>
                              <a:pt x="4471" y="15980"/>
                            </a:lnTo>
                            <a:lnTo>
                              <a:pt x="5077" y="11088"/>
                            </a:lnTo>
                            <a:lnTo>
                              <a:pt x="0" y="11088"/>
                            </a:lnTo>
                            <a:lnTo>
                              <a:pt x="1197" y="3322"/>
                            </a:lnTo>
                            <a:lnTo>
                              <a:pt x="3832" y="1039"/>
                            </a:lnTo>
                            <a:lnTo>
                              <a:pt x="5591" y="6390"/>
                            </a:lnTo>
                            <a:lnTo>
                              <a:pt x="8108" y="184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5" name="i$ḻïḍê">
                        <a:extLst>
                          <a:ext uri="{FF2B5EF4-FFF2-40B4-BE49-F238E27FC236}">
                            <a16:creationId xmlns:a16="http://schemas.microsoft.com/office/drawing/2014/main" id="{EE268097-7772-4B18-8547-69A6FA164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24320" y="638649"/>
                        <a:ext cx="238589" cy="12930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598" y="3226"/>
                            </a:moveTo>
                            <a:lnTo>
                              <a:pt x="13655" y="5410"/>
                            </a:lnTo>
                            <a:lnTo>
                              <a:pt x="16478" y="8622"/>
                            </a:lnTo>
                            <a:lnTo>
                              <a:pt x="18327" y="5996"/>
                            </a:lnTo>
                            <a:lnTo>
                              <a:pt x="20857" y="7022"/>
                            </a:lnTo>
                            <a:lnTo>
                              <a:pt x="21600" y="12391"/>
                            </a:lnTo>
                            <a:lnTo>
                              <a:pt x="18938" y="14662"/>
                            </a:lnTo>
                            <a:lnTo>
                              <a:pt x="19124" y="19672"/>
                            </a:lnTo>
                            <a:lnTo>
                              <a:pt x="16540" y="21600"/>
                            </a:lnTo>
                            <a:lnTo>
                              <a:pt x="14133" y="19544"/>
                            </a:lnTo>
                            <a:lnTo>
                              <a:pt x="12834" y="16474"/>
                            </a:lnTo>
                            <a:lnTo>
                              <a:pt x="11162" y="13734"/>
                            </a:lnTo>
                            <a:lnTo>
                              <a:pt x="8028" y="8479"/>
                            </a:lnTo>
                            <a:lnTo>
                              <a:pt x="6001" y="11749"/>
                            </a:lnTo>
                            <a:lnTo>
                              <a:pt x="2356" y="11749"/>
                            </a:lnTo>
                            <a:lnTo>
                              <a:pt x="262" y="8665"/>
                            </a:lnTo>
                            <a:lnTo>
                              <a:pt x="0" y="4897"/>
                            </a:lnTo>
                            <a:lnTo>
                              <a:pt x="4482" y="2384"/>
                            </a:lnTo>
                            <a:lnTo>
                              <a:pt x="5906" y="0"/>
                            </a:lnTo>
                            <a:lnTo>
                              <a:pt x="8629" y="878"/>
                            </a:lnTo>
                            <a:lnTo>
                              <a:pt x="9527" y="5373"/>
                            </a:lnTo>
                            <a:lnTo>
                              <a:pt x="11598" y="322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6" name="ís1íḍe">
                        <a:extLst>
                          <a:ext uri="{FF2B5EF4-FFF2-40B4-BE49-F238E27FC236}">
                            <a16:creationId xmlns:a16="http://schemas.microsoft.com/office/drawing/2014/main" id="{F2ECEF30-A6A3-4FBF-B4AB-592E6520F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7706" y="817351"/>
                        <a:ext cx="129874" cy="963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0237" y="0"/>
                            </a:moveTo>
                            <a:lnTo>
                              <a:pt x="10984" y="172"/>
                            </a:lnTo>
                            <a:lnTo>
                              <a:pt x="3381" y="1772"/>
                            </a:lnTo>
                            <a:lnTo>
                              <a:pt x="4897" y="8630"/>
                            </a:lnTo>
                            <a:lnTo>
                              <a:pt x="1644" y="12271"/>
                            </a:lnTo>
                            <a:lnTo>
                              <a:pt x="0" y="18536"/>
                            </a:lnTo>
                            <a:lnTo>
                              <a:pt x="4912" y="21600"/>
                            </a:lnTo>
                            <a:lnTo>
                              <a:pt x="10939" y="17022"/>
                            </a:lnTo>
                            <a:lnTo>
                              <a:pt x="16851" y="13650"/>
                            </a:lnTo>
                            <a:lnTo>
                              <a:pt x="21600" y="7998"/>
                            </a:lnTo>
                            <a:lnTo>
                              <a:pt x="20237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7" name="ï$lîdè">
                        <a:extLst>
                          <a:ext uri="{FF2B5EF4-FFF2-40B4-BE49-F238E27FC236}">
                            <a16:creationId xmlns:a16="http://schemas.microsoft.com/office/drawing/2014/main" id="{CBACCBB8-1691-48FB-88BC-BCF8F0E21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13575" y="927702"/>
                        <a:ext cx="92821" cy="4769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682" y="304"/>
                            </a:moveTo>
                            <a:lnTo>
                              <a:pt x="3918" y="3868"/>
                            </a:lnTo>
                            <a:lnTo>
                              <a:pt x="0" y="9563"/>
                            </a:lnTo>
                            <a:lnTo>
                              <a:pt x="1470" y="18816"/>
                            </a:lnTo>
                            <a:lnTo>
                              <a:pt x="6166" y="21600"/>
                            </a:lnTo>
                            <a:lnTo>
                              <a:pt x="14598" y="13241"/>
                            </a:lnTo>
                            <a:lnTo>
                              <a:pt x="21600" y="7047"/>
                            </a:lnTo>
                            <a:lnTo>
                              <a:pt x="18557" y="0"/>
                            </a:lnTo>
                            <a:lnTo>
                              <a:pt x="10682" y="30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8" name="ïṥļïḍê">
                        <a:extLst>
                          <a:ext uri="{FF2B5EF4-FFF2-40B4-BE49-F238E27FC236}">
                            <a16:creationId xmlns:a16="http://schemas.microsoft.com/office/drawing/2014/main" id="{F09A6810-4CE7-4173-82F4-5DDC5925EB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3711" y="825045"/>
                        <a:ext cx="94392" cy="6219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436" y="0"/>
                            </a:moveTo>
                            <a:lnTo>
                              <a:pt x="5445" y="6706"/>
                            </a:lnTo>
                            <a:lnTo>
                              <a:pt x="0" y="13317"/>
                            </a:lnTo>
                            <a:lnTo>
                              <a:pt x="1676" y="21600"/>
                            </a:lnTo>
                            <a:lnTo>
                              <a:pt x="9416" y="19225"/>
                            </a:lnTo>
                            <a:lnTo>
                              <a:pt x="16925" y="15663"/>
                            </a:lnTo>
                            <a:lnTo>
                              <a:pt x="21600" y="6401"/>
                            </a:lnTo>
                            <a:lnTo>
                              <a:pt x="14597" y="5005"/>
                            </a:lnTo>
                            <a:lnTo>
                              <a:pt x="943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49" name="iṩļïḋè">
                        <a:extLst>
                          <a:ext uri="{FF2B5EF4-FFF2-40B4-BE49-F238E27FC236}">
                            <a16:creationId xmlns:a16="http://schemas.microsoft.com/office/drawing/2014/main" id="{786E1496-C2EB-4968-A0BF-4D28C6E32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8770" y="507118"/>
                        <a:ext cx="35417" cy="5943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6188" y="0"/>
                            </a:moveTo>
                            <a:lnTo>
                              <a:pt x="0" y="11338"/>
                            </a:lnTo>
                            <a:lnTo>
                              <a:pt x="14062" y="21600"/>
                            </a:lnTo>
                            <a:lnTo>
                              <a:pt x="21600" y="10385"/>
                            </a:lnTo>
                            <a:lnTo>
                              <a:pt x="618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0" name="îš1iḍê">
                        <a:extLst>
                          <a:ext uri="{FF2B5EF4-FFF2-40B4-BE49-F238E27FC236}">
                            <a16:creationId xmlns:a16="http://schemas.microsoft.com/office/drawing/2014/main" id="{58A1D6B1-C8C7-4611-ABDF-3E2938D8E5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9514" y="1415803"/>
                        <a:ext cx="86548" cy="7752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6290" y="2206"/>
                            </a:moveTo>
                            <a:lnTo>
                              <a:pt x="21600" y="7730"/>
                            </a:lnTo>
                            <a:lnTo>
                              <a:pt x="19740" y="16457"/>
                            </a:lnTo>
                            <a:lnTo>
                              <a:pt x="13790" y="21600"/>
                            </a:lnTo>
                            <a:lnTo>
                              <a:pt x="2574" y="13289"/>
                            </a:lnTo>
                            <a:lnTo>
                              <a:pt x="0" y="4928"/>
                            </a:lnTo>
                            <a:lnTo>
                              <a:pt x="11167" y="0"/>
                            </a:lnTo>
                            <a:lnTo>
                              <a:pt x="16290" y="220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1" name="ïşļîdé">
                        <a:extLst>
                          <a:ext uri="{FF2B5EF4-FFF2-40B4-BE49-F238E27FC236}">
                            <a16:creationId xmlns:a16="http://schemas.microsoft.com/office/drawing/2014/main" id="{A44B2EAD-0427-46AD-8E5A-D409222F6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0830" y="1245606"/>
                        <a:ext cx="1877765" cy="130196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5455" y="4385"/>
                            </a:moveTo>
                            <a:lnTo>
                              <a:pt x="4472" y="4411"/>
                            </a:lnTo>
                            <a:lnTo>
                              <a:pt x="3992" y="4496"/>
                            </a:lnTo>
                            <a:lnTo>
                              <a:pt x="3545" y="5108"/>
                            </a:lnTo>
                            <a:lnTo>
                              <a:pt x="3512" y="5585"/>
                            </a:lnTo>
                            <a:lnTo>
                              <a:pt x="3157" y="5595"/>
                            </a:lnTo>
                            <a:lnTo>
                              <a:pt x="2556" y="6377"/>
                            </a:lnTo>
                            <a:lnTo>
                              <a:pt x="2234" y="6807"/>
                            </a:lnTo>
                            <a:lnTo>
                              <a:pt x="1976" y="7544"/>
                            </a:lnTo>
                            <a:lnTo>
                              <a:pt x="1979" y="8270"/>
                            </a:lnTo>
                            <a:lnTo>
                              <a:pt x="2073" y="9040"/>
                            </a:lnTo>
                            <a:lnTo>
                              <a:pt x="2292" y="9198"/>
                            </a:lnTo>
                            <a:lnTo>
                              <a:pt x="2425" y="9685"/>
                            </a:lnTo>
                            <a:lnTo>
                              <a:pt x="2606" y="9969"/>
                            </a:lnTo>
                            <a:lnTo>
                              <a:pt x="2809" y="10262"/>
                            </a:lnTo>
                            <a:lnTo>
                              <a:pt x="3224" y="10329"/>
                            </a:lnTo>
                            <a:lnTo>
                              <a:pt x="3452" y="10228"/>
                            </a:lnTo>
                            <a:lnTo>
                              <a:pt x="3771" y="10238"/>
                            </a:lnTo>
                            <a:lnTo>
                              <a:pt x="3582" y="10771"/>
                            </a:lnTo>
                            <a:lnTo>
                              <a:pt x="3207" y="11483"/>
                            </a:lnTo>
                            <a:lnTo>
                              <a:pt x="2791" y="11619"/>
                            </a:lnTo>
                            <a:lnTo>
                              <a:pt x="2240" y="11381"/>
                            </a:lnTo>
                            <a:lnTo>
                              <a:pt x="2697" y="10963"/>
                            </a:lnTo>
                            <a:lnTo>
                              <a:pt x="2556" y="10498"/>
                            </a:lnTo>
                            <a:lnTo>
                              <a:pt x="2242" y="9919"/>
                            </a:lnTo>
                            <a:lnTo>
                              <a:pt x="1724" y="9488"/>
                            </a:lnTo>
                            <a:lnTo>
                              <a:pt x="1531" y="10112"/>
                            </a:lnTo>
                            <a:lnTo>
                              <a:pt x="1700" y="10382"/>
                            </a:lnTo>
                            <a:lnTo>
                              <a:pt x="1928" y="10847"/>
                            </a:lnTo>
                            <a:lnTo>
                              <a:pt x="1834" y="11334"/>
                            </a:lnTo>
                            <a:lnTo>
                              <a:pt x="1810" y="11911"/>
                            </a:lnTo>
                            <a:lnTo>
                              <a:pt x="2068" y="12114"/>
                            </a:lnTo>
                            <a:lnTo>
                              <a:pt x="2178" y="12510"/>
                            </a:lnTo>
                            <a:lnTo>
                              <a:pt x="1991" y="12734"/>
                            </a:lnTo>
                            <a:lnTo>
                              <a:pt x="1669" y="12768"/>
                            </a:lnTo>
                            <a:lnTo>
                              <a:pt x="1551" y="11629"/>
                            </a:lnTo>
                            <a:lnTo>
                              <a:pt x="1105" y="11495"/>
                            </a:lnTo>
                            <a:lnTo>
                              <a:pt x="863" y="11833"/>
                            </a:lnTo>
                            <a:lnTo>
                              <a:pt x="428" y="11809"/>
                            </a:lnTo>
                            <a:lnTo>
                              <a:pt x="444" y="10906"/>
                            </a:lnTo>
                            <a:lnTo>
                              <a:pt x="314" y="10373"/>
                            </a:lnTo>
                            <a:lnTo>
                              <a:pt x="23" y="10305"/>
                            </a:lnTo>
                            <a:lnTo>
                              <a:pt x="84" y="11072"/>
                            </a:lnTo>
                            <a:lnTo>
                              <a:pt x="164" y="11604"/>
                            </a:lnTo>
                            <a:lnTo>
                              <a:pt x="188" y="12215"/>
                            </a:lnTo>
                            <a:lnTo>
                              <a:pt x="141" y="12778"/>
                            </a:lnTo>
                            <a:lnTo>
                              <a:pt x="47" y="13175"/>
                            </a:lnTo>
                            <a:lnTo>
                              <a:pt x="0" y="13515"/>
                            </a:lnTo>
                            <a:lnTo>
                              <a:pt x="306" y="13651"/>
                            </a:lnTo>
                            <a:lnTo>
                              <a:pt x="391" y="13076"/>
                            </a:lnTo>
                            <a:lnTo>
                              <a:pt x="769" y="12861"/>
                            </a:lnTo>
                            <a:lnTo>
                              <a:pt x="957" y="13382"/>
                            </a:lnTo>
                            <a:lnTo>
                              <a:pt x="1333" y="13775"/>
                            </a:lnTo>
                            <a:lnTo>
                              <a:pt x="1585" y="13911"/>
                            </a:lnTo>
                            <a:lnTo>
                              <a:pt x="1741" y="13505"/>
                            </a:lnTo>
                            <a:lnTo>
                              <a:pt x="2013" y="13958"/>
                            </a:lnTo>
                            <a:lnTo>
                              <a:pt x="2516" y="14058"/>
                            </a:lnTo>
                            <a:lnTo>
                              <a:pt x="2696" y="13494"/>
                            </a:lnTo>
                            <a:lnTo>
                              <a:pt x="2485" y="12861"/>
                            </a:lnTo>
                            <a:lnTo>
                              <a:pt x="2422" y="12432"/>
                            </a:lnTo>
                            <a:lnTo>
                              <a:pt x="2822" y="12308"/>
                            </a:lnTo>
                            <a:lnTo>
                              <a:pt x="2893" y="12818"/>
                            </a:lnTo>
                            <a:cubicBezTo>
                              <a:pt x="2695" y="13095"/>
                              <a:pt x="2706" y="13557"/>
                              <a:pt x="2917" y="13814"/>
                            </a:cubicBezTo>
                            <a:cubicBezTo>
                              <a:pt x="3063" y="13993"/>
                              <a:pt x="3272" y="14016"/>
                              <a:pt x="3435" y="13871"/>
                            </a:cubicBezTo>
                            <a:lnTo>
                              <a:pt x="3898" y="13905"/>
                            </a:lnTo>
                            <a:lnTo>
                              <a:pt x="4157" y="14041"/>
                            </a:lnTo>
                            <a:cubicBezTo>
                              <a:pt x="4345" y="14008"/>
                              <a:pt x="4534" y="13981"/>
                              <a:pt x="4723" y="13962"/>
                            </a:cubicBezTo>
                            <a:cubicBezTo>
                              <a:pt x="4883" y="13945"/>
                              <a:pt x="5042" y="13934"/>
                              <a:pt x="5203" y="13928"/>
                            </a:cubicBezTo>
                            <a:lnTo>
                              <a:pt x="5493" y="13803"/>
                            </a:lnTo>
                            <a:lnTo>
                              <a:pt x="5752" y="13248"/>
                            </a:lnTo>
                            <a:lnTo>
                              <a:pt x="5587" y="12216"/>
                            </a:lnTo>
                            <a:lnTo>
                              <a:pt x="5218" y="12250"/>
                            </a:lnTo>
                            <a:cubicBezTo>
                              <a:pt x="5045" y="12150"/>
                              <a:pt x="4851" y="12150"/>
                              <a:pt x="4678" y="12250"/>
                            </a:cubicBezTo>
                            <a:cubicBezTo>
                              <a:pt x="4514" y="12345"/>
                              <a:pt x="4380" y="12522"/>
                              <a:pt x="4301" y="12748"/>
                            </a:cubicBezTo>
                            <a:lnTo>
                              <a:pt x="3971" y="12816"/>
                            </a:lnTo>
                            <a:lnTo>
                              <a:pt x="3492" y="12681"/>
                            </a:lnTo>
                            <a:lnTo>
                              <a:pt x="3516" y="12216"/>
                            </a:lnTo>
                            <a:lnTo>
                              <a:pt x="3830" y="12092"/>
                            </a:lnTo>
                            <a:lnTo>
                              <a:pt x="4190" y="12126"/>
                            </a:lnTo>
                            <a:lnTo>
                              <a:pt x="4612" y="11921"/>
                            </a:lnTo>
                            <a:lnTo>
                              <a:pt x="5130" y="11548"/>
                            </a:lnTo>
                            <a:lnTo>
                              <a:pt x="5538" y="11719"/>
                            </a:lnTo>
                            <a:lnTo>
                              <a:pt x="5781" y="11347"/>
                            </a:lnTo>
                            <a:lnTo>
                              <a:pt x="5757" y="10950"/>
                            </a:lnTo>
                            <a:lnTo>
                              <a:pt x="5474" y="10520"/>
                            </a:lnTo>
                            <a:lnTo>
                              <a:pt x="5545" y="10078"/>
                            </a:lnTo>
                            <a:lnTo>
                              <a:pt x="5686" y="9569"/>
                            </a:lnTo>
                            <a:lnTo>
                              <a:pt x="5773" y="9070"/>
                            </a:lnTo>
                            <a:lnTo>
                              <a:pt x="5639" y="8469"/>
                            </a:lnTo>
                            <a:lnTo>
                              <a:pt x="5835" y="7692"/>
                            </a:lnTo>
                            <a:lnTo>
                              <a:pt x="5874" y="7125"/>
                            </a:lnTo>
                            <a:lnTo>
                              <a:pt x="5898" y="6467"/>
                            </a:lnTo>
                            <a:lnTo>
                              <a:pt x="6055" y="6094"/>
                            </a:lnTo>
                            <a:lnTo>
                              <a:pt x="6243" y="7171"/>
                            </a:lnTo>
                            <a:lnTo>
                              <a:pt x="6627" y="7205"/>
                            </a:lnTo>
                            <a:lnTo>
                              <a:pt x="6769" y="7534"/>
                            </a:lnTo>
                            <a:lnTo>
                              <a:pt x="6446" y="7941"/>
                            </a:lnTo>
                            <a:lnTo>
                              <a:pt x="6360" y="8406"/>
                            </a:lnTo>
                            <a:lnTo>
                              <a:pt x="6061" y="9324"/>
                            </a:lnTo>
                            <a:lnTo>
                              <a:pt x="6454" y="9494"/>
                            </a:lnTo>
                            <a:lnTo>
                              <a:pt x="6501" y="9845"/>
                            </a:lnTo>
                            <a:lnTo>
                              <a:pt x="6643" y="10262"/>
                            </a:lnTo>
                            <a:lnTo>
                              <a:pt x="6869" y="10431"/>
                            </a:lnTo>
                            <a:lnTo>
                              <a:pt x="7199" y="10805"/>
                            </a:lnTo>
                            <a:cubicBezTo>
                              <a:pt x="7319" y="10894"/>
                              <a:pt x="7445" y="10962"/>
                              <a:pt x="7576" y="11008"/>
                            </a:cubicBezTo>
                            <a:cubicBezTo>
                              <a:pt x="7740" y="11066"/>
                              <a:pt x="7910" y="11089"/>
                              <a:pt x="8079" y="11076"/>
                            </a:cubicBezTo>
                            <a:cubicBezTo>
                              <a:pt x="8180" y="10950"/>
                              <a:pt x="8282" y="10826"/>
                              <a:pt x="8385" y="10703"/>
                            </a:cubicBezTo>
                            <a:cubicBezTo>
                              <a:pt x="8537" y="10522"/>
                              <a:pt x="8692" y="10344"/>
                              <a:pt x="8848" y="10170"/>
                            </a:cubicBezTo>
                            <a:cubicBezTo>
                              <a:pt x="9056" y="10000"/>
                              <a:pt x="9309" y="9987"/>
                              <a:pt x="9524" y="10136"/>
                            </a:cubicBezTo>
                            <a:cubicBezTo>
                              <a:pt x="9653" y="10225"/>
                              <a:pt x="9759" y="10367"/>
                              <a:pt x="9831" y="10545"/>
                            </a:cubicBezTo>
                            <a:lnTo>
                              <a:pt x="10562" y="11156"/>
                            </a:lnTo>
                            <a:lnTo>
                              <a:pt x="10939" y="11575"/>
                            </a:lnTo>
                            <a:lnTo>
                              <a:pt x="11173" y="11869"/>
                            </a:lnTo>
                            <a:lnTo>
                              <a:pt x="11668" y="12527"/>
                            </a:lnTo>
                            <a:lnTo>
                              <a:pt x="11809" y="12866"/>
                            </a:lnTo>
                            <a:lnTo>
                              <a:pt x="12130" y="13385"/>
                            </a:lnTo>
                            <a:lnTo>
                              <a:pt x="12743" y="13521"/>
                            </a:lnTo>
                            <a:lnTo>
                              <a:pt x="12789" y="12670"/>
                            </a:lnTo>
                            <a:lnTo>
                              <a:pt x="12976" y="13124"/>
                            </a:lnTo>
                            <a:lnTo>
                              <a:pt x="13300" y="13380"/>
                            </a:lnTo>
                            <a:lnTo>
                              <a:pt x="13091" y="13707"/>
                            </a:lnTo>
                            <a:lnTo>
                              <a:pt x="13529" y="14077"/>
                            </a:lnTo>
                            <a:lnTo>
                              <a:pt x="14080" y="14236"/>
                            </a:lnTo>
                            <a:lnTo>
                              <a:pt x="14692" y="14678"/>
                            </a:lnTo>
                            <a:lnTo>
                              <a:pt x="14967" y="15064"/>
                            </a:lnTo>
                            <a:lnTo>
                              <a:pt x="14742" y="15356"/>
                            </a:lnTo>
                            <a:cubicBezTo>
                              <a:pt x="14636" y="15162"/>
                              <a:pt x="14437" y="15146"/>
                              <a:pt x="14318" y="15322"/>
                            </a:cubicBezTo>
                            <a:cubicBezTo>
                              <a:pt x="14192" y="15507"/>
                              <a:pt x="14214" y="15805"/>
                              <a:pt x="14334" y="16014"/>
                            </a:cubicBezTo>
                            <a:cubicBezTo>
                              <a:pt x="14459" y="16233"/>
                              <a:pt x="14659" y="16317"/>
                              <a:pt x="14821" y="16477"/>
                            </a:cubicBezTo>
                            <a:cubicBezTo>
                              <a:pt x="14992" y="16646"/>
                              <a:pt x="15117" y="16894"/>
                              <a:pt x="15175" y="17180"/>
                            </a:cubicBezTo>
                            <a:lnTo>
                              <a:pt x="15545" y="17848"/>
                            </a:lnTo>
                            <a:lnTo>
                              <a:pt x="16056" y="18257"/>
                            </a:lnTo>
                            <a:lnTo>
                              <a:pt x="16488" y="18620"/>
                            </a:lnTo>
                            <a:lnTo>
                              <a:pt x="17344" y="19017"/>
                            </a:lnTo>
                            <a:lnTo>
                              <a:pt x="17565" y="19686"/>
                            </a:lnTo>
                            <a:lnTo>
                              <a:pt x="17776" y="19924"/>
                            </a:lnTo>
                            <a:cubicBezTo>
                              <a:pt x="17877" y="19983"/>
                              <a:pt x="17976" y="20047"/>
                              <a:pt x="18073" y="20116"/>
                            </a:cubicBezTo>
                            <a:cubicBezTo>
                              <a:pt x="18211" y="20212"/>
                              <a:pt x="18344" y="20318"/>
                              <a:pt x="18475" y="20433"/>
                            </a:cubicBezTo>
                            <a:lnTo>
                              <a:pt x="18843" y="20727"/>
                            </a:lnTo>
                            <a:cubicBezTo>
                              <a:pt x="19008" y="20916"/>
                              <a:pt x="19184" y="21083"/>
                              <a:pt x="19370" y="21226"/>
                            </a:cubicBezTo>
                            <a:cubicBezTo>
                              <a:pt x="19573" y="21381"/>
                              <a:pt x="19786" y="21507"/>
                              <a:pt x="20006" y="21600"/>
                            </a:cubicBezTo>
                            <a:lnTo>
                              <a:pt x="20217" y="21329"/>
                            </a:lnTo>
                            <a:cubicBezTo>
                              <a:pt x="20232" y="21155"/>
                              <a:pt x="20310" y="21005"/>
                              <a:pt x="20421" y="20934"/>
                            </a:cubicBezTo>
                            <a:cubicBezTo>
                              <a:pt x="20556" y="20847"/>
                              <a:pt x="20708" y="20895"/>
                              <a:pt x="20853" y="20934"/>
                            </a:cubicBezTo>
                            <a:cubicBezTo>
                              <a:pt x="21009" y="20976"/>
                              <a:pt x="21166" y="21006"/>
                              <a:pt x="21325" y="21024"/>
                            </a:cubicBezTo>
                            <a:lnTo>
                              <a:pt x="21600" y="20832"/>
                            </a:lnTo>
                            <a:lnTo>
                              <a:pt x="21600" y="20196"/>
                            </a:lnTo>
                            <a:lnTo>
                              <a:pt x="21529" y="19901"/>
                            </a:lnTo>
                            <a:lnTo>
                              <a:pt x="21396" y="19494"/>
                            </a:lnTo>
                            <a:lnTo>
                              <a:pt x="21122" y="18883"/>
                            </a:lnTo>
                            <a:lnTo>
                              <a:pt x="20697" y="18284"/>
                            </a:lnTo>
                            <a:lnTo>
                              <a:pt x="20462" y="17843"/>
                            </a:lnTo>
                            <a:lnTo>
                              <a:pt x="20351" y="17105"/>
                            </a:lnTo>
                            <a:lnTo>
                              <a:pt x="20092" y="16188"/>
                            </a:lnTo>
                            <a:lnTo>
                              <a:pt x="19550" y="15781"/>
                            </a:lnTo>
                            <a:lnTo>
                              <a:pt x="19056" y="15102"/>
                            </a:lnTo>
                            <a:lnTo>
                              <a:pt x="19103" y="14614"/>
                            </a:lnTo>
                            <a:lnTo>
                              <a:pt x="19378" y="14082"/>
                            </a:lnTo>
                            <a:lnTo>
                              <a:pt x="19520" y="13539"/>
                            </a:lnTo>
                            <a:lnTo>
                              <a:pt x="19339" y="12845"/>
                            </a:lnTo>
                            <a:lnTo>
                              <a:pt x="19425" y="12302"/>
                            </a:lnTo>
                            <a:cubicBezTo>
                              <a:pt x="19354" y="12106"/>
                              <a:pt x="19267" y="11924"/>
                              <a:pt x="19166" y="11757"/>
                            </a:cubicBezTo>
                            <a:cubicBezTo>
                              <a:pt x="19038" y="11546"/>
                              <a:pt x="18890" y="11362"/>
                              <a:pt x="18725" y="11213"/>
                            </a:cubicBezTo>
                            <a:cubicBezTo>
                              <a:pt x="18709" y="10836"/>
                              <a:pt x="18715" y="10457"/>
                              <a:pt x="18742" y="10081"/>
                            </a:cubicBezTo>
                            <a:cubicBezTo>
                              <a:pt x="18778" y="9593"/>
                              <a:pt x="18850" y="9109"/>
                              <a:pt x="18844" y="8618"/>
                            </a:cubicBezTo>
                            <a:cubicBezTo>
                              <a:pt x="18840" y="8191"/>
                              <a:pt x="18776" y="7766"/>
                              <a:pt x="18632" y="7393"/>
                            </a:cubicBezTo>
                            <a:cubicBezTo>
                              <a:pt x="18466" y="6963"/>
                              <a:pt x="18202" y="6628"/>
                              <a:pt x="17886" y="6443"/>
                            </a:cubicBezTo>
                            <a:lnTo>
                              <a:pt x="17218" y="5830"/>
                            </a:lnTo>
                            <a:lnTo>
                              <a:pt x="17030" y="5628"/>
                            </a:lnTo>
                            <a:lnTo>
                              <a:pt x="16513" y="5379"/>
                            </a:lnTo>
                            <a:lnTo>
                              <a:pt x="16208" y="5209"/>
                            </a:lnTo>
                            <a:lnTo>
                              <a:pt x="15862" y="4869"/>
                            </a:lnTo>
                            <a:lnTo>
                              <a:pt x="15516" y="4632"/>
                            </a:lnTo>
                            <a:lnTo>
                              <a:pt x="15304" y="3986"/>
                            </a:lnTo>
                            <a:lnTo>
                              <a:pt x="14889" y="3727"/>
                            </a:lnTo>
                            <a:lnTo>
                              <a:pt x="14606" y="3168"/>
                            </a:lnTo>
                            <a:lnTo>
                              <a:pt x="14215" y="2823"/>
                            </a:lnTo>
                            <a:lnTo>
                              <a:pt x="13904" y="2916"/>
                            </a:lnTo>
                            <a:lnTo>
                              <a:pt x="14115" y="3368"/>
                            </a:lnTo>
                            <a:lnTo>
                              <a:pt x="14373" y="3705"/>
                            </a:lnTo>
                            <a:lnTo>
                              <a:pt x="13832" y="3433"/>
                            </a:lnTo>
                            <a:lnTo>
                              <a:pt x="13486" y="3229"/>
                            </a:lnTo>
                            <a:lnTo>
                              <a:pt x="13109" y="3127"/>
                            </a:lnTo>
                            <a:lnTo>
                              <a:pt x="13376" y="2869"/>
                            </a:lnTo>
                            <a:lnTo>
                              <a:pt x="13633" y="2667"/>
                            </a:lnTo>
                            <a:lnTo>
                              <a:pt x="13224" y="2262"/>
                            </a:lnTo>
                            <a:lnTo>
                              <a:pt x="12902" y="2205"/>
                            </a:lnTo>
                            <a:lnTo>
                              <a:pt x="12369" y="2310"/>
                            </a:lnTo>
                            <a:cubicBezTo>
                              <a:pt x="12246" y="2320"/>
                              <a:pt x="12125" y="2273"/>
                              <a:pt x="12024" y="2175"/>
                            </a:cubicBezTo>
                            <a:cubicBezTo>
                              <a:pt x="11913" y="2069"/>
                              <a:pt x="11834" y="1912"/>
                              <a:pt x="11740" y="1777"/>
                            </a:cubicBezTo>
                            <a:cubicBezTo>
                              <a:pt x="11554" y="1508"/>
                              <a:pt x="11315" y="1328"/>
                              <a:pt x="11056" y="1261"/>
                            </a:cubicBezTo>
                            <a:cubicBezTo>
                              <a:pt x="10964" y="1225"/>
                              <a:pt x="10868" y="1298"/>
                              <a:pt x="10836" y="1427"/>
                            </a:cubicBezTo>
                            <a:cubicBezTo>
                              <a:pt x="10791" y="1608"/>
                              <a:pt x="10883" y="1799"/>
                              <a:pt x="11016" y="1802"/>
                            </a:cubicBezTo>
                            <a:lnTo>
                              <a:pt x="10545" y="1702"/>
                            </a:lnTo>
                            <a:lnTo>
                              <a:pt x="10279" y="1238"/>
                            </a:lnTo>
                            <a:lnTo>
                              <a:pt x="9981" y="768"/>
                            </a:lnTo>
                            <a:cubicBezTo>
                              <a:pt x="9877" y="581"/>
                              <a:pt x="9753" y="421"/>
                              <a:pt x="9612" y="294"/>
                            </a:cubicBezTo>
                            <a:cubicBezTo>
                              <a:pt x="9446" y="145"/>
                              <a:pt x="9262" y="45"/>
                              <a:pt x="9069" y="0"/>
                            </a:cubicBezTo>
                            <a:lnTo>
                              <a:pt x="8724" y="38"/>
                            </a:lnTo>
                            <a:lnTo>
                              <a:pt x="8676" y="704"/>
                            </a:lnTo>
                            <a:lnTo>
                              <a:pt x="8559" y="1135"/>
                            </a:lnTo>
                            <a:lnTo>
                              <a:pt x="7961" y="999"/>
                            </a:lnTo>
                            <a:lnTo>
                              <a:pt x="7560" y="933"/>
                            </a:lnTo>
                            <a:lnTo>
                              <a:pt x="7443" y="1306"/>
                            </a:lnTo>
                            <a:lnTo>
                              <a:pt x="7127" y="1309"/>
                            </a:lnTo>
                            <a:lnTo>
                              <a:pt x="6632" y="1751"/>
                            </a:lnTo>
                            <a:lnTo>
                              <a:pt x="6491" y="2171"/>
                            </a:lnTo>
                            <a:lnTo>
                              <a:pt x="6349" y="2646"/>
                            </a:lnTo>
                            <a:lnTo>
                              <a:pt x="6396" y="3143"/>
                            </a:lnTo>
                            <a:lnTo>
                              <a:pt x="6679" y="3404"/>
                            </a:lnTo>
                            <a:lnTo>
                              <a:pt x="6539" y="3969"/>
                            </a:lnTo>
                            <a:lnTo>
                              <a:pt x="6273" y="3957"/>
                            </a:lnTo>
                            <a:lnTo>
                              <a:pt x="6187" y="4296"/>
                            </a:lnTo>
                            <a:lnTo>
                              <a:pt x="6053" y="4782"/>
                            </a:lnTo>
                            <a:lnTo>
                              <a:pt x="6124" y="5338"/>
                            </a:lnTo>
                            <a:lnTo>
                              <a:pt x="5983" y="5717"/>
                            </a:lnTo>
                            <a:lnTo>
                              <a:pt x="5828" y="5062"/>
                            </a:lnTo>
                            <a:lnTo>
                              <a:pt x="5828" y="4723"/>
                            </a:lnTo>
                            <a:lnTo>
                              <a:pt x="5455" y="4385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2" name="îsḷidè">
                        <a:extLst>
                          <a:ext uri="{FF2B5EF4-FFF2-40B4-BE49-F238E27FC236}">
                            <a16:creationId xmlns:a16="http://schemas.microsoft.com/office/drawing/2014/main" id="{A7B8BDF5-0D77-4874-9332-EFB6B765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27020" y="1767840"/>
                        <a:ext cx="100169" cy="1254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4554" y="0"/>
                            </a:moveTo>
                            <a:lnTo>
                              <a:pt x="12145" y="2252"/>
                            </a:lnTo>
                            <a:lnTo>
                              <a:pt x="17508" y="4147"/>
                            </a:lnTo>
                            <a:lnTo>
                              <a:pt x="21305" y="11063"/>
                            </a:lnTo>
                            <a:lnTo>
                              <a:pt x="21600" y="19260"/>
                            </a:lnTo>
                            <a:lnTo>
                              <a:pt x="16900" y="20658"/>
                            </a:lnTo>
                            <a:lnTo>
                              <a:pt x="10708" y="21600"/>
                            </a:lnTo>
                            <a:lnTo>
                              <a:pt x="6468" y="17037"/>
                            </a:lnTo>
                            <a:lnTo>
                              <a:pt x="0" y="12815"/>
                            </a:lnTo>
                            <a:lnTo>
                              <a:pt x="1830" y="6252"/>
                            </a:lnTo>
                            <a:lnTo>
                              <a:pt x="576" y="2013"/>
                            </a:lnTo>
                            <a:lnTo>
                              <a:pt x="4554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3" name="íŝľîḑe">
                        <a:extLst>
                          <a:ext uri="{FF2B5EF4-FFF2-40B4-BE49-F238E27FC236}">
                            <a16:creationId xmlns:a16="http://schemas.microsoft.com/office/drawing/2014/main" id="{153329D9-6BB5-4912-939D-5F2FC68295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1089" y="1709213"/>
                        <a:ext cx="37192" cy="5859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065" y="0"/>
                            </a:moveTo>
                            <a:lnTo>
                              <a:pt x="19230" y="6996"/>
                            </a:lnTo>
                            <a:lnTo>
                              <a:pt x="21600" y="18575"/>
                            </a:lnTo>
                            <a:lnTo>
                              <a:pt x="7846" y="21600"/>
                            </a:lnTo>
                            <a:lnTo>
                              <a:pt x="0" y="15332"/>
                            </a:lnTo>
                            <a:lnTo>
                              <a:pt x="7065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4" name="ï$ḷiḓê">
                        <a:extLst>
                          <a:ext uri="{FF2B5EF4-FFF2-40B4-BE49-F238E27FC236}">
                            <a16:creationId xmlns:a16="http://schemas.microsoft.com/office/drawing/2014/main" id="{4995159A-D0C7-4316-A851-0B2ED9EB9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8682" y="1781792"/>
                        <a:ext cx="106470" cy="1178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034" y="4084"/>
                            </a:moveTo>
                            <a:lnTo>
                              <a:pt x="14037" y="951"/>
                            </a:lnTo>
                            <a:lnTo>
                              <a:pt x="20768" y="0"/>
                            </a:lnTo>
                            <a:lnTo>
                              <a:pt x="21600" y="4466"/>
                            </a:lnTo>
                            <a:lnTo>
                              <a:pt x="21600" y="9462"/>
                            </a:lnTo>
                            <a:lnTo>
                              <a:pt x="18270" y="14709"/>
                            </a:lnTo>
                            <a:lnTo>
                              <a:pt x="11767" y="21600"/>
                            </a:lnTo>
                            <a:lnTo>
                              <a:pt x="5959" y="21600"/>
                            </a:lnTo>
                            <a:lnTo>
                              <a:pt x="4656" y="12656"/>
                            </a:lnTo>
                            <a:lnTo>
                              <a:pt x="987" y="11920"/>
                            </a:lnTo>
                            <a:lnTo>
                              <a:pt x="0" y="7424"/>
                            </a:lnTo>
                            <a:lnTo>
                              <a:pt x="7034" y="408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5" name="iṣḻîḓè">
                        <a:extLst>
                          <a:ext uri="{FF2B5EF4-FFF2-40B4-BE49-F238E27FC236}">
                            <a16:creationId xmlns:a16="http://schemas.microsoft.com/office/drawing/2014/main" id="{878E78AD-8D79-4D0B-923B-E014DAFBF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3931" y="1847822"/>
                        <a:ext cx="316253" cy="22398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135" y="116"/>
                            </a:moveTo>
                            <a:lnTo>
                              <a:pt x="7736" y="0"/>
                            </a:lnTo>
                            <a:lnTo>
                              <a:pt x="5503" y="1867"/>
                            </a:lnTo>
                            <a:lnTo>
                              <a:pt x="3311" y="3631"/>
                            </a:lnTo>
                            <a:lnTo>
                              <a:pt x="0" y="5601"/>
                            </a:lnTo>
                            <a:lnTo>
                              <a:pt x="553" y="8428"/>
                            </a:lnTo>
                            <a:lnTo>
                              <a:pt x="3528" y="11857"/>
                            </a:lnTo>
                            <a:lnTo>
                              <a:pt x="4929" y="13233"/>
                            </a:lnTo>
                            <a:lnTo>
                              <a:pt x="8513" y="9615"/>
                            </a:lnTo>
                            <a:lnTo>
                              <a:pt x="6289" y="14923"/>
                            </a:lnTo>
                            <a:lnTo>
                              <a:pt x="6937" y="17404"/>
                            </a:lnTo>
                            <a:lnTo>
                              <a:pt x="9406" y="17404"/>
                            </a:lnTo>
                            <a:lnTo>
                              <a:pt x="8624" y="20231"/>
                            </a:lnTo>
                            <a:lnTo>
                              <a:pt x="12079" y="21600"/>
                            </a:lnTo>
                            <a:cubicBezTo>
                              <a:pt x="12715" y="21450"/>
                              <a:pt x="13354" y="21318"/>
                              <a:pt x="13994" y="21204"/>
                            </a:cubicBezTo>
                            <a:cubicBezTo>
                              <a:pt x="14954" y="21034"/>
                              <a:pt x="15918" y="20905"/>
                              <a:pt x="16883" y="20817"/>
                            </a:cubicBezTo>
                            <a:cubicBezTo>
                              <a:pt x="17565" y="20989"/>
                              <a:pt x="18268" y="20853"/>
                              <a:pt x="18892" y="20429"/>
                            </a:cubicBezTo>
                            <a:cubicBezTo>
                              <a:pt x="19533" y="19993"/>
                              <a:pt x="20057" y="19276"/>
                              <a:pt x="20386" y="18385"/>
                            </a:cubicBezTo>
                            <a:lnTo>
                              <a:pt x="21600" y="14899"/>
                            </a:lnTo>
                            <a:lnTo>
                              <a:pt x="21180" y="11865"/>
                            </a:lnTo>
                            <a:lnTo>
                              <a:pt x="18798" y="12063"/>
                            </a:lnTo>
                            <a:lnTo>
                              <a:pt x="17958" y="8907"/>
                            </a:lnTo>
                            <a:lnTo>
                              <a:pt x="15762" y="9558"/>
                            </a:lnTo>
                            <a:lnTo>
                              <a:pt x="14689" y="13250"/>
                            </a:lnTo>
                            <a:lnTo>
                              <a:pt x="13714" y="10490"/>
                            </a:lnTo>
                            <a:lnTo>
                              <a:pt x="13159" y="8132"/>
                            </a:lnTo>
                            <a:lnTo>
                              <a:pt x="13585" y="4909"/>
                            </a:lnTo>
                            <a:lnTo>
                              <a:pt x="13445" y="2799"/>
                            </a:lnTo>
                            <a:lnTo>
                              <a:pt x="10836" y="6483"/>
                            </a:lnTo>
                            <a:lnTo>
                              <a:pt x="10001" y="4769"/>
                            </a:lnTo>
                            <a:lnTo>
                              <a:pt x="11116" y="3393"/>
                            </a:lnTo>
                            <a:lnTo>
                              <a:pt x="11945" y="928"/>
                            </a:lnTo>
                            <a:lnTo>
                              <a:pt x="10135" y="11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6" name="iṥḻíḓe">
                        <a:extLst>
                          <a:ext uri="{FF2B5EF4-FFF2-40B4-BE49-F238E27FC236}">
                            <a16:creationId xmlns:a16="http://schemas.microsoft.com/office/drawing/2014/main" id="{10F41550-AC83-4840-ACFB-FC6E6BCE8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22290" y="2105921"/>
                        <a:ext cx="159823" cy="21117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516" h="21281" extrusionOk="0">
                            <a:moveTo>
                              <a:pt x="16062" y="145"/>
                            </a:moveTo>
                            <a:lnTo>
                              <a:pt x="18559" y="1996"/>
                            </a:lnTo>
                            <a:lnTo>
                              <a:pt x="18755" y="4746"/>
                            </a:lnTo>
                            <a:lnTo>
                              <a:pt x="21516" y="7829"/>
                            </a:lnTo>
                            <a:lnTo>
                              <a:pt x="20964" y="11197"/>
                            </a:lnTo>
                            <a:lnTo>
                              <a:pt x="19031" y="14918"/>
                            </a:lnTo>
                            <a:lnTo>
                              <a:pt x="18479" y="18087"/>
                            </a:lnTo>
                            <a:lnTo>
                              <a:pt x="15084" y="20077"/>
                            </a:lnTo>
                            <a:cubicBezTo>
                              <a:pt x="14091" y="20966"/>
                              <a:pt x="12556" y="21409"/>
                              <a:pt x="11023" y="21249"/>
                            </a:cubicBezTo>
                            <a:cubicBezTo>
                              <a:pt x="7381" y="20867"/>
                              <a:pt x="5464" y="17810"/>
                              <a:pt x="7399" y="15469"/>
                            </a:cubicBezTo>
                            <a:lnTo>
                              <a:pt x="1984" y="15469"/>
                            </a:lnTo>
                            <a:lnTo>
                              <a:pt x="10" y="10379"/>
                            </a:lnTo>
                            <a:cubicBezTo>
                              <a:pt x="-84" y="9375"/>
                              <a:pt x="478" y="8398"/>
                              <a:pt x="1518" y="7760"/>
                            </a:cubicBezTo>
                            <a:cubicBezTo>
                              <a:pt x="3296" y="6669"/>
                              <a:pt x="5899" y="6789"/>
                              <a:pt x="7484" y="8036"/>
                            </a:cubicBezTo>
                            <a:cubicBezTo>
                              <a:pt x="7545" y="9180"/>
                              <a:pt x="9290" y="9808"/>
                              <a:pt x="10523" y="9130"/>
                            </a:cubicBezTo>
                            <a:cubicBezTo>
                              <a:pt x="11635" y="8518"/>
                              <a:pt x="11430" y="7310"/>
                              <a:pt x="10799" y="6305"/>
                            </a:cubicBezTo>
                            <a:cubicBezTo>
                              <a:pt x="9787" y="4695"/>
                              <a:pt x="8151" y="3351"/>
                              <a:pt x="6104" y="2446"/>
                            </a:cubicBezTo>
                            <a:cubicBezTo>
                              <a:pt x="6962" y="1800"/>
                              <a:pt x="7958" y="1265"/>
                              <a:pt x="9050" y="862"/>
                            </a:cubicBezTo>
                            <a:cubicBezTo>
                              <a:pt x="11222" y="61"/>
                              <a:pt x="13682" y="-191"/>
                              <a:pt x="16062" y="145"/>
                            </a:cubicBez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7" name="ïṡľïḋè">
                        <a:extLst>
                          <a:ext uri="{FF2B5EF4-FFF2-40B4-BE49-F238E27FC236}">
                            <a16:creationId xmlns:a16="http://schemas.microsoft.com/office/drawing/2014/main" id="{7A428DFD-1929-41C4-8062-F448B516E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6793" y="1766037"/>
                        <a:ext cx="6358012" cy="596988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6982" y="827"/>
                            </a:moveTo>
                            <a:lnTo>
                              <a:pt x="7131" y="835"/>
                            </a:lnTo>
                            <a:lnTo>
                              <a:pt x="7235" y="824"/>
                            </a:lnTo>
                            <a:lnTo>
                              <a:pt x="7298" y="913"/>
                            </a:lnTo>
                            <a:lnTo>
                              <a:pt x="7325" y="1000"/>
                            </a:lnTo>
                            <a:lnTo>
                              <a:pt x="7441" y="1022"/>
                            </a:lnTo>
                            <a:lnTo>
                              <a:pt x="7487" y="1088"/>
                            </a:lnTo>
                            <a:lnTo>
                              <a:pt x="7527" y="1212"/>
                            </a:lnTo>
                            <a:lnTo>
                              <a:pt x="7603" y="1298"/>
                            </a:lnTo>
                            <a:lnTo>
                              <a:pt x="7603" y="1387"/>
                            </a:lnTo>
                            <a:lnTo>
                              <a:pt x="7656" y="1456"/>
                            </a:lnTo>
                            <a:lnTo>
                              <a:pt x="7774" y="1483"/>
                            </a:lnTo>
                            <a:lnTo>
                              <a:pt x="7846" y="1517"/>
                            </a:lnTo>
                            <a:lnTo>
                              <a:pt x="7900" y="1570"/>
                            </a:lnTo>
                            <a:cubicBezTo>
                              <a:pt x="7875" y="1614"/>
                              <a:pt x="7901" y="1671"/>
                              <a:pt x="7949" y="1678"/>
                            </a:cubicBezTo>
                            <a:cubicBezTo>
                              <a:pt x="8022" y="1689"/>
                              <a:pt x="8065" y="1593"/>
                              <a:pt x="8011" y="1539"/>
                            </a:cubicBezTo>
                            <a:lnTo>
                              <a:pt x="8004" y="1414"/>
                            </a:lnTo>
                            <a:lnTo>
                              <a:pt x="8064" y="1310"/>
                            </a:lnTo>
                            <a:lnTo>
                              <a:pt x="8148" y="1280"/>
                            </a:lnTo>
                            <a:lnTo>
                              <a:pt x="8245" y="1273"/>
                            </a:lnTo>
                            <a:lnTo>
                              <a:pt x="8314" y="1372"/>
                            </a:lnTo>
                            <a:lnTo>
                              <a:pt x="8307" y="1465"/>
                            </a:lnTo>
                            <a:lnTo>
                              <a:pt x="8250" y="1544"/>
                            </a:lnTo>
                            <a:lnTo>
                              <a:pt x="8238" y="1638"/>
                            </a:lnTo>
                            <a:lnTo>
                              <a:pt x="8280" y="1741"/>
                            </a:lnTo>
                            <a:lnTo>
                              <a:pt x="8252" y="1852"/>
                            </a:lnTo>
                            <a:lnTo>
                              <a:pt x="8315" y="2016"/>
                            </a:lnTo>
                            <a:lnTo>
                              <a:pt x="8370" y="2072"/>
                            </a:lnTo>
                            <a:lnTo>
                              <a:pt x="8444" y="2116"/>
                            </a:lnTo>
                            <a:lnTo>
                              <a:pt x="8525" y="2102"/>
                            </a:lnTo>
                            <a:lnTo>
                              <a:pt x="8606" y="2124"/>
                            </a:lnTo>
                            <a:lnTo>
                              <a:pt x="8558" y="2220"/>
                            </a:lnTo>
                            <a:lnTo>
                              <a:pt x="8485" y="2205"/>
                            </a:lnTo>
                            <a:lnTo>
                              <a:pt x="8462" y="2284"/>
                            </a:lnTo>
                            <a:lnTo>
                              <a:pt x="8441" y="2449"/>
                            </a:lnTo>
                            <a:lnTo>
                              <a:pt x="8379" y="2618"/>
                            </a:lnTo>
                            <a:lnTo>
                              <a:pt x="8312" y="2588"/>
                            </a:lnTo>
                            <a:lnTo>
                              <a:pt x="8203" y="2531"/>
                            </a:lnTo>
                            <a:lnTo>
                              <a:pt x="8124" y="2598"/>
                            </a:lnTo>
                            <a:lnTo>
                              <a:pt x="8205" y="2699"/>
                            </a:lnTo>
                            <a:cubicBezTo>
                              <a:pt x="8263" y="2733"/>
                              <a:pt x="8323" y="2760"/>
                              <a:pt x="8386" y="2780"/>
                            </a:cubicBezTo>
                            <a:cubicBezTo>
                              <a:pt x="8432" y="2794"/>
                              <a:pt x="8479" y="2805"/>
                              <a:pt x="8525" y="2795"/>
                            </a:cubicBezTo>
                            <a:cubicBezTo>
                              <a:pt x="8571" y="2785"/>
                              <a:pt x="8611" y="2757"/>
                              <a:pt x="8637" y="2716"/>
                            </a:cubicBezTo>
                            <a:lnTo>
                              <a:pt x="8664" y="2637"/>
                            </a:lnTo>
                            <a:lnTo>
                              <a:pt x="8584" y="2645"/>
                            </a:lnTo>
                            <a:cubicBezTo>
                              <a:pt x="8554" y="2675"/>
                              <a:pt x="8510" y="2681"/>
                              <a:pt x="8473" y="2662"/>
                            </a:cubicBezTo>
                            <a:cubicBezTo>
                              <a:pt x="8359" y="2599"/>
                              <a:pt x="8398" y="2415"/>
                              <a:pt x="8527" y="2412"/>
                            </a:cubicBezTo>
                            <a:lnTo>
                              <a:pt x="8630" y="2449"/>
                            </a:lnTo>
                            <a:lnTo>
                              <a:pt x="8693" y="2335"/>
                            </a:lnTo>
                            <a:lnTo>
                              <a:pt x="8728" y="2264"/>
                            </a:lnTo>
                            <a:lnTo>
                              <a:pt x="8813" y="2264"/>
                            </a:lnTo>
                            <a:lnTo>
                              <a:pt x="8883" y="2328"/>
                            </a:lnTo>
                            <a:lnTo>
                              <a:pt x="8913" y="2180"/>
                            </a:lnTo>
                            <a:lnTo>
                              <a:pt x="8888" y="2034"/>
                            </a:lnTo>
                            <a:lnTo>
                              <a:pt x="8901" y="1920"/>
                            </a:lnTo>
                            <a:lnTo>
                              <a:pt x="8955" y="1834"/>
                            </a:lnTo>
                            <a:cubicBezTo>
                              <a:pt x="8964" y="1773"/>
                              <a:pt x="8971" y="1712"/>
                              <a:pt x="8975" y="1651"/>
                            </a:cubicBezTo>
                            <a:cubicBezTo>
                              <a:pt x="8979" y="1601"/>
                              <a:pt x="8982" y="1552"/>
                              <a:pt x="8982" y="1502"/>
                            </a:cubicBezTo>
                            <a:lnTo>
                              <a:pt x="8975" y="1347"/>
                            </a:lnTo>
                            <a:cubicBezTo>
                              <a:pt x="8984" y="1319"/>
                              <a:pt x="9001" y="1296"/>
                              <a:pt x="9024" y="1280"/>
                            </a:cubicBezTo>
                            <a:cubicBezTo>
                              <a:pt x="9068" y="1251"/>
                              <a:pt x="9123" y="1256"/>
                              <a:pt x="9175" y="1258"/>
                            </a:cubicBezTo>
                            <a:cubicBezTo>
                              <a:pt x="9214" y="1260"/>
                              <a:pt x="9254" y="1260"/>
                              <a:pt x="9293" y="1258"/>
                            </a:cubicBezTo>
                            <a:lnTo>
                              <a:pt x="9383" y="1324"/>
                            </a:lnTo>
                            <a:lnTo>
                              <a:pt x="9342" y="1409"/>
                            </a:lnTo>
                            <a:lnTo>
                              <a:pt x="9274" y="1569"/>
                            </a:lnTo>
                            <a:lnTo>
                              <a:pt x="9178" y="1638"/>
                            </a:lnTo>
                            <a:lnTo>
                              <a:pt x="9194" y="1866"/>
                            </a:lnTo>
                            <a:lnTo>
                              <a:pt x="9194" y="1997"/>
                            </a:lnTo>
                            <a:lnTo>
                              <a:pt x="9264" y="2101"/>
                            </a:lnTo>
                            <a:cubicBezTo>
                              <a:pt x="9307" y="2131"/>
                              <a:pt x="9342" y="2173"/>
                              <a:pt x="9366" y="2222"/>
                            </a:cubicBezTo>
                            <a:cubicBezTo>
                              <a:pt x="9382" y="2255"/>
                              <a:pt x="9393" y="2291"/>
                              <a:pt x="9399" y="2328"/>
                            </a:cubicBezTo>
                            <a:lnTo>
                              <a:pt x="9482" y="2336"/>
                            </a:lnTo>
                            <a:lnTo>
                              <a:pt x="9556" y="2400"/>
                            </a:lnTo>
                            <a:cubicBezTo>
                              <a:pt x="9583" y="2419"/>
                              <a:pt x="9608" y="2443"/>
                              <a:pt x="9630" y="2469"/>
                            </a:cubicBezTo>
                            <a:cubicBezTo>
                              <a:pt x="9660" y="2506"/>
                              <a:pt x="9685" y="2549"/>
                              <a:pt x="9702" y="2595"/>
                            </a:cubicBezTo>
                            <a:cubicBezTo>
                              <a:pt x="9712" y="2619"/>
                              <a:pt x="9722" y="2644"/>
                              <a:pt x="9732" y="2668"/>
                            </a:cubicBezTo>
                            <a:cubicBezTo>
                              <a:pt x="9742" y="2692"/>
                              <a:pt x="9752" y="2716"/>
                              <a:pt x="9762" y="2740"/>
                            </a:cubicBezTo>
                            <a:lnTo>
                              <a:pt x="9811" y="2856"/>
                            </a:lnTo>
                            <a:lnTo>
                              <a:pt x="9887" y="2814"/>
                            </a:lnTo>
                            <a:lnTo>
                              <a:pt x="9859" y="2582"/>
                            </a:lnTo>
                            <a:lnTo>
                              <a:pt x="9928" y="2479"/>
                            </a:lnTo>
                            <a:lnTo>
                              <a:pt x="9921" y="2310"/>
                            </a:lnTo>
                            <a:lnTo>
                              <a:pt x="9875" y="2239"/>
                            </a:lnTo>
                            <a:lnTo>
                              <a:pt x="9712" y="2214"/>
                            </a:lnTo>
                            <a:lnTo>
                              <a:pt x="9622" y="2125"/>
                            </a:lnTo>
                            <a:lnTo>
                              <a:pt x="9548" y="1994"/>
                            </a:lnTo>
                            <a:lnTo>
                              <a:pt x="9500" y="1935"/>
                            </a:lnTo>
                            <a:lnTo>
                              <a:pt x="9451" y="1765"/>
                            </a:lnTo>
                            <a:lnTo>
                              <a:pt x="9437" y="1636"/>
                            </a:lnTo>
                            <a:lnTo>
                              <a:pt x="9444" y="1522"/>
                            </a:lnTo>
                            <a:lnTo>
                              <a:pt x="9505" y="1384"/>
                            </a:lnTo>
                            <a:lnTo>
                              <a:pt x="9539" y="1305"/>
                            </a:lnTo>
                            <a:lnTo>
                              <a:pt x="9644" y="1275"/>
                            </a:lnTo>
                            <a:lnTo>
                              <a:pt x="9776" y="1268"/>
                            </a:lnTo>
                            <a:lnTo>
                              <a:pt x="9843" y="1297"/>
                            </a:lnTo>
                            <a:lnTo>
                              <a:pt x="9987" y="1259"/>
                            </a:lnTo>
                            <a:lnTo>
                              <a:pt x="10085" y="1215"/>
                            </a:lnTo>
                            <a:lnTo>
                              <a:pt x="10208" y="1215"/>
                            </a:lnTo>
                            <a:lnTo>
                              <a:pt x="10317" y="1280"/>
                            </a:lnTo>
                            <a:lnTo>
                              <a:pt x="10446" y="1371"/>
                            </a:lnTo>
                            <a:lnTo>
                              <a:pt x="10527" y="1403"/>
                            </a:lnTo>
                            <a:lnTo>
                              <a:pt x="10673" y="1499"/>
                            </a:lnTo>
                            <a:lnTo>
                              <a:pt x="10750" y="1507"/>
                            </a:lnTo>
                            <a:lnTo>
                              <a:pt x="10903" y="1507"/>
                            </a:lnTo>
                            <a:lnTo>
                              <a:pt x="10965" y="1558"/>
                            </a:lnTo>
                            <a:lnTo>
                              <a:pt x="11043" y="1622"/>
                            </a:lnTo>
                            <a:lnTo>
                              <a:pt x="11141" y="1642"/>
                            </a:lnTo>
                            <a:cubicBezTo>
                              <a:pt x="11167" y="1646"/>
                              <a:pt x="11193" y="1654"/>
                              <a:pt x="11218" y="1664"/>
                            </a:cubicBezTo>
                            <a:cubicBezTo>
                              <a:pt x="11254" y="1680"/>
                              <a:pt x="11287" y="1703"/>
                              <a:pt x="11315" y="1731"/>
                            </a:cubicBezTo>
                            <a:lnTo>
                              <a:pt x="11396" y="1808"/>
                            </a:lnTo>
                            <a:lnTo>
                              <a:pt x="11452" y="1948"/>
                            </a:lnTo>
                            <a:lnTo>
                              <a:pt x="11505" y="2034"/>
                            </a:lnTo>
                            <a:lnTo>
                              <a:pt x="11670" y="2064"/>
                            </a:lnTo>
                            <a:lnTo>
                              <a:pt x="11784" y="2091"/>
                            </a:lnTo>
                            <a:lnTo>
                              <a:pt x="12021" y="2143"/>
                            </a:lnTo>
                            <a:lnTo>
                              <a:pt x="12188" y="2173"/>
                            </a:lnTo>
                            <a:cubicBezTo>
                              <a:pt x="12226" y="2161"/>
                              <a:pt x="12267" y="2168"/>
                              <a:pt x="12299" y="2193"/>
                            </a:cubicBezTo>
                            <a:cubicBezTo>
                              <a:pt x="12345" y="2228"/>
                              <a:pt x="12365" y="2291"/>
                              <a:pt x="12348" y="2348"/>
                            </a:cubicBezTo>
                            <a:lnTo>
                              <a:pt x="12320" y="2499"/>
                            </a:lnTo>
                            <a:lnTo>
                              <a:pt x="12307" y="2647"/>
                            </a:lnTo>
                            <a:lnTo>
                              <a:pt x="12353" y="2763"/>
                            </a:lnTo>
                            <a:lnTo>
                              <a:pt x="12265" y="2812"/>
                            </a:lnTo>
                            <a:cubicBezTo>
                              <a:pt x="12226" y="2799"/>
                              <a:pt x="12189" y="2782"/>
                              <a:pt x="12154" y="2760"/>
                            </a:cubicBezTo>
                            <a:cubicBezTo>
                              <a:pt x="12092" y="2723"/>
                              <a:pt x="12039" y="2672"/>
                              <a:pt x="11996" y="2612"/>
                            </a:cubicBezTo>
                            <a:lnTo>
                              <a:pt x="11906" y="2598"/>
                            </a:lnTo>
                            <a:lnTo>
                              <a:pt x="11869" y="2672"/>
                            </a:lnTo>
                            <a:lnTo>
                              <a:pt x="11943" y="2778"/>
                            </a:lnTo>
                            <a:lnTo>
                              <a:pt x="12073" y="2842"/>
                            </a:lnTo>
                            <a:lnTo>
                              <a:pt x="12196" y="2870"/>
                            </a:lnTo>
                            <a:cubicBezTo>
                              <a:pt x="12252" y="2881"/>
                              <a:pt x="12306" y="2906"/>
                              <a:pt x="12352" y="2941"/>
                            </a:cubicBezTo>
                            <a:cubicBezTo>
                              <a:pt x="12395" y="2975"/>
                              <a:pt x="12431" y="3017"/>
                              <a:pt x="12459" y="3065"/>
                            </a:cubicBezTo>
                            <a:lnTo>
                              <a:pt x="12466" y="3161"/>
                            </a:lnTo>
                            <a:cubicBezTo>
                              <a:pt x="12485" y="3191"/>
                              <a:pt x="12502" y="3222"/>
                              <a:pt x="12517" y="3255"/>
                            </a:cubicBezTo>
                            <a:cubicBezTo>
                              <a:pt x="12534" y="3294"/>
                              <a:pt x="12548" y="3335"/>
                              <a:pt x="12558" y="3378"/>
                            </a:cubicBezTo>
                            <a:lnTo>
                              <a:pt x="12459" y="3479"/>
                            </a:lnTo>
                            <a:lnTo>
                              <a:pt x="12328" y="3383"/>
                            </a:lnTo>
                            <a:lnTo>
                              <a:pt x="12360" y="3497"/>
                            </a:lnTo>
                            <a:lnTo>
                              <a:pt x="12388" y="3606"/>
                            </a:lnTo>
                            <a:lnTo>
                              <a:pt x="12168" y="3614"/>
                            </a:lnTo>
                            <a:lnTo>
                              <a:pt x="11947" y="3586"/>
                            </a:lnTo>
                            <a:lnTo>
                              <a:pt x="11769" y="3586"/>
                            </a:lnTo>
                            <a:lnTo>
                              <a:pt x="11618" y="3490"/>
                            </a:lnTo>
                            <a:cubicBezTo>
                              <a:pt x="11588" y="3446"/>
                              <a:pt x="11548" y="3411"/>
                              <a:pt x="11502" y="3389"/>
                            </a:cubicBezTo>
                            <a:cubicBezTo>
                              <a:pt x="11446" y="3361"/>
                              <a:pt x="11382" y="3353"/>
                              <a:pt x="11321" y="3367"/>
                            </a:cubicBezTo>
                            <a:lnTo>
                              <a:pt x="11148" y="3411"/>
                            </a:lnTo>
                            <a:lnTo>
                              <a:pt x="11080" y="3520"/>
                            </a:lnTo>
                            <a:lnTo>
                              <a:pt x="11173" y="3562"/>
                            </a:lnTo>
                            <a:lnTo>
                              <a:pt x="11173" y="3658"/>
                            </a:lnTo>
                            <a:lnTo>
                              <a:pt x="11041" y="3688"/>
                            </a:lnTo>
                            <a:cubicBezTo>
                              <a:pt x="11002" y="3696"/>
                              <a:pt x="10964" y="3668"/>
                              <a:pt x="10957" y="3626"/>
                            </a:cubicBezTo>
                            <a:cubicBezTo>
                              <a:pt x="10950" y="3580"/>
                              <a:pt x="10984" y="3542"/>
                              <a:pt x="10992" y="3497"/>
                            </a:cubicBezTo>
                            <a:cubicBezTo>
                              <a:pt x="11001" y="3449"/>
                              <a:pt x="10979" y="3400"/>
                              <a:pt x="10939" y="3377"/>
                            </a:cubicBezTo>
                            <a:lnTo>
                              <a:pt x="10871" y="3214"/>
                            </a:lnTo>
                            <a:lnTo>
                              <a:pt x="10927" y="3087"/>
                            </a:lnTo>
                            <a:lnTo>
                              <a:pt x="11099" y="3058"/>
                            </a:lnTo>
                            <a:cubicBezTo>
                              <a:pt x="11143" y="3095"/>
                              <a:pt x="11209" y="3081"/>
                              <a:pt x="11236" y="3028"/>
                            </a:cubicBezTo>
                            <a:cubicBezTo>
                              <a:pt x="11261" y="2979"/>
                              <a:pt x="11242" y="2918"/>
                              <a:pt x="11194" y="2895"/>
                            </a:cubicBezTo>
                            <a:lnTo>
                              <a:pt x="11162" y="2836"/>
                            </a:lnTo>
                            <a:lnTo>
                              <a:pt x="11197" y="2733"/>
                            </a:lnTo>
                            <a:lnTo>
                              <a:pt x="11222" y="2589"/>
                            </a:lnTo>
                            <a:lnTo>
                              <a:pt x="11197" y="2443"/>
                            </a:lnTo>
                            <a:lnTo>
                              <a:pt x="11053" y="2409"/>
                            </a:lnTo>
                            <a:lnTo>
                              <a:pt x="10999" y="2596"/>
                            </a:lnTo>
                            <a:lnTo>
                              <a:pt x="10942" y="2690"/>
                            </a:lnTo>
                            <a:lnTo>
                              <a:pt x="10865" y="2727"/>
                            </a:lnTo>
                            <a:lnTo>
                              <a:pt x="10817" y="2660"/>
                            </a:lnTo>
                            <a:lnTo>
                              <a:pt x="10754" y="2500"/>
                            </a:lnTo>
                            <a:lnTo>
                              <a:pt x="10781" y="2399"/>
                            </a:lnTo>
                            <a:lnTo>
                              <a:pt x="10830" y="2332"/>
                            </a:lnTo>
                            <a:lnTo>
                              <a:pt x="10781" y="2275"/>
                            </a:lnTo>
                            <a:lnTo>
                              <a:pt x="10684" y="2238"/>
                            </a:lnTo>
                            <a:lnTo>
                              <a:pt x="10600" y="2181"/>
                            </a:lnTo>
                            <a:lnTo>
                              <a:pt x="10517" y="2122"/>
                            </a:lnTo>
                            <a:lnTo>
                              <a:pt x="10552" y="2262"/>
                            </a:lnTo>
                            <a:lnTo>
                              <a:pt x="10607" y="2328"/>
                            </a:lnTo>
                            <a:lnTo>
                              <a:pt x="10633" y="2419"/>
                            </a:lnTo>
                            <a:lnTo>
                              <a:pt x="10639" y="2505"/>
                            </a:lnTo>
                            <a:lnTo>
                              <a:pt x="10498" y="2436"/>
                            </a:lnTo>
                            <a:lnTo>
                              <a:pt x="10463" y="2355"/>
                            </a:lnTo>
                            <a:lnTo>
                              <a:pt x="10421" y="2254"/>
                            </a:lnTo>
                            <a:lnTo>
                              <a:pt x="10345" y="2231"/>
                            </a:lnTo>
                            <a:lnTo>
                              <a:pt x="10299" y="2312"/>
                            </a:lnTo>
                            <a:lnTo>
                              <a:pt x="10338" y="2436"/>
                            </a:lnTo>
                            <a:lnTo>
                              <a:pt x="10382" y="2609"/>
                            </a:lnTo>
                            <a:lnTo>
                              <a:pt x="10389" y="2728"/>
                            </a:lnTo>
                            <a:lnTo>
                              <a:pt x="10389" y="2839"/>
                            </a:lnTo>
                            <a:lnTo>
                              <a:pt x="10361" y="2940"/>
                            </a:lnTo>
                            <a:lnTo>
                              <a:pt x="10333" y="3026"/>
                            </a:lnTo>
                            <a:lnTo>
                              <a:pt x="10284" y="3159"/>
                            </a:lnTo>
                            <a:lnTo>
                              <a:pt x="10277" y="3241"/>
                            </a:lnTo>
                            <a:lnTo>
                              <a:pt x="10356" y="3317"/>
                            </a:lnTo>
                            <a:lnTo>
                              <a:pt x="10495" y="3376"/>
                            </a:lnTo>
                            <a:lnTo>
                              <a:pt x="10586" y="3406"/>
                            </a:lnTo>
                            <a:lnTo>
                              <a:pt x="10704" y="3512"/>
                            </a:lnTo>
                            <a:lnTo>
                              <a:pt x="10778" y="3620"/>
                            </a:lnTo>
                            <a:lnTo>
                              <a:pt x="10737" y="3709"/>
                            </a:lnTo>
                            <a:lnTo>
                              <a:pt x="10654" y="3714"/>
                            </a:lnTo>
                            <a:lnTo>
                              <a:pt x="10517" y="3662"/>
                            </a:lnTo>
                            <a:lnTo>
                              <a:pt x="10380" y="3677"/>
                            </a:lnTo>
                            <a:cubicBezTo>
                              <a:pt x="10381" y="3717"/>
                              <a:pt x="10367" y="3755"/>
                              <a:pt x="10343" y="3785"/>
                            </a:cubicBezTo>
                            <a:cubicBezTo>
                              <a:pt x="10311" y="3826"/>
                              <a:pt x="10262" y="3848"/>
                              <a:pt x="10211" y="3845"/>
                            </a:cubicBezTo>
                            <a:lnTo>
                              <a:pt x="10102" y="3793"/>
                            </a:lnTo>
                            <a:lnTo>
                              <a:pt x="9970" y="3800"/>
                            </a:lnTo>
                            <a:cubicBezTo>
                              <a:pt x="9960" y="3762"/>
                              <a:pt x="9953" y="3723"/>
                              <a:pt x="9952" y="3684"/>
                            </a:cubicBezTo>
                            <a:cubicBezTo>
                              <a:pt x="9947" y="3578"/>
                              <a:pt x="9975" y="3473"/>
                              <a:pt x="10031" y="3385"/>
                            </a:cubicBezTo>
                            <a:cubicBezTo>
                              <a:pt x="10030" y="3354"/>
                              <a:pt x="10014" y="3327"/>
                              <a:pt x="9989" y="3313"/>
                            </a:cubicBezTo>
                            <a:cubicBezTo>
                              <a:pt x="9848" y="3235"/>
                              <a:pt x="9741" y="3476"/>
                              <a:pt x="9887" y="3542"/>
                            </a:cubicBezTo>
                            <a:lnTo>
                              <a:pt x="9827" y="3688"/>
                            </a:lnTo>
                            <a:lnTo>
                              <a:pt x="9732" y="3812"/>
                            </a:lnTo>
                            <a:lnTo>
                              <a:pt x="9628" y="3864"/>
                            </a:lnTo>
                            <a:cubicBezTo>
                              <a:pt x="9618" y="3904"/>
                              <a:pt x="9599" y="3942"/>
                              <a:pt x="9575" y="3975"/>
                            </a:cubicBezTo>
                            <a:cubicBezTo>
                              <a:pt x="9539" y="4021"/>
                              <a:pt x="9492" y="4056"/>
                              <a:pt x="9438" y="4074"/>
                            </a:cubicBezTo>
                            <a:cubicBezTo>
                              <a:pt x="9430" y="4101"/>
                              <a:pt x="9420" y="4127"/>
                              <a:pt x="9407" y="4152"/>
                            </a:cubicBezTo>
                            <a:cubicBezTo>
                              <a:pt x="9381" y="4206"/>
                              <a:pt x="9343" y="4252"/>
                              <a:pt x="9298" y="4288"/>
                            </a:cubicBezTo>
                            <a:lnTo>
                              <a:pt x="9263" y="4415"/>
                            </a:lnTo>
                            <a:lnTo>
                              <a:pt x="9187" y="4486"/>
                            </a:lnTo>
                            <a:cubicBezTo>
                              <a:pt x="9179" y="4525"/>
                              <a:pt x="9172" y="4564"/>
                              <a:pt x="9166" y="4602"/>
                            </a:cubicBezTo>
                            <a:cubicBezTo>
                              <a:pt x="9156" y="4659"/>
                              <a:pt x="9148" y="4716"/>
                              <a:pt x="9140" y="4773"/>
                            </a:cubicBezTo>
                            <a:cubicBezTo>
                              <a:pt x="9148" y="4808"/>
                              <a:pt x="9158" y="4842"/>
                              <a:pt x="9168" y="4876"/>
                            </a:cubicBezTo>
                            <a:cubicBezTo>
                              <a:pt x="9180" y="4914"/>
                              <a:pt x="9193" y="4951"/>
                              <a:pt x="9207" y="4988"/>
                            </a:cubicBezTo>
                            <a:cubicBezTo>
                              <a:pt x="9233" y="5010"/>
                              <a:pt x="9256" y="5035"/>
                              <a:pt x="9277" y="5061"/>
                            </a:cubicBezTo>
                            <a:cubicBezTo>
                              <a:pt x="9326" y="5123"/>
                              <a:pt x="9362" y="5194"/>
                              <a:pt x="9384" y="5272"/>
                            </a:cubicBezTo>
                            <a:lnTo>
                              <a:pt x="9452" y="5434"/>
                            </a:lnTo>
                            <a:lnTo>
                              <a:pt x="9547" y="5508"/>
                            </a:lnTo>
                            <a:cubicBezTo>
                              <a:pt x="9551" y="5474"/>
                              <a:pt x="9565" y="5443"/>
                              <a:pt x="9589" y="5419"/>
                            </a:cubicBezTo>
                            <a:cubicBezTo>
                              <a:pt x="9650" y="5357"/>
                              <a:pt x="9747" y="5360"/>
                              <a:pt x="9804" y="5427"/>
                            </a:cubicBezTo>
                            <a:lnTo>
                              <a:pt x="9972" y="5464"/>
                            </a:lnTo>
                            <a:lnTo>
                              <a:pt x="10020" y="5560"/>
                            </a:lnTo>
                            <a:lnTo>
                              <a:pt x="10113" y="5567"/>
                            </a:lnTo>
                            <a:lnTo>
                              <a:pt x="10248" y="5653"/>
                            </a:lnTo>
                            <a:lnTo>
                              <a:pt x="10422" y="5737"/>
                            </a:lnTo>
                            <a:lnTo>
                              <a:pt x="10522" y="5745"/>
                            </a:lnTo>
                            <a:lnTo>
                              <a:pt x="10694" y="5750"/>
                            </a:lnTo>
                            <a:cubicBezTo>
                              <a:pt x="10727" y="5745"/>
                              <a:pt x="10760" y="5748"/>
                              <a:pt x="10792" y="5757"/>
                            </a:cubicBezTo>
                            <a:cubicBezTo>
                              <a:pt x="10842" y="5772"/>
                              <a:pt x="10887" y="5803"/>
                              <a:pt x="10924" y="5841"/>
                            </a:cubicBezTo>
                            <a:cubicBezTo>
                              <a:pt x="10976" y="5894"/>
                              <a:pt x="11014" y="5959"/>
                              <a:pt x="11036" y="6032"/>
                            </a:cubicBezTo>
                            <a:cubicBezTo>
                              <a:pt x="11037" y="6070"/>
                              <a:pt x="11050" y="6106"/>
                              <a:pt x="11073" y="6136"/>
                            </a:cubicBezTo>
                            <a:cubicBezTo>
                              <a:pt x="11105" y="6176"/>
                              <a:pt x="11151" y="6197"/>
                              <a:pt x="11198" y="6215"/>
                            </a:cubicBezTo>
                            <a:cubicBezTo>
                              <a:pt x="11235" y="6228"/>
                              <a:pt x="11272" y="6240"/>
                              <a:pt x="11309" y="6249"/>
                            </a:cubicBezTo>
                            <a:lnTo>
                              <a:pt x="11323" y="6403"/>
                            </a:lnTo>
                            <a:lnTo>
                              <a:pt x="11329" y="6534"/>
                            </a:lnTo>
                            <a:lnTo>
                              <a:pt x="11403" y="6648"/>
                            </a:lnTo>
                            <a:lnTo>
                              <a:pt x="11547" y="6749"/>
                            </a:lnTo>
                            <a:cubicBezTo>
                              <a:pt x="11589" y="6765"/>
                              <a:pt x="11635" y="6760"/>
                              <a:pt x="11672" y="6735"/>
                            </a:cubicBezTo>
                            <a:cubicBezTo>
                              <a:pt x="11760" y="6675"/>
                              <a:pt x="11771" y="6543"/>
                              <a:pt x="11695" y="6467"/>
                            </a:cubicBezTo>
                            <a:cubicBezTo>
                              <a:pt x="11673" y="6413"/>
                              <a:pt x="11648" y="6361"/>
                              <a:pt x="11621" y="6309"/>
                            </a:cubicBezTo>
                            <a:cubicBezTo>
                              <a:pt x="11573" y="6217"/>
                              <a:pt x="11519" y="6128"/>
                              <a:pt x="11458" y="6044"/>
                            </a:cubicBezTo>
                            <a:lnTo>
                              <a:pt x="11458" y="5953"/>
                            </a:lnTo>
                            <a:lnTo>
                              <a:pt x="11505" y="5842"/>
                            </a:lnTo>
                            <a:lnTo>
                              <a:pt x="11491" y="5746"/>
                            </a:lnTo>
                            <a:lnTo>
                              <a:pt x="11394" y="5687"/>
                            </a:lnTo>
                            <a:lnTo>
                              <a:pt x="11255" y="5608"/>
                            </a:lnTo>
                            <a:lnTo>
                              <a:pt x="11234" y="5437"/>
                            </a:lnTo>
                            <a:lnTo>
                              <a:pt x="11292" y="5363"/>
                            </a:lnTo>
                            <a:lnTo>
                              <a:pt x="11359" y="5363"/>
                            </a:lnTo>
                            <a:lnTo>
                              <a:pt x="11442" y="5413"/>
                            </a:lnTo>
                            <a:lnTo>
                              <a:pt x="11484" y="5501"/>
                            </a:lnTo>
                            <a:lnTo>
                              <a:pt x="11496" y="5603"/>
                            </a:lnTo>
                            <a:lnTo>
                              <a:pt x="11546" y="5684"/>
                            </a:lnTo>
                            <a:lnTo>
                              <a:pt x="11602" y="5755"/>
                            </a:lnTo>
                            <a:cubicBezTo>
                              <a:pt x="11632" y="5747"/>
                              <a:pt x="11659" y="5729"/>
                              <a:pt x="11678" y="5703"/>
                            </a:cubicBezTo>
                            <a:cubicBezTo>
                              <a:pt x="11720" y="5647"/>
                              <a:pt x="11720" y="5567"/>
                              <a:pt x="11678" y="5510"/>
                            </a:cubicBezTo>
                            <a:lnTo>
                              <a:pt x="11687" y="5305"/>
                            </a:lnTo>
                            <a:lnTo>
                              <a:pt x="11631" y="5137"/>
                            </a:lnTo>
                            <a:lnTo>
                              <a:pt x="11504" y="5001"/>
                            </a:lnTo>
                            <a:lnTo>
                              <a:pt x="11355" y="4959"/>
                            </a:lnTo>
                            <a:lnTo>
                              <a:pt x="11334" y="4831"/>
                            </a:lnTo>
                            <a:lnTo>
                              <a:pt x="11341" y="4729"/>
                            </a:lnTo>
                            <a:lnTo>
                              <a:pt x="11348" y="4507"/>
                            </a:lnTo>
                            <a:lnTo>
                              <a:pt x="11294" y="4448"/>
                            </a:lnTo>
                            <a:lnTo>
                              <a:pt x="11212" y="4396"/>
                            </a:lnTo>
                            <a:lnTo>
                              <a:pt x="11184" y="4307"/>
                            </a:lnTo>
                            <a:lnTo>
                              <a:pt x="11212" y="4203"/>
                            </a:lnTo>
                            <a:lnTo>
                              <a:pt x="11142" y="4028"/>
                            </a:lnTo>
                            <a:lnTo>
                              <a:pt x="11149" y="3859"/>
                            </a:lnTo>
                            <a:lnTo>
                              <a:pt x="11226" y="3845"/>
                            </a:lnTo>
                            <a:lnTo>
                              <a:pt x="11432" y="3859"/>
                            </a:lnTo>
                            <a:lnTo>
                              <a:pt x="11485" y="3771"/>
                            </a:lnTo>
                            <a:lnTo>
                              <a:pt x="11550" y="3741"/>
                            </a:lnTo>
                            <a:lnTo>
                              <a:pt x="11760" y="3790"/>
                            </a:lnTo>
                            <a:lnTo>
                              <a:pt x="11845" y="3861"/>
                            </a:lnTo>
                            <a:lnTo>
                              <a:pt x="11924" y="3913"/>
                            </a:lnTo>
                            <a:lnTo>
                              <a:pt x="12056" y="3943"/>
                            </a:lnTo>
                            <a:lnTo>
                              <a:pt x="12235" y="3948"/>
                            </a:lnTo>
                            <a:lnTo>
                              <a:pt x="12277" y="4074"/>
                            </a:lnTo>
                            <a:lnTo>
                              <a:pt x="12320" y="4299"/>
                            </a:lnTo>
                            <a:lnTo>
                              <a:pt x="12439" y="4425"/>
                            </a:lnTo>
                            <a:lnTo>
                              <a:pt x="12576" y="4455"/>
                            </a:lnTo>
                            <a:lnTo>
                              <a:pt x="12685" y="4418"/>
                            </a:lnTo>
                            <a:cubicBezTo>
                              <a:pt x="12703" y="4385"/>
                              <a:pt x="12717" y="4350"/>
                              <a:pt x="12727" y="4314"/>
                            </a:cubicBezTo>
                            <a:cubicBezTo>
                              <a:pt x="12750" y="4222"/>
                              <a:pt x="12742" y="4125"/>
                              <a:pt x="12706" y="4039"/>
                            </a:cubicBezTo>
                            <a:lnTo>
                              <a:pt x="12706" y="3894"/>
                            </a:lnTo>
                            <a:lnTo>
                              <a:pt x="12724" y="3822"/>
                            </a:lnTo>
                            <a:lnTo>
                              <a:pt x="12840" y="3889"/>
                            </a:lnTo>
                            <a:lnTo>
                              <a:pt x="12901" y="3933"/>
                            </a:lnTo>
                            <a:cubicBezTo>
                              <a:pt x="12943" y="3970"/>
                              <a:pt x="12987" y="4005"/>
                              <a:pt x="13033" y="4037"/>
                            </a:cubicBezTo>
                            <a:cubicBezTo>
                              <a:pt x="13072" y="4063"/>
                              <a:pt x="13112" y="4088"/>
                              <a:pt x="13153" y="4111"/>
                            </a:cubicBezTo>
                            <a:lnTo>
                              <a:pt x="13279" y="4204"/>
                            </a:lnTo>
                            <a:lnTo>
                              <a:pt x="13409" y="4320"/>
                            </a:lnTo>
                            <a:lnTo>
                              <a:pt x="13497" y="4426"/>
                            </a:lnTo>
                            <a:lnTo>
                              <a:pt x="13646" y="4604"/>
                            </a:lnTo>
                            <a:lnTo>
                              <a:pt x="13736" y="4662"/>
                            </a:lnTo>
                            <a:lnTo>
                              <a:pt x="13914" y="4702"/>
                            </a:lnTo>
                            <a:lnTo>
                              <a:pt x="14011" y="4724"/>
                            </a:lnTo>
                            <a:lnTo>
                              <a:pt x="14211" y="4717"/>
                            </a:lnTo>
                            <a:lnTo>
                              <a:pt x="14343" y="4746"/>
                            </a:lnTo>
                            <a:lnTo>
                              <a:pt x="14331" y="4858"/>
                            </a:lnTo>
                            <a:lnTo>
                              <a:pt x="14487" y="4917"/>
                            </a:lnTo>
                            <a:lnTo>
                              <a:pt x="14563" y="4932"/>
                            </a:lnTo>
                            <a:lnTo>
                              <a:pt x="14665" y="5055"/>
                            </a:lnTo>
                            <a:cubicBezTo>
                              <a:pt x="14686" y="5090"/>
                              <a:pt x="14708" y="5125"/>
                              <a:pt x="14730" y="5159"/>
                            </a:cubicBezTo>
                            <a:cubicBezTo>
                              <a:pt x="14787" y="5245"/>
                              <a:pt x="14849" y="5328"/>
                              <a:pt x="14916" y="5406"/>
                            </a:cubicBezTo>
                            <a:lnTo>
                              <a:pt x="14958" y="5478"/>
                            </a:lnTo>
                            <a:lnTo>
                              <a:pt x="14951" y="5594"/>
                            </a:lnTo>
                            <a:cubicBezTo>
                              <a:pt x="14966" y="5643"/>
                              <a:pt x="15001" y="5682"/>
                              <a:pt x="15046" y="5700"/>
                            </a:cubicBezTo>
                            <a:cubicBezTo>
                              <a:pt x="15081" y="5714"/>
                              <a:pt x="15120" y="5714"/>
                              <a:pt x="15155" y="5700"/>
                            </a:cubicBezTo>
                            <a:lnTo>
                              <a:pt x="15241" y="5610"/>
                            </a:lnTo>
                            <a:lnTo>
                              <a:pt x="15354" y="5635"/>
                            </a:lnTo>
                            <a:lnTo>
                              <a:pt x="15403" y="5723"/>
                            </a:lnTo>
                            <a:lnTo>
                              <a:pt x="15521" y="5750"/>
                            </a:lnTo>
                            <a:lnTo>
                              <a:pt x="15616" y="5755"/>
                            </a:lnTo>
                            <a:lnTo>
                              <a:pt x="15674" y="5874"/>
                            </a:lnTo>
                            <a:lnTo>
                              <a:pt x="15716" y="5943"/>
                            </a:lnTo>
                            <a:lnTo>
                              <a:pt x="15756" y="6020"/>
                            </a:lnTo>
                            <a:lnTo>
                              <a:pt x="15769" y="6098"/>
                            </a:lnTo>
                            <a:lnTo>
                              <a:pt x="15797" y="6229"/>
                            </a:lnTo>
                            <a:lnTo>
                              <a:pt x="15651" y="6288"/>
                            </a:lnTo>
                            <a:lnTo>
                              <a:pt x="15538" y="6288"/>
                            </a:lnTo>
                            <a:lnTo>
                              <a:pt x="15480" y="6363"/>
                            </a:lnTo>
                            <a:lnTo>
                              <a:pt x="15427" y="6491"/>
                            </a:lnTo>
                            <a:lnTo>
                              <a:pt x="15305" y="6481"/>
                            </a:lnTo>
                            <a:lnTo>
                              <a:pt x="15263" y="6414"/>
                            </a:lnTo>
                            <a:cubicBezTo>
                              <a:pt x="15274" y="6398"/>
                              <a:pt x="15284" y="6382"/>
                              <a:pt x="15295" y="6366"/>
                            </a:cubicBezTo>
                            <a:cubicBezTo>
                              <a:pt x="15305" y="6350"/>
                              <a:pt x="15315" y="6334"/>
                              <a:pt x="15326" y="6318"/>
                            </a:cubicBezTo>
                            <a:lnTo>
                              <a:pt x="15136" y="6399"/>
                            </a:lnTo>
                            <a:lnTo>
                              <a:pt x="15055" y="6480"/>
                            </a:lnTo>
                            <a:lnTo>
                              <a:pt x="14951" y="6532"/>
                            </a:lnTo>
                            <a:lnTo>
                              <a:pt x="14820" y="6525"/>
                            </a:lnTo>
                            <a:lnTo>
                              <a:pt x="14820" y="6431"/>
                            </a:lnTo>
                            <a:lnTo>
                              <a:pt x="14799" y="6330"/>
                            </a:lnTo>
                            <a:lnTo>
                              <a:pt x="14780" y="6258"/>
                            </a:lnTo>
                            <a:lnTo>
                              <a:pt x="14780" y="6120"/>
                            </a:lnTo>
                            <a:cubicBezTo>
                              <a:pt x="14775" y="6084"/>
                              <a:pt x="14770" y="6047"/>
                              <a:pt x="14766" y="6011"/>
                            </a:cubicBezTo>
                            <a:cubicBezTo>
                              <a:pt x="14757" y="5930"/>
                              <a:pt x="14751" y="5848"/>
                              <a:pt x="14748" y="5767"/>
                            </a:cubicBezTo>
                            <a:lnTo>
                              <a:pt x="14692" y="5626"/>
                            </a:lnTo>
                            <a:lnTo>
                              <a:pt x="14680" y="5534"/>
                            </a:lnTo>
                            <a:lnTo>
                              <a:pt x="14581" y="5665"/>
                            </a:lnTo>
                            <a:lnTo>
                              <a:pt x="14539" y="5840"/>
                            </a:lnTo>
                            <a:lnTo>
                              <a:pt x="14478" y="5951"/>
                            </a:lnTo>
                            <a:cubicBezTo>
                              <a:pt x="14456" y="5983"/>
                              <a:pt x="14429" y="6010"/>
                              <a:pt x="14397" y="6030"/>
                            </a:cubicBezTo>
                            <a:cubicBezTo>
                              <a:pt x="14341" y="6066"/>
                              <a:pt x="14276" y="6080"/>
                              <a:pt x="14214" y="6102"/>
                            </a:cubicBezTo>
                            <a:cubicBezTo>
                              <a:pt x="14166" y="6118"/>
                              <a:pt x="14120" y="6140"/>
                              <a:pt x="14077" y="6166"/>
                            </a:cubicBezTo>
                            <a:lnTo>
                              <a:pt x="14144" y="6237"/>
                            </a:lnTo>
                            <a:cubicBezTo>
                              <a:pt x="14183" y="6237"/>
                              <a:pt x="14222" y="6242"/>
                              <a:pt x="14260" y="6252"/>
                            </a:cubicBezTo>
                            <a:cubicBezTo>
                              <a:pt x="14308" y="6264"/>
                              <a:pt x="14354" y="6284"/>
                              <a:pt x="14397" y="6311"/>
                            </a:cubicBezTo>
                            <a:lnTo>
                              <a:pt x="14302" y="6422"/>
                            </a:lnTo>
                            <a:lnTo>
                              <a:pt x="14116" y="6399"/>
                            </a:lnTo>
                            <a:lnTo>
                              <a:pt x="14014" y="6392"/>
                            </a:lnTo>
                            <a:lnTo>
                              <a:pt x="13938" y="6311"/>
                            </a:lnTo>
                            <a:lnTo>
                              <a:pt x="13796" y="6355"/>
                            </a:lnTo>
                            <a:lnTo>
                              <a:pt x="13720" y="6390"/>
                            </a:lnTo>
                            <a:lnTo>
                              <a:pt x="13666" y="6473"/>
                            </a:lnTo>
                            <a:lnTo>
                              <a:pt x="13648" y="6629"/>
                            </a:lnTo>
                            <a:cubicBezTo>
                              <a:pt x="13623" y="6645"/>
                              <a:pt x="13599" y="6664"/>
                              <a:pt x="13579" y="6686"/>
                            </a:cubicBezTo>
                            <a:cubicBezTo>
                              <a:pt x="13547" y="6718"/>
                              <a:pt x="13521" y="6757"/>
                              <a:pt x="13502" y="6799"/>
                            </a:cubicBezTo>
                            <a:lnTo>
                              <a:pt x="13471" y="6886"/>
                            </a:lnTo>
                            <a:lnTo>
                              <a:pt x="13598" y="6791"/>
                            </a:lnTo>
                            <a:lnTo>
                              <a:pt x="13761" y="6628"/>
                            </a:lnTo>
                            <a:lnTo>
                              <a:pt x="13863" y="6539"/>
                            </a:lnTo>
                            <a:lnTo>
                              <a:pt x="14007" y="6524"/>
                            </a:lnTo>
                            <a:cubicBezTo>
                              <a:pt x="14032" y="6528"/>
                              <a:pt x="14056" y="6540"/>
                              <a:pt x="14076" y="6557"/>
                            </a:cubicBezTo>
                            <a:cubicBezTo>
                              <a:pt x="14122" y="6595"/>
                              <a:pt x="14143" y="6659"/>
                              <a:pt x="14130" y="6720"/>
                            </a:cubicBezTo>
                            <a:lnTo>
                              <a:pt x="14220" y="6892"/>
                            </a:lnTo>
                            <a:lnTo>
                              <a:pt x="14227" y="6989"/>
                            </a:lnTo>
                            <a:cubicBezTo>
                              <a:pt x="14208" y="7016"/>
                              <a:pt x="14211" y="7055"/>
                              <a:pt x="14234" y="7079"/>
                            </a:cubicBezTo>
                            <a:cubicBezTo>
                              <a:pt x="14303" y="7152"/>
                              <a:pt x="14415" y="7066"/>
                              <a:pt x="14371" y="6973"/>
                            </a:cubicBezTo>
                            <a:lnTo>
                              <a:pt x="14498" y="6973"/>
                            </a:lnTo>
                            <a:lnTo>
                              <a:pt x="14700" y="7015"/>
                            </a:lnTo>
                            <a:lnTo>
                              <a:pt x="14697" y="6827"/>
                            </a:lnTo>
                            <a:lnTo>
                              <a:pt x="14739" y="6696"/>
                            </a:lnTo>
                            <a:lnTo>
                              <a:pt x="14818" y="6696"/>
                            </a:lnTo>
                            <a:lnTo>
                              <a:pt x="14882" y="6777"/>
                            </a:lnTo>
                            <a:lnTo>
                              <a:pt x="14965" y="6878"/>
                            </a:lnTo>
                            <a:cubicBezTo>
                              <a:pt x="15005" y="6910"/>
                              <a:pt x="15027" y="6961"/>
                              <a:pt x="15025" y="7013"/>
                            </a:cubicBezTo>
                            <a:cubicBezTo>
                              <a:pt x="15023" y="7087"/>
                              <a:pt x="14976" y="7152"/>
                              <a:pt x="14909" y="7172"/>
                            </a:cubicBezTo>
                            <a:lnTo>
                              <a:pt x="14863" y="7275"/>
                            </a:lnTo>
                            <a:lnTo>
                              <a:pt x="14759" y="7388"/>
                            </a:lnTo>
                            <a:lnTo>
                              <a:pt x="14713" y="7589"/>
                            </a:lnTo>
                            <a:lnTo>
                              <a:pt x="14646" y="7618"/>
                            </a:lnTo>
                            <a:lnTo>
                              <a:pt x="14597" y="7756"/>
                            </a:lnTo>
                            <a:cubicBezTo>
                              <a:pt x="14605" y="7815"/>
                              <a:pt x="14590" y="7873"/>
                              <a:pt x="14556" y="7919"/>
                            </a:cubicBezTo>
                            <a:cubicBezTo>
                              <a:pt x="14517" y="7972"/>
                              <a:pt x="14457" y="8003"/>
                              <a:pt x="14394" y="8003"/>
                            </a:cubicBezTo>
                            <a:cubicBezTo>
                              <a:pt x="14339" y="8054"/>
                              <a:pt x="14257" y="8049"/>
                              <a:pt x="14208" y="7993"/>
                            </a:cubicBezTo>
                            <a:cubicBezTo>
                              <a:pt x="14161" y="7939"/>
                              <a:pt x="14161" y="7855"/>
                              <a:pt x="14208" y="7801"/>
                            </a:cubicBezTo>
                            <a:cubicBezTo>
                              <a:pt x="14245" y="7760"/>
                              <a:pt x="14270" y="7709"/>
                              <a:pt x="14278" y="7653"/>
                            </a:cubicBezTo>
                            <a:cubicBezTo>
                              <a:pt x="14287" y="7592"/>
                              <a:pt x="14276" y="7530"/>
                              <a:pt x="14248" y="7477"/>
                            </a:cubicBezTo>
                            <a:lnTo>
                              <a:pt x="14129" y="7739"/>
                            </a:lnTo>
                            <a:cubicBezTo>
                              <a:pt x="14099" y="7772"/>
                              <a:pt x="14069" y="7805"/>
                              <a:pt x="14038" y="7838"/>
                            </a:cubicBezTo>
                            <a:cubicBezTo>
                              <a:pt x="13983" y="7899"/>
                              <a:pt x="13927" y="7960"/>
                              <a:pt x="13874" y="8023"/>
                            </a:cubicBezTo>
                            <a:cubicBezTo>
                              <a:pt x="13811" y="8097"/>
                              <a:pt x="13750" y="8173"/>
                              <a:pt x="13692" y="8251"/>
                            </a:cubicBezTo>
                            <a:cubicBezTo>
                              <a:pt x="13674" y="8300"/>
                              <a:pt x="13662" y="8353"/>
                              <a:pt x="13658" y="8406"/>
                            </a:cubicBezTo>
                            <a:cubicBezTo>
                              <a:pt x="13652" y="8468"/>
                              <a:pt x="13657" y="8531"/>
                              <a:pt x="13671" y="8591"/>
                            </a:cubicBezTo>
                            <a:lnTo>
                              <a:pt x="13815" y="8608"/>
                            </a:lnTo>
                            <a:cubicBezTo>
                              <a:pt x="13848" y="8648"/>
                              <a:pt x="13863" y="8702"/>
                              <a:pt x="13854" y="8754"/>
                            </a:cubicBezTo>
                            <a:cubicBezTo>
                              <a:pt x="13842" y="8831"/>
                              <a:pt x="13785" y="8890"/>
                              <a:pt x="13713" y="8902"/>
                            </a:cubicBezTo>
                            <a:cubicBezTo>
                              <a:pt x="13663" y="8907"/>
                              <a:pt x="13617" y="8928"/>
                              <a:pt x="13578" y="8961"/>
                            </a:cubicBezTo>
                            <a:cubicBezTo>
                              <a:pt x="13521" y="9010"/>
                              <a:pt x="13486" y="9080"/>
                              <a:pt x="13457" y="9151"/>
                            </a:cubicBezTo>
                            <a:cubicBezTo>
                              <a:pt x="13436" y="9205"/>
                              <a:pt x="13417" y="9261"/>
                              <a:pt x="13390" y="9312"/>
                            </a:cubicBezTo>
                            <a:cubicBezTo>
                              <a:pt x="13361" y="9365"/>
                              <a:pt x="13323" y="9412"/>
                              <a:pt x="13290" y="9462"/>
                            </a:cubicBezTo>
                            <a:cubicBezTo>
                              <a:pt x="13253" y="9518"/>
                              <a:pt x="13221" y="9578"/>
                              <a:pt x="13195" y="9641"/>
                            </a:cubicBezTo>
                            <a:lnTo>
                              <a:pt x="13153" y="9816"/>
                            </a:lnTo>
                            <a:lnTo>
                              <a:pt x="13113" y="10014"/>
                            </a:lnTo>
                            <a:lnTo>
                              <a:pt x="13227" y="10272"/>
                            </a:lnTo>
                            <a:lnTo>
                              <a:pt x="13282" y="10524"/>
                            </a:lnTo>
                            <a:lnTo>
                              <a:pt x="13227" y="10658"/>
                            </a:lnTo>
                            <a:cubicBezTo>
                              <a:pt x="13128" y="10708"/>
                              <a:pt x="13040" y="10780"/>
                              <a:pt x="12969" y="10870"/>
                            </a:cubicBezTo>
                            <a:cubicBezTo>
                              <a:pt x="12918" y="10934"/>
                              <a:pt x="12878" y="11005"/>
                              <a:pt x="12834" y="11075"/>
                            </a:cubicBezTo>
                            <a:cubicBezTo>
                              <a:pt x="12768" y="11180"/>
                              <a:pt x="12696" y="11282"/>
                              <a:pt x="12646" y="11397"/>
                            </a:cubicBezTo>
                            <a:cubicBezTo>
                              <a:pt x="12614" y="11470"/>
                              <a:pt x="12591" y="11550"/>
                              <a:pt x="12537" y="11607"/>
                            </a:cubicBezTo>
                            <a:cubicBezTo>
                              <a:pt x="12460" y="11689"/>
                              <a:pt x="12338" y="11706"/>
                              <a:pt x="12270" y="11797"/>
                            </a:cubicBezTo>
                            <a:cubicBezTo>
                              <a:pt x="12214" y="11872"/>
                              <a:pt x="12209" y="11977"/>
                              <a:pt x="12258" y="12057"/>
                            </a:cubicBezTo>
                            <a:lnTo>
                              <a:pt x="12300" y="12215"/>
                            </a:lnTo>
                            <a:lnTo>
                              <a:pt x="12404" y="12462"/>
                            </a:lnTo>
                            <a:lnTo>
                              <a:pt x="12515" y="12738"/>
                            </a:lnTo>
                            <a:cubicBezTo>
                              <a:pt x="12556" y="12789"/>
                              <a:pt x="12589" y="12847"/>
                              <a:pt x="12613" y="12909"/>
                            </a:cubicBezTo>
                            <a:cubicBezTo>
                              <a:pt x="12652" y="13010"/>
                              <a:pt x="12665" y="13119"/>
                              <a:pt x="12662" y="13228"/>
                            </a:cubicBezTo>
                            <a:cubicBezTo>
                              <a:pt x="12659" y="13331"/>
                              <a:pt x="12641" y="13436"/>
                              <a:pt x="12587" y="13522"/>
                            </a:cubicBezTo>
                            <a:cubicBezTo>
                              <a:pt x="12538" y="13603"/>
                              <a:pt x="12461" y="13661"/>
                              <a:pt x="12374" y="13685"/>
                            </a:cubicBezTo>
                            <a:cubicBezTo>
                              <a:pt x="12357" y="13669"/>
                              <a:pt x="12345" y="13649"/>
                              <a:pt x="12339" y="13626"/>
                            </a:cubicBezTo>
                            <a:cubicBezTo>
                              <a:pt x="12321" y="13557"/>
                              <a:pt x="12355" y="13485"/>
                              <a:pt x="12418" y="13461"/>
                            </a:cubicBezTo>
                            <a:cubicBezTo>
                              <a:pt x="12408" y="13436"/>
                              <a:pt x="12396" y="13412"/>
                              <a:pt x="12384" y="13389"/>
                            </a:cubicBezTo>
                            <a:cubicBezTo>
                              <a:pt x="12346" y="13322"/>
                              <a:pt x="12297" y="13263"/>
                              <a:pt x="12240" y="13214"/>
                            </a:cubicBezTo>
                            <a:lnTo>
                              <a:pt x="12143" y="13081"/>
                            </a:lnTo>
                            <a:cubicBezTo>
                              <a:pt x="12128" y="13006"/>
                              <a:pt x="12114" y="12931"/>
                              <a:pt x="12101" y="12856"/>
                            </a:cubicBezTo>
                            <a:cubicBezTo>
                              <a:pt x="12089" y="12787"/>
                              <a:pt x="12076" y="12716"/>
                              <a:pt x="12043" y="12656"/>
                            </a:cubicBezTo>
                            <a:cubicBezTo>
                              <a:pt x="11992" y="12563"/>
                              <a:pt x="11903" y="12506"/>
                              <a:pt x="11804" y="12487"/>
                            </a:cubicBezTo>
                            <a:cubicBezTo>
                              <a:pt x="11728" y="12473"/>
                              <a:pt x="11650" y="12483"/>
                              <a:pt x="11578" y="12515"/>
                            </a:cubicBezTo>
                            <a:cubicBezTo>
                              <a:pt x="11541" y="12556"/>
                              <a:pt x="11487" y="12576"/>
                              <a:pt x="11433" y="12566"/>
                            </a:cubicBezTo>
                            <a:cubicBezTo>
                              <a:pt x="11359" y="12553"/>
                              <a:pt x="11303" y="12489"/>
                              <a:pt x="11294" y="12410"/>
                            </a:cubicBezTo>
                            <a:lnTo>
                              <a:pt x="11069" y="12447"/>
                            </a:lnTo>
                            <a:lnTo>
                              <a:pt x="10769" y="12485"/>
                            </a:lnTo>
                            <a:cubicBezTo>
                              <a:pt x="10692" y="12422"/>
                              <a:pt x="10581" y="12447"/>
                              <a:pt x="10533" y="12536"/>
                            </a:cubicBezTo>
                            <a:cubicBezTo>
                              <a:pt x="10477" y="12642"/>
                              <a:pt x="10535" y="12774"/>
                              <a:pt x="10647" y="12796"/>
                            </a:cubicBezTo>
                            <a:cubicBezTo>
                              <a:pt x="10640" y="12843"/>
                              <a:pt x="10601" y="12878"/>
                              <a:pt x="10556" y="12878"/>
                            </a:cubicBezTo>
                            <a:cubicBezTo>
                              <a:pt x="10517" y="12877"/>
                              <a:pt x="10484" y="12849"/>
                              <a:pt x="10448" y="12833"/>
                            </a:cubicBezTo>
                            <a:cubicBezTo>
                              <a:pt x="10387" y="12806"/>
                              <a:pt x="10318" y="12811"/>
                              <a:pt x="10262" y="12848"/>
                            </a:cubicBezTo>
                            <a:lnTo>
                              <a:pt x="9890" y="12736"/>
                            </a:lnTo>
                            <a:lnTo>
                              <a:pt x="9698" y="12744"/>
                            </a:lnTo>
                            <a:lnTo>
                              <a:pt x="9561" y="12781"/>
                            </a:lnTo>
                            <a:cubicBezTo>
                              <a:pt x="9511" y="12813"/>
                              <a:pt x="9459" y="12842"/>
                              <a:pt x="9405" y="12868"/>
                            </a:cubicBezTo>
                            <a:cubicBezTo>
                              <a:pt x="9327" y="12905"/>
                              <a:pt x="9245" y="12935"/>
                              <a:pt x="9161" y="12957"/>
                            </a:cubicBezTo>
                            <a:cubicBezTo>
                              <a:pt x="9135" y="12986"/>
                              <a:pt x="9104" y="13011"/>
                              <a:pt x="9071" y="13031"/>
                            </a:cubicBezTo>
                            <a:cubicBezTo>
                              <a:pt x="8994" y="13076"/>
                              <a:pt x="8903" y="13092"/>
                              <a:pt x="8837" y="13154"/>
                            </a:cubicBezTo>
                            <a:cubicBezTo>
                              <a:pt x="8802" y="13187"/>
                              <a:pt x="8777" y="13230"/>
                              <a:pt x="8765" y="13278"/>
                            </a:cubicBezTo>
                            <a:cubicBezTo>
                              <a:pt x="8753" y="13328"/>
                              <a:pt x="8742" y="13379"/>
                              <a:pt x="8730" y="13429"/>
                            </a:cubicBezTo>
                            <a:cubicBezTo>
                              <a:pt x="8716" y="13488"/>
                              <a:pt x="8701" y="13548"/>
                              <a:pt x="8686" y="13607"/>
                            </a:cubicBezTo>
                            <a:lnTo>
                              <a:pt x="8681" y="13783"/>
                            </a:lnTo>
                            <a:cubicBezTo>
                              <a:pt x="8682" y="13874"/>
                              <a:pt x="8671" y="13964"/>
                              <a:pt x="8649" y="14052"/>
                            </a:cubicBezTo>
                            <a:cubicBezTo>
                              <a:pt x="8626" y="14140"/>
                              <a:pt x="8593" y="14224"/>
                              <a:pt x="8549" y="14302"/>
                            </a:cubicBezTo>
                            <a:cubicBezTo>
                              <a:pt x="8561" y="14389"/>
                              <a:pt x="8581" y="14474"/>
                              <a:pt x="8607" y="14557"/>
                            </a:cubicBezTo>
                            <a:cubicBezTo>
                              <a:pt x="8651" y="14698"/>
                              <a:pt x="8715" y="14833"/>
                              <a:pt x="8795" y="14955"/>
                            </a:cubicBezTo>
                            <a:lnTo>
                              <a:pt x="8872" y="15104"/>
                            </a:lnTo>
                            <a:lnTo>
                              <a:pt x="8990" y="15311"/>
                            </a:lnTo>
                            <a:cubicBezTo>
                              <a:pt x="9060" y="15309"/>
                              <a:pt x="9128" y="15325"/>
                              <a:pt x="9192" y="15356"/>
                            </a:cubicBezTo>
                            <a:cubicBezTo>
                              <a:pt x="9236" y="15378"/>
                              <a:pt x="9277" y="15408"/>
                              <a:pt x="9322" y="15430"/>
                            </a:cubicBezTo>
                            <a:cubicBezTo>
                              <a:pt x="9377" y="15457"/>
                              <a:pt x="9437" y="15472"/>
                              <a:pt x="9498" y="15479"/>
                            </a:cubicBezTo>
                            <a:cubicBezTo>
                              <a:pt x="9657" y="15497"/>
                              <a:pt x="9815" y="15460"/>
                              <a:pt x="9969" y="15415"/>
                            </a:cubicBezTo>
                            <a:cubicBezTo>
                              <a:pt x="10055" y="15390"/>
                              <a:pt x="10140" y="15363"/>
                              <a:pt x="10224" y="15333"/>
                            </a:cubicBezTo>
                            <a:cubicBezTo>
                              <a:pt x="10255" y="15283"/>
                              <a:pt x="10280" y="15230"/>
                              <a:pt x="10298" y="15173"/>
                            </a:cubicBezTo>
                            <a:cubicBezTo>
                              <a:pt x="10323" y="15097"/>
                              <a:pt x="10335" y="15016"/>
                              <a:pt x="10333" y="14936"/>
                            </a:cubicBezTo>
                            <a:lnTo>
                              <a:pt x="10419" y="14730"/>
                            </a:lnTo>
                            <a:lnTo>
                              <a:pt x="10705" y="14612"/>
                            </a:lnTo>
                            <a:lnTo>
                              <a:pt x="10907" y="14582"/>
                            </a:lnTo>
                            <a:lnTo>
                              <a:pt x="11139" y="14560"/>
                            </a:lnTo>
                            <a:lnTo>
                              <a:pt x="11290" y="14604"/>
                            </a:lnTo>
                            <a:lnTo>
                              <a:pt x="11318" y="14728"/>
                            </a:lnTo>
                            <a:cubicBezTo>
                              <a:pt x="11308" y="14764"/>
                              <a:pt x="11292" y="14798"/>
                              <a:pt x="11272" y="14828"/>
                            </a:cubicBezTo>
                            <a:cubicBezTo>
                              <a:pt x="11236" y="14881"/>
                              <a:pt x="11187" y="14922"/>
                              <a:pt x="11130" y="14947"/>
                            </a:cubicBezTo>
                            <a:cubicBezTo>
                              <a:pt x="11128" y="15011"/>
                              <a:pt x="11128" y="15075"/>
                              <a:pt x="11130" y="15139"/>
                            </a:cubicBezTo>
                            <a:cubicBezTo>
                              <a:pt x="11132" y="15208"/>
                              <a:pt x="11137" y="15278"/>
                              <a:pt x="11119" y="15344"/>
                            </a:cubicBezTo>
                            <a:cubicBezTo>
                              <a:pt x="11101" y="15410"/>
                              <a:pt x="11062" y="15466"/>
                              <a:pt x="11009" y="15505"/>
                            </a:cubicBezTo>
                            <a:cubicBezTo>
                              <a:pt x="11037" y="15517"/>
                              <a:pt x="11060" y="15540"/>
                              <a:pt x="11072" y="15569"/>
                            </a:cubicBezTo>
                            <a:cubicBezTo>
                              <a:pt x="11115" y="15670"/>
                              <a:pt x="11039" y="15782"/>
                              <a:pt x="10935" y="15772"/>
                            </a:cubicBezTo>
                            <a:cubicBezTo>
                              <a:pt x="10909" y="15783"/>
                              <a:pt x="10889" y="15807"/>
                              <a:pt x="10882" y="15836"/>
                            </a:cubicBezTo>
                            <a:cubicBezTo>
                              <a:pt x="10871" y="15877"/>
                              <a:pt x="10886" y="15921"/>
                              <a:pt x="10916" y="15949"/>
                            </a:cubicBezTo>
                            <a:cubicBezTo>
                              <a:pt x="10994" y="16022"/>
                              <a:pt x="11116" y="15982"/>
                              <a:pt x="11142" y="15875"/>
                            </a:cubicBezTo>
                            <a:lnTo>
                              <a:pt x="11369" y="15757"/>
                            </a:lnTo>
                            <a:cubicBezTo>
                              <a:pt x="11387" y="15722"/>
                              <a:pt x="11410" y="15692"/>
                              <a:pt x="11439" y="15668"/>
                            </a:cubicBezTo>
                            <a:cubicBezTo>
                              <a:pt x="11497" y="15617"/>
                              <a:pt x="11572" y="15593"/>
                              <a:pt x="11647" y="15601"/>
                            </a:cubicBezTo>
                            <a:cubicBezTo>
                              <a:pt x="11673" y="15627"/>
                              <a:pt x="11685" y="15663"/>
                              <a:pt x="11682" y="15700"/>
                            </a:cubicBezTo>
                            <a:cubicBezTo>
                              <a:pt x="11679" y="15738"/>
                              <a:pt x="11662" y="15770"/>
                              <a:pt x="11634" y="15789"/>
                            </a:cubicBezTo>
                            <a:cubicBezTo>
                              <a:pt x="11584" y="15823"/>
                              <a:pt x="11514" y="15805"/>
                              <a:pt x="11487" y="15742"/>
                            </a:cubicBezTo>
                            <a:lnTo>
                              <a:pt x="11471" y="15865"/>
                            </a:lnTo>
                            <a:lnTo>
                              <a:pt x="11715" y="15865"/>
                            </a:lnTo>
                            <a:lnTo>
                              <a:pt x="11945" y="15842"/>
                            </a:lnTo>
                            <a:lnTo>
                              <a:pt x="12161" y="15860"/>
                            </a:lnTo>
                            <a:lnTo>
                              <a:pt x="12272" y="15949"/>
                            </a:lnTo>
                            <a:cubicBezTo>
                              <a:pt x="12282" y="15999"/>
                              <a:pt x="12277" y="16052"/>
                              <a:pt x="12259" y="16099"/>
                            </a:cubicBezTo>
                            <a:cubicBezTo>
                              <a:pt x="12238" y="16156"/>
                              <a:pt x="12199" y="16203"/>
                              <a:pt x="12150" y="16233"/>
                            </a:cubicBezTo>
                            <a:lnTo>
                              <a:pt x="12124" y="16495"/>
                            </a:lnTo>
                            <a:lnTo>
                              <a:pt x="12150" y="16676"/>
                            </a:lnTo>
                            <a:lnTo>
                              <a:pt x="12166" y="16791"/>
                            </a:lnTo>
                            <a:lnTo>
                              <a:pt x="12236" y="16910"/>
                            </a:lnTo>
                            <a:lnTo>
                              <a:pt x="12340" y="17004"/>
                            </a:lnTo>
                            <a:lnTo>
                              <a:pt x="12530" y="17140"/>
                            </a:lnTo>
                            <a:lnTo>
                              <a:pt x="12662" y="17184"/>
                            </a:lnTo>
                            <a:cubicBezTo>
                              <a:pt x="12691" y="17185"/>
                              <a:pt x="12720" y="17183"/>
                              <a:pt x="12748" y="17177"/>
                            </a:cubicBezTo>
                            <a:cubicBezTo>
                              <a:pt x="12813" y="17164"/>
                              <a:pt x="12873" y="17133"/>
                              <a:pt x="12924" y="17088"/>
                            </a:cubicBezTo>
                            <a:cubicBezTo>
                              <a:pt x="12961" y="17031"/>
                              <a:pt x="13014" y="16988"/>
                              <a:pt x="13075" y="16965"/>
                            </a:cubicBezTo>
                            <a:cubicBezTo>
                              <a:pt x="13126" y="16945"/>
                              <a:pt x="13182" y="16940"/>
                              <a:pt x="13235" y="16950"/>
                            </a:cubicBezTo>
                            <a:cubicBezTo>
                              <a:pt x="13325" y="16961"/>
                              <a:pt x="13415" y="16973"/>
                              <a:pt x="13505" y="16987"/>
                            </a:cubicBezTo>
                            <a:cubicBezTo>
                              <a:pt x="13590" y="17000"/>
                              <a:pt x="13675" y="17014"/>
                              <a:pt x="13760" y="17029"/>
                            </a:cubicBezTo>
                            <a:cubicBezTo>
                              <a:pt x="13780" y="17020"/>
                              <a:pt x="13800" y="17008"/>
                              <a:pt x="13818" y="16994"/>
                            </a:cubicBezTo>
                            <a:cubicBezTo>
                              <a:pt x="13861" y="16962"/>
                              <a:pt x="13896" y="16918"/>
                              <a:pt x="13920" y="16868"/>
                            </a:cubicBezTo>
                            <a:cubicBezTo>
                              <a:pt x="13958" y="16829"/>
                              <a:pt x="13988" y="16782"/>
                              <a:pt x="14008" y="16730"/>
                            </a:cubicBezTo>
                            <a:cubicBezTo>
                              <a:pt x="14027" y="16682"/>
                              <a:pt x="14036" y="16630"/>
                              <a:pt x="14036" y="16577"/>
                            </a:cubicBezTo>
                            <a:lnTo>
                              <a:pt x="14105" y="16446"/>
                            </a:lnTo>
                            <a:lnTo>
                              <a:pt x="14184" y="16355"/>
                            </a:lnTo>
                            <a:lnTo>
                              <a:pt x="14303" y="16315"/>
                            </a:lnTo>
                            <a:lnTo>
                              <a:pt x="14386" y="16229"/>
                            </a:lnTo>
                            <a:lnTo>
                              <a:pt x="14463" y="16155"/>
                            </a:lnTo>
                            <a:lnTo>
                              <a:pt x="14572" y="16091"/>
                            </a:lnTo>
                            <a:lnTo>
                              <a:pt x="14694" y="16026"/>
                            </a:lnTo>
                            <a:lnTo>
                              <a:pt x="14775" y="15863"/>
                            </a:lnTo>
                            <a:lnTo>
                              <a:pt x="14865" y="15780"/>
                            </a:lnTo>
                            <a:lnTo>
                              <a:pt x="15009" y="15717"/>
                            </a:lnTo>
                            <a:lnTo>
                              <a:pt x="15065" y="15847"/>
                            </a:lnTo>
                            <a:lnTo>
                              <a:pt x="14965" y="15940"/>
                            </a:lnTo>
                            <a:cubicBezTo>
                              <a:pt x="14932" y="15958"/>
                              <a:pt x="14915" y="15998"/>
                              <a:pt x="14924" y="16036"/>
                            </a:cubicBezTo>
                            <a:cubicBezTo>
                              <a:pt x="14946" y="16129"/>
                              <a:pt x="15067" y="16139"/>
                              <a:pt x="15103" y="16051"/>
                            </a:cubicBezTo>
                            <a:lnTo>
                              <a:pt x="15193" y="15920"/>
                            </a:lnTo>
                            <a:lnTo>
                              <a:pt x="15214" y="15722"/>
                            </a:lnTo>
                            <a:cubicBezTo>
                              <a:pt x="15240" y="15695"/>
                              <a:pt x="15275" y="15682"/>
                              <a:pt x="15311" y="15686"/>
                            </a:cubicBezTo>
                            <a:cubicBezTo>
                              <a:pt x="15369" y="15692"/>
                              <a:pt x="15415" y="15740"/>
                              <a:pt x="15472" y="15750"/>
                            </a:cubicBezTo>
                            <a:cubicBezTo>
                              <a:pt x="15522" y="15759"/>
                              <a:pt x="15573" y="15736"/>
                              <a:pt x="15622" y="15750"/>
                            </a:cubicBezTo>
                            <a:cubicBezTo>
                              <a:pt x="15665" y="15761"/>
                              <a:pt x="15697" y="15796"/>
                              <a:pt x="15708" y="15841"/>
                            </a:cubicBezTo>
                            <a:lnTo>
                              <a:pt x="15897" y="15759"/>
                            </a:lnTo>
                            <a:cubicBezTo>
                              <a:pt x="15912" y="15738"/>
                              <a:pt x="15931" y="15720"/>
                              <a:pt x="15952" y="15705"/>
                            </a:cubicBezTo>
                            <a:cubicBezTo>
                              <a:pt x="16001" y="15671"/>
                              <a:pt x="16061" y="15658"/>
                              <a:pt x="16119" y="15668"/>
                            </a:cubicBezTo>
                            <a:cubicBezTo>
                              <a:pt x="16169" y="15681"/>
                              <a:pt x="16221" y="15683"/>
                              <a:pt x="16273" y="15676"/>
                            </a:cubicBezTo>
                            <a:cubicBezTo>
                              <a:pt x="16322" y="15668"/>
                              <a:pt x="16370" y="15652"/>
                              <a:pt x="16414" y="15626"/>
                            </a:cubicBezTo>
                            <a:cubicBezTo>
                              <a:pt x="16471" y="15600"/>
                              <a:pt x="16522" y="15564"/>
                              <a:pt x="16568" y="15520"/>
                            </a:cubicBezTo>
                            <a:cubicBezTo>
                              <a:pt x="16610" y="15478"/>
                              <a:pt x="16646" y="15430"/>
                              <a:pt x="16674" y="15376"/>
                            </a:cubicBezTo>
                            <a:cubicBezTo>
                              <a:pt x="16701" y="15337"/>
                              <a:pt x="16735" y="15305"/>
                              <a:pt x="16774" y="15280"/>
                            </a:cubicBezTo>
                            <a:cubicBezTo>
                              <a:pt x="16825" y="15248"/>
                              <a:pt x="16882" y="15230"/>
                              <a:pt x="16941" y="15228"/>
                            </a:cubicBezTo>
                            <a:lnTo>
                              <a:pt x="16912" y="15376"/>
                            </a:lnTo>
                            <a:lnTo>
                              <a:pt x="17051" y="15371"/>
                            </a:lnTo>
                            <a:lnTo>
                              <a:pt x="17222" y="15364"/>
                            </a:lnTo>
                            <a:lnTo>
                              <a:pt x="17277" y="15457"/>
                            </a:lnTo>
                            <a:lnTo>
                              <a:pt x="17382" y="15457"/>
                            </a:lnTo>
                            <a:lnTo>
                              <a:pt x="17563" y="15484"/>
                            </a:lnTo>
                            <a:cubicBezTo>
                              <a:pt x="17620" y="15517"/>
                              <a:pt x="17682" y="15541"/>
                              <a:pt x="17745" y="15558"/>
                            </a:cubicBezTo>
                            <a:cubicBezTo>
                              <a:pt x="17822" y="15578"/>
                              <a:pt x="17901" y="15585"/>
                              <a:pt x="17980" y="15580"/>
                            </a:cubicBezTo>
                            <a:cubicBezTo>
                              <a:pt x="18020" y="15573"/>
                              <a:pt x="18059" y="15561"/>
                              <a:pt x="18096" y="15543"/>
                            </a:cubicBezTo>
                            <a:cubicBezTo>
                              <a:pt x="18150" y="15518"/>
                              <a:pt x="18199" y="15483"/>
                              <a:pt x="18251" y="15454"/>
                            </a:cubicBezTo>
                            <a:cubicBezTo>
                              <a:pt x="18310" y="15421"/>
                              <a:pt x="18373" y="15396"/>
                              <a:pt x="18437" y="15378"/>
                            </a:cubicBezTo>
                            <a:cubicBezTo>
                              <a:pt x="18482" y="15358"/>
                              <a:pt x="18526" y="15337"/>
                              <a:pt x="18569" y="15316"/>
                            </a:cubicBezTo>
                            <a:cubicBezTo>
                              <a:pt x="18610" y="15296"/>
                              <a:pt x="18651" y="15275"/>
                              <a:pt x="18694" y="15261"/>
                            </a:cubicBezTo>
                            <a:cubicBezTo>
                              <a:pt x="18742" y="15247"/>
                              <a:pt x="18791" y="15242"/>
                              <a:pt x="18840" y="15246"/>
                            </a:cubicBezTo>
                            <a:lnTo>
                              <a:pt x="18942" y="15232"/>
                            </a:lnTo>
                            <a:lnTo>
                              <a:pt x="19062" y="15343"/>
                            </a:lnTo>
                            <a:lnTo>
                              <a:pt x="19037" y="15464"/>
                            </a:lnTo>
                            <a:lnTo>
                              <a:pt x="19096" y="15522"/>
                            </a:lnTo>
                            <a:lnTo>
                              <a:pt x="19177" y="15535"/>
                            </a:lnTo>
                            <a:cubicBezTo>
                              <a:pt x="19178" y="15563"/>
                              <a:pt x="19179" y="15591"/>
                              <a:pt x="19180" y="15619"/>
                            </a:cubicBezTo>
                            <a:cubicBezTo>
                              <a:pt x="19180" y="15657"/>
                              <a:pt x="19180" y="15696"/>
                              <a:pt x="19180" y="15735"/>
                            </a:cubicBezTo>
                            <a:cubicBezTo>
                              <a:pt x="19210" y="15759"/>
                              <a:pt x="19244" y="15776"/>
                              <a:pt x="19281" y="15784"/>
                            </a:cubicBezTo>
                            <a:cubicBezTo>
                              <a:pt x="19315" y="15791"/>
                              <a:pt x="19350" y="15791"/>
                              <a:pt x="19383" y="15784"/>
                            </a:cubicBezTo>
                            <a:lnTo>
                              <a:pt x="19461" y="15703"/>
                            </a:lnTo>
                            <a:lnTo>
                              <a:pt x="19622" y="15601"/>
                            </a:lnTo>
                            <a:lnTo>
                              <a:pt x="19682" y="15557"/>
                            </a:lnTo>
                            <a:lnTo>
                              <a:pt x="19823" y="15461"/>
                            </a:lnTo>
                            <a:lnTo>
                              <a:pt x="19946" y="15414"/>
                            </a:lnTo>
                            <a:lnTo>
                              <a:pt x="20087" y="15436"/>
                            </a:lnTo>
                            <a:lnTo>
                              <a:pt x="20392" y="15113"/>
                            </a:lnTo>
                            <a:cubicBezTo>
                              <a:pt x="20433" y="15083"/>
                              <a:pt x="20473" y="15051"/>
                              <a:pt x="20510" y="15016"/>
                            </a:cubicBezTo>
                            <a:cubicBezTo>
                              <a:pt x="20554" y="14975"/>
                              <a:pt x="20595" y="14931"/>
                              <a:pt x="20633" y="14883"/>
                            </a:cubicBezTo>
                            <a:cubicBezTo>
                              <a:pt x="20671" y="14828"/>
                              <a:pt x="20703" y="14769"/>
                              <a:pt x="20731" y="14708"/>
                            </a:cubicBezTo>
                            <a:cubicBezTo>
                              <a:pt x="20760" y="14642"/>
                              <a:pt x="20782" y="14573"/>
                              <a:pt x="20798" y="14502"/>
                            </a:cubicBezTo>
                            <a:lnTo>
                              <a:pt x="20854" y="14369"/>
                            </a:lnTo>
                            <a:lnTo>
                              <a:pt x="21220" y="14097"/>
                            </a:lnTo>
                            <a:lnTo>
                              <a:pt x="21600" y="13667"/>
                            </a:lnTo>
                            <a:cubicBezTo>
                              <a:pt x="20995" y="15418"/>
                              <a:pt x="20065" y="17021"/>
                              <a:pt x="18866" y="18381"/>
                            </a:cubicBezTo>
                            <a:cubicBezTo>
                              <a:pt x="17655" y="19753"/>
                              <a:pt x="16194" y="20848"/>
                              <a:pt x="14574" y="21600"/>
                            </a:cubicBezTo>
                            <a:lnTo>
                              <a:pt x="14750" y="20991"/>
                            </a:lnTo>
                            <a:lnTo>
                              <a:pt x="14599" y="20978"/>
                            </a:lnTo>
                            <a:lnTo>
                              <a:pt x="14486" y="20965"/>
                            </a:lnTo>
                            <a:lnTo>
                              <a:pt x="14417" y="20987"/>
                            </a:lnTo>
                            <a:lnTo>
                              <a:pt x="14284" y="21002"/>
                            </a:lnTo>
                            <a:lnTo>
                              <a:pt x="14142" y="21022"/>
                            </a:lnTo>
                            <a:cubicBezTo>
                              <a:pt x="14098" y="21025"/>
                              <a:pt x="14053" y="21027"/>
                              <a:pt x="14008" y="21029"/>
                            </a:cubicBezTo>
                            <a:cubicBezTo>
                              <a:pt x="13951" y="21032"/>
                              <a:pt x="13895" y="21035"/>
                              <a:pt x="13838" y="21037"/>
                            </a:cubicBezTo>
                            <a:lnTo>
                              <a:pt x="13664" y="21022"/>
                            </a:lnTo>
                            <a:lnTo>
                              <a:pt x="13606" y="20927"/>
                            </a:lnTo>
                            <a:lnTo>
                              <a:pt x="13627" y="20853"/>
                            </a:lnTo>
                            <a:lnTo>
                              <a:pt x="13627" y="20782"/>
                            </a:lnTo>
                            <a:cubicBezTo>
                              <a:pt x="13595" y="20753"/>
                              <a:pt x="13563" y="20725"/>
                              <a:pt x="13532" y="20695"/>
                            </a:cubicBezTo>
                            <a:cubicBezTo>
                              <a:pt x="13497" y="20661"/>
                              <a:pt x="13462" y="20627"/>
                              <a:pt x="13428" y="20591"/>
                            </a:cubicBezTo>
                            <a:lnTo>
                              <a:pt x="13262" y="20421"/>
                            </a:lnTo>
                            <a:lnTo>
                              <a:pt x="13165" y="20251"/>
                            </a:lnTo>
                            <a:lnTo>
                              <a:pt x="13097" y="20206"/>
                            </a:lnTo>
                            <a:lnTo>
                              <a:pt x="12974" y="20132"/>
                            </a:lnTo>
                            <a:lnTo>
                              <a:pt x="12851" y="20147"/>
                            </a:lnTo>
                            <a:lnTo>
                              <a:pt x="12679" y="20118"/>
                            </a:lnTo>
                            <a:lnTo>
                              <a:pt x="12675" y="20031"/>
                            </a:lnTo>
                            <a:lnTo>
                              <a:pt x="12730" y="19989"/>
                            </a:lnTo>
                            <a:lnTo>
                              <a:pt x="12668" y="19829"/>
                            </a:lnTo>
                            <a:lnTo>
                              <a:pt x="12668" y="19747"/>
                            </a:lnTo>
                            <a:lnTo>
                              <a:pt x="12772" y="19680"/>
                            </a:lnTo>
                            <a:lnTo>
                              <a:pt x="12881" y="19598"/>
                            </a:lnTo>
                            <a:lnTo>
                              <a:pt x="12969" y="19517"/>
                            </a:lnTo>
                            <a:lnTo>
                              <a:pt x="12869" y="19465"/>
                            </a:lnTo>
                            <a:lnTo>
                              <a:pt x="12831" y="19350"/>
                            </a:lnTo>
                            <a:lnTo>
                              <a:pt x="12879" y="19115"/>
                            </a:lnTo>
                            <a:lnTo>
                              <a:pt x="12946" y="19011"/>
                            </a:lnTo>
                            <a:lnTo>
                              <a:pt x="12995" y="18937"/>
                            </a:lnTo>
                            <a:lnTo>
                              <a:pt x="13009" y="18841"/>
                            </a:lnTo>
                            <a:cubicBezTo>
                              <a:pt x="13038" y="18804"/>
                              <a:pt x="13071" y="18771"/>
                              <a:pt x="13108" y="18742"/>
                            </a:cubicBezTo>
                            <a:cubicBezTo>
                              <a:pt x="13140" y="18717"/>
                              <a:pt x="13175" y="18696"/>
                              <a:pt x="13212" y="18678"/>
                            </a:cubicBezTo>
                            <a:lnTo>
                              <a:pt x="13399" y="18498"/>
                            </a:lnTo>
                            <a:lnTo>
                              <a:pt x="13532" y="18261"/>
                            </a:lnTo>
                            <a:lnTo>
                              <a:pt x="13641" y="18101"/>
                            </a:lnTo>
                            <a:lnTo>
                              <a:pt x="13641" y="18005"/>
                            </a:lnTo>
                            <a:lnTo>
                              <a:pt x="13634" y="17908"/>
                            </a:lnTo>
                            <a:lnTo>
                              <a:pt x="13648" y="17834"/>
                            </a:lnTo>
                            <a:lnTo>
                              <a:pt x="13661" y="17694"/>
                            </a:lnTo>
                            <a:lnTo>
                              <a:pt x="13654" y="17501"/>
                            </a:lnTo>
                            <a:cubicBezTo>
                              <a:pt x="13611" y="17467"/>
                              <a:pt x="13568" y="17434"/>
                              <a:pt x="13525" y="17400"/>
                            </a:cubicBezTo>
                            <a:cubicBezTo>
                              <a:pt x="13480" y="17366"/>
                              <a:pt x="13435" y="17332"/>
                              <a:pt x="13390" y="17299"/>
                            </a:cubicBezTo>
                            <a:lnTo>
                              <a:pt x="13335" y="17173"/>
                            </a:lnTo>
                            <a:lnTo>
                              <a:pt x="13154" y="17136"/>
                            </a:lnTo>
                            <a:lnTo>
                              <a:pt x="13110" y="17213"/>
                            </a:lnTo>
                            <a:lnTo>
                              <a:pt x="13008" y="17257"/>
                            </a:lnTo>
                            <a:lnTo>
                              <a:pt x="13002" y="17382"/>
                            </a:lnTo>
                            <a:lnTo>
                              <a:pt x="12925" y="17476"/>
                            </a:lnTo>
                            <a:lnTo>
                              <a:pt x="12807" y="17491"/>
                            </a:lnTo>
                            <a:lnTo>
                              <a:pt x="12693" y="17491"/>
                            </a:lnTo>
                            <a:cubicBezTo>
                              <a:pt x="12657" y="17497"/>
                              <a:pt x="12619" y="17499"/>
                              <a:pt x="12582" y="17498"/>
                            </a:cubicBezTo>
                            <a:cubicBezTo>
                              <a:pt x="12512" y="17497"/>
                              <a:pt x="12442" y="17484"/>
                              <a:pt x="12376" y="17461"/>
                            </a:cubicBezTo>
                            <a:lnTo>
                              <a:pt x="12230" y="17439"/>
                            </a:lnTo>
                            <a:lnTo>
                              <a:pt x="12087" y="17417"/>
                            </a:lnTo>
                            <a:lnTo>
                              <a:pt x="12040" y="17293"/>
                            </a:lnTo>
                            <a:lnTo>
                              <a:pt x="11943" y="17278"/>
                            </a:lnTo>
                            <a:lnTo>
                              <a:pt x="11832" y="17271"/>
                            </a:lnTo>
                            <a:lnTo>
                              <a:pt x="11684" y="17240"/>
                            </a:lnTo>
                            <a:lnTo>
                              <a:pt x="11594" y="17210"/>
                            </a:lnTo>
                            <a:lnTo>
                              <a:pt x="11536" y="17052"/>
                            </a:lnTo>
                            <a:lnTo>
                              <a:pt x="11497" y="16966"/>
                            </a:lnTo>
                            <a:lnTo>
                              <a:pt x="11294" y="16770"/>
                            </a:lnTo>
                            <a:lnTo>
                              <a:pt x="11162" y="16667"/>
                            </a:lnTo>
                            <a:lnTo>
                              <a:pt x="11021" y="16602"/>
                            </a:lnTo>
                            <a:lnTo>
                              <a:pt x="10879" y="16600"/>
                            </a:lnTo>
                            <a:lnTo>
                              <a:pt x="10582" y="16570"/>
                            </a:lnTo>
                            <a:lnTo>
                              <a:pt x="10482" y="16514"/>
                            </a:lnTo>
                            <a:lnTo>
                              <a:pt x="10260" y="16484"/>
                            </a:lnTo>
                            <a:lnTo>
                              <a:pt x="10018" y="16462"/>
                            </a:lnTo>
                            <a:lnTo>
                              <a:pt x="9851" y="16380"/>
                            </a:lnTo>
                            <a:lnTo>
                              <a:pt x="9740" y="16247"/>
                            </a:lnTo>
                            <a:lnTo>
                              <a:pt x="9629" y="16158"/>
                            </a:lnTo>
                            <a:lnTo>
                              <a:pt x="9471" y="16064"/>
                            </a:lnTo>
                            <a:lnTo>
                              <a:pt x="9348" y="16026"/>
                            </a:lnTo>
                            <a:lnTo>
                              <a:pt x="9086" y="16026"/>
                            </a:lnTo>
                            <a:cubicBezTo>
                              <a:pt x="9018" y="16049"/>
                              <a:pt x="8949" y="16069"/>
                              <a:pt x="8880" y="16086"/>
                            </a:cubicBezTo>
                            <a:cubicBezTo>
                              <a:pt x="8816" y="16101"/>
                              <a:pt x="8752" y="16113"/>
                              <a:pt x="8687" y="16123"/>
                            </a:cubicBezTo>
                            <a:cubicBezTo>
                              <a:pt x="8651" y="16123"/>
                              <a:pt x="8616" y="16116"/>
                              <a:pt x="8583" y="16100"/>
                            </a:cubicBezTo>
                            <a:cubicBezTo>
                              <a:pt x="8545" y="16082"/>
                              <a:pt x="8511" y="16054"/>
                              <a:pt x="8486" y="16019"/>
                            </a:cubicBezTo>
                            <a:lnTo>
                              <a:pt x="8304" y="15945"/>
                            </a:lnTo>
                            <a:lnTo>
                              <a:pt x="8244" y="15908"/>
                            </a:lnTo>
                            <a:lnTo>
                              <a:pt x="8146" y="15901"/>
                            </a:lnTo>
                            <a:lnTo>
                              <a:pt x="8051" y="15856"/>
                            </a:lnTo>
                            <a:lnTo>
                              <a:pt x="7947" y="15797"/>
                            </a:lnTo>
                            <a:lnTo>
                              <a:pt x="7787" y="15715"/>
                            </a:lnTo>
                            <a:lnTo>
                              <a:pt x="7692" y="15678"/>
                            </a:lnTo>
                            <a:cubicBezTo>
                              <a:pt x="7650" y="15669"/>
                              <a:pt x="7610" y="15652"/>
                              <a:pt x="7574" y="15627"/>
                            </a:cubicBezTo>
                            <a:cubicBezTo>
                              <a:pt x="7513" y="15584"/>
                              <a:pt x="7467" y="15522"/>
                              <a:pt x="7442" y="15449"/>
                            </a:cubicBezTo>
                            <a:lnTo>
                              <a:pt x="7244" y="15434"/>
                            </a:lnTo>
                            <a:lnTo>
                              <a:pt x="7026" y="15332"/>
                            </a:lnTo>
                            <a:lnTo>
                              <a:pt x="6917" y="15226"/>
                            </a:lnTo>
                            <a:lnTo>
                              <a:pt x="6773" y="15092"/>
                            </a:lnTo>
                            <a:lnTo>
                              <a:pt x="6718" y="14996"/>
                            </a:lnTo>
                            <a:lnTo>
                              <a:pt x="6704" y="14803"/>
                            </a:lnTo>
                            <a:lnTo>
                              <a:pt x="6765" y="14736"/>
                            </a:lnTo>
                            <a:lnTo>
                              <a:pt x="6751" y="14628"/>
                            </a:lnTo>
                            <a:lnTo>
                              <a:pt x="6668" y="14423"/>
                            </a:lnTo>
                            <a:lnTo>
                              <a:pt x="6454" y="14101"/>
                            </a:lnTo>
                            <a:lnTo>
                              <a:pt x="6341" y="13946"/>
                            </a:lnTo>
                            <a:lnTo>
                              <a:pt x="6275" y="13847"/>
                            </a:lnTo>
                            <a:lnTo>
                              <a:pt x="6185" y="13760"/>
                            </a:lnTo>
                            <a:lnTo>
                              <a:pt x="6101" y="13671"/>
                            </a:lnTo>
                            <a:lnTo>
                              <a:pt x="6020" y="13597"/>
                            </a:lnTo>
                            <a:lnTo>
                              <a:pt x="5987" y="13530"/>
                            </a:lnTo>
                            <a:lnTo>
                              <a:pt x="5988" y="13389"/>
                            </a:lnTo>
                            <a:lnTo>
                              <a:pt x="5974" y="13290"/>
                            </a:lnTo>
                            <a:lnTo>
                              <a:pt x="5856" y="13186"/>
                            </a:lnTo>
                            <a:cubicBezTo>
                              <a:pt x="5819" y="13118"/>
                              <a:pt x="5779" y="13052"/>
                              <a:pt x="5736" y="12989"/>
                            </a:cubicBezTo>
                            <a:cubicBezTo>
                              <a:pt x="5704" y="12942"/>
                              <a:pt x="5670" y="12897"/>
                              <a:pt x="5635" y="12853"/>
                            </a:cubicBezTo>
                            <a:lnTo>
                              <a:pt x="5558" y="12742"/>
                            </a:lnTo>
                            <a:lnTo>
                              <a:pt x="5449" y="12628"/>
                            </a:lnTo>
                            <a:cubicBezTo>
                              <a:pt x="5397" y="12606"/>
                              <a:pt x="5362" y="12554"/>
                              <a:pt x="5359" y="12495"/>
                            </a:cubicBezTo>
                            <a:cubicBezTo>
                              <a:pt x="5355" y="12444"/>
                              <a:pt x="5377" y="12395"/>
                              <a:pt x="5415" y="12364"/>
                            </a:cubicBezTo>
                            <a:lnTo>
                              <a:pt x="5394" y="12119"/>
                            </a:lnTo>
                            <a:lnTo>
                              <a:pt x="5325" y="11968"/>
                            </a:lnTo>
                            <a:lnTo>
                              <a:pt x="5166" y="11822"/>
                            </a:lnTo>
                            <a:lnTo>
                              <a:pt x="5013" y="11755"/>
                            </a:lnTo>
                            <a:lnTo>
                              <a:pt x="5012" y="11918"/>
                            </a:lnTo>
                            <a:lnTo>
                              <a:pt x="5039" y="12079"/>
                            </a:lnTo>
                            <a:lnTo>
                              <a:pt x="5109" y="12264"/>
                            </a:lnTo>
                            <a:lnTo>
                              <a:pt x="5150" y="12351"/>
                            </a:lnTo>
                            <a:lnTo>
                              <a:pt x="5247" y="12502"/>
                            </a:lnTo>
                            <a:lnTo>
                              <a:pt x="5321" y="12634"/>
                            </a:lnTo>
                            <a:lnTo>
                              <a:pt x="5314" y="12769"/>
                            </a:lnTo>
                            <a:lnTo>
                              <a:pt x="5389" y="12885"/>
                            </a:lnTo>
                            <a:lnTo>
                              <a:pt x="5472" y="13018"/>
                            </a:lnTo>
                            <a:lnTo>
                              <a:pt x="5565" y="13176"/>
                            </a:lnTo>
                            <a:lnTo>
                              <a:pt x="5577" y="13290"/>
                            </a:lnTo>
                            <a:lnTo>
                              <a:pt x="5639" y="13477"/>
                            </a:lnTo>
                            <a:lnTo>
                              <a:pt x="5667" y="13609"/>
                            </a:lnTo>
                            <a:lnTo>
                              <a:pt x="5667" y="13694"/>
                            </a:lnTo>
                            <a:lnTo>
                              <a:pt x="5774" y="13736"/>
                            </a:lnTo>
                            <a:lnTo>
                              <a:pt x="5875" y="13857"/>
                            </a:lnTo>
                            <a:lnTo>
                              <a:pt x="5943" y="13973"/>
                            </a:lnTo>
                            <a:lnTo>
                              <a:pt x="5943" y="14087"/>
                            </a:lnTo>
                            <a:lnTo>
                              <a:pt x="5875" y="14138"/>
                            </a:lnTo>
                            <a:lnTo>
                              <a:pt x="5725" y="14044"/>
                            </a:lnTo>
                            <a:lnTo>
                              <a:pt x="5598" y="13872"/>
                            </a:lnTo>
                            <a:lnTo>
                              <a:pt x="5544" y="13793"/>
                            </a:lnTo>
                            <a:lnTo>
                              <a:pt x="5454" y="13741"/>
                            </a:lnTo>
                            <a:lnTo>
                              <a:pt x="5352" y="13666"/>
                            </a:lnTo>
                            <a:lnTo>
                              <a:pt x="5296" y="13585"/>
                            </a:lnTo>
                            <a:cubicBezTo>
                              <a:pt x="5309" y="13549"/>
                              <a:pt x="5318" y="13512"/>
                              <a:pt x="5324" y="13474"/>
                            </a:cubicBezTo>
                            <a:cubicBezTo>
                              <a:pt x="5332" y="13417"/>
                              <a:pt x="5332" y="13360"/>
                              <a:pt x="5324" y="13303"/>
                            </a:cubicBezTo>
                            <a:cubicBezTo>
                              <a:pt x="5305" y="13264"/>
                              <a:pt x="5284" y="13226"/>
                              <a:pt x="5261" y="13189"/>
                            </a:cubicBezTo>
                            <a:cubicBezTo>
                              <a:pt x="5223" y="13130"/>
                              <a:pt x="5178" y="13075"/>
                              <a:pt x="5129" y="13026"/>
                            </a:cubicBezTo>
                            <a:lnTo>
                              <a:pt x="4901" y="12863"/>
                            </a:lnTo>
                            <a:lnTo>
                              <a:pt x="4781" y="12722"/>
                            </a:lnTo>
                            <a:lnTo>
                              <a:pt x="4851" y="12663"/>
                            </a:lnTo>
                            <a:lnTo>
                              <a:pt x="5005" y="12678"/>
                            </a:lnTo>
                            <a:lnTo>
                              <a:pt x="5033" y="12515"/>
                            </a:lnTo>
                            <a:cubicBezTo>
                              <a:pt x="5022" y="12432"/>
                              <a:pt x="4988" y="12354"/>
                              <a:pt x="4935" y="12292"/>
                            </a:cubicBezTo>
                            <a:cubicBezTo>
                              <a:pt x="4898" y="12248"/>
                              <a:pt x="4852" y="12213"/>
                              <a:pt x="4801" y="12189"/>
                            </a:cubicBezTo>
                            <a:lnTo>
                              <a:pt x="4715" y="11949"/>
                            </a:lnTo>
                            <a:lnTo>
                              <a:pt x="4662" y="11732"/>
                            </a:lnTo>
                            <a:lnTo>
                              <a:pt x="4648" y="11591"/>
                            </a:lnTo>
                            <a:lnTo>
                              <a:pt x="4627" y="11487"/>
                            </a:lnTo>
                            <a:lnTo>
                              <a:pt x="4586" y="11332"/>
                            </a:lnTo>
                            <a:lnTo>
                              <a:pt x="4532" y="11231"/>
                            </a:lnTo>
                            <a:lnTo>
                              <a:pt x="4469" y="11127"/>
                            </a:lnTo>
                            <a:cubicBezTo>
                              <a:pt x="4455" y="11089"/>
                              <a:pt x="4439" y="11051"/>
                              <a:pt x="4420" y="11016"/>
                            </a:cubicBezTo>
                            <a:cubicBezTo>
                              <a:pt x="4402" y="10980"/>
                              <a:pt x="4380" y="10946"/>
                              <a:pt x="4353" y="10917"/>
                            </a:cubicBezTo>
                            <a:cubicBezTo>
                              <a:pt x="4302" y="10864"/>
                              <a:pt x="4235" y="10834"/>
                              <a:pt x="4169" y="10806"/>
                            </a:cubicBezTo>
                            <a:cubicBezTo>
                              <a:pt x="4118" y="10784"/>
                              <a:pt x="4067" y="10761"/>
                              <a:pt x="4017" y="10739"/>
                            </a:cubicBezTo>
                            <a:lnTo>
                              <a:pt x="4017" y="10628"/>
                            </a:lnTo>
                            <a:cubicBezTo>
                              <a:pt x="4019" y="10594"/>
                              <a:pt x="4020" y="10560"/>
                              <a:pt x="4019" y="10527"/>
                            </a:cubicBezTo>
                            <a:cubicBezTo>
                              <a:pt x="4019" y="10449"/>
                              <a:pt x="4012" y="10373"/>
                              <a:pt x="4001" y="10296"/>
                            </a:cubicBezTo>
                            <a:lnTo>
                              <a:pt x="3910" y="10081"/>
                            </a:lnTo>
                            <a:lnTo>
                              <a:pt x="3815" y="9819"/>
                            </a:lnTo>
                            <a:lnTo>
                              <a:pt x="3821" y="9591"/>
                            </a:lnTo>
                            <a:lnTo>
                              <a:pt x="3843" y="9426"/>
                            </a:lnTo>
                            <a:lnTo>
                              <a:pt x="3805" y="9077"/>
                            </a:lnTo>
                            <a:lnTo>
                              <a:pt x="3761" y="8972"/>
                            </a:lnTo>
                            <a:lnTo>
                              <a:pt x="3858" y="8809"/>
                            </a:lnTo>
                            <a:lnTo>
                              <a:pt x="3886" y="8671"/>
                            </a:lnTo>
                            <a:lnTo>
                              <a:pt x="3900" y="8500"/>
                            </a:lnTo>
                            <a:lnTo>
                              <a:pt x="3933" y="8389"/>
                            </a:lnTo>
                            <a:lnTo>
                              <a:pt x="4014" y="8214"/>
                            </a:lnTo>
                            <a:lnTo>
                              <a:pt x="4056" y="8112"/>
                            </a:lnTo>
                            <a:cubicBezTo>
                              <a:pt x="4089" y="8064"/>
                              <a:pt x="4117" y="8012"/>
                              <a:pt x="4139" y="7956"/>
                            </a:cubicBezTo>
                            <a:cubicBezTo>
                              <a:pt x="4160" y="7903"/>
                              <a:pt x="4176" y="7848"/>
                              <a:pt x="4186" y="7791"/>
                            </a:cubicBezTo>
                            <a:lnTo>
                              <a:pt x="4325" y="7527"/>
                            </a:lnTo>
                            <a:lnTo>
                              <a:pt x="4367" y="7352"/>
                            </a:lnTo>
                            <a:lnTo>
                              <a:pt x="4346" y="7226"/>
                            </a:lnTo>
                            <a:lnTo>
                              <a:pt x="4304" y="7102"/>
                            </a:lnTo>
                            <a:lnTo>
                              <a:pt x="4381" y="6944"/>
                            </a:lnTo>
                            <a:lnTo>
                              <a:pt x="4346" y="6858"/>
                            </a:lnTo>
                            <a:lnTo>
                              <a:pt x="4237" y="6727"/>
                            </a:lnTo>
                            <a:lnTo>
                              <a:pt x="4172" y="6595"/>
                            </a:lnTo>
                            <a:lnTo>
                              <a:pt x="4126" y="6464"/>
                            </a:lnTo>
                            <a:lnTo>
                              <a:pt x="4112" y="6378"/>
                            </a:lnTo>
                            <a:lnTo>
                              <a:pt x="4049" y="6267"/>
                            </a:lnTo>
                            <a:lnTo>
                              <a:pt x="4102" y="6183"/>
                            </a:lnTo>
                            <a:lnTo>
                              <a:pt x="4204" y="6100"/>
                            </a:lnTo>
                            <a:lnTo>
                              <a:pt x="4218" y="6026"/>
                            </a:lnTo>
                            <a:lnTo>
                              <a:pt x="4204" y="5873"/>
                            </a:lnTo>
                            <a:lnTo>
                              <a:pt x="4176" y="5697"/>
                            </a:lnTo>
                            <a:lnTo>
                              <a:pt x="4128" y="5431"/>
                            </a:lnTo>
                            <a:lnTo>
                              <a:pt x="4116" y="5359"/>
                            </a:lnTo>
                            <a:lnTo>
                              <a:pt x="4165" y="5250"/>
                            </a:lnTo>
                            <a:lnTo>
                              <a:pt x="4206" y="5043"/>
                            </a:lnTo>
                            <a:lnTo>
                              <a:pt x="4074" y="5013"/>
                            </a:lnTo>
                            <a:cubicBezTo>
                              <a:pt x="4031" y="5035"/>
                              <a:pt x="3981" y="5026"/>
                              <a:pt x="3947" y="4991"/>
                            </a:cubicBezTo>
                            <a:cubicBezTo>
                              <a:pt x="3897" y="4941"/>
                              <a:pt x="3897" y="4856"/>
                              <a:pt x="3947" y="4806"/>
                            </a:cubicBezTo>
                            <a:lnTo>
                              <a:pt x="3972" y="4719"/>
                            </a:lnTo>
                            <a:lnTo>
                              <a:pt x="4013" y="4535"/>
                            </a:lnTo>
                            <a:lnTo>
                              <a:pt x="3965" y="4446"/>
                            </a:lnTo>
                            <a:cubicBezTo>
                              <a:pt x="3975" y="4384"/>
                              <a:pt x="3981" y="4320"/>
                              <a:pt x="3981" y="4256"/>
                            </a:cubicBezTo>
                            <a:cubicBezTo>
                              <a:pt x="3981" y="4197"/>
                              <a:pt x="3976" y="4137"/>
                              <a:pt x="3967" y="4078"/>
                            </a:cubicBezTo>
                            <a:cubicBezTo>
                              <a:pt x="3978" y="4040"/>
                              <a:pt x="3987" y="4002"/>
                              <a:pt x="3992" y="3962"/>
                            </a:cubicBezTo>
                            <a:cubicBezTo>
                              <a:pt x="3998" y="3922"/>
                              <a:pt x="4000" y="3882"/>
                              <a:pt x="3999" y="3841"/>
                            </a:cubicBezTo>
                            <a:lnTo>
                              <a:pt x="3951" y="3670"/>
                            </a:lnTo>
                            <a:lnTo>
                              <a:pt x="3932" y="3510"/>
                            </a:lnTo>
                            <a:lnTo>
                              <a:pt x="3925" y="3391"/>
                            </a:lnTo>
                            <a:cubicBezTo>
                              <a:pt x="3885" y="3400"/>
                              <a:pt x="3844" y="3392"/>
                              <a:pt x="3809" y="3369"/>
                            </a:cubicBezTo>
                            <a:cubicBezTo>
                              <a:pt x="3762" y="3338"/>
                              <a:pt x="3733" y="3282"/>
                              <a:pt x="3733" y="3223"/>
                            </a:cubicBezTo>
                            <a:lnTo>
                              <a:pt x="3606" y="3139"/>
                            </a:lnTo>
                            <a:lnTo>
                              <a:pt x="3535" y="3122"/>
                            </a:lnTo>
                            <a:lnTo>
                              <a:pt x="3513" y="3031"/>
                            </a:lnTo>
                            <a:lnTo>
                              <a:pt x="3497" y="2935"/>
                            </a:lnTo>
                            <a:lnTo>
                              <a:pt x="3435" y="2863"/>
                            </a:lnTo>
                            <a:lnTo>
                              <a:pt x="3316" y="2856"/>
                            </a:lnTo>
                            <a:lnTo>
                              <a:pt x="3219" y="2871"/>
                            </a:lnTo>
                            <a:lnTo>
                              <a:pt x="3134" y="2780"/>
                            </a:lnTo>
                            <a:lnTo>
                              <a:pt x="2927" y="2750"/>
                            </a:lnTo>
                            <a:lnTo>
                              <a:pt x="2816" y="2683"/>
                            </a:lnTo>
                            <a:lnTo>
                              <a:pt x="2757" y="2787"/>
                            </a:lnTo>
                            <a:lnTo>
                              <a:pt x="2677" y="2878"/>
                            </a:lnTo>
                            <a:cubicBezTo>
                              <a:pt x="2624" y="2900"/>
                              <a:pt x="2570" y="2922"/>
                              <a:pt x="2517" y="2942"/>
                            </a:cubicBezTo>
                            <a:cubicBezTo>
                              <a:pt x="2470" y="2960"/>
                              <a:pt x="2423" y="2978"/>
                              <a:pt x="2376" y="2994"/>
                            </a:cubicBezTo>
                            <a:lnTo>
                              <a:pt x="2156" y="2979"/>
                            </a:lnTo>
                            <a:lnTo>
                              <a:pt x="2099" y="2906"/>
                            </a:lnTo>
                            <a:lnTo>
                              <a:pt x="2230" y="2775"/>
                            </a:lnTo>
                            <a:cubicBezTo>
                              <a:pt x="2285" y="2773"/>
                              <a:pt x="2340" y="2768"/>
                              <a:pt x="2394" y="2760"/>
                            </a:cubicBezTo>
                            <a:cubicBezTo>
                              <a:pt x="2490" y="2746"/>
                              <a:pt x="2584" y="2722"/>
                              <a:pt x="2675" y="2688"/>
                            </a:cubicBezTo>
                            <a:lnTo>
                              <a:pt x="2901" y="2602"/>
                            </a:lnTo>
                            <a:lnTo>
                              <a:pt x="3019" y="2479"/>
                            </a:lnTo>
                            <a:lnTo>
                              <a:pt x="3112" y="2372"/>
                            </a:lnTo>
                            <a:lnTo>
                              <a:pt x="2898" y="2424"/>
                            </a:lnTo>
                            <a:lnTo>
                              <a:pt x="2783" y="2528"/>
                            </a:lnTo>
                            <a:lnTo>
                              <a:pt x="2697" y="2585"/>
                            </a:lnTo>
                            <a:lnTo>
                              <a:pt x="2479" y="2672"/>
                            </a:lnTo>
                            <a:lnTo>
                              <a:pt x="2258" y="2701"/>
                            </a:lnTo>
                            <a:lnTo>
                              <a:pt x="2121" y="2716"/>
                            </a:lnTo>
                            <a:lnTo>
                              <a:pt x="2054" y="2795"/>
                            </a:lnTo>
                            <a:cubicBezTo>
                              <a:pt x="2021" y="2791"/>
                              <a:pt x="1989" y="2782"/>
                              <a:pt x="1959" y="2768"/>
                            </a:cubicBezTo>
                            <a:cubicBezTo>
                              <a:pt x="1907" y="2743"/>
                              <a:pt x="1861" y="2704"/>
                              <a:pt x="1827" y="2654"/>
                            </a:cubicBezTo>
                            <a:lnTo>
                              <a:pt x="1753" y="2654"/>
                            </a:lnTo>
                            <a:lnTo>
                              <a:pt x="1629" y="2679"/>
                            </a:lnTo>
                            <a:lnTo>
                              <a:pt x="1643" y="2812"/>
                            </a:lnTo>
                            <a:lnTo>
                              <a:pt x="1530" y="2782"/>
                            </a:lnTo>
                            <a:lnTo>
                              <a:pt x="1495" y="2713"/>
                            </a:lnTo>
                            <a:lnTo>
                              <a:pt x="1518" y="2587"/>
                            </a:lnTo>
                            <a:lnTo>
                              <a:pt x="1427" y="2565"/>
                            </a:lnTo>
                            <a:lnTo>
                              <a:pt x="1312" y="2551"/>
                            </a:lnTo>
                            <a:lnTo>
                              <a:pt x="1247" y="2571"/>
                            </a:lnTo>
                            <a:lnTo>
                              <a:pt x="1227" y="2482"/>
                            </a:lnTo>
                            <a:lnTo>
                              <a:pt x="1201" y="2390"/>
                            </a:lnTo>
                            <a:lnTo>
                              <a:pt x="1076" y="2390"/>
                            </a:lnTo>
                            <a:lnTo>
                              <a:pt x="964" y="2360"/>
                            </a:lnTo>
                            <a:lnTo>
                              <a:pt x="812" y="2294"/>
                            </a:lnTo>
                            <a:lnTo>
                              <a:pt x="745" y="2192"/>
                            </a:lnTo>
                            <a:lnTo>
                              <a:pt x="630" y="2185"/>
                            </a:lnTo>
                            <a:lnTo>
                              <a:pt x="593" y="2111"/>
                            </a:lnTo>
                            <a:lnTo>
                              <a:pt x="512" y="2002"/>
                            </a:lnTo>
                            <a:lnTo>
                              <a:pt x="428" y="1869"/>
                            </a:lnTo>
                            <a:lnTo>
                              <a:pt x="373" y="1738"/>
                            </a:lnTo>
                            <a:cubicBezTo>
                              <a:pt x="342" y="1717"/>
                              <a:pt x="313" y="1693"/>
                              <a:pt x="287" y="1666"/>
                            </a:cubicBezTo>
                            <a:cubicBezTo>
                              <a:pt x="248" y="1626"/>
                              <a:pt x="215" y="1580"/>
                              <a:pt x="188" y="1530"/>
                            </a:cubicBezTo>
                            <a:lnTo>
                              <a:pt x="140" y="1443"/>
                            </a:lnTo>
                            <a:lnTo>
                              <a:pt x="135" y="1337"/>
                            </a:lnTo>
                            <a:lnTo>
                              <a:pt x="62" y="1243"/>
                            </a:lnTo>
                            <a:lnTo>
                              <a:pt x="0" y="1191"/>
                            </a:lnTo>
                            <a:lnTo>
                              <a:pt x="0" y="1060"/>
                            </a:lnTo>
                            <a:lnTo>
                              <a:pt x="8" y="972"/>
                            </a:lnTo>
                            <a:lnTo>
                              <a:pt x="15" y="861"/>
                            </a:lnTo>
                            <a:lnTo>
                              <a:pt x="82" y="802"/>
                            </a:lnTo>
                            <a:lnTo>
                              <a:pt x="110" y="601"/>
                            </a:lnTo>
                            <a:lnTo>
                              <a:pt x="75" y="468"/>
                            </a:lnTo>
                            <a:lnTo>
                              <a:pt x="130" y="315"/>
                            </a:lnTo>
                            <a:lnTo>
                              <a:pt x="151" y="134"/>
                            </a:lnTo>
                            <a:lnTo>
                              <a:pt x="268" y="140"/>
                            </a:lnTo>
                            <a:lnTo>
                              <a:pt x="196" y="371"/>
                            </a:lnTo>
                            <a:lnTo>
                              <a:pt x="74" y="1050"/>
                            </a:lnTo>
                            <a:lnTo>
                              <a:pt x="247" y="1332"/>
                            </a:lnTo>
                            <a:lnTo>
                              <a:pt x="293" y="1442"/>
                            </a:lnTo>
                            <a:lnTo>
                              <a:pt x="293" y="1523"/>
                            </a:lnTo>
                            <a:lnTo>
                              <a:pt x="393" y="1652"/>
                            </a:lnTo>
                            <a:lnTo>
                              <a:pt x="485" y="1772"/>
                            </a:lnTo>
                            <a:lnTo>
                              <a:pt x="408" y="1986"/>
                            </a:lnTo>
                            <a:lnTo>
                              <a:pt x="588" y="1927"/>
                            </a:lnTo>
                            <a:lnTo>
                              <a:pt x="671" y="1957"/>
                            </a:lnTo>
                            <a:lnTo>
                              <a:pt x="755" y="2061"/>
                            </a:lnTo>
                            <a:lnTo>
                              <a:pt x="836" y="2124"/>
                            </a:lnTo>
                            <a:lnTo>
                              <a:pt x="924" y="2198"/>
                            </a:lnTo>
                            <a:lnTo>
                              <a:pt x="1083" y="2223"/>
                            </a:lnTo>
                            <a:lnTo>
                              <a:pt x="1187" y="2208"/>
                            </a:lnTo>
                            <a:lnTo>
                              <a:pt x="1236" y="2277"/>
                            </a:lnTo>
                            <a:lnTo>
                              <a:pt x="1424" y="2277"/>
                            </a:lnTo>
                            <a:lnTo>
                              <a:pt x="1470" y="2349"/>
                            </a:lnTo>
                            <a:lnTo>
                              <a:pt x="1642" y="2349"/>
                            </a:lnTo>
                            <a:lnTo>
                              <a:pt x="1730" y="2356"/>
                            </a:lnTo>
                            <a:lnTo>
                              <a:pt x="1872" y="2406"/>
                            </a:lnTo>
                            <a:lnTo>
                              <a:pt x="2099" y="2433"/>
                            </a:lnTo>
                            <a:lnTo>
                              <a:pt x="2229" y="2426"/>
                            </a:lnTo>
                            <a:lnTo>
                              <a:pt x="2303" y="2330"/>
                            </a:lnTo>
                            <a:lnTo>
                              <a:pt x="2288" y="2222"/>
                            </a:lnTo>
                            <a:lnTo>
                              <a:pt x="2212" y="2237"/>
                            </a:lnTo>
                            <a:lnTo>
                              <a:pt x="2198" y="2140"/>
                            </a:lnTo>
                            <a:lnTo>
                              <a:pt x="2121" y="2024"/>
                            </a:lnTo>
                            <a:lnTo>
                              <a:pt x="2052" y="1883"/>
                            </a:lnTo>
                            <a:lnTo>
                              <a:pt x="2200" y="1804"/>
                            </a:lnTo>
                            <a:lnTo>
                              <a:pt x="2326" y="1715"/>
                            </a:lnTo>
                            <a:lnTo>
                              <a:pt x="2228" y="1606"/>
                            </a:lnTo>
                            <a:lnTo>
                              <a:pt x="2230" y="1518"/>
                            </a:lnTo>
                            <a:lnTo>
                              <a:pt x="2269" y="1377"/>
                            </a:lnTo>
                            <a:lnTo>
                              <a:pt x="2166" y="1354"/>
                            </a:lnTo>
                            <a:lnTo>
                              <a:pt x="2035" y="1280"/>
                            </a:lnTo>
                            <a:lnTo>
                              <a:pt x="2038" y="1119"/>
                            </a:lnTo>
                            <a:lnTo>
                              <a:pt x="2244" y="1090"/>
                            </a:lnTo>
                            <a:lnTo>
                              <a:pt x="2262" y="1193"/>
                            </a:lnTo>
                            <a:lnTo>
                              <a:pt x="2318" y="1302"/>
                            </a:lnTo>
                            <a:lnTo>
                              <a:pt x="2431" y="1117"/>
                            </a:lnTo>
                            <a:lnTo>
                              <a:pt x="2594" y="1035"/>
                            </a:lnTo>
                            <a:lnTo>
                              <a:pt x="2753" y="998"/>
                            </a:lnTo>
                            <a:lnTo>
                              <a:pt x="2888" y="998"/>
                            </a:lnTo>
                            <a:lnTo>
                              <a:pt x="2923" y="1065"/>
                            </a:lnTo>
                            <a:lnTo>
                              <a:pt x="3069" y="1072"/>
                            </a:lnTo>
                            <a:lnTo>
                              <a:pt x="3108" y="1149"/>
                            </a:lnTo>
                            <a:lnTo>
                              <a:pt x="3239" y="1082"/>
                            </a:lnTo>
                            <a:lnTo>
                              <a:pt x="3274" y="1018"/>
                            </a:lnTo>
                            <a:lnTo>
                              <a:pt x="3225" y="929"/>
                            </a:lnTo>
                            <a:lnTo>
                              <a:pt x="3135" y="825"/>
                            </a:lnTo>
                            <a:cubicBezTo>
                              <a:pt x="3100" y="795"/>
                              <a:pt x="3075" y="755"/>
                              <a:pt x="3061" y="709"/>
                            </a:cubicBezTo>
                            <a:cubicBezTo>
                              <a:pt x="3045" y="658"/>
                              <a:pt x="3045" y="603"/>
                              <a:pt x="3061" y="551"/>
                            </a:cubicBezTo>
                            <a:lnTo>
                              <a:pt x="3114" y="415"/>
                            </a:lnTo>
                            <a:lnTo>
                              <a:pt x="3174" y="331"/>
                            </a:lnTo>
                            <a:lnTo>
                              <a:pt x="3258" y="299"/>
                            </a:lnTo>
                            <a:lnTo>
                              <a:pt x="3443" y="344"/>
                            </a:lnTo>
                            <a:lnTo>
                              <a:pt x="3508" y="405"/>
                            </a:lnTo>
                            <a:lnTo>
                              <a:pt x="3570" y="469"/>
                            </a:lnTo>
                            <a:lnTo>
                              <a:pt x="3623" y="555"/>
                            </a:lnTo>
                            <a:lnTo>
                              <a:pt x="3566" y="680"/>
                            </a:lnTo>
                            <a:lnTo>
                              <a:pt x="3691" y="725"/>
                            </a:lnTo>
                            <a:lnTo>
                              <a:pt x="3724" y="631"/>
                            </a:lnTo>
                            <a:lnTo>
                              <a:pt x="3749" y="451"/>
                            </a:lnTo>
                            <a:lnTo>
                              <a:pt x="3793" y="340"/>
                            </a:lnTo>
                            <a:lnTo>
                              <a:pt x="3814" y="110"/>
                            </a:lnTo>
                            <a:lnTo>
                              <a:pt x="3868" y="0"/>
                            </a:lnTo>
                            <a:lnTo>
                              <a:pt x="4025" y="31"/>
                            </a:lnTo>
                            <a:lnTo>
                              <a:pt x="4108" y="78"/>
                            </a:lnTo>
                            <a:lnTo>
                              <a:pt x="4156" y="181"/>
                            </a:lnTo>
                            <a:lnTo>
                              <a:pt x="4253" y="151"/>
                            </a:lnTo>
                            <a:lnTo>
                              <a:pt x="4367" y="92"/>
                            </a:lnTo>
                            <a:cubicBezTo>
                              <a:pt x="4405" y="76"/>
                              <a:pt x="4445" y="68"/>
                              <a:pt x="4486" y="70"/>
                            </a:cubicBezTo>
                            <a:cubicBezTo>
                              <a:pt x="4528" y="71"/>
                              <a:pt x="4569" y="83"/>
                              <a:pt x="4606" y="104"/>
                            </a:cubicBezTo>
                            <a:lnTo>
                              <a:pt x="4716" y="162"/>
                            </a:lnTo>
                            <a:lnTo>
                              <a:pt x="4781" y="268"/>
                            </a:lnTo>
                            <a:lnTo>
                              <a:pt x="4875" y="254"/>
                            </a:lnTo>
                            <a:lnTo>
                              <a:pt x="4955" y="313"/>
                            </a:lnTo>
                            <a:lnTo>
                              <a:pt x="4934" y="396"/>
                            </a:lnTo>
                            <a:lnTo>
                              <a:pt x="4969" y="492"/>
                            </a:lnTo>
                            <a:lnTo>
                              <a:pt x="5036" y="567"/>
                            </a:lnTo>
                            <a:lnTo>
                              <a:pt x="4983" y="620"/>
                            </a:lnTo>
                            <a:lnTo>
                              <a:pt x="4970" y="701"/>
                            </a:lnTo>
                            <a:lnTo>
                              <a:pt x="5114" y="798"/>
                            </a:lnTo>
                            <a:lnTo>
                              <a:pt x="5178" y="901"/>
                            </a:lnTo>
                            <a:lnTo>
                              <a:pt x="5280" y="1037"/>
                            </a:lnTo>
                            <a:lnTo>
                              <a:pt x="5361" y="1143"/>
                            </a:lnTo>
                            <a:lnTo>
                              <a:pt x="5403" y="1254"/>
                            </a:lnTo>
                            <a:lnTo>
                              <a:pt x="5445" y="1414"/>
                            </a:lnTo>
                            <a:lnTo>
                              <a:pt x="5552" y="1441"/>
                            </a:lnTo>
                            <a:lnTo>
                              <a:pt x="5552" y="1572"/>
                            </a:lnTo>
                            <a:lnTo>
                              <a:pt x="5628" y="1696"/>
                            </a:lnTo>
                            <a:lnTo>
                              <a:pt x="5741" y="1590"/>
                            </a:lnTo>
                            <a:lnTo>
                              <a:pt x="5864" y="1604"/>
                            </a:lnTo>
                            <a:lnTo>
                              <a:pt x="5906" y="1698"/>
                            </a:lnTo>
                            <a:lnTo>
                              <a:pt x="6031" y="1691"/>
                            </a:lnTo>
                            <a:lnTo>
                              <a:pt x="6147" y="1683"/>
                            </a:lnTo>
                            <a:lnTo>
                              <a:pt x="6221" y="1668"/>
                            </a:lnTo>
                            <a:lnTo>
                              <a:pt x="6284" y="1754"/>
                            </a:lnTo>
                            <a:lnTo>
                              <a:pt x="6357" y="1690"/>
                            </a:lnTo>
                            <a:lnTo>
                              <a:pt x="6413" y="1559"/>
                            </a:lnTo>
                            <a:lnTo>
                              <a:pt x="6465" y="1660"/>
                            </a:lnTo>
                            <a:lnTo>
                              <a:pt x="6417" y="1769"/>
                            </a:lnTo>
                            <a:lnTo>
                              <a:pt x="6412" y="1877"/>
                            </a:lnTo>
                            <a:lnTo>
                              <a:pt x="6481" y="1936"/>
                            </a:lnTo>
                            <a:lnTo>
                              <a:pt x="6563" y="1822"/>
                            </a:lnTo>
                            <a:lnTo>
                              <a:pt x="6625" y="1758"/>
                            </a:lnTo>
                            <a:lnTo>
                              <a:pt x="6669" y="1841"/>
                            </a:lnTo>
                            <a:lnTo>
                              <a:pt x="6625" y="1957"/>
                            </a:lnTo>
                            <a:lnTo>
                              <a:pt x="6731" y="1994"/>
                            </a:lnTo>
                            <a:lnTo>
                              <a:pt x="6807" y="2069"/>
                            </a:lnTo>
                            <a:lnTo>
                              <a:pt x="6890" y="2135"/>
                            </a:lnTo>
                            <a:lnTo>
                              <a:pt x="6978" y="2204"/>
                            </a:lnTo>
                            <a:lnTo>
                              <a:pt x="7027" y="2270"/>
                            </a:lnTo>
                            <a:lnTo>
                              <a:pt x="7091" y="2327"/>
                            </a:lnTo>
                            <a:lnTo>
                              <a:pt x="7170" y="2349"/>
                            </a:lnTo>
                            <a:lnTo>
                              <a:pt x="7165" y="2275"/>
                            </a:lnTo>
                            <a:lnTo>
                              <a:pt x="7110" y="2144"/>
                            </a:lnTo>
                            <a:lnTo>
                              <a:pt x="7296" y="2137"/>
                            </a:lnTo>
                            <a:lnTo>
                              <a:pt x="7472" y="2095"/>
                            </a:lnTo>
                            <a:cubicBezTo>
                              <a:pt x="7497" y="2085"/>
                              <a:pt x="7514" y="2059"/>
                              <a:pt x="7514" y="2031"/>
                            </a:cubicBezTo>
                            <a:cubicBezTo>
                              <a:pt x="7514" y="1939"/>
                              <a:pt x="7398" y="1910"/>
                              <a:pt x="7359" y="1991"/>
                            </a:cubicBezTo>
                            <a:lnTo>
                              <a:pt x="7180" y="1932"/>
                            </a:lnTo>
                            <a:lnTo>
                              <a:pt x="7115" y="1848"/>
                            </a:lnTo>
                            <a:lnTo>
                              <a:pt x="7171" y="1788"/>
                            </a:lnTo>
                            <a:lnTo>
                              <a:pt x="7154" y="1702"/>
                            </a:lnTo>
                            <a:lnTo>
                              <a:pt x="7197" y="1532"/>
                            </a:lnTo>
                            <a:lnTo>
                              <a:pt x="7001" y="1616"/>
                            </a:lnTo>
                            <a:lnTo>
                              <a:pt x="6874" y="1710"/>
                            </a:lnTo>
                            <a:lnTo>
                              <a:pt x="6760" y="1730"/>
                            </a:lnTo>
                            <a:lnTo>
                              <a:pt x="6767" y="1582"/>
                            </a:lnTo>
                            <a:lnTo>
                              <a:pt x="6704" y="1510"/>
                            </a:lnTo>
                            <a:lnTo>
                              <a:pt x="6683" y="1398"/>
                            </a:lnTo>
                            <a:lnTo>
                              <a:pt x="6811" y="1298"/>
                            </a:lnTo>
                            <a:lnTo>
                              <a:pt x="6911" y="1176"/>
                            </a:lnTo>
                            <a:lnTo>
                              <a:pt x="6929" y="1048"/>
                            </a:lnTo>
                            <a:lnTo>
                              <a:pt x="6901" y="918"/>
                            </a:lnTo>
                            <a:lnTo>
                              <a:pt x="6982" y="827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2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8" name="iSľiḍé">
                        <a:extLst>
                          <a:ext uri="{FF2B5EF4-FFF2-40B4-BE49-F238E27FC236}">
                            <a16:creationId xmlns:a16="http://schemas.microsoft.com/office/drawing/2014/main" id="{13598C6F-883F-446E-B910-78F73F98E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1724" y="1477330"/>
                        <a:ext cx="79062" cy="7066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8384" y="2101"/>
                            </a:moveTo>
                            <a:lnTo>
                              <a:pt x="0" y="10018"/>
                            </a:lnTo>
                            <a:lnTo>
                              <a:pt x="1924" y="21600"/>
                            </a:lnTo>
                            <a:lnTo>
                              <a:pt x="9832" y="12960"/>
                            </a:lnTo>
                            <a:lnTo>
                              <a:pt x="21600" y="0"/>
                            </a:lnTo>
                            <a:lnTo>
                              <a:pt x="8384" y="210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59" name="ï$lïḋe">
                        <a:extLst>
                          <a:ext uri="{FF2B5EF4-FFF2-40B4-BE49-F238E27FC236}">
                            <a16:creationId xmlns:a16="http://schemas.microsoft.com/office/drawing/2014/main" id="{D537475F-C4AD-4A7A-B44F-B06373A97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1885" y="2112953"/>
                        <a:ext cx="39439" cy="4601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4695" y="0"/>
                            </a:moveTo>
                            <a:lnTo>
                              <a:pt x="2150" y="1966"/>
                            </a:lnTo>
                            <a:lnTo>
                              <a:pt x="0" y="14899"/>
                            </a:lnTo>
                            <a:lnTo>
                              <a:pt x="13781" y="21600"/>
                            </a:lnTo>
                            <a:lnTo>
                              <a:pt x="21600" y="8558"/>
                            </a:lnTo>
                            <a:lnTo>
                              <a:pt x="14695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0" name="išlîḋè">
                        <a:extLst>
                          <a:ext uri="{FF2B5EF4-FFF2-40B4-BE49-F238E27FC236}">
                            <a16:creationId xmlns:a16="http://schemas.microsoft.com/office/drawing/2014/main" id="{1CE034FA-BD31-4310-B189-45378CA6F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5751" y="1841904"/>
                        <a:ext cx="68286" cy="107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311" y="1188"/>
                            </a:moveTo>
                            <a:lnTo>
                              <a:pt x="2903" y="3754"/>
                            </a:lnTo>
                            <a:lnTo>
                              <a:pt x="6906" y="9918"/>
                            </a:lnTo>
                            <a:lnTo>
                              <a:pt x="0" y="19975"/>
                            </a:lnTo>
                            <a:lnTo>
                              <a:pt x="8431" y="21600"/>
                            </a:lnTo>
                            <a:lnTo>
                              <a:pt x="15976" y="18316"/>
                            </a:lnTo>
                            <a:lnTo>
                              <a:pt x="18572" y="10244"/>
                            </a:lnTo>
                            <a:lnTo>
                              <a:pt x="21600" y="5318"/>
                            </a:lnTo>
                            <a:lnTo>
                              <a:pt x="19816" y="0"/>
                            </a:lnTo>
                            <a:lnTo>
                              <a:pt x="11311" y="118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1" name="îşľídè">
                        <a:extLst>
                          <a:ext uri="{FF2B5EF4-FFF2-40B4-BE49-F238E27FC236}">
                            <a16:creationId xmlns:a16="http://schemas.microsoft.com/office/drawing/2014/main" id="{4B719562-8022-4ED6-ACA3-42FE001971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3371" y="1927258"/>
                        <a:ext cx="43087" cy="5030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701" y="0"/>
                            </a:moveTo>
                            <a:lnTo>
                              <a:pt x="2286" y="8809"/>
                            </a:lnTo>
                            <a:lnTo>
                              <a:pt x="0" y="21600"/>
                            </a:lnTo>
                            <a:lnTo>
                              <a:pt x="15560" y="16644"/>
                            </a:lnTo>
                            <a:lnTo>
                              <a:pt x="21600" y="3209"/>
                            </a:lnTo>
                            <a:lnTo>
                              <a:pt x="9701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2" name="îsḻíḓè">
                        <a:extLst>
                          <a:ext uri="{FF2B5EF4-FFF2-40B4-BE49-F238E27FC236}">
                            <a16:creationId xmlns:a16="http://schemas.microsoft.com/office/drawing/2014/main" id="{AA5712A9-33B2-44FF-B577-591900E4C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4346" y="671190"/>
                        <a:ext cx="35418" cy="485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7459" y="0"/>
                            </a:moveTo>
                            <a:lnTo>
                              <a:pt x="0" y="7565"/>
                            </a:lnTo>
                            <a:lnTo>
                              <a:pt x="9131" y="21600"/>
                            </a:lnTo>
                            <a:lnTo>
                              <a:pt x="21600" y="15555"/>
                            </a:lnTo>
                            <a:lnTo>
                              <a:pt x="1745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3" name="îşḻíďé">
                        <a:extLst>
                          <a:ext uri="{FF2B5EF4-FFF2-40B4-BE49-F238E27FC236}">
                            <a16:creationId xmlns:a16="http://schemas.microsoft.com/office/drawing/2014/main" id="{3619E5EE-DBFB-47BF-B337-485A85212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0360" y="737340"/>
                        <a:ext cx="40834" cy="3832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589" y="0"/>
                            </a:moveTo>
                            <a:lnTo>
                              <a:pt x="0" y="7324"/>
                            </a:lnTo>
                            <a:lnTo>
                              <a:pt x="11835" y="21600"/>
                            </a:lnTo>
                            <a:lnTo>
                              <a:pt x="21600" y="7437"/>
                            </a:lnTo>
                            <a:lnTo>
                              <a:pt x="958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4" name="îSlíḓé">
                        <a:extLst>
                          <a:ext uri="{FF2B5EF4-FFF2-40B4-BE49-F238E27FC236}">
                            <a16:creationId xmlns:a16="http://schemas.microsoft.com/office/drawing/2014/main" id="{17FF9A8F-A45C-4730-BB62-CC84B5D4D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0555" y="2843631"/>
                        <a:ext cx="84940" cy="688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2863" y="1314"/>
                            </a:moveTo>
                            <a:lnTo>
                              <a:pt x="3082" y="0"/>
                            </a:lnTo>
                            <a:lnTo>
                              <a:pt x="0" y="13744"/>
                            </a:lnTo>
                            <a:lnTo>
                              <a:pt x="4388" y="21412"/>
                            </a:lnTo>
                            <a:lnTo>
                              <a:pt x="16385" y="21600"/>
                            </a:lnTo>
                            <a:lnTo>
                              <a:pt x="21600" y="6584"/>
                            </a:lnTo>
                            <a:lnTo>
                              <a:pt x="12863" y="131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5" name="iSlîdê">
                        <a:extLst>
                          <a:ext uri="{FF2B5EF4-FFF2-40B4-BE49-F238E27FC236}">
                            <a16:creationId xmlns:a16="http://schemas.microsoft.com/office/drawing/2014/main" id="{048D76B5-4DB7-472F-8074-6BC41BC937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3937" y="2851496"/>
                        <a:ext cx="53883" cy="924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691" y="0"/>
                            </a:moveTo>
                            <a:lnTo>
                              <a:pt x="0" y="3197"/>
                            </a:lnTo>
                            <a:lnTo>
                              <a:pt x="349" y="9792"/>
                            </a:lnTo>
                            <a:lnTo>
                              <a:pt x="3031" y="18244"/>
                            </a:lnTo>
                            <a:lnTo>
                              <a:pt x="15055" y="21600"/>
                            </a:lnTo>
                            <a:lnTo>
                              <a:pt x="21600" y="13149"/>
                            </a:lnTo>
                            <a:lnTo>
                              <a:pt x="17522" y="4680"/>
                            </a:lnTo>
                            <a:lnTo>
                              <a:pt x="10691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6" name="ï$1iḋè">
                        <a:extLst>
                          <a:ext uri="{FF2B5EF4-FFF2-40B4-BE49-F238E27FC236}">
                            <a16:creationId xmlns:a16="http://schemas.microsoft.com/office/drawing/2014/main" id="{C2FD2E94-0FB5-46AD-B621-8A99ACDF62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8381" y="3030377"/>
                        <a:ext cx="36369" cy="6015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036" y="0"/>
                            </a:moveTo>
                            <a:lnTo>
                              <a:pt x="0" y="11875"/>
                            </a:lnTo>
                            <a:lnTo>
                              <a:pt x="4136" y="21600"/>
                            </a:lnTo>
                            <a:lnTo>
                              <a:pt x="17945" y="19175"/>
                            </a:lnTo>
                            <a:lnTo>
                              <a:pt x="21600" y="1742"/>
                            </a:lnTo>
                            <a:lnTo>
                              <a:pt x="903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7" name="ïṧ1ïḑè">
                        <a:extLst>
                          <a:ext uri="{FF2B5EF4-FFF2-40B4-BE49-F238E27FC236}">
                            <a16:creationId xmlns:a16="http://schemas.microsoft.com/office/drawing/2014/main" id="{24540951-7A9E-4CEC-AAE2-AD01C2183E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8113" y="2851239"/>
                        <a:ext cx="41036" cy="6743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910" y="0"/>
                            </a:moveTo>
                            <a:lnTo>
                              <a:pt x="880" y="2109"/>
                            </a:lnTo>
                            <a:lnTo>
                              <a:pt x="0" y="13088"/>
                            </a:lnTo>
                            <a:lnTo>
                              <a:pt x="7921" y="21600"/>
                            </a:lnTo>
                            <a:lnTo>
                              <a:pt x="21600" y="7612"/>
                            </a:lnTo>
                            <a:lnTo>
                              <a:pt x="1191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8" name="îṣļïḍè">
                        <a:extLst>
                          <a:ext uri="{FF2B5EF4-FFF2-40B4-BE49-F238E27FC236}">
                            <a16:creationId xmlns:a16="http://schemas.microsoft.com/office/drawing/2014/main" id="{8A4AB7E6-A676-4DF9-8929-E3D4FF18E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4657" y="2749387"/>
                        <a:ext cx="41186" cy="457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498" y="0"/>
                            </a:moveTo>
                            <a:lnTo>
                              <a:pt x="0" y="9289"/>
                            </a:lnTo>
                            <a:lnTo>
                              <a:pt x="7613" y="17722"/>
                            </a:lnTo>
                            <a:lnTo>
                              <a:pt x="19807" y="21600"/>
                            </a:lnTo>
                            <a:lnTo>
                              <a:pt x="21600" y="4514"/>
                            </a:lnTo>
                            <a:lnTo>
                              <a:pt x="349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9" name="íṧḻídè">
                        <a:extLst>
                          <a:ext uri="{FF2B5EF4-FFF2-40B4-BE49-F238E27FC236}">
                            <a16:creationId xmlns:a16="http://schemas.microsoft.com/office/drawing/2014/main" id="{3DC6088C-D1B3-4A74-8954-E177B221C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8943" y="5593945"/>
                        <a:ext cx="743838" cy="23275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0258" extrusionOk="0">
                            <a:moveTo>
                              <a:pt x="0" y="14220"/>
                            </a:moveTo>
                            <a:lnTo>
                              <a:pt x="613" y="10143"/>
                            </a:lnTo>
                            <a:lnTo>
                              <a:pt x="2247" y="6258"/>
                            </a:lnTo>
                            <a:lnTo>
                              <a:pt x="3538" y="5398"/>
                            </a:lnTo>
                            <a:lnTo>
                              <a:pt x="5022" y="3450"/>
                            </a:lnTo>
                            <a:lnTo>
                              <a:pt x="6054" y="2255"/>
                            </a:lnTo>
                            <a:lnTo>
                              <a:pt x="7558" y="1542"/>
                            </a:lnTo>
                            <a:lnTo>
                              <a:pt x="9385" y="0"/>
                            </a:lnTo>
                            <a:cubicBezTo>
                              <a:pt x="9830" y="32"/>
                              <a:pt x="10273" y="131"/>
                              <a:pt x="10715" y="295"/>
                            </a:cubicBezTo>
                            <a:cubicBezTo>
                              <a:pt x="11331" y="526"/>
                              <a:pt x="11942" y="884"/>
                              <a:pt x="12542" y="1369"/>
                            </a:cubicBezTo>
                            <a:lnTo>
                              <a:pt x="14366" y="1488"/>
                            </a:lnTo>
                            <a:lnTo>
                              <a:pt x="15018" y="2024"/>
                            </a:lnTo>
                            <a:cubicBezTo>
                              <a:pt x="15400" y="3033"/>
                              <a:pt x="15828" y="3875"/>
                              <a:pt x="16289" y="4524"/>
                            </a:cubicBezTo>
                            <a:cubicBezTo>
                              <a:pt x="16814" y="5262"/>
                              <a:pt x="17376" y="5742"/>
                              <a:pt x="17952" y="5944"/>
                            </a:cubicBezTo>
                            <a:lnTo>
                              <a:pt x="19084" y="6301"/>
                            </a:lnTo>
                            <a:lnTo>
                              <a:pt x="20389" y="7015"/>
                            </a:lnTo>
                            <a:lnTo>
                              <a:pt x="21600" y="8741"/>
                            </a:lnTo>
                            <a:lnTo>
                              <a:pt x="21441" y="11114"/>
                            </a:lnTo>
                            <a:lnTo>
                              <a:pt x="20766" y="12178"/>
                            </a:lnTo>
                            <a:lnTo>
                              <a:pt x="19161" y="13896"/>
                            </a:lnTo>
                            <a:lnTo>
                              <a:pt x="18031" y="15146"/>
                            </a:lnTo>
                            <a:cubicBezTo>
                              <a:pt x="17549" y="14608"/>
                              <a:pt x="17009" y="14808"/>
                              <a:pt x="16584" y="15681"/>
                            </a:cubicBezTo>
                            <a:cubicBezTo>
                              <a:pt x="16194" y="16484"/>
                              <a:pt x="15934" y="17809"/>
                              <a:pt x="15492" y="18345"/>
                            </a:cubicBezTo>
                            <a:cubicBezTo>
                              <a:pt x="15117" y="18799"/>
                              <a:pt x="14689" y="18593"/>
                              <a:pt x="14381" y="17809"/>
                            </a:cubicBezTo>
                            <a:lnTo>
                              <a:pt x="15053" y="13666"/>
                            </a:lnTo>
                            <a:lnTo>
                              <a:pt x="13847" y="14915"/>
                            </a:lnTo>
                            <a:cubicBezTo>
                              <a:pt x="13591" y="14965"/>
                              <a:pt x="13334" y="14965"/>
                              <a:pt x="13078" y="14915"/>
                            </a:cubicBezTo>
                            <a:cubicBezTo>
                              <a:pt x="12502" y="14804"/>
                              <a:pt x="11934" y="14443"/>
                              <a:pt x="11393" y="13844"/>
                            </a:cubicBezTo>
                            <a:lnTo>
                              <a:pt x="11097" y="11716"/>
                            </a:lnTo>
                            <a:lnTo>
                              <a:pt x="12539" y="11478"/>
                            </a:lnTo>
                            <a:lnTo>
                              <a:pt x="13155" y="9455"/>
                            </a:lnTo>
                            <a:lnTo>
                              <a:pt x="11789" y="9455"/>
                            </a:lnTo>
                            <a:lnTo>
                              <a:pt x="10226" y="11173"/>
                            </a:lnTo>
                            <a:lnTo>
                              <a:pt x="8997" y="10638"/>
                            </a:lnTo>
                            <a:lnTo>
                              <a:pt x="8109" y="9931"/>
                            </a:lnTo>
                            <a:lnTo>
                              <a:pt x="7039" y="9931"/>
                            </a:lnTo>
                            <a:lnTo>
                              <a:pt x="5391" y="9574"/>
                            </a:lnTo>
                            <a:cubicBezTo>
                              <a:pt x="5206" y="9574"/>
                              <a:pt x="5021" y="9574"/>
                              <a:pt x="4835" y="9574"/>
                            </a:cubicBezTo>
                            <a:cubicBezTo>
                              <a:pt x="4650" y="9574"/>
                              <a:pt x="4465" y="9574"/>
                              <a:pt x="4280" y="9574"/>
                            </a:cubicBezTo>
                            <a:lnTo>
                              <a:pt x="3270" y="12133"/>
                            </a:lnTo>
                            <a:lnTo>
                              <a:pt x="5669" y="11821"/>
                            </a:lnTo>
                            <a:lnTo>
                              <a:pt x="7258" y="14246"/>
                            </a:lnTo>
                            <a:lnTo>
                              <a:pt x="6069" y="15793"/>
                            </a:lnTo>
                            <a:lnTo>
                              <a:pt x="5237" y="16976"/>
                            </a:lnTo>
                            <a:cubicBezTo>
                              <a:pt x="5476" y="20061"/>
                              <a:pt x="4041" y="21600"/>
                              <a:pt x="3572" y="18761"/>
                            </a:cubicBezTo>
                            <a:cubicBezTo>
                              <a:pt x="3449" y="18015"/>
                              <a:pt x="3506" y="17140"/>
                              <a:pt x="3453" y="16328"/>
                            </a:cubicBezTo>
                            <a:cubicBezTo>
                              <a:pt x="3385" y="15280"/>
                              <a:pt x="3140" y="14398"/>
                              <a:pt x="2798" y="14127"/>
                            </a:cubicBezTo>
                            <a:cubicBezTo>
                              <a:pt x="2476" y="13872"/>
                              <a:pt x="2134" y="14221"/>
                              <a:pt x="1932" y="15012"/>
                            </a:cubicBezTo>
                            <a:lnTo>
                              <a:pt x="1279" y="15719"/>
                            </a:lnTo>
                            <a:lnTo>
                              <a:pt x="108" y="16433"/>
                            </a:lnTo>
                            <a:lnTo>
                              <a:pt x="0" y="1422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0" name="íṡlïdê">
                        <a:extLst>
                          <a:ext uri="{FF2B5EF4-FFF2-40B4-BE49-F238E27FC236}">
                            <a16:creationId xmlns:a16="http://schemas.microsoft.com/office/drawing/2014/main" id="{0E6C52B7-5A15-4E2B-A4EA-5E481F45A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0781" y="5851724"/>
                        <a:ext cx="177716" cy="7855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450" h="21213" extrusionOk="0">
                            <a:moveTo>
                              <a:pt x="9324" y="5830"/>
                            </a:moveTo>
                            <a:lnTo>
                              <a:pt x="4847" y="6015"/>
                            </a:lnTo>
                            <a:lnTo>
                              <a:pt x="0" y="9579"/>
                            </a:lnTo>
                            <a:lnTo>
                              <a:pt x="5079" y="21213"/>
                            </a:lnTo>
                            <a:lnTo>
                              <a:pt x="12286" y="21213"/>
                            </a:lnTo>
                            <a:lnTo>
                              <a:pt x="15990" y="15119"/>
                            </a:lnTo>
                            <a:lnTo>
                              <a:pt x="21426" y="10133"/>
                            </a:lnTo>
                            <a:cubicBezTo>
                              <a:pt x="21600" y="6572"/>
                              <a:pt x="20830" y="3110"/>
                              <a:pt x="19456" y="1272"/>
                            </a:cubicBezTo>
                            <a:cubicBezTo>
                              <a:pt x="18408" y="-129"/>
                              <a:pt x="17133" y="-387"/>
                              <a:pt x="15990" y="571"/>
                            </a:cubicBezTo>
                            <a:lnTo>
                              <a:pt x="9324" y="583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1" name="išḻiḍè">
                        <a:extLst>
                          <a:ext uri="{FF2B5EF4-FFF2-40B4-BE49-F238E27FC236}">
                            <a16:creationId xmlns:a16="http://schemas.microsoft.com/office/drawing/2014/main" id="{2C7ED4C4-AE61-4F34-90F3-2F4B898CC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0859" y="5814497"/>
                        <a:ext cx="64575" cy="3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636" y="668"/>
                            </a:moveTo>
                            <a:lnTo>
                              <a:pt x="0" y="6733"/>
                            </a:lnTo>
                            <a:lnTo>
                              <a:pt x="107" y="21600"/>
                            </a:lnTo>
                            <a:lnTo>
                              <a:pt x="16082" y="14778"/>
                            </a:lnTo>
                            <a:lnTo>
                              <a:pt x="21600" y="0"/>
                            </a:lnTo>
                            <a:lnTo>
                              <a:pt x="10636" y="66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2" name="iṥḷîḍe">
                        <a:extLst>
                          <a:ext uri="{FF2B5EF4-FFF2-40B4-BE49-F238E27FC236}">
                            <a16:creationId xmlns:a16="http://schemas.microsoft.com/office/drawing/2014/main" id="{75EFFF1E-6A3E-40F1-9286-77ADACEC31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26488" y="5850585"/>
                        <a:ext cx="56116" cy="4374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8390" y="0"/>
                            </a:moveTo>
                            <a:lnTo>
                              <a:pt x="0" y="9116"/>
                            </a:lnTo>
                            <a:lnTo>
                              <a:pt x="4193" y="21600"/>
                            </a:lnTo>
                            <a:lnTo>
                              <a:pt x="16108" y="16535"/>
                            </a:lnTo>
                            <a:lnTo>
                              <a:pt x="21600" y="3705"/>
                            </a:lnTo>
                            <a:lnTo>
                              <a:pt x="839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3" name="îṣľïḓe">
                        <a:extLst>
                          <a:ext uri="{FF2B5EF4-FFF2-40B4-BE49-F238E27FC236}">
                            <a16:creationId xmlns:a16="http://schemas.microsoft.com/office/drawing/2014/main" id="{DBBDBDA5-5879-4C26-943C-3926E92C1F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1389" y="5301378"/>
                        <a:ext cx="317624" cy="24839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432" h="21600" extrusionOk="0">
                            <a:moveTo>
                              <a:pt x="2011" y="2763"/>
                            </a:moveTo>
                            <a:lnTo>
                              <a:pt x="4225" y="2050"/>
                            </a:lnTo>
                            <a:lnTo>
                              <a:pt x="4801" y="0"/>
                            </a:lnTo>
                            <a:lnTo>
                              <a:pt x="6317" y="125"/>
                            </a:lnTo>
                            <a:lnTo>
                              <a:pt x="8486" y="894"/>
                            </a:lnTo>
                            <a:lnTo>
                              <a:pt x="10100" y="2559"/>
                            </a:lnTo>
                            <a:lnTo>
                              <a:pt x="8722" y="6602"/>
                            </a:lnTo>
                            <a:lnTo>
                              <a:pt x="11161" y="8200"/>
                            </a:lnTo>
                            <a:lnTo>
                              <a:pt x="13007" y="8319"/>
                            </a:lnTo>
                            <a:lnTo>
                              <a:pt x="13745" y="10578"/>
                            </a:lnTo>
                            <a:lnTo>
                              <a:pt x="15077" y="11225"/>
                            </a:lnTo>
                            <a:lnTo>
                              <a:pt x="17845" y="12109"/>
                            </a:lnTo>
                            <a:lnTo>
                              <a:pt x="18814" y="14361"/>
                            </a:lnTo>
                            <a:lnTo>
                              <a:pt x="20924" y="15179"/>
                            </a:lnTo>
                            <a:lnTo>
                              <a:pt x="20094" y="17141"/>
                            </a:lnTo>
                            <a:lnTo>
                              <a:pt x="21063" y="18984"/>
                            </a:lnTo>
                            <a:lnTo>
                              <a:pt x="21432" y="21481"/>
                            </a:lnTo>
                            <a:lnTo>
                              <a:pt x="19691" y="21600"/>
                            </a:lnTo>
                            <a:lnTo>
                              <a:pt x="16507" y="19638"/>
                            </a:lnTo>
                            <a:lnTo>
                              <a:pt x="14345" y="20174"/>
                            </a:lnTo>
                            <a:lnTo>
                              <a:pt x="12228" y="16190"/>
                            </a:lnTo>
                            <a:lnTo>
                              <a:pt x="15504" y="15714"/>
                            </a:lnTo>
                            <a:lnTo>
                              <a:pt x="18272" y="17081"/>
                            </a:lnTo>
                            <a:lnTo>
                              <a:pt x="16427" y="13878"/>
                            </a:lnTo>
                            <a:lnTo>
                              <a:pt x="14212" y="12986"/>
                            </a:lnTo>
                            <a:lnTo>
                              <a:pt x="12389" y="13150"/>
                            </a:lnTo>
                            <a:lnTo>
                              <a:pt x="10313" y="11077"/>
                            </a:lnTo>
                            <a:lnTo>
                              <a:pt x="8618" y="8468"/>
                            </a:lnTo>
                            <a:lnTo>
                              <a:pt x="7107" y="8118"/>
                            </a:lnTo>
                            <a:lnTo>
                              <a:pt x="6143" y="6878"/>
                            </a:lnTo>
                            <a:lnTo>
                              <a:pt x="5867" y="5153"/>
                            </a:lnTo>
                            <a:lnTo>
                              <a:pt x="3796" y="6045"/>
                            </a:lnTo>
                            <a:lnTo>
                              <a:pt x="1818" y="6937"/>
                            </a:lnTo>
                            <a:cubicBezTo>
                              <a:pt x="1194" y="7473"/>
                              <a:pt x="346" y="7126"/>
                              <a:pt x="77" y="6223"/>
                            </a:cubicBezTo>
                            <a:cubicBezTo>
                              <a:pt x="-168" y="5402"/>
                              <a:pt x="194" y="4488"/>
                              <a:pt x="854" y="4261"/>
                            </a:cubicBezTo>
                            <a:lnTo>
                              <a:pt x="2011" y="2763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4" name="ïśļiḍè">
                        <a:extLst>
                          <a:ext uri="{FF2B5EF4-FFF2-40B4-BE49-F238E27FC236}">
                            <a16:creationId xmlns:a16="http://schemas.microsoft.com/office/drawing/2014/main" id="{708EE42B-B460-4A3E-AF7D-E69A3571E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4535" y="5401105"/>
                        <a:ext cx="82146" cy="14897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232" y="0"/>
                            </a:moveTo>
                            <a:lnTo>
                              <a:pt x="6579" y="4363"/>
                            </a:lnTo>
                            <a:lnTo>
                              <a:pt x="409" y="9021"/>
                            </a:lnTo>
                            <a:lnTo>
                              <a:pt x="0" y="12293"/>
                            </a:lnTo>
                            <a:lnTo>
                              <a:pt x="4904" y="15849"/>
                            </a:lnTo>
                            <a:lnTo>
                              <a:pt x="12094" y="19320"/>
                            </a:lnTo>
                            <a:lnTo>
                              <a:pt x="17646" y="21600"/>
                            </a:lnTo>
                            <a:lnTo>
                              <a:pt x="21600" y="18031"/>
                            </a:lnTo>
                            <a:lnTo>
                              <a:pt x="21600" y="12392"/>
                            </a:lnTo>
                            <a:lnTo>
                              <a:pt x="18545" y="9529"/>
                            </a:lnTo>
                            <a:lnTo>
                              <a:pt x="15016" y="6393"/>
                            </a:lnTo>
                            <a:lnTo>
                              <a:pt x="14499" y="3531"/>
                            </a:lnTo>
                            <a:lnTo>
                              <a:pt x="7232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5" name="ïṩ1ïḓê">
                        <a:extLst>
                          <a:ext uri="{FF2B5EF4-FFF2-40B4-BE49-F238E27FC236}">
                            <a16:creationId xmlns:a16="http://schemas.microsoft.com/office/drawing/2014/main" id="{7C5AD036-26F9-48BE-B162-4276E920B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6924" y="5497159"/>
                        <a:ext cx="56079" cy="9372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0973" h="21211" extrusionOk="0">
                            <a:moveTo>
                              <a:pt x="11293" y="0"/>
                            </a:moveTo>
                            <a:lnTo>
                              <a:pt x="6627" y="5552"/>
                            </a:lnTo>
                            <a:lnTo>
                              <a:pt x="112" y="8400"/>
                            </a:lnTo>
                            <a:lnTo>
                              <a:pt x="0" y="15188"/>
                            </a:lnTo>
                            <a:lnTo>
                              <a:pt x="4724" y="20914"/>
                            </a:lnTo>
                            <a:cubicBezTo>
                              <a:pt x="8686" y="21600"/>
                              <a:pt x="12952" y="21081"/>
                              <a:pt x="16167" y="19521"/>
                            </a:cubicBezTo>
                            <a:cubicBezTo>
                              <a:pt x="19834" y="17742"/>
                              <a:pt x="21600" y="14892"/>
                              <a:pt x="20771" y="12093"/>
                            </a:cubicBezTo>
                            <a:lnTo>
                              <a:pt x="18469" y="3584"/>
                            </a:lnTo>
                            <a:lnTo>
                              <a:pt x="11293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6" name="işḷiḓê">
                        <a:extLst>
                          <a:ext uri="{FF2B5EF4-FFF2-40B4-BE49-F238E27FC236}">
                            <a16:creationId xmlns:a16="http://schemas.microsoft.com/office/drawing/2014/main" id="{D3EDEDE2-E7C0-4F22-ADA2-3488DF3C2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6327" y="5532384"/>
                        <a:ext cx="116920" cy="5837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0516" h="20408" extrusionOk="0">
                            <a:moveTo>
                              <a:pt x="4937" y="0"/>
                            </a:moveTo>
                            <a:lnTo>
                              <a:pt x="649" y="3882"/>
                            </a:lnTo>
                            <a:lnTo>
                              <a:pt x="0" y="17047"/>
                            </a:lnTo>
                            <a:lnTo>
                              <a:pt x="5619" y="16300"/>
                            </a:lnTo>
                            <a:lnTo>
                              <a:pt x="11978" y="14148"/>
                            </a:lnTo>
                            <a:cubicBezTo>
                              <a:pt x="12597" y="18932"/>
                              <a:pt x="15156" y="21600"/>
                              <a:pt x="17481" y="19887"/>
                            </a:cubicBezTo>
                            <a:cubicBezTo>
                              <a:pt x="21175" y="17165"/>
                              <a:pt x="21600" y="7095"/>
                              <a:pt x="18187" y="3182"/>
                            </a:cubicBezTo>
                            <a:lnTo>
                              <a:pt x="13868" y="313"/>
                            </a:lnTo>
                            <a:lnTo>
                              <a:pt x="4937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7" name="íṥliḓê">
                        <a:extLst>
                          <a:ext uri="{FF2B5EF4-FFF2-40B4-BE49-F238E27FC236}">
                            <a16:creationId xmlns:a16="http://schemas.microsoft.com/office/drawing/2014/main" id="{FF86C805-1B09-44EB-AAEA-E88F3E4AC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5972" y="5590926"/>
                        <a:ext cx="71504" cy="6131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456" extrusionOk="0">
                            <a:moveTo>
                              <a:pt x="12529" y="0"/>
                            </a:moveTo>
                            <a:lnTo>
                              <a:pt x="9020" y="6402"/>
                            </a:lnTo>
                            <a:lnTo>
                              <a:pt x="0" y="10890"/>
                            </a:lnTo>
                            <a:lnTo>
                              <a:pt x="1726" y="19983"/>
                            </a:lnTo>
                            <a:cubicBezTo>
                              <a:pt x="4112" y="21109"/>
                              <a:pt x="6687" y="21600"/>
                              <a:pt x="9259" y="21419"/>
                            </a:cubicBezTo>
                            <a:cubicBezTo>
                              <a:pt x="14047" y="21082"/>
                              <a:pt x="18507" y="18488"/>
                              <a:pt x="21600" y="14240"/>
                            </a:cubicBezTo>
                            <a:lnTo>
                              <a:pt x="1252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8" name="îṧlîḓé">
                        <a:extLst>
                          <a:ext uri="{FF2B5EF4-FFF2-40B4-BE49-F238E27FC236}">
                            <a16:creationId xmlns:a16="http://schemas.microsoft.com/office/drawing/2014/main" id="{75B45BEC-6B87-41A4-B648-4CB2362E0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2425" y="5573150"/>
                        <a:ext cx="36293" cy="5008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532" y="0"/>
                            </a:moveTo>
                            <a:lnTo>
                              <a:pt x="0" y="8076"/>
                            </a:lnTo>
                            <a:lnTo>
                              <a:pt x="7701" y="21600"/>
                            </a:lnTo>
                            <a:lnTo>
                              <a:pt x="21600" y="12165"/>
                            </a:lnTo>
                            <a:lnTo>
                              <a:pt x="10532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9" name="ïṩļiďê">
                        <a:extLst>
                          <a:ext uri="{FF2B5EF4-FFF2-40B4-BE49-F238E27FC236}">
                            <a16:creationId xmlns:a16="http://schemas.microsoft.com/office/drawing/2014/main" id="{3FD1823C-47D4-49CE-BC30-A35B222662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6593" y="5613963"/>
                        <a:ext cx="403114" cy="23800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442" h="21600" extrusionOk="0">
                            <a:moveTo>
                              <a:pt x="10688" y="2269"/>
                            </a:moveTo>
                            <a:lnTo>
                              <a:pt x="8365" y="5138"/>
                            </a:lnTo>
                            <a:lnTo>
                              <a:pt x="6581" y="4846"/>
                            </a:lnTo>
                            <a:lnTo>
                              <a:pt x="5179" y="5025"/>
                            </a:lnTo>
                            <a:lnTo>
                              <a:pt x="3513" y="7003"/>
                            </a:lnTo>
                            <a:lnTo>
                              <a:pt x="2812" y="9539"/>
                            </a:lnTo>
                            <a:lnTo>
                              <a:pt x="3993" y="10283"/>
                            </a:lnTo>
                            <a:lnTo>
                              <a:pt x="4866" y="12828"/>
                            </a:lnTo>
                            <a:lnTo>
                              <a:pt x="3561" y="14674"/>
                            </a:lnTo>
                            <a:lnTo>
                              <a:pt x="3379" y="16597"/>
                            </a:lnTo>
                            <a:lnTo>
                              <a:pt x="907" y="17342"/>
                            </a:lnTo>
                            <a:lnTo>
                              <a:pt x="0" y="20483"/>
                            </a:lnTo>
                            <a:lnTo>
                              <a:pt x="1965" y="21600"/>
                            </a:lnTo>
                            <a:cubicBezTo>
                              <a:pt x="2527" y="21022"/>
                              <a:pt x="3095" y="20464"/>
                              <a:pt x="3670" y="19925"/>
                            </a:cubicBezTo>
                            <a:cubicBezTo>
                              <a:pt x="4635" y="19021"/>
                              <a:pt x="5617" y="18172"/>
                              <a:pt x="6616" y="17381"/>
                            </a:cubicBezTo>
                            <a:cubicBezTo>
                              <a:pt x="6992" y="15657"/>
                              <a:pt x="8163" y="14875"/>
                              <a:pt x="9125" y="15705"/>
                            </a:cubicBezTo>
                            <a:cubicBezTo>
                              <a:pt x="9895" y="16371"/>
                              <a:pt x="10265" y="17898"/>
                              <a:pt x="9993" y="19297"/>
                            </a:cubicBezTo>
                            <a:lnTo>
                              <a:pt x="11916" y="15876"/>
                            </a:lnTo>
                            <a:cubicBezTo>
                              <a:pt x="11807" y="14699"/>
                              <a:pt x="12006" y="13499"/>
                              <a:pt x="12461" y="12595"/>
                            </a:cubicBezTo>
                            <a:cubicBezTo>
                              <a:pt x="13240" y="11050"/>
                              <a:pt x="14550" y="10660"/>
                              <a:pt x="15589" y="11665"/>
                            </a:cubicBezTo>
                            <a:lnTo>
                              <a:pt x="18025" y="8500"/>
                            </a:lnTo>
                            <a:cubicBezTo>
                              <a:pt x="18812" y="9933"/>
                              <a:pt x="20144" y="9933"/>
                              <a:pt x="20930" y="8500"/>
                            </a:cubicBezTo>
                            <a:cubicBezTo>
                              <a:pt x="21483" y="7493"/>
                              <a:pt x="21600" y="5997"/>
                              <a:pt x="21221" y="4778"/>
                            </a:cubicBezTo>
                            <a:lnTo>
                              <a:pt x="16857" y="0"/>
                            </a:lnTo>
                            <a:cubicBezTo>
                              <a:pt x="16003" y="558"/>
                              <a:pt x="15155" y="1138"/>
                              <a:pt x="14311" y="1740"/>
                            </a:cubicBezTo>
                            <a:cubicBezTo>
                              <a:pt x="13470" y="2341"/>
                              <a:pt x="12633" y="2964"/>
                              <a:pt x="11802" y="3609"/>
                            </a:cubicBezTo>
                            <a:lnTo>
                              <a:pt x="10688" y="2269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80" name="ísľîde">
                        <a:extLst>
                          <a:ext uri="{FF2B5EF4-FFF2-40B4-BE49-F238E27FC236}">
                            <a16:creationId xmlns:a16="http://schemas.microsoft.com/office/drawing/2014/main" id="{DEB4D54E-D363-419B-AA15-6CF7091DE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1374" y="5634611"/>
                        <a:ext cx="96397" cy="6234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3916" y="0"/>
                            </a:moveTo>
                            <a:lnTo>
                              <a:pt x="7327" y="1214"/>
                            </a:lnTo>
                            <a:lnTo>
                              <a:pt x="0" y="10763"/>
                            </a:lnTo>
                            <a:lnTo>
                              <a:pt x="5173" y="21600"/>
                            </a:lnTo>
                            <a:lnTo>
                              <a:pt x="16698" y="11889"/>
                            </a:lnTo>
                            <a:lnTo>
                              <a:pt x="21600" y="6440"/>
                            </a:lnTo>
                            <a:lnTo>
                              <a:pt x="1391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81" name="íśḻïḍé">
                        <a:extLst>
                          <a:ext uri="{FF2B5EF4-FFF2-40B4-BE49-F238E27FC236}">
                            <a16:creationId xmlns:a16="http://schemas.microsoft.com/office/drawing/2014/main" id="{8136B78E-F313-4F43-8AB4-C0B43AE2D4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28164" y="7085119"/>
                        <a:ext cx="187193" cy="1038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0918" h="21600" extrusionOk="0">
                            <a:moveTo>
                              <a:pt x="9444" y="0"/>
                            </a:moveTo>
                            <a:cubicBezTo>
                              <a:pt x="8750" y="158"/>
                              <a:pt x="8056" y="316"/>
                              <a:pt x="7362" y="474"/>
                            </a:cubicBezTo>
                            <a:cubicBezTo>
                              <a:pt x="6669" y="632"/>
                              <a:pt x="5975" y="790"/>
                              <a:pt x="5281" y="948"/>
                            </a:cubicBezTo>
                            <a:lnTo>
                              <a:pt x="0" y="7666"/>
                            </a:lnTo>
                            <a:lnTo>
                              <a:pt x="1291" y="12904"/>
                            </a:lnTo>
                            <a:lnTo>
                              <a:pt x="730" y="18969"/>
                            </a:lnTo>
                            <a:lnTo>
                              <a:pt x="4168" y="21600"/>
                            </a:lnTo>
                            <a:lnTo>
                              <a:pt x="6919" y="17642"/>
                            </a:lnTo>
                            <a:lnTo>
                              <a:pt x="11708" y="14231"/>
                            </a:lnTo>
                            <a:lnTo>
                              <a:pt x="14649" y="18187"/>
                            </a:lnTo>
                            <a:cubicBezTo>
                              <a:pt x="15852" y="19903"/>
                              <a:pt x="17488" y="20126"/>
                              <a:pt x="18814" y="18756"/>
                            </a:cubicBezTo>
                            <a:cubicBezTo>
                              <a:pt x="21018" y="16477"/>
                              <a:pt x="21600" y="11064"/>
                              <a:pt x="20036" y="7382"/>
                            </a:cubicBezTo>
                            <a:lnTo>
                              <a:pt x="10281" y="7951"/>
                            </a:lnTo>
                            <a:lnTo>
                              <a:pt x="9444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82" name="íṣḷîḍe">
                        <a:extLst>
                          <a:ext uri="{FF2B5EF4-FFF2-40B4-BE49-F238E27FC236}">
                            <a16:creationId xmlns:a16="http://schemas.microsoft.com/office/drawing/2014/main" id="{D7749F68-206C-4064-83E4-0BB5D09077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491" y="4250061"/>
                        <a:ext cx="145613" cy="37224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0" y="258"/>
                            </a:moveTo>
                            <a:lnTo>
                              <a:pt x="6998" y="0"/>
                            </a:lnTo>
                            <a:lnTo>
                              <a:pt x="7417" y="2219"/>
                            </a:lnTo>
                            <a:lnTo>
                              <a:pt x="11745" y="4335"/>
                            </a:lnTo>
                            <a:lnTo>
                              <a:pt x="14449" y="6610"/>
                            </a:lnTo>
                            <a:lnTo>
                              <a:pt x="16072" y="9777"/>
                            </a:lnTo>
                            <a:lnTo>
                              <a:pt x="16207" y="11728"/>
                            </a:lnTo>
                            <a:lnTo>
                              <a:pt x="18084" y="13467"/>
                            </a:lnTo>
                            <a:lnTo>
                              <a:pt x="18084" y="15319"/>
                            </a:lnTo>
                            <a:lnTo>
                              <a:pt x="20112" y="18168"/>
                            </a:lnTo>
                            <a:lnTo>
                              <a:pt x="21600" y="20602"/>
                            </a:lnTo>
                            <a:lnTo>
                              <a:pt x="17948" y="21600"/>
                            </a:lnTo>
                            <a:lnTo>
                              <a:pt x="14905" y="18863"/>
                            </a:lnTo>
                            <a:lnTo>
                              <a:pt x="13687" y="14313"/>
                            </a:lnTo>
                            <a:cubicBezTo>
                              <a:pt x="12597" y="13444"/>
                              <a:pt x="11654" y="12547"/>
                              <a:pt x="10865" y="11629"/>
                            </a:cubicBezTo>
                            <a:cubicBezTo>
                              <a:pt x="10077" y="10711"/>
                              <a:pt x="9445" y="9775"/>
                              <a:pt x="8972" y="8825"/>
                            </a:cubicBezTo>
                            <a:lnTo>
                              <a:pt x="7501" y="6299"/>
                            </a:lnTo>
                            <a:lnTo>
                              <a:pt x="5522" y="3819"/>
                            </a:lnTo>
                            <a:lnTo>
                              <a:pt x="0" y="25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33" name="iśļîďe">
                    <a:extLst>
                      <a:ext uri="{FF2B5EF4-FFF2-40B4-BE49-F238E27FC236}">
                        <a16:creationId xmlns:a16="http://schemas.microsoft.com/office/drawing/2014/main" id="{7A878A92-2950-413F-8DAE-16B550BA5489}"/>
                      </a:ext>
                    </a:extLst>
                  </p:cNvPr>
                  <p:cNvSpPr/>
                  <p:nvPr/>
                </p:nvSpPr>
                <p:spPr>
                  <a:xfrm>
                    <a:off x="1044417" y="1044416"/>
                    <a:ext cx="12433936" cy="12433936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A6AAA9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71437" tIns="71437" rIns="71437" bIns="71437" numCol="1" anchor="ctr">
                    <a:noAutofit/>
                  </a:bodyPr>
                  <a:lstStyle/>
                  <a:p>
                    <a:pPr algn="ctr">
                      <a:defRPr sz="3200" cap="none">
                        <a:solidFill>
                          <a:srgbClr val="FFFFFF"/>
                        </a:solidFill>
                      </a:defRPr>
                    </a:pPr>
                    <a:endParaRPr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endParaRPr>
                  </a:p>
                </p:txBody>
              </p:sp>
            </p:grpSp>
            <p:sp>
              <p:nvSpPr>
                <p:cNvPr id="22" name="iš1ïḑé">
                  <a:extLst>
                    <a:ext uri="{FF2B5EF4-FFF2-40B4-BE49-F238E27FC236}">
                      <a16:creationId xmlns:a16="http://schemas.microsoft.com/office/drawing/2014/main" id="{89FA9179-CF9D-4E32-A4E8-562821C1C57D}"/>
                    </a:ext>
                  </a:extLst>
                </p:cNvPr>
                <p:cNvSpPr/>
                <p:nvPr/>
              </p:nvSpPr>
              <p:spPr>
                <a:xfrm>
                  <a:off x="4300367" y="10222532"/>
                  <a:ext cx="653614" cy="9310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3" name="íṧľiḑè">
                  <a:extLst>
                    <a:ext uri="{FF2B5EF4-FFF2-40B4-BE49-F238E27FC236}">
                      <a16:creationId xmlns:a16="http://schemas.microsoft.com/office/drawing/2014/main" id="{ED0AD86A-5B3D-44F7-8AA6-CBB060E48BC1}"/>
                    </a:ext>
                  </a:extLst>
                </p:cNvPr>
                <p:cNvSpPr/>
                <p:nvPr/>
              </p:nvSpPr>
              <p:spPr>
                <a:xfrm>
                  <a:off x="1218357" y="8586048"/>
                  <a:ext cx="486517" cy="6930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4" name="iṧľïḋe">
                  <a:extLst>
                    <a:ext uri="{FF2B5EF4-FFF2-40B4-BE49-F238E27FC236}">
                      <a16:creationId xmlns:a16="http://schemas.microsoft.com/office/drawing/2014/main" id="{C8C11BF9-D0D7-4D2A-86AD-BBC623E3E9FB}"/>
                    </a:ext>
                  </a:extLst>
                </p:cNvPr>
                <p:cNvSpPr/>
                <p:nvPr/>
              </p:nvSpPr>
              <p:spPr>
                <a:xfrm>
                  <a:off x="4896820" y="9490432"/>
                  <a:ext cx="486517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5" name="îṡḻíḍê">
                  <a:extLst>
                    <a:ext uri="{FF2B5EF4-FFF2-40B4-BE49-F238E27FC236}">
                      <a16:creationId xmlns:a16="http://schemas.microsoft.com/office/drawing/2014/main" id="{6764E702-3AB1-4488-BD68-9EF4BA64BE18}"/>
                    </a:ext>
                  </a:extLst>
                </p:cNvPr>
                <p:cNvSpPr/>
                <p:nvPr/>
              </p:nvSpPr>
              <p:spPr>
                <a:xfrm rot="18802755">
                  <a:off x="-1525587" y="6310570"/>
                  <a:ext cx="728202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6" name="íŝḷïḑê">
                  <a:extLst>
                    <a:ext uri="{FF2B5EF4-FFF2-40B4-BE49-F238E27FC236}">
                      <a16:creationId xmlns:a16="http://schemas.microsoft.com/office/drawing/2014/main" id="{E203CCA9-ADC7-44EB-84EF-4DEFFC890227}"/>
                    </a:ext>
                  </a:extLst>
                </p:cNvPr>
                <p:cNvSpPr/>
                <p:nvPr/>
              </p:nvSpPr>
              <p:spPr>
                <a:xfrm rot="1021271">
                  <a:off x="4893223" y="4646870"/>
                  <a:ext cx="728203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7" name="íṧľîḓè">
                  <a:extLst>
                    <a:ext uri="{FF2B5EF4-FFF2-40B4-BE49-F238E27FC236}">
                      <a16:creationId xmlns:a16="http://schemas.microsoft.com/office/drawing/2014/main" id="{5EE59B86-DA93-437F-BF38-18B212768DF6}"/>
                    </a:ext>
                  </a:extLst>
                </p:cNvPr>
                <p:cNvSpPr/>
                <p:nvPr/>
              </p:nvSpPr>
              <p:spPr>
                <a:xfrm rot="5387886">
                  <a:off x="9223923" y="10526970"/>
                  <a:ext cx="728203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8" name="îṥḻiḋé">
                  <a:extLst>
                    <a:ext uri="{FF2B5EF4-FFF2-40B4-BE49-F238E27FC236}">
                      <a16:creationId xmlns:a16="http://schemas.microsoft.com/office/drawing/2014/main" id="{936E277A-C1B7-48C8-8F22-78683C8C44B6}"/>
                    </a:ext>
                  </a:extLst>
                </p:cNvPr>
                <p:cNvSpPr/>
                <p:nvPr/>
              </p:nvSpPr>
              <p:spPr>
                <a:xfrm rot="14608625">
                  <a:off x="9630323" y="7593270"/>
                  <a:ext cx="728203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9" name="îṣľïḓé">
                  <a:extLst>
                    <a:ext uri="{FF2B5EF4-FFF2-40B4-BE49-F238E27FC236}">
                      <a16:creationId xmlns:a16="http://schemas.microsoft.com/office/drawing/2014/main" id="{816E2990-6ADA-4A83-B683-79CC5C225378}"/>
                    </a:ext>
                  </a:extLst>
                </p:cNvPr>
                <p:cNvSpPr/>
                <p:nvPr/>
              </p:nvSpPr>
              <p:spPr>
                <a:xfrm rot="9921958">
                  <a:off x="1311824" y="3516570"/>
                  <a:ext cx="728202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30" name="i$1íďé">
                  <a:extLst>
                    <a:ext uri="{FF2B5EF4-FFF2-40B4-BE49-F238E27FC236}">
                      <a16:creationId xmlns:a16="http://schemas.microsoft.com/office/drawing/2014/main" id="{7B83BEF5-1103-4638-9E9A-DE95F9985F76}"/>
                    </a:ext>
                  </a:extLst>
                </p:cNvPr>
                <p:cNvSpPr/>
                <p:nvPr/>
              </p:nvSpPr>
              <p:spPr>
                <a:xfrm rot="5805315">
                  <a:off x="-4174576" y="9505968"/>
                  <a:ext cx="728202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p:grpSp>
        </p:grpSp>
        <p:grpSp>
          <p:nvGrpSpPr>
            <p:cNvPr id="8" name="iS1îdé">
              <a:extLst>
                <a:ext uri="{FF2B5EF4-FFF2-40B4-BE49-F238E27FC236}">
                  <a16:creationId xmlns:a16="http://schemas.microsoft.com/office/drawing/2014/main" id="{06C9621E-88BD-4FB4-8A0D-B571ABD97D8C}"/>
                </a:ext>
              </a:extLst>
            </p:cNvPr>
            <p:cNvGrpSpPr/>
            <p:nvPr/>
          </p:nvGrpSpPr>
          <p:grpSpPr>
            <a:xfrm>
              <a:off x="8208339" y="1275325"/>
              <a:ext cx="3312150" cy="1198477"/>
              <a:chOff x="7686225" y="1275325"/>
              <a:chExt cx="3834264" cy="1198477"/>
            </a:xfrm>
          </p:grpSpPr>
          <p:sp>
            <p:nvSpPr>
              <p:cNvPr id="15" name="iṡ1ïḋé">
                <a:extLst>
                  <a:ext uri="{FF2B5EF4-FFF2-40B4-BE49-F238E27FC236}">
                    <a16:creationId xmlns:a16="http://schemas.microsoft.com/office/drawing/2014/main" id="{D835D7C2-1FBE-47D6-B5E7-29104C986456}"/>
                  </a:ext>
                </a:extLst>
              </p:cNvPr>
              <p:cNvSpPr/>
              <p:nvPr/>
            </p:nvSpPr>
            <p:spPr bwMode="auto"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在已知目前狀態下，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預測未來狀態</a:t>
                </a:r>
                <a:endPara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6" name="iṥ1íḓé">
                <a:extLst>
                  <a:ext uri="{FF2B5EF4-FFF2-40B4-BE49-F238E27FC236}">
                    <a16:creationId xmlns:a16="http://schemas.microsoft.com/office/drawing/2014/main" id="{D0761E18-FA4D-4EBD-84BF-79F51A479826}"/>
                  </a:ext>
                </a:extLst>
              </p:cNvPr>
              <p:cNvSpPr txBox="1"/>
              <p:nvPr/>
            </p:nvSpPr>
            <p:spPr bwMode="auto"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馬可夫鏈模型</a:t>
                </a:r>
                <a:endParaRPr lang="en-US" altLang="zh-CN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9" name="iš1ïḑè">
              <a:extLst>
                <a:ext uri="{FF2B5EF4-FFF2-40B4-BE49-F238E27FC236}">
                  <a16:creationId xmlns:a16="http://schemas.microsoft.com/office/drawing/2014/main" id="{582685FF-89B5-45F2-9CB0-F156CAB2804E}"/>
                </a:ext>
              </a:extLst>
            </p:cNvPr>
            <p:cNvGrpSpPr/>
            <p:nvPr/>
          </p:nvGrpSpPr>
          <p:grpSpPr>
            <a:xfrm>
              <a:off x="8208339" y="2829762"/>
              <a:ext cx="3312150" cy="1198477"/>
              <a:chOff x="7686225" y="1275325"/>
              <a:chExt cx="3834264" cy="1198477"/>
            </a:xfrm>
          </p:grpSpPr>
          <p:sp>
            <p:nvSpPr>
              <p:cNvPr id="13" name="îśḻiḓè">
                <a:extLst>
                  <a:ext uri="{FF2B5EF4-FFF2-40B4-BE49-F238E27FC236}">
                    <a16:creationId xmlns:a16="http://schemas.microsoft.com/office/drawing/2014/main" id="{2567F2D7-F65F-4F91-870C-BE3D7CA3BF63}"/>
                  </a:ext>
                </a:extLst>
              </p:cNvPr>
              <p:cNvSpPr/>
              <p:nvPr/>
            </p:nvSpPr>
            <p:spPr bwMode="auto"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已知</a:t>
                </a:r>
                <a:r>
                  <a:rPr lang="en-US" altLang="zh-CN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t</a:t>
                </a:r>
                <a:r>
                  <a:rPr lang="zh-CN" altLang="en-US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期狀態為</a:t>
                </a:r>
                <a:r>
                  <a:rPr lang="en-US" altLang="zh-CN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j</a:t>
                </a:r>
                <a:r>
                  <a:rPr lang="zh-CN" altLang="en-US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，預測下一期</a:t>
                </a:r>
                <a:r>
                  <a:rPr lang="en-US" altLang="zh-CN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t+1</a:t>
                </a:r>
                <a:r>
                  <a:rPr lang="zh-CN" altLang="en-US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的狀態為</a:t>
                </a:r>
                <a:r>
                  <a:rPr lang="en-US" altLang="zh-CN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k</a:t>
                </a:r>
                <a:r>
                  <a:rPr lang="zh-CN" altLang="en-US" dirty="0">
                    <a:latin typeface="Times New Roman" pitchFamily="18" charset="0"/>
                    <a:ea typeface="Microsoft JhengHei" panose="020B0604030504040204" pitchFamily="34" charset="-120"/>
                    <a:cs typeface="Times New Roman" pitchFamily="18" charset="0"/>
                  </a:rPr>
                  <a:t>的條件機率</a:t>
                </a:r>
                <a:endParaRPr lang="en-US" altLang="zh-CN" dirty="0">
                  <a:latin typeface="Times New Roman" pitchFamily="18" charset="0"/>
                  <a:ea typeface="Microsoft JhengHei" panose="020B0604030504040204" pitchFamily="34" charset="-120"/>
                  <a:cs typeface="Times New Roman" pitchFamily="18" charset="0"/>
                </a:endParaRPr>
              </a:p>
            </p:txBody>
          </p:sp>
          <p:sp>
            <p:nvSpPr>
              <p:cNvPr id="14" name="îšḻïḍê">
                <a:extLst>
                  <a:ext uri="{FF2B5EF4-FFF2-40B4-BE49-F238E27FC236}">
                    <a16:creationId xmlns:a16="http://schemas.microsoft.com/office/drawing/2014/main" id="{849E24AC-58E7-476A-A5F8-712B586F6A5D}"/>
                  </a:ext>
                </a:extLst>
              </p:cNvPr>
              <p:cNvSpPr txBox="1"/>
              <p:nvPr/>
            </p:nvSpPr>
            <p:spPr bwMode="auto"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一階移轉機率矩陣</a:t>
                </a:r>
                <a:endParaRPr lang="en-US" altLang="zh-CN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10" name="íṩľiḍe">
              <a:extLst>
                <a:ext uri="{FF2B5EF4-FFF2-40B4-BE49-F238E27FC236}">
                  <a16:creationId xmlns:a16="http://schemas.microsoft.com/office/drawing/2014/main" id="{71CDDC82-FF2C-4BD4-B770-8112BC37A650}"/>
                </a:ext>
              </a:extLst>
            </p:cNvPr>
            <p:cNvGrpSpPr/>
            <p:nvPr/>
          </p:nvGrpSpPr>
          <p:grpSpPr>
            <a:xfrm>
              <a:off x="8208339" y="4384198"/>
              <a:ext cx="3312150" cy="1198477"/>
              <a:chOff x="7686225" y="1275325"/>
              <a:chExt cx="3834264" cy="1198477"/>
            </a:xfrm>
          </p:grpSpPr>
          <p:sp>
            <p:nvSpPr>
              <p:cNvPr id="11" name="ïṩḻiḋê">
                <a:extLst>
                  <a:ext uri="{FF2B5EF4-FFF2-40B4-BE49-F238E27FC236}">
                    <a16:creationId xmlns:a16="http://schemas.microsoft.com/office/drawing/2014/main" id="{0BF49595-6A65-4A61-BFCA-A3FA4C77C05F}"/>
                  </a:ext>
                </a:extLst>
              </p:cNvPr>
              <p:cNvSpPr/>
              <p:nvPr/>
            </p:nvSpPr>
            <p:spPr bwMode="auto"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連續的兩期移轉機率</a:t>
                </a:r>
                <a:endPara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2" name="îSḷîďè">
                <a:extLst>
                  <a:ext uri="{FF2B5EF4-FFF2-40B4-BE49-F238E27FC236}">
                    <a16:creationId xmlns:a16="http://schemas.microsoft.com/office/drawing/2014/main" id="{0B053B4C-55A8-4014-8E54-894CC72FE872}"/>
                  </a:ext>
                </a:extLst>
              </p:cNvPr>
              <p:cNvSpPr txBox="1"/>
              <p:nvPr/>
            </p:nvSpPr>
            <p:spPr bwMode="auto"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移轉機率</a:t>
                </a:r>
                <a:endParaRPr lang="en-US" altLang="zh-CN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EDA06C86-8FD3-6045-B124-9BDB9EE1BEC6}"/>
              </a:ext>
            </a:extLst>
          </p:cNvPr>
          <p:cNvSpPr/>
          <p:nvPr/>
        </p:nvSpPr>
        <p:spPr>
          <a:xfrm>
            <a:off x="3747203" y="1985560"/>
            <a:ext cx="4279276" cy="403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3" name="圖片 92">
            <a:extLst>
              <a:ext uri="{FF2B5EF4-FFF2-40B4-BE49-F238E27FC236}">
                <a16:creationId xmlns:a16="http://schemas.microsoft.com/office/drawing/2014/main" id="{4F6A33BB-B841-5241-8D47-964C3F28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50" y="2350563"/>
            <a:ext cx="4813300" cy="2019300"/>
          </a:xfrm>
          <a:prstGeom prst="rect">
            <a:avLst/>
          </a:prstGeom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387EB3D6-6CE1-E244-8D69-D76C82C2F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33" y="5116973"/>
            <a:ext cx="3606800" cy="673100"/>
          </a:xfrm>
          <a:prstGeom prst="rect">
            <a:avLst/>
          </a:prstGeom>
        </p:spPr>
      </p:pic>
      <p:sp>
        <p:nvSpPr>
          <p:cNvPr id="97" name="ïṩ1îďê">
            <a:extLst>
              <a:ext uri="{FF2B5EF4-FFF2-40B4-BE49-F238E27FC236}">
                <a16:creationId xmlns:a16="http://schemas.microsoft.com/office/drawing/2014/main" id="{6F9CB47F-1E2E-4A43-83EA-9CAA1C5EC120}"/>
              </a:ext>
            </a:extLst>
          </p:cNvPr>
          <p:cNvSpPr txBox="1"/>
          <p:nvPr/>
        </p:nvSpPr>
        <p:spPr bwMode="auto">
          <a:xfrm>
            <a:off x="1087697" y="1881401"/>
            <a:ext cx="37913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一階移轉機率矩陣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8" name="ïṩ1îďê">
            <a:extLst>
              <a:ext uri="{FF2B5EF4-FFF2-40B4-BE49-F238E27FC236}">
                <a16:creationId xmlns:a16="http://schemas.microsoft.com/office/drawing/2014/main" id="{A1071306-EF22-344C-B3CE-379BFDD20994}"/>
              </a:ext>
            </a:extLst>
          </p:cNvPr>
          <p:cNvSpPr txBox="1"/>
          <p:nvPr/>
        </p:nvSpPr>
        <p:spPr bwMode="auto">
          <a:xfrm>
            <a:off x="998616" y="4658160"/>
            <a:ext cx="37913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移轉機率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9" name="标题 1">
            <a:extLst>
              <a:ext uri="{FF2B5EF4-FFF2-40B4-BE49-F238E27FC236}">
                <a16:creationId xmlns:a16="http://schemas.microsoft.com/office/drawing/2014/main" id="{1A18E999-6BC3-2D46-AC80-DB9A8C4B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購買行為預測方法</a:t>
            </a:r>
          </a:p>
        </p:txBody>
      </p:sp>
      <p:cxnSp>
        <p:nvCxnSpPr>
          <p:cNvPr id="89" name="直接连接符 16">
            <a:extLst>
              <a:ext uri="{FF2B5EF4-FFF2-40B4-BE49-F238E27FC236}">
                <a16:creationId xmlns:a16="http://schemas.microsoft.com/office/drawing/2014/main" id="{0BA6175E-502D-EE4E-93F3-22561E20FDE9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69200-D7D9-1242-9EBD-9483D255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各群的一階移轉機率矩陣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3FA4FA-C575-454D-B307-9239BAC0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9888"/>
            <a:ext cx="5422900" cy="22479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07FDDC-0C10-AD42-BBE6-256C5E3A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21" y="1785938"/>
            <a:ext cx="5308600" cy="2349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B33BC1-65EE-AF40-90F3-D92A04919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1735138"/>
            <a:ext cx="5448300" cy="24003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2966B5E-351C-7C46-98D7-6DB082187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221" y="4424002"/>
            <a:ext cx="4908274" cy="2272349"/>
          </a:xfrm>
          <a:prstGeom prst="rect">
            <a:avLst/>
          </a:prstGeom>
        </p:spPr>
      </p:pic>
      <p:cxnSp>
        <p:nvCxnSpPr>
          <p:cNvPr id="13" name="直接连接符 16">
            <a:extLst>
              <a:ext uri="{FF2B5EF4-FFF2-40B4-BE49-F238E27FC236}">
                <a16:creationId xmlns:a16="http://schemas.microsoft.com/office/drawing/2014/main" id="{F952D845-FE00-0B47-9115-38457AEB9F95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2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ABAF6-35AE-4D9B-AAF9-14850B39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99" name="标题 1">
            <a:extLst>
              <a:ext uri="{FF2B5EF4-FFF2-40B4-BE49-F238E27FC236}">
                <a16:creationId xmlns:a16="http://schemas.microsoft.com/office/drawing/2014/main" id="{1A18E999-6BC3-2D46-AC80-DB9A8C4B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一階轉移矩陣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以一般人為例</a:t>
            </a:r>
          </a:p>
        </p:txBody>
      </p:sp>
      <p:cxnSp>
        <p:nvCxnSpPr>
          <p:cNvPr id="89" name="直接连接符 16">
            <a:extLst>
              <a:ext uri="{FF2B5EF4-FFF2-40B4-BE49-F238E27FC236}">
                <a16:creationId xmlns:a16="http://schemas.microsoft.com/office/drawing/2014/main" id="{0BA6175E-502D-EE4E-93F3-22561E20FDE9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ontent Placeholder 7">
            <a:extLst>
              <a:ext uri="{FF2B5EF4-FFF2-40B4-BE49-F238E27FC236}">
                <a16:creationId xmlns:a16="http://schemas.microsoft.com/office/drawing/2014/main" id="{D4A6FE67-6244-2A45-A0EA-81E7BA021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102421"/>
              </p:ext>
            </p:extLst>
          </p:nvPr>
        </p:nvGraphicFramePr>
        <p:xfrm>
          <a:off x="2855291" y="2661251"/>
          <a:ext cx="6604000" cy="1997736"/>
        </p:xfrm>
        <a:graphic>
          <a:graphicData uri="http://schemas.openxmlformats.org/drawingml/2006/table">
            <a:tbl>
              <a:tblPr firstRow="1" firstCol="1">
                <a:tableStyleId>{74C1A8A3-306A-4EB7-A6B1-4F7E0EB9C5D6}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9828787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600106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323875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785481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657059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999062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517608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24965029"/>
                    </a:ext>
                  </a:extLst>
                </a:gridCol>
              </a:tblGrid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　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521580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66.55%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11.85%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2.86%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1.11%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7400360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19.68%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33.77%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34.30%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0.65%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3.82%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6.74%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1.04%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40089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4.95%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14.43%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57.87%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185495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8.65%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43.48%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14.01%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13.28%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10.96%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75154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14.18%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55.03%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2.92%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8.58%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9.81%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435194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15.88%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55.59%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1.97%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4.58%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10.92%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482721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3.11%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7.69%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45.73%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5.36%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7.92%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11.57%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78002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57E481C-1D4B-EC4C-843A-F37820249AE9}"/>
              </a:ext>
            </a:extLst>
          </p:cNvPr>
          <p:cNvSpPr txBox="1"/>
          <p:nvPr/>
        </p:nvSpPr>
        <p:spPr>
          <a:xfrm>
            <a:off x="943295" y="1860320"/>
            <a:ext cx="892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每個類型消費者的趨勢幾乎一樣，因此以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df4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（一般人）舉例：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5A73824-F670-4D4B-983B-E33B957FB28A}"/>
              </a:ext>
            </a:extLst>
          </p:cNvPr>
          <p:cNvSpPr txBox="1"/>
          <p:nvPr/>
        </p:nvSpPr>
        <p:spPr>
          <a:xfrm>
            <a:off x="1057479" y="5017167"/>
            <a:ext cx="1029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大部分矩陣結果出來購物行為都以轉型成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居多，可看出不同群的消費者最後都只會成為單純瀏覽的潛在消費者，代表購買過商品的消費者可能對過去消費不滿意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6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27877-3D30-F049-8B6B-D496590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預測結果準確性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以深思熟慮者為例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9B5DDD-22FC-B240-908B-4EE85468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42" y="2656876"/>
            <a:ext cx="3583041" cy="40230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1924D9-98B9-3C41-9158-9A8A6C8C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287" y="2487636"/>
            <a:ext cx="3261000" cy="420232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CC2AA38-E926-B14A-AAA0-F2D0EFF23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40" y="2222040"/>
            <a:ext cx="3558747" cy="4467916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3697357-7A54-B24F-B9E1-48D7FF14E7A8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0">
            <a:extLst>
              <a:ext uri="{FF2B5EF4-FFF2-40B4-BE49-F238E27FC236}">
                <a16:creationId xmlns:a16="http://schemas.microsoft.com/office/drawing/2014/main" id="{284CAE9D-CD9D-3841-B096-39F619D74327}"/>
              </a:ext>
            </a:extLst>
          </p:cNvPr>
          <p:cNvSpPr txBox="1"/>
          <p:nvPr/>
        </p:nvSpPr>
        <p:spPr>
          <a:xfrm>
            <a:off x="839775" y="1719830"/>
            <a:ext cx="678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預測結果準確率幾乎與樣本數成正比，準確率高的幾乎都是變成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09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Thank you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大數據期末報告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微軟正黑體" pitchFamily="34" charset="-120"/>
                <a:ea typeface="微軟正黑體" pitchFamily="34" charset="-120"/>
              </a:rPr>
              <a:t>第三組</a:t>
            </a:r>
            <a:endParaRPr lang="en-US" altLang="zh-CN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79475" y="4354619"/>
            <a:ext cx="5787426" cy="248371"/>
          </a:xfrm>
        </p:spPr>
        <p:txBody>
          <a:bodyPr/>
          <a:lstStyle/>
          <a:p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2019/ 06/ 19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FE6B3B-7026-4731-B905-9F89D91CF778}"/>
              </a:ext>
            </a:extLst>
          </p:cNvPr>
          <p:cNvGrpSpPr/>
          <p:nvPr/>
        </p:nvGrpSpPr>
        <p:grpSpPr>
          <a:xfrm>
            <a:off x="9876222" y="5160685"/>
            <a:ext cx="1644266" cy="976590"/>
            <a:chOff x="7176119" y="4410546"/>
            <a:chExt cx="2176766" cy="1292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FE92367-3A47-46B2-828E-9BD55CA06CBB}"/>
                </a:ext>
              </a:extLst>
            </p:cNvPr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FBAA77DE-3954-45AE-94AD-E5DD6A6C9B98}"/>
                  </a:ext>
                </a:extLst>
              </p:cNvPr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文本框 24">
                <a:extLst>
                  <a:ext uri="{FF2B5EF4-FFF2-40B4-BE49-F238E27FC236}">
                    <a16:creationId xmlns:a16="http://schemas.microsoft.com/office/drawing/2014/main" id="{DC781997-B6C6-434D-875B-6AC39E04EF2C}"/>
                  </a:ext>
                </a:extLst>
              </p:cNvPr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9600" b="1" dirty="0">
                    <a:latin typeface="Arial"/>
                    <a:ea typeface="微软雅黑"/>
                    <a:cs typeface="Arial" panose="020B0604020202020204" pitchFamily="34" charset="0"/>
                  </a:rPr>
                  <a:t>FIN</a:t>
                </a: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>
                <a:extLst>
                  <a:ext uri="{FF2B5EF4-FFF2-40B4-BE49-F238E27FC236}">
                    <a16:creationId xmlns:a16="http://schemas.microsoft.com/office/drawing/2014/main" id="{98E2E1E5-4516-4A8B-A4EA-42E9F27E9978}"/>
                  </a:ext>
                </a:extLst>
              </p:cNvPr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80914A-4FCF-49E0-99CD-49982D0E6CBF}"/>
                </a:ext>
              </a:extLst>
            </p:cNvPr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950761-B5EA-460E-AA9F-409C9B03383C}"/>
                </a:ext>
              </a:extLst>
            </p:cNvPr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8ADBBE9-4AFD-4B88-A88B-862DC35342E8}"/>
                </a:ext>
              </a:extLst>
            </p:cNvPr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4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latin typeface="微軟正黑體" pitchFamily="34" charset="-120"/>
                <a:ea typeface="微軟正黑體" pitchFamily="34" charset="-120"/>
              </a:rPr>
              <a:t>目標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/>
              <a:t>有目標才有前進的方向</a:t>
            </a:r>
            <a:endParaRPr lang="en-US" altLang="zh-CN" sz="16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4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FF033-61F4-4B2F-AAE1-69334DB4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鎖定目標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2E715-9A9A-4857-BAB0-32317274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51fd5c3e-ae99-459d-b94d-252ca07229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304377-05A0-43FC-B204-4DA5EC97061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3" y="1028700"/>
            <a:ext cx="10848974" cy="5829300"/>
            <a:chOff x="671513" y="1028700"/>
            <a:chExt cx="10848974" cy="5829300"/>
          </a:xfrm>
        </p:grpSpPr>
        <p:grpSp>
          <p:nvGrpSpPr>
            <p:cNvPr id="6" name="iSḷîďé">
              <a:extLst>
                <a:ext uri="{FF2B5EF4-FFF2-40B4-BE49-F238E27FC236}">
                  <a16:creationId xmlns:a16="http://schemas.microsoft.com/office/drawing/2014/main" id="{AF023F13-3B7E-45CC-8947-E84EF1F2C3EE}"/>
                </a:ext>
              </a:extLst>
            </p:cNvPr>
            <p:cNvGrpSpPr/>
            <p:nvPr/>
          </p:nvGrpSpPr>
          <p:grpSpPr>
            <a:xfrm>
              <a:off x="3338932" y="1028700"/>
              <a:ext cx="5514136" cy="5829300"/>
              <a:chOff x="3338932" y="1028700"/>
              <a:chExt cx="5514136" cy="5829300"/>
            </a:xfrm>
          </p:grpSpPr>
          <p:grpSp>
            <p:nvGrpSpPr>
              <p:cNvPr id="18" name="ïṩḻîḋé">
                <a:extLst>
                  <a:ext uri="{FF2B5EF4-FFF2-40B4-BE49-F238E27FC236}">
                    <a16:creationId xmlns:a16="http://schemas.microsoft.com/office/drawing/2014/main" id="{60F0C6EB-D0D3-4756-847F-FF4DEF6B49DC}"/>
                  </a:ext>
                </a:extLst>
              </p:cNvPr>
              <p:cNvGrpSpPr/>
              <p:nvPr/>
            </p:nvGrpSpPr>
            <p:grpSpPr>
              <a:xfrm>
                <a:off x="4089213" y="5275571"/>
                <a:ext cx="323503" cy="913348"/>
                <a:chOff x="5021074" y="5165013"/>
                <a:chExt cx="346103" cy="977150"/>
              </a:xfrm>
              <a:solidFill>
                <a:schemeClr val="tx2"/>
              </a:solidFill>
            </p:grpSpPr>
            <p:sp>
              <p:nvSpPr>
                <p:cNvPr id="39" name="ïṩlîďê">
                  <a:extLst>
                    <a:ext uri="{FF2B5EF4-FFF2-40B4-BE49-F238E27FC236}">
                      <a16:creationId xmlns:a16="http://schemas.microsoft.com/office/drawing/2014/main" id="{4C39997D-3EBE-48DA-BE36-FFB548175F1F}"/>
                    </a:ext>
                  </a:extLst>
                </p:cNvPr>
                <p:cNvSpPr/>
                <p:nvPr/>
              </p:nvSpPr>
              <p:spPr bwMode="auto">
                <a:xfrm>
                  <a:off x="5123938" y="5165013"/>
                  <a:ext cx="140387" cy="15428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îṧlïḑê">
                  <a:extLst>
                    <a:ext uri="{FF2B5EF4-FFF2-40B4-BE49-F238E27FC236}">
                      <a16:creationId xmlns:a16="http://schemas.microsoft.com/office/drawing/2014/main" id="{13ABDB5B-B19E-48E1-9B49-D501C8710B8E}"/>
                    </a:ext>
                  </a:extLst>
                </p:cNvPr>
                <p:cNvSpPr/>
                <p:nvPr/>
              </p:nvSpPr>
              <p:spPr bwMode="auto">
                <a:xfrm>
                  <a:off x="5021074" y="5359608"/>
                  <a:ext cx="346103" cy="782555"/>
                </a:xfrm>
                <a:custGeom>
                  <a:avLst/>
                  <a:gdLst>
                    <a:gd name="T0" fmla="*/ 105 w 105"/>
                    <a:gd name="T1" fmla="*/ 30 h 241"/>
                    <a:gd name="T2" fmla="*/ 52 w 105"/>
                    <a:gd name="T3" fmla="*/ 0 h 241"/>
                    <a:gd name="T4" fmla="*/ 0 w 105"/>
                    <a:gd name="T5" fmla="*/ 30 h 241"/>
                    <a:gd name="T6" fmla="*/ 0 w 105"/>
                    <a:gd name="T7" fmla="*/ 30 h 241"/>
                    <a:gd name="T8" fmla="*/ 0 w 105"/>
                    <a:gd name="T9" fmla="*/ 124 h 241"/>
                    <a:gd name="T10" fmla="*/ 9 w 105"/>
                    <a:gd name="T11" fmla="*/ 134 h 241"/>
                    <a:gd name="T12" fmla="*/ 19 w 105"/>
                    <a:gd name="T13" fmla="*/ 124 h 241"/>
                    <a:gd name="T14" fmla="*/ 19 w 105"/>
                    <a:gd name="T15" fmla="*/ 41 h 241"/>
                    <a:gd name="T16" fmla="*/ 25 w 105"/>
                    <a:gd name="T17" fmla="*/ 41 h 241"/>
                    <a:gd name="T18" fmla="*/ 25 w 105"/>
                    <a:gd name="T19" fmla="*/ 228 h 241"/>
                    <a:gd name="T20" fmla="*/ 25 w 105"/>
                    <a:gd name="T21" fmla="*/ 228 h 241"/>
                    <a:gd name="T22" fmla="*/ 25 w 105"/>
                    <a:gd name="T23" fmla="*/ 229 h 241"/>
                    <a:gd name="T24" fmla="*/ 36 w 105"/>
                    <a:gd name="T25" fmla="*/ 241 h 241"/>
                    <a:gd name="T26" fmla="*/ 47 w 105"/>
                    <a:gd name="T27" fmla="*/ 230 h 241"/>
                    <a:gd name="T28" fmla="*/ 47 w 105"/>
                    <a:gd name="T29" fmla="*/ 229 h 241"/>
                    <a:gd name="T30" fmla="*/ 47 w 105"/>
                    <a:gd name="T31" fmla="*/ 125 h 241"/>
                    <a:gd name="T32" fmla="*/ 52 w 105"/>
                    <a:gd name="T33" fmla="*/ 116 h 241"/>
                    <a:gd name="T34" fmla="*/ 58 w 105"/>
                    <a:gd name="T35" fmla="*/ 125 h 241"/>
                    <a:gd name="T36" fmla="*/ 58 w 105"/>
                    <a:gd name="T37" fmla="*/ 229 h 241"/>
                    <a:gd name="T38" fmla="*/ 58 w 105"/>
                    <a:gd name="T39" fmla="*/ 230 h 241"/>
                    <a:gd name="T40" fmla="*/ 69 w 105"/>
                    <a:gd name="T41" fmla="*/ 241 h 241"/>
                    <a:gd name="T42" fmla="*/ 80 w 105"/>
                    <a:gd name="T43" fmla="*/ 229 h 241"/>
                    <a:gd name="T44" fmla="*/ 80 w 105"/>
                    <a:gd name="T45" fmla="*/ 228 h 241"/>
                    <a:gd name="T46" fmla="*/ 80 w 105"/>
                    <a:gd name="T47" fmla="*/ 228 h 241"/>
                    <a:gd name="T48" fmla="*/ 80 w 105"/>
                    <a:gd name="T49" fmla="*/ 41 h 241"/>
                    <a:gd name="T50" fmla="*/ 86 w 105"/>
                    <a:gd name="T51" fmla="*/ 41 h 241"/>
                    <a:gd name="T52" fmla="*/ 86 w 105"/>
                    <a:gd name="T53" fmla="*/ 124 h 241"/>
                    <a:gd name="T54" fmla="*/ 96 w 105"/>
                    <a:gd name="T55" fmla="*/ 134 h 241"/>
                    <a:gd name="T56" fmla="*/ 105 w 105"/>
                    <a:gd name="T57" fmla="*/ 124 h 241"/>
                    <a:gd name="T58" fmla="*/ 105 w 105"/>
                    <a:gd name="T59" fmla="*/ 30 h 241"/>
                    <a:gd name="T60" fmla="*/ 105 w 105"/>
                    <a:gd name="T61" fmla="*/ 3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5" h="241">
                      <a:moveTo>
                        <a:pt x="105" y="30"/>
                      </a:moveTo>
                      <a:cubicBezTo>
                        <a:pt x="104" y="2"/>
                        <a:pt x="79" y="0"/>
                        <a:pt x="52" y="0"/>
                      </a:cubicBezTo>
                      <a:cubicBezTo>
                        <a:pt x="26" y="0"/>
                        <a:pt x="0" y="2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30"/>
                        <a:pt x="4" y="134"/>
                        <a:pt x="9" y="134"/>
                      </a:cubicBezTo>
                      <a:cubicBezTo>
                        <a:pt x="14" y="134"/>
                        <a:pt x="19" y="130"/>
                        <a:pt x="19" y="12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9"/>
                        <a:pt x="25" y="229"/>
                      </a:cubicBezTo>
                      <a:cubicBezTo>
                        <a:pt x="25" y="235"/>
                        <a:pt x="30" y="241"/>
                        <a:pt x="36" y="241"/>
                      </a:cubicBezTo>
                      <a:cubicBezTo>
                        <a:pt x="41" y="241"/>
                        <a:pt x="46" y="236"/>
                        <a:pt x="47" y="230"/>
                      </a:cubicBezTo>
                      <a:cubicBezTo>
                        <a:pt x="47" y="230"/>
                        <a:pt x="47" y="230"/>
                        <a:pt x="47" y="229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0"/>
                        <a:pt x="48" y="116"/>
                        <a:pt x="52" y="116"/>
                      </a:cubicBezTo>
                      <a:cubicBezTo>
                        <a:pt x="57" y="116"/>
                        <a:pt x="58" y="120"/>
                        <a:pt x="58" y="125"/>
                      </a:cubicBezTo>
                      <a:cubicBezTo>
                        <a:pt x="58" y="229"/>
                        <a:pt x="58" y="229"/>
                        <a:pt x="58" y="229"/>
                      </a:cubicBezTo>
                      <a:cubicBezTo>
                        <a:pt x="58" y="230"/>
                        <a:pt x="58" y="230"/>
                        <a:pt x="58" y="230"/>
                      </a:cubicBezTo>
                      <a:cubicBezTo>
                        <a:pt x="59" y="236"/>
                        <a:pt x="63" y="241"/>
                        <a:pt x="69" y="241"/>
                      </a:cubicBezTo>
                      <a:cubicBezTo>
                        <a:pt x="75" y="241"/>
                        <a:pt x="80" y="235"/>
                        <a:pt x="80" y="229"/>
                      </a:cubicBezTo>
                      <a:cubicBezTo>
                        <a:pt x="80" y="228"/>
                        <a:pt x="80" y="228"/>
                        <a:pt x="80" y="228"/>
                      </a:cubicBezTo>
                      <a:cubicBezTo>
                        <a:pt x="80" y="228"/>
                        <a:pt x="80" y="228"/>
                        <a:pt x="80" y="228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6" y="41"/>
                        <a:pt x="86" y="41"/>
                        <a:pt x="86" y="41"/>
                      </a:cubicBezTo>
                      <a:cubicBezTo>
                        <a:pt x="86" y="124"/>
                        <a:pt x="86" y="124"/>
                        <a:pt x="86" y="124"/>
                      </a:cubicBezTo>
                      <a:cubicBezTo>
                        <a:pt x="86" y="130"/>
                        <a:pt x="91" y="134"/>
                        <a:pt x="96" y="134"/>
                      </a:cubicBezTo>
                      <a:cubicBezTo>
                        <a:pt x="101" y="134"/>
                        <a:pt x="105" y="130"/>
                        <a:pt x="105" y="124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iṥlîdè">
                <a:extLst>
                  <a:ext uri="{FF2B5EF4-FFF2-40B4-BE49-F238E27FC236}">
                    <a16:creationId xmlns:a16="http://schemas.microsoft.com/office/drawing/2014/main" id="{B59F26B3-1836-437F-965B-D7A59A429867}"/>
                  </a:ext>
                </a:extLst>
              </p:cNvPr>
              <p:cNvGrpSpPr/>
              <p:nvPr/>
            </p:nvGrpSpPr>
            <p:grpSpPr>
              <a:xfrm>
                <a:off x="6471338" y="2761583"/>
                <a:ext cx="436536" cy="913347"/>
                <a:chOff x="7569592" y="2475415"/>
                <a:chExt cx="467031" cy="97715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7" name="íṣļîdé">
                  <a:extLst>
                    <a:ext uri="{FF2B5EF4-FFF2-40B4-BE49-F238E27FC236}">
                      <a16:creationId xmlns:a16="http://schemas.microsoft.com/office/drawing/2014/main" id="{44E8D342-4762-4EBF-ACE1-8031A7300CF4}"/>
                    </a:ext>
                  </a:extLst>
                </p:cNvPr>
                <p:cNvSpPr/>
                <p:nvPr/>
              </p:nvSpPr>
              <p:spPr bwMode="auto">
                <a:xfrm>
                  <a:off x="7665500" y="2475415"/>
                  <a:ext cx="144557" cy="155677"/>
                </a:xfrm>
                <a:prstGeom prst="ellipse">
                  <a:avLst/>
                </a:pr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iSľïďé">
                  <a:extLst>
                    <a:ext uri="{FF2B5EF4-FFF2-40B4-BE49-F238E27FC236}">
                      <a16:creationId xmlns:a16="http://schemas.microsoft.com/office/drawing/2014/main" id="{B6B243B0-085A-4E1B-8377-CF2716DA38C0}"/>
                    </a:ext>
                  </a:extLst>
                </p:cNvPr>
                <p:cNvSpPr/>
                <p:nvPr/>
              </p:nvSpPr>
              <p:spPr bwMode="auto">
                <a:xfrm>
                  <a:off x="7569592" y="2660281"/>
                  <a:ext cx="467031" cy="792285"/>
                </a:xfrm>
                <a:custGeom>
                  <a:avLst/>
                  <a:gdLst>
                    <a:gd name="T0" fmla="*/ 139 w 142"/>
                    <a:gd name="T1" fmla="*/ 31 h 241"/>
                    <a:gd name="T2" fmla="*/ 125 w 142"/>
                    <a:gd name="T3" fmla="*/ 32 h 241"/>
                    <a:gd name="T4" fmla="*/ 106 w 142"/>
                    <a:gd name="T5" fmla="*/ 50 h 241"/>
                    <a:gd name="T6" fmla="*/ 106 w 142"/>
                    <a:gd name="T7" fmla="*/ 30 h 241"/>
                    <a:gd name="T8" fmla="*/ 106 w 142"/>
                    <a:gd name="T9" fmla="*/ 30 h 241"/>
                    <a:gd name="T10" fmla="*/ 53 w 142"/>
                    <a:gd name="T11" fmla="*/ 0 h 241"/>
                    <a:gd name="T12" fmla="*/ 0 w 142"/>
                    <a:gd name="T13" fmla="*/ 30 h 241"/>
                    <a:gd name="T14" fmla="*/ 0 w 142"/>
                    <a:gd name="T15" fmla="*/ 30 h 241"/>
                    <a:gd name="T16" fmla="*/ 0 w 142"/>
                    <a:gd name="T17" fmla="*/ 124 h 241"/>
                    <a:gd name="T18" fmla="*/ 10 w 142"/>
                    <a:gd name="T19" fmla="*/ 134 h 241"/>
                    <a:gd name="T20" fmla="*/ 19 w 142"/>
                    <a:gd name="T21" fmla="*/ 124 h 241"/>
                    <a:gd name="T22" fmla="*/ 19 w 142"/>
                    <a:gd name="T23" fmla="*/ 41 h 241"/>
                    <a:gd name="T24" fmla="*/ 25 w 142"/>
                    <a:gd name="T25" fmla="*/ 41 h 241"/>
                    <a:gd name="T26" fmla="*/ 25 w 142"/>
                    <a:gd name="T27" fmla="*/ 228 h 241"/>
                    <a:gd name="T28" fmla="*/ 25 w 142"/>
                    <a:gd name="T29" fmla="*/ 228 h 241"/>
                    <a:gd name="T30" fmla="*/ 25 w 142"/>
                    <a:gd name="T31" fmla="*/ 229 h 241"/>
                    <a:gd name="T32" fmla="*/ 36 w 142"/>
                    <a:gd name="T33" fmla="*/ 241 h 241"/>
                    <a:gd name="T34" fmla="*/ 47 w 142"/>
                    <a:gd name="T35" fmla="*/ 230 h 241"/>
                    <a:gd name="T36" fmla="*/ 47 w 142"/>
                    <a:gd name="T37" fmla="*/ 229 h 241"/>
                    <a:gd name="T38" fmla="*/ 47 w 142"/>
                    <a:gd name="T39" fmla="*/ 125 h 241"/>
                    <a:gd name="T40" fmla="*/ 53 w 142"/>
                    <a:gd name="T41" fmla="*/ 116 h 241"/>
                    <a:gd name="T42" fmla="*/ 58 w 142"/>
                    <a:gd name="T43" fmla="*/ 125 h 241"/>
                    <a:gd name="T44" fmla="*/ 58 w 142"/>
                    <a:gd name="T45" fmla="*/ 229 h 241"/>
                    <a:gd name="T46" fmla="*/ 58 w 142"/>
                    <a:gd name="T47" fmla="*/ 230 h 241"/>
                    <a:gd name="T48" fmla="*/ 69 w 142"/>
                    <a:gd name="T49" fmla="*/ 241 h 241"/>
                    <a:gd name="T50" fmla="*/ 81 w 142"/>
                    <a:gd name="T51" fmla="*/ 229 h 241"/>
                    <a:gd name="T52" fmla="*/ 81 w 142"/>
                    <a:gd name="T53" fmla="*/ 228 h 241"/>
                    <a:gd name="T54" fmla="*/ 81 w 142"/>
                    <a:gd name="T55" fmla="*/ 41 h 241"/>
                    <a:gd name="T56" fmla="*/ 87 w 142"/>
                    <a:gd name="T57" fmla="*/ 41 h 241"/>
                    <a:gd name="T58" fmla="*/ 87 w 142"/>
                    <a:gd name="T59" fmla="*/ 69 h 241"/>
                    <a:gd name="T60" fmla="*/ 87 w 142"/>
                    <a:gd name="T61" fmla="*/ 78 h 241"/>
                    <a:gd name="T62" fmla="*/ 87 w 142"/>
                    <a:gd name="T63" fmla="*/ 96 h 241"/>
                    <a:gd name="T64" fmla="*/ 138 w 142"/>
                    <a:gd name="T65" fmla="*/ 45 h 241"/>
                    <a:gd name="T66" fmla="*/ 139 w 142"/>
                    <a:gd name="T67" fmla="*/ 3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2" h="241">
                      <a:moveTo>
                        <a:pt x="139" y="31"/>
                      </a:moveTo>
                      <a:cubicBezTo>
                        <a:pt x="135" y="27"/>
                        <a:pt x="129" y="28"/>
                        <a:pt x="125" y="32"/>
                      </a:cubicBezTo>
                      <a:cubicBezTo>
                        <a:pt x="106" y="50"/>
                        <a:pt x="106" y="50"/>
                        <a:pt x="106" y="5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105" y="2"/>
                        <a:pt x="79" y="0"/>
                        <a:pt x="53" y="0"/>
                      </a:cubicBezTo>
                      <a:cubicBezTo>
                        <a:pt x="26" y="0"/>
                        <a:pt x="1" y="2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30"/>
                        <a:pt x="4" y="134"/>
                        <a:pt x="10" y="134"/>
                      </a:cubicBezTo>
                      <a:cubicBezTo>
                        <a:pt x="15" y="134"/>
                        <a:pt x="19" y="130"/>
                        <a:pt x="19" y="12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9"/>
                      </a:cubicBezTo>
                      <a:cubicBezTo>
                        <a:pt x="25" y="235"/>
                        <a:pt x="30" y="241"/>
                        <a:pt x="36" y="241"/>
                      </a:cubicBezTo>
                      <a:cubicBezTo>
                        <a:pt x="42" y="241"/>
                        <a:pt x="47" y="236"/>
                        <a:pt x="47" y="230"/>
                      </a:cubicBezTo>
                      <a:cubicBezTo>
                        <a:pt x="47" y="230"/>
                        <a:pt x="47" y="230"/>
                        <a:pt x="47" y="229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0"/>
                        <a:pt x="48" y="116"/>
                        <a:pt x="53" y="116"/>
                      </a:cubicBezTo>
                      <a:cubicBezTo>
                        <a:pt x="58" y="116"/>
                        <a:pt x="58" y="120"/>
                        <a:pt x="58" y="125"/>
                      </a:cubicBezTo>
                      <a:cubicBezTo>
                        <a:pt x="58" y="229"/>
                        <a:pt x="58" y="229"/>
                        <a:pt x="58" y="229"/>
                      </a:cubicBezTo>
                      <a:cubicBezTo>
                        <a:pt x="58" y="230"/>
                        <a:pt x="58" y="230"/>
                        <a:pt x="58" y="230"/>
                      </a:cubicBezTo>
                      <a:cubicBezTo>
                        <a:pt x="59" y="236"/>
                        <a:pt x="64" y="241"/>
                        <a:pt x="69" y="241"/>
                      </a:cubicBezTo>
                      <a:cubicBezTo>
                        <a:pt x="76" y="241"/>
                        <a:pt x="81" y="235"/>
                        <a:pt x="81" y="229"/>
                      </a:cubicBezTo>
                      <a:cubicBezTo>
                        <a:pt x="81" y="228"/>
                        <a:pt x="81" y="228"/>
                        <a:pt x="81" y="228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7" y="41"/>
                        <a:pt x="87" y="41"/>
                        <a:pt x="87" y="41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7" y="96"/>
                        <a:pt x="87" y="96"/>
                        <a:pt x="87" y="96"/>
                      </a:cubicBezTo>
                      <a:cubicBezTo>
                        <a:pt x="138" y="45"/>
                        <a:pt x="138" y="45"/>
                        <a:pt x="138" y="45"/>
                      </a:cubicBezTo>
                      <a:cubicBezTo>
                        <a:pt x="142" y="41"/>
                        <a:pt x="142" y="35"/>
                        <a:pt x="139" y="3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" name="îs1ïḓé">
                <a:extLst>
                  <a:ext uri="{FF2B5EF4-FFF2-40B4-BE49-F238E27FC236}">
                    <a16:creationId xmlns:a16="http://schemas.microsoft.com/office/drawing/2014/main" id="{AF0B55E0-FB84-4954-9A15-A733859449D5}"/>
                  </a:ext>
                </a:extLst>
              </p:cNvPr>
              <p:cNvGrpSpPr/>
              <p:nvPr/>
            </p:nvGrpSpPr>
            <p:grpSpPr>
              <a:xfrm>
                <a:off x="7422802" y="1248576"/>
                <a:ext cx="550867" cy="913350"/>
                <a:chOff x="8467515" y="825516"/>
                <a:chExt cx="589349" cy="97715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5" name="íşlïďé">
                  <a:extLst>
                    <a:ext uri="{FF2B5EF4-FFF2-40B4-BE49-F238E27FC236}">
                      <a16:creationId xmlns:a16="http://schemas.microsoft.com/office/drawing/2014/main" id="{FB1ACCCD-3AA6-4158-9351-751BE2E279AE}"/>
                    </a:ext>
                  </a:extLst>
                </p:cNvPr>
                <p:cNvSpPr/>
                <p:nvPr/>
              </p:nvSpPr>
              <p:spPr bwMode="auto">
                <a:xfrm>
                  <a:off x="8691300" y="825516"/>
                  <a:ext cx="144557" cy="154287"/>
                </a:xfrm>
                <a:prstGeom prst="ellipse">
                  <a:avLst/>
                </a:pr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íṥliḑê">
                  <a:extLst>
                    <a:ext uri="{FF2B5EF4-FFF2-40B4-BE49-F238E27FC236}">
                      <a16:creationId xmlns:a16="http://schemas.microsoft.com/office/drawing/2014/main" id="{16A5A8C3-FE40-458C-B3C5-9EA6134A19C9}"/>
                    </a:ext>
                  </a:extLst>
                </p:cNvPr>
                <p:cNvSpPr/>
                <p:nvPr/>
              </p:nvSpPr>
              <p:spPr bwMode="auto">
                <a:xfrm>
                  <a:off x="8467515" y="1010383"/>
                  <a:ext cx="589349" cy="792285"/>
                </a:xfrm>
                <a:custGeom>
                  <a:avLst/>
                  <a:gdLst>
                    <a:gd name="T0" fmla="*/ 177 w 179"/>
                    <a:gd name="T1" fmla="*/ 45 h 241"/>
                    <a:gd name="T2" fmla="*/ 164 w 179"/>
                    <a:gd name="T3" fmla="*/ 41 h 241"/>
                    <a:gd name="T4" fmla="*/ 143 w 179"/>
                    <a:gd name="T5" fmla="*/ 51 h 241"/>
                    <a:gd name="T6" fmla="*/ 143 w 179"/>
                    <a:gd name="T7" fmla="*/ 30 h 241"/>
                    <a:gd name="T8" fmla="*/ 143 w 179"/>
                    <a:gd name="T9" fmla="*/ 30 h 241"/>
                    <a:gd name="T10" fmla="*/ 90 w 179"/>
                    <a:gd name="T11" fmla="*/ 0 h 241"/>
                    <a:gd name="T12" fmla="*/ 37 w 179"/>
                    <a:gd name="T13" fmla="*/ 30 h 241"/>
                    <a:gd name="T14" fmla="*/ 37 w 179"/>
                    <a:gd name="T15" fmla="*/ 30 h 241"/>
                    <a:gd name="T16" fmla="*/ 37 w 179"/>
                    <a:gd name="T17" fmla="*/ 51 h 241"/>
                    <a:gd name="T18" fmla="*/ 16 w 179"/>
                    <a:gd name="T19" fmla="*/ 41 h 241"/>
                    <a:gd name="T20" fmla="*/ 3 w 179"/>
                    <a:gd name="T21" fmla="*/ 45 h 241"/>
                    <a:gd name="T22" fmla="*/ 8 w 179"/>
                    <a:gd name="T23" fmla="*/ 58 h 241"/>
                    <a:gd name="T24" fmla="*/ 56 w 179"/>
                    <a:gd name="T25" fmla="*/ 82 h 241"/>
                    <a:gd name="T26" fmla="*/ 56 w 179"/>
                    <a:gd name="T27" fmla="*/ 40 h 241"/>
                    <a:gd name="T28" fmla="*/ 62 w 179"/>
                    <a:gd name="T29" fmla="*/ 40 h 241"/>
                    <a:gd name="T30" fmla="*/ 62 w 179"/>
                    <a:gd name="T31" fmla="*/ 228 h 241"/>
                    <a:gd name="T32" fmla="*/ 62 w 179"/>
                    <a:gd name="T33" fmla="*/ 228 h 241"/>
                    <a:gd name="T34" fmla="*/ 62 w 179"/>
                    <a:gd name="T35" fmla="*/ 229 h 241"/>
                    <a:gd name="T36" fmla="*/ 73 w 179"/>
                    <a:gd name="T37" fmla="*/ 241 h 241"/>
                    <a:gd name="T38" fmla="*/ 84 w 179"/>
                    <a:gd name="T39" fmla="*/ 230 h 241"/>
                    <a:gd name="T40" fmla="*/ 84 w 179"/>
                    <a:gd name="T41" fmla="*/ 229 h 241"/>
                    <a:gd name="T42" fmla="*/ 84 w 179"/>
                    <a:gd name="T43" fmla="*/ 125 h 241"/>
                    <a:gd name="T44" fmla="*/ 90 w 179"/>
                    <a:gd name="T45" fmla="*/ 116 h 241"/>
                    <a:gd name="T46" fmla="*/ 95 w 179"/>
                    <a:gd name="T47" fmla="*/ 125 h 241"/>
                    <a:gd name="T48" fmla="*/ 95 w 179"/>
                    <a:gd name="T49" fmla="*/ 229 h 241"/>
                    <a:gd name="T50" fmla="*/ 96 w 179"/>
                    <a:gd name="T51" fmla="*/ 230 h 241"/>
                    <a:gd name="T52" fmla="*/ 106 w 179"/>
                    <a:gd name="T53" fmla="*/ 241 h 241"/>
                    <a:gd name="T54" fmla="*/ 118 w 179"/>
                    <a:gd name="T55" fmla="*/ 229 h 241"/>
                    <a:gd name="T56" fmla="*/ 118 w 179"/>
                    <a:gd name="T57" fmla="*/ 228 h 241"/>
                    <a:gd name="T58" fmla="*/ 118 w 179"/>
                    <a:gd name="T59" fmla="*/ 40 h 241"/>
                    <a:gd name="T60" fmla="*/ 124 w 179"/>
                    <a:gd name="T61" fmla="*/ 40 h 241"/>
                    <a:gd name="T62" fmla="*/ 124 w 179"/>
                    <a:gd name="T63" fmla="*/ 82 h 241"/>
                    <a:gd name="T64" fmla="*/ 172 w 179"/>
                    <a:gd name="T65" fmla="*/ 58 h 241"/>
                    <a:gd name="T66" fmla="*/ 177 w 179"/>
                    <a:gd name="T67" fmla="*/ 45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79" h="241">
                      <a:moveTo>
                        <a:pt x="177" y="45"/>
                      </a:moveTo>
                      <a:cubicBezTo>
                        <a:pt x="175" y="41"/>
                        <a:pt x="169" y="39"/>
                        <a:pt x="164" y="41"/>
                      </a:cubicBezTo>
                      <a:cubicBezTo>
                        <a:pt x="143" y="51"/>
                        <a:pt x="143" y="51"/>
                        <a:pt x="143" y="51"/>
                      </a:cubicBezTo>
                      <a:cubicBezTo>
                        <a:pt x="143" y="30"/>
                        <a:pt x="143" y="30"/>
                        <a:pt x="143" y="30"/>
                      </a:cubicBezTo>
                      <a:cubicBezTo>
                        <a:pt x="143" y="30"/>
                        <a:pt x="143" y="30"/>
                        <a:pt x="143" y="30"/>
                      </a:cubicBezTo>
                      <a:cubicBezTo>
                        <a:pt x="142" y="2"/>
                        <a:pt x="116" y="0"/>
                        <a:pt x="90" y="0"/>
                      </a:cubicBezTo>
                      <a:cubicBezTo>
                        <a:pt x="63" y="0"/>
                        <a:pt x="38" y="2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51"/>
                        <a:pt x="37" y="51"/>
                        <a:pt x="37" y="5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1" y="39"/>
                        <a:pt x="5" y="41"/>
                        <a:pt x="3" y="45"/>
                      </a:cubicBezTo>
                      <a:cubicBezTo>
                        <a:pt x="0" y="50"/>
                        <a:pt x="3" y="56"/>
                        <a:pt x="8" y="58"/>
                      </a:cubicBezTo>
                      <a:cubicBezTo>
                        <a:pt x="56" y="82"/>
                        <a:pt x="56" y="82"/>
                        <a:pt x="56" y="82"/>
                      </a:cubicBezTo>
                      <a:cubicBezTo>
                        <a:pt x="56" y="40"/>
                        <a:pt x="56" y="40"/>
                        <a:pt x="56" y="40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2" y="228"/>
                        <a:pt x="62" y="228"/>
                        <a:pt x="62" y="228"/>
                      </a:cubicBezTo>
                      <a:cubicBezTo>
                        <a:pt x="62" y="228"/>
                        <a:pt x="62" y="228"/>
                        <a:pt x="62" y="228"/>
                      </a:cubicBezTo>
                      <a:cubicBezTo>
                        <a:pt x="62" y="228"/>
                        <a:pt x="62" y="228"/>
                        <a:pt x="62" y="229"/>
                      </a:cubicBezTo>
                      <a:cubicBezTo>
                        <a:pt x="62" y="235"/>
                        <a:pt x="67" y="241"/>
                        <a:pt x="73" y="241"/>
                      </a:cubicBezTo>
                      <a:cubicBezTo>
                        <a:pt x="79" y="241"/>
                        <a:pt x="84" y="236"/>
                        <a:pt x="84" y="230"/>
                      </a:cubicBezTo>
                      <a:cubicBezTo>
                        <a:pt x="84" y="230"/>
                        <a:pt x="84" y="230"/>
                        <a:pt x="84" y="229"/>
                      </a:cubicBezTo>
                      <a:cubicBezTo>
                        <a:pt x="84" y="125"/>
                        <a:pt x="84" y="125"/>
                        <a:pt x="84" y="125"/>
                      </a:cubicBezTo>
                      <a:cubicBezTo>
                        <a:pt x="84" y="120"/>
                        <a:pt x="85" y="116"/>
                        <a:pt x="90" y="116"/>
                      </a:cubicBezTo>
                      <a:cubicBezTo>
                        <a:pt x="95" y="116"/>
                        <a:pt x="95" y="120"/>
                        <a:pt x="95" y="125"/>
                      </a:cubicBezTo>
                      <a:cubicBezTo>
                        <a:pt x="95" y="229"/>
                        <a:pt x="95" y="229"/>
                        <a:pt x="95" y="229"/>
                      </a:cubicBezTo>
                      <a:cubicBezTo>
                        <a:pt x="95" y="230"/>
                        <a:pt x="95" y="230"/>
                        <a:pt x="96" y="230"/>
                      </a:cubicBezTo>
                      <a:cubicBezTo>
                        <a:pt x="96" y="236"/>
                        <a:pt x="101" y="241"/>
                        <a:pt x="106" y="241"/>
                      </a:cubicBezTo>
                      <a:cubicBezTo>
                        <a:pt x="113" y="241"/>
                        <a:pt x="118" y="235"/>
                        <a:pt x="118" y="229"/>
                      </a:cubicBezTo>
                      <a:cubicBezTo>
                        <a:pt x="118" y="228"/>
                        <a:pt x="118" y="228"/>
                        <a:pt x="118" y="228"/>
                      </a:cubicBezTo>
                      <a:cubicBezTo>
                        <a:pt x="118" y="40"/>
                        <a:pt x="118" y="40"/>
                        <a:pt x="118" y="40"/>
                      </a:cubicBezTo>
                      <a:cubicBezTo>
                        <a:pt x="124" y="40"/>
                        <a:pt x="124" y="40"/>
                        <a:pt x="124" y="40"/>
                      </a:cubicBezTo>
                      <a:cubicBezTo>
                        <a:pt x="124" y="82"/>
                        <a:pt x="124" y="82"/>
                        <a:pt x="124" y="82"/>
                      </a:cubicBezTo>
                      <a:cubicBezTo>
                        <a:pt x="172" y="58"/>
                        <a:pt x="172" y="58"/>
                        <a:pt x="172" y="58"/>
                      </a:cubicBezTo>
                      <a:cubicBezTo>
                        <a:pt x="177" y="56"/>
                        <a:pt x="179" y="50"/>
                        <a:pt x="177" y="45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1" name="iŝḷidè">
                <a:extLst>
                  <a:ext uri="{FF2B5EF4-FFF2-40B4-BE49-F238E27FC236}">
                    <a16:creationId xmlns:a16="http://schemas.microsoft.com/office/drawing/2014/main" id="{5FC409BA-CBAC-463E-B43F-21798117D4D5}"/>
                  </a:ext>
                </a:extLst>
              </p:cNvPr>
              <p:cNvGrpSpPr/>
              <p:nvPr/>
            </p:nvGrpSpPr>
            <p:grpSpPr>
              <a:xfrm>
                <a:off x="5263069" y="4692205"/>
                <a:ext cx="422244" cy="912046"/>
                <a:chOff x="6276918" y="4540915"/>
                <a:chExt cx="451741" cy="97576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1" name="iṩ1îḋe">
                  <a:extLst>
                    <a:ext uri="{FF2B5EF4-FFF2-40B4-BE49-F238E27FC236}">
                      <a16:creationId xmlns:a16="http://schemas.microsoft.com/office/drawing/2014/main" id="{63D73BD2-49E8-45C0-8EC6-3625847B409A}"/>
                    </a:ext>
                  </a:extLst>
                </p:cNvPr>
                <p:cNvSpPr/>
                <p:nvPr/>
              </p:nvSpPr>
              <p:spPr bwMode="auto">
                <a:xfrm>
                  <a:off x="6468734" y="4540915"/>
                  <a:ext cx="140387" cy="151507"/>
                </a:xfrm>
                <a:custGeom>
                  <a:avLst/>
                  <a:gdLst>
                    <a:gd name="T0" fmla="*/ 0 w 43"/>
                    <a:gd name="T1" fmla="*/ 23 h 46"/>
                    <a:gd name="T2" fmla="*/ 21 w 43"/>
                    <a:gd name="T3" fmla="*/ 46 h 46"/>
                    <a:gd name="T4" fmla="*/ 43 w 43"/>
                    <a:gd name="T5" fmla="*/ 23 h 46"/>
                    <a:gd name="T6" fmla="*/ 22 w 43"/>
                    <a:gd name="T7" fmla="*/ 0 h 46"/>
                    <a:gd name="T8" fmla="*/ 0 w 43"/>
                    <a:gd name="T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6">
                      <a:moveTo>
                        <a:pt x="0" y="23"/>
                      </a:moveTo>
                      <a:cubicBezTo>
                        <a:pt x="0" y="35"/>
                        <a:pt x="10" y="46"/>
                        <a:pt x="21" y="46"/>
                      </a:cubicBezTo>
                      <a:cubicBezTo>
                        <a:pt x="33" y="46"/>
                        <a:pt x="43" y="36"/>
                        <a:pt x="43" y="23"/>
                      </a:cubicBezTo>
                      <a:cubicBezTo>
                        <a:pt x="43" y="10"/>
                        <a:pt x="33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îś1íḓé">
                  <a:extLst>
                    <a:ext uri="{FF2B5EF4-FFF2-40B4-BE49-F238E27FC236}">
                      <a16:creationId xmlns:a16="http://schemas.microsoft.com/office/drawing/2014/main" id="{B08B7F27-5011-48A4-919F-19D149C4BA75}"/>
                    </a:ext>
                  </a:extLst>
                </p:cNvPr>
                <p:cNvSpPr/>
                <p:nvPr/>
              </p:nvSpPr>
              <p:spPr bwMode="auto">
                <a:xfrm>
                  <a:off x="6276918" y="4704931"/>
                  <a:ext cx="442011" cy="654678"/>
                </a:xfrm>
                <a:custGeom>
                  <a:avLst/>
                  <a:gdLst>
                    <a:gd name="T0" fmla="*/ 1 w 134"/>
                    <a:gd name="T1" fmla="*/ 84 h 199"/>
                    <a:gd name="T2" fmla="*/ 10 w 134"/>
                    <a:gd name="T3" fmla="*/ 36 h 199"/>
                    <a:gd name="T4" fmla="*/ 15 w 134"/>
                    <a:gd name="T5" fmla="*/ 29 h 199"/>
                    <a:gd name="T6" fmla="*/ 61 w 134"/>
                    <a:gd name="T7" fmla="*/ 2 h 199"/>
                    <a:gd name="T8" fmla="*/ 62 w 134"/>
                    <a:gd name="T9" fmla="*/ 2 h 199"/>
                    <a:gd name="T10" fmla="*/ 62 w 134"/>
                    <a:gd name="T11" fmla="*/ 1 h 199"/>
                    <a:gd name="T12" fmla="*/ 63 w 134"/>
                    <a:gd name="T13" fmla="*/ 1 h 199"/>
                    <a:gd name="T14" fmla="*/ 63 w 134"/>
                    <a:gd name="T15" fmla="*/ 1 h 199"/>
                    <a:gd name="T16" fmla="*/ 64 w 134"/>
                    <a:gd name="T17" fmla="*/ 1 h 199"/>
                    <a:gd name="T18" fmla="*/ 64 w 134"/>
                    <a:gd name="T19" fmla="*/ 1 h 199"/>
                    <a:gd name="T20" fmla="*/ 65 w 134"/>
                    <a:gd name="T21" fmla="*/ 1 h 199"/>
                    <a:gd name="T22" fmla="*/ 65 w 134"/>
                    <a:gd name="T23" fmla="*/ 0 h 199"/>
                    <a:gd name="T24" fmla="*/ 66 w 134"/>
                    <a:gd name="T25" fmla="*/ 0 h 199"/>
                    <a:gd name="T26" fmla="*/ 66 w 134"/>
                    <a:gd name="T27" fmla="*/ 0 h 199"/>
                    <a:gd name="T28" fmla="*/ 67 w 134"/>
                    <a:gd name="T29" fmla="*/ 0 h 199"/>
                    <a:gd name="T30" fmla="*/ 67 w 134"/>
                    <a:gd name="T31" fmla="*/ 0 h 199"/>
                    <a:gd name="T32" fmla="*/ 68 w 134"/>
                    <a:gd name="T33" fmla="*/ 0 h 199"/>
                    <a:gd name="T34" fmla="*/ 68 w 134"/>
                    <a:gd name="T35" fmla="*/ 0 h 199"/>
                    <a:gd name="T36" fmla="*/ 69 w 134"/>
                    <a:gd name="T37" fmla="*/ 0 h 199"/>
                    <a:gd name="T38" fmla="*/ 69 w 134"/>
                    <a:gd name="T39" fmla="*/ 1 h 199"/>
                    <a:gd name="T40" fmla="*/ 70 w 134"/>
                    <a:gd name="T41" fmla="*/ 1 h 199"/>
                    <a:gd name="T42" fmla="*/ 70 w 134"/>
                    <a:gd name="T43" fmla="*/ 1 h 199"/>
                    <a:gd name="T44" fmla="*/ 92 w 134"/>
                    <a:gd name="T45" fmla="*/ 9 h 199"/>
                    <a:gd name="T46" fmla="*/ 99 w 134"/>
                    <a:gd name="T47" fmla="*/ 21 h 199"/>
                    <a:gd name="T48" fmla="*/ 92 w 134"/>
                    <a:gd name="T49" fmla="*/ 89 h 199"/>
                    <a:gd name="T50" fmla="*/ 92 w 134"/>
                    <a:gd name="T51" fmla="*/ 90 h 199"/>
                    <a:gd name="T52" fmla="*/ 129 w 134"/>
                    <a:gd name="T53" fmla="*/ 113 h 199"/>
                    <a:gd name="T54" fmla="*/ 134 w 134"/>
                    <a:gd name="T55" fmla="*/ 123 h 199"/>
                    <a:gd name="T56" fmla="*/ 127 w 134"/>
                    <a:gd name="T57" fmla="*/ 188 h 199"/>
                    <a:gd name="T58" fmla="*/ 116 w 134"/>
                    <a:gd name="T59" fmla="*/ 199 h 199"/>
                    <a:gd name="T60" fmla="*/ 105 w 134"/>
                    <a:gd name="T61" fmla="*/ 187 h 199"/>
                    <a:gd name="T62" fmla="*/ 112 w 134"/>
                    <a:gd name="T63" fmla="*/ 130 h 199"/>
                    <a:gd name="T64" fmla="*/ 56 w 134"/>
                    <a:gd name="T65" fmla="*/ 96 h 199"/>
                    <a:gd name="T66" fmla="*/ 55 w 134"/>
                    <a:gd name="T67" fmla="*/ 95 h 199"/>
                    <a:gd name="T68" fmla="*/ 55 w 134"/>
                    <a:gd name="T69" fmla="*/ 95 h 199"/>
                    <a:gd name="T70" fmla="*/ 54 w 134"/>
                    <a:gd name="T71" fmla="*/ 95 h 199"/>
                    <a:gd name="T72" fmla="*/ 54 w 134"/>
                    <a:gd name="T73" fmla="*/ 95 h 199"/>
                    <a:gd name="T74" fmla="*/ 53 w 134"/>
                    <a:gd name="T75" fmla="*/ 94 h 199"/>
                    <a:gd name="T76" fmla="*/ 53 w 134"/>
                    <a:gd name="T77" fmla="*/ 94 h 199"/>
                    <a:gd name="T78" fmla="*/ 52 w 134"/>
                    <a:gd name="T79" fmla="*/ 93 h 199"/>
                    <a:gd name="T80" fmla="*/ 52 w 134"/>
                    <a:gd name="T81" fmla="*/ 93 h 199"/>
                    <a:gd name="T82" fmla="*/ 52 w 134"/>
                    <a:gd name="T83" fmla="*/ 93 h 199"/>
                    <a:gd name="T84" fmla="*/ 51 w 134"/>
                    <a:gd name="T85" fmla="*/ 90 h 199"/>
                    <a:gd name="T86" fmla="*/ 51 w 134"/>
                    <a:gd name="T87" fmla="*/ 90 h 199"/>
                    <a:gd name="T88" fmla="*/ 50 w 134"/>
                    <a:gd name="T89" fmla="*/ 89 h 199"/>
                    <a:gd name="T90" fmla="*/ 50 w 134"/>
                    <a:gd name="T91" fmla="*/ 89 h 199"/>
                    <a:gd name="T92" fmla="*/ 50 w 134"/>
                    <a:gd name="T93" fmla="*/ 88 h 199"/>
                    <a:gd name="T94" fmla="*/ 50 w 134"/>
                    <a:gd name="T95" fmla="*/ 87 h 199"/>
                    <a:gd name="T96" fmla="*/ 50 w 134"/>
                    <a:gd name="T97" fmla="*/ 87 h 199"/>
                    <a:gd name="T98" fmla="*/ 50 w 134"/>
                    <a:gd name="T99" fmla="*/ 86 h 199"/>
                    <a:gd name="T100" fmla="*/ 50 w 134"/>
                    <a:gd name="T101" fmla="*/ 85 h 199"/>
                    <a:gd name="T102" fmla="*/ 50 w 134"/>
                    <a:gd name="T103" fmla="*/ 85 h 199"/>
                    <a:gd name="T104" fmla="*/ 50 w 134"/>
                    <a:gd name="T105" fmla="*/ 84 h 199"/>
                    <a:gd name="T106" fmla="*/ 50 w 134"/>
                    <a:gd name="T107" fmla="*/ 84 h 199"/>
                    <a:gd name="T108" fmla="*/ 56 w 134"/>
                    <a:gd name="T109" fmla="*/ 33 h 199"/>
                    <a:gd name="T110" fmla="*/ 31 w 134"/>
                    <a:gd name="T111" fmla="*/ 46 h 199"/>
                    <a:gd name="T112" fmla="*/ 23 w 134"/>
                    <a:gd name="T113" fmla="*/ 89 h 199"/>
                    <a:gd name="T114" fmla="*/ 10 w 134"/>
                    <a:gd name="T115" fmla="*/ 98 h 199"/>
                    <a:gd name="T116" fmla="*/ 1 w 134"/>
                    <a:gd name="T117" fmla="*/ 84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4" h="199">
                      <a:moveTo>
                        <a:pt x="1" y="84"/>
                      </a:move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1" y="33"/>
                        <a:pt x="13" y="30"/>
                        <a:pt x="15" y="29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1" y="2"/>
                        <a:pt x="62" y="2"/>
                        <a:pt x="62" y="2"/>
                      </a:cubicBezTo>
                      <a:cubicBezTo>
                        <a:pt x="62" y="2"/>
                        <a:pt x="62" y="2"/>
                        <a:pt x="62" y="1"/>
                      </a:cubicBezTo>
                      <a:cubicBezTo>
                        <a:pt x="62" y="1"/>
                        <a:pt x="63" y="1"/>
                        <a:pt x="63" y="1"/>
                      </a:cubicBezTo>
                      <a:cubicBezTo>
                        <a:pt x="63" y="1"/>
                        <a:pt x="63" y="1"/>
                        <a:pt x="63" y="1"/>
                      </a:cubicBezTo>
                      <a:cubicBezTo>
                        <a:pt x="63" y="1"/>
                        <a:pt x="64" y="1"/>
                        <a:pt x="64" y="1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64" y="1"/>
                        <a:pt x="65" y="1"/>
                        <a:pt x="65" y="1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6" y="0"/>
                        <a:pt x="6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92" y="9"/>
                        <a:pt x="92" y="9"/>
                        <a:pt x="92" y="9"/>
                      </a:cubicBezTo>
                      <a:cubicBezTo>
                        <a:pt x="97" y="10"/>
                        <a:pt x="100" y="16"/>
                        <a:pt x="99" y="21"/>
                      </a:cubicBezTo>
                      <a:cubicBezTo>
                        <a:pt x="92" y="89"/>
                        <a:pt x="92" y="89"/>
                        <a:pt x="92" y="89"/>
                      </a:cubicBezTo>
                      <a:cubicBezTo>
                        <a:pt x="92" y="89"/>
                        <a:pt x="92" y="90"/>
                        <a:pt x="92" y="90"/>
                      </a:cubicBezTo>
                      <a:cubicBezTo>
                        <a:pt x="129" y="113"/>
                        <a:pt x="129" y="113"/>
                        <a:pt x="129" y="113"/>
                      </a:cubicBezTo>
                      <a:cubicBezTo>
                        <a:pt x="132" y="115"/>
                        <a:pt x="134" y="119"/>
                        <a:pt x="134" y="123"/>
                      </a:cubicBezTo>
                      <a:cubicBezTo>
                        <a:pt x="127" y="188"/>
                        <a:pt x="127" y="188"/>
                        <a:pt x="127" y="188"/>
                      </a:cubicBezTo>
                      <a:cubicBezTo>
                        <a:pt x="127" y="194"/>
                        <a:pt x="122" y="199"/>
                        <a:pt x="116" y="199"/>
                      </a:cubicBezTo>
                      <a:cubicBezTo>
                        <a:pt x="110" y="199"/>
                        <a:pt x="105" y="194"/>
                        <a:pt x="105" y="187"/>
                      </a:cubicBezTo>
                      <a:cubicBezTo>
                        <a:pt x="112" y="130"/>
                        <a:pt x="112" y="130"/>
                        <a:pt x="112" y="130"/>
                      </a:cubicBezTo>
                      <a:cubicBezTo>
                        <a:pt x="56" y="96"/>
                        <a:pt x="56" y="96"/>
                        <a:pt x="56" y="96"/>
                      </a:cubicBezTo>
                      <a:cubicBezTo>
                        <a:pt x="55" y="96"/>
                        <a:pt x="55" y="95"/>
                        <a:pt x="55" y="95"/>
                      </a:cubicBezTo>
                      <a:cubicBezTo>
                        <a:pt x="55" y="95"/>
                        <a:pt x="55" y="95"/>
                        <a:pt x="55" y="95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4"/>
                        <a:pt x="53" y="94"/>
                        <a:pt x="53" y="94"/>
                      </a:cubicBezTo>
                      <a:cubicBezTo>
                        <a:pt x="53" y="94"/>
                        <a:pt x="53" y="94"/>
                        <a:pt x="53" y="94"/>
                      </a:cubicBezTo>
                      <a:cubicBezTo>
                        <a:pt x="53" y="93"/>
                        <a:pt x="53" y="93"/>
                        <a:pt x="52" y="93"/>
                      </a:cubicBezTo>
                      <a:cubicBezTo>
                        <a:pt x="52" y="93"/>
                        <a:pt x="52" y="93"/>
                        <a:pt x="52" y="93"/>
                      </a:cubicBezTo>
                      <a:cubicBezTo>
                        <a:pt x="52" y="93"/>
                        <a:pt x="52" y="93"/>
                        <a:pt x="52" y="93"/>
                      </a:cubicBezTo>
                      <a:cubicBezTo>
                        <a:pt x="52" y="92"/>
                        <a:pt x="51" y="91"/>
                        <a:pt x="51" y="90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1" y="89"/>
                        <a:pt x="50" y="89"/>
                        <a:pt x="50" y="89"/>
                      </a:cubicBezTo>
                      <a:cubicBezTo>
                        <a:pt x="50" y="89"/>
                        <a:pt x="50" y="89"/>
                        <a:pt x="50" y="89"/>
                      </a:cubicBez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50" y="88"/>
                        <a:pt x="50" y="88"/>
                        <a:pt x="50" y="87"/>
                      </a:cubicBezTo>
                      <a:cubicBezTo>
                        <a:pt x="50" y="87"/>
                        <a:pt x="50" y="87"/>
                        <a:pt x="50" y="87"/>
                      </a:cubicBezTo>
                      <a:cubicBezTo>
                        <a:pt x="50" y="86"/>
                        <a:pt x="50" y="86"/>
                        <a:pt x="50" y="86"/>
                      </a:cubicBezTo>
                      <a:cubicBezTo>
                        <a:pt x="50" y="86"/>
                        <a:pt x="50" y="86"/>
                        <a:pt x="50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ubicBezTo>
                        <a:pt x="50" y="85"/>
                        <a:pt x="50" y="85"/>
                        <a:pt x="5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31" y="46"/>
                        <a:pt x="31" y="46"/>
                        <a:pt x="31" y="46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1" y="95"/>
                        <a:pt x="15" y="99"/>
                        <a:pt x="10" y="98"/>
                      </a:cubicBezTo>
                      <a:cubicBezTo>
                        <a:pt x="4" y="96"/>
                        <a:pt x="0" y="90"/>
                        <a:pt x="1" y="84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ïš1íḋè">
                  <a:extLst>
                    <a:ext uri="{FF2B5EF4-FFF2-40B4-BE49-F238E27FC236}">
                      <a16:creationId xmlns:a16="http://schemas.microsoft.com/office/drawing/2014/main" id="{68505867-F1F4-47D7-B795-FE64005DBC0B}"/>
                    </a:ext>
                  </a:extLst>
                </p:cNvPr>
                <p:cNvSpPr/>
                <p:nvPr/>
              </p:nvSpPr>
              <p:spPr bwMode="auto">
                <a:xfrm>
                  <a:off x="6389505" y="5039915"/>
                  <a:ext cx="132047" cy="476761"/>
                </a:xfrm>
                <a:custGeom>
                  <a:avLst/>
                  <a:gdLst>
                    <a:gd name="T0" fmla="*/ 1 w 40"/>
                    <a:gd name="T1" fmla="*/ 131 h 145"/>
                    <a:gd name="T2" fmla="*/ 19 w 40"/>
                    <a:gd name="T3" fmla="*/ 1 h 145"/>
                    <a:gd name="T4" fmla="*/ 20 w 40"/>
                    <a:gd name="T5" fmla="*/ 0 h 145"/>
                    <a:gd name="T6" fmla="*/ 40 w 40"/>
                    <a:gd name="T7" fmla="*/ 12 h 145"/>
                    <a:gd name="T8" fmla="*/ 23 w 40"/>
                    <a:gd name="T9" fmla="*/ 135 h 145"/>
                    <a:gd name="T10" fmla="*/ 10 w 40"/>
                    <a:gd name="T11" fmla="*/ 144 h 145"/>
                    <a:gd name="T12" fmla="*/ 1 w 40"/>
                    <a:gd name="T13" fmla="*/ 131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145">
                      <a:moveTo>
                        <a:pt x="1" y="131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20" y="0"/>
                        <a:pt x="20" y="0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23" y="135"/>
                        <a:pt x="23" y="135"/>
                        <a:pt x="23" y="135"/>
                      </a:cubicBezTo>
                      <a:cubicBezTo>
                        <a:pt x="22" y="141"/>
                        <a:pt x="16" y="145"/>
                        <a:pt x="10" y="144"/>
                      </a:cubicBezTo>
                      <a:cubicBezTo>
                        <a:pt x="4" y="143"/>
                        <a:pt x="0" y="137"/>
                        <a:pt x="1" y="13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išľïḋê">
                  <a:extLst>
                    <a:ext uri="{FF2B5EF4-FFF2-40B4-BE49-F238E27FC236}">
                      <a16:creationId xmlns:a16="http://schemas.microsoft.com/office/drawing/2014/main" id="{E697A523-7BC6-46CA-ABD0-1D4687D403DE}"/>
                    </a:ext>
                  </a:extLst>
                </p:cNvPr>
                <p:cNvSpPr/>
                <p:nvPr/>
              </p:nvSpPr>
              <p:spPr bwMode="auto">
                <a:xfrm>
                  <a:off x="6603561" y="4849489"/>
                  <a:ext cx="125098" cy="141777"/>
                </a:xfrm>
                <a:custGeom>
                  <a:avLst/>
                  <a:gdLst>
                    <a:gd name="T0" fmla="*/ 3 w 38"/>
                    <a:gd name="T1" fmla="*/ 0 h 43"/>
                    <a:gd name="T2" fmla="*/ 32 w 38"/>
                    <a:gd name="T3" fmla="*/ 20 h 43"/>
                    <a:gd name="T4" fmla="*/ 35 w 38"/>
                    <a:gd name="T5" fmla="*/ 36 h 43"/>
                    <a:gd name="T6" fmla="*/ 20 w 38"/>
                    <a:gd name="T7" fmla="*/ 39 h 43"/>
                    <a:gd name="T8" fmla="*/ 0 w 38"/>
                    <a:gd name="T9" fmla="*/ 25 h 43"/>
                    <a:gd name="T10" fmla="*/ 3 w 38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3">
                      <a:moveTo>
                        <a:pt x="3" y="0"/>
                      </a:move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7" y="23"/>
                        <a:pt x="38" y="30"/>
                        <a:pt x="35" y="36"/>
                      </a:cubicBezTo>
                      <a:cubicBezTo>
                        <a:pt x="32" y="41"/>
                        <a:pt x="25" y="43"/>
                        <a:pt x="20" y="39"/>
                      </a:cubicBezTo>
                      <a:cubicBezTo>
                        <a:pt x="0" y="25"/>
                        <a:pt x="0" y="25"/>
                        <a:pt x="0" y="25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" name="îŝḷîḑe">
                <a:extLst>
                  <a:ext uri="{FF2B5EF4-FFF2-40B4-BE49-F238E27FC236}">
                    <a16:creationId xmlns:a16="http://schemas.microsoft.com/office/drawing/2014/main" id="{1747467D-BFC6-436F-8A93-5ED0EFD79770}"/>
                  </a:ext>
                </a:extLst>
              </p:cNvPr>
              <p:cNvSpPr/>
              <p:nvPr/>
            </p:nvSpPr>
            <p:spPr bwMode="auto">
              <a:xfrm>
                <a:off x="5190313" y="2144455"/>
                <a:ext cx="1883859" cy="1996891"/>
              </a:xfrm>
              <a:custGeom>
                <a:avLst/>
                <a:gdLst>
                  <a:gd name="T0" fmla="*/ 148 w 613"/>
                  <a:gd name="T1" fmla="*/ 648 h 650"/>
                  <a:gd name="T2" fmla="*/ 108 w 613"/>
                  <a:gd name="T3" fmla="*/ 594 h 650"/>
                  <a:gd name="T4" fmla="*/ 233 w 613"/>
                  <a:gd name="T5" fmla="*/ 80 h 650"/>
                  <a:gd name="T6" fmla="*/ 366 w 613"/>
                  <a:gd name="T7" fmla="*/ 30 h 650"/>
                  <a:gd name="T8" fmla="*/ 534 w 613"/>
                  <a:gd name="T9" fmla="*/ 41 h 650"/>
                  <a:gd name="T10" fmla="*/ 550 w 613"/>
                  <a:gd name="T11" fmla="*/ 0 h 650"/>
                  <a:gd name="T12" fmla="*/ 613 w 613"/>
                  <a:gd name="T13" fmla="*/ 81 h 650"/>
                  <a:gd name="T14" fmla="*/ 512 w 613"/>
                  <a:gd name="T15" fmla="*/ 95 h 650"/>
                  <a:gd name="T16" fmla="*/ 529 w 613"/>
                  <a:gd name="T17" fmla="*/ 51 h 650"/>
                  <a:gd name="T18" fmla="*/ 368 w 613"/>
                  <a:gd name="T19" fmla="*/ 42 h 650"/>
                  <a:gd name="T20" fmla="*/ 239 w 613"/>
                  <a:gd name="T21" fmla="*/ 90 h 650"/>
                  <a:gd name="T22" fmla="*/ 75 w 613"/>
                  <a:gd name="T23" fmla="*/ 314 h 650"/>
                  <a:gd name="T24" fmla="*/ 118 w 613"/>
                  <a:gd name="T25" fmla="*/ 588 h 650"/>
                  <a:gd name="T26" fmla="*/ 156 w 613"/>
                  <a:gd name="T27" fmla="*/ 641 h 650"/>
                  <a:gd name="T28" fmla="*/ 158 w 613"/>
                  <a:gd name="T29" fmla="*/ 642 h 650"/>
                  <a:gd name="T30" fmla="*/ 149 w 613"/>
                  <a:gd name="T31" fmla="*/ 650 h 650"/>
                  <a:gd name="T32" fmla="*/ 148 w 613"/>
                  <a:gd name="T33" fmla="*/ 64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3" h="650">
                    <a:moveTo>
                      <a:pt x="148" y="648"/>
                    </a:moveTo>
                    <a:cubicBezTo>
                      <a:pt x="133" y="631"/>
                      <a:pt x="119" y="613"/>
                      <a:pt x="108" y="594"/>
                    </a:cubicBezTo>
                    <a:cubicBezTo>
                      <a:pt x="0" y="418"/>
                      <a:pt x="56" y="187"/>
                      <a:pt x="233" y="80"/>
                    </a:cubicBezTo>
                    <a:cubicBezTo>
                      <a:pt x="274" y="55"/>
                      <a:pt x="319" y="38"/>
                      <a:pt x="366" y="30"/>
                    </a:cubicBezTo>
                    <a:cubicBezTo>
                      <a:pt x="422" y="21"/>
                      <a:pt x="479" y="25"/>
                      <a:pt x="534" y="41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613" y="81"/>
                      <a:pt x="613" y="81"/>
                      <a:pt x="613" y="81"/>
                    </a:cubicBezTo>
                    <a:cubicBezTo>
                      <a:pt x="512" y="95"/>
                      <a:pt x="512" y="95"/>
                      <a:pt x="512" y="95"/>
                    </a:cubicBezTo>
                    <a:cubicBezTo>
                      <a:pt x="529" y="51"/>
                      <a:pt x="529" y="51"/>
                      <a:pt x="529" y="51"/>
                    </a:cubicBezTo>
                    <a:cubicBezTo>
                      <a:pt x="477" y="36"/>
                      <a:pt x="421" y="33"/>
                      <a:pt x="368" y="42"/>
                    </a:cubicBezTo>
                    <a:cubicBezTo>
                      <a:pt x="322" y="49"/>
                      <a:pt x="279" y="65"/>
                      <a:pt x="239" y="90"/>
                    </a:cubicBezTo>
                    <a:cubicBezTo>
                      <a:pt x="156" y="140"/>
                      <a:pt x="98" y="220"/>
                      <a:pt x="75" y="314"/>
                    </a:cubicBezTo>
                    <a:cubicBezTo>
                      <a:pt x="52" y="408"/>
                      <a:pt x="67" y="505"/>
                      <a:pt x="118" y="588"/>
                    </a:cubicBezTo>
                    <a:cubicBezTo>
                      <a:pt x="129" y="607"/>
                      <a:pt x="142" y="624"/>
                      <a:pt x="156" y="641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49" y="650"/>
                      <a:pt x="149" y="650"/>
                      <a:pt x="149" y="650"/>
                    </a:cubicBezTo>
                    <a:lnTo>
                      <a:pt x="148" y="648"/>
                    </a:lnTo>
                    <a:close/>
                  </a:path>
                </a:pathLst>
              </a:custGeom>
              <a:solidFill>
                <a:schemeClr val="accent1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î$ḻîḍé">
                <a:extLst>
                  <a:ext uri="{FF2B5EF4-FFF2-40B4-BE49-F238E27FC236}">
                    <a16:creationId xmlns:a16="http://schemas.microsoft.com/office/drawing/2014/main" id="{38D1EB8F-0200-4423-8644-BB6D9257B407}"/>
                  </a:ext>
                </a:extLst>
              </p:cNvPr>
              <p:cNvSpPr/>
              <p:nvPr/>
            </p:nvSpPr>
            <p:spPr bwMode="auto">
              <a:xfrm>
                <a:off x="3338932" y="6238274"/>
                <a:ext cx="1500591" cy="619726"/>
              </a:xfrm>
              <a:custGeom>
                <a:avLst/>
                <a:gdLst>
                  <a:gd name="T0" fmla="*/ 485 w 488"/>
                  <a:gd name="T1" fmla="*/ 0 h 202"/>
                  <a:gd name="T2" fmla="*/ 249 w 488"/>
                  <a:gd name="T3" fmla="*/ 6 h 202"/>
                  <a:gd name="T4" fmla="*/ 0 w 488"/>
                  <a:gd name="T5" fmla="*/ 183 h 202"/>
                  <a:gd name="T6" fmla="*/ 9 w 488"/>
                  <a:gd name="T7" fmla="*/ 202 h 202"/>
                  <a:gd name="T8" fmla="*/ 254 w 488"/>
                  <a:gd name="T9" fmla="*/ 28 h 202"/>
                  <a:gd name="T10" fmla="*/ 488 w 488"/>
                  <a:gd name="T11" fmla="*/ 21 h 202"/>
                  <a:gd name="T12" fmla="*/ 485 w 488"/>
                  <a:gd name="T1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202">
                    <a:moveTo>
                      <a:pt x="485" y="0"/>
                    </a:moveTo>
                    <a:cubicBezTo>
                      <a:pt x="249" y="6"/>
                      <a:pt x="249" y="6"/>
                      <a:pt x="249" y="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9" y="202"/>
                      <a:pt x="9" y="202"/>
                      <a:pt x="9" y="20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488" y="21"/>
                      <a:pt x="488" y="21"/>
                      <a:pt x="488" y="21"/>
                    </a:cubicBezTo>
                    <a:cubicBezTo>
                      <a:pt x="487" y="14"/>
                      <a:pt x="486" y="7"/>
                      <a:pt x="485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ṣḷíḋé">
                <a:extLst>
                  <a:ext uri="{FF2B5EF4-FFF2-40B4-BE49-F238E27FC236}">
                    <a16:creationId xmlns:a16="http://schemas.microsoft.com/office/drawing/2014/main" id="{4347F77F-2FD3-4FE7-A7C1-353EB72ECC20}"/>
                  </a:ext>
                </a:extLst>
              </p:cNvPr>
              <p:cNvSpPr/>
              <p:nvPr/>
            </p:nvSpPr>
            <p:spPr bwMode="auto">
              <a:xfrm>
                <a:off x="5190313" y="4553196"/>
                <a:ext cx="1008189" cy="1494095"/>
              </a:xfrm>
              <a:custGeom>
                <a:avLst/>
                <a:gdLst>
                  <a:gd name="T0" fmla="*/ 244 w 328"/>
                  <a:gd name="T1" fmla="*/ 6 h 486"/>
                  <a:gd name="T2" fmla="*/ 303 w 328"/>
                  <a:gd name="T3" fmla="*/ 218 h 486"/>
                  <a:gd name="T4" fmla="*/ 48 w 328"/>
                  <a:gd name="T5" fmla="*/ 373 h 486"/>
                  <a:gd name="T6" fmla="*/ 0 w 328"/>
                  <a:gd name="T7" fmla="*/ 472 h 486"/>
                  <a:gd name="T8" fmla="*/ 17 w 328"/>
                  <a:gd name="T9" fmla="*/ 486 h 486"/>
                  <a:gd name="T10" fmla="*/ 65 w 328"/>
                  <a:gd name="T11" fmla="*/ 388 h 486"/>
                  <a:gd name="T12" fmla="*/ 328 w 328"/>
                  <a:gd name="T13" fmla="*/ 228 h 486"/>
                  <a:gd name="T14" fmla="*/ 264 w 328"/>
                  <a:gd name="T15" fmla="*/ 0 h 486"/>
                  <a:gd name="T16" fmla="*/ 244 w 328"/>
                  <a:gd name="T17" fmla="*/ 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8" h="486">
                    <a:moveTo>
                      <a:pt x="244" y="6"/>
                    </a:moveTo>
                    <a:cubicBezTo>
                      <a:pt x="303" y="218"/>
                      <a:pt x="303" y="218"/>
                      <a:pt x="303" y="218"/>
                    </a:cubicBezTo>
                    <a:cubicBezTo>
                      <a:pt x="48" y="373"/>
                      <a:pt x="48" y="373"/>
                      <a:pt x="48" y="373"/>
                    </a:cubicBezTo>
                    <a:cubicBezTo>
                      <a:pt x="0" y="472"/>
                      <a:pt x="0" y="472"/>
                      <a:pt x="0" y="472"/>
                    </a:cubicBezTo>
                    <a:cubicBezTo>
                      <a:pt x="6" y="476"/>
                      <a:pt x="12" y="480"/>
                      <a:pt x="17" y="486"/>
                    </a:cubicBezTo>
                    <a:cubicBezTo>
                      <a:pt x="65" y="388"/>
                      <a:pt x="65" y="388"/>
                      <a:pt x="65" y="388"/>
                    </a:cubicBezTo>
                    <a:cubicBezTo>
                      <a:pt x="328" y="228"/>
                      <a:pt x="328" y="228"/>
                      <a:pt x="328" y="228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58" y="3"/>
                      <a:pt x="251" y="5"/>
                      <a:pt x="244" y="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íS1îďe">
                <a:extLst>
                  <a:ext uri="{FF2B5EF4-FFF2-40B4-BE49-F238E27FC236}">
                    <a16:creationId xmlns:a16="http://schemas.microsoft.com/office/drawing/2014/main" id="{7FAD3C46-7BA4-4874-88B4-2300867283ED}"/>
                  </a:ext>
                </a:extLst>
              </p:cNvPr>
              <p:cNvSpPr/>
              <p:nvPr/>
            </p:nvSpPr>
            <p:spPr bwMode="auto">
              <a:xfrm>
                <a:off x="6065982" y="2810952"/>
                <a:ext cx="1278425" cy="1392756"/>
              </a:xfrm>
              <a:custGeom>
                <a:avLst/>
                <a:gdLst>
                  <a:gd name="T0" fmla="*/ 403 w 416"/>
                  <a:gd name="T1" fmla="*/ 1 h 453"/>
                  <a:gd name="T2" fmla="*/ 395 w 416"/>
                  <a:gd name="T3" fmla="*/ 1 h 453"/>
                  <a:gd name="T4" fmla="*/ 395 w 416"/>
                  <a:gd name="T5" fmla="*/ 187 h 453"/>
                  <a:gd name="T6" fmla="*/ 0 w 416"/>
                  <a:gd name="T7" fmla="*/ 435 h 453"/>
                  <a:gd name="T8" fmla="*/ 12 w 416"/>
                  <a:gd name="T9" fmla="*/ 453 h 453"/>
                  <a:gd name="T10" fmla="*/ 416 w 416"/>
                  <a:gd name="T11" fmla="*/ 199 h 453"/>
                  <a:gd name="T12" fmla="*/ 416 w 416"/>
                  <a:gd name="T13" fmla="*/ 0 h 453"/>
                  <a:gd name="T14" fmla="*/ 403 w 416"/>
                  <a:gd name="T15" fmla="*/ 1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6" h="453">
                    <a:moveTo>
                      <a:pt x="403" y="1"/>
                    </a:moveTo>
                    <a:cubicBezTo>
                      <a:pt x="400" y="1"/>
                      <a:pt x="397" y="1"/>
                      <a:pt x="395" y="1"/>
                    </a:cubicBezTo>
                    <a:cubicBezTo>
                      <a:pt x="395" y="187"/>
                      <a:pt x="395" y="187"/>
                      <a:pt x="395" y="187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5" y="440"/>
                      <a:pt x="9" y="446"/>
                      <a:pt x="12" y="453"/>
                    </a:cubicBezTo>
                    <a:cubicBezTo>
                      <a:pt x="416" y="199"/>
                      <a:pt x="416" y="199"/>
                      <a:pt x="416" y="199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2" y="1"/>
                      <a:pt x="407" y="1"/>
                      <a:pt x="403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îSlïdê">
                <a:extLst>
                  <a:ext uri="{FF2B5EF4-FFF2-40B4-BE49-F238E27FC236}">
                    <a16:creationId xmlns:a16="http://schemas.microsoft.com/office/drawing/2014/main" id="{E82C4DCF-871D-4E08-97EE-572E97EFE399}"/>
                  </a:ext>
                </a:extLst>
              </p:cNvPr>
              <p:cNvSpPr/>
              <p:nvPr/>
            </p:nvSpPr>
            <p:spPr bwMode="auto">
              <a:xfrm rot="2540026">
                <a:off x="7688697" y="1028700"/>
                <a:ext cx="543071" cy="1559056"/>
              </a:xfrm>
              <a:custGeom>
                <a:avLst/>
                <a:gdLst>
                  <a:gd name="T0" fmla="*/ 156 w 177"/>
                  <a:gd name="T1" fmla="*/ 0 h 507"/>
                  <a:gd name="T2" fmla="*/ 156 w 177"/>
                  <a:gd name="T3" fmla="*/ 364 h 507"/>
                  <a:gd name="T4" fmla="*/ 0 w 177"/>
                  <a:gd name="T5" fmla="*/ 490 h 507"/>
                  <a:gd name="T6" fmla="*/ 13 w 177"/>
                  <a:gd name="T7" fmla="*/ 507 h 507"/>
                  <a:gd name="T8" fmla="*/ 177 w 177"/>
                  <a:gd name="T9" fmla="*/ 374 h 507"/>
                  <a:gd name="T10" fmla="*/ 177 w 177"/>
                  <a:gd name="T11" fmla="*/ 0 h 507"/>
                  <a:gd name="T12" fmla="*/ 156 w 177"/>
                  <a:gd name="T13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507">
                    <a:moveTo>
                      <a:pt x="156" y="0"/>
                    </a:moveTo>
                    <a:cubicBezTo>
                      <a:pt x="156" y="364"/>
                      <a:pt x="156" y="364"/>
                      <a:pt x="156" y="364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5" y="495"/>
                      <a:pt x="10" y="501"/>
                      <a:pt x="13" y="507"/>
                    </a:cubicBezTo>
                    <a:cubicBezTo>
                      <a:pt x="177" y="374"/>
                      <a:pt x="177" y="374"/>
                      <a:pt x="177" y="374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íṡliďé">
                <a:extLst>
                  <a:ext uri="{FF2B5EF4-FFF2-40B4-BE49-F238E27FC236}">
                    <a16:creationId xmlns:a16="http://schemas.microsoft.com/office/drawing/2014/main" id="{95DD332C-CD39-44F7-A2DC-94E5F930CD5C}"/>
                  </a:ext>
                </a:extLst>
              </p:cNvPr>
              <p:cNvSpPr/>
              <p:nvPr/>
            </p:nvSpPr>
            <p:spPr bwMode="auto">
              <a:xfrm>
                <a:off x="5687911" y="4129653"/>
                <a:ext cx="409252" cy="409254"/>
              </a:xfrm>
              <a:custGeom>
                <a:avLst/>
                <a:gdLst>
                  <a:gd name="T0" fmla="*/ 66 w 133"/>
                  <a:gd name="T1" fmla="*/ 0 h 133"/>
                  <a:gd name="T2" fmla="*/ 0 w 133"/>
                  <a:gd name="T3" fmla="*/ 66 h 133"/>
                  <a:gd name="T4" fmla="*/ 66 w 133"/>
                  <a:gd name="T5" fmla="*/ 133 h 133"/>
                  <a:gd name="T6" fmla="*/ 133 w 133"/>
                  <a:gd name="T7" fmla="*/ 66 h 133"/>
                  <a:gd name="T8" fmla="*/ 66 w 133"/>
                  <a:gd name="T9" fmla="*/ 0 h 133"/>
                  <a:gd name="T10" fmla="*/ 110 w 133"/>
                  <a:gd name="T11" fmla="*/ 76 h 133"/>
                  <a:gd name="T12" fmla="*/ 76 w 133"/>
                  <a:gd name="T13" fmla="*/ 76 h 133"/>
                  <a:gd name="T14" fmla="*/ 76 w 133"/>
                  <a:gd name="T15" fmla="*/ 111 h 133"/>
                  <a:gd name="T16" fmla="*/ 57 w 133"/>
                  <a:gd name="T17" fmla="*/ 111 h 133"/>
                  <a:gd name="T18" fmla="*/ 57 w 133"/>
                  <a:gd name="T19" fmla="*/ 76 h 133"/>
                  <a:gd name="T20" fmla="*/ 22 w 133"/>
                  <a:gd name="T21" fmla="*/ 76 h 133"/>
                  <a:gd name="T22" fmla="*/ 22 w 133"/>
                  <a:gd name="T23" fmla="*/ 57 h 133"/>
                  <a:gd name="T24" fmla="*/ 57 w 133"/>
                  <a:gd name="T25" fmla="*/ 57 h 133"/>
                  <a:gd name="T26" fmla="*/ 57 w 133"/>
                  <a:gd name="T27" fmla="*/ 22 h 133"/>
                  <a:gd name="T28" fmla="*/ 76 w 133"/>
                  <a:gd name="T29" fmla="*/ 22 h 133"/>
                  <a:gd name="T30" fmla="*/ 76 w 133"/>
                  <a:gd name="T31" fmla="*/ 57 h 133"/>
                  <a:gd name="T32" fmla="*/ 110 w 133"/>
                  <a:gd name="T33" fmla="*/ 57 h 133"/>
                  <a:gd name="T34" fmla="*/ 110 w 133"/>
                  <a:gd name="T35" fmla="*/ 7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3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3" y="103"/>
                      <a:pt x="133" y="66"/>
                    </a:cubicBezTo>
                    <a:cubicBezTo>
                      <a:pt x="133" y="30"/>
                      <a:pt x="103" y="0"/>
                      <a:pt x="66" y="0"/>
                    </a:cubicBezTo>
                    <a:close/>
                    <a:moveTo>
                      <a:pt x="110" y="76"/>
                    </a:move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110" y="57"/>
                      <a:pt x="110" y="57"/>
                      <a:pt x="110" y="57"/>
                    </a:cubicBezTo>
                    <a:lnTo>
                      <a:pt x="110" y="7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isḷïḑé">
                <a:extLst>
                  <a:ext uri="{FF2B5EF4-FFF2-40B4-BE49-F238E27FC236}">
                    <a16:creationId xmlns:a16="http://schemas.microsoft.com/office/drawing/2014/main" id="{05CAA2B9-F3EE-46A0-A91A-3EE1290AA415}"/>
                  </a:ext>
                </a:extLst>
              </p:cNvPr>
              <p:cNvSpPr/>
              <p:nvPr/>
            </p:nvSpPr>
            <p:spPr bwMode="auto">
              <a:xfrm>
                <a:off x="4866808" y="6016109"/>
                <a:ext cx="406653" cy="409254"/>
              </a:xfrm>
              <a:custGeom>
                <a:avLst/>
                <a:gdLst>
                  <a:gd name="T0" fmla="*/ 66 w 132"/>
                  <a:gd name="T1" fmla="*/ 0 h 133"/>
                  <a:gd name="T2" fmla="*/ 0 w 132"/>
                  <a:gd name="T3" fmla="*/ 66 h 133"/>
                  <a:gd name="T4" fmla="*/ 66 w 132"/>
                  <a:gd name="T5" fmla="*/ 133 h 133"/>
                  <a:gd name="T6" fmla="*/ 132 w 132"/>
                  <a:gd name="T7" fmla="*/ 66 h 133"/>
                  <a:gd name="T8" fmla="*/ 66 w 132"/>
                  <a:gd name="T9" fmla="*/ 0 h 133"/>
                  <a:gd name="T10" fmla="*/ 110 w 132"/>
                  <a:gd name="T11" fmla="*/ 76 h 133"/>
                  <a:gd name="T12" fmla="*/ 76 w 132"/>
                  <a:gd name="T13" fmla="*/ 76 h 133"/>
                  <a:gd name="T14" fmla="*/ 76 w 132"/>
                  <a:gd name="T15" fmla="*/ 111 h 133"/>
                  <a:gd name="T16" fmla="*/ 56 w 132"/>
                  <a:gd name="T17" fmla="*/ 111 h 133"/>
                  <a:gd name="T18" fmla="*/ 56 w 132"/>
                  <a:gd name="T19" fmla="*/ 76 h 133"/>
                  <a:gd name="T20" fmla="*/ 22 w 132"/>
                  <a:gd name="T21" fmla="*/ 76 h 133"/>
                  <a:gd name="T22" fmla="*/ 22 w 132"/>
                  <a:gd name="T23" fmla="*/ 57 h 133"/>
                  <a:gd name="T24" fmla="*/ 56 w 132"/>
                  <a:gd name="T25" fmla="*/ 57 h 133"/>
                  <a:gd name="T26" fmla="*/ 56 w 132"/>
                  <a:gd name="T27" fmla="*/ 22 h 133"/>
                  <a:gd name="T28" fmla="*/ 76 w 132"/>
                  <a:gd name="T29" fmla="*/ 22 h 133"/>
                  <a:gd name="T30" fmla="*/ 76 w 132"/>
                  <a:gd name="T31" fmla="*/ 57 h 133"/>
                  <a:gd name="T32" fmla="*/ 110 w 132"/>
                  <a:gd name="T33" fmla="*/ 57 h 133"/>
                  <a:gd name="T34" fmla="*/ 110 w 132"/>
                  <a:gd name="T35" fmla="*/ 7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133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2" y="103"/>
                      <a:pt x="132" y="66"/>
                    </a:cubicBezTo>
                    <a:cubicBezTo>
                      <a:pt x="132" y="30"/>
                      <a:pt x="103" y="0"/>
                      <a:pt x="66" y="0"/>
                    </a:cubicBezTo>
                    <a:close/>
                    <a:moveTo>
                      <a:pt x="110" y="76"/>
                    </a:move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110" y="57"/>
                      <a:pt x="110" y="57"/>
                      <a:pt x="110" y="57"/>
                    </a:cubicBezTo>
                    <a:lnTo>
                      <a:pt x="110" y="7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îśľíḓé">
                <a:extLst>
                  <a:ext uri="{FF2B5EF4-FFF2-40B4-BE49-F238E27FC236}">
                    <a16:creationId xmlns:a16="http://schemas.microsoft.com/office/drawing/2014/main" id="{E4E3B017-F7EA-4EA9-935E-0FB4CD22D356}"/>
                  </a:ext>
                </a:extLst>
              </p:cNvPr>
              <p:cNvSpPr/>
              <p:nvPr/>
            </p:nvSpPr>
            <p:spPr bwMode="auto">
              <a:xfrm>
                <a:off x="7107952" y="2369219"/>
                <a:ext cx="409252" cy="405355"/>
              </a:xfrm>
              <a:custGeom>
                <a:avLst/>
                <a:gdLst>
                  <a:gd name="T0" fmla="*/ 66 w 133"/>
                  <a:gd name="T1" fmla="*/ 0 h 132"/>
                  <a:gd name="T2" fmla="*/ 0 w 133"/>
                  <a:gd name="T3" fmla="*/ 66 h 132"/>
                  <a:gd name="T4" fmla="*/ 66 w 133"/>
                  <a:gd name="T5" fmla="*/ 132 h 132"/>
                  <a:gd name="T6" fmla="*/ 133 w 133"/>
                  <a:gd name="T7" fmla="*/ 66 h 132"/>
                  <a:gd name="T8" fmla="*/ 66 w 133"/>
                  <a:gd name="T9" fmla="*/ 0 h 132"/>
                  <a:gd name="T10" fmla="*/ 111 w 133"/>
                  <a:gd name="T11" fmla="*/ 75 h 132"/>
                  <a:gd name="T12" fmla="*/ 76 w 133"/>
                  <a:gd name="T13" fmla="*/ 75 h 132"/>
                  <a:gd name="T14" fmla="*/ 76 w 133"/>
                  <a:gd name="T15" fmla="*/ 110 h 132"/>
                  <a:gd name="T16" fmla="*/ 57 w 133"/>
                  <a:gd name="T17" fmla="*/ 110 h 132"/>
                  <a:gd name="T18" fmla="*/ 57 w 133"/>
                  <a:gd name="T19" fmla="*/ 75 h 132"/>
                  <a:gd name="T20" fmla="*/ 22 w 133"/>
                  <a:gd name="T21" fmla="*/ 75 h 132"/>
                  <a:gd name="T22" fmla="*/ 22 w 133"/>
                  <a:gd name="T23" fmla="*/ 56 h 132"/>
                  <a:gd name="T24" fmla="*/ 57 w 133"/>
                  <a:gd name="T25" fmla="*/ 56 h 132"/>
                  <a:gd name="T26" fmla="*/ 57 w 133"/>
                  <a:gd name="T27" fmla="*/ 22 h 132"/>
                  <a:gd name="T28" fmla="*/ 76 w 133"/>
                  <a:gd name="T29" fmla="*/ 22 h 132"/>
                  <a:gd name="T30" fmla="*/ 76 w 133"/>
                  <a:gd name="T31" fmla="*/ 56 h 132"/>
                  <a:gd name="T32" fmla="*/ 111 w 133"/>
                  <a:gd name="T33" fmla="*/ 56 h 132"/>
                  <a:gd name="T34" fmla="*/ 111 w 133"/>
                  <a:gd name="T35" fmla="*/ 7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2">
                    <a:moveTo>
                      <a:pt x="66" y="0"/>
                    </a:move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2"/>
                      <a:pt x="66" y="132"/>
                    </a:cubicBezTo>
                    <a:cubicBezTo>
                      <a:pt x="103" y="132"/>
                      <a:pt x="133" y="103"/>
                      <a:pt x="133" y="66"/>
                    </a:cubicBezTo>
                    <a:cubicBezTo>
                      <a:pt x="133" y="29"/>
                      <a:pt x="103" y="0"/>
                      <a:pt x="66" y="0"/>
                    </a:cubicBezTo>
                    <a:close/>
                    <a:moveTo>
                      <a:pt x="111" y="75"/>
                    </a:move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111" y="56"/>
                      <a:pt x="111" y="56"/>
                      <a:pt x="111" y="56"/>
                    </a:cubicBezTo>
                    <a:lnTo>
                      <a:pt x="111" y="7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îṥļïḍe">
                <a:extLst>
                  <a:ext uri="{FF2B5EF4-FFF2-40B4-BE49-F238E27FC236}">
                    <a16:creationId xmlns:a16="http://schemas.microsoft.com/office/drawing/2014/main" id="{D0F35280-81F5-4512-A26A-BB9EFD5BA843}"/>
                  </a:ext>
                </a:extLst>
              </p:cNvPr>
              <p:cNvSpPr/>
              <p:nvPr/>
            </p:nvSpPr>
            <p:spPr bwMode="auto">
              <a:xfrm rot="2273136">
                <a:off x="8432123" y="1167110"/>
                <a:ext cx="420945" cy="479410"/>
              </a:xfrm>
              <a:custGeom>
                <a:avLst/>
                <a:gdLst>
                  <a:gd name="T0" fmla="*/ 0 w 324"/>
                  <a:gd name="T1" fmla="*/ 369 h 369"/>
                  <a:gd name="T2" fmla="*/ 163 w 324"/>
                  <a:gd name="T3" fmla="*/ 0 h 369"/>
                  <a:gd name="T4" fmla="*/ 324 w 324"/>
                  <a:gd name="T5" fmla="*/ 364 h 369"/>
                  <a:gd name="T6" fmla="*/ 0 w 324"/>
                  <a:gd name="T7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4" h="369">
                    <a:moveTo>
                      <a:pt x="0" y="369"/>
                    </a:moveTo>
                    <a:lnTo>
                      <a:pt x="163" y="0"/>
                    </a:lnTo>
                    <a:lnTo>
                      <a:pt x="324" y="364"/>
                    </a:lnTo>
                    <a:lnTo>
                      <a:pt x="0" y="36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îşḷîdè">
              <a:extLst>
                <a:ext uri="{FF2B5EF4-FFF2-40B4-BE49-F238E27FC236}">
                  <a16:creationId xmlns:a16="http://schemas.microsoft.com/office/drawing/2014/main" id="{1D33D154-5ACE-476C-8BD5-26401CB50D66}"/>
                </a:ext>
              </a:extLst>
            </p:cNvPr>
            <p:cNvSpPr txBox="1"/>
            <p:nvPr/>
          </p:nvSpPr>
          <p:spPr bwMode="auto">
            <a:xfrm>
              <a:off x="8812513" y="1345163"/>
              <a:ext cx="27079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購買後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ïš1iḋê">
              <a:extLst>
                <a:ext uri="{FF2B5EF4-FFF2-40B4-BE49-F238E27FC236}">
                  <a16:creationId xmlns:a16="http://schemas.microsoft.com/office/drawing/2014/main" id="{3A56D421-9C0C-4EE9-B2D1-29D94E20D87C}"/>
                </a:ext>
              </a:extLst>
            </p:cNvPr>
            <p:cNvSpPr/>
            <p:nvPr/>
          </p:nvSpPr>
          <p:spPr bwMode="auto">
            <a:xfrm>
              <a:off x="8812513" y="1786969"/>
              <a:ext cx="2707974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廣告投放方式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退貨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" name="íṡļiḋe">
              <a:extLst>
                <a:ext uri="{FF2B5EF4-FFF2-40B4-BE49-F238E27FC236}">
                  <a16:creationId xmlns:a16="http://schemas.microsoft.com/office/drawing/2014/main" id="{C15452B6-1F49-4A74-9169-50D7E4F72F5E}"/>
                </a:ext>
              </a:extLst>
            </p:cNvPr>
            <p:cNvSpPr txBox="1"/>
            <p:nvPr/>
          </p:nvSpPr>
          <p:spPr bwMode="auto">
            <a:xfrm>
              <a:off x="7422802" y="2959842"/>
              <a:ext cx="409768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有購買行為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" name="ïṩľîďé">
              <a:extLst>
                <a:ext uri="{FF2B5EF4-FFF2-40B4-BE49-F238E27FC236}">
                  <a16:creationId xmlns:a16="http://schemas.microsoft.com/office/drawing/2014/main" id="{3BA87EA6-4678-4E2E-AFCA-0A7DD39049AC}"/>
                </a:ext>
              </a:extLst>
            </p:cNvPr>
            <p:cNvSpPr/>
            <p:nvPr/>
          </p:nvSpPr>
          <p:spPr bwMode="auto">
            <a:xfrm>
              <a:off x="7422802" y="3401648"/>
              <a:ext cx="4097685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商品種類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商品價格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1" name="îslîdé">
              <a:extLst>
                <a:ext uri="{FF2B5EF4-FFF2-40B4-BE49-F238E27FC236}">
                  <a16:creationId xmlns:a16="http://schemas.microsoft.com/office/drawing/2014/main" id="{F23B7A0C-C429-4470-8E9C-2ABA86E26AC7}"/>
                </a:ext>
              </a:extLst>
            </p:cNvPr>
            <p:cNvSpPr txBox="1"/>
            <p:nvPr/>
          </p:nvSpPr>
          <p:spPr bwMode="auto">
            <a:xfrm>
              <a:off x="6271258" y="4671354"/>
              <a:ext cx="52492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成為會員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iṣ1ïḍê">
              <a:extLst>
                <a:ext uri="{FF2B5EF4-FFF2-40B4-BE49-F238E27FC236}">
                  <a16:creationId xmlns:a16="http://schemas.microsoft.com/office/drawing/2014/main" id="{22BC35BE-C3A4-4121-9528-D5AEA850231D}"/>
                </a:ext>
              </a:extLst>
            </p:cNvPr>
            <p:cNvSpPr/>
            <p:nvPr/>
          </p:nvSpPr>
          <p:spPr bwMode="auto">
            <a:xfrm>
              <a:off x="6271258" y="5113160"/>
              <a:ext cx="5249229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Behavior.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3" name="ïṥ1íḋé">
              <a:extLst>
                <a:ext uri="{FF2B5EF4-FFF2-40B4-BE49-F238E27FC236}">
                  <a16:creationId xmlns:a16="http://schemas.microsoft.com/office/drawing/2014/main" id="{A89341E1-91B5-40F9-A1FD-81558EF124D5}"/>
                </a:ext>
              </a:extLst>
            </p:cNvPr>
            <p:cNvSpPr txBox="1"/>
            <p:nvPr/>
          </p:nvSpPr>
          <p:spPr bwMode="auto">
            <a:xfrm>
              <a:off x="671513" y="5006282"/>
              <a:ext cx="29636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訪客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íṥ1ídè">
              <a:extLst>
                <a:ext uri="{FF2B5EF4-FFF2-40B4-BE49-F238E27FC236}">
                  <a16:creationId xmlns:a16="http://schemas.microsoft.com/office/drawing/2014/main" id="{F772D50C-2C19-43B2-BB62-9FF2AA15D230}"/>
                </a:ext>
              </a:extLst>
            </p:cNvPr>
            <p:cNvSpPr/>
            <p:nvPr/>
          </p:nvSpPr>
          <p:spPr bwMode="auto">
            <a:xfrm>
              <a:off x="671513" y="5448088"/>
              <a:ext cx="2963637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可放入購物車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</a:p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無法購買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ïṥľíďê">
              <a:extLst>
                <a:ext uri="{FF2B5EF4-FFF2-40B4-BE49-F238E27FC236}">
                  <a16:creationId xmlns:a16="http://schemas.microsoft.com/office/drawing/2014/main" id="{0CE20075-1936-47D4-9A9E-BFE599D577C5}"/>
                </a:ext>
              </a:extLst>
            </p:cNvPr>
            <p:cNvSpPr txBox="1"/>
            <p:nvPr/>
          </p:nvSpPr>
          <p:spPr bwMode="auto">
            <a:xfrm>
              <a:off x="673100" y="1787646"/>
              <a:ext cx="334848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將一個客戶分成四個階段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ï$1idê">
              <a:extLst>
                <a:ext uri="{FF2B5EF4-FFF2-40B4-BE49-F238E27FC236}">
                  <a16:creationId xmlns:a16="http://schemas.microsoft.com/office/drawing/2014/main" id="{99EDB3A3-8F33-4270-B90E-CDCF840BB886}"/>
                </a:ext>
              </a:extLst>
            </p:cNvPr>
            <p:cNvSpPr/>
            <p:nvPr/>
          </p:nvSpPr>
          <p:spPr bwMode="auto">
            <a:xfrm>
              <a:off x="673100" y="2229452"/>
              <a:ext cx="3348484" cy="104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rPr>
                <a:t>訪客</a:t>
              </a:r>
              <a:endParaRPr lang="en-US" altLang="zh-CN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rPr>
                <a:t>成為會員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有購買行為</a:t>
              </a:r>
              <a:endParaRPr lang="en-US" altLang="zh-CN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rPr>
                <a:t>購買後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  <a:p>
              <a:pPr marR="0" lvl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D00281-31DB-4FA5-883C-1FB78309271A}"/>
                </a:ext>
              </a:extLst>
            </p:cNvPr>
            <p:cNvCxnSpPr/>
            <p:nvPr/>
          </p:nvCxnSpPr>
          <p:spPr>
            <a:xfrm>
              <a:off x="812800" y="3276600"/>
              <a:ext cx="437751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7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784A-32E3-49CB-932C-1B3836E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15346-068C-4BF2-9676-635017C4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7ce716e8-99ff-47e2-9d28-3a2198457e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348DE4B-706D-4D9C-A18B-51DE91958FD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00809"/>
            <a:ext cx="10861722" cy="4055852"/>
            <a:chOff x="669925" y="1700809"/>
            <a:chExt cx="10861722" cy="4055852"/>
          </a:xfrm>
        </p:grpSpPr>
        <p:sp>
          <p:nvSpPr>
            <p:cNvPr id="6" name="ïŝľíde">
              <a:extLst>
                <a:ext uri="{FF2B5EF4-FFF2-40B4-BE49-F238E27FC236}">
                  <a16:creationId xmlns:a16="http://schemas.microsoft.com/office/drawing/2014/main" id="{E9D1E1EC-3EE6-4E94-BBBB-587035631150}"/>
                </a:ext>
              </a:extLst>
            </p:cNvPr>
            <p:cNvSpPr/>
            <p:nvPr/>
          </p:nvSpPr>
          <p:spPr>
            <a:xfrm>
              <a:off x="5207840" y="2957750"/>
              <a:ext cx="1541973" cy="15419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şļíḑé">
              <a:extLst>
                <a:ext uri="{FF2B5EF4-FFF2-40B4-BE49-F238E27FC236}">
                  <a16:creationId xmlns:a16="http://schemas.microsoft.com/office/drawing/2014/main" id="{55AE0E47-2FE2-4DAF-A190-DC06D8AD2827}"/>
                </a:ext>
              </a:extLst>
            </p:cNvPr>
            <p:cNvSpPr/>
            <p:nvPr/>
          </p:nvSpPr>
          <p:spPr>
            <a:xfrm>
              <a:off x="6958646" y="1700809"/>
              <a:ext cx="1169263" cy="11692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$lîḍè">
              <a:extLst>
                <a:ext uri="{FF2B5EF4-FFF2-40B4-BE49-F238E27FC236}">
                  <a16:creationId xmlns:a16="http://schemas.microsoft.com/office/drawing/2014/main" id="{45B41A4F-C9C9-40C1-A92B-AFA0A9EE969B}"/>
                </a:ext>
              </a:extLst>
            </p:cNvPr>
            <p:cNvSpPr/>
            <p:nvPr/>
          </p:nvSpPr>
          <p:spPr>
            <a:xfrm>
              <a:off x="7583575" y="3144105"/>
              <a:ext cx="1169263" cy="11692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îs1îḑê">
              <a:extLst>
                <a:ext uri="{FF2B5EF4-FFF2-40B4-BE49-F238E27FC236}">
                  <a16:creationId xmlns:a16="http://schemas.microsoft.com/office/drawing/2014/main" id="{78B12241-3414-4640-83A0-6F995EBAA068}"/>
                </a:ext>
              </a:extLst>
            </p:cNvPr>
            <p:cNvSpPr/>
            <p:nvPr/>
          </p:nvSpPr>
          <p:spPr>
            <a:xfrm>
              <a:off x="6958646" y="4587398"/>
              <a:ext cx="1169263" cy="11692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î$liḍè">
              <a:extLst>
                <a:ext uri="{FF2B5EF4-FFF2-40B4-BE49-F238E27FC236}">
                  <a16:creationId xmlns:a16="http://schemas.microsoft.com/office/drawing/2014/main" id="{4B5C2430-70BC-46BE-AF23-8C9EA0F96703}"/>
                </a:ext>
              </a:extLst>
            </p:cNvPr>
            <p:cNvSpPr/>
            <p:nvPr/>
          </p:nvSpPr>
          <p:spPr bwMode="auto">
            <a:xfrm>
              <a:off x="5674753" y="3245208"/>
              <a:ext cx="608151" cy="967051"/>
            </a:xfrm>
            <a:custGeom>
              <a:avLst/>
              <a:gdLst/>
              <a:ahLst/>
              <a:cxnLst>
                <a:cxn ang="0">
                  <a:pos x="42" y="115"/>
                </a:cxn>
                <a:cxn ang="0">
                  <a:pos x="30" y="115"/>
                </a:cxn>
                <a:cxn ang="0">
                  <a:pos x="30" y="102"/>
                </a:cxn>
                <a:cxn ang="0">
                  <a:pos x="10" y="94"/>
                </a:cxn>
                <a:cxn ang="0">
                  <a:pos x="0" y="77"/>
                </a:cxn>
                <a:cxn ang="0">
                  <a:pos x="19" y="73"/>
                </a:cxn>
                <a:cxn ang="0">
                  <a:pos x="37" y="85"/>
                </a:cxn>
                <a:cxn ang="0">
                  <a:pos x="47" y="83"/>
                </a:cxn>
                <a:cxn ang="0">
                  <a:pos x="51" y="76"/>
                </a:cxn>
                <a:cxn ang="0">
                  <a:pos x="47" y="70"/>
                </a:cxn>
                <a:cxn ang="0">
                  <a:pos x="36" y="66"/>
                </a:cxn>
                <a:cxn ang="0">
                  <a:pos x="20" y="62"/>
                </a:cxn>
                <a:cxn ang="0">
                  <a:pos x="9" y="53"/>
                </a:cxn>
                <a:cxn ang="0">
                  <a:pos x="4" y="39"/>
                </a:cxn>
                <a:cxn ang="0">
                  <a:pos x="12" y="21"/>
                </a:cxn>
                <a:cxn ang="0">
                  <a:pos x="30" y="11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42" y="11"/>
                </a:cxn>
                <a:cxn ang="0">
                  <a:pos x="51" y="13"/>
                </a:cxn>
                <a:cxn ang="0">
                  <a:pos x="59" y="17"/>
                </a:cxn>
                <a:cxn ang="0">
                  <a:pos x="70" y="32"/>
                </a:cxn>
                <a:cxn ang="0">
                  <a:pos x="52" y="38"/>
                </a:cxn>
                <a:cxn ang="0">
                  <a:pos x="37" y="27"/>
                </a:cxn>
                <a:cxn ang="0">
                  <a:pos x="25" y="35"/>
                </a:cxn>
                <a:cxn ang="0">
                  <a:pos x="28" y="41"/>
                </a:cxn>
                <a:cxn ang="0">
                  <a:pos x="37" y="44"/>
                </a:cxn>
                <a:cxn ang="0">
                  <a:pos x="60" y="51"/>
                </a:cxn>
                <a:cxn ang="0">
                  <a:pos x="72" y="73"/>
                </a:cxn>
                <a:cxn ang="0">
                  <a:pos x="68" y="87"/>
                </a:cxn>
                <a:cxn ang="0">
                  <a:pos x="57" y="97"/>
                </a:cxn>
                <a:cxn ang="0">
                  <a:pos x="49" y="100"/>
                </a:cxn>
                <a:cxn ang="0">
                  <a:pos x="42" y="102"/>
                </a:cxn>
                <a:cxn ang="0">
                  <a:pos x="42" y="115"/>
                </a:cxn>
              </a:cxnLst>
              <a:rect l="0" t="0" r="r" b="b"/>
              <a:pathLst>
                <a:path w="72" h="115">
                  <a:moveTo>
                    <a:pt x="42" y="115"/>
                  </a:moveTo>
                  <a:cubicBezTo>
                    <a:pt x="30" y="115"/>
                    <a:pt x="30" y="115"/>
                    <a:pt x="30" y="11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2" y="101"/>
                    <a:pt x="16" y="98"/>
                    <a:pt x="10" y="94"/>
                  </a:cubicBezTo>
                  <a:cubicBezTo>
                    <a:pt x="5" y="90"/>
                    <a:pt x="2" y="85"/>
                    <a:pt x="0" y="77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21" y="81"/>
                    <a:pt x="27" y="85"/>
                    <a:pt x="37" y="85"/>
                  </a:cubicBezTo>
                  <a:cubicBezTo>
                    <a:pt x="41" y="85"/>
                    <a:pt x="44" y="85"/>
                    <a:pt x="47" y="83"/>
                  </a:cubicBezTo>
                  <a:cubicBezTo>
                    <a:pt x="50" y="82"/>
                    <a:pt x="51" y="79"/>
                    <a:pt x="51" y="76"/>
                  </a:cubicBezTo>
                  <a:cubicBezTo>
                    <a:pt x="51" y="73"/>
                    <a:pt x="50" y="71"/>
                    <a:pt x="47" y="70"/>
                  </a:cubicBezTo>
                  <a:cubicBezTo>
                    <a:pt x="44" y="68"/>
                    <a:pt x="41" y="67"/>
                    <a:pt x="36" y="66"/>
                  </a:cubicBezTo>
                  <a:cubicBezTo>
                    <a:pt x="29" y="65"/>
                    <a:pt x="24" y="63"/>
                    <a:pt x="20" y="62"/>
                  </a:cubicBezTo>
                  <a:cubicBezTo>
                    <a:pt x="15" y="60"/>
                    <a:pt x="12" y="57"/>
                    <a:pt x="9" y="53"/>
                  </a:cubicBezTo>
                  <a:cubicBezTo>
                    <a:pt x="6" y="50"/>
                    <a:pt x="4" y="45"/>
                    <a:pt x="4" y="39"/>
                  </a:cubicBezTo>
                  <a:cubicBezTo>
                    <a:pt x="4" y="32"/>
                    <a:pt x="7" y="26"/>
                    <a:pt x="12" y="21"/>
                  </a:cubicBezTo>
                  <a:cubicBezTo>
                    <a:pt x="17" y="15"/>
                    <a:pt x="23" y="12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5" y="11"/>
                    <a:pt x="48" y="12"/>
                    <a:pt x="51" y="13"/>
                  </a:cubicBezTo>
                  <a:cubicBezTo>
                    <a:pt x="54" y="14"/>
                    <a:pt x="56" y="15"/>
                    <a:pt x="59" y="17"/>
                  </a:cubicBezTo>
                  <a:cubicBezTo>
                    <a:pt x="64" y="20"/>
                    <a:pt x="67" y="25"/>
                    <a:pt x="70" y="3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0" y="31"/>
                    <a:pt x="45" y="27"/>
                    <a:pt x="37" y="27"/>
                  </a:cubicBezTo>
                  <a:cubicBezTo>
                    <a:pt x="29" y="27"/>
                    <a:pt x="25" y="30"/>
                    <a:pt x="25" y="35"/>
                  </a:cubicBezTo>
                  <a:cubicBezTo>
                    <a:pt x="25" y="38"/>
                    <a:pt x="26" y="40"/>
                    <a:pt x="28" y="41"/>
                  </a:cubicBezTo>
                  <a:cubicBezTo>
                    <a:pt x="30" y="42"/>
                    <a:pt x="33" y="43"/>
                    <a:pt x="37" y="44"/>
                  </a:cubicBezTo>
                  <a:cubicBezTo>
                    <a:pt x="48" y="46"/>
                    <a:pt x="56" y="49"/>
                    <a:pt x="60" y="51"/>
                  </a:cubicBezTo>
                  <a:cubicBezTo>
                    <a:pt x="68" y="56"/>
                    <a:pt x="72" y="64"/>
                    <a:pt x="72" y="73"/>
                  </a:cubicBezTo>
                  <a:cubicBezTo>
                    <a:pt x="72" y="78"/>
                    <a:pt x="71" y="83"/>
                    <a:pt x="68" y="87"/>
                  </a:cubicBezTo>
                  <a:cubicBezTo>
                    <a:pt x="65" y="91"/>
                    <a:pt x="61" y="95"/>
                    <a:pt x="57" y="97"/>
                  </a:cubicBezTo>
                  <a:cubicBezTo>
                    <a:pt x="54" y="99"/>
                    <a:pt x="52" y="100"/>
                    <a:pt x="49" y="100"/>
                  </a:cubicBezTo>
                  <a:cubicBezTo>
                    <a:pt x="47" y="101"/>
                    <a:pt x="44" y="102"/>
                    <a:pt x="42" y="102"/>
                  </a:cubicBezTo>
                  <a:lnTo>
                    <a:pt x="42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1" name="îşļidé">
              <a:extLst>
                <a:ext uri="{FF2B5EF4-FFF2-40B4-BE49-F238E27FC236}">
                  <a16:creationId xmlns:a16="http://schemas.microsoft.com/office/drawing/2014/main" id="{9214330C-7206-4E88-9D32-F44CBEFD71DB}"/>
                </a:ext>
              </a:extLst>
            </p:cNvPr>
            <p:cNvGrpSpPr/>
            <p:nvPr/>
          </p:nvGrpSpPr>
          <p:grpSpPr>
            <a:xfrm>
              <a:off x="3333658" y="3144105"/>
              <a:ext cx="1169263" cy="1169263"/>
              <a:chOff x="3333658" y="3144103"/>
              <a:chExt cx="1169262" cy="1169262"/>
            </a:xfrm>
          </p:grpSpPr>
          <p:sp>
            <p:nvSpPr>
              <p:cNvPr id="34" name="ïṧlîḓé">
                <a:extLst>
                  <a:ext uri="{FF2B5EF4-FFF2-40B4-BE49-F238E27FC236}">
                    <a16:creationId xmlns:a16="http://schemas.microsoft.com/office/drawing/2014/main" id="{7A7C1606-7FB4-4562-91BF-A29963E939C4}"/>
                  </a:ext>
                </a:extLst>
              </p:cNvPr>
              <p:cNvSpPr/>
              <p:nvPr/>
            </p:nvSpPr>
            <p:spPr>
              <a:xfrm flipH="1">
                <a:off x="3333658" y="3144103"/>
                <a:ext cx="1169262" cy="116926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ṧľiḑe">
                <a:extLst>
                  <a:ext uri="{FF2B5EF4-FFF2-40B4-BE49-F238E27FC236}">
                    <a16:creationId xmlns:a16="http://schemas.microsoft.com/office/drawing/2014/main" id="{B5487D21-B74E-4824-B45F-BE3E32FDBA3A}"/>
                  </a:ext>
                </a:extLst>
              </p:cNvPr>
              <p:cNvSpPr/>
              <p:nvPr/>
            </p:nvSpPr>
            <p:spPr bwMode="auto">
              <a:xfrm>
                <a:off x="3620021" y="3398423"/>
                <a:ext cx="596536" cy="660623"/>
              </a:xfrm>
              <a:custGeom>
                <a:avLst/>
                <a:gdLst/>
                <a:ahLst/>
                <a:cxnLst>
                  <a:cxn ang="0">
                    <a:pos x="46" y="62"/>
                  </a:cxn>
                  <a:cxn ang="0">
                    <a:pos x="10" y="62"/>
                  </a:cxn>
                  <a:cxn ang="0">
                    <a:pos x="0" y="52"/>
                  </a:cxn>
                  <a:cxn ang="0">
                    <a:pos x="14" y="29"/>
                  </a:cxn>
                  <a:cxn ang="0">
                    <a:pos x="28" y="34"/>
                  </a:cxn>
                  <a:cxn ang="0">
                    <a:pos x="42" y="29"/>
                  </a:cxn>
                  <a:cxn ang="0">
                    <a:pos x="56" y="52"/>
                  </a:cxn>
                  <a:cxn ang="0">
                    <a:pos x="46" y="62"/>
                  </a:cxn>
                  <a:cxn ang="0">
                    <a:pos x="28" y="31"/>
                  </a:cxn>
                  <a:cxn ang="0">
                    <a:pos x="13" y="16"/>
                  </a:cxn>
                  <a:cxn ang="0">
                    <a:pos x="28" y="0"/>
                  </a:cxn>
                  <a:cxn ang="0">
                    <a:pos x="43" y="16"/>
                  </a:cxn>
                  <a:cxn ang="0">
                    <a:pos x="28" y="31"/>
                  </a:cxn>
                </a:cxnLst>
                <a:rect l="0" t="0" r="r" b="b"/>
                <a:pathLst>
                  <a:path w="56" h="62">
                    <a:moveTo>
                      <a:pt x="46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2"/>
                      <a:pt x="0" y="58"/>
                      <a:pt x="0" y="52"/>
                    </a:cubicBezTo>
                    <a:cubicBezTo>
                      <a:pt x="0" y="43"/>
                      <a:pt x="2" y="29"/>
                      <a:pt x="14" y="29"/>
                    </a:cubicBezTo>
                    <a:cubicBezTo>
                      <a:pt x="15" y="29"/>
                      <a:pt x="20" y="34"/>
                      <a:pt x="28" y="34"/>
                    </a:cubicBezTo>
                    <a:cubicBezTo>
                      <a:pt x="36" y="34"/>
                      <a:pt x="41" y="29"/>
                      <a:pt x="42" y="29"/>
                    </a:cubicBezTo>
                    <a:cubicBezTo>
                      <a:pt x="54" y="29"/>
                      <a:pt x="56" y="43"/>
                      <a:pt x="56" y="52"/>
                    </a:cubicBezTo>
                    <a:cubicBezTo>
                      <a:pt x="56" y="58"/>
                      <a:pt x="52" y="62"/>
                      <a:pt x="46" y="62"/>
                    </a:cubicBezTo>
                    <a:close/>
                    <a:moveTo>
                      <a:pt x="28" y="31"/>
                    </a:moveTo>
                    <a:cubicBezTo>
                      <a:pt x="20" y="31"/>
                      <a:pt x="13" y="24"/>
                      <a:pt x="13" y="16"/>
                    </a:cubicBezTo>
                    <a:cubicBezTo>
                      <a:pt x="13" y="7"/>
                      <a:pt x="20" y="0"/>
                      <a:pt x="28" y="0"/>
                    </a:cubicBezTo>
                    <a:cubicBezTo>
                      <a:pt x="37" y="0"/>
                      <a:pt x="43" y="7"/>
                      <a:pt x="43" y="16"/>
                    </a:cubicBezTo>
                    <a:cubicBezTo>
                      <a:pt x="43" y="24"/>
                      <a:pt x="37" y="31"/>
                      <a:pt x="28" y="3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2" name="ïsļîḑé">
              <a:extLst>
                <a:ext uri="{FF2B5EF4-FFF2-40B4-BE49-F238E27FC236}">
                  <a16:creationId xmlns:a16="http://schemas.microsoft.com/office/drawing/2014/main" id="{8835BB24-51E4-4105-88FA-468A1F3D489F}"/>
                </a:ext>
              </a:extLst>
            </p:cNvPr>
            <p:cNvSpPr/>
            <p:nvPr/>
          </p:nvSpPr>
          <p:spPr bwMode="auto">
            <a:xfrm>
              <a:off x="7869157" y="3434015"/>
              <a:ext cx="598111" cy="58944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íṥlíḑe">
              <a:extLst>
                <a:ext uri="{FF2B5EF4-FFF2-40B4-BE49-F238E27FC236}">
                  <a16:creationId xmlns:a16="http://schemas.microsoft.com/office/drawing/2014/main" id="{A96999CC-F0C7-4069-8483-AB8D89E8E0F6}"/>
                </a:ext>
              </a:extLst>
            </p:cNvPr>
            <p:cNvSpPr/>
            <p:nvPr/>
          </p:nvSpPr>
          <p:spPr bwMode="auto">
            <a:xfrm>
              <a:off x="7222434" y="1964595"/>
              <a:ext cx="641695" cy="641695"/>
            </a:xfrm>
            <a:custGeom>
              <a:avLst/>
              <a:gdLst/>
              <a:ahLst/>
              <a:cxnLst>
                <a:cxn ang="0">
                  <a:pos x="81" y="37"/>
                </a:cxn>
                <a:cxn ang="0">
                  <a:pos x="38" y="80"/>
                </a:cxn>
                <a:cxn ang="0">
                  <a:pos x="21" y="77"/>
                </a:cxn>
                <a:cxn ang="0">
                  <a:pos x="0" y="124"/>
                </a:cxn>
                <a:cxn ang="0">
                  <a:pos x="38" y="167"/>
                </a:cxn>
                <a:cxn ang="0">
                  <a:pos x="1" y="210"/>
                </a:cxn>
                <a:cxn ang="0">
                  <a:pos x="21" y="257"/>
                </a:cxn>
                <a:cxn ang="0">
                  <a:pos x="38" y="253"/>
                </a:cxn>
                <a:cxn ang="0">
                  <a:pos x="81" y="297"/>
                </a:cxn>
                <a:cxn ang="0">
                  <a:pos x="78" y="314"/>
                </a:cxn>
                <a:cxn ang="0">
                  <a:pos x="125" y="334"/>
                </a:cxn>
                <a:cxn ang="0">
                  <a:pos x="168" y="297"/>
                </a:cxn>
                <a:cxn ang="0">
                  <a:pos x="210" y="334"/>
                </a:cxn>
                <a:cxn ang="0">
                  <a:pos x="258" y="314"/>
                </a:cxn>
                <a:cxn ang="0">
                  <a:pos x="254" y="297"/>
                </a:cxn>
                <a:cxn ang="0">
                  <a:pos x="297" y="253"/>
                </a:cxn>
                <a:cxn ang="0">
                  <a:pos x="315" y="257"/>
                </a:cxn>
                <a:cxn ang="0">
                  <a:pos x="335" y="210"/>
                </a:cxn>
                <a:cxn ang="0">
                  <a:pos x="297" y="167"/>
                </a:cxn>
                <a:cxn ang="0">
                  <a:pos x="335" y="124"/>
                </a:cxn>
                <a:cxn ang="0">
                  <a:pos x="315" y="77"/>
                </a:cxn>
                <a:cxn ang="0">
                  <a:pos x="297" y="80"/>
                </a:cxn>
                <a:cxn ang="0">
                  <a:pos x="254" y="37"/>
                </a:cxn>
                <a:cxn ang="0">
                  <a:pos x="258" y="20"/>
                </a:cxn>
                <a:cxn ang="0">
                  <a:pos x="210" y="0"/>
                </a:cxn>
                <a:cxn ang="0">
                  <a:pos x="168" y="37"/>
                </a:cxn>
                <a:cxn ang="0">
                  <a:pos x="125" y="0"/>
                </a:cxn>
                <a:cxn ang="0">
                  <a:pos x="78" y="20"/>
                </a:cxn>
                <a:cxn ang="0">
                  <a:pos x="81" y="37"/>
                </a:cxn>
                <a:cxn ang="0">
                  <a:pos x="168" y="60"/>
                </a:cxn>
                <a:cxn ang="0">
                  <a:pos x="274" y="167"/>
                </a:cxn>
                <a:cxn ang="0">
                  <a:pos x="168" y="274"/>
                </a:cxn>
                <a:cxn ang="0">
                  <a:pos x="61" y="167"/>
                </a:cxn>
                <a:cxn ang="0">
                  <a:pos x="168" y="60"/>
                </a:cxn>
              </a:cxnLst>
              <a:rect l="0" t="0" r="r" b="b"/>
              <a:pathLst>
                <a:path w="335" h="334">
                  <a:moveTo>
                    <a:pt x="81" y="37"/>
                  </a:moveTo>
                  <a:cubicBezTo>
                    <a:pt x="81" y="61"/>
                    <a:pt x="62" y="80"/>
                    <a:pt x="38" y="80"/>
                  </a:cubicBezTo>
                  <a:cubicBezTo>
                    <a:pt x="32" y="80"/>
                    <a:pt x="26" y="79"/>
                    <a:pt x="21" y="77"/>
                  </a:cubicBezTo>
                  <a:cubicBezTo>
                    <a:pt x="12" y="91"/>
                    <a:pt x="5" y="107"/>
                    <a:pt x="0" y="124"/>
                  </a:cubicBezTo>
                  <a:cubicBezTo>
                    <a:pt x="22" y="127"/>
                    <a:pt x="38" y="145"/>
                    <a:pt x="38" y="167"/>
                  </a:cubicBezTo>
                  <a:cubicBezTo>
                    <a:pt x="38" y="189"/>
                    <a:pt x="22" y="207"/>
                    <a:pt x="1" y="210"/>
                  </a:cubicBezTo>
                  <a:cubicBezTo>
                    <a:pt x="5" y="227"/>
                    <a:pt x="12" y="243"/>
                    <a:pt x="21" y="257"/>
                  </a:cubicBezTo>
                  <a:cubicBezTo>
                    <a:pt x="26" y="255"/>
                    <a:pt x="32" y="253"/>
                    <a:pt x="38" y="253"/>
                  </a:cubicBezTo>
                  <a:cubicBezTo>
                    <a:pt x="62" y="253"/>
                    <a:pt x="81" y="273"/>
                    <a:pt x="81" y="297"/>
                  </a:cubicBezTo>
                  <a:cubicBezTo>
                    <a:pt x="81" y="303"/>
                    <a:pt x="80" y="309"/>
                    <a:pt x="78" y="314"/>
                  </a:cubicBezTo>
                  <a:cubicBezTo>
                    <a:pt x="92" y="323"/>
                    <a:pt x="108" y="330"/>
                    <a:pt x="125" y="334"/>
                  </a:cubicBezTo>
                  <a:cubicBezTo>
                    <a:pt x="128" y="313"/>
                    <a:pt x="146" y="297"/>
                    <a:pt x="168" y="297"/>
                  </a:cubicBezTo>
                  <a:cubicBezTo>
                    <a:pt x="190" y="297"/>
                    <a:pt x="208" y="313"/>
                    <a:pt x="210" y="334"/>
                  </a:cubicBezTo>
                  <a:cubicBezTo>
                    <a:pt x="227" y="330"/>
                    <a:pt x="243" y="323"/>
                    <a:pt x="258" y="314"/>
                  </a:cubicBezTo>
                  <a:cubicBezTo>
                    <a:pt x="255" y="309"/>
                    <a:pt x="254" y="303"/>
                    <a:pt x="254" y="297"/>
                  </a:cubicBezTo>
                  <a:cubicBezTo>
                    <a:pt x="254" y="273"/>
                    <a:pt x="273" y="253"/>
                    <a:pt x="297" y="253"/>
                  </a:cubicBezTo>
                  <a:cubicBezTo>
                    <a:pt x="304" y="253"/>
                    <a:pt x="309" y="255"/>
                    <a:pt x="315" y="257"/>
                  </a:cubicBezTo>
                  <a:cubicBezTo>
                    <a:pt x="324" y="243"/>
                    <a:pt x="331" y="227"/>
                    <a:pt x="335" y="210"/>
                  </a:cubicBezTo>
                  <a:cubicBezTo>
                    <a:pt x="314" y="207"/>
                    <a:pt x="297" y="189"/>
                    <a:pt x="297" y="167"/>
                  </a:cubicBezTo>
                  <a:cubicBezTo>
                    <a:pt x="297" y="145"/>
                    <a:pt x="314" y="127"/>
                    <a:pt x="335" y="124"/>
                  </a:cubicBezTo>
                  <a:cubicBezTo>
                    <a:pt x="331" y="107"/>
                    <a:pt x="324" y="91"/>
                    <a:pt x="315" y="77"/>
                  </a:cubicBezTo>
                  <a:cubicBezTo>
                    <a:pt x="309" y="79"/>
                    <a:pt x="304" y="80"/>
                    <a:pt x="297" y="80"/>
                  </a:cubicBezTo>
                  <a:cubicBezTo>
                    <a:pt x="273" y="80"/>
                    <a:pt x="254" y="61"/>
                    <a:pt x="254" y="37"/>
                  </a:cubicBezTo>
                  <a:cubicBezTo>
                    <a:pt x="254" y="31"/>
                    <a:pt x="255" y="25"/>
                    <a:pt x="258" y="20"/>
                  </a:cubicBezTo>
                  <a:cubicBezTo>
                    <a:pt x="243" y="11"/>
                    <a:pt x="227" y="4"/>
                    <a:pt x="210" y="0"/>
                  </a:cubicBezTo>
                  <a:cubicBezTo>
                    <a:pt x="208" y="21"/>
                    <a:pt x="190" y="37"/>
                    <a:pt x="168" y="37"/>
                  </a:cubicBezTo>
                  <a:cubicBezTo>
                    <a:pt x="146" y="37"/>
                    <a:pt x="128" y="21"/>
                    <a:pt x="125" y="0"/>
                  </a:cubicBezTo>
                  <a:cubicBezTo>
                    <a:pt x="108" y="4"/>
                    <a:pt x="92" y="11"/>
                    <a:pt x="78" y="20"/>
                  </a:cubicBezTo>
                  <a:cubicBezTo>
                    <a:pt x="80" y="25"/>
                    <a:pt x="81" y="31"/>
                    <a:pt x="81" y="37"/>
                  </a:cubicBezTo>
                  <a:close/>
                  <a:moveTo>
                    <a:pt x="168" y="60"/>
                  </a:moveTo>
                  <a:cubicBezTo>
                    <a:pt x="227" y="60"/>
                    <a:pt x="274" y="108"/>
                    <a:pt x="274" y="167"/>
                  </a:cubicBezTo>
                  <a:cubicBezTo>
                    <a:pt x="274" y="226"/>
                    <a:pt x="227" y="274"/>
                    <a:pt x="168" y="274"/>
                  </a:cubicBezTo>
                  <a:cubicBezTo>
                    <a:pt x="109" y="274"/>
                    <a:pt x="61" y="226"/>
                    <a:pt x="61" y="167"/>
                  </a:cubicBezTo>
                  <a:cubicBezTo>
                    <a:pt x="61" y="108"/>
                    <a:pt x="109" y="60"/>
                    <a:pt x="16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4" name="íṥ1ïḋê">
              <a:extLst>
                <a:ext uri="{FF2B5EF4-FFF2-40B4-BE49-F238E27FC236}">
                  <a16:creationId xmlns:a16="http://schemas.microsoft.com/office/drawing/2014/main" id="{0C3FB1B7-AD8B-4942-BC50-1E61BCD6949A}"/>
                </a:ext>
              </a:extLst>
            </p:cNvPr>
            <p:cNvGrpSpPr/>
            <p:nvPr/>
          </p:nvGrpSpPr>
          <p:grpSpPr>
            <a:xfrm>
              <a:off x="7236053" y="4906344"/>
              <a:ext cx="614392" cy="531365"/>
              <a:chOff x="4343400" y="2343150"/>
              <a:chExt cx="444500" cy="384434"/>
            </a:xfrm>
            <a:solidFill>
              <a:schemeClr val="bg1"/>
            </a:solidFill>
          </p:grpSpPr>
          <p:sp>
            <p:nvSpPr>
              <p:cNvPr id="31" name="iṩ1íḑê">
                <a:extLst>
                  <a:ext uri="{FF2B5EF4-FFF2-40B4-BE49-F238E27FC236}">
                    <a16:creationId xmlns:a16="http://schemas.microsoft.com/office/drawing/2014/main" id="{97D65111-DA72-4D21-8F1B-3111E2465C77}"/>
                  </a:ext>
                </a:extLst>
              </p:cNvPr>
              <p:cNvSpPr/>
              <p:nvPr/>
            </p:nvSpPr>
            <p:spPr bwMode="auto">
              <a:xfrm>
                <a:off x="4343400" y="2427245"/>
                <a:ext cx="55263" cy="300339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65"/>
                  </a:cxn>
                  <a:cxn ang="0">
                    <a:pos x="14" y="79"/>
                  </a:cxn>
                  <a:cxn ang="0">
                    <a:pos x="14" y="0"/>
                  </a:cxn>
                  <a:cxn ang="0">
                    <a:pos x="0" y="14"/>
                  </a:cxn>
                </a:cxnLst>
                <a:rect l="0" t="0" r="r" b="b"/>
                <a:pathLst>
                  <a:path w="14" h="79">
                    <a:moveTo>
                      <a:pt x="0" y="14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73"/>
                      <a:pt x="6" y="79"/>
                      <a:pt x="14" y="7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şļiḍê">
                <a:extLst>
                  <a:ext uri="{FF2B5EF4-FFF2-40B4-BE49-F238E27FC236}">
                    <a16:creationId xmlns:a16="http://schemas.microsoft.com/office/drawing/2014/main" id="{1E41C086-B243-44D5-AF80-C67C4467325A}"/>
                  </a:ext>
                </a:extLst>
              </p:cNvPr>
              <p:cNvSpPr/>
              <p:nvPr/>
            </p:nvSpPr>
            <p:spPr bwMode="auto">
              <a:xfrm>
                <a:off x="4424975" y="2343150"/>
                <a:ext cx="276311" cy="384432"/>
              </a:xfrm>
              <a:custGeom>
                <a:avLst/>
                <a:gdLst/>
                <a:ahLst/>
                <a:cxnLst>
                  <a:cxn ang="0">
                    <a:pos x="58" y="7"/>
                  </a:cxn>
                  <a:cxn ang="0">
                    <a:pos x="50" y="0"/>
                  </a:cxn>
                  <a:cxn ang="0">
                    <a:pos x="21" y="0"/>
                  </a:cxn>
                  <a:cxn ang="0">
                    <a:pos x="14" y="7"/>
                  </a:cxn>
                  <a:cxn ang="0">
                    <a:pos x="14" y="22"/>
                  </a:cxn>
                  <a:cxn ang="0">
                    <a:pos x="0" y="22"/>
                  </a:cxn>
                  <a:cxn ang="0">
                    <a:pos x="0" y="101"/>
                  </a:cxn>
                  <a:cxn ang="0">
                    <a:pos x="72" y="101"/>
                  </a:cxn>
                  <a:cxn ang="0">
                    <a:pos x="72" y="22"/>
                  </a:cxn>
                  <a:cxn ang="0">
                    <a:pos x="58" y="22"/>
                  </a:cxn>
                  <a:cxn ang="0">
                    <a:pos x="58" y="7"/>
                  </a:cxn>
                  <a:cxn ang="0">
                    <a:pos x="50" y="22"/>
                  </a:cxn>
                  <a:cxn ang="0">
                    <a:pos x="21" y="22"/>
                  </a:cxn>
                  <a:cxn ang="0">
                    <a:pos x="21" y="7"/>
                  </a:cxn>
                  <a:cxn ang="0">
                    <a:pos x="50" y="7"/>
                  </a:cxn>
                  <a:cxn ang="0">
                    <a:pos x="50" y="22"/>
                  </a:cxn>
                </a:cxnLst>
                <a:rect l="0" t="0" r="r" b="b"/>
                <a:pathLst>
                  <a:path w="72" h="101">
                    <a:moveTo>
                      <a:pt x="58" y="7"/>
                    </a:moveTo>
                    <a:cubicBezTo>
                      <a:pt x="58" y="3"/>
                      <a:pt x="54" y="0"/>
                      <a:pt x="5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7" y="0"/>
                      <a:pt x="14" y="3"/>
                      <a:pt x="14" y="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58" y="22"/>
                      <a:pt x="58" y="22"/>
                      <a:pt x="58" y="22"/>
                    </a:cubicBezTo>
                    <a:lnTo>
                      <a:pt x="58" y="7"/>
                    </a:lnTo>
                    <a:close/>
                    <a:moveTo>
                      <a:pt x="50" y="22"/>
                    </a:move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5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íšļîḍé">
                <a:extLst>
                  <a:ext uri="{FF2B5EF4-FFF2-40B4-BE49-F238E27FC236}">
                    <a16:creationId xmlns:a16="http://schemas.microsoft.com/office/drawing/2014/main" id="{47F2E3C7-9844-4D0C-812D-9061935A14D8}"/>
                  </a:ext>
                </a:extLst>
              </p:cNvPr>
              <p:cNvSpPr/>
              <p:nvPr/>
            </p:nvSpPr>
            <p:spPr bwMode="auto">
              <a:xfrm>
                <a:off x="4730235" y="2427245"/>
                <a:ext cx="57665" cy="3003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  <a:cxn ang="0">
                    <a:pos x="15" y="65"/>
                  </a:cxn>
                  <a:cxn ang="0">
                    <a:pos x="15" y="14"/>
                  </a:cxn>
                  <a:cxn ang="0">
                    <a:pos x="0" y="0"/>
                  </a:cxn>
                </a:cxnLst>
                <a:rect l="0" t="0" r="r" b="b"/>
                <a:pathLst>
                  <a:path w="15" h="79">
                    <a:moveTo>
                      <a:pt x="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8" y="79"/>
                      <a:pt x="15" y="73"/>
                      <a:pt x="15" y="6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6"/>
                      <a:pt x="8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5" name="ïṩḻiḑe">
              <a:extLst>
                <a:ext uri="{FF2B5EF4-FFF2-40B4-BE49-F238E27FC236}">
                  <a16:creationId xmlns:a16="http://schemas.microsoft.com/office/drawing/2014/main" id="{4C5E1707-2C41-4C5B-8E53-B5EDE3F94ABF}"/>
                </a:ext>
              </a:extLst>
            </p:cNvPr>
            <p:cNvGrpSpPr/>
            <p:nvPr/>
          </p:nvGrpSpPr>
          <p:grpSpPr>
            <a:xfrm>
              <a:off x="8127909" y="1739138"/>
              <a:ext cx="3403738" cy="944997"/>
              <a:chOff x="8369298" y="1680562"/>
              <a:chExt cx="2327132" cy="944997"/>
            </a:xfrm>
          </p:grpSpPr>
          <p:sp>
            <p:nvSpPr>
              <p:cNvPr id="29" name="ïṡľïḑ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TW" altLang="en-US" sz="11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將會員的購買行為分群。</a:t>
                </a:r>
                <a:endParaRPr lang="en-US" altLang="zh-CN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0" name="ísḷî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顧客分群</a:t>
                </a:r>
                <a:endParaRPr lang="en-US" altLang="zh-CN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16" name="îṣlïḓe">
              <a:extLst>
                <a:ext uri="{FF2B5EF4-FFF2-40B4-BE49-F238E27FC236}">
                  <a16:creationId xmlns:a16="http://schemas.microsoft.com/office/drawing/2014/main" id="{692EC7FB-BE98-47AA-AA88-293BD7317931}"/>
                </a:ext>
              </a:extLst>
            </p:cNvPr>
            <p:cNvGrpSpPr/>
            <p:nvPr/>
          </p:nvGrpSpPr>
          <p:grpSpPr>
            <a:xfrm>
              <a:off x="8753951" y="3256234"/>
              <a:ext cx="2768123" cy="944997"/>
              <a:chOff x="8369298" y="1680562"/>
              <a:chExt cx="2327132" cy="944997"/>
            </a:xfrm>
          </p:grpSpPr>
          <p:sp>
            <p:nvSpPr>
              <p:cNvPr id="27" name="iṣ1í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TW" altLang="en-US" sz="11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針對不同購買行為投放適當行銷手段，增加其購買率。</a:t>
                </a:r>
                <a:endParaRPr lang="en-US" altLang="zh-CN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8" name="îṧlí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針對性行銷</a:t>
                </a:r>
                <a:endParaRPr lang="en-US" altLang="zh-CN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17" name="íšļïde">
              <a:extLst>
                <a:ext uri="{FF2B5EF4-FFF2-40B4-BE49-F238E27FC236}">
                  <a16:creationId xmlns:a16="http://schemas.microsoft.com/office/drawing/2014/main" id="{60D59119-AD9E-4C74-926C-62E53D35F4D6}"/>
                </a:ext>
              </a:extLst>
            </p:cNvPr>
            <p:cNvGrpSpPr/>
            <p:nvPr/>
          </p:nvGrpSpPr>
          <p:grpSpPr>
            <a:xfrm>
              <a:off x="8116748" y="4699526"/>
              <a:ext cx="3403739" cy="944997"/>
              <a:chOff x="8369298" y="1680562"/>
              <a:chExt cx="2327132" cy="944997"/>
            </a:xfrm>
          </p:grpSpPr>
          <p:sp>
            <p:nvSpPr>
              <p:cNvPr id="25" name="îŝḷïḋ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latin typeface="Times New Roman" panose="02020603050405020304" pitchFamily="18" charset="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結合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FM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模型，預測顧客未來狀態，對於可能流失故可採針對性行銷</a:t>
                </a:r>
                <a:endParaRPr lang="en-US" altLang="zh-CN" sz="1100" dirty="0">
                  <a:latin typeface="Times New Roman" panose="02020603050405020304" pitchFamily="18" charset="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iŝlí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購買行為預測</a:t>
                </a:r>
                <a:endParaRPr lang="en-US" altLang="zh-CN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18" name="îšļïḋè">
              <a:extLst>
                <a:ext uri="{FF2B5EF4-FFF2-40B4-BE49-F238E27FC236}">
                  <a16:creationId xmlns:a16="http://schemas.microsoft.com/office/drawing/2014/main" id="{756C1772-10A7-4285-8378-876AEC66133D}"/>
                </a:ext>
              </a:extLst>
            </p:cNvPr>
            <p:cNvGrpSpPr/>
            <p:nvPr/>
          </p:nvGrpSpPr>
          <p:grpSpPr>
            <a:xfrm>
              <a:off x="669925" y="3256236"/>
              <a:ext cx="2663733" cy="1048222"/>
              <a:chOff x="8369298" y="1680562"/>
              <a:chExt cx="2327132" cy="1048222"/>
            </a:xfrm>
          </p:grpSpPr>
          <p:sp>
            <p:nvSpPr>
              <p:cNvPr id="23" name="îś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660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zh-CN" altLang="en-US" sz="11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挑出會員後鎖定特定目標</a:t>
                </a:r>
                <a:endParaRPr lang="en-US" altLang="zh-CN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4" name="íslïd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原始客戶資料</a:t>
                </a:r>
                <a:endParaRPr lang="en-US" altLang="zh-CN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4CF4F3D-C9A9-4782-A51F-9C38F21A4993}"/>
                </a:ext>
              </a:extLst>
            </p:cNvPr>
            <p:cNvCxnSpPr>
              <a:stCxn id="34" idx="2"/>
              <a:endCxn id="6" idx="2"/>
            </p:cNvCxnSpPr>
            <p:nvPr/>
          </p:nvCxnSpPr>
          <p:spPr>
            <a:xfrm flipV="1">
              <a:off x="4502921" y="3728736"/>
              <a:ext cx="704919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A7398C1-6ED4-4521-969D-3F67BFF84B70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749813" y="3728736"/>
              <a:ext cx="833762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3137290-88D8-49BA-ADF0-3989EB76BF09}"/>
                </a:ext>
              </a:extLst>
            </p:cNvPr>
            <p:cNvCxnSpPr>
              <a:stCxn id="6" idx="7"/>
              <a:endCxn id="7" idx="3"/>
            </p:cNvCxnSpPr>
            <p:nvPr/>
          </p:nvCxnSpPr>
          <p:spPr>
            <a:xfrm flipV="1">
              <a:off x="6523996" y="2698837"/>
              <a:ext cx="605885" cy="48473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2960329-CBDE-40A3-B845-8622EF6EA90D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6523996" y="4273905"/>
              <a:ext cx="605885" cy="48472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44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latin typeface="微軟正黑體" pitchFamily="34" charset="-120"/>
                <a:ea typeface="微軟正黑體" pitchFamily="34" charset="-120"/>
              </a:rPr>
              <a:t>資料清理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要分析就要先整理</a:t>
            </a:r>
            <a:endParaRPr lang="zh-CN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8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28171" r="7561" b="59515"/>
          <a:stretch/>
        </p:blipFill>
        <p:spPr bwMode="auto">
          <a:xfrm>
            <a:off x="1524000" y="2377598"/>
            <a:ext cx="9144000" cy="79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28778" r="74627" b="59515"/>
          <a:stretch/>
        </p:blipFill>
        <p:spPr bwMode="auto">
          <a:xfrm>
            <a:off x="1543648" y="3115456"/>
            <a:ext cx="2003949" cy="14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9" t="28030" r="13777" b="60263"/>
          <a:stretch/>
        </p:blipFill>
        <p:spPr bwMode="auto">
          <a:xfrm>
            <a:off x="8584585" y="3212261"/>
            <a:ext cx="1852331" cy="13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38200" y="1690688"/>
            <a:ext cx="822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將行為資料</a:t>
            </a:r>
            <a:r>
              <a:rPr lang="zh-TW" altLang="en-US" dirty="0"/>
              <a:t>依照線上會員</a:t>
            </a:r>
            <a:r>
              <a:rPr lang="en-US" altLang="zh-TW" dirty="0"/>
              <a:t>ID</a:t>
            </a:r>
            <a:r>
              <a:rPr lang="zh-TW" altLang="en-US" dirty="0"/>
              <a:t>分成</a:t>
            </a:r>
            <a:r>
              <a:rPr lang="en-US" altLang="zh-TW" dirty="0"/>
              <a:t>76401</a:t>
            </a:r>
            <a:r>
              <a:rPr lang="zh-TW" altLang="en-US" dirty="0"/>
              <a:t>個小檔案，並且排除不必要資訊</a:t>
            </a:r>
            <a:endParaRPr lang="en-US" altLang="zh-TW" dirty="0"/>
          </a:p>
          <a:p>
            <a:r>
              <a:rPr lang="zh-TW" altLang="en-US" dirty="0"/>
              <a:t>同時將</a:t>
            </a:r>
            <a:r>
              <a:rPr lang="en-US" altLang="zh-TW" dirty="0" err="1"/>
              <a:t>visitorID</a:t>
            </a:r>
            <a:r>
              <a:rPr lang="zh-TW" altLang="en-US" dirty="0"/>
              <a:t> 與線上</a:t>
            </a:r>
            <a:r>
              <a:rPr lang="en-US" altLang="zh-TW" dirty="0"/>
              <a:t>ID</a:t>
            </a:r>
            <a:r>
              <a:rPr lang="zh-TW" altLang="en-US" dirty="0"/>
              <a:t>建立對應的字典，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0EAFFBD-0D7F-D942-AC8C-59DA723F85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資料清洗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接连接符 16">
            <a:extLst>
              <a:ext uri="{FF2B5EF4-FFF2-40B4-BE49-F238E27FC236}">
                <a16:creationId xmlns:a16="http://schemas.microsoft.com/office/drawing/2014/main" id="{E8363C7E-F812-7145-9208-4F924B291B6E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F58F0747-4827-9A4F-9BDA-0E1DD02BF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86" r="38428" b="4672"/>
          <a:stretch/>
        </p:blipFill>
        <p:spPr bwMode="auto">
          <a:xfrm>
            <a:off x="5280762" y="4626661"/>
            <a:ext cx="4949917" cy="204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E497582-C9DB-DE46-9BBB-8F2C1147EDB6}"/>
              </a:ext>
            </a:extLst>
          </p:cNvPr>
          <p:cNvSpPr txBox="1"/>
          <p:nvPr/>
        </p:nvSpPr>
        <p:spPr>
          <a:xfrm>
            <a:off x="838200" y="5279762"/>
            <a:ext cx="386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如果一個</a:t>
            </a:r>
            <a:r>
              <a:rPr lang="en-US" altLang="zh-TW" dirty="0" err="1"/>
              <a:t>visitorID</a:t>
            </a:r>
            <a:r>
              <a:rPr lang="zh-TW" altLang="en-US" dirty="0"/>
              <a:t>對應到不只一個會員，那就不採用，只採用一一對映到的</a:t>
            </a:r>
          </a:p>
        </p:txBody>
      </p:sp>
    </p:spTree>
    <p:extLst>
      <p:ext uri="{BB962C8B-B14F-4D97-AF65-F5344CB8AC3E}">
        <p14:creationId xmlns:p14="http://schemas.microsoft.com/office/powerpoint/2010/main" val="249049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04" b="27513"/>
          <a:stretch/>
        </p:blipFill>
        <p:spPr bwMode="auto">
          <a:xfrm>
            <a:off x="3551582" y="2334318"/>
            <a:ext cx="5203559" cy="408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38200" y="160558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清洗之後的資料，包含線下購買，線下購買的商品</a:t>
            </a:r>
            <a:r>
              <a:rPr lang="en-US" altLang="zh-TW" dirty="0"/>
              <a:t>ID</a:t>
            </a:r>
            <a:r>
              <a:rPr lang="zh-TW" altLang="en-US" dirty="0"/>
              <a:t>是用</a:t>
            </a:r>
            <a:r>
              <a:rPr lang="en-US" altLang="zh-TW" dirty="0" err="1"/>
              <a:t>ProductSkuCode</a:t>
            </a:r>
            <a:r>
              <a:rPr lang="zh-TW" altLang="en-US" dirty="0"/>
              <a:t>去對映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68B4C00-7D0B-3644-91B2-1AB32F3D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資料清洗</a:t>
            </a:r>
          </a:p>
        </p:txBody>
      </p:sp>
      <p:cxnSp>
        <p:nvCxnSpPr>
          <p:cNvPr id="5" name="直接连接符 16">
            <a:extLst>
              <a:ext uri="{FF2B5EF4-FFF2-40B4-BE49-F238E27FC236}">
                <a16:creationId xmlns:a16="http://schemas.microsoft.com/office/drawing/2014/main" id="{53463B64-C7E1-9E46-B4A2-F30A400DE670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8200" y="160558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之後就能對每一個「人」計算</a:t>
            </a:r>
            <a:r>
              <a:rPr lang="en-US" altLang="zh-TW" dirty="0"/>
              <a:t>81</a:t>
            </a:r>
            <a:r>
              <a:rPr lang="zh-TW" altLang="en-US" dirty="0"/>
              <a:t>種特徵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68B4C00-7D0B-3644-91B2-1AB32F3D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資料清洗</a:t>
            </a:r>
          </a:p>
        </p:txBody>
      </p:sp>
      <p:cxnSp>
        <p:nvCxnSpPr>
          <p:cNvPr id="5" name="直接连接符 16">
            <a:extLst>
              <a:ext uri="{FF2B5EF4-FFF2-40B4-BE49-F238E27FC236}">
                <a16:creationId xmlns:a16="http://schemas.microsoft.com/office/drawing/2014/main" id="{53463B64-C7E1-9E46-B4A2-F30A400DE670}"/>
              </a:ext>
            </a:extLst>
          </p:cNvPr>
          <p:cNvCxnSpPr>
            <a:cxnSpLocks/>
          </p:cNvCxnSpPr>
          <p:nvPr/>
        </p:nvCxnSpPr>
        <p:spPr>
          <a:xfrm>
            <a:off x="838200" y="1421372"/>
            <a:ext cx="1063818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DDC3284-FB34-9C46-A13D-78C07A76F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07160"/>
              </p:ext>
            </p:extLst>
          </p:nvPr>
        </p:nvGraphicFramePr>
        <p:xfrm>
          <a:off x="2213112" y="2159129"/>
          <a:ext cx="8189843" cy="42621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0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993">
                <a:tc>
                  <a:txBody>
                    <a:bodyPr/>
                    <a:lstStyle/>
                    <a:p>
                      <a:r>
                        <a:rPr lang="zh-TW" altLang="en-US" dirty="0"/>
                        <a:t>特徵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online_ratio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線上購物比率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7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total_conversion_rate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總轉換率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即購買次數除以總</a:t>
                      </a:r>
                      <a:r>
                        <a:rPr lang="en-US" altLang="zh-TW" dirty="0"/>
                        <a:t>session</a:t>
                      </a:r>
                      <a:r>
                        <a:rPr lang="zh-TW" altLang="en-US" dirty="0"/>
                        <a:t>次數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off_return_frequency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線下退換貨次數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online_ratio_without_offline_return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除去線下退換貨之後的線上購物比率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converion_rate_without_offline_return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除去線下退換貨之後的總轉換率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ave_M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平均單貢獻額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ave_M_not_offline_return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除去線下退換貨之後的平均單貢獻額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99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1fd5c3e-ae99-459d-b94d-252ca072295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ce716e8-99ff-47e2-9d28-3a2198457e0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a8d78a-938c-42c5-b7d5-0d84092eef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4fbccbf-b70c-44fc-b71b-78506ba29b8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1710</Words>
  <Application>Microsoft Macintosh PowerPoint</Application>
  <PresentationFormat>寬螢幕</PresentationFormat>
  <Paragraphs>318</Paragraphs>
  <Slides>26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9" baseType="lpstr">
      <vt:lpstr>微軟正黑體</vt:lpstr>
      <vt:lpstr>微軟正黑體</vt:lpstr>
      <vt:lpstr>新細明體</vt:lpstr>
      <vt:lpstr>等线</vt:lpstr>
      <vt:lpstr>inherit</vt:lpstr>
      <vt:lpstr>微软雅黑</vt:lpstr>
      <vt:lpstr>黑体</vt:lpstr>
      <vt:lpstr>system-ui</vt:lpstr>
      <vt:lpstr>Arial</vt:lpstr>
      <vt:lpstr>Calibri</vt:lpstr>
      <vt:lpstr>Impact</vt:lpstr>
      <vt:lpstr>Times New Roman</vt:lpstr>
      <vt:lpstr>Office 佈景主題</vt:lpstr>
      <vt:lpstr>大數據期末報告</vt:lpstr>
      <vt:lpstr>PowerPoint 簡報</vt:lpstr>
      <vt:lpstr>目標</vt:lpstr>
      <vt:lpstr>鎖定目標</vt:lpstr>
      <vt:lpstr>方法</vt:lpstr>
      <vt:lpstr>資料清理</vt:lpstr>
      <vt:lpstr>PowerPoint 簡報</vt:lpstr>
      <vt:lpstr>資料清洗</vt:lpstr>
      <vt:lpstr>資料清洗</vt:lpstr>
      <vt:lpstr>資料清洗</vt:lpstr>
      <vt:lpstr>資料清洗</vt:lpstr>
      <vt:lpstr>顧客分群</vt:lpstr>
      <vt:lpstr>線下V.S線上</vt:lpstr>
      <vt:lpstr>轉換率高V.S.低</vt:lpstr>
      <vt:lpstr>PowerPoint 簡報</vt:lpstr>
      <vt:lpstr>價格敏感者</vt:lpstr>
      <vt:lpstr>PowerPoint 簡報</vt:lpstr>
      <vt:lpstr>PowerPoint 簡報</vt:lpstr>
      <vt:lpstr>購買行為預測</vt:lpstr>
      <vt:lpstr>購買行為預測</vt:lpstr>
      <vt:lpstr>PowerPoint 簡報</vt:lpstr>
      <vt:lpstr>購買行為預測方法</vt:lpstr>
      <vt:lpstr>各群的一階移轉機率矩陣</vt:lpstr>
      <vt:lpstr>一階轉移矩陣-以一般人為例</vt:lpstr>
      <vt:lpstr>預測結果準確性-以深思熟慮者為例</vt:lpstr>
      <vt:lpstr>大數據期末報告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ooxx123ooxx123@gmail.com</dc:creator>
  <cp:lastModifiedBy>鄭乃慈</cp:lastModifiedBy>
  <cp:revision>64</cp:revision>
  <dcterms:created xsi:type="dcterms:W3CDTF">2019-05-28T10:55:12Z</dcterms:created>
  <dcterms:modified xsi:type="dcterms:W3CDTF">2019-06-18T19:15:40Z</dcterms:modified>
</cp:coreProperties>
</file>