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348" r:id="rId2"/>
    <p:sldId id="354" r:id="rId3"/>
    <p:sldId id="355" r:id="rId4"/>
    <p:sldId id="396" r:id="rId5"/>
    <p:sldId id="397" r:id="rId6"/>
    <p:sldId id="268" r:id="rId7"/>
    <p:sldId id="368" r:id="rId8"/>
    <p:sldId id="400" r:id="rId9"/>
    <p:sldId id="383" r:id="rId10"/>
    <p:sldId id="387" r:id="rId11"/>
    <p:sldId id="367" r:id="rId12"/>
    <p:sldId id="388" r:id="rId13"/>
    <p:sldId id="389" r:id="rId14"/>
    <p:sldId id="390" r:id="rId15"/>
    <p:sldId id="371" r:id="rId16"/>
    <p:sldId id="372" r:id="rId17"/>
    <p:sldId id="373" r:id="rId18"/>
    <p:sldId id="375" r:id="rId19"/>
    <p:sldId id="376" r:id="rId20"/>
    <p:sldId id="377" r:id="rId21"/>
    <p:sldId id="381" r:id="rId22"/>
    <p:sldId id="315" r:id="rId23"/>
    <p:sldId id="391" r:id="rId24"/>
    <p:sldId id="392" r:id="rId25"/>
    <p:sldId id="393" r:id="rId26"/>
    <p:sldId id="394" r:id="rId27"/>
    <p:sldId id="398" r:id="rId28"/>
    <p:sldId id="401" r:id="rId29"/>
    <p:sldId id="395" r:id="rId30"/>
  </p:sldIdLst>
  <p:sldSz cx="12192000" cy="6858000"/>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B704"/>
    <a:srgbClr val="F5D361"/>
    <a:srgbClr val="282728"/>
    <a:srgbClr val="886B02"/>
    <a:srgbClr val="C89E04"/>
    <a:srgbClr val="62A0CA"/>
    <a:srgbClr val="FF7182"/>
    <a:srgbClr val="FFB0BA"/>
    <a:srgbClr val="A3C7E0"/>
    <a:srgbClr val="F200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EBBBCC-DAD2-459C-BE2E-F6DE35CF9A28}" styleName="深色样式 2 - 强调 3/强调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35" autoAdjust="0"/>
    <p:restoredTop sz="91002" autoAdjust="0"/>
  </p:normalViewPr>
  <p:slideViewPr>
    <p:cSldViewPr snapToGrid="0">
      <p:cViewPr>
        <p:scale>
          <a:sx n="72" d="100"/>
          <a:sy n="72" d="100"/>
        </p:scale>
        <p:origin x="-864" y="-72"/>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notesViewPr>
    <p:cSldViewPr snapToGrid="0">
      <p:cViewPr varScale="1">
        <p:scale>
          <a:sx n="60" d="100"/>
          <a:sy n="60" d="100"/>
        </p:scale>
        <p:origin x="1632" y="4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220DE84-7540-4BAE-93D5-32991EEC6BB9}" type="datetimeFigureOut">
              <a:rPr lang="zh-CN" altLang="en-US" smtClean="0"/>
              <a:pPr/>
              <a:t>2019/5/7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B71138-478F-4AEB-9727-F1F86C7B23CD}" type="slidenum">
              <a:rPr lang="zh-CN" altLang="en-US" smtClean="0"/>
              <a:pPr/>
              <a:t>‹#›</a:t>
            </a:fld>
            <a:endParaRPr lang="zh-CN" altLang="en-US"/>
          </a:p>
        </p:txBody>
      </p:sp>
    </p:spTree>
    <p:extLst>
      <p:ext uri="{BB962C8B-B14F-4D97-AF65-F5344CB8AC3E}">
        <p14:creationId xmlns:p14="http://schemas.microsoft.com/office/powerpoint/2010/main" val="11767328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7928EC-C307-4355-BD2A-8EA0425DE4BE}" type="datetimeFigureOut">
              <a:rPr lang="zh-CN" altLang="en-US" smtClean="0"/>
              <a:pPr/>
              <a:t>2019/5/7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DA0389-68DE-4DAA-A876-A2D284F6FF40}" type="slidenum">
              <a:rPr lang="zh-CN" altLang="en-US" smtClean="0"/>
              <a:pPr/>
              <a:t>‹#›</a:t>
            </a:fld>
            <a:endParaRPr lang="zh-CN" altLang="en-US"/>
          </a:p>
        </p:txBody>
      </p:sp>
    </p:spTree>
    <p:extLst>
      <p:ext uri="{BB962C8B-B14F-4D97-AF65-F5344CB8AC3E}">
        <p14:creationId xmlns:p14="http://schemas.microsoft.com/office/powerpoint/2010/main" val="3876888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ctr">
              <a:lnSpc>
                <a:spcPct val="150000"/>
              </a:lnSpc>
              <a:defRPr/>
            </a:pPr>
            <a:r>
              <a:rPr lang="zh-TW" altLang="en-US" dirty="0">
                <a:solidFill>
                  <a:schemeClr val="accent4"/>
                </a:solidFill>
                <a:latin typeface="Microsoft JhengHei" panose="020B0604030504040204" pitchFamily="34" charset="-120"/>
                <a:ea typeface="Microsoft JhengHei" panose="020B0604030504040204" pitchFamily="34" charset="-120"/>
                <a:cs typeface="Times New Roman" panose="02020603050405020304" pitchFamily="18" charset="0"/>
              </a:rPr>
              <a:t>目標： 先分群，再對「每一群」人工標記一定數量後，再訓練分類模型</a:t>
            </a:r>
            <a:endParaRPr lang="en-US" altLang="zh-TW" dirty="0">
              <a:solidFill>
                <a:schemeClr val="accent4"/>
              </a:solidFill>
              <a:latin typeface="Microsoft JhengHei" panose="020B0604030504040204" pitchFamily="34" charset="-120"/>
              <a:ea typeface="Microsoft JhengHei" panose="020B0604030504040204" pitchFamily="34" charset="-120"/>
              <a:cs typeface="Times New Roman" panose="02020603050405020304" pitchFamily="18" charset="0"/>
            </a:endParaRPr>
          </a:p>
          <a:p>
            <a:pPr marL="342900" indent="-342900" algn="ctr">
              <a:lnSpc>
                <a:spcPct val="150000"/>
              </a:lnSpc>
              <a:buAutoNum type="arabicPeriod"/>
              <a:defRPr/>
            </a:pPr>
            <a:r>
              <a:rPr lang="zh-TW" altLang="en-US" dirty="0">
                <a:solidFill>
                  <a:schemeClr val="accent4"/>
                </a:solidFill>
                <a:latin typeface="Microsoft JhengHei" panose="020B0604030504040204" pitchFamily="34" charset="-120"/>
                <a:ea typeface="Microsoft JhengHei" panose="020B0604030504040204" pitchFamily="34" charset="-120"/>
                <a:cs typeface="Times New Roman" panose="02020603050405020304" pitchFamily="18" charset="0"/>
              </a:rPr>
              <a:t>對原始資料進行清洗，將</a:t>
            </a:r>
            <a:r>
              <a:rPr lang="en-US" altLang="zh-TW" dirty="0">
                <a:solidFill>
                  <a:schemeClr val="accent4"/>
                </a:solidFill>
                <a:latin typeface="Microsoft JhengHei" panose="020B0604030504040204" pitchFamily="34" charset="-120"/>
                <a:ea typeface="Microsoft JhengHei" panose="020B0604030504040204" pitchFamily="34" charset="-120"/>
                <a:cs typeface="Times New Roman" panose="02020603050405020304" pitchFamily="18" charset="0"/>
              </a:rPr>
              <a:t>『』《》</a:t>
            </a:r>
            <a:r>
              <a:rPr lang="zh-TW" altLang="en-US" dirty="0">
                <a:solidFill>
                  <a:schemeClr val="accent4"/>
                </a:solidFill>
                <a:latin typeface="Microsoft JhengHei" panose="020B0604030504040204" pitchFamily="34" charset="-120"/>
                <a:ea typeface="Microsoft JhengHei" panose="020B0604030504040204" pitchFamily="34" charset="-120"/>
                <a:cs typeface="Times New Roman" panose="02020603050405020304" pitchFamily="18" charset="0"/>
              </a:rPr>
              <a:t>「」</a:t>
            </a:r>
            <a:r>
              <a:rPr lang="en-US" altLang="zh-TW" dirty="0">
                <a:solidFill>
                  <a:schemeClr val="accent4"/>
                </a:solidFill>
                <a:latin typeface="Microsoft JhengHei" panose="020B0604030504040204" pitchFamily="34" charset="-120"/>
                <a:ea typeface="Microsoft JhengHei" panose="020B0604030504040204" pitchFamily="34" charset="-120"/>
                <a:cs typeface="Times New Roman" panose="02020603050405020304" pitchFamily="18" charset="0"/>
              </a:rPr>
              <a:t>&lt;&gt;</a:t>
            </a:r>
            <a:r>
              <a:rPr lang="zh-TW" altLang="en-US" dirty="0">
                <a:solidFill>
                  <a:schemeClr val="accent4"/>
                </a:solidFill>
                <a:latin typeface="Microsoft JhengHei" panose="020B0604030504040204" pitchFamily="34" charset="-120"/>
                <a:ea typeface="Microsoft JhengHei" panose="020B0604030504040204" pitchFamily="34" charset="-120"/>
                <a:cs typeface="Times New Roman" panose="02020603050405020304" pitchFamily="18" charset="0"/>
              </a:rPr>
              <a:t> </a:t>
            </a:r>
            <a:r>
              <a:rPr lang="en-US" altLang="zh-TW" dirty="0">
                <a:solidFill>
                  <a:schemeClr val="accent4"/>
                </a:solidFill>
                <a:latin typeface="Microsoft JhengHei" panose="020B0604030504040204" pitchFamily="34" charset="-120"/>
                <a:ea typeface="Microsoft JhengHei" panose="020B0604030504040204" pitchFamily="34" charset="-120"/>
                <a:cs typeface="Times New Roman" panose="02020603050405020304" pitchFamily="18" charset="0"/>
              </a:rPr>
              <a:t>[]</a:t>
            </a:r>
            <a:r>
              <a:rPr lang="zh-TW" altLang="en-US" dirty="0">
                <a:solidFill>
                  <a:schemeClr val="accent4"/>
                </a:solidFill>
                <a:latin typeface="Microsoft JhengHei" panose="020B0604030504040204" pitchFamily="34" charset="-120"/>
                <a:ea typeface="Microsoft JhengHei" panose="020B0604030504040204" pitchFamily="34" charset="-120"/>
                <a:cs typeface="Times New Roman" panose="02020603050405020304" pitchFamily="18" charset="0"/>
              </a:rPr>
              <a:t> </a:t>
            </a:r>
            <a:r>
              <a:rPr lang="en-US" altLang="zh-TW" dirty="0">
                <a:solidFill>
                  <a:schemeClr val="accent4"/>
                </a:solidFill>
                <a:latin typeface="Microsoft JhengHei" panose="020B0604030504040204" pitchFamily="34" charset="-120"/>
                <a:ea typeface="Microsoft JhengHei" panose="020B0604030504040204" pitchFamily="34" charset="-120"/>
                <a:cs typeface="Times New Roman" panose="02020603050405020304" pitchFamily="18" charset="0"/>
              </a:rPr>
              <a:t>{}</a:t>
            </a:r>
            <a:r>
              <a:rPr lang="zh-TW" altLang="en-US" dirty="0">
                <a:solidFill>
                  <a:schemeClr val="accent4"/>
                </a:solidFill>
                <a:latin typeface="Microsoft JhengHei" panose="020B0604030504040204" pitchFamily="34" charset="-120"/>
                <a:ea typeface="Microsoft JhengHei" panose="020B0604030504040204" pitchFamily="34" charset="-120"/>
                <a:cs typeface="Times New Roman" panose="02020603050405020304" pitchFamily="18" charset="0"/>
              </a:rPr>
              <a:t> 等等半全型符號以及英文數字移除，並且按照按照上課學習的方法跑</a:t>
            </a:r>
            <a:r>
              <a:rPr lang="en" altLang="zh-TW" dirty="0" err="1">
                <a:solidFill>
                  <a:schemeClr val="accent4"/>
                </a:solidFill>
                <a:latin typeface="Microsoft JhengHei" panose="020B0604030504040204" pitchFamily="34" charset="-120"/>
                <a:ea typeface="Microsoft JhengHei" panose="020B0604030504040204" pitchFamily="34" charset="-120"/>
                <a:cs typeface="Times New Roman" panose="02020603050405020304" pitchFamily="18" charset="0"/>
              </a:rPr>
              <a:t>Kmeans</a:t>
            </a:r>
            <a:r>
              <a:rPr lang="zh-TW" altLang="en-US" dirty="0">
                <a:solidFill>
                  <a:schemeClr val="accent4"/>
                </a:solidFill>
                <a:latin typeface="Microsoft JhengHei" panose="020B0604030504040204" pitchFamily="34" charset="-120"/>
                <a:ea typeface="Microsoft JhengHei" panose="020B0604030504040204" pitchFamily="34" charset="-120"/>
                <a:cs typeface="Times New Roman" panose="02020603050405020304" pitchFamily="18" charset="0"/>
              </a:rPr>
              <a:t>的精選</a:t>
            </a:r>
            <a:r>
              <a:rPr lang="en-US" altLang="zh-TW" dirty="0">
                <a:solidFill>
                  <a:schemeClr val="accent4"/>
                </a:solidFill>
                <a:latin typeface="Microsoft JhengHei" panose="020B0604030504040204" pitchFamily="34" charset="-120"/>
                <a:ea typeface="Microsoft JhengHei" panose="020B0604030504040204" pitchFamily="34" charset="-120"/>
                <a:cs typeface="Times New Roman" panose="02020603050405020304" pitchFamily="18" charset="0"/>
              </a:rPr>
              <a:t>1000</a:t>
            </a:r>
            <a:r>
              <a:rPr lang="zh-TW" altLang="en-US" dirty="0">
                <a:solidFill>
                  <a:schemeClr val="accent4"/>
                </a:solidFill>
                <a:latin typeface="Microsoft JhengHei" panose="020B0604030504040204" pitchFamily="34" charset="-120"/>
                <a:ea typeface="Microsoft JhengHei" panose="020B0604030504040204" pitchFamily="34" charset="-120"/>
                <a:cs typeface="Times New Roman" panose="02020603050405020304" pitchFamily="18" charset="0"/>
              </a:rPr>
              <a:t>字</a:t>
            </a:r>
            <a:endParaRPr lang="en-US" altLang="zh-TW" dirty="0">
              <a:solidFill>
                <a:schemeClr val="accent4"/>
              </a:solidFill>
              <a:latin typeface="Microsoft JhengHei" panose="020B0604030504040204" pitchFamily="34" charset="-120"/>
              <a:ea typeface="Microsoft JhengHei" panose="020B0604030504040204" pitchFamily="34" charset="-120"/>
              <a:cs typeface="Times New Roman" panose="02020603050405020304" pitchFamily="18" charset="0"/>
            </a:endParaRPr>
          </a:p>
          <a:p>
            <a:pPr marL="342900" indent="-342900" algn="ctr">
              <a:lnSpc>
                <a:spcPct val="150000"/>
              </a:lnSpc>
              <a:buAutoNum type="arabicPeriod"/>
              <a:defRPr/>
            </a:pPr>
            <a:r>
              <a:rPr lang="zh-TW" altLang="en-US" dirty="0">
                <a:solidFill>
                  <a:schemeClr val="accent4"/>
                </a:solidFill>
                <a:latin typeface="Microsoft JhengHei" panose="020B0604030504040204" pitchFamily="34" charset="-120"/>
                <a:ea typeface="Microsoft JhengHei" panose="020B0604030504040204" pitchFamily="34" charset="-120"/>
                <a:cs typeface="Times New Roman" panose="02020603050405020304" pitchFamily="18" charset="0"/>
              </a:rPr>
              <a:t>將原始數據計算</a:t>
            </a:r>
            <a:r>
              <a:rPr lang="en-US" altLang="zh-TW" dirty="0" err="1">
                <a:solidFill>
                  <a:schemeClr val="accent4"/>
                </a:solidFill>
                <a:latin typeface="Microsoft JhengHei" panose="020B0604030504040204" pitchFamily="34" charset="-120"/>
                <a:ea typeface="Microsoft JhengHei" panose="020B0604030504040204" pitchFamily="34" charset="-120"/>
                <a:cs typeface="Times New Roman" panose="02020603050405020304" pitchFamily="18" charset="0"/>
              </a:rPr>
              <a:t>tf_idf</a:t>
            </a:r>
            <a:r>
              <a:rPr lang="zh-CN" altLang="en-US" dirty="0">
                <a:solidFill>
                  <a:schemeClr val="accent4"/>
                </a:solidFill>
                <a:latin typeface="Microsoft JhengHei" panose="020B0604030504040204" pitchFamily="34" charset="-120"/>
                <a:ea typeface="Microsoft JhengHei" panose="020B0604030504040204" pitchFamily="34" charset="-120"/>
                <a:cs typeface="Times New Roman" panose="02020603050405020304" pitchFamily="18" charset="0"/>
              </a:rPr>
              <a:t>後轉成向量的形式讓我們可以在分群的時候使用</a:t>
            </a:r>
            <a:endParaRPr lang="en-US" altLang="zh-CN" dirty="0">
              <a:solidFill>
                <a:schemeClr val="accent4"/>
              </a:solidFill>
              <a:latin typeface="Microsoft JhengHei" panose="020B0604030504040204" pitchFamily="34" charset="-120"/>
              <a:ea typeface="Microsoft JhengHei" panose="020B0604030504040204" pitchFamily="34" charset="-120"/>
              <a:cs typeface="Times New Roman" panose="02020603050405020304" pitchFamily="18" charset="0"/>
            </a:endParaRPr>
          </a:p>
          <a:p>
            <a:endParaRPr kumimoji="1" lang="zh-TW" altLang="en-US" dirty="0"/>
          </a:p>
        </p:txBody>
      </p:sp>
      <p:sp>
        <p:nvSpPr>
          <p:cNvPr id="4" name="投影片編號版面配置區 3"/>
          <p:cNvSpPr>
            <a:spLocks noGrp="1"/>
          </p:cNvSpPr>
          <p:nvPr>
            <p:ph type="sldNum" sz="quarter" idx="5"/>
          </p:nvPr>
        </p:nvSpPr>
        <p:spPr/>
        <p:txBody>
          <a:bodyPr/>
          <a:lstStyle/>
          <a:p>
            <a:fld id="{94DA0389-68DE-4DAA-A876-A2D284F6FF40}" type="slidenum">
              <a:rPr lang="zh-CN" altLang="en-US" smtClean="0"/>
              <a:pPr/>
              <a:t>4</a:t>
            </a:fld>
            <a:endParaRPr lang="zh-CN" altLang="en-US"/>
          </a:p>
        </p:txBody>
      </p:sp>
    </p:spTree>
    <p:extLst>
      <p:ext uri="{BB962C8B-B14F-4D97-AF65-F5344CB8AC3E}">
        <p14:creationId xmlns:p14="http://schemas.microsoft.com/office/powerpoint/2010/main" val="3513696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dirty="0"/>
          </a:p>
        </p:txBody>
      </p:sp>
      <p:sp>
        <p:nvSpPr>
          <p:cNvPr id="4" name="投影片編號版面配置區 3"/>
          <p:cNvSpPr>
            <a:spLocks noGrp="1"/>
          </p:cNvSpPr>
          <p:nvPr>
            <p:ph type="sldNum" sz="quarter" idx="5"/>
          </p:nvPr>
        </p:nvSpPr>
        <p:spPr/>
        <p:txBody>
          <a:bodyPr/>
          <a:lstStyle/>
          <a:p>
            <a:fld id="{94DA0389-68DE-4DAA-A876-A2D284F6FF40}" type="slidenum">
              <a:rPr lang="zh-CN" altLang="en-US" smtClean="0"/>
              <a:pPr/>
              <a:t>5</a:t>
            </a:fld>
            <a:endParaRPr lang="zh-CN" altLang="en-US"/>
          </a:p>
        </p:txBody>
      </p:sp>
    </p:spTree>
    <p:extLst>
      <p:ext uri="{BB962C8B-B14F-4D97-AF65-F5344CB8AC3E}">
        <p14:creationId xmlns:p14="http://schemas.microsoft.com/office/powerpoint/2010/main" val="18544438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342900" indent="-342900">
              <a:lnSpc>
                <a:spcPct val="150000"/>
              </a:lnSpc>
              <a:buFont typeface="+mj-lt"/>
              <a:buAutoNum type="arabicPeriod"/>
              <a:defRPr/>
            </a:pPr>
            <a:r>
              <a:rPr lang="zh-TW" altLang="en-US" sz="1200" dirty="0">
                <a:solidFill>
                  <a:schemeClr val="accent4"/>
                </a:solidFill>
                <a:latin typeface="Microsoft JhengHei" panose="020B0604030504040204" pitchFamily="34" charset="-120"/>
                <a:ea typeface="Microsoft JhengHei" panose="020B0604030504040204" pitchFamily="34" charset="-120"/>
                <a:cs typeface="Times New Roman" panose="02020603050405020304" pitchFamily="18" charset="0"/>
              </a:rPr>
              <a:t>如前處理所說：用 </a:t>
            </a:r>
            <a:r>
              <a:rPr lang="en-US" altLang="zh-CN" sz="1200" dirty="0" err="1">
                <a:solidFill>
                  <a:schemeClr val="accent4"/>
                </a:solidFill>
                <a:latin typeface="Microsoft JhengHei" panose="020B0604030504040204" pitchFamily="34" charset="-120"/>
                <a:ea typeface="Microsoft JhengHei" panose="020B0604030504040204" pitchFamily="34" charset="-120"/>
                <a:cs typeface="Times New Roman" panose="02020603050405020304" pitchFamily="18" charset="0"/>
              </a:rPr>
              <a:t>Kmeans</a:t>
            </a:r>
            <a:r>
              <a:rPr lang="zh-TW" altLang="en-US" sz="1200" dirty="0">
                <a:solidFill>
                  <a:schemeClr val="accent4"/>
                </a:solidFill>
                <a:latin typeface="Microsoft JhengHei" panose="020B0604030504040204" pitchFamily="34" charset="-120"/>
                <a:ea typeface="Microsoft JhengHei" panose="020B0604030504040204" pitchFamily="34" charset="-120"/>
                <a:cs typeface="Times New Roman" panose="02020603050405020304" pitchFamily="18" charset="0"/>
              </a:rPr>
              <a:t> 將資料集按文章類別分群，將</a:t>
            </a:r>
            <a:r>
              <a:rPr lang="en-US" altLang="zh-TW" sz="1200" dirty="0">
                <a:solidFill>
                  <a:schemeClr val="accent4"/>
                </a:solidFill>
                <a:latin typeface="Microsoft JhengHei" panose="020B0604030504040204" pitchFamily="34" charset="-120"/>
                <a:ea typeface="Microsoft JhengHei" panose="020B0604030504040204" pitchFamily="34" charset="-120"/>
                <a:cs typeface="Times New Roman" panose="02020603050405020304" pitchFamily="18" charset="0"/>
              </a:rPr>
              <a:t>BBS</a:t>
            </a:r>
            <a:r>
              <a:rPr lang="zh-TW" altLang="en-US" sz="1200" dirty="0">
                <a:solidFill>
                  <a:schemeClr val="accent4"/>
                </a:solidFill>
                <a:latin typeface="Microsoft JhengHei" panose="020B0604030504040204" pitchFamily="34" charset="-120"/>
                <a:ea typeface="Microsoft JhengHei" panose="020B0604030504040204" pitchFamily="34" charset="-120"/>
                <a:cs typeface="Times New Roman" panose="02020603050405020304" pitchFamily="18" charset="0"/>
              </a:rPr>
              <a:t>、</a:t>
            </a:r>
            <a:r>
              <a:rPr lang="en-US" altLang="zh-TW" sz="1200" dirty="0">
                <a:solidFill>
                  <a:schemeClr val="accent4"/>
                </a:solidFill>
                <a:latin typeface="Microsoft JhengHei" panose="020B0604030504040204" pitchFamily="34" charset="-120"/>
                <a:ea typeface="Microsoft JhengHei" panose="020B0604030504040204" pitchFamily="34" charset="-120"/>
                <a:cs typeface="Times New Roman" panose="02020603050405020304" pitchFamily="18" charset="0"/>
              </a:rPr>
              <a:t>news</a:t>
            </a:r>
            <a:r>
              <a:rPr lang="zh-TW" altLang="en-US" sz="1200" dirty="0">
                <a:solidFill>
                  <a:schemeClr val="accent4"/>
                </a:solidFill>
                <a:latin typeface="Microsoft JhengHei" panose="020B0604030504040204" pitchFamily="34" charset="-120"/>
                <a:ea typeface="Microsoft JhengHei" panose="020B0604030504040204" pitchFamily="34" charset="-120"/>
                <a:cs typeface="Times New Roman" panose="02020603050405020304" pitchFamily="18" charset="0"/>
              </a:rPr>
              <a:t>和</a:t>
            </a:r>
            <a:r>
              <a:rPr lang="en-US" altLang="zh-TW" sz="1200" dirty="0">
                <a:solidFill>
                  <a:schemeClr val="accent4"/>
                </a:solidFill>
                <a:latin typeface="Microsoft JhengHei" panose="020B0604030504040204" pitchFamily="34" charset="-120"/>
                <a:ea typeface="Microsoft JhengHei" panose="020B0604030504040204" pitchFamily="34" charset="-120"/>
                <a:cs typeface="Times New Roman" panose="02020603050405020304" pitchFamily="18" charset="0"/>
              </a:rPr>
              <a:t>forum</a:t>
            </a:r>
            <a:r>
              <a:rPr lang="zh-CN" altLang="en-US" sz="1200" dirty="0">
                <a:solidFill>
                  <a:schemeClr val="accent4"/>
                </a:solidFill>
                <a:latin typeface="Microsoft JhengHei" panose="020B0604030504040204" pitchFamily="34" charset="-120"/>
                <a:ea typeface="Microsoft JhengHei" panose="020B0604030504040204" pitchFamily="34" charset="-120"/>
                <a:cs typeface="Times New Roman" panose="02020603050405020304" pitchFamily="18" charset="0"/>
              </a:rPr>
              <a:t>等</a:t>
            </a:r>
            <a:r>
              <a:rPr lang="zh-TW" altLang="en-US" sz="1200" dirty="0">
                <a:solidFill>
                  <a:schemeClr val="accent4"/>
                </a:solidFill>
                <a:latin typeface="Microsoft JhengHei" panose="020B0604030504040204" pitchFamily="34" charset="-120"/>
                <a:ea typeface="Microsoft JhengHei" panose="020B0604030504040204" pitchFamily="34" charset="-120"/>
                <a:cs typeface="Times New Roman" panose="02020603050405020304" pitchFamily="18" charset="0"/>
              </a:rPr>
              <a:t>在分成不同數量的群。</a:t>
            </a:r>
            <a:endParaRPr lang="en-US" altLang="zh-TW" sz="1200" dirty="0">
              <a:solidFill>
                <a:schemeClr val="accent4"/>
              </a:solidFill>
              <a:latin typeface="Microsoft JhengHei" panose="020B0604030504040204" pitchFamily="34" charset="-120"/>
              <a:ea typeface="Microsoft JhengHei" panose="020B0604030504040204" pitchFamily="34" charset="-120"/>
              <a:cs typeface="Times New Roman" panose="02020603050405020304" pitchFamily="18" charset="0"/>
            </a:endParaRPr>
          </a:p>
          <a:p>
            <a:pPr marL="342900" indent="-342900">
              <a:lnSpc>
                <a:spcPct val="150000"/>
              </a:lnSpc>
              <a:buFont typeface="+mj-lt"/>
              <a:buAutoNum type="arabicPeriod"/>
              <a:defRPr/>
            </a:pPr>
            <a:r>
              <a:rPr lang="zh-TW" altLang="en-US" sz="1200" dirty="0">
                <a:solidFill>
                  <a:schemeClr val="accent4"/>
                </a:solidFill>
                <a:latin typeface="Microsoft JhengHei" panose="020B0604030504040204" pitchFamily="34" charset="-120"/>
                <a:ea typeface="Microsoft JhengHei" panose="020B0604030504040204" pitchFamily="34" charset="-120"/>
                <a:cs typeface="Times New Roman" panose="02020603050405020304" pitchFamily="18" charset="0"/>
              </a:rPr>
              <a:t>而後對</a:t>
            </a:r>
            <a:r>
              <a:rPr lang="en-US" altLang="zh-TW" sz="1200" dirty="0">
                <a:solidFill>
                  <a:schemeClr val="accent4"/>
                </a:solidFill>
                <a:latin typeface="Microsoft JhengHei" panose="020B0604030504040204" pitchFamily="34" charset="-120"/>
                <a:ea typeface="Microsoft JhengHei" panose="020B0604030504040204" pitchFamily="34" charset="-120"/>
                <a:cs typeface="Times New Roman" panose="02020603050405020304" pitchFamily="18" charset="0"/>
              </a:rPr>
              <a:t>『</a:t>
            </a:r>
            <a:r>
              <a:rPr lang="zh-TW" altLang="en-US" sz="1200" dirty="0">
                <a:solidFill>
                  <a:schemeClr val="accent4"/>
                </a:solidFill>
                <a:latin typeface="Microsoft JhengHei" panose="020B0604030504040204" pitchFamily="34" charset="-120"/>
                <a:ea typeface="Microsoft JhengHei" panose="020B0604030504040204" pitchFamily="34" charset="-120"/>
                <a:cs typeface="Times New Roman" panose="02020603050405020304" pitchFamily="18" charset="0"/>
              </a:rPr>
              <a:t>每一群</a:t>
            </a:r>
            <a:r>
              <a:rPr lang="en-US" altLang="zh-TW" sz="1200" dirty="0">
                <a:solidFill>
                  <a:schemeClr val="accent4"/>
                </a:solidFill>
                <a:latin typeface="Microsoft JhengHei" panose="020B0604030504040204" pitchFamily="34" charset="-120"/>
                <a:ea typeface="Microsoft JhengHei" panose="020B0604030504040204" pitchFamily="34" charset="-120"/>
                <a:cs typeface="Times New Roman" panose="02020603050405020304" pitchFamily="18" charset="0"/>
              </a:rPr>
              <a:t>』</a:t>
            </a:r>
            <a:r>
              <a:rPr lang="zh-TW" altLang="en-US" sz="1200" dirty="0">
                <a:solidFill>
                  <a:schemeClr val="accent4"/>
                </a:solidFill>
                <a:latin typeface="Microsoft JhengHei" panose="020B0604030504040204" pitchFamily="34" charset="-120"/>
                <a:ea typeface="Microsoft JhengHei" panose="020B0604030504040204" pitchFamily="34" charset="-120"/>
                <a:cs typeface="Times New Roman" panose="02020603050405020304" pitchFamily="18" charset="0"/>
              </a:rPr>
              <a:t>的文章進行</a:t>
            </a:r>
            <a:r>
              <a:rPr lang="zh-TW" altLang="en-US" sz="1200" b="1" u="sng" dirty="0">
                <a:solidFill>
                  <a:schemeClr val="accent4"/>
                </a:solidFill>
                <a:latin typeface="Microsoft JhengHei" panose="020B0604030504040204" pitchFamily="34" charset="-120"/>
                <a:ea typeface="Microsoft JhengHei" panose="020B0604030504040204" pitchFamily="34" charset="-120"/>
                <a:cs typeface="Times New Roman" panose="02020603050405020304" pitchFamily="18" charset="0"/>
              </a:rPr>
              <a:t>人工標記</a:t>
            </a:r>
            <a:r>
              <a:rPr lang="zh-TW" altLang="en-US" sz="1200" dirty="0">
                <a:solidFill>
                  <a:schemeClr val="accent4"/>
                </a:solidFill>
                <a:latin typeface="Microsoft JhengHei" panose="020B0604030504040204" pitchFamily="34" charset="-120"/>
                <a:ea typeface="Microsoft JhengHei" panose="020B0604030504040204" pitchFamily="34" charset="-120"/>
                <a:cs typeface="Times New Roman" panose="02020603050405020304" pitchFamily="18" charset="0"/>
              </a:rPr>
              <a:t>，用統一的標準對文章進行「看漲」、「看跌」、「不相關」的標記</a:t>
            </a:r>
            <a:endParaRPr lang="en-US" altLang="zh-TW" sz="1200" dirty="0">
              <a:solidFill>
                <a:schemeClr val="accent4"/>
              </a:solidFill>
              <a:latin typeface="Microsoft JhengHei" panose="020B0604030504040204" pitchFamily="34" charset="-120"/>
              <a:ea typeface="Microsoft JhengHei" panose="020B0604030504040204" pitchFamily="34" charset="-120"/>
              <a:cs typeface="Times New Roman" panose="02020603050405020304" pitchFamily="18" charset="0"/>
            </a:endParaRPr>
          </a:p>
          <a:p>
            <a:pPr marL="342900" indent="-342900">
              <a:lnSpc>
                <a:spcPct val="150000"/>
              </a:lnSpc>
              <a:buFont typeface="+mj-lt"/>
              <a:buAutoNum type="arabicPeriod"/>
              <a:defRPr/>
            </a:pPr>
            <a:r>
              <a:rPr lang="zh-TW" altLang="en-US" sz="1200" dirty="0">
                <a:solidFill>
                  <a:schemeClr val="accent4"/>
                </a:solidFill>
                <a:latin typeface="Microsoft JhengHei" panose="020B0604030504040204" pitchFamily="34" charset="-120"/>
                <a:ea typeface="Microsoft JhengHei" panose="020B0604030504040204" pitchFamily="34" charset="-120"/>
                <a:cs typeface="Times New Roman" panose="02020603050405020304" pitchFamily="18" charset="0"/>
              </a:rPr>
              <a:t>人工標記數量為每類</a:t>
            </a:r>
            <a:r>
              <a:rPr lang="en-US" altLang="zh-TW" sz="1200" dirty="0">
                <a:solidFill>
                  <a:schemeClr val="accent4"/>
                </a:solidFill>
                <a:latin typeface="Microsoft JhengHei" panose="020B0604030504040204" pitchFamily="34" charset="-120"/>
                <a:ea typeface="Microsoft JhengHei" panose="020B0604030504040204" pitchFamily="34" charset="-120"/>
                <a:cs typeface="Times New Roman" panose="02020603050405020304" pitchFamily="18" charset="0"/>
              </a:rPr>
              <a:t>600</a:t>
            </a:r>
            <a:r>
              <a:rPr lang="zh-TW" altLang="en-US" sz="1200" dirty="0">
                <a:solidFill>
                  <a:schemeClr val="accent4"/>
                </a:solidFill>
                <a:latin typeface="Microsoft JhengHei" panose="020B0604030504040204" pitchFamily="34" charset="-120"/>
                <a:ea typeface="Microsoft JhengHei" panose="020B0604030504040204" pitchFamily="34" charset="-120"/>
                <a:cs typeface="Times New Roman" panose="02020603050405020304" pitchFamily="18" charset="0"/>
              </a:rPr>
              <a:t>篇</a:t>
            </a:r>
            <a:endParaRPr lang="en-US" altLang="zh-TW" sz="1200" dirty="0">
              <a:solidFill>
                <a:schemeClr val="accent4"/>
              </a:solidFill>
              <a:latin typeface="Microsoft JhengHei" panose="020B0604030504040204" pitchFamily="34" charset="-120"/>
              <a:ea typeface="Microsoft JhengHei" panose="020B0604030504040204" pitchFamily="34" charset="-120"/>
              <a:cs typeface="Times New Roman" panose="02020603050405020304" pitchFamily="18" charset="0"/>
            </a:endParaRPr>
          </a:p>
          <a:p>
            <a:pPr marL="342900" indent="-342900">
              <a:lnSpc>
                <a:spcPct val="150000"/>
              </a:lnSpc>
              <a:buFont typeface="+mj-lt"/>
              <a:buAutoNum type="arabicPeriod"/>
              <a:defRPr/>
            </a:pPr>
            <a:r>
              <a:rPr lang="zh-TW" altLang="en-US" sz="1200" dirty="0">
                <a:solidFill>
                  <a:schemeClr val="accent4"/>
                </a:solidFill>
                <a:latin typeface="Microsoft JhengHei" panose="020B0604030504040204" pitchFamily="34" charset="-120"/>
                <a:ea typeface="Microsoft JhengHei" panose="020B0604030504040204" pitchFamily="34" charset="-120"/>
                <a:cs typeface="Times New Roman" panose="02020603050405020304" pitchFamily="18" charset="0"/>
              </a:rPr>
              <a:t>人工分類時同時記下「看漲」、「看跌」的關鍵字</a:t>
            </a:r>
            <a:endParaRPr lang="en-US" altLang="zh-TW" sz="1200" dirty="0">
              <a:solidFill>
                <a:schemeClr val="accent4"/>
              </a:solidFill>
              <a:latin typeface="Microsoft JhengHei" panose="020B0604030504040204" pitchFamily="34" charset="-120"/>
              <a:ea typeface="Microsoft JhengHei" panose="020B0604030504040204" pitchFamily="34" charset="-120"/>
              <a:cs typeface="Times New Roman" panose="02020603050405020304" pitchFamily="18" charset="0"/>
            </a:endParaRPr>
          </a:p>
          <a:p>
            <a:pPr marL="342900" indent="-342900">
              <a:lnSpc>
                <a:spcPct val="150000"/>
              </a:lnSpc>
              <a:buFont typeface="+mj-lt"/>
              <a:buAutoNum type="arabicPeriod"/>
              <a:defRPr/>
            </a:pPr>
            <a:r>
              <a:rPr lang="zh-TW" altLang="en-US" sz="1200" dirty="0">
                <a:solidFill>
                  <a:schemeClr val="accent4"/>
                </a:solidFill>
                <a:latin typeface="Microsoft JhengHei" panose="020B0604030504040204" pitchFamily="34" charset="-120"/>
                <a:ea typeface="Microsoft JhengHei" panose="020B0604030504040204" pitchFamily="34" charset="-120"/>
                <a:cs typeface="Times New Roman" panose="02020603050405020304" pitchFamily="18" charset="0"/>
              </a:rPr>
              <a:t>人工分類後</a:t>
            </a:r>
            <a:r>
              <a:rPr lang="zh-CN" altLang="en-US" sz="1200" dirty="0">
                <a:solidFill>
                  <a:schemeClr val="accent4"/>
                </a:solidFill>
                <a:latin typeface="Microsoft JhengHei" panose="020B0604030504040204" pitchFamily="34" charset="-120"/>
                <a:ea typeface="Microsoft JhengHei" panose="020B0604030504040204" pitchFamily="34" charset="-120"/>
                <a:cs typeface="Times New Roman" panose="02020603050405020304" pitchFamily="18" charset="0"/>
              </a:rPr>
              <a:t>，</a:t>
            </a:r>
            <a:r>
              <a:rPr lang="zh-TW" altLang="en-US" sz="1200" dirty="0">
                <a:solidFill>
                  <a:schemeClr val="accent4"/>
                </a:solidFill>
                <a:latin typeface="Microsoft JhengHei" panose="020B0604030504040204" pitchFamily="34" charset="-120"/>
                <a:ea typeface="Microsoft JhengHei" panose="020B0604030504040204" pitchFamily="34" charset="-120"/>
                <a:cs typeface="Times New Roman" panose="02020603050405020304" pitchFamily="18" charset="0"/>
              </a:rPr>
              <a:t>再訓練機器分類模型完成之後的要求</a:t>
            </a:r>
            <a:endParaRPr lang="en-US" altLang="zh-CN" sz="1200" dirty="0">
              <a:solidFill>
                <a:schemeClr val="accent4"/>
              </a:solidFill>
              <a:latin typeface="Microsoft JhengHei" panose="020B0604030504040204" pitchFamily="34" charset="-120"/>
              <a:ea typeface="Microsoft JhengHei" panose="020B0604030504040204" pitchFamily="34" charset="-120"/>
              <a:cs typeface="Times New Roman" panose="02020603050405020304" pitchFamily="18" charset="0"/>
            </a:endParaRPr>
          </a:p>
          <a:p>
            <a:endParaRPr kumimoji="1" lang="zh-TW" altLang="en-US" dirty="0"/>
          </a:p>
        </p:txBody>
      </p:sp>
      <p:sp>
        <p:nvSpPr>
          <p:cNvPr id="4" name="投影片編號版面配置區 3"/>
          <p:cNvSpPr>
            <a:spLocks noGrp="1"/>
          </p:cNvSpPr>
          <p:nvPr>
            <p:ph type="sldNum" sz="quarter" idx="5"/>
          </p:nvPr>
        </p:nvSpPr>
        <p:spPr/>
        <p:txBody>
          <a:bodyPr/>
          <a:lstStyle/>
          <a:p>
            <a:fld id="{94DA0389-68DE-4DAA-A876-A2D284F6FF40}" type="slidenum">
              <a:rPr lang="zh-CN" altLang="en-US" smtClean="0"/>
              <a:pPr/>
              <a:t>6</a:t>
            </a:fld>
            <a:endParaRPr lang="zh-CN" altLang="en-US"/>
          </a:p>
        </p:txBody>
      </p:sp>
    </p:spTree>
    <p:extLst>
      <p:ext uri="{BB962C8B-B14F-4D97-AF65-F5344CB8AC3E}">
        <p14:creationId xmlns:p14="http://schemas.microsoft.com/office/powerpoint/2010/main" val="3959617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矩形 5"/>
          <p:cNvSpPr/>
          <p:nvPr userDrawn="1"/>
        </p:nvSpPr>
        <p:spPr>
          <a:xfrm>
            <a:off x="0" y="0"/>
            <a:ext cx="12192000" cy="6858000"/>
          </a:xfrm>
          <a:prstGeom prst="rect">
            <a:avLst/>
          </a:prstGeom>
          <a:solidFill>
            <a:srgbClr val="2827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图文框 6"/>
          <p:cNvSpPr/>
          <p:nvPr userDrawn="1"/>
        </p:nvSpPr>
        <p:spPr>
          <a:xfrm>
            <a:off x="3611128" y="4622104"/>
            <a:ext cx="4969744" cy="826718"/>
          </a:xfrm>
          <a:prstGeom prst="frame">
            <a:avLst>
              <a:gd name="adj1" fmla="val 7305"/>
            </a:avLst>
          </a:pr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0" name="组合 9"/>
          <p:cNvGrpSpPr/>
          <p:nvPr userDrawn="1"/>
        </p:nvGrpSpPr>
        <p:grpSpPr>
          <a:xfrm>
            <a:off x="2951549" y="1189973"/>
            <a:ext cx="6288903" cy="1974769"/>
            <a:chOff x="2951550" y="1189973"/>
            <a:chExt cx="6288903" cy="1974769"/>
          </a:xfrm>
          <a:solidFill>
            <a:schemeClr val="bg1">
              <a:lumMod val="50000"/>
            </a:schemeClr>
          </a:solidFill>
        </p:grpSpPr>
        <p:sp>
          <p:nvSpPr>
            <p:cNvPr id="8" name="L 形 7"/>
            <p:cNvSpPr/>
            <p:nvPr userDrawn="1"/>
          </p:nvSpPr>
          <p:spPr>
            <a:xfrm rot="16200000">
              <a:off x="8544841" y="2469131"/>
              <a:ext cx="701457" cy="689766"/>
            </a:xfrm>
            <a:prstGeom prst="corner">
              <a:avLst>
                <a:gd name="adj1" fmla="val 19863"/>
                <a:gd name="adj2" fmla="val 212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L 形 8"/>
            <p:cNvSpPr/>
            <p:nvPr userDrawn="1"/>
          </p:nvSpPr>
          <p:spPr>
            <a:xfrm rot="5400000">
              <a:off x="2945704" y="1195819"/>
              <a:ext cx="701457" cy="689766"/>
            </a:xfrm>
            <a:prstGeom prst="corner">
              <a:avLst>
                <a:gd name="adj1" fmla="val 19863"/>
                <a:gd name="adj2" fmla="val 212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等于号 27"/>
          <p:cNvSpPr/>
          <p:nvPr userDrawn="1"/>
        </p:nvSpPr>
        <p:spPr>
          <a:xfrm>
            <a:off x="2507294" y="1436988"/>
            <a:ext cx="7177413" cy="5012580"/>
          </a:xfrm>
          <a:prstGeom prst="mathEqual">
            <a:avLst>
              <a:gd name="adj1" fmla="val 0"/>
              <a:gd name="adj2" fmla="val 11760"/>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462104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4" name="矩形 3"/>
          <p:cNvSpPr/>
          <p:nvPr userDrawn="1"/>
        </p:nvSpPr>
        <p:spPr>
          <a:xfrm>
            <a:off x="8325228" y="6545425"/>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素材下载：</a:t>
            </a:r>
            <a:r>
              <a:rPr kumimoji="0" lang="en-US" altLang="zh-CN" sz="100" b="0" i="0" u="none" strike="noStrike" kern="0" cap="none" spc="0" normalizeH="0" baseline="0" noProof="0" dirty="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图表下载：</a:t>
            </a:r>
            <a:r>
              <a:rPr kumimoji="0" lang="en-US" altLang="zh-CN" sz="100" b="0" i="0" u="none" strike="noStrike" kern="0" cap="none" spc="0" normalizeH="0" baseline="0" noProof="0" dirty="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优秀</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Word</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www.1ppt.com/word/              Excel</a:t>
            </a:r>
            <a:r>
              <a:rPr kumimoji="0" lang="zh-CN" altLang="en-US" sz="100" b="0" i="0" u="none" strike="noStrike" kern="0" cap="none" spc="0" normalizeH="0" baseline="0" noProof="0" dirty="0">
                <a:ln>
                  <a:noFill/>
                </a:ln>
                <a:solidFill>
                  <a:prstClr val="white"/>
                </a:solidFill>
                <a:effectLst/>
                <a:uLnTx/>
                <a:uFillTx/>
              </a:rPr>
              <a:t>教程：</a:t>
            </a:r>
            <a:r>
              <a:rPr kumimoji="0" lang="en-US" altLang="zh-CN" sz="100" b="0" i="0" u="none" strike="noStrike" kern="0" cap="none" spc="0" normalizeH="0" baseline="0" noProof="0" dirty="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资料下载：</a:t>
            </a:r>
            <a:r>
              <a:rPr kumimoji="0" lang="en-US" altLang="zh-CN" sz="100" b="0" i="0" u="none" strike="noStrike" kern="0" cap="none" spc="0" normalizeH="0" baseline="0" noProof="0" dirty="0">
                <a:ln>
                  <a:noFill/>
                </a:ln>
                <a:solidFill>
                  <a:prstClr val="white"/>
                </a:solidFill>
                <a:effectLst/>
                <a:uLnTx/>
                <a:uFillTx/>
              </a:rPr>
              <a:t>www.1ppt.com/ziliao/                PPT</a:t>
            </a:r>
            <a:r>
              <a:rPr kumimoji="0" lang="zh-CN" altLang="en-US" sz="100" b="0" i="0" u="none" strike="noStrike" kern="0" cap="none" spc="0" normalizeH="0" baseline="0" noProof="0" dirty="0">
                <a:ln>
                  <a:noFill/>
                </a:ln>
                <a:solidFill>
                  <a:prstClr val="white"/>
                </a:solidFill>
                <a:effectLst/>
                <a:uLnTx/>
                <a:uFillTx/>
              </a:rPr>
              <a:t>课件下载：</a:t>
            </a:r>
            <a:r>
              <a:rPr kumimoji="0" lang="en-US" altLang="zh-CN" sz="100" b="0" i="0" u="none" strike="noStrike" kern="0" cap="none" spc="0" normalizeH="0" baseline="0" noProof="0" dirty="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范文下载：</a:t>
            </a:r>
            <a:r>
              <a:rPr kumimoji="0" lang="en-US" altLang="zh-CN" sz="100" b="0" i="0" u="none" strike="noStrike" kern="0" cap="none" spc="0" normalizeH="0" baseline="0" noProof="0" dirty="0">
                <a:ln>
                  <a:noFill/>
                </a:ln>
                <a:solidFill>
                  <a:prstClr val="white"/>
                </a:solidFill>
                <a:effectLst/>
                <a:uLnTx/>
                <a:uFillTx/>
              </a:rPr>
              <a:t>www.1ppt.com/fanwen/             </a:t>
            </a:r>
            <a:r>
              <a:rPr kumimoji="0" lang="zh-CN" altLang="en-US" sz="100" b="0" i="0" u="none" strike="noStrike" kern="0" cap="none" spc="0" normalizeH="0" baseline="0" noProof="0" dirty="0">
                <a:ln>
                  <a:noFill/>
                </a:ln>
                <a:solidFill>
                  <a:prstClr val="white"/>
                </a:solidFill>
                <a:effectLst/>
                <a:uLnTx/>
                <a:uFillTx/>
              </a:rPr>
              <a:t>试卷下载：</a:t>
            </a:r>
            <a:r>
              <a:rPr kumimoji="0" lang="en-US" altLang="zh-CN" sz="100" b="0" i="0" u="none" strike="noStrike" kern="0" cap="none" spc="0" normalizeH="0" baseline="0" noProof="0" dirty="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教案下载：</a:t>
            </a:r>
            <a:r>
              <a:rPr kumimoji="0" lang="en-US" altLang="zh-CN" sz="100" b="0" i="0" u="none" strike="noStrike" kern="0" cap="none" spc="0" normalizeH="0" baseline="0" noProof="0" dirty="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white"/>
                </a:solidFill>
                <a:effectLst/>
                <a:uLnTx/>
                <a:uFillTx/>
              </a:rPr>
              <a:t> </a:t>
            </a:r>
            <a:endParaRPr kumimoji="0" lang="zh-CN" altLang="en-US" sz="100" b="0" i="0" u="none" strike="noStrike" kern="0" cap="none" spc="0" normalizeH="0" baseline="0" noProof="0" dirty="0">
              <a:ln>
                <a:noFill/>
              </a:ln>
              <a:solidFill>
                <a:prstClr val="white"/>
              </a:solidFill>
              <a:effectLst/>
              <a:uLnTx/>
              <a:uFillTx/>
            </a:endParaRPr>
          </a:p>
        </p:txBody>
      </p:sp>
      <p:sp>
        <p:nvSpPr>
          <p:cNvPr id="5" name="矩形 4"/>
          <p:cNvSpPr/>
          <p:nvPr userDrawn="1"/>
        </p:nvSpPr>
        <p:spPr>
          <a:xfrm>
            <a:off x="0" y="0"/>
            <a:ext cx="12192000" cy="6858000"/>
          </a:xfrm>
          <a:prstGeom prst="rect">
            <a:avLst/>
          </a:prstGeom>
          <a:solidFill>
            <a:srgbClr val="2827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98271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矩形 1"/>
          <p:cNvSpPr/>
          <p:nvPr userDrawn="1"/>
        </p:nvSpPr>
        <p:spPr>
          <a:xfrm>
            <a:off x="-4010" y="12031"/>
            <a:ext cx="12192000" cy="6858000"/>
          </a:xfrm>
          <a:prstGeom prst="rect">
            <a:avLst/>
          </a:pr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212398" y="188013"/>
            <a:ext cx="11759184" cy="6473952"/>
          </a:xfrm>
          <a:prstGeom prst="rect">
            <a:avLst/>
          </a:prstGeom>
          <a:solidFill>
            <a:srgbClr val="2827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9663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7785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759506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4460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日期占位符 3"/>
          <p:cNvSpPr>
            <a:spLocks noGrp="1"/>
          </p:cNvSpPr>
          <p:nvPr>
            <p:ph type="dt" sz="half" idx="10"/>
          </p:nvPr>
        </p:nvSpPr>
        <p:spPr>
          <a:xfrm>
            <a:off x="838200" y="6356351"/>
            <a:ext cx="2743200" cy="365125"/>
          </a:xfrm>
          <a:prstGeom prst="rect">
            <a:avLst/>
          </a:prstGeom>
        </p:spPr>
        <p:txBody>
          <a:bodyPr/>
          <a:lstStyle>
            <a:lvl1pPr>
              <a:defRPr/>
            </a:lvl1pPr>
          </a:lstStyle>
          <a:p>
            <a:pPr>
              <a:defRPr/>
            </a:pPr>
            <a:fld id="{735DF084-378A-4C58-B603-380AFBB4388B}" type="datetimeFigureOut">
              <a:rPr lang="zh-CN" altLang="en-US"/>
              <a:pPr>
                <a:defRPr/>
              </a:pPr>
              <a:t>2019/5/7</a:t>
            </a:fld>
            <a:endParaRPr lang="zh-CN" altLang="en-US"/>
          </a:p>
        </p:txBody>
      </p:sp>
      <p:sp>
        <p:nvSpPr>
          <p:cNvPr id="4" name="页脚占位符 4"/>
          <p:cNvSpPr>
            <a:spLocks noGrp="1"/>
          </p:cNvSpPr>
          <p:nvPr>
            <p:ph type="ftr" sz="quarter" idx="11"/>
          </p:nvPr>
        </p:nvSpPr>
        <p:spPr>
          <a:xfrm>
            <a:off x="4038600" y="6356351"/>
            <a:ext cx="4114800" cy="365125"/>
          </a:xfrm>
          <a:prstGeom prst="rect">
            <a:avLst/>
          </a:prstGeom>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a:xfrm>
            <a:off x="8610600" y="6356351"/>
            <a:ext cx="2743200" cy="365125"/>
          </a:xfrm>
          <a:prstGeom prst="rect">
            <a:avLst/>
          </a:prstGeom>
        </p:spPr>
        <p:txBody>
          <a:bodyPr/>
          <a:lstStyle>
            <a:lvl1pPr>
              <a:defRPr/>
            </a:lvl1pPr>
          </a:lstStyle>
          <a:p>
            <a:pPr>
              <a:defRPr/>
            </a:pPr>
            <a:fld id="{E9AD3DE0-B2CB-43EB-AE94-F8E254FFCA8A}" type="slidenum">
              <a:rPr lang="zh-CN" altLang="en-US"/>
              <a:pPr>
                <a:defRPr/>
              </a:pPr>
              <a:t>‹#›</a:t>
            </a:fld>
            <a:endParaRPr lang="zh-CN" altLang="en-US"/>
          </a:p>
        </p:txBody>
      </p:sp>
    </p:spTree>
    <p:extLst>
      <p:ext uri="{BB962C8B-B14F-4D97-AF65-F5344CB8AC3E}">
        <p14:creationId xmlns:p14="http://schemas.microsoft.com/office/powerpoint/2010/main" val="852473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2940448"/>
      </p:ext>
    </p:extLst>
  </p:cSld>
  <p:clrMap bg1="lt1" tx1="dk1" bg2="lt2" tx2="dk2" accent1="accent1" accent2="accent2" accent3="accent3" accent4="accent4" accent5="accent5" accent6="accent6" hlink="hlink" folHlink="folHlink"/>
  <p:sldLayoutIdLst>
    <p:sldLayoutId id="2147483670" r:id="rId1"/>
    <p:sldLayoutId id="2147483673" r:id="rId2"/>
    <p:sldLayoutId id="2147483675" r:id="rId3"/>
    <p:sldLayoutId id="2147483676" r:id="rId4"/>
    <p:sldLayoutId id="2147483650" r:id="rId5"/>
    <p:sldLayoutId id="2147483671" r:id="rId6"/>
    <p:sldLayoutId id="2147483678"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2" Type="http://schemas.openxmlformats.org/officeDocument/2006/relationships/tags" Target="../tags/tag3.xml"/><Relationship Id="rId16" Type="http://schemas.openxmlformats.org/officeDocument/2006/relationships/slide" Target="slide1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slide" Target="slide22.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3044283" y="1134391"/>
            <a:ext cx="6110868" cy="1938992"/>
          </a:xfrm>
          <a:prstGeom prst="rect">
            <a:avLst/>
          </a:prstGeom>
          <a:noFill/>
        </p:spPr>
        <p:txBody>
          <a:bodyPr wrap="square" rtlCol="0">
            <a:spAutoFit/>
          </a:bodyPr>
          <a:lstStyle/>
          <a:p>
            <a:pPr algn="ctr"/>
            <a:r>
              <a:rPr lang="en-US" altLang="zh-CN" sz="4000" dirty="0">
                <a:solidFill>
                  <a:srgbClr val="E5B704"/>
                </a:solidFill>
                <a:latin typeface="Microsoft JhengHei" panose="020B0604030504040204" pitchFamily="34" charset="-120"/>
                <a:ea typeface="Microsoft JhengHei" panose="020B0604030504040204" pitchFamily="34" charset="-120"/>
                <a:cs typeface="Times New Roman" panose="02020603050405020304" pitchFamily="18" charset="0"/>
              </a:rPr>
              <a:t>107-2</a:t>
            </a:r>
          </a:p>
          <a:p>
            <a:pPr algn="ctr"/>
            <a:r>
              <a:rPr lang="zh-CN" altLang="en-US" sz="4000" dirty="0">
                <a:solidFill>
                  <a:srgbClr val="E5B704"/>
                </a:solidFill>
                <a:latin typeface="Microsoft JhengHei" panose="020B0604030504040204" pitchFamily="34" charset="-120"/>
                <a:ea typeface="Microsoft JhengHei" panose="020B0604030504040204" pitchFamily="34" charset="-120"/>
                <a:cs typeface="Times New Roman" panose="02020603050405020304" pitchFamily="18" charset="0"/>
              </a:rPr>
              <a:t>大數據與商業數據分析</a:t>
            </a:r>
            <a:endParaRPr lang="en-US" altLang="zh-CN" sz="4000" dirty="0">
              <a:solidFill>
                <a:srgbClr val="E5B704"/>
              </a:solidFill>
              <a:latin typeface="Microsoft JhengHei" panose="020B0604030504040204" pitchFamily="34" charset="-120"/>
              <a:ea typeface="Microsoft JhengHei" panose="020B0604030504040204" pitchFamily="34" charset="-120"/>
              <a:cs typeface="Times New Roman" panose="02020603050405020304" pitchFamily="18" charset="0"/>
            </a:endParaRPr>
          </a:p>
          <a:p>
            <a:pPr algn="ctr"/>
            <a:r>
              <a:rPr lang="zh-CN" altLang="en-US" sz="4000" dirty="0">
                <a:solidFill>
                  <a:srgbClr val="E5B704"/>
                </a:solidFill>
                <a:latin typeface="Microsoft JhengHei" panose="020B0604030504040204" pitchFamily="34" charset="-120"/>
                <a:ea typeface="Microsoft JhengHei" panose="020B0604030504040204" pitchFamily="34" charset="-120"/>
                <a:cs typeface="Times New Roman" panose="02020603050405020304" pitchFamily="18" charset="0"/>
              </a:rPr>
              <a:t>期中報告</a:t>
            </a:r>
            <a:endParaRPr lang="en-US" altLang="zh-CN" sz="4000" dirty="0">
              <a:solidFill>
                <a:srgbClr val="E5B704"/>
              </a:solidFill>
              <a:latin typeface="Microsoft JhengHei" panose="020B0604030504040204" pitchFamily="34" charset="-120"/>
              <a:ea typeface="Microsoft JhengHei" panose="020B0604030504040204" pitchFamily="34" charset="-120"/>
              <a:cs typeface="Times New Roman" panose="02020603050405020304" pitchFamily="18" charset="0"/>
            </a:endParaRPr>
          </a:p>
        </p:txBody>
      </p:sp>
      <p:sp>
        <p:nvSpPr>
          <p:cNvPr id="16" name="矩形 15"/>
          <p:cNvSpPr/>
          <p:nvPr/>
        </p:nvSpPr>
        <p:spPr>
          <a:xfrm>
            <a:off x="5345287" y="3677303"/>
            <a:ext cx="1415772" cy="584775"/>
          </a:xfrm>
          <a:prstGeom prst="rect">
            <a:avLst/>
          </a:prstGeom>
        </p:spPr>
        <p:txBody>
          <a:bodyPr wrap="none">
            <a:spAutoFit/>
          </a:bodyPr>
          <a:lstStyle/>
          <a:p>
            <a:r>
              <a:rPr lang="zh-CN" altLang="en-US" sz="3200" dirty="0">
                <a:solidFill>
                  <a:schemeClr val="bg1"/>
                </a:solidFill>
                <a:latin typeface="Microsoft JhengHei" panose="020B0604030504040204" pitchFamily="34" charset="-120"/>
                <a:ea typeface="Microsoft JhengHei" panose="020B0604030504040204" pitchFamily="34" charset="-120"/>
                <a:cs typeface="Times New Roman" panose="02020603050405020304" pitchFamily="18" charset="0"/>
              </a:rPr>
              <a:t>第三組</a:t>
            </a:r>
          </a:p>
        </p:txBody>
      </p:sp>
      <p:sp>
        <p:nvSpPr>
          <p:cNvPr id="5" name="矩形 4">
            <a:extLst>
              <a:ext uri="{FF2B5EF4-FFF2-40B4-BE49-F238E27FC236}">
                <a16:creationId xmlns="" xmlns:a16="http://schemas.microsoft.com/office/drawing/2014/main" id="{A76A25B7-C580-A440-B640-D49443A07AB1}"/>
              </a:ext>
            </a:extLst>
          </p:cNvPr>
          <p:cNvSpPr/>
          <p:nvPr/>
        </p:nvSpPr>
        <p:spPr>
          <a:xfrm>
            <a:off x="3579541" y="4391994"/>
            <a:ext cx="5029200" cy="1895708"/>
          </a:xfrm>
          <a:prstGeom prst="rect">
            <a:avLst/>
          </a:prstGeom>
          <a:solidFill>
            <a:srgbClr val="282728"/>
          </a:solidFill>
          <a:ln w="57150">
            <a:solidFill>
              <a:srgbClr val="F5D36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TW" altLang="en-US"/>
          </a:p>
        </p:txBody>
      </p:sp>
      <p:sp>
        <p:nvSpPr>
          <p:cNvPr id="19" name="文本框 18"/>
          <p:cNvSpPr txBox="1"/>
          <p:nvPr/>
        </p:nvSpPr>
        <p:spPr>
          <a:xfrm>
            <a:off x="3796460" y="4536226"/>
            <a:ext cx="4421988" cy="1477328"/>
          </a:xfrm>
          <a:prstGeom prst="rect">
            <a:avLst/>
          </a:prstGeom>
          <a:noFill/>
        </p:spPr>
        <p:txBody>
          <a:bodyPr wrap="squar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組員：</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財金碩二</a:t>
            </a:r>
            <a:r>
              <a:rPr lang="zh-TW" altLang="en-US" dirty="0">
                <a:solidFill>
                  <a:schemeClr val="bg1"/>
                </a:solidFill>
                <a:latin typeface="微软雅黑" panose="020B0503020204020204" pitchFamily="34" charset="-122"/>
                <a:ea typeface="微软雅黑" panose="020B0503020204020204" pitchFamily="34" charset="-122"/>
              </a:rPr>
              <a:t> </a:t>
            </a:r>
            <a:r>
              <a:rPr lang="zh-CN" altLang="en-US" dirty="0">
                <a:solidFill>
                  <a:schemeClr val="bg1"/>
                </a:solidFill>
                <a:latin typeface="微软雅黑" panose="020B0503020204020204" pitchFamily="34" charset="-122"/>
                <a:ea typeface="微软雅黑" panose="020B0503020204020204" pitchFamily="34" charset="-122"/>
              </a:rPr>
              <a:t>陳昱誠</a:t>
            </a:r>
            <a:r>
              <a:rPr lang="zh-TW" altLang="en-US" dirty="0">
                <a:solidFill>
                  <a:schemeClr val="bg1"/>
                </a:solidFill>
                <a:latin typeface="微软雅黑" panose="020B0503020204020204" pitchFamily="34" charset="-122"/>
                <a:ea typeface="微软雅黑" panose="020B0503020204020204" pitchFamily="34" charset="-122"/>
              </a:rPr>
              <a:t>        </a:t>
            </a:r>
            <a:r>
              <a:rPr lang="zh-CN" altLang="en-US" dirty="0">
                <a:solidFill>
                  <a:schemeClr val="bg1"/>
                </a:solidFill>
                <a:latin typeface="微软雅黑" panose="020B0503020204020204" pitchFamily="34" charset="-122"/>
                <a:ea typeface="微软雅黑" panose="020B0503020204020204" pitchFamily="34" charset="-122"/>
              </a:rPr>
              <a:t>財金碩二</a:t>
            </a:r>
            <a:r>
              <a:rPr lang="zh-TW" altLang="en-US" dirty="0">
                <a:solidFill>
                  <a:schemeClr val="bg1"/>
                </a:solidFill>
                <a:latin typeface="微软雅黑" panose="020B0503020204020204" pitchFamily="34" charset="-122"/>
                <a:ea typeface="微软雅黑" panose="020B0503020204020204" pitchFamily="34" charset="-122"/>
              </a:rPr>
              <a:t> </a:t>
            </a:r>
            <a:r>
              <a:rPr lang="zh-CN" altLang="en-US" dirty="0">
                <a:solidFill>
                  <a:schemeClr val="bg1"/>
                </a:solidFill>
                <a:latin typeface="微软雅黑" panose="020B0503020204020204" pitchFamily="34" charset="-122"/>
                <a:ea typeface="微软雅黑" panose="020B0503020204020204" pitchFamily="34" charset="-122"/>
              </a:rPr>
              <a:t>張鐦分</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商研碩二</a:t>
            </a:r>
            <a:r>
              <a:rPr lang="zh-TW" altLang="en-US" dirty="0">
                <a:solidFill>
                  <a:schemeClr val="bg1"/>
                </a:solidFill>
                <a:latin typeface="微软雅黑" panose="020B0503020204020204" pitchFamily="34" charset="-122"/>
                <a:ea typeface="微软雅黑" panose="020B0503020204020204" pitchFamily="34" charset="-122"/>
              </a:rPr>
              <a:t> </a:t>
            </a:r>
            <a:r>
              <a:rPr lang="zh-CN" altLang="en-US" dirty="0">
                <a:solidFill>
                  <a:schemeClr val="bg1"/>
                </a:solidFill>
                <a:latin typeface="微软雅黑" panose="020B0503020204020204" pitchFamily="34" charset="-122"/>
                <a:ea typeface="微软雅黑" panose="020B0503020204020204" pitchFamily="34" charset="-122"/>
              </a:rPr>
              <a:t>鄭乃慈</a:t>
            </a:r>
            <a:r>
              <a:rPr lang="zh-TW" altLang="en-US" dirty="0">
                <a:solidFill>
                  <a:schemeClr val="bg1"/>
                </a:solidFill>
                <a:latin typeface="微软雅黑" panose="020B0503020204020204" pitchFamily="34" charset="-122"/>
                <a:ea typeface="微软雅黑" panose="020B0503020204020204" pitchFamily="34" charset="-122"/>
              </a:rPr>
              <a:t>        </a:t>
            </a:r>
            <a:r>
              <a:rPr lang="zh-CN" altLang="en-US" dirty="0">
                <a:solidFill>
                  <a:schemeClr val="bg1"/>
                </a:solidFill>
                <a:latin typeface="微软雅黑" panose="020B0503020204020204" pitchFamily="34" charset="-122"/>
                <a:ea typeface="微软雅黑" panose="020B0503020204020204" pitchFamily="34" charset="-122"/>
              </a:rPr>
              <a:t>商研碩一</a:t>
            </a:r>
            <a:r>
              <a:rPr lang="zh-TW" altLang="en-US" dirty="0">
                <a:solidFill>
                  <a:schemeClr val="bg1"/>
                </a:solidFill>
                <a:latin typeface="微软雅黑" panose="020B0503020204020204" pitchFamily="34" charset="-122"/>
                <a:ea typeface="微软雅黑" panose="020B0503020204020204" pitchFamily="34" charset="-122"/>
              </a:rPr>
              <a:t> 邵立瑜</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商研碩一</a:t>
            </a:r>
            <a:r>
              <a:rPr lang="zh-TW" altLang="en-US" dirty="0">
                <a:solidFill>
                  <a:schemeClr val="bg1"/>
                </a:solidFill>
                <a:latin typeface="微软雅黑" panose="020B0503020204020204" pitchFamily="34" charset="-122"/>
                <a:ea typeface="微软雅黑" panose="020B0503020204020204" pitchFamily="34" charset="-122"/>
              </a:rPr>
              <a:t> </a:t>
            </a:r>
            <a:r>
              <a:rPr lang="zh-CN" altLang="en-US" dirty="0">
                <a:solidFill>
                  <a:schemeClr val="bg1"/>
                </a:solidFill>
                <a:latin typeface="微软雅黑" panose="020B0503020204020204" pitchFamily="34" charset="-122"/>
                <a:ea typeface="微软雅黑" panose="020B0503020204020204" pitchFamily="34" charset="-122"/>
              </a:rPr>
              <a:t>李思思</a:t>
            </a:r>
            <a:r>
              <a:rPr lang="zh-TW" altLang="en-US" dirty="0">
                <a:solidFill>
                  <a:schemeClr val="bg1"/>
                </a:solidFill>
                <a:latin typeface="微软雅黑" panose="020B0503020204020204" pitchFamily="34" charset="-122"/>
                <a:ea typeface="微软雅黑" panose="020B0503020204020204" pitchFamily="34" charset="-122"/>
              </a:rPr>
              <a:t>        </a:t>
            </a:r>
            <a:r>
              <a:rPr lang="zh-CN" altLang="en-US" dirty="0">
                <a:solidFill>
                  <a:schemeClr val="bg1"/>
                </a:solidFill>
                <a:latin typeface="微软雅黑" panose="020B0503020204020204" pitchFamily="34" charset="-122"/>
                <a:ea typeface="微软雅黑" panose="020B0503020204020204" pitchFamily="34" charset="-122"/>
              </a:rPr>
              <a:t>商研碩一</a:t>
            </a:r>
            <a:r>
              <a:rPr lang="zh-TW" altLang="en-US" dirty="0">
                <a:solidFill>
                  <a:schemeClr val="bg1"/>
                </a:solidFill>
                <a:latin typeface="微软雅黑" panose="020B0503020204020204" pitchFamily="34" charset="-122"/>
                <a:ea typeface="微软雅黑" panose="020B0503020204020204" pitchFamily="34" charset="-122"/>
              </a:rPr>
              <a:t> 張逸安</a:t>
            </a:r>
            <a:endParaRPr lang="en-US" altLang="zh-TW"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商研碩一</a:t>
            </a:r>
            <a:r>
              <a:rPr lang="zh-TW" altLang="en-US" dirty="0">
                <a:solidFill>
                  <a:schemeClr val="bg1"/>
                </a:solidFill>
                <a:latin typeface="微软雅黑" panose="020B0503020204020204" pitchFamily="34" charset="-122"/>
                <a:ea typeface="微软雅黑" panose="020B0503020204020204" pitchFamily="34" charset="-122"/>
              </a:rPr>
              <a:t> 黃平安</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 name="等腰三角形 1"/>
          <p:cNvSpPr>
            <a:spLocks noChangeAspect="1"/>
          </p:cNvSpPr>
          <p:nvPr/>
        </p:nvSpPr>
        <p:spPr>
          <a:xfrm rot="5400000">
            <a:off x="7862265" y="5047117"/>
            <a:ext cx="615554" cy="530650"/>
          </a:xfrm>
          <a:prstGeom prst="triangle">
            <a:avLst/>
          </a:pr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822828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46">
            <a:extLst>
              <a:ext uri="{FF2B5EF4-FFF2-40B4-BE49-F238E27FC236}">
                <a16:creationId xmlns="" xmlns:a16="http://schemas.microsoft.com/office/drawing/2014/main" id="{3216EDD8-3AD3-4104-A7B0-A9B6F3F34CE0}"/>
              </a:ext>
            </a:extLst>
          </p:cNvPr>
          <p:cNvGrpSpPr/>
          <p:nvPr/>
        </p:nvGrpSpPr>
        <p:grpSpPr>
          <a:xfrm>
            <a:off x="291560" y="2890003"/>
            <a:ext cx="11508138" cy="1786544"/>
            <a:chOff x="1654760" y="2852936"/>
            <a:chExt cx="8324626" cy="919162"/>
          </a:xfrm>
        </p:grpSpPr>
        <p:sp>
          <p:nvSpPr>
            <p:cNvPr id="29" name="任意多边形 47">
              <a:extLst>
                <a:ext uri="{FF2B5EF4-FFF2-40B4-BE49-F238E27FC236}">
                  <a16:creationId xmlns="" xmlns:a16="http://schemas.microsoft.com/office/drawing/2014/main" id="{05C7E57E-9515-49DA-A39E-A1351E9EE75A}"/>
                </a:ext>
              </a:extLst>
            </p:cNvPr>
            <p:cNvSpPr/>
            <p:nvPr/>
          </p:nvSpPr>
          <p:spPr>
            <a:xfrm>
              <a:off x="1799449" y="2852936"/>
              <a:ext cx="1984375" cy="919162"/>
            </a:xfrm>
            <a:custGeom>
              <a:avLst/>
              <a:gdLst>
                <a:gd name="connsiteX0" fmla="*/ 0 w 1674206"/>
                <a:gd name="connsiteY0" fmla="*/ 0 h 775493"/>
                <a:gd name="connsiteX1" fmla="*/ 1240155 w 1674206"/>
                <a:gd name="connsiteY1" fmla="*/ 0 h 775493"/>
                <a:gd name="connsiteX2" fmla="*/ 1674206 w 1674206"/>
                <a:gd name="connsiteY2" fmla="*/ 387747 h 775493"/>
                <a:gd name="connsiteX3" fmla="*/ 1240155 w 1674206"/>
                <a:gd name="connsiteY3" fmla="*/ 775493 h 775493"/>
                <a:gd name="connsiteX4" fmla="*/ 0 w 1674206"/>
                <a:gd name="connsiteY4" fmla="*/ 775493 h 775493"/>
                <a:gd name="connsiteX5" fmla="*/ 434051 w 1674206"/>
                <a:gd name="connsiteY5" fmla="*/ 387747 h 775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74206" h="775493">
                  <a:moveTo>
                    <a:pt x="0" y="0"/>
                  </a:moveTo>
                  <a:lnTo>
                    <a:pt x="1240155" y="0"/>
                  </a:lnTo>
                  <a:lnTo>
                    <a:pt x="1674206" y="387747"/>
                  </a:lnTo>
                  <a:lnTo>
                    <a:pt x="1240155" y="775493"/>
                  </a:lnTo>
                  <a:lnTo>
                    <a:pt x="0" y="775493"/>
                  </a:lnTo>
                  <a:lnTo>
                    <a:pt x="434051" y="387747"/>
                  </a:lnTo>
                  <a:close/>
                </a:path>
              </a:pathLst>
            </a:custGeom>
            <a:solidFill>
              <a:srgbClr val="32B6A1"/>
            </a:solidFill>
            <a:ln>
              <a:noFill/>
            </a:ln>
            <a:effectLst>
              <a:outerShdw blurRad="76200" dist="508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0" tIns="0" rIns="252000" bIns="0" anchor="ctr">
              <a:normAutofit/>
            </a:bodyPr>
            <a:lstStyle/>
            <a:p>
              <a:pPr algn="ctr">
                <a:defRPr/>
              </a:pPr>
              <a:endParaRPr lang="zh-CN" altLang="en-US" sz="1600" dirty="0">
                <a:solidFill>
                  <a:srgbClr val="FFFFFF"/>
                </a:solidFill>
                <a:latin typeface="微软雅黑" panose="020B0503020204020204" pitchFamily="34" charset="-122"/>
                <a:ea typeface="微软雅黑" panose="020B0503020204020204" pitchFamily="34" charset="-122"/>
              </a:endParaRPr>
            </a:p>
          </p:txBody>
        </p:sp>
        <p:sp>
          <p:nvSpPr>
            <p:cNvPr id="30" name="椭圆 48">
              <a:extLst>
                <a:ext uri="{FF2B5EF4-FFF2-40B4-BE49-F238E27FC236}">
                  <a16:creationId xmlns="" xmlns:a16="http://schemas.microsoft.com/office/drawing/2014/main" id="{19F073A7-5309-4F30-B084-48B03C4FB6ED}"/>
                </a:ext>
              </a:extLst>
            </p:cNvPr>
            <p:cNvSpPr/>
            <p:nvPr/>
          </p:nvSpPr>
          <p:spPr>
            <a:xfrm>
              <a:off x="1654760" y="3023151"/>
              <a:ext cx="540246" cy="542148"/>
            </a:xfrm>
            <a:prstGeom prst="ellipse">
              <a:avLst/>
            </a:prstGeom>
            <a:solidFill>
              <a:srgbClr val="1CAE97"/>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1600" b="1" dirty="0">
                  <a:solidFill>
                    <a:schemeClr val="bg1"/>
                  </a:solidFill>
                  <a:latin typeface="Arial" panose="020B0604020202020204" pitchFamily="34" charset="0"/>
                  <a:ea typeface="黑体" panose="02010609060101010101" pitchFamily="49" charset="-122"/>
                  <a:cs typeface="Times New Roman" panose="02020603050405020304" pitchFamily="18" charset="0"/>
                </a:rPr>
                <a:t>01</a:t>
              </a:r>
              <a:endParaRPr lang="zh-CN" altLang="en-US" sz="1600" b="1" dirty="0">
                <a:solidFill>
                  <a:schemeClr val="bg1"/>
                </a:solidFill>
                <a:latin typeface="Arial" panose="020B0604020202020204" pitchFamily="34" charset="0"/>
                <a:ea typeface="黑体" panose="02010609060101010101" pitchFamily="49" charset="-122"/>
                <a:cs typeface="Times New Roman" panose="02020603050405020304" pitchFamily="18" charset="0"/>
              </a:endParaRPr>
            </a:p>
          </p:txBody>
        </p:sp>
        <p:sp>
          <p:nvSpPr>
            <p:cNvPr id="31" name="任意多边形 81">
              <a:extLst>
                <a:ext uri="{FF2B5EF4-FFF2-40B4-BE49-F238E27FC236}">
                  <a16:creationId xmlns="" xmlns:a16="http://schemas.microsoft.com/office/drawing/2014/main" id="{781267BA-394A-4998-AAD0-926A4B76657C}"/>
                </a:ext>
              </a:extLst>
            </p:cNvPr>
            <p:cNvSpPr/>
            <p:nvPr/>
          </p:nvSpPr>
          <p:spPr>
            <a:xfrm>
              <a:off x="3948395" y="2852936"/>
              <a:ext cx="1982788" cy="919162"/>
            </a:xfrm>
            <a:custGeom>
              <a:avLst/>
              <a:gdLst>
                <a:gd name="connsiteX0" fmla="*/ 0 w 1674206"/>
                <a:gd name="connsiteY0" fmla="*/ 0 h 775493"/>
                <a:gd name="connsiteX1" fmla="*/ 1240155 w 1674206"/>
                <a:gd name="connsiteY1" fmla="*/ 0 h 775493"/>
                <a:gd name="connsiteX2" fmla="*/ 1674206 w 1674206"/>
                <a:gd name="connsiteY2" fmla="*/ 387747 h 775493"/>
                <a:gd name="connsiteX3" fmla="*/ 1240155 w 1674206"/>
                <a:gd name="connsiteY3" fmla="*/ 775493 h 775493"/>
                <a:gd name="connsiteX4" fmla="*/ 0 w 1674206"/>
                <a:gd name="connsiteY4" fmla="*/ 775493 h 775493"/>
                <a:gd name="connsiteX5" fmla="*/ 434051 w 1674206"/>
                <a:gd name="connsiteY5" fmla="*/ 387747 h 775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74206" h="775493">
                  <a:moveTo>
                    <a:pt x="0" y="0"/>
                  </a:moveTo>
                  <a:lnTo>
                    <a:pt x="1240155" y="0"/>
                  </a:lnTo>
                  <a:lnTo>
                    <a:pt x="1674206" y="387747"/>
                  </a:lnTo>
                  <a:lnTo>
                    <a:pt x="1240155" y="775493"/>
                  </a:lnTo>
                  <a:lnTo>
                    <a:pt x="0" y="775493"/>
                  </a:lnTo>
                  <a:lnTo>
                    <a:pt x="434051" y="387747"/>
                  </a:lnTo>
                  <a:close/>
                </a:path>
              </a:pathLst>
            </a:custGeom>
            <a:solidFill>
              <a:srgbClr val="B4CB7F"/>
            </a:solidFill>
            <a:ln>
              <a:noFill/>
            </a:ln>
            <a:effectLst>
              <a:outerShdw blurRad="76200" dist="508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0" tIns="0" rIns="252000" bIns="0" anchor="ctr">
              <a:normAutofit/>
            </a:bodyPr>
            <a:lstStyle/>
            <a:p>
              <a:pPr algn="ctr">
                <a:defRPr/>
              </a:pPr>
              <a:endParaRPr lang="zh-CN" altLang="en-US" sz="1600" dirty="0">
                <a:solidFill>
                  <a:srgbClr val="FFFFFF"/>
                </a:solidFill>
                <a:latin typeface="微软雅黑" panose="020B0503020204020204" pitchFamily="34" charset="-122"/>
                <a:ea typeface="微软雅黑" panose="020B0503020204020204" pitchFamily="34" charset="-122"/>
              </a:endParaRPr>
            </a:p>
          </p:txBody>
        </p:sp>
        <p:sp>
          <p:nvSpPr>
            <p:cNvPr id="32" name="椭圆 82">
              <a:extLst>
                <a:ext uri="{FF2B5EF4-FFF2-40B4-BE49-F238E27FC236}">
                  <a16:creationId xmlns="" xmlns:a16="http://schemas.microsoft.com/office/drawing/2014/main" id="{6294FDC7-A129-4106-8F70-56E80B7F0E91}"/>
                </a:ext>
              </a:extLst>
            </p:cNvPr>
            <p:cNvSpPr/>
            <p:nvPr/>
          </p:nvSpPr>
          <p:spPr>
            <a:xfrm>
              <a:off x="3704666" y="3023151"/>
              <a:ext cx="540246" cy="542148"/>
            </a:xfrm>
            <a:prstGeom prst="ellipse">
              <a:avLst/>
            </a:prstGeom>
            <a:solidFill>
              <a:srgbClr val="B4CB7F"/>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1600" b="1" dirty="0">
                  <a:solidFill>
                    <a:schemeClr val="bg1"/>
                  </a:solidFill>
                  <a:latin typeface="Arial" panose="020B0604020202020204" pitchFamily="34" charset="0"/>
                  <a:ea typeface="黑体" panose="02010609060101010101" pitchFamily="49" charset="-122"/>
                  <a:cs typeface="Times New Roman" panose="02020603050405020304" pitchFamily="18" charset="0"/>
                </a:rPr>
                <a:t>02</a:t>
              </a:r>
              <a:endParaRPr lang="zh-CN" altLang="en-US" sz="1600" b="1" dirty="0">
                <a:solidFill>
                  <a:schemeClr val="bg1"/>
                </a:solidFill>
                <a:latin typeface="Arial" panose="020B0604020202020204" pitchFamily="34" charset="0"/>
                <a:ea typeface="黑体" panose="02010609060101010101" pitchFamily="49" charset="-122"/>
                <a:cs typeface="Times New Roman" panose="02020603050405020304" pitchFamily="18" charset="0"/>
              </a:endParaRPr>
            </a:p>
          </p:txBody>
        </p:sp>
        <p:sp>
          <p:nvSpPr>
            <p:cNvPr id="33" name="任意多边形 83">
              <a:extLst>
                <a:ext uri="{FF2B5EF4-FFF2-40B4-BE49-F238E27FC236}">
                  <a16:creationId xmlns="" xmlns:a16="http://schemas.microsoft.com/office/drawing/2014/main" id="{747FC7B2-04B5-4D67-B857-7223FB2132EA}"/>
                </a:ext>
              </a:extLst>
            </p:cNvPr>
            <p:cNvSpPr/>
            <p:nvPr/>
          </p:nvSpPr>
          <p:spPr>
            <a:xfrm>
              <a:off x="6095754" y="2852936"/>
              <a:ext cx="2069769" cy="919162"/>
            </a:xfrm>
            <a:custGeom>
              <a:avLst/>
              <a:gdLst>
                <a:gd name="connsiteX0" fmla="*/ 0 w 1674206"/>
                <a:gd name="connsiteY0" fmla="*/ 0 h 775493"/>
                <a:gd name="connsiteX1" fmla="*/ 1240155 w 1674206"/>
                <a:gd name="connsiteY1" fmla="*/ 0 h 775493"/>
                <a:gd name="connsiteX2" fmla="*/ 1674206 w 1674206"/>
                <a:gd name="connsiteY2" fmla="*/ 387747 h 775493"/>
                <a:gd name="connsiteX3" fmla="*/ 1240155 w 1674206"/>
                <a:gd name="connsiteY3" fmla="*/ 775493 h 775493"/>
                <a:gd name="connsiteX4" fmla="*/ 0 w 1674206"/>
                <a:gd name="connsiteY4" fmla="*/ 775493 h 775493"/>
                <a:gd name="connsiteX5" fmla="*/ 434051 w 1674206"/>
                <a:gd name="connsiteY5" fmla="*/ 387747 h 775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74206" h="775493">
                  <a:moveTo>
                    <a:pt x="0" y="0"/>
                  </a:moveTo>
                  <a:lnTo>
                    <a:pt x="1240155" y="0"/>
                  </a:lnTo>
                  <a:lnTo>
                    <a:pt x="1674206" y="387747"/>
                  </a:lnTo>
                  <a:lnTo>
                    <a:pt x="1240155" y="775493"/>
                  </a:lnTo>
                  <a:lnTo>
                    <a:pt x="0" y="775493"/>
                  </a:lnTo>
                  <a:lnTo>
                    <a:pt x="434051" y="387747"/>
                  </a:lnTo>
                  <a:close/>
                </a:path>
              </a:pathLst>
            </a:custGeom>
            <a:solidFill>
              <a:srgbClr val="F7B447"/>
            </a:solidFill>
            <a:ln>
              <a:noFill/>
            </a:ln>
            <a:effectLst>
              <a:outerShdw blurRad="76200" dist="508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0" tIns="0" rIns="252000" bIns="0" anchor="ctr">
              <a:normAutofit/>
            </a:bodyPr>
            <a:lstStyle/>
            <a:p>
              <a:pPr algn="ctr">
                <a:defRPr/>
              </a:pPr>
              <a:endParaRPr lang="zh-CN" altLang="en-US" sz="1600" dirty="0">
                <a:solidFill>
                  <a:srgbClr val="FFFFFF"/>
                </a:solidFill>
                <a:latin typeface="微软雅黑" panose="020B0503020204020204" pitchFamily="34" charset="-122"/>
                <a:ea typeface="微软雅黑" panose="020B0503020204020204" pitchFamily="34" charset="-122"/>
              </a:endParaRPr>
            </a:p>
          </p:txBody>
        </p:sp>
        <p:sp>
          <p:nvSpPr>
            <p:cNvPr id="34" name="椭圆 84">
              <a:extLst>
                <a:ext uri="{FF2B5EF4-FFF2-40B4-BE49-F238E27FC236}">
                  <a16:creationId xmlns="" xmlns:a16="http://schemas.microsoft.com/office/drawing/2014/main" id="{CE2D5436-8BD3-4F3E-B5BF-2EDDB867AB7F}"/>
                </a:ext>
              </a:extLst>
            </p:cNvPr>
            <p:cNvSpPr/>
            <p:nvPr/>
          </p:nvSpPr>
          <p:spPr>
            <a:xfrm>
              <a:off x="5896465" y="3023151"/>
              <a:ext cx="540246" cy="542148"/>
            </a:xfrm>
            <a:prstGeom prst="ellipse">
              <a:avLst/>
            </a:prstGeom>
            <a:solidFill>
              <a:srgbClr val="F7B447"/>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1600" b="1" dirty="0">
                  <a:solidFill>
                    <a:schemeClr val="bg1"/>
                  </a:solidFill>
                  <a:latin typeface="Arial" panose="020B0604020202020204" pitchFamily="34" charset="0"/>
                  <a:ea typeface="黑体" panose="02010609060101010101" pitchFamily="49" charset="-122"/>
                  <a:cs typeface="Times New Roman" panose="02020603050405020304" pitchFamily="18" charset="0"/>
                </a:rPr>
                <a:t>03</a:t>
              </a:r>
              <a:endParaRPr lang="zh-CN" altLang="en-US" sz="1600" b="1" dirty="0">
                <a:solidFill>
                  <a:schemeClr val="bg1"/>
                </a:solidFill>
                <a:latin typeface="Arial" panose="020B0604020202020204" pitchFamily="34" charset="0"/>
                <a:ea typeface="黑体" panose="02010609060101010101" pitchFamily="49" charset="-122"/>
                <a:cs typeface="Times New Roman" panose="02020603050405020304" pitchFamily="18" charset="0"/>
              </a:endParaRPr>
            </a:p>
          </p:txBody>
        </p:sp>
        <p:sp>
          <p:nvSpPr>
            <p:cNvPr id="35" name="任意多边形 85">
              <a:extLst>
                <a:ext uri="{FF2B5EF4-FFF2-40B4-BE49-F238E27FC236}">
                  <a16:creationId xmlns="" xmlns:a16="http://schemas.microsoft.com/office/drawing/2014/main" id="{86998EE3-A0A8-4443-8728-E586DC158973}"/>
                </a:ext>
              </a:extLst>
            </p:cNvPr>
            <p:cNvSpPr/>
            <p:nvPr/>
          </p:nvSpPr>
          <p:spPr>
            <a:xfrm>
              <a:off x="8073858" y="2852936"/>
              <a:ext cx="1905528" cy="919162"/>
            </a:xfrm>
            <a:custGeom>
              <a:avLst/>
              <a:gdLst>
                <a:gd name="connsiteX0" fmla="*/ 0 w 1674206"/>
                <a:gd name="connsiteY0" fmla="*/ 0 h 775493"/>
                <a:gd name="connsiteX1" fmla="*/ 1240155 w 1674206"/>
                <a:gd name="connsiteY1" fmla="*/ 0 h 775493"/>
                <a:gd name="connsiteX2" fmla="*/ 1674206 w 1674206"/>
                <a:gd name="connsiteY2" fmla="*/ 387747 h 775493"/>
                <a:gd name="connsiteX3" fmla="*/ 1240155 w 1674206"/>
                <a:gd name="connsiteY3" fmla="*/ 775493 h 775493"/>
                <a:gd name="connsiteX4" fmla="*/ 0 w 1674206"/>
                <a:gd name="connsiteY4" fmla="*/ 775493 h 775493"/>
                <a:gd name="connsiteX5" fmla="*/ 434051 w 1674206"/>
                <a:gd name="connsiteY5" fmla="*/ 387747 h 775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74206" h="775493">
                  <a:moveTo>
                    <a:pt x="0" y="0"/>
                  </a:moveTo>
                  <a:lnTo>
                    <a:pt x="1240155" y="0"/>
                  </a:lnTo>
                  <a:lnTo>
                    <a:pt x="1674206" y="387747"/>
                  </a:lnTo>
                  <a:lnTo>
                    <a:pt x="1240155" y="775493"/>
                  </a:lnTo>
                  <a:lnTo>
                    <a:pt x="0" y="775493"/>
                  </a:lnTo>
                  <a:lnTo>
                    <a:pt x="434051" y="387747"/>
                  </a:lnTo>
                  <a:close/>
                </a:path>
              </a:pathLst>
            </a:custGeom>
            <a:solidFill>
              <a:srgbClr val="D05E51"/>
            </a:solidFill>
            <a:ln>
              <a:noFill/>
            </a:ln>
            <a:effectLst>
              <a:outerShdw blurRad="76200" dist="508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0" tIns="0" rIns="252000" bIns="0" anchor="ctr">
              <a:normAutofit/>
            </a:bodyPr>
            <a:lstStyle/>
            <a:p>
              <a:pPr algn="ctr">
                <a:defRPr/>
              </a:pPr>
              <a:endParaRPr lang="zh-CN" altLang="en-US" sz="1600" dirty="0">
                <a:solidFill>
                  <a:srgbClr val="FFFFFF"/>
                </a:solidFill>
                <a:latin typeface="微软雅黑" panose="020B0503020204020204" pitchFamily="34" charset="-122"/>
                <a:ea typeface="微软雅黑" panose="020B0503020204020204" pitchFamily="34" charset="-122"/>
              </a:endParaRPr>
            </a:p>
          </p:txBody>
        </p:sp>
        <p:sp>
          <p:nvSpPr>
            <p:cNvPr id="36" name="椭圆 86">
              <a:extLst>
                <a:ext uri="{FF2B5EF4-FFF2-40B4-BE49-F238E27FC236}">
                  <a16:creationId xmlns="" xmlns:a16="http://schemas.microsoft.com/office/drawing/2014/main" id="{D0E52175-FC1A-46D3-9B0D-5C1C8FAF271A}"/>
                </a:ext>
              </a:extLst>
            </p:cNvPr>
            <p:cNvSpPr/>
            <p:nvPr/>
          </p:nvSpPr>
          <p:spPr>
            <a:xfrm>
              <a:off x="7865107" y="3023151"/>
              <a:ext cx="542148" cy="542148"/>
            </a:xfrm>
            <a:prstGeom prst="ellipse">
              <a:avLst/>
            </a:prstGeom>
            <a:solidFill>
              <a:srgbClr val="D05E51"/>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1600" b="1" dirty="0">
                  <a:solidFill>
                    <a:schemeClr val="bg1"/>
                  </a:solidFill>
                  <a:latin typeface="Arial" panose="020B0604020202020204" pitchFamily="34" charset="0"/>
                  <a:ea typeface="黑体" panose="02010609060101010101" pitchFamily="49" charset="-122"/>
                  <a:cs typeface="Times New Roman" panose="02020603050405020304" pitchFamily="18" charset="0"/>
                </a:rPr>
                <a:t>04</a:t>
              </a:r>
              <a:endParaRPr lang="zh-CN" altLang="en-US" sz="1600" b="1" dirty="0">
                <a:solidFill>
                  <a:schemeClr val="bg1"/>
                </a:solidFill>
                <a:latin typeface="Arial" panose="020B0604020202020204" pitchFamily="34" charset="0"/>
                <a:ea typeface="黑体" panose="02010609060101010101" pitchFamily="49" charset="-122"/>
                <a:cs typeface="Times New Roman" panose="02020603050405020304" pitchFamily="18" charset="0"/>
              </a:endParaRPr>
            </a:p>
          </p:txBody>
        </p:sp>
      </p:grpSp>
      <p:sp>
        <p:nvSpPr>
          <p:cNvPr id="37" name="矩形 36">
            <a:extLst>
              <a:ext uri="{FF2B5EF4-FFF2-40B4-BE49-F238E27FC236}">
                <a16:creationId xmlns="" xmlns:a16="http://schemas.microsoft.com/office/drawing/2014/main" id="{BAB465C3-3C36-4748-A1AE-59921FF2D49D}"/>
              </a:ext>
            </a:extLst>
          </p:cNvPr>
          <p:cNvSpPr/>
          <p:nvPr/>
        </p:nvSpPr>
        <p:spPr>
          <a:xfrm>
            <a:off x="3559273" y="1088736"/>
            <a:ext cx="5241937" cy="584775"/>
          </a:xfrm>
          <a:prstGeom prst="rect">
            <a:avLst/>
          </a:prstGeom>
          <a:solidFill>
            <a:schemeClr val="bg1">
              <a:lumMod val="50000"/>
            </a:schemeClr>
          </a:solidFill>
        </p:spPr>
        <p:txBody>
          <a:bodyPr wrap="square">
            <a:spAutoFit/>
          </a:bodyPr>
          <a:lstStyle/>
          <a:p>
            <a:pPr algn="ctr"/>
            <a:r>
              <a:rPr lang="zh-TW" altLang="en-US" sz="3200" b="1" dirty="0">
                <a:solidFill>
                  <a:schemeClr val="bg1"/>
                </a:solidFill>
                <a:latin typeface="微软雅黑" panose="020B0503020204020204" pitchFamily="34" charset="-122"/>
                <a:ea typeface="微软雅黑" panose="020B0503020204020204" pitchFamily="34" charset="-122"/>
              </a:rPr>
              <a:t>流程</a:t>
            </a:r>
            <a:r>
              <a:rPr lang="en-ID" altLang="zh-TW" sz="3200" b="1" dirty="0">
                <a:solidFill>
                  <a:schemeClr val="bg1"/>
                </a:solidFill>
                <a:latin typeface="微软雅黑" panose="020B0503020204020204" pitchFamily="34" charset="-122"/>
                <a:ea typeface="微软雅黑" panose="020B0503020204020204" pitchFamily="34" charset="-122"/>
              </a:rPr>
              <a:t>(Event Detection)</a:t>
            </a:r>
          </a:p>
        </p:txBody>
      </p:sp>
      <p:sp>
        <p:nvSpPr>
          <p:cNvPr id="3" name="文字方塊 2">
            <a:extLst>
              <a:ext uri="{FF2B5EF4-FFF2-40B4-BE49-F238E27FC236}">
                <a16:creationId xmlns="" xmlns:a16="http://schemas.microsoft.com/office/drawing/2014/main" id="{FB24F149-A982-B940-9767-45E3B9AC62DE}"/>
              </a:ext>
            </a:extLst>
          </p:cNvPr>
          <p:cNvSpPr txBox="1"/>
          <p:nvPr/>
        </p:nvSpPr>
        <p:spPr>
          <a:xfrm>
            <a:off x="1265913" y="3111335"/>
            <a:ext cx="1382369" cy="1477328"/>
          </a:xfrm>
          <a:prstGeom prst="rect">
            <a:avLst/>
          </a:prstGeom>
          <a:noFill/>
        </p:spPr>
        <p:txBody>
          <a:bodyPr wrap="square" rtlCol="0">
            <a:spAutoFit/>
          </a:bodyPr>
          <a:lstStyle/>
          <a:p>
            <a:r>
              <a:rPr lang="zh-TW" altLang="en-US" dirty="0">
                <a:solidFill>
                  <a:srgbClr val="FFFFFF"/>
                </a:solidFill>
                <a:latin typeface="微软雅黑" panose="020B0503020204020204" pitchFamily="34" charset="-122"/>
                <a:ea typeface="微软雅黑" panose="020B0503020204020204" pitchFamily="34" charset="-122"/>
              </a:rPr>
              <a:t>使用台灣</a:t>
            </a:r>
            <a:r>
              <a:rPr lang="en-ID" altLang="zh-TW" dirty="0">
                <a:solidFill>
                  <a:srgbClr val="FFFFFF"/>
                </a:solidFill>
                <a:latin typeface="微软雅黑" panose="020B0503020204020204" pitchFamily="34" charset="-122"/>
                <a:ea typeface="微软雅黑" panose="020B0503020204020204" pitchFamily="34" charset="-122"/>
              </a:rPr>
              <a:t>50</a:t>
            </a:r>
            <a:r>
              <a:rPr lang="zh-TW" altLang="en-US" dirty="0">
                <a:solidFill>
                  <a:srgbClr val="FFFFFF"/>
                </a:solidFill>
                <a:latin typeface="微软雅黑" panose="020B0503020204020204" pitchFamily="34" charset="-122"/>
                <a:ea typeface="微软雅黑" panose="020B0503020204020204" pitchFamily="34" charset="-122"/>
              </a:rPr>
              <a:t>成分股當作事件偵測的標的</a:t>
            </a:r>
            <a:endParaRPr lang="zh-CN" altLang="en-US" dirty="0">
              <a:solidFill>
                <a:srgbClr val="FFFFFF"/>
              </a:solidFill>
              <a:latin typeface="微软雅黑" panose="020B0503020204020204" pitchFamily="34" charset="-122"/>
              <a:ea typeface="微软雅黑" panose="020B0503020204020204" pitchFamily="34" charset="-122"/>
            </a:endParaRPr>
          </a:p>
          <a:p>
            <a:endParaRPr kumimoji="1" lang="zh-TW" altLang="en-US" dirty="0"/>
          </a:p>
        </p:txBody>
      </p:sp>
      <p:sp>
        <p:nvSpPr>
          <p:cNvPr id="4" name="文字方塊 3">
            <a:extLst>
              <a:ext uri="{FF2B5EF4-FFF2-40B4-BE49-F238E27FC236}">
                <a16:creationId xmlns="" xmlns:a16="http://schemas.microsoft.com/office/drawing/2014/main" id="{FC43ED1E-B7D9-3144-B42E-7308346B18FA}"/>
              </a:ext>
            </a:extLst>
          </p:cNvPr>
          <p:cNvSpPr txBox="1"/>
          <p:nvPr/>
        </p:nvSpPr>
        <p:spPr>
          <a:xfrm>
            <a:off x="4146031" y="3032851"/>
            <a:ext cx="1781845" cy="1754326"/>
          </a:xfrm>
          <a:prstGeom prst="rect">
            <a:avLst/>
          </a:prstGeom>
          <a:noFill/>
        </p:spPr>
        <p:txBody>
          <a:bodyPr wrap="square" rtlCol="0">
            <a:spAutoFit/>
          </a:bodyPr>
          <a:lstStyle/>
          <a:p>
            <a:r>
              <a:rPr lang="zh-TW" altLang="en-US" dirty="0">
                <a:solidFill>
                  <a:srgbClr val="FFFFFF"/>
                </a:solidFill>
                <a:latin typeface="微软雅黑" panose="020B0503020204020204" pitchFamily="34" charset="-122"/>
                <a:ea typeface="微软雅黑" panose="020B0503020204020204" pitchFamily="34" charset="-122"/>
              </a:rPr>
              <a:t>超過平均值上下一個標準差的日子當作有可能是重大事件影響的日子</a:t>
            </a:r>
            <a:endParaRPr lang="zh-CN" altLang="en-US" dirty="0">
              <a:solidFill>
                <a:srgbClr val="FFFFFF"/>
              </a:solidFill>
              <a:latin typeface="微软雅黑" panose="020B0503020204020204" pitchFamily="34" charset="-122"/>
              <a:ea typeface="微软雅黑" panose="020B0503020204020204" pitchFamily="34" charset="-122"/>
            </a:endParaRPr>
          </a:p>
          <a:p>
            <a:endParaRPr kumimoji="1" lang="zh-TW" altLang="en-US" dirty="0"/>
          </a:p>
        </p:txBody>
      </p:sp>
      <p:sp>
        <p:nvSpPr>
          <p:cNvPr id="5" name="文字方塊 4">
            <a:extLst>
              <a:ext uri="{FF2B5EF4-FFF2-40B4-BE49-F238E27FC236}">
                <a16:creationId xmlns="" xmlns:a16="http://schemas.microsoft.com/office/drawing/2014/main" id="{8432B34D-E50B-1C46-9C19-83DCF3124D13}"/>
              </a:ext>
            </a:extLst>
          </p:cNvPr>
          <p:cNvSpPr txBox="1"/>
          <p:nvPr/>
        </p:nvSpPr>
        <p:spPr>
          <a:xfrm>
            <a:off x="7084795" y="3111335"/>
            <a:ext cx="1792079" cy="1477328"/>
          </a:xfrm>
          <a:prstGeom prst="rect">
            <a:avLst/>
          </a:prstGeom>
          <a:noFill/>
        </p:spPr>
        <p:txBody>
          <a:bodyPr wrap="square" rtlCol="0">
            <a:spAutoFit/>
          </a:bodyPr>
          <a:lstStyle/>
          <a:p>
            <a:r>
              <a:rPr lang="zh-TW" altLang="en-US" dirty="0">
                <a:solidFill>
                  <a:srgbClr val="FFFFFF"/>
                </a:solidFill>
                <a:latin typeface="微软雅黑" panose="020B0503020204020204" pitchFamily="34" charset="-122"/>
                <a:ea typeface="微软雅黑" panose="020B0503020204020204" pitchFamily="34" charset="-122"/>
              </a:rPr>
              <a:t>找出這些日子的文章，並從這些文章用</a:t>
            </a:r>
            <a:r>
              <a:rPr lang="en-ID" altLang="zh-TW" dirty="0" err="1">
                <a:solidFill>
                  <a:srgbClr val="FFFFFF"/>
                </a:solidFill>
                <a:latin typeface="微软雅黑" panose="020B0503020204020204" pitchFamily="34" charset="-122"/>
                <a:ea typeface="微软雅黑" panose="020B0503020204020204" pitchFamily="34" charset="-122"/>
              </a:rPr>
              <a:t>df</a:t>
            </a:r>
            <a:r>
              <a:rPr lang="zh-TW" altLang="en-US" dirty="0">
                <a:solidFill>
                  <a:srgbClr val="FFFFFF"/>
                </a:solidFill>
                <a:latin typeface="微软雅黑" panose="020B0503020204020204" pitchFamily="34" charset="-122"/>
                <a:ea typeface="微软雅黑" panose="020B0503020204020204" pitchFamily="34" charset="-122"/>
              </a:rPr>
              <a:t>與卡方找關鍵字</a:t>
            </a:r>
            <a:endParaRPr lang="zh-CN" altLang="en-US" dirty="0">
              <a:solidFill>
                <a:srgbClr val="FFFFFF"/>
              </a:solidFill>
              <a:latin typeface="微软雅黑" panose="020B0503020204020204" pitchFamily="34" charset="-122"/>
              <a:ea typeface="微软雅黑" panose="020B0503020204020204" pitchFamily="34" charset="-122"/>
            </a:endParaRPr>
          </a:p>
          <a:p>
            <a:endParaRPr kumimoji="1" lang="zh-TW" altLang="en-US" dirty="0"/>
          </a:p>
        </p:txBody>
      </p:sp>
      <p:sp>
        <p:nvSpPr>
          <p:cNvPr id="6" name="文字方塊 5">
            <a:extLst>
              <a:ext uri="{FF2B5EF4-FFF2-40B4-BE49-F238E27FC236}">
                <a16:creationId xmlns="" xmlns:a16="http://schemas.microsoft.com/office/drawing/2014/main" id="{C3D98265-CBD0-FE40-9675-23473D012068}"/>
              </a:ext>
            </a:extLst>
          </p:cNvPr>
          <p:cNvSpPr txBox="1"/>
          <p:nvPr/>
        </p:nvSpPr>
        <p:spPr>
          <a:xfrm>
            <a:off x="9946087" y="3032851"/>
            <a:ext cx="1305008" cy="1569660"/>
          </a:xfrm>
          <a:prstGeom prst="rect">
            <a:avLst/>
          </a:prstGeom>
          <a:noFill/>
        </p:spPr>
        <p:txBody>
          <a:bodyPr wrap="square" rtlCol="0">
            <a:spAutoFit/>
          </a:bodyPr>
          <a:lstStyle/>
          <a:p>
            <a:r>
              <a:rPr lang="zh-TW" altLang="en-US" sz="1200" dirty="0">
                <a:solidFill>
                  <a:srgbClr val="FFFFFF"/>
                </a:solidFill>
                <a:latin typeface="微软雅黑" panose="020B0503020204020204" pitchFamily="34" charset="-122"/>
                <a:ea typeface="微软雅黑" panose="020B0503020204020204" pitchFamily="34" charset="-122"/>
              </a:rPr>
              <a:t>用這些關鍵字，使用</a:t>
            </a:r>
            <a:r>
              <a:rPr lang="en-ID" altLang="zh-TW" sz="1200" dirty="0" err="1">
                <a:solidFill>
                  <a:srgbClr val="FFFFFF"/>
                </a:solidFill>
                <a:latin typeface="微软雅黑" panose="020B0503020204020204" pitchFamily="34" charset="-122"/>
                <a:ea typeface="微软雅黑" panose="020B0503020204020204" pitchFamily="34" charset="-122"/>
              </a:rPr>
              <a:t>rf,logistic,knn</a:t>
            </a:r>
            <a:r>
              <a:rPr lang="zh-TW" altLang="en-US" sz="1200" dirty="0">
                <a:solidFill>
                  <a:srgbClr val="FFFFFF"/>
                </a:solidFill>
                <a:latin typeface="微软雅黑" panose="020B0503020204020204" pitchFamily="34" charset="-122"/>
                <a:ea typeface="微软雅黑" panose="020B0503020204020204" pitchFamily="34" charset="-122"/>
              </a:rPr>
              <a:t>模型，預測文章發生後漲或跌，並且三個模型投票，一致就出手</a:t>
            </a:r>
            <a:endParaRPr lang="zh-CN" altLang="en-US" sz="1200" dirty="0">
              <a:solidFill>
                <a:srgbClr val="FFFFFF"/>
              </a:solidFill>
              <a:latin typeface="微软雅黑" panose="020B0503020204020204" pitchFamily="34" charset="-122"/>
              <a:ea typeface="微软雅黑" panose="020B0503020204020204" pitchFamily="34" charset="-122"/>
            </a:endParaRPr>
          </a:p>
          <a:p>
            <a:endParaRPr kumimoji="1" lang="zh-TW" altLang="en-US" sz="1200" dirty="0"/>
          </a:p>
        </p:txBody>
      </p:sp>
    </p:spTree>
    <p:extLst>
      <p:ext uri="{BB962C8B-B14F-4D97-AF65-F5344CB8AC3E}">
        <p14:creationId xmlns:p14="http://schemas.microsoft.com/office/powerpoint/2010/main" val="3854214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 xmlns:a16="http://schemas.microsoft.com/office/drawing/2014/main" id="{89DADDCA-ECAD-4038-8339-B43EFD1930C1}"/>
              </a:ext>
            </a:extLst>
          </p:cNvPr>
          <p:cNvPicPr>
            <a:picLocks noChangeAspect="1"/>
          </p:cNvPicPr>
          <p:nvPr/>
        </p:nvPicPr>
        <p:blipFill>
          <a:blip r:embed="rId2"/>
          <a:stretch>
            <a:fillRect/>
          </a:stretch>
        </p:blipFill>
        <p:spPr>
          <a:xfrm>
            <a:off x="410145" y="2170560"/>
            <a:ext cx="11371707" cy="1894017"/>
          </a:xfrm>
          <a:prstGeom prst="rect">
            <a:avLst/>
          </a:prstGeom>
        </p:spPr>
      </p:pic>
      <p:sp>
        <p:nvSpPr>
          <p:cNvPr id="4" name="TextBox 15">
            <a:extLst>
              <a:ext uri="{FF2B5EF4-FFF2-40B4-BE49-F238E27FC236}">
                <a16:creationId xmlns="" xmlns:a16="http://schemas.microsoft.com/office/drawing/2014/main" id="{624995A7-F386-48AE-BA2D-8D1C336248CC}"/>
              </a:ext>
            </a:extLst>
          </p:cNvPr>
          <p:cNvSpPr txBox="1"/>
          <p:nvPr/>
        </p:nvSpPr>
        <p:spPr>
          <a:xfrm>
            <a:off x="3411888" y="1537604"/>
            <a:ext cx="5838092" cy="499560"/>
          </a:xfrm>
          <a:prstGeom prst="rect">
            <a:avLst/>
          </a:prstGeom>
          <a:noFill/>
        </p:spPr>
        <p:txBody>
          <a:bodyPr wrap="square" rtlCol="0">
            <a:spAutoFit/>
          </a:bodyPr>
          <a:lstStyle/>
          <a:p>
            <a:pPr>
              <a:lnSpc>
                <a:spcPct val="150000"/>
              </a:lnSpc>
            </a:pPr>
            <a:r>
              <a:rPr lang="zh-TW" altLang="en-US" sz="2000" dirty="0">
                <a:solidFill>
                  <a:srgbClr val="E5B704"/>
                </a:solidFill>
                <a:latin typeface="微软雅黑" panose="020B0503020204020204" pitchFamily="34" charset="-122"/>
                <a:ea typeface="微软雅黑" panose="020B0503020204020204" pitchFamily="34" charset="-122"/>
              </a:rPr>
              <a:t>針對每個個股算</a:t>
            </a:r>
            <a:r>
              <a:rPr lang="en-ID" altLang="zh-TW" sz="2000" dirty="0">
                <a:solidFill>
                  <a:srgbClr val="E5B704"/>
                </a:solidFill>
                <a:latin typeface="微软雅黑" panose="020B0503020204020204" pitchFamily="34" charset="-122"/>
                <a:ea typeface="微软雅黑" panose="020B0503020204020204" pitchFamily="34" charset="-122"/>
              </a:rPr>
              <a:t>return</a:t>
            </a:r>
            <a:r>
              <a:rPr lang="en-US" altLang="zh-TW" sz="2000" dirty="0">
                <a:solidFill>
                  <a:srgbClr val="E5B704"/>
                </a:solidFill>
                <a:latin typeface="微软雅黑" panose="020B0503020204020204" pitchFamily="34" charset="-122"/>
                <a:ea typeface="微软雅黑" panose="020B0503020204020204" pitchFamily="34" charset="-122"/>
              </a:rPr>
              <a:t>( (</a:t>
            </a:r>
            <a:r>
              <a:rPr lang="zh-TW" altLang="en-US" sz="2000" dirty="0">
                <a:solidFill>
                  <a:srgbClr val="E5B704"/>
                </a:solidFill>
                <a:latin typeface="微软雅黑" panose="020B0503020204020204" pitchFamily="34" charset="-122"/>
                <a:ea typeface="微软雅黑" panose="020B0503020204020204" pitchFamily="34" charset="-122"/>
              </a:rPr>
              <a:t>今日收盤價</a:t>
            </a:r>
            <a:r>
              <a:rPr lang="en-ID" altLang="zh-TW" sz="2000" dirty="0">
                <a:solidFill>
                  <a:srgbClr val="E5B704"/>
                </a:solidFill>
                <a:latin typeface="微软雅黑" panose="020B0503020204020204" pitchFamily="34" charset="-122"/>
                <a:ea typeface="微软雅黑" panose="020B0503020204020204" pitchFamily="34" charset="-122"/>
              </a:rPr>
              <a:t>-</a:t>
            </a:r>
            <a:r>
              <a:rPr lang="zh-TW" altLang="en-US" sz="2000" dirty="0">
                <a:solidFill>
                  <a:srgbClr val="E5B704"/>
                </a:solidFill>
                <a:latin typeface="微软雅黑" panose="020B0503020204020204" pitchFamily="34" charset="-122"/>
                <a:ea typeface="微软雅黑" panose="020B0503020204020204" pitchFamily="34" charset="-122"/>
              </a:rPr>
              <a:t>昨日</a:t>
            </a:r>
            <a:r>
              <a:rPr lang="en-ID" altLang="zh-TW" sz="2000" dirty="0">
                <a:solidFill>
                  <a:srgbClr val="E5B704"/>
                </a:solidFill>
                <a:latin typeface="微软雅黑" panose="020B0503020204020204" pitchFamily="34" charset="-122"/>
                <a:ea typeface="微软雅黑" panose="020B0503020204020204" pitchFamily="34" charset="-122"/>
              </a:rPr>
              <a:t>)/</a:t>
            </a:r>
            <a:r>
              <a:rPr lang="zh-TW" altLang="en-US" sz="2000" dirty="0">
                <a:solidFill>
                  <a:srgbClr val="E5B704"/>
                </a:solidFill>
                <a:latin typeface="微软雅黑" panose="020B0503020204020204" pitchFamily="34" charset="-122"/>
                <a:ea typeface="微软雅黑" panose="020B0503020204020204" pitchFamily="34" charset="-122"/>
              </a:rPr>
              <a:t>昨日</a:t>
            </a:r>
            <a:r>
              <a:rPr lang="en-ID" altLang="zh-TW" sz="2000" dirty="0">
                <a:solidFill>
                  <a:srgbClr val="E5B704"/>
                </a:solidFill>
                <a:latin typeface="微软雅黑" panose="020B0503020204020204" pitchFamily="34" charset="-122"/>
                <a:ea typeface="微软雅黑" panose="020B0503020204020204" pitchFamily="34" charset="-122"/>
              </a:rPr>
              <a:t> )</a:t>
            </a:r>
            <a:endParaRPr lang="zh-CN" altLang="en-US" sz="2000" dirty="0">
              <a:solidFill>
                <a:srgbClr val="E5B704"/>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 xmlns:a16="http://schemas.microsoft.com/office/drawing/2014/main" id="{2B63B134-0C85-44B1-A904-F1830A38E6DB}"/>
              </a:ext>
            </a:extLst>
          </p:cNvPr>
          <p:cNvSpPr/>
          <p:nvPr/>
        </p:nvSpPr>
        <p:spPr>
          <a:xfrm>
            <a:off x="2221676" y="834146"/>
            <a:ext cx="7948010" cy="584775"/>
          </a:xfrm>
          <a:prstGeom prst="rect">
            <a:avLst/>
          </a:prstGeom>
          <a:solidFill>
            <a:schemeClr val="bg1">
              <a:lumMod val="50000"/>
            </a:schemeClr>
          </a:solidFill>
        </p:spPr>
        <p:txBody>
          <a:bodyPr wrap="none">
            <a:spAutoFit/>
          </a:bodyPr>
          <a:lstStyle/>
          <a:p>
            <a:r>
              <a:rPr lang="en-US" altLang="zh-TW" sz="3200" b="1" dirty="0">
                <a:solidFill>
                  <a:schemeClr val="bg1"/>
                </a:solidFill>
                <a:latin typeface="微软雅黑" panose="020B0503020204020204" pitchFamily="34" charset="-122"/>
                <a:ea typeface="微软雅黑" panose="020B0503020204020204" pitchFamily="34" charset="-122"/>
              </a:rPr>
              <a:t>1.</a:t>
            </a:r>
            <a:r>
              <a:rPr lang="zh-TW" altLang="en-US" sz="3200" b="1" dirty="0">
                <a:solidFill>
                  <a:schemeClr val="bg1"/>
                </a:solidFill>
                <a:latin typeface="微软雅黑" panose="020B0503020204020204" pitchFamily="34" charset="-122"/>
                <a:ea typeface="微软雅黑" panose="020B0503020204020204" pitchFamily="34" charset="-122"/>
              </a:rPr>
              <a:t>挑選台灣</a:t>
            </a:r>
            <a:r>
              <a:rPr lang="en-ID" altLang="zh-TW" sz="3200" b="1" dirty="0">
                <a:solidFill>
                  <a:schemeClr val="bg1"/>
                </a:solidFill>
                <a:latin typeface="微软雅黑" panose="020B0503020204020204" pitchFamily="34" charset="-122"/>
                <a:ea typeface="微软雅黑" panose="020B0503020204020204" pitchFamily="34" charset="-122"/>
              </a:rPr>
              <a:t>50</a:t>
            </a:r>
            <a:r>
              <a:rPr lang="zh-TW" altLang="en-US" sz="3200" b="1" dirty="0">
                <a:solidFill>
                  <a:schemeClr val="bg1"/>
                </a:solidFill>
                <a:latin typeface="微软雅黑" panose="020B0503020204020204" pitchFamily="34" charset="-122"/>
                <a:ea typeface="微软雅黑" panose="020B0503020204020204" pitchFamily="34" charset="-122"/>
              </a:rPr>
              <a:t>的成分個股</a:t>
            </a:r>
            <a:r>
              <a:rPr lang="en-ID" altLang="zh-TW" sz="3200" b="1" dirty="0">
                <a:solidFill>
                  <a:schemeClr val="bg1"/>
                </a:solidFill>
                <a:latin typeface="微软雅黑" panose="020B0503020204020204" pitchFamily="34" charset="-122"/>
                <a:ea typeface="微软雅黑" panose="020B0503020204020204" pitchFamily="34" charset="-122"/>
              </a:rPr>
              <a:t>(</a:t>
            </a:r>
            <a:r>
              <a:rPr lang="zh-TW" altLang="en-US" sz="3200" b="1" dirty="0">
                <a:solidFill>
                  <a:schemeClr val="bg1"/>
                </a:solidFill>
                <a:latin typeface="微软雅黑" panose="020B0503020204020204" pitchFamily="34" charset="-122"/>
                <a:ea typeface="微软雅黑" panose="020B0503020204020204" pitchFamily="34" charset="-122"/>
              </a:rPr>
              <a:t>鴻海、台積電等</a:t>
            </a:r>
            <a:r>
              <a:rPr lang="en-ID" altLang="zh-TW" sz="3200" b="1" dirty="0">
                <a:solidFill>
                  <a:schemeClr val="bg1"/>
                </a:solidFill>
                <a:latin typeface="微软雅黑" panose="020B0503020204020204" pitchFamily="34" charset="-122"/>
                <a:ea typeface="微软雅黑" panose="020B0503020204020204" pitchFamily="34" charset="-122"/>
              </a:rPr>
              <a:t>)</a:t>
            </a:r>
            <a:endParaRPr lang="zh-CN" altLang="en-US" sz="3200" b="1" dirty="0">
              <a:solidFill>
                <a:schemeClr val="bg1"/>
              </a:solidFill>
            </a:endParaRPr>
          </a:p>
        </p:txBody>
      </p:sp>
      <p:pic>
        <p:nvPicPr>
          <p:cNvPr id="6" name="圖片 5">
            <a:extLst>
              <a:ext uri="{FF2B5EF4-FFF2-40B4-BE49-F238E27FC236}">
                <a16:creationId xmlns="" xmlns:a16="http://schemas.microsoft.com/office/drawing/2014/main" id="{A2B0D92F-2549-40DF-AEB8-BDE59D9689AB}"/>
              </a:ext>
            </a:extLst>
          </p:cNvPr>
          <p:cNvPicPr>
            <a:picLocks noChangeAspect="1"/>
          </p:cNvPicPr>
          <p:nvPr/>
        </p:nvPicPr>
        <p:blipFill>
          <a:blip r:embed="rId3"/>
          <a:stretch>
            <a:fillRect/>
          </a:stretch>
        </p:blipFill>
        <p:spPr>
          <a:xfrm>
            <a:off x="1195387" y="4183260"/>
            <a:ext cx="9801225" cy="2064856"/>
          </a:xfrm>
          <a:prstGeom prst="rect">
            <a:avLst/>
          </a:prstGeom>
        </p:spPr>
      </p:pic>
    </p:spTree>
    <p:extLst>
      <p:ext uri="{BB962C8B-B14F-4D97-AF65-F5344CB8AC3E}">
        <p14:creationId xmlns:p14="http://schemas.microsoft.com/office/powerpoint/2010/main" val="1921025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 xmlns:a16="http://schemas.microsoft.com/office/drawing/2014/main" id="{B9C9DF8D-B4AE-43A3-84DD-B5DA597A3575}"/>
              </a:ext>
            </a:extLst>
          </p:cNvPr>
          <p:cNvSpPr/>
          <p:nvPr/>
        </p:nvSpPr>
        <p:spPr>
          <a:xfrm>
            <a:off x="1458325" y="1745352"/>
            <a:ext cx="9036808" cy="400110"/>
          </a:xfrm>
          <a:prstGeom prst="rect">
            <a:avLst/>
          </a:prstGeom>
          <a:noFill/>
        </p:spPr>
        <p:txBody>
          <a:bodyPr wrap="square">
            <a:spAutoFit/>
          </a:bodyPr>
          <a:lstStyle/>
          <a:p>
            <a:pPr algn="ctr"/>
            <a:r>
              <a:rPr lang="zh-TW" altLang="en-US" sz="2000" dirty="0">
                <a:solidFill>
                  <a:srgbClr val="E5B704"/>
                </a:solidFill>
                <a:latin typeface="微软雅黑" panose="020B0503020204020204" pitchFamily="34" charset="-122"/>
                <a:ea typeface="微软雅黑" panose="020B0503020204020204" pitchFamily="34" charset="-122"/>
              </a:rPr>
              <a:t>針對各個成分股的</a:t>
            </a:r>
            <a:r>
              <a:rPr lang="en-ID" altLang="zh-TW" sz="2000" dirty="0">
                <a:solidFill>
                  <a:srgbClr val="E5B704"/>
                </a:solidFill>
                <a:latin typeface="微软雅黑" panose="020B0503020204020204" pitchFamily="34" charset="-122"/>
                <a:ea typeface="微软雅黑" panose="020B0503020204020204" pitchFamily="34" charset="-122"/>
              </a:rPr>
              <a:t>return</a:t>
            </a:r>
            <a:r>
              <a:rPr lang="zh-TW" altLang="en-US" sz="2000" dirty="0">
                <a:solidFill>
                  <a:srgbClr val="E5B704"/>
                </a:solidFill>
                <a:latin typeface="微软雅黑" panose="020B0503020204020204" pitchFamily="34" charset="-122"/>
                <a:ea typeface="微软雅黑" panose="020B0503020204020204" pitchFamily="34" charset="-122"/>
              </a:rPr>
              <a:t>算出平均值與標準差</a:t>
            </a:r>
            <a:endParaRPr lang="en-ID" altLang="zh-TW" sz="2000" dirty="0">
              <a:solidFill>
                <a:srgbClr val="E5B704"/>
              </a:solidFill>
              <a:latin typeface="微软雅黑" panose="020B0503020204020204" pitchFamily="34" charset="-122"/>
              <a:ea typeface="微软雅黑" panose="020B0503020204020204" pitchFamily="34" charset="-122"/>
            </a:endParaRPr>
          </a:p>
        </p:txBody>
      </p:sp>
      <p:pic>
        <p:nvPicPr>
          <p:cNvPr id="4" name="圖片 3">
            <a:extLst>
              <a:ext uri="{FF2B5EF4-FFF2-40B4-BE49-F238E27FC236}">
                <a16:creationId xmlns="" xmlns:a16="http://schemas.microsoft.com/office/drawing/2014/main" id="{8BD9C7A0-29A4-4490-84B7-99A4076948D5}"/>
              </a:ext>
            </a:extLst>
          </p:cNvPr>
          <p:cNvPicPr>
            <a:picLocks noChangeAspect="1"/>
          </p:cNvPicPr>
          <p:nvPr/>
        </p:nvPicPr>
        <p:blipFill>
          <a:blip r:embed="rId2"/>
          <a:stretch>
            <a:fillRect/>
          </a:stretch>
        </p:blipFill>
        <p:spPr>
          <a:xfrm>
            <a:off x="527167" y="2471894"/>
            <a:ext cx="11337027" cy="3811707"/>
          </a:xfrm>
          <a:prstGeom prst="rect">
            <a:avLst/>
          </a:prstGeom>
        </p:spPr>
      </p:pic>
      <p:sp>
        <p:nvSpPr>
          <p:cNvPr id="5" name="矩形 4">
            <a:extLst>
              <a:ext uri="{FF2B5EF4-FFF2-40B4-BE49-F238E27FC236}">
                <a16:creationId xmlns="" xmlns:a16="http://schemas.microsoft.com/office/drawing/2014/main" id="{16BA67B9-FDAE-4E41-8295-7FC7E0691C9F}"/>
              </a:ext>
            </a:extLst>
          </p:cNvPr>
          <p:cNvSpPr/>
          <p:nvPr/>
        </p:nvSpPr>
        <p:spPr>
          <a:xfrm>
            <a:off x="2221676" y="834146"/>
            <a:ext cx="7948010" cy="584775"/>
          </a:xfrm>
          <a:prstGeom prst="rect">
            <a:avLst/>
          </a:prstGeom>
          <a:solidFill>
            <a:schemeClr val="bg1">
              <a:lumMod val="50000"/>
            </a:schemeClr>
          </a:solidFill>
        </p:spPr>
        <p:txBody>
          <a:bodyPr wrap="none">
            <a:spAutoFit/>
          </a:bodyPr>
          <a:lstStyle/>
          <a:p>
            <a:r>
              <a:rPr lang="en-US" altLang="zh-TW" sz="3200" b="1" dirty="0">
                <a:solidFill>
                  <a:schemeClr val="bg1"/>
                </a:solidFill>
                <a:latin typeface="微软雅黑" panose="020B0503020204020204" pitchFamily="34" charset="-122"/>
                <a:ea typeface="微软雅黑" panose="020B0503020204020204" pitchFamily="34" charset="-122"/>
              </a:rPr>
              <a:t>1.</a:t>
            </a:r>
            <a:r>
              <a:rPr lang="zh-TW" altLang="en-US" sz="3200" b="1" dirty="0">
                <a:solidFill>
                  <a:schemeClr val="bg1"/>
                </a:solidFill>
                <a:latin typeface="微软雅黑" panose="020B0503020204020204" pitchFamily="34" charset="-122"/>
                <a:ea typeface="微软雅黑" panose="020B0503020204020204" pitchFamily="34" charset="-122"/>
              </a:rPr>
              <a:t>挑選台灣</a:t>
            </a:r>
            <a:r>
              <a:rPr lang="en-ID" altLang="zh-TW" sz="3200" b="1" dirty="0">
                <a:solidFill>
                  <a:schemeClr val="bg1"/>
                </a:solidFill>
                <a:latin typeface="微软雅黑" panose="020B0503020204020204" pitchFamily="34" charset="-122"/>
                <a:ea typeface="微软雅黑" panose="020B0503020204020204" pitchFamily="34" charset="-122"/>
              </a:rPr>
              <a:t>50</a:t>
            </a:r>
            <a:r>
              <a:rPr lang="zh-TW" altLang="en-US" sz="3200" b="1" dirty="0">
                <a:solidFill>
                  <a:schemeClr val="bg1"/>
                </a:solidFill>
                <a:latin typeface="微软雅黑" panose="020B0503020204020204" pitchFamily="34" charset="-122"/>
                <a:ea typeface="微软雅黑" panose="020B0503020204020204" pitchFamily="34" charset="-122"/>
              </a:rPr>
              <a:t>的成分個股</a:t>
            </a:r>
            <a:r>
              <a:rPr lang="en-ID" altLang="zh-TW" sz="3200" b="1" dirty="0">
                <a:solidFill>
                  <a:schemeClr val="bg1"/>
                </a:solidFill>
                <a:latin typeface="微软雅黑" panose="020B0503020204020204" pitchFamily="34" charset="-122"/>
                <a:ea typeface="微软雅黑" panose="020B0503020204020204" pitchFamily="34" charset="-122"/>
              </a:rPr>
              <a:t>(</a:t>
            </a:r>
            <a:r>
              <a:rPr lang="zh-TW" altLang="en-US" sz="3200" b="1" dirty="0">
                <a:solidFill>
                  <a:schemeClr val="bg1"/>
                </a:solidFill>
                <a:latin typeface="微软雅黑" panose="020B0503020204020204" pitchFamily="34" charset="-122"/>
                <a:ea typeface="微软雅黑" panose="020B0503020204020204" pitchFamily="34" charset="-122"/>
              </a:rPr>
              <a:t>鴻海、台積電等</a:t>
            </a:r>
            <a:r>
              <a:rPr lang="en-ID" altLang="zh-TW" sz="3200" b="1" dirty="0">
                <a:solidFill>
                  <a:schemeClr val="bg1"/>
                </a:solidFill>
                <a:latin typeface="微软雅黑" panose="020B0503020204020204" pitchFamily="34" charset="-122"/>
                <a:ea typeface="微软雅黑" panose="020B0503020204020204" pitchFamily="34" charset="-122"/>
              </a:rPr>
              <a:t>)</a:t>
            </a:r>
            <a:endParaRPr lang="zh-CN" altLang="en-US" sz="3200" b="1" dirty="0">
              <a:solidFill>
                <a:schemeClr val="bg1"/>
              </a:solidFill>
            </a:endParaRPr>
          </a:p>
        </p:txBody>
      </p:sp>
    </p:spTree>
    <p:extLst>
      <p:ext uri="{BB962C8B-B14F-4D97-AF65-F5344CB8AC3E}">
        <p14:creationId xmlns:p14="http://schemas.microsoft.com/office/powerpoint/2010/main" val="1686772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 xmlns:a16="http://schemas.microsoft.com/office/drawing/2014/main" id="{A5ED547C-6D99-4483-B972-B9F6508BD718}"/>
              </a:ext>
            </a:extLst>
          </p:cNvPr>
          <p:cNvPicPr>
            <a:picLocks noChangeAspect="1"/>
          </p:cNvPicPr>
          <p:nvPr/>
        </p:nvPicPr>
        <p:blipFill>
          <a:blip r:embed="rId2"/>
          <a:stretch>
            <a:fillRect/>
          </a:stretch>
        </p:blipFill>
        <p:spPr>
          <a:xfrm>
            <a:off x="837327" y="2681823"/>
            <a:ext cx="10825802" cy="3366876"/>
          </a:xfrm>
          <a:prstGeom prst="rect">
            <a:avLst/>
          </a:prstGeom>
        </p:spPr>
      </p:pic>
      <p:sp>
        <p:nvSpPr>
          <p:cNvPr id="3" name="矩形 2">
            <a:extLst>
              <a:ext uri="{FF2B5EF4-FFF2-40B4-BE49-F238E27FC236}">
                <a16:creationId xmlns="" xmlns:a16="http://schemas.microsoft.com/office/drawing/2014/main" id="{66925353-B21C-4A13-89FF-4FD22D9BE4CD}"/>
              </a:ext>
            </a:extLst>
          </p:cNvPr>
          <p:cNvSpPr/>
          <p:nvPr/>
        </p:nvSpPr>
        <p:spPr>
          <a:xfrm>
            <a:off x="3292940" y="718177"/>
            <a:ext cx="5606116" cy="584775"/>
          </a:xfrm>
          <a:prstGeom prst="rect">
            <a:avLst/>
          </a:prstGeom>
          <a:solidFill>
            <a:schemeClr val="bg1">
              <a:lumMod val="50000"/>
            </a:schemeClr>
          </a:solidFill>
        </p:spPr>
        <p:txBody>
          <a:bodyPr wrap="square">
            <a:spAutoFit/>
          </a:bodyPr>
          <a:lstStyle/>
          <a:p>
            <a:pPr algn="ctr"/>
            <a:r>
              <a:rPr lang="en-US" altLang="zh-TW" sz="3200" b="1" dirty="0">
                <a:solidFill>
                  <a:schemeClr val="bg1"/>
                </a:solidFill>
                <a:latin typeface="微软雅黑" panose="020B0503020204020204" pitchFamily="34" charset="-122"/>
                <a:ea typeface="微软雅黑" panose="020B0503020204020204" pitchFamily="34" charset="-122"/>
              </a:rPr>
              <a:t>2.</a:t>
            </a:r>
            <a:r>
              <a:rPr lang="zh-CN" altLang="en-US" sz="3200" b="1" dirty="0">
                <a:solidFill>
                  <a:schemeClr val="bg1"/>
                </a:solidFill>
                <a:latin typeface="微软雅黑" panose="020B0503020204020204" pitchFamily="34" charset="-122"/>
                <a:ea typeface="微软雅黑" panose="020B0503020204020204" pitchFamily="34" charset="-122"/>
              </a:rPr>
              <a:t>找出</a:t>
            </a:r>
            <a:r>
              <a:rPr lang="zh-TW" altLang="en-US" sz="3200" b="1" dirty="0">
                <a:solidFill>
                  <a:schemeClr val="bg1"/>
                </a:solidFill>
                <a:latin typeface="微软雅黑" panose="020B0503020204020204" pitchFamily="34" charset="-122"/>
                <a:ea typeface="微软雅黑" panose="020B0503020204020204" pitchFamily="34" charset="-122"/>
              </a:rPr>
              <a:t>可能有重大事件的日期</a:t>
            </a:r>
            <a:endParaRPr lang="en-ID" altLang="zh-TW" sz="3200" b="1" dirty="0">
              <a:solidFill>
                <a:schemeClr val="bg1"/>
              </a:solidFill>
              <a:latin typeface="微软雅黑" panose="020B0503020204020204" pitchFamily="34" charset="-122"/>
              <a:ea typeface="微软雅黑" panose="020B0503020204020204" pitchFamily="34" charset="-122"/>
            </a:endParaRPr>
          </a:p>
        </p:txBody>
      </p:sp>
      <p:sp>
        <p:nvSpPr>
          <p:cNvPr id="4" name="TextBox 15">
            <a:extLst>
              <a:ext uri="{FF2B5EF4-FFF2-40B4-BE49-F238E27FC236}">
                <a16:creationId xmlns="" xmlns:a16="http://schemas.microsoft.com/office/drawing/2014/main" id="{CBD45D98-299E-4D3E-A914-BA78766346E0}"/>
              </a:ext>
            </a:extLst>
          </p:cNvPr>
          <p:cNvSpPr txBox="1"/>
          <p:nvPr/>
        </p:nvSpPr>
        <p:spPr>
          <a:xfrm>
            <a:off x="2401085" y="1475318"/>
            <a:ext cx="7389827" cy="861774"/>
          </a:xfrm>
          <a:prstGeom prst="rect">
            <a:avLst/>
          </a:prstGeom>
          <a:noFill/>
        </p:spPr>
        <p:txBody>
          <a:bodyPr wrap="square" rtlCol="0">
            <a:spAutoFit/>
          </a:bodyPr>
          <a:lstStyle/>
          <a:p>
            <a:pPr algn="r">
              <a:lnSpc>
                <a:spcPct val="150000"/>
              </a:lnSpc>
            </a:pPr>
            <a:r>
              <a:rPr lang="zh-TW" altLang="en-US" sz="2000" dirty="0">
                <a:solidFill>
                  <a:srgbClr val="E5B704"/>
                </a:solidFill>
                <a:latin typeface="微软雅黑" panose="020B0503020204020204" pitchFamily="34" charset="-122"/>
                <a:ea typeface="微软雅黑" panose="020B0503020204020204" pitchFamily="34" charset="-122"/>
              </a:rPr>
              <a:t>以每個成分股的平均</a:t>
            </a:r>
            <a:r>
              <a:rPr lang="en-ID" altLang="zh-TW" sz="2000" dirty="0">
                <a:solidFill>
                  <a:srgbClr val="E5B704"/>
                </a:solidFill>
                <a:latin typeface="微软雅黑" panose="020B0503020204020204" pitchFamily="34" charset="-122"/>
                <a:ea typeface="微软雅黑" panose="020B0503020204020204" pitchFamily="34" charset="-122"/>
              </a:rPr>
              <a:t>return</a:t>
            </a:r>
            <a:r>
              <a:rPr lang="zh-TW" altLang="en-US" sz="2000" dirty="0">
                <a:solidFill>
                  <a:srgbClr val="E5B704"/>
                </a:solidFill>
                <a:latin typeface="微软雅黑" panose="020B0503020204020204" pitchFamily="34" charset="-122"/>
                <a:ea typeface="微软雅黑" panose="020B0503020204020204" pitchFamily="34" charset="-122"/>
              </a:rPr>
              <a:t>，上下一個標準差當作範圍搜尋文章</a:t>
            </a:r>
            <a:endParaRPr lang="en-US" altLang="zh-TW" sz="2000" dirty="0">
              <a:solidFill>
                <a:srgbClr val="E5B704"/>
              </a:solidFill>
              <a:latin typeface="微软雅黑" panose="020B0503020204020204" pitchFamily="34" charset="-122"/>
              <a:ea typeface="微软雅黑" panose="020B0503020204020204" pitchFamily="34" charset="-122"/>
            </a:endParaRPr>
          </a:p>
          <a:p>
            <a:pPr algn="ctr"/>
            <a:r>
              <a:rPr lang="zh-TW" altLang="en-US" sz="2000" dirty="0">
                <a:solidFill>
                  <a:srgbClr val="E5B704"/>
                </a:solidFill>
                <a:latin typeface="微软雅黑" panose="020B0503020204020204" pitchFamily="34" charset="-122"/>
                <a:ea typeface="微软雅黑" panose="020B0503020204020204" pitchFamily="34" charset="-122"/>
              </a:rPr>
              <a:t>以報酬超過平均值一個標準差當作大漲大跌的日子</a:t>
            </a:r>
            <a:endParaRPr lang="en-ID" altLang="zh-TW" sz="2000" dirty="0">
              <a:solidFill>
                <a:srgbClr val="E5B70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24643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 xmlns:a16="http://schemas.microsoft.com/office/drawing/2014/main" id="{ED6E3300-44C7-46A4-89DF-E0678F816B31}"/>
              </a:ext>
            </a:extLst>
          </p:cNvPr>
          <p:cNvPicPr>
            <a:picLocks noChangeAspect="1"/>
          </p:cNvPicPr>
          <p:nvPr/>
        </p:nvPicPr>
        <p:blipFill>
          <a:blip r:embed="rId2"/>
          <a:stretch>
            <a:fillRect/>
          </a:stretch>
        </p:blipFill>
        <p:spPr>
          <a:xfrm>
            <a:off x="824533" y="2636445"/>
            <a:ext cx="10542933" cy="2240215"/>
          </a:xfrm>
          <a:prstGeom prst="rect">
            <a:avLst/>
          </a:prstGeom>
        </p:spPr>
      </p:pic>
      <p:sp>
        <p:nvSpPr>
          <p:cNvPr id="3" name="矩形 2">
            <a:extLst>
              <a:ext uri="{FF2B5EF4-FFF2-40B4-BE49-F238E27FC236}">
                <a16:creationId xmlns="" xmlns:a16="http://schemas.microsoft.com/office/drawing/2014/main" id="{8A77D194-FDE7-4E64-8F24-BA3A1928292E}"/>
              </a:ext>
            </a:extLst>
          </p:cNvPr>
          <p:cNvSpPr/>
          <p:nvPr/>
        </p:nvSpPr>
        <p:spPr>
          <a:xfrm>
            <a:off x="3165294" y="1718628"/>
            <a:ext cx="5626282" cy="400110"/>
          </a:xfrm>
          <a:prstGeom prst="rect">
            <a:avLst/>
          </a:prstGeom>
          <a:noFill/>
        </p:spPr>
        <p:txBody>
          <a:bodyPr wrap="square">
            <a:spAutoFit/>
          </a:bodyPr>
          <a:lstStyle/>
          <a:p>
            <a:pPr algn="ctr"/>
            <a:r>
              <a:rPr lang="zh-TW" altLang="en-US" sz="2000" dirty="0">
                <a:solidFill>
                  <a:srgbClr val="E5B704"/>
                </a:solidFill>
                <a:latin typeface="微软雅黑" panose="020B0503020204020204" pitchFamily="34" charset="-122"/>
                <a:ea typeface="微软雅黑" panose="020B0503020204020204" pitchFamily="34" charset="-122"/>
              </a:rPr>
              <a:t>儲存每個個股大漲大跌的日子</a:t>
            </a:r>
            <a:endParaRPr lang="en-ID" altLang="zh-TW" sz="2000" dirty="0">
              <a:solidFill>
                <a:srgbClr val="E5B704"/>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 xmlns:a16="http://schemas.microsoft.com/office/drawing/2014/main" id="{6B6DE912-EDC3-9340-BE61-DF65BE01C879}"/>
              </a:ext>
            </a:extLst>
          </p:cNvPr>
          <p:cNvSpPr/>
          <p:nvPr/>
        </p:nvSpPr>
        <p:spPr>
          <a:xfrm>
            <a:off x="3292940" y="718177"/>
            <a:ext cx="5606116" cy="584775"/>
          </a:xfrm>
          <a:prstGeom prst="rect">
            <a:avLst/>
          </a:prstGeom>
          <a:solidFill>
            <a:schemeClr val="bg1">
              <a:lumMod val="50000"/>
            </a:schemeClr>
          </a:solidFill>
        </p:spPr>
        <p:txBody>
          <a:bodyPr wrap="square">
            <a:spAutoFit/>
          </a:bodyPr>
          <a:lstStyle/>
          <a:p>
            <a:pPr algn="ctr"/>
            <a:r>
              <a:rPr lang="en-US" altLang="zh-TW" sz="3200" b="1" dirty="0">
                <a:solidFill>
                  <a:schemeClr val="bg1"/>
                </a:solidFill>
                <a:latin typeface="微软雅黑" panose="020B0503020204020204" pitchFamily="34" charset="-122"/>
                <a:ea typeface="微软雅黑" panose="020B0503020204020204" pitchFamily="34" charset="-122"/>
              </a:rPr>
              <a:t>2.</a:t>
            </a:r>
            <a:r>
              <a:rPr lang="zh-CN" altLang="en-US" sz="3200" b="1" dirty="0">
                <a:solidFill>
                  <a:schemeClr val="bg1"/>
                </a:solidFill>
                <a:latin typeface="微软雅黑" panose="020B0503020204020204" pitchFamily="34" charset="-122"/>
                <a:ea typeface="微软雅黑" panose="020B0503020204020204" pitchFamily="34" charset="-122"/>
              </a:rPr>
              <a:t>找出</a:t>
            </a:r>
            <a:r>
              <a:rPr lang="zh-TW" altLang="en-US" sz="3200" b="1" dirty="0">
                <a:solidFill>
                  <a:schemeClr val="bg1"/>
                </a:solidFill>
                <a:latin typeface="微软雅黑" panose="020B0503020204020204" pitchFamily="34" charset="-122"/>
                <a:ea typeface="微软雅黑" panose="020B0503020204020204" pitchFamily="34" charset="-122"/>
              </a:rPr>
              <a:t>可能有重大事件的日期</a:t>
            </a:r>
            <a:endParaRPr lang="en-ID" altLang="zh-TW" sz="32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56895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 xmlns:a16="http://schemas.microsoft.com/office/drawing/2014/main" id="{FA5FF5A6-FE0F-4EE7-880C-4301EB98B925}"/>
              </a:ext>
            </a:extLst>
          </p:cNvPr>
          <p:cNvPicPr>
            <a:picLocks noChangeAspect="1"/>
          </p:cNvPicPr>
          <p:nvPr/>
        </p:nvPicPr>
        <p:blipFill>
          <a:blip r:embed="rId2"/>
          <a:stretch>
            <a:fillRect/>
          </a:stretch>
        </p:blipFill>
        <p:spPr>
          <a:xfrm>
            <a:off x="2594940" y="2165694"/>
            <a:ext cx="7002117" cy="4163215"/>
          </a:xfrm>
          <a:prstGeom prst="rect">
            <a:avLst/>
          </a:prstGeom>
        </p:spPr>
      </p:pic>
      <p:sp>
        <p:nvSpPr>
          <p:cNvPr id="4" name="矩形 3">
            <a:extLst>
              <a:ext uri="{FF2B5EF4-FFF2-40B4-BE49-F238E27FC236}">
                <a16:creationId xmlns="" xmlns:a16="http://schemas.microsoft.com/office/drawing/2014/main" id="{D5E64B20-F7DE-430C-83DA-54B91B1A1811}"/>
              </a:ext>
            </a:extLst>
          </p:cNvPr>
          <p:cNvSpPr/>
          <p:nvPr/>
        </p:nvSpPr>
        <p:spPr>
          <a:xfrm>
            <a:off x="653684" y="1503322"/>
            <a:ext cx="10884625" cy="400110"/>
          </a:xfrm>
          <a:prstGeom prst="rect">
            <a:avLst/>
          </a:prstGeom>
          <a:noFill/>
        </p:spPr>
        <p:txBody>
          <a:bodyPr wrap="square">
            <a:spAutoFit/>
          </a:bodyPr>
          <a:lstStyle/>
          <a:p>
            <a:pPr algn="ctr"/>
            <a:r>
              <a:rPr lang="zh-TW" altLang="en-US" sz="2000" dirty="0">
                <a:solidFill>
                  <a:srgbClr val="E5B704"/>
                </a:solidFill>
                <a:latin typeface="微软雅黑" panose="020B0503020204020204" pitchFamily="34" charset="-122"/>
                <a:ea typeface="微软雅黑" panose="020B0503020204020204" pitchFamily="34" charset="-122"/>
              </a:rPr>
              <a:t>將這些日子的發生前，後</a:t>
            </a:r>
            <a:r>
              <a:rPr lang="en-ID" altLang="zh-TW" sz="2000" dirty="0">
                <a:solidFill>
                  <a:srgbClr val="E5B704"/>
                </a:solidFill>
                <a:latin typeface="微软雅黑" panose="020B0503020204020204" pitchFamily="34" charset="-122"/>
                <a:ea typeface="微软雅黑" panose="020B0503020204020204" pitchFamily="34" charset="-122"/>
              </a:rPr>
              <a:t>1</a:t>
            </a:r>
            <a:r>
              <a:rPr lang="zh-TW" altLang="en-US" sz="2000" dirty="0">
                <a:solidFill>
                  <a:srgbClr val="E5B704"/>
                </a:solidFill>
                <a:latin typeface="微软雅黑" panose="020B0503020204020204" pitchFamily="34" charset="-122"/>
                <a:ea typeface="微软雅黑" panose="020B0503020204020204" pitchFamily="34" charset="-122"/>
              </a:rPr>
              <a:t>天的時間範圍，儲存起來</a:t>
            </a:r>
            <a:endParaRPr lang="en-ID" altLang="zh-TW" sz="2000" dirty="0">
              <a:solidFill>
                <a:srgbClr val="E5B704"/>
              </a:solidFill>
              <a:latin typeface="微软雅黑" panose="020B0503020204020204" pitchFamily="34" charset="-122"/>
              <a:ea typeface="微软雅黑" panose="020B0503020204020204" pitchFamily="34" charset="-122"/>
            </a:endParaRPr>
          </a:p>
        </p:txBody>
      </p:sp>
      <p:cxnSp>
        <p:nvCxnSpPr>
          <p:cNvPr id="7" name="直線單箭頭接點 6">
            <a:extLst>
              <a:ext uri="{FF2B5EF4-FFF2-40B4-BE49-F238E27FC236}">
                <a16:creationId xmlns="" xmlns:a16="http://schemas.microsoft.com/office/drawing/2014/main" id="{52A08E5E-4B8F-48C5-8877-166055E68E15}"/>
              </a:ext>
            </a:extLst>
          </p:cNvPr>
          <p:cNvCxnSpPr>
            <a:cxnSpLocks/>
          </p:cNvCxnSpPr>
          <p:nvPr/>
        </p:nvCxnSpPr>
        <p:spPr>
          <a:xfrm>
            <a:off x="6599583" y="1926270"/>
            <a:ext cx="1048992" cy="18265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線單箭頭接點 8">
            <a:extLst>
              <a:ext uri="{FF2B5EF4-FFF2-40B4-BE49-F238E27FC236}">
                <a16:creationId xmlns="" xmlns:a16="http://schemas.microsoft.com/office/drawing/2014/main" id="{FFBA7C56-5405-4DA7-BF24-248DC17B6189}"/>
              </a:ext>
            </a:extLst>
          </p:cNvPr>
          <p:cNvCxnSpPr>
            <a:cxnSpLocks/>
          </p:cNvCxnSpPr>
          <p:nvPr/>
        </p:nvCxnSpPr>
        <p:spPr>
          <a:xfrm>
            <a:off x="6427304" y="1971947"/>
            <a:ext cx="1211746" cy="22753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 xmlns:a16="http://schemas.microsoft.com/office/drawing/2014/main" id="{3202D5F3-614D-8D4C-85E5-C72945B8D643}"/>
              </a:ext>
            </a:extLst>
          </p:cNvPr>
          <p:cNvSpPr/>
          <p:nvPr/>
        </p:nvSpPr>
        <p:spPr>
          <a:xfrm>
            <a:off x="3292940" y="718177"/>
            <a:ext cx="5606116" cy="584775"/>
          </a:xfrm>
          <a:prstGeom prst="rect">
            <a:avLst/>
          </a:prstGeom>
          <a:solidFill>
            <a:schemeClr val="bg1">
              <a:lumMod val="50000"/>
            </a:schemeClr>
          </a:solidFill>
        </p:spPr>
        <p:txBody>
          <a:bodyPr wrap="square">
            <a:spAutoFit/>
          </a:bodyPr>
          <a:lstStyle/>
          <a:p>
            <a:pPr algn="ctr"/>
            <a:r>
              <a:rPr lang="en-US" altLang="zh-TW" sz="3200" b="1" dirty="0">
                <a:solidFill>
                  <a:schemeClr val="bg1"/>
                </a:solidFill>
                <a:latin typeface="微软雅黑" panose="020B0503020204020204" pitchFamily="34" charset="-122"/>
                <a:ea typeface="微软雅黑" panose="020B0503020204020204" pitchFamily="34" charset="-122"/>
              </a:rPr>
              <a:t>2.</a:t>
            </a:r>
            <a:r>
              <a:rPr lang="zh-CN" altLang="en-US" sz="3200" b="1" dirty="0">
                <a:solidFill>
                  <a:schemeClr val="bg1"/>
                </a:solidFill>
                <a:latin typeface="微软雅黑" panose="020B0503020204020204" pitchFamily="34" charset="-122"/>
                <a:ea typeface="微软雅黑" panose="020B0503020204020204" pitchFamily="34" charset="-122"/>
              </a:rPr>
              <a:t>找出</a:t>
            </a:r>
            <a:r>
              <a:rPr lang="zh-TW" altLang="en-US" sz="3200" b="1" dirty="0">
                <a:solidFill>
                  <a:schemeClr val="bg1"/>
                </a:solidFill>
                <a:latin typeface="微软雅黑" panose="020B0503020204020204" pitchFamily="34" charset="-122"/>
                <a:ea typeface="微软雅黑" panose="020B0503020204020204" pitchFamily="34" charset="-122"/>
              </a:rPr>
              <a:t>可能有重大事件的日期</a:t>
            </a:r>
            <a:endParaRPr lang="en-ID" altLang="zh-TW" sz="32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25767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 xmlns:a16="http://schemas.microsoft.com/office/drawing/2014/main" id="{944C767C-CB32-4591-99C5-45A612D4DFC5}"/>
              </a:ext>
            </a:extLst>
          </p:cNvPr>
          <p:cNvPicPr>
            <a:picLocks noChangeAspect="1"/>
          </p:cNvPicPr>
          <p:nvPr/>
        </p:nvPicPr>
        <p:blipFill>
          <a:blip r:embed="rId2"/>
          <a:stretch>
            <a:fillRect/>
          </a:stretch>
        </p:blipFill>
        <p:spPr>
          <a:xfrm>
            <a:off x="873624" y="3536126"/>
            <a:ext cx="10664687" cy="1492623"/>
          </a:xfrm>
          <a:prstGeom prst="rect">
            <a:avLst/>
          </a:prstGeom>
        </p:spPr>
      </p:pic>
      <p:sp>
        <p:nvSpPr>
          <p:cNvPr id="3" name="矩形 2">
            <a:extLst>
              <a:ext uri="{FF2B5EF4-FFF2-40B4-BE49-F238E27FC236}">
                <a16:creationId xmlns="" xmlns:a16="http://schemas.microsoft.com/office/drawing/2014/main" id="{5E9C0664-465E-4967-8411-AB8E31FBA03B}"/>
              </a:ext>
            </a:extLst>
          </p:cNvPr>
          <p:cNvSpPr/>
          <p:nvPr/>
        </p:nvSpPr>
        <p:spPr>
          <a:xfrm>
            <a:off x="1158781" y="1698356"/>
            <a:ext cx="9874432" cy="707886"/>
          </a:xfrm>
          <a:prstGeom prst="rect">
            <a:avLst/>
          </a:prstGeom>
          <a:noFill/>
        </p:spPr>
        <p:txBody>
          <a:bodyPr wrap="square">
            <a:spAutoFit/>
          </a:bodyPr>
          <a:lstStyle/>
          <a:p>
            <a:pPr algn="ctr"/>
            <a:r>
              <a:rPr lang="en-ID" altLang="zh-TW" sz="2000" dirty="0">
                <a:solidFill>
                  <a:srgbClr val="E5B704"/>
                </a:solidFill>
                <a:latin typeface="微软雅黑" panose="020B0503020204020204" pitchFamily="34" charset="-122"/>
                <a:ea typeface="微软雅黑" panose="020B0503020204020204" pitchFamily="34" charset="-122"/>
              </a:rPr>
              <a:t>(</a:t>
            </a:r>
            <a:r>
              <a:rPr lang="zh-TW" altLang="en-US" sz="2000" dirty="0">
                <a:solidFill>
                  <a:srgbClr val="E5B704"/>
                </a:solidFill>
                <a:latin typeface="微软雅黑" panose="020B0503020204020204" pitchFamily="34" charset="-122"/>
                <a:ea typeface="微软雅黑" panose="020B0503020204020204" pitchFamily="34" charset="-122"/>
              </a:rPr>
              <a:t>待定</a:t>
            </a:r>
            <a:r>
              <a:rPr lang="en-ID" altLang="zh-TW" sz="2000" dirty="0">
                <a:solidFill>
                  <a:srgbClr val="E5B704"/>
                </a:solidFill>
                <a:latin typeface="微软雅黑" panose="020B0503020204020204" pitchFamily="34" charset="-122"/>
                <a:ea typeface="微软雅黑" panose="020B0503020204020204" pitchFamily="34" charset="-122"/>
              </a:rPr>
              <a:t>)</a:t>
            </a:r>
            <a:r>
              <a:rPr lang="zh-TW" altLang="en-US" sz="2000" dirty="0">
                <a:solidFill>
                  <a:srgbClr val="E5B704"/>
                </a:solidFill>
                <a:latin typeface="微软雅黑" panose="020B0503020204020204" pitchFamily="34" charset="-122"/>
                <a:ea typeface="微软雅黑" panose="020B0503020204020204" pitchFamily="34" charset="-122"/>
              </a:rPr>
              <a:t>如果</a:t>
            </a:r>
            <a:r>
              <a:rPr lang="zh-TW" altLang="en-US" sz="2000" dirty="0" smtClean="0">
                <a:solidFill>
                  <a:srgbClr val="E5B704"/>
                </a:solidFill>
                <a:latin typeface="微软雅黑" panose="020B0503020204020204" pitchFamily="34" charset="-122"/>
                <a:ea typeface="微软雅黑" panose="020B0503020204020204" pitchFamily="34" charset="-122"/>
              </a:rPr>
              <a:t>大漲</a:t>
            </a:r>
            <a:r>
              <a:rPr lang="en-ID" altLang="zh-TW" sz="2000" dirty="0">
                <a:solidFill>
                  <a:srgbClr val="E5B704"/>
                </a:solidFill>
                <a:latin typeface="微软雅黑" panose="020B0503020204020204" pitchFamily="34" charset="-122"/>
                <a:ea typeface="微软雅黑" panose="020B0503020204020204" pitchFamily="34" charset="-122"/>
              </a:rPr>
              <a:t>or</a:t>
            </a:r>
            <a:r>
              <a:rPr lang="zh-TW" altLang="en-US" sz="2000" dirty="0" smtClean="0">
                <a:solidFill>
                  <a:srgbClr val="E5B704"/>
                </a:solidFill>
                <a:latin typeface="微软雅黑" panose="020B0503020204020204" pitchFamily="34" charset="-122"/>
                <a:ea typeface="微软雅黑" panose="020B0503020204020204" pitchFamily="34" charset="-122"/>
              </a:rPr>
              <a:t>大</a:t>
            </a:r>
            <a:r>
              <a:rPr lang="zh-TW" altLang="en-US" sz="2000" dirty="0">
                <a:solidFill>
                  <a:srgbClr val="E5B704"/>
                </a:solidFill>
                <a:latin typeface="微软雅黑" panose="020B0503020204020204" pitchFamily="34" charset="-122"/>
                <a:ea typeface="微软雅黑" panose="020B0503020204020204" pitchFamily="34" charset="-122"/>
              </a:rPr>
              <a:t>跌的這些日子，</a:t>
            </a:r>
            <a:r>
              <a:rPr lang="zh-TW" altLang="en-US" sz="2000" dirty="0" smtClean="0">
                <a:solidFill>
                  <a:srgbClr val="E5B704"/>
                </a:solidFill>
                <a:latin typeface="微软雅黑" panose="020B0503020204020204" pitchFamily="34" charset="-122"/>
                <a:ea typeface="微软雅黑" panose="020B0503020204020204" pitchFamily="34" charset="-122"/>
              </a:rPr>
              <a:t>前</a:t>
            </a:r>
            <a:r>
              <a:rPr lang="zh-TW" altLang="en-US" sz="2000" dirty="0">
                <a:solidFill>
                  <a:srgbClr val="E5B704"/>
                </a:solidFill>
                <a:latin typeface="微软雅黑" panose="020B0503020204020204" pitchFamily="34" charset="-122"/>
                <a:ea typeface="微软雅黑" panose="020B0503020204020204" pitchFamily="34" charset="-122"/>
              </a:rPr>
              <a:t>兩</a:t>
            </a:r>
            <a:r>
              <a:rPr lang="zh-TW" altLang="en-US" sz="2000" dirty="0" smtClean="0">
                <a:solidFill>
                  <a:srgbClr val="E5B704"/>
                </a:solidFill>
                <a:latin typeface="微软雅黑" panose="020B0503020204020204" pitchFamily="34" charset="-122"/>
                <a:ea typeface="微软雅黑" panose="020B0503020204020204" pitchFamily="34" charset="-122"/>
              </a:rPr>
              <a:t>天</a:t>
            </a:r>
            <a:r>
              <a:rPr lang="zh-TW" altLang="en-US" sz="2000" dirty="0">
                <a:solidFill>
                  <a:srgbClr val="E5B704"/>
                </a:solidFill>
                <a:latin typeface="微软雅黑" panose="020B0503020204020204" pitchFamily="34" charset="-122"/>
                <a:ea typeface="微软雅黑" panose="020B0503020204020204" pitchFamily="34" charset="-122"/>
              </a:rPr>
              <a:t>有發生新聞的話，並且標記為上漲</a:t>
            </a:r>
            <a:r>
              <a:rPr lang="en-ID" altLang="zh-TW" sz="2000" dirty="0">
                <a:solidFill>
                  <a:srgbClr val="E5B704"/>
                </a:solidFill>
                <a:latin typeface="微软雅黑" panose="020B0503020204020204" pitchFamily="34" charset="-122"/>
                <a:ea typeface="微软雅黑" panose="020B0503020204020204" pitchFamily="34" charset="-122"/>
              </a:rPr>
              <a:t>or</a:t>
            </a:r>
            <a:r>
              <a:rPr lang="zh-TW" altLang="en-US" sz="2000" dirty="0">
                <a:solidFill>
                  <a:srgbClr val="E5B704"/>
                </a:solidFill>
                <a:latin typeface="微软雅黑" panose="020B0503020204020204" pitchFamily="34" charset="-122"/>
                <a:ea typeface="微软雅黑" panose="020B0503020204020204" pitchFamily="34" charset="-122"/>
              </a:rPr>
              <a:t>下跌，就把這些文章儲存起來</a:t>
            </a:r>
            <a:r>
              <a:rPr lang="en-US" altLang="zh-TW" sz="2000" dirty="0">
                <a:solidFill>
                  <a:srgbClr val="E5B704"/>
                </a:solidFill>
                <a:latin typeface="微软雅黑" panose="020B0503020204020204" pitchFamily="34" charset="-122"/>
                <a:ea typeface="微软雅黑" panose="020B0503020204020204" pitchFamily="34" charset="-122"/>
              </a:rPr>
              <a:t>(</a:t>
            </a:r>
            <a:r>
              <a:rPr lang="zh-TW" altLang="en-US" sz="2000" dirty="0">
                <a:solidFill>
                  <a:srgbClr val="E5B704"/>
                </a:solidFill>
                <a:latin typeface="微软雅黑" panose="020B0503020204020204" pitchFamily="34" charset="-122"/>
                <a:ea typeface="微软雅黑" panose="020B0503020204020204" pitchFamily="34" charset="-122"/>
              </a:rPr>
              <a:t>至</a:t>
            </a:r>
            <a:r>
              <a:rPr lang="en-ID" altLang="zh-TW" sz="2000" dirty="0" err="1">
                <a:solidFill>
                  <a:srgbClr val="E5B704"/>
                </a:solidFill>
                <a:latin typeface="微软雅黑" panose="020B0503020204020204" pitchFamily="34" charset="-122"/>
                <a:ea typeface="微软雅黑" panose="020B0503020204020204" pitchFamily="34" charset="-122"/>
              </a:rPr>
              <a:t>news_up_id</a:t>
            </a:r>
            <a:r>
              <a:rPr lang="zh-TW" altLang="en-US" sz="2000" dirty="0">
                <a:solidFill>
                  <a:srgbClr val="E5B704"/>
                </a:solidFill>
                <a:latin typeface="微软雅黑" panose="020B0503020204020204" pitchFamily="34" charset="-122"/>
                <a:ea typeface="微软雅黑" panose="020B0503020204020204" pitchFamily="34" charset="-122"/>
              </a:rPr>
              <a:t>與</a:t>
            </a:r>
            <a:r>
              <a:rPr lang="en-ID" altLang="zh-TW" sz="2000" dirty="0" err="1">
                <a:solidFill>
                  <a:srgbClr val="E5B704"/>
                </a:solidFill>
                <a:latin typeface="微软雅黑" panose="020B0503020204020204" pitchFamily="34" charset="-122"/>
                <a:ea typeface="微软雅黑" panose="020B0503020204020204" pitchFamily="34" charset="-122"/>
              </a:rPr>
              <a:t>news_down_id</a:t>
            </a:r>
            <a:r>
              <a:rPr lang="en-ID" altLang="zh-TW" sz="2000" dirty="0">
                <a:solidFill>
                  <a:srgbClr val="E5B704"/>
                </a:solidFill>
                <a:latin typeface="微软雅黑" panose="020B0503020204020204" pitchFamily="34" charset="-122"/>
                <a:ea typeface="微软雅黑" panose="020B0503020204020204" pitchFamily="34" charset="-122"/>
              </a:rPr>
              <a:t> </a:t>
            </a:r>
            <a:r>
              <a:rPr lang="zh-TW" altLang="en-US" sz="2000" dirty="0">
                <a:solidFill>
                  <a:srgbClr val="E5B704"/>
                </a:solidFill>
                <a:latin typeface="微软雅黑" panose="020B0503020204020204" pitchFamily="34" charset="-122"/>
                <a:ea typeface="微软雅黑" panose="020B0503020204020204" pitchFamily="34" charset="-122"/>
              </a:rPr>
              <a:t>兩個</a:t>
            </a:r>
            <a:r>
              <a:rPr lang="en-ID" altLang="zh-TW" sz="2000" dirty="0">
                <a:solidFill>
                  <a:srgbClr val="E5B704"/>
                </a:solidFill>
                <a:latin typeface="微软雅黑" panose="020B0503020204020204" pitchFamily="34" charset="-122"/>
                <a:ea typeface="微软雅黑" panose="020B0503020204020204" pitchFamily="34" charset="-122"/>
              </a:rPr>
              <a:t>list)</a:t>
            </a:r>
          </a:p>
        </p:txBody>
      </p:sp>
      <p:sp>
        <p:nvSpPr>
          <p:cNvPr id="5" name="矩形 4">
            <a:extLst>
              <a:ext uri="{FF2B5EF4-FFF2-40B4-BE49-F238E27FC236}">
                <a16:creationId xmlns="" xmlns:a16="http://schemas.microsoft.com/office/drawing/2014/main" id="{C05F2178-2EAD-4F49-9C5F-3AE6C61C4CCF}"/>
              </a:ext>
            </a:extLst>
          </p:cNvPr>
          <p:cNvSpPr/>
          <p:nvPr/>
        </p:nvSpPr>
        <p:spPr>
          <a:xfrm>
            <a:off x="3292940" y="718177"/>
            <a:ext cx="5606116" cy="584775"/>
          </a:xfrm>
          <a:prstGeom prst="rect">
            <a:avLst/>
          </a:prstGeom>
          <a:solidFill>
            <a:schemeClr val="bg1">
              <a:lumMod val="50000"/>
            </a:schemeClr>
          </a:solidFill>
        </p:spPr>
        <p:txBody>
          <a:bodyPr wrap="square">
            <a:spAutoFit/>
          </a:bodyPr>
          <a:lstStyle/>
          <a:p>
            <a:pPr algn="ctr"/>
            <a:r>
              <a:rPr lang="en-US" altLang="zh-TW" sz="3200" b="1" dirty="0">
                <a:solidFill>
                  <a:schemeClr val="bg1"/>
                </a:solidFill>
                <a:latin typeface="微软雅黑" panose="020B0503020204020204" pitchFamily="34" charset="-122"/>
                <a:ea typeface="微软雅黑" panose="020B0503020204020204" pitchFamily="34" charset="-122"/>
              </a:rPr>
              <a:t>2.</a:t>
            </a:r>
            <a:r>
              <a:rPr lang="zh-CN" altLang="en-US" sz="3200" b="1" dirty="0">
                <a:solidFill>
                  <a:schemeClr val="bg1"/>
                </a:solidFill>
                <a:latin typeface="微软雅黑" panose="020B0503020204020204" pitchFamily="34" charset="-122"/>
                <a:ea typeface="微软雅黑" panose="020B0503020204020204" pitchFamily="34" charset="-122"/>
              </a:rPr>
              <a:t>找出</a:t>
            </a:r>
            <a:r>
              <a:rPr lang="zh-TW" altLang="en-US" sz="3200" b="1" dirty="0">
                <a:solidFill>
                  <a:schemeClr val="bg1"/>
                </a:solidFill>
                <a:latin typeface="微软雅黑" panose="020B0503020204020204" pitchFamily="34" charset="-122"/>
                <a:ea typeface="微软雅黑" panose="020B0503020204020204" pitchFamily="34" charset="-122"/>
              </a:rPr>
              <a:t>可能有重大事件的日期</a:t>
            </a:r>
            <a:endParaRPr lang="en-ID" altLang="zh-TW" sz="32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20867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 xmlns:a16="http://schemas.microsoft.com/office/drawing/2014/main" id="{E626E956-15CD-4B99-AA78-5B746410D7C0}"/>
              </a:ext>
            </a:extLst>
          </p:cNvPr>
          <p:cNvPicPr>
            <a:picLocks noChangeAspect="1"/>
          </p:cNvPicPr>
          <p:nvPr/>
        </p:nvPicPr>
        <p:blipFill>
          <a:blip r:embed="rId2"/>
          <a:stretch>
            <a:fillRect/>
          </a:stretch>
        </p:blipFill>
        <p:spPr>
          <a:xfrm>
            <a:off x="2266122" y="2310289"/>
            <a:ext cx="7653131" cy="4014310"/>
          </a:xfrm>
          <a:prstGeom prst="rect">
            <a:avLst/>
          </a:prstGeom>
        </p:spPr>
      </p:pic>
      <p:sp>
        <p:nvSpPr>
          <p:cNvPr id="3" name="矩形 2">
            <a:extLst>
              <a:ext uri="{FF2B5EF4-FFF2-40B4-BE49-F238E27FC236}">
                <a16:creationId xmlns="" xmlns:a16="http://schemas.microsoft.com/office/drawing/2014/main" id="{03AE8656-DD15-406E-8CC5-525CF706537A}"/>
              </a:ext>
            </a:extLst>
          </p:cNvPr>
          <p:cNvSpPr/>
          <p:nvPr/>
        </p:nvSpPr>
        <p:spPr>
          <a:xfrm>
            <a:off x="1055044" y="1500936"/>
            <a:ext cx="9647329" cy="400110"/>
          </a:xfrm>
          <a:prstGeom prst="rect">
            <a:avLst/>
          </a:prstGeom>
          <a:noFill/>
        </p:spPr>
        <p:txBody>
          <a:bodyPr wrap="square">
            <a:spAutoFit/>
          </a:bodyPr>
          <a:lstStyle/>
          <a:p>
            <a:pPr algn="ctr"/>
            <a:r>
              <a:rPr lang="zh-TW" altLang="en-US" sz="2000" dirty="0">
                <a:solidFill>
                  <a:srgbClr val="E5B704"/>
                </a:solidFill>
                <a:latin typeface="微软雅黑" panose="020B0503020204020204" pitchFamily="34" charset="-122"/>
                <a:ea typeface="微软雅黑" panose="020B0503020204020204" pitchFamily="34" charset="-122"/>
              </a:rPr>
              <a:t>文章的樣子</a:t>
            </a:r>
            <a:r>
              <a:rPr lang="en-ID" altLang="zh-TW" sz="2000" dirty="0">
                <a:solidFill>
                  <a:srgbClr val="E5B704"/>
                </a:solidFill>
                <a:latin typeface="微软雅黑" panose="020B0503020204020204" pitchFamily="34" charset="-122"/>
                <a:ea typeface="微软雅黑" panose="020B0503020204020204" pitchFamily="34" charset="-122"/>
              </a:rPr>
              <a:t>(</a:t>
            </a:r>
            <a:r>
              <a:rPr lang="zh-TW" altLang="en-US" sz="2000" dirty="0">
                <a:solidFill>
                  <a:srgbClr val="E5B704"/>
                </a:solidFill>
                <a:latin typeface="微软雅黑" panose="020B0503020204020204" pitchFamily="34" charset="-122"/>
                <a:ea typeface="微软雅黑" panose="020B0503020204020204" pitchFamily="34" charset="-122"/>
              </a:rPr>
              <a:t>分別為</a:t>
            </a:r>
            <a:r>
              <a:rPr lang="en-ID" altLang="zh-TW" sz="2000" dirty="0">
                <a:solidFill>
                  <a:srgbClr val="E5B704"/>
                </a:solidFill>
                <a:latin typeface="微软雅黑" panose="020B0503020204020204" pitchFamily="34" charset="-122"/>
                <a:ea typeface="微软雅黑" panose="020B0503020204020204" pitchFamily="34" charset="-122"/>
              </a:rPr>
              <a:t>up</a:t>
            </a:r>
            <a:r>
              <a:rPr lang="zh-TW" altLang="en-US" sz="2000" dirty="0">
                <a:solidFill>
                  <a:srgbClr val="E5B704"/>
                </a:solidFill>
                <a:latin typeface="微软雅黑" panose="020B0503020204020204" pitchFamily="34" charset="-122"/>
                <a:ea typeface="微软雅黑" panose="020B0503020204020204" pitchFamily="34" charset="-122"/>
              </a:rPr>
              <a:t>與</a:t>
            </a:r>
            <a:r>
              <a:rPr lang="en-ID" altLang="zh-TW" sz="2000" dirty="0">
                <a:solidFill>
                  <a:srgbClr val="E5B704"/>
                </a:solidFill>
                <a:latin typeface="微软雅黑" panose="020B0503020204020204" pitchFamily="34" charset="-122"/>
                <a:ea typeface="微软雅黑" panose="020B0503020204020204" pitchFamily="34" charset="-122"/>
              </a:rPr>
              <a:t>down</a:t>
            </a:r>
            <a:r>
              <a:rPr lang="zh-TW" altLang="en-US" sz="2000" dirty="0">
                <a:solidFill>
                  <a:srgbClr val="E5B704"/>
                </a:solidFill>
                <a:latin typeface="微软雅黑" panose="020B0503020204020204" pitchFamily="34" charset="-122"/>
                <a:ea typeface="微软雅黑" panose="020B0503020204020204" pitchFamily="34" charset="-122"/>
              </a:rPr>
              <a:t>儲存大漲大跌新聞</a:t>
            </a:r>
            <a:r>
              <a:rPr lang="en-ID" altLang="zh-TW" sz="2000" dirty="0">
                <a:solidFill>
                  <a:srgbClr val="E5B704"/>
                </a:solidFill>
                <a:latin typeface="微软雅黑" panose="020B0503020204020204" pitchFamily="34" charset="-122"/>
                <a:ea typeface="微软雅黑" panose="020B0503020204020204" pitchFamily="34" charset="-122"/>
              </a:rPr>
              <a:t>)</a:t>
            </a:r>
          </a:p>
        </p:txBody>
      </p:sp>
      <p:sp>
        <p:nvSpPr>
          <p:cNvPr id="5" name="矩形 4">
            <a:extLst>
              <a:ext uri="{FF2B5EF4-FFF2-40B4-BE49-F238E27FC236}">
                <a16:creationId xmlns="" xmlns:a16="http://schemas.microsoft.com/office/drawing/2014/main" id="{8BD45218-8A5D-7C48-ACB0-4FDD0776A834}"/>
              </a:ext>
            </a:extLst>
          </p:cNvPr>
          <p:cNvSpPr/>
          <p:nvPr/>
        </p:nvSpPr>
        <p:spPr>
          <a:xfrm>
            <a:off x="3292940" y="718177"/>
            <a:ext cx="5606116" cy="584775"/>
          </a:xfrm>
          <a:prstGeom prst="rect">
            <a:avLst/>
          </a:prstGeom>
          <a:solidFill>
            <a:schemeClr val="bg1">
              <a:lumMod val="50000"/>
            </a:schemeClr>
          </a:solidFill>
        </p:spPr>
        <p:txBody>
          <a:bodyPr wrap="square">
            <a:spAutoFit/>
          </a:bodyPr>
          <a:lstStyle/>
          <a:p>
            <a:pPr algn="ctr"/>
            <a:r>
              <a:rPr lang="en-US" altLang="zh-TW" sz="3200" b="1" dirty="0">
                <a:solidFill>
                  <a:schemeClr val="bg1"/>
                </a:solidFill>
                <a:latin typeface="微软雅黑" panose="020B0503020204020204" pitchFamily="34" charset="-122"/>
                <a:ea typeface="微软雅黑" panose="020B0503020204020204" pitchFamily="34" charset="-122"/>
              </a:rPr>
              <a:t>2.</a:t>
            </a:r>
            <a:r>
              <a:rPr lang="zh-CN" altLang="en-US" sz="3200" b="1" dirty="0">
                <a:solidFill>
                  <a:schemeClr val="bg1"/>
                </a:solidFill>
                <a:latin typeface="微软雅黑" panose="020B0503020204020204" pitchFamily="34" charset="-122"/>
                <a:ea typeface="微软雅黑" panose="020B0503020204020204" pitchFamily="34" charset="-122"/>
              </a:rPr>
              <a:t>找出</a:t>
            </a:r>
            <a:r>
              <a:rPr lang="zh-TW" altLang="en-US" sz="3200" b="1" dirty="0">
                <a:solidFill>
                  <a:schemeClr val="bg1"/>
                </a:solidFill>
                <a:latin typeface="微软雅黑" panose="020B0503020204020204" pitchFamily="34" charset="-122"/>
                <a:ea typeface="微软雅黑" panose="020B0503020204020204" pitchFamily="34" charset="-122"/>
              </a:rPr>
              <a:t>可能有重大事件的日期</a:t>
            </a:r>
            <a:endParaRPr lang="en-ID" altLang="zh-TW" sz="32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28142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 xmlns:a16="http://schemas.microsoft.com/office/drawing/2014/main" id="{3EC7CAC6-0768-4D28-847B-E289F9CEE550}"/>
              </a:ext>
            </a:extLst>
          </p:cNvPr>
          <p:cNvSpPr/>
          <p:nvPr/>
        </p:nvSpPr>
        <p:spPr>
          <a:xfrm>
            <a:off x="732198" y="2588297"/>
            <a:ext cx="2209784" cy="1631216"/>
          </a:xfrm>
          <a:prstGeom prst="rect">
            <a:avLst/>
          </a:prstGeom>
          <a:noFill/>
        </p:spPr>
        <p:txBody>
          <a:bodyPr wrap="square">
            <a:spAutoFit/>
          </a:bodyPr>
          <a:lstStyle/>
          <a:p>
            <a:r>
              <a:rPr lang="zh-TW" altLang="en-US" sz="2000" dirty="0">
                <a:solidFill>
                  <a:srgbClr val="E5B704"/>
                </a:solidFill>
                <a:latin typeface="微软雅黑" panose="020B0503020204020204" pitchFamily="34" charset="-122"/>
                <a:ea typeface="微软雅黑" panose="020B0503020204020204" pitchFamily="34" charset="-122"/>
              </a:rPr>
              <a:t>接下來找出大漲跟大跌的文章之關鍵字</a:t>
            </a:r>
            <a:r>
              <a:rPr lang="en-US" altLang="zh-TW" sz="2000" dirty="0">
                <a:solidFill>
                  <a:srgbClr val="E5B704"/>
                </a:solidFill>
                <a:latin typeface="微软雅黑" panose="020B0503020204020204" pitchFamily="34" charset="-122"/>
                <a:ea typeface="微软雅黑" panose="020B0503020204020204" pitchFamily="34" charset="-122"/>
              </a:rPr>
              <a:t>(</a:t>
            </a:r>
            <a:r>
              <a:rPr lang="zh-TW" altLang="en-US" sz="2000" dirty="0">
                <a:solidFill>
                  <a:srgbClr val="E5B704"/>
                </a:solidFill>
                <a:latin typeface="微软雅黑" panose="020B0503020204020204" pitchFamily="34" charset="-122"/>
                <a:ea typeface="微软雅黑" panose="020B0503020204020204" pitchFamily="34" charset="-122"/>
              </a:rPr>
              <a:t>切</a:t>
            </a:r>
            <a:r>
              <a:rPr lang="en-ID" altLang="zh-TW" sz="2000" dirty="0">
                <a:solidFill>
                  <a:srgbClr val="E5B704"/>
                </a:solidFill>
                <a:latin typeface="微软雅黑" panose="020B0503020204020204" pitchFamily="34" charset="-122"/>
                <a:ea typeface="微软雅黑" panose="020B0503020204020204" pitchFamily="34" charset="-122"/>
              </a:rPr>
              <a:t>2~6 grams</a:t>
            </a:r>
            <a:r>
              <a:rPr lang="zh-TW" altLang="en-US" sz="2000" dirty="0">
                <a:solidFill>
                  <a:srgbClr val="E5B704"/>
                </a:solidFill>
                <a:latin typeface="微软雅黑" panose="020B0503020204020204" pitchFamily="34" charset="-122"/>
                <a:ea typeface="微软雅黑" panose="020B0503020204020204" pitchFamily="34" charset="-122"/>
              </a:rPr>
              <a:t>使用</a:t>
            </a:r>
            <a:r>
              <a:rPr lang="en-US" altLang="zh-TW" sz="2000" dirty="0">
                <a:solidFill>
                  <a:srgbClr val="E5B704"/>
                </a:solidFill>
                <a:latin typeface="微软雅黑" panose="020B0503020204020204" pitchFamily="34" charset="-122"/>
                <a:ea typeface="微软雅黑" panose="020B0503020204020204" pitchFamily="34" charset="-122"/>
              </a:rPr>
              <a:t>DF</a:t>
            </a:r>
            <a:r>
              <a:rPr lang="zh-TW" altLang="en-US" sz="2000" dirty="0">
                <a:solidFill>
                  <a:srgbClr val="E5B704"/>
                </a:solidFill>
                <a:latin typeface="微软雅黑" panose="020B0503020204020204" pitchFamily="34" charset="-122"/>
                <a:ea typeface="微软雅黑" panose="020B0503020204020204" pitchFamily="34" charset="-122"/>
              </a:rPr>
              <a:t>跟卡方找關鍵字</a:t>
            </a:r>
            <a:r>
              <a:rPr lang="en-US" altLang="zh-TW" sz="2000" dirty="0">
                <a:solidFill>
                  <a:srgbClr val="E5B704"/>
                </a:solidFill>
                <a:latin typeface="微软雅黑" panose="020B0503020204020204" pitchFamily="34" charset="-122"/>
                <a:ea typeface="微软雅黑" panose="020B0503020204020204" pitchFamily="34" charset="-122"/>
              </a:rPr>
              <a:t>)</a:t>
            </a:r>
            <a:endParaRPr lang="en-ID" altLang="zh-TW" sz="2000" dirty="0">
              <a:solidFill>
                <a:srgbClr val="E5B704"/>
              </a:solidFill>
              <a:latin typeface="微软雅黑" panose="020B0503020204020204" pitchFamily="34" charset="-122"/>
              <a:ea typeface="微软雅黑" panose="020B0503020204020204" pitchFamily="34" charset="-122"/>
            </a:endParaRPr>
          </a:p>
        </p:txBody>
      </p:sp>
      <p:pic>
        <p:nvPicPr>
          <p:cNvPr id="3" name="圖片 2">
            <a:extLst>
              <a:ext uri="{FF2B5EF4-FFF2-40B4-BE49-F238E27FC236}">
                <a16:creationId xmlns="" xmlns:a16="http://schemas.microsoft.com/office/drawing/2014/main" id="{3F8F312D-DC9A-4A2C-9313-B14C6E633E78}"/>
              </a:ext>
            </a:extLst>
          </p:cNvPr>
          <p:cNvPicPr>
            <a:picLocks noChangeAspect="1"/>
          </p:cNvPicPr>
          <p:nvPr/>
        </p:nvPicPr>
        <p:blipFill>
          <a:blip r:embed="rId2"/>
          <a:stretch>
            <a:fillRect/>
          </a:stretch>
        </p:blipFill>
        <p:spPr>
          <a:xfrm>
            <a:off x="3556778" y="1083069"/>
            <a:ext cx="8149677" cy="4965415"/>
          </a:xfrm>
          <a:prstGeom prst="rect">
            <a:avLst/>
          </a:prstGeom>
        </p:spPr>
      </p:pic>
      <p:sp>
        <p:nvSpPr>
          <p:cNvPr id="4" name="矩形 3">
            <a:extLst>
              <a:ext uri="{FF2B5EF4-FFF2-40B4-BE49-F238E27FC236}">
                <a16:creationId xmlns="" xmlns:a16="http://schemas.microsoft.com/office/drawing/2014/main" id="{CFF67827-31BF-6D4B-84E9-7747150CF4DC}"/>
              </a:ext>
            </a:extLst>
          </p:cNvPr>
          <p:cNvSpPr/>
          <p:nvPr/>
        </p:nvSpPr>
        <p:spPr>
          <a:xfrm>
            <a:off x="304350" y="347027"/>
            <a:ext cx="5539860" cy="584775"/>
          </a:xfrm>
          <a:prstGeom prst="rect">
            <a:avLst/>
          </a:prstGeom>
          <a:solidFill>
            <a:schemeClr val="bg1">
              <a:lumMod val="50000"/>
            </a:schemeClr>
          </a:solidFill>
        </p:spPr>
        <p:txBody>
          <a:bodyPr wrap="square">
            <a:spAutoFit/>
          </a:bodyPr>
          <a:lstStyle/>
          <a:p>
            <a:r>
              <a:rPr lang="en-US" altLang="zh-TW" sz="3200" b="1" dirty="0">
                <a:solidFill>
                  <a:schemeClr val="bg1"/>
                </a:solidFill>
                <a:latin typeface="微软雅黑" panose="020B0503020204020204" pitchFamily="34" charset="-122"/>
                <a:ea typeface="微软雅黑" panose="020B0503020204020204" pitchFamily="34" charset="-122"/>
              </a:rPr>
              <a:t>3.</a:t>
            </a:r>
            <a:r>
              <a:rPr lang="zh-CN" altLang="en-US" sz="3200" b="1" dirty="0">
                <a:solidFill>
                  <a:schemeClr val="bg1"/>
                </a:solidFill>
                <a:latin typeface="微软雅黑" panose="020B0503020204020204" pitchFamily="34" charset="-122"/>
                <a:ea typeface="微软雅黑" panose="020B0503020204020204" pitchFamily="34" charset="-122"/>
              </a:rPr>
              <a:t>從篩選後的日期尋找關鍵字</a:t>
            </a:r>
            <a:endParaRPr lang="en-ID" altLang="zh-TW" sz="32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08071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 xmlns:a16="http://schemas.microsoft.com/office/drawing/2014/main" id="{E998FD1D-3449-49DD-8A46-03486E040E19}"/>
              </a:ext>
            </a:extLst>
          </p:cNvPr>
          <p:cNvPicPr>
            <a:picLocks noChangeAspect="1"/>
          </p:cNvPicPr>
          <p:nvPr/>
        </p:nvPicPr>
        <p:blipFill>
          <a:blip r:embed="rId2"/>
          <a:stretch>
            <a:fillRect/>
          </a:stretch>
        </p:blipFill>
        <p:spPr>
          <a:xfrm>
            <a:off x="8251755" y="261937"/>
            <a:ext cx="3095625" cy="6334125"/>
          </a:xfrm>
          <a:prstGeom prst="rect">
            <a:avLst/>
          </a:prstGeom>
        </p:spPr>
      </p:pic>
      <p:sp>
        <p:nvSpPr>
          <p:cNvPr id="3" name="矩形 2">
            <a:extLst>
              <a:ext uri="{FF2B5EF4-FFF2-40B4-BE49-F238E27FC236}">
                <a16:creationId xmlns="" xmlns:a16="http://schemas.microsoft.com/office/drawing/2014/main" id="{98487093-5960-45C2-9505-413950D944D5}"/>
              </a:ext>
            </a:extLst>
          </p:cNvPr>
          <p:cNvSpPr/>
          <p:nvPr/>
        </p:nvSpPr>
        <p:spPr>
          <a:xfrm>
            <a:off x="451242" y="3110106"/>
            <a:ext cx="5591749" cy="400110"/>
          </a:xfrm>
          <a:prstGeom prst="rect">
            <a:avLst/>
          </a:prstGeom>
          <a:noFill/>
        </p:spPr>
        <p:txBody>
          <a:bodyPr wrap="square">
            <a:spAutoFit/>
          </a:bodyPr>
          <a:lstStyle/>
          <a:p>
            <a:r>
              <a:rPr lang="zh-TW" altLang="en-US" sz="2000" dirty="0">
                <a:solidFill>
                  <a:srgbClr val="E5B704"/>
                </a:solidFill>
                <a:latin typeface="微软雅黑" panose="020B0503020204020204" pitchFamily="34" charset="-122"/>
                <a:ea typeface="微软雅黑" panose="020B0503020204020204" pitchFamily="34" charset="-122"/>
              </a:rPr>
              <a:t>找出漲</a:t>
            </a:r>
            <a:r>
              <a:rPr lang="en-ID" altLang="zh-TW" sz="2000" dirty="0">
                <a:solidFill>
                  <a:srgbClr val="E5B704"/>
                </a:solidFill>
                <a:latin typeface="微软雅黑" panose="020B0503020204020204" pitchFamily="34" charset="-122"/>
                <a:ea typeface="微软雅黑" panose="020B0503020204020204" pitchFamily="34" charset="-122"/>
              </a:rPr>
              <a:t>(</a:t>
            </a:r>
            <a:r>
              <a:rPr lang="en-ID" altLang="zh-TW" sz="2000" dirty="0" err="1">
                <a:solidFill>
                  <a:srgbClr val="E5B704"/>
                </a:solidFill>
                <a:latin typeface="微软雅黑" panose="020B0503020204020204" pitchFamily="34" charset="-122"/>
                <a:ea typeface="微软雅黑" panose="020B0503020204020204" pitchFamily="34" charset="-122"/>
              </a:rPr>
              <a:t>news_U</a:t>
            </a:r>
            <a:r>
              <a:rPr lang="en-ID" altLang="zh-TW" sz="2000" dirty="0">
                <a:solidFill>
                  <a:srgbClr val="E5B704"/>
                </a:solidFill>
                <a:latin typeface="微软雅黑" panose="020B0503020204020204" pitchFamily="34" charset="-122"/>
                <a:ea typeface="微软雅黑" panose="020B0503020204020204" pitchFamily="34" charset="-122"/>
              </a:rPr>
              <a:t>)</a:t>
            </a:r>
            <a:r>
              <a:rPr lang="zh-TW" altLang="en-US" sz="2000" dirty="0">
                <a:solidFill>
                  <a:srgbClr val="E5B704"/>
                </a:solidFill>
                <a:latin typeface="微软雅黑" panose="020B0503020204020204" pitchFamily="34" charset="-122"/>
                <a:ea typeface="微软雅黑" panose="020B0503020204020204" pitchFamily="34" charset="-122"/>
              </a:rPr>
              <a:t>與跌</a:t>
            </a:r>
            <a:r>
              <a:rPr lang="en-US" altLang="zh-TW" sz="2000" dirty="0">
                <a:solidFill>
                  <a:srgbClr val="E5B704"/>
                </a:solidFill>
                <a:latin typeface="微软雅黑" panose="020B0503020204020204" pitchFamily="34" charset="-122"/>
                <a:ea typeface="微软雅黑" panose="020B0503020204020204" pitchFamily="34" charset="-122"/>
              </a:rPr>
              <a:t>(</a:t>
            </a:r>
            <a:r>
              <a:rPr lang="en-US" altLang="zh-TW" sz="2000" dirty="0" err="1">
                <a:solidFill>
                  <a:srgbClr val="E5B704"/>
                </a:solidFill>
                <a:latin typeface="微软雅黑" panose="020B0503020204020204" pitchFamily="34" charset="-122"/>
                <a:ea typeface="微软雅黑" panose="020B0503020204020204" pitchFamily="34" charset="-122"/>
              </a:rPr>
              <a:t>new_D</a:t>
            </a:r>
            <a:r>
              <a:rPr lang="en-US" altLang="zh-TW" sz="2000" dirty="0">
                <a:solidFill>
                  <a:srgbClr val="E5B704"/>
                </a:solidFill>
                <a:latin typeface="微软雅黑" panose="020B0503020204020204" pitchFamily="34" charset="-122"/>
                <a:ea typeface="微软雅黑" panose="020B0503020204020204" pitchFamily="34" charset="-122"/>
              </a:rPr>
              <a:t>)</a:t>
            </a:r>
            <a:r>
              <a:rPr lang="zh-TW" altLang="en-US" sz="2000" dirty="0">
                <a:solidFill>
                  <a:srgbClr val="E5B704"/>
                </a:solidFill>
                <a:latin typeface="微软雅黑" panose="020B0503020204020204" pitchFamily="34" charset="-122"/>
                <a:ea typeface="微软雅黑" panose="020B0503020204020204" pitchFamily="34" charset="-122"/>
              </a:rPr>
              <a:t>各</a:t>
            </a:r>
            <a:r>
              <a:rPr lang="en-ID" altLang="zh-TW" sz="2000" dirty="0">
                <a:solidFill>
                  <a:srgbClr val="E5B704"/>
                </a:solidFill>
                <a:latin typeface="微软雅黑" panose="020B0503020204020204" pitchFamily="34" charset="-122"/>
                <a:ea typeface="微软雅黑" panose="020B0503020204020204" pitchFamily="34" charset="-122"/>
              </a:rPr>
              <a:t>500</a:t>
            </a:r>
            <a:r>
              <a:rPr lang="zh-TW" altLang="en-US" sz="2000" dirty="0">
                <a:solidFill>
                  <a:srgbClr val="E5B704"/>
                </a:solidFill>
                <a:latin typeface="微软雅黑" panose="020B0503020204020204" pitchFamily="34" charset="-122"/>
                <a:ea typeface="微软雅黑" panose="020B0503020204020204" pitchFamily="34" charset="-122"/>
              </a:rPr>
              <a:t>個關鍵字</a:t>
            </a:r>
            <a:endParaRPr lang="en-ID" altLang="zh-TW" sz="2000" dirty="0">
              <a:solidFill>
                <a:srgbClr val="E5B704"/>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 xmlns:a16="http://schemas.microsoft.com/office/drawing/2014/main" id="{F0214FDE-3F84-B94E-9B69-A89B41D6941E}"/>
              </a:ext>
            </a:extLst>
          </p:cNvPr>
          <p:cNvSpPr/>
          <p:nvPr/>
        </p:nvSpPr>
        <p:spPr>
          <a:xfrm>
            <a:off x="304350" y="347027"/>
            <a:ext cx="5539860" cy="584775"/>
          </a:xfrm>
          <a:prstGeom prst="rect">
            <a:avLst/>
          </a:prstGeom>
          <a:solidFill>
            <a:schemeClr val="bg1">
              <a:lumMod val="50000"/>
            </a:schemeClr>
          </a:solidFill>
        </p:spPr>
        <p:txBody>
          <a:bodyPr wrap="square">
            <a:spAutoFit/>
          </a:bodyPr>
          <a:lstStyle/>
          <a:p>
            <a:r>
              <a:rPr lang="en-US" altLang="zh-TW" sz="3200" b="1" dirty="0">
                <a:solidFill>
                  <a:schemeClr val="bg1"/>
                </a:solidFill>
                <a:latin typeface="微软雅黑" panose="020B0503020204020204" pitchFamily="34" charset="-122"/>
                <a:ea typeface="微软雅黑" panose="020B0503020204020204" pitchFamily="34" charset="-122"/>
              </a:rPr>
              <a:t>3.</a:t>
            </a:r>
            <a:r>
              <a:rPr lang="zh-CN" altLang="en-US" sz="3200" b="1" dirty="0">
                <a:solidFill>
                  <a:schemeClr val="bg1"/>
                </a:solidFill>
                <a:latin typeface="微软雅黑" panose="020B0503020204020204" pitchFamily="34" charset="-122"/>
                <a:ea typeface="微软雅黑" panose="020B0503020204020204" pitchFamily="34" charset="-122"/>
              </a:rPr>
              <a:t>從篩選後的日期尋找關鍵字</a:t>
            </a:r>
            <a:endParaRPr lang="en-ID" altLang="zh-TW" sz="32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52175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MH_Others_1"/>
          <p:cNvGrpSpPr/>
          <p:nvPr>
            <p:custDataLst>
              <p:tags r:id="rId1"/>
            </p:custDataLst>
          </p:nvPr>
        </p:nvGrpSpPr>
        <p:grpSpPr>
          <a:xfrm>
            <a:off x="1205023" y="444895"/>
            <a:ext cx="3516086" cy="1492250"/>
            <a:chOff x="918708" y="507434"/>
            <a:chExt cx="3516086" cy="1492250"/>
          </a:xfrm>
        </p:grpSpPr>
        <p:sp>
          <p:nvSpPr>
            <p:cNvPr id="28" name="MH_Others_10"/>
            <p:cNvSpPr txBox="1"/>
            <p:nvPr/>
          </p:nvSpPr>
          <p:spPr>
            <a:xfrm>
              <a:off x="918708" y="507434"/>
              <a:ext cx="3516086" cy="1492250"/>
            </a:xfrm>
            <a:prstGeom prst="rect">
              <a:avLst/>
            </a:prstGeom>
            <a:noFill/>
          </p:spPr>
          <p:txBody>
            <a:bodyPr anchor="ctr"/>
            <a:lstStyle/>
            <a:p>
              <a:pPr>
                <a:defRPr/>
              </a:pPr>
              <a:r>
                <a:rPr lang="en-US" altLang="zh-CN" sz="13800" spc="400" dirty="0">
                  <a:solidFill>
                    <a:srgbClr val="E5B704"/>
                  </a:solidFill>
                  <a:latin typeface="Times New Roman" panose="02020603050405020304" pitchFamily="18" charset="0"/>
                  <a:ea typeface="华文中宋" panose="02010600040101010101" pitchFamily="2" charset="-122"/>
                  <a:cs typeface="Times New Roman" panose="02020603050405020304" pitchFamily="18" charset="0"/>
                </a:rPr>
                <a:t>C</a:t>
              </a:r>
              <a:endParaRPr lang="zh-CN" altLang="en-US" sz="6600" spc="400" dirty="0">
                <a:solidFill>
                  <a:srgbClr val="E5B704"/>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29" name="MH_Others_11"/>
            <p:cNvSpPr txBox="1">
              <a:spLocks noChangeArrowheads="1"/>
            </p:cNvSpPr>
            <p:nvPr/>
          </p:nvSpPr>
          <p:spPr bwMode="auto">
            <a:xfrm>
              <a:off x="1324179" y="666184"/>
              <a:ext cx="673131" cy="1227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TW" altLang="en-US" sz="2800" b="1" spc="-300" dirty="0">
                  <a:solidFill>
                    <a:schemeClr val="bg1"/>
                  </a:solidFill>
                  <a:latin typeface="华文细黑" panose="02010600040101010101" pitchFamily="2" charset="-122"/>
                  <a:ea typeface="华文细黑" panose="02010600040101010101" pitchFamily="2" charset="-122"/>
                </a:rPr>
                <a:t>大綱</a:t>
              </a:r>
              <a:endParaRPr lang="zh-CN" altLang="en-US" sz="2800" b="1" spc="-300" dirty="0">
                <a:solidFill>
                  <a:schemeClr val="bg1"/>
                </a:solidFill>
                <a:latin typeface="华文细黑" panose="02010600040101010101" pitchFamily="2" charset="-122"/>
                <a:ea typeface="华文细黑" panose="02010600040101010101" pitchFamily="2" charset="-122"/>
              </a:endParaRPr>
            </a:p>
          </p:txBody>
        </p:sp>
        <p:sp>
          <p:nvSpPr>
            <p:cNvPr id="30" name="MH_Others_12"/>
            <p:cNvSpPr/>
            <p:nvPr/>
          </p:nvSpPr>
          <p:spPr>
            <a:xfrm>
              <a:off x="2038541" y="1421452"/>
              <a:ext cx="2189424" cy="461665"/>
            </a:xfrm>
            <a:prstGeom prst="rect">
              <a:avLst/>
            </a:prstGeom>
          </p:spPr>
          <p:txBody>
            <a:bodyPr wrap="none" anchor="ctr" anchorCtr="0">
              <a:noAutofit/>
            </a:bodyPr>
            <a:lstStyle/>
            <a:p>
              <a:r>
                <a:rPr lang="en-US" altLang="zh-CN" sz="3200" spc="300" dirty="0">
                  <a:solidFill>
                    <a:srgbClr val="E5B704"/>
                  </a:solidFill>
                  <a:latin typeface="Times New Roman" panose="02020603050405020304" pitchFamily="18" charset="0"/>
                  <a:ea typeface="华文中宋" panose="02010600040101010101" pitchFamily="2" charset="-122"/>
                  <a:cs typeface="Times New Roman" panose="02020603050405020304" pitchFamily="18" charset="0"/>
                </a:rPr>
                <a:t>ONTENTS</a:t>
              </a:r>
              <a:endParaRPr lang="zh-CN" altLang="en-US" sz="2400" spc="300" dirty="0">
                <a:solidFill>
                  <a:srgbClr val="E5B704"/>
                </a:solidFill>
              </a:endParaRPr>
            </a:p>
          </p:txBody>
        </p:sp>
      </p:grpSp>
      <p:sp>
        <p:nvSpPr>
          <p:cNvPr id="31" name="MH_Others_2"/>
          <p:cNvSpPr/>
          <p:nvPr>
            <p:custDataLst>
              <p:tags r:id="rId2"/>
            </p:custDataLst>
          </p:nvPr>
        </p:nvSpPr>
        <p:spPr>
          <a:xfrm>
            <a:off x="1934887" y="2897426"/>
            <a:ext cx="563055" cy="5630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800" b="1" dirty="0">
                <a:solidFill>
                  <a:srgbClr val="282728"/>
                </a:solidFill>
                <a:latin typeface="微软雅黑" panose="020B0503020204020204" pitchFamily="34" charset="-122"/>
                <a:ea typeface="微软雅黑" panose="020B0503020204020204" pitchFamily="34" charset="-122"/>
                <a:cs typeface="Times New Roman" panose="02020603050405020304" pitchFamily="18" charset="0"/>
              </a:rPr>
              <a:t>0</a:t>
            </a:r>
            <a:endParaRPr lang="zh-CN" altLang="en-US" sz="2800" b="1" dirty="0">
              <a:solidFill>
                <a:srgbClr val="282728"/>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2" name="MH_Number_1">
            <a:hlinkClick r:id="rId15" action="ppaction://hlinksldjump"/>
          </p:cNvPr>
          <p:cNvSpPr/>
          <p:nvPr>
            <p:custDataLst>
              <p:tags r:id="rId3"/>
            </p:custDataLst>
          </p:nvPr>
        </p:nvSpPr>
        <p:spPr>
          <a:xfrm>
            <a:off x="2362349" y="2897426"/>
            <a:ext cx="563055" cy="563055"/>
          </a:xfrm>
          <a:prstGeom prst="ellipse">
            <a:avLst/>
          </a:pr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b="1">
                <a:solidFill>
                  <a:srgbClr val="282728"/>
                </a:solidFill>
                <a:latin typeface="微软雅黑" panose="020B0503020204020204" pitchFamily="34" charset="-122"/>
                <a:ea typeface="微软雅黑" panose="020B0503020204020204" pitchFamily="34" charset="-122"/>
                <a:cs typeface="Times New Roman" panose="02020603050405020304" pitchFamily="18" charset="0"/>
              </a:rPr>
              <a:t>1</a:t>
            </a:r>
            <a:endParaRPr lang="zh-CN" altLang="en-US" sz="2800" b="1">
              <a:solidFill>
                <a:srgbClr val="282728"/>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3" name="MH_Entry_1">
            <a:hlinkClick r:id="rId15" action="ppaction://hlinksldjump"/>
          </p:cNvPr>
          <p:cNvSpPr txBox="1">
            <a:spLocks noChangeArrowheads="1"/>
          </p:cNvSpPr>
          <p:nvPr>
            <p:custDataLst>
              <p:tags r:id="rId4"/>
            </p:custDataLst>
          </p:nvPr>
        </p:nvSpPr>
        <p:spPr bwMode="auto">
          <a:xfrm>
            <a:off x="2925405" y="2744359"/>
            <a:ext cx="2872191" cy="869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0000" tIns="0" rIns="0" bIns="0" anchor="ctr">
            <a:norm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eaLnBrk="1" hangingPunct="1"/>
            <a:r>
              <a:rPr lang="zh-CN" altLang="en-US" sz="2000" dirty="0">
                <a:solidFill>
                  <a:schemeClr val="bg1"/>
                </a:solidFill>
                <a:latin typeface="微软雅黑" panose="020B0503020204020204" pitchFamily="34" charset="-122"/>
              </a:rPr>
              <a:t>要求一：取出關鍵字</a:t>
            </a:r>
          </a:p>
        </p:txBody>
      </p:sp>
      <p:sp>
        <p:nvSpPr>
          <p:cNvPr id="34" name="MH_Others_3"/>
          <p:cNvSpPr/>
          <p:nvPr>
            <p:custDataLst>
              <p:tags r:id="rId5"/>
            </p:custDataLst>
          </p:nvPr>
        </p:nvSpPr>
        <p:spPr>
          <a:xfrm>
            <a:off x="1934887" y="4146201"/>
            <a:ext cx="563055" cy="5630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800" b="1">
                <a:solidFill>
                  <a:srgbClr val="282728"/>
                </a:solidFill>
                <a:latin typeface="微软雅黑" panose="020B0503020204020204" pitchFamily="34" charset="-122"/>
                <a:ea typeface="微软雅黑" panose="020B0503020204020204" pitchFamily="34" charset="-122"/>
                <a:cs typeface="Times New Roman" panose="02020603050405020304" pitchFamily="18" charset="0"/>
              </a:rPr>
              <a:t>0</a:t>
            </a:r>
            <a:endParaRPr lang="zh-CN" altLang="en-US" sz="2800" b="1">
              <a:solidFill>
                <a:srgbClr val="282728"/>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5" name="MH_Number_2">
            <a:hlinkClick r:id="rId16" action="ppaction://hlinksldjump"/>
          </p:cNvPr>
          <p:cNvSpPr/>
          <p:nvPr>
            <p:custDataLst>
              <p:tags r:id="rId6"/>
            </p:custDataLst>
          </p:nvPr>
        </p:nvSpPr>
        <p:spPr>
          <a:xfrm>
            <a:off x="2362349" y="4146201"/>
            <a:ext cx="563055" cy="563055"/>
          </a:xfrm>
          <a:prstGeom prst="ellipse">
            <a:avLst/>
          </a:pr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b="1">
                <a:solidFill>
                  <a:srgbClr val="282728"/>
                </a:solidFill>
                <a:latin typeface="微软雅黑" panose="020B0503020204020204" pitchFamily="34" charset="-122"/>
                <a:ea typeface="微软雅黑" panose="020B0503020204020204" pitchFamily="34" charset="-122"/>
                <a:cs typeface="Times New Roman" panose="02020603050405020304" pitchFamily="18" charset="0"/>
              </a:rPr>
              <a:t>2</a:t>
            </a:r>
            <a:endParaRPr lang="zh-CN" altLang="en-US" sz="2800" b="1">
              <a:solidFill>
                <a:srgbClr val="282728"/>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6" name="MH_Entry_2">
            <a:hlinkClick r:id="rId16" action="ppaction://hlinksldjump"/>
          </p:cNvPr>
          <p:cNvSpPr txBox="1">
            <a:spLocks noChangeArrowheads="1"/>
          </p:cNvSpPr>
          <p:nvPr>
            <p:custDataLst>
              <p:tags r:id="rId7"/>
            </p:custDataLst>
          </p:nvPr>
        </p:nvSpPr>
        <p:spPr bwMode="auto">
          <a:xfrm>
            <a:off x="2925405" y="3993134"/>
            <a:ext cx="2872191" cy="869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0000" tIns="0" rIns="0" bIns="0" anchor="ctr">
            <a:norm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r>
              <a:rPr lang="zh-CN" altLang="en-US" sz="2000" dirty="0">
                <a:solidFill>
                  <a:schemeClr val="bg1"/>
                </a:solidFill>
                <a:latin typeface="微软雅黑" panose="020B0503020204020204" pitchFamily="34" charset="-122"/>
              </a:rPr>
              <a:t>要求二：事件偵測</a:t>
            </a:r>
          </a:p>
        </p:txBody>
      </p:sp>
      <p:sp>
        <p:nvSpPr>
          <p:cNvPr id="37" name="MH_Others_2"/>
          <p:cNvSpPr/>
          <p:nvPr>
            <p:custDataLst>
              <p:tags r:id="rId8"/>
            </p:custDataLst>
          </p:nvPr>
        </p:nvSpPr>
        <p:spPr>
          <a:xfrm>
            <a:off x="6506587" y="2897426"/>
            <a:ext cx="563055" cy="5630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800" b="1">
                <a:solidFill>
                  <a:srgbClr val="282728"/>
                </a:solidFill>
                <a:latin typeface="微软雅黑" panose="020B0503020204020204" pitchFamily="34" charset="-122"/>
                <a:ea typeface="微软雅黑" panose="020B0503020204020204" pitchFamily="34" charset="-122"/>
                <a:cs typeface="Times New Roman" panose="02020603050405020304" pitchFamily="18" charset="0"/>
              </a:rPr>
              <a:t>0</a:t>
            </a:r>
            <a:endParaRPr lang="zh-CN" altLang="en-US" sz="2800" b="1">
              <a:solidFill>
                <a:srgbClr val="282728"/>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8" name="MH_Number_1">
            <a:hlinkClick r:id="rId15" action="ppaction://hlinksldjump"/>
          </p:cNvPr>
          <p:cNvSpPr/>
          <p:nvPr>
            <p:custDataLst>
              <p:tags r:id="rId9"/>
            </p:custDataLst>
          </p:nvPr>
        </p:nvSpPr>
        <p:spPr>
          <a:xfrm>
            <a:off x="6934049" y="2897426"/>
            <a:ext cx="563055" cy="563055"/>
          </a:xfrm>
          <a:prstGeom prst="ellipse">
            <a:avLst/>
          </a:pr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b="1" dirty="0">
                <a:solidFill>
                  <a:srgbClr val="282728"/>
                </a:solidFill>
                <a:latin typeface="微软雅黑" panose="020B0503020204020204" pitchFamily="34" charset="-122"/>
                <a:ea typeface="微软雅黑" panose="020B0503020204020204" pitchFamily="34" charset="-122"/>
                <a:cs typeface="Times New Roman" panose="02020603050405020304" pitchFamily="18" charset="0"/>
              </a:rPr>
              <a:t>3</a:t>
            </a:r>
            <a:endParaRPr lang="zh-CN" altLang="en-US" sz="2800" b="1" dirty="0">
              <a:solidFill>
                <a:srgbClr val="282728"/>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9" name="MH_Entry_1">
            <a:hlinkClick r:id="rId15" action="ppaction://hlinksldjump"/>
          </p:cNvPr>
          <p:cNvSpPr txBox="1">
            <a:spLocks noChangeArrowheads="1"/>
          </p:cNvSpPr>
          <p:nvPr>
            <p:custDataLst>
              <p:tags r:id="rId10"/>
            </p:custDataLst>
          </p:nvPr>
        </p:nvSpPr>
        <p:spPr bwMode="auto">
          <a:xfrm>
            <a:off x="7497105" y="2744359"/>
            <a:ext cx="2872191" cy="869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0000" tIns="0" rIns="0" bIns="0" anchor="ctr">
            <a:norm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eaLnBrk="1" hangingPunct="1"/>
            <a:r>
              <a:rPr lang="zh-CN" altLang="en-US" sz="2000" dirty="0">
                <a:solidFill>
                  <a:schemeClr val="bg1"/>
                </a:solidFill>
                <a:latin typeface="微软雅黑" panose="020B0503020204020204" pitchFamily="34" charset="-122"/>
              </a:rPr>
              <a:t>要求三：預測漲跌</a:t>
            </a:r>
          </a:p>
        </p:txBody>
      </p:sp>
      <p:sp>
        <p:nvSpPr>
          <p:cNvPr id="40" name="MH_Others_3"/>
          <p:cNvSpPr/>
          <p:nvPr>
            <p:custDataLst>
              <p:tags r:id="rId11"/>
            </p:custDataLst>
          </p:nvPr>
        </p:nvSpPr>
        <p:spPr>
          <a:xfrm>
            <a:off x="6506587" y="4146201"/>
            <a:ext cx="563055" cy="5630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800" b="1">
                <a:solidFill>
                  <a:srgbClr val="282728"/>
                </a:solidFill>
                <a:latin typeface="微软雅黑" panose="020B0503020204020204" pitchFamily="34" charset="-122"/>
                <a:ea typeface="微软雅黑" panose="020B0503020204020204" pitchFamily="34" charset="-122"/>
                <a:cs typeface="Times New Roman" panose="02020603050405020304" pitchFamily="18" charset="0"/>
              </a:rPr>
              <a:t>0</a:t>
            </a:r>
            <a:endParaRPr lang="zh-CN" altLang="en-US" sz="2800" b="1">
              <a:solidFill>
                <a:srgbClr val="282728"/>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1" name="MH_Number_2">
            <a:hlinkClick r:id="rId16" action="ppaction://hlinksldjump"/>
          </p:cNvPr>
          <p:cNvSpPr/>
          <p:nvPr>
            <p:custDataLst>
              <p:tags r:id="rId12"/>
            </p:custDataLst>
          </p:nvPr>
        </p:nvSpPr>
        <p:spPr>
          <a:xfrm>
            <a:off x="6934049" y="4146201"/>
            <a:ext cx="563055" cy="563055"/>
          </a:xfrm>
          <a:prstGeom prst="ellipse">
            <a:avLst/>
          </a:pr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b="1" dirty="0">
                <a:solidFill>
                  <a:srgbClr val="282728"/>
                </a:solidFill>
                <a:latin typeface="微软雅黑" panose="020B0503020204020204" pitchFamily="34" charset="-122"/>
                <a:ea typeface="微软雅黑" panose="020B0503020204020204" pitchFamily="34" charset="-122"/>
                <a:cs typeface="Times New Roman" panose="02020603050405020304" pitchFamily="18" charset="0"/>
              </a:rPr>
              <a:t>4</a:t>
            </a:r>
            <a:endParaRPr lang="zh-CN" altLang="en-US" sz="2800" b="1" dirty="0">
              <a:solidFill>
                <a:srgbClr val="282728"/>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2" name="MH_Entry_2">
            <a:hlinkClick r:id="rId16" action="ppaction://hlinksldjump"/>
          </p:cNvPr>
          <p:cNvSpPr txBox="1">
            <a:spLocks noChangeArrowheads="1"/>
          </p:cNvSpPr>
          <p:nvPr>
            <p:custDataLst>
              <p:tags r:id="rId13"/>
            </p:custDataLst>
          </p:nvPr>
        </p:nvSpPr>
        <p:spPr bwMode="auto">
          <a:xfrm>
            <a:off x="7497105" y="3993134"/>
            <a:ext cx="2872191" cy="869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0000" tIns="0" rIns="0" bIns="0" anchor="ctr">
            <a:norm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r>
              <a:rPr lang="en-US" altLang="zh-CN" sz="2000" dirty="0">
                <a:solidFill>
                  <a:schemeClr val="bg1"/>
                </a:solidFill>
                <a:latin typeface="微软雅黑" panose="020B0503020204020204" pitchFamily="34" charset="-122"/>
              </a:rPr>
              <a:t>Demo </a:t>
            </a:r>
            <a:endParaRPr lang="zh-CN" altLang="en-US" sz="2000" dirty="0">
              <a:solidFill>
                <a:schemeClr val="bg1"/>
              </a:solidFill>
              <a:latin typeface="微软雅黑" panose="020B0503020204020204" pitchFamily="34" charset="-122"/>
            </a:endParaRPr>
          </a:p>
        </p:txBody>
      </p:sp>
    </p:spTree>
    <p:extLst>
      <p:ext uri="{BB962C8B-B14F-4D97-AF65-F5344CB8AC3E}">
        <p14:creationId xmlns:p14="http://schemas.microsoft.com/office/powerpoint/2010/main" val="6069532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 xmlns:a16="http://schemas.microsoft.com/office/drawing/2014/main" id="{3217694E-2A1B-4C2E-9E05-5A6EA0615D19}"/>
              </a:ext>
            </a:extLst>
          </p:cNvPr>
          <p:cNvSpPr/>
          <p:nvPr/>
        </p:nvSpPr>
        <p:spPr>
          <a:xfrm>
            <a:off x="1934257" y="3266648"/>
            <a:ext cx="8323482" cy="707886"/>
          </a:xfrm>
          <a:prstGeom prst="rect">
            <a:avLst/>
          </a:prstGeom>
          <a:noFill/>
        </p:spPr>
        <p:txBody>
          <a:bodyPr wrap="square">
            <a:spAutoFit/>
          </a:bodyPr>
          <a:lstStyle/>
          <a:p>
            <a:pPr algn="ctr"/>
            <a:r>
              <a:rPr lang="zh-TW" altLang="en-US" sz="2000" dirty="0">
                <a:solidFill>
                  <a:srgbClr val="E5B704"/>
                </a:solidFill>
                <a:latin typeface="微软雅黑" panose="020B0503020204020204" pitchFamily="34" charset="-122"/>
                <a:ea typeface="微软雅黑" panose="020B0503020204020204" pitchFamily="34" charset="-122"/>
              </a:rPr>
              <a:t>用這些關鍵字建構向量空間來預測文章發生後</a:t>
            </a:r>
            <a:r>
              <a:rPr lang="en-ID" altLang="zh-TW" sz="2000" dirty="0">
                <a:solidFill>
                  <a:srgbClr val="E5B704"/>
                </a:solidFill>
                <a:latin typeface="微软雅黑" panose="020B0503020204020204" pitchFamily="34" charset="-122"/>
                <a:ea typeface="微软雅黑" panose="020B0503020204020204" pitchFamily="34" charset="-122"/>
              </a:rPr>
              <a:t>n</a:t>
            </a:r>
            <a:r>
              <a:rPr lang="zh-TW" altLang="en-US" sz="2000" dirty="0">
                <a:solidFill>
                  <a:srgbClr val="E5B704"/>
                </a:solidFill>
                <a:latin typeface="微软雅黑" panose="020B0503020204020204" pitchFamily="34" charset="-122"/>
                <a:ea typeface="微软雅黑" panose="020B0503020204020204" pitchFamily="34" charset="-122"/>
              </a:rPr>
              <a:t>天時間的股價</a:t>
            </a:r>
            <a:endParaRPr lang="en-ID" altLang="zh-TW" sz="2000" dirty="0">
              <a:solidFill>
                <a:srgbClr val="E5B704"/>
              </a:solidFill>
              <a:latin typeface="微软雅黑" panose="020B0503020204020204" pitchFamily="34" charset="-122"/>
              <a:ea typeface="微软雅黑" panose="020B0503020204020204" pitchFamily="34" charset="-122"/>
            </a:endParaRPr>
          </a:p>
          <a:p>
            <a:pPr algn="ctr"/>
            <a:r>
              <a:rPr lang="zh-TW" altLang="en-US" sz="2000" dirty="0">
                <a:solidFill>
                  <a:srgbClr val="E5B704"/>
                </a:solidFill>
                <a:latin typeface="微软雅黑" panose="020B0503020204020204" pitchFamily="34" charset="-122"/>
                <a:ea typeface="微软雅黑" panose="020B0503020204020204" pitchFamily="34" charset="-122"/>
              </a:rPr>
              <a:t>使用</a:t>
            </a:r>
            <a:r>
              <a:rPr lang="en-ID" altLang="zh-TW" sz="2000" dirty="0" err="1">
                <a:solidFill>
                  <a:srgbClr val="E5B704"/>
                </a:solidFill>
                <a:latin typeface="微软雅黑" panose="020B0503020204020204" pitchFamily="34" charset="-122"/>
                <a:ea typeface="微软雅黑" panose="020B0503020204020204" pitchFamily="34" charset="-122"/>
              </a:rPr>
              <a:t>RandomForest</a:t>
            </a:r>
            <a:r>
              <a:rPr lang="en-ID" altLang="zh-TW" sz="2000" dirty="0">
                <a:solidFill>
                  <a:srgbClr val="E5B704"/>
                </a:solidFill>
                <a:latin typeface="微软雅黑" panose="020B0503020204020204" pitchFamily="34" charset="-122"/>
                <a:ea typeface="微软雅黑" panose="020B0503020204020204" pitchFamily="34" charset="-122"/>
              </a:rPr>
              <a:t>, Logistic</a:t>
            </a:r>
            <a:r>
              <a:rPr lang="zh-TW" altLang="en-US" sz="2000" dirty="0">
                <a:solidFill>
                  <a:srgbClr val="E5B704"/>
                </a:solidFill>
                <a:latin typeface="微软雅黑" panose="020B0503020204020204" pitchFamily="34" charset="-122"/>
                <a:ea typeface="微软雅黑" panose="020B0503020204020204" pitchFamily="34" charset="-122"/>
              </a:rPr>
              <a:t>與</a:t>
            </a:r>
            <a:r>
              <a:rPr lang="en-ID" altLang="zh-TW" sz="2000" dirty="0">
                <a:solidFill>
                  <a:srgbClr val="E5B704"/>
                </a:solidFill>
                <a:latin typeface="微软雅黑" panose="020B0503020204020204" pitchFamily="34" charset="-122"/>
                <a:ea typeface="微软雅黑" panose="020B0503020204020204" pitchFamily="34" charset="-122"/>
              </a:rPr>
              <a:t>K Nearest </a:t>
            </a:r>
            <a:r>
              <a:rPr lang="en-ID" altLang="zh-TW" sz="2000" dirty="0" err="1">
                <a:solidFill>
                  <a:srgbClr val="E5B704"/>
                </a:solidFill>
                <a:latin typeface="微软雅黑" panose="020B0503020204020204" pitchFamily="34" charset="-122"/>
                <a:ea typeface="微软雅黑" panose="020B0503020204020204" pitchFamily="34" charset="-122"/>
              </a:rPr>
              <a:t>Neighbor</a:t>
            </a:r>
            <a:r>
              <a:rPr lang="zh-TW" altLang="en-US" sz="2000" dirty="0">
                <a:solidFill>
                  <a:srgbClr val="E5B704"/>
                </a:solidFill>
                <a:latin typeface="微软雅黑" panose="020B0503020204020204" pitchFamily="34" charset="-122"/>
                <a:ea typeface="微软雅黑" panose="020B0503020204020204" pitchFamily="34" charset="-122"/>
              </a:rPr>
              <a:t>模型</a:t>
            </a:r>
            <a:endParaRPr lang="en-ID" altLang="zh-TW" sz="2000" dirty="0">
              <a:solidFill>
                <a:srgbClr val="E5B704"/>
              </a:solidFill>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 xmlns:a16="http://schemas.microsoft.com/office/drawing/2014/main" id="{91B61C89-5AF6-1244-A1D1-0D9205735605}"/>
              </a:ext>
            </a:extLst>
          </p:cNvPr>
          <p:cNvSpPr/>
          <p:nvPr/>
        </p:nvSpPr>
        <p:spPr>
          <a:xfrm>
            <a:off x="4051737" y="744681"/>
            <a:ext cx="4088521" cy="584775"/>
          </a:xfrm>
          <a:prstGeom prst="rect">
            <a:avLst/>
          </a:prstGeom>
          <a:solidFill>
            <a:schemeClr val="bg1">
              <a:lumMod val="50000"/>
            </a:schemeClr>
          </a:solidFill>
        </p:spPr>
        <p:txBody>
          <a:bodyPr wrap="square">
            <a:spAutoFit/>
          </a:bodyPr>
          <a:lstStyle/>
          <a:p>
            <a:pPr algn="ctr"/>
            <a:r>
              <a:rPr lang="en-US" altLang="zh-TW" sz="3200" b="1" dirty="0">
                <a:solidFill>
                  <a:schemeClr val="bg1"/>
                </a:solidFill>
                <a:latin typeface="微软雅黑" panose="020B0503020204020204" pitchFamily="34" charset="-122"/>
                <a:ea typeface="微软雅黑" panose="020B0503020204020204" pitchFamily="34" charset="-122"/>
              </a:rPr>
              <a:t>4.</a:t>
            </a:r>
            <a:r>
              <a:rPr lang="zh-CN" altLang="en-US" sz="3200" b="1" dirty="0">
                <a:solidFill>
                  <a:schemeClr val="bg1"/>
                </a:solidFill>
                <a:latin typeface="微软雅黑" panose="020B0503020204020204" pitchFamily="34" charset="-122"/>
                <a:ea typeface="微软雅黑" panose="020B0503020204020204" pitchFamily="34" charset="-122"/>
              </a:rPr>
              <a:t>建構向量預測股價</a:t>
            </a:r>
            <a:endParaRPr lang="en-ID" altLang="zh-TW" sz="32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491487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 xmlns:a16="http://schemas.microsoft.com/office/drawing/2014/main" id="{79581C87-81CF-4B25-BAA7-CE1C1F44A4AB}"/>
              </a:ext>
            </a:extLst>
          </p:cNvPr>
          <p:cNvSpPr/>
          <p:nvPr/>
        </p:nvSpPr>
        <p:spPr>
          <a:xfrm>
            <a:off x="2922578" y="1575286"/>
            <a:ext cx="6346837" cy="400110"/>
          </a:xfrm>
          <a:prstGeom prst="rect">
            <a:avLst/>
          </a:prstGeom>
          <a:noFill/>
        </p:spPr>
        <p:txBody>
          <a:bodyPr wrap="square">
            <a:spAutoFit/>
          </a:bodyPr>
          <a:lstStyle/>
          <a:p>
            <a:pPr algn="ctr"/>
            <a:r>
              <a:rPr lang="en-US" altLang="zh-TW" sz="2000" dirty="0" smtClean="0">
                <a:solidFill>
                  <a:srgbClr val="E5B704"/>
                </a:solidFill>
                <a:latin typeface="微软雅黑" panose="020B0503020204020204" pitchFamily="34" charset="-122"/>
                <a:ea typeface="微软雅黑" panose="020B0503020204020204" pitchFamily="34" charset="-122"/>
              </a:rPr>
              <a:t>RF</a:t>
            </a:r>
            <a:r>
              <a:rPr lang="zh-TW" altLang="en-US" sz="2000" dirty="0" smtClean="0">
                <a:solidFill>
                  <a:srgbClr val="E5B704"/>
                </a:solidFill>
                <a:latin typeface="微软雅黑" panose="020B0503020204020204" pitchFamily="34" charset="-122"/>
                <a:ea typeface="微软雅黑" panose="020B0503020204020204" pitchFamily="34" charset="-122"/>
              </a:rPr>
              <a:t>預測</a:t>
            </a:r>
            <a:r>
              <a:rPr lang="zh-TW" altLang="en-US" sz="2000" dirty="0">
                <a:solidFill>
                  <a:srgbClr val="E5B704"/>
                </a:solidFill>
                <a:latin typeface="微软雅黑" panose="020B0503020204020204" pitchFamily="34" charset="-122"/>
                <a:ea typeface="微软雅黑" panose="020B0503020204020204" pitchFamily="34" charset="-122"/>
              </a:rPr>
              <a:t>的結果</a:t>
            </a:r>
            <a:r>
              <a:rPr lang="en-ID" altLang="zh-TW" sz="2000" dirty="0">
                <a:solidFill>
                  <a:srgbClr val="E5B704"/>
                </a:solidFill>
                <a:latin typeface="微软雅黑" panose="020B0503020204020204" pitchFamily="34" charset="-122"/>
                <a:ea typeface="微软雅黑" panose="020B0503020204020204" pitchFamily="34" charset="-122"/>
              </a:rPr>
              <a:t>(</a:t>
            </a:r>
            <a:r>
              <a:rPr lang="en-ID" altLang="zh-TW" sz="2000" dirty="0" err="1">
                <a:solidFill>
                  <a:srgbClr val="E5B704"/>
                </a:solidFill>
                <a:latin typeface="微软雅黑" panose="020B0503020204020204" pitchFamily="34" charset="-122"/>
                <a:ea typeface="微软雅黑" panose="020B0503020204020204" pitchFamily="34" charset="-122"/>
              </a:rPr>
              <a:t>prediction,recall</a:t>
            </a:r>
            <a:r>
              <a:rPr lang="zh-TW" altLang="en-US" sz="2000" dirty="0">
                <a:solidFill>
                  <a:srgbClr val="E5B704"/>
                </a:solidFill>
                <a:latin typeface="微软雅黑" panose="020B0503020204020204" pitchFamily="34" charset="-122"/>
                <a:ea typeface="微软雅黑" panose="020B0503020204020204" pitchFamily="34" charset="-122"/>
              </a:rPr>
              <a:t>等</a:t>
            </a:r>
            <a:r>
              <a:rPr lang="en-ID" altLang="zh-TW" sz="2000" dirty="0">
                <a:solidFill>
                  <a:srgbClr val="E5B704"/>
                </a:solidFill>
                <a:latin typeface="微软雅黑" panose="020B0503020204020204" pitchFamily="34" charset="-122"/>
                <a:ea typeface="微软雅黑" panose="020B0503020204020204" pitchFamily="34" charset="-122"/>
              </a:rPr>
              <a:t>)</a:t>
            </a:r>
          </a:p>
        </p:txBody>
      </p:sp>
      <p:sp>
        <p:nvSpPr>
          <p:cNvPr id="6" name="矩形 5">
            <a:extLst>
              <a:ext uri="{FF2B5EF4-FFF2-40B4-BE49-F238E27FC236}">
                <a16:creationId xmlns="" xmlns:a16="http://schemas.microsoft.com/office/drawing/2014/main" id="{B34A0CCD-A805-AD49-A7BC-F26BD9D9C9AA}"/>
              </a:ext>
            </a:extLst>
          </p:cNvPr>
          <p:cNvSpPr/>
          <p:nvPr/>
        </p:nvSpPr>
        <p:spPr>
          <a:xfrm>
            <a:off x="4051737" y="744681"/>
            <a:ext cx="4088521" cy="584775"/>
          </a:xfrm>
          <a:prstGeom prst="rect">
            <a:avLst/>
          </a:prstGeom>
          <a:solidFill>
            <a:schemeClr val="bg1">
              <a:lumMod val="50000"/>
            </a:schemeClr>
          </a:solidFill>
        </p:spPr>
        <p:txBody>
          <a:bodyPr wrap="square">
            <a:spAutoFit/>
          </a:bodyPr>
          <a:lstStyle/>
          <a:p>
            <a:pPr algn="ctr"/>
            <a:r>
              <a:rPr lang="en-US" altLang="zh-TW" sz="3200" b="1" dirty="0">
                <a:solidFill>
                  <a:schemeClr val="bg1"/>
                </a:solidFill>
                <a:latin typeface="微软雅黑" panose="020B0503020204020204" pitchFamily="34" charset="-122"/>
                <a:ea typeface="微软雅黑" panose="020B0503020204020204" pitchFamily="34" charset="-122"/>
              </a:rPr>
              <a:t>4.</a:t>
            </a:r>
            <a:r>
              <a:rPr lang="zh-CN" altLang="en-US" sz="3200" b="1" dirty="0">
                <a:solidFill>
                  <a:schemeClr val="bg1"/>
                </a:solidFill>
                <a:latin typeface="微软雅黑" panose="020B0503020204020204" pitchFamily="34" charset="-122"/>
                <a:ea typeface="微软雅黑" panose="020B0503020204020204" pitchFamily="34" charset="-122"/>
              </a:rPr>
              <a:t>建構向量預測股價</a:t>
            </a:r>
            <a:endParaRPr lang="en-ID" altLang="zh-TW" sz="3200" b="1" dirty="0">
              <a:solidFill>
                <a:schemeClr val="bg1"/>
              </a:solidFill>
              <a:latin typeface="微软雅黑" panose="020B0503020204020204" pitchFamily="34" charset="-122"/>
              <a:ea typeface="微软雅黑" panose="020B0503020204020204" pitchFamily="34" charset="-122"/>
            </a:endParaRP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092" t="12681" r="56408" b="65037"/>
          <a:stretch/>
        </p:blipFill>
        <p:spPr bwMode="auto">
          <a:xfrm>
            <a:off x="1245706" y="2279375"/>
            <a:ext cx="9204118" cy="2994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a:extLst>
              <a:ext uri="{FF2B5EF4-FFF2-40B4-BE49-F238E27FC236}">
                <a16:creationId xmlns="" xmlns:a16="http://schemas.microsoft.com/office/drawing/2014/main" id="{79581C87-81CF-4B25-BAA7-CE1C1F44A4AB}"/>
              </a:ext>
            </a:extLst>
          </p:cNvPr>
          <p:cNvSpPr/>
          <p:nvPr/>
        </p:nvSpPr>
        <p:spPr>
          <a:xfrm>
            <a:off x="2922578" y="5716590"/>
            <a:ext cx="6346837" cy="400110"/>
          </a:xfrm>
          <a:prstGeom prst="rect">
            <a:avLst/>
          </a:prstGeom>
          <a:noFill/>
        </p:spPr>
        <p:txBody>
          <a:bodyPr wrap="square">
            <a:spAutoFit/>
          </a:bodyPr>
          <a:lstStyle/>
          <a:p>
            <a:pPr algn="ctr"/>
            <a:r>
              <a:rPr lang="zh-TW" altLang="en-US" sz="2000" dirty="0" smtClean="0">
                <a:solidFill>
                  <a:srgbClr val="E5B704"/>
                </a:solidFill>
                <a:latin typeface="微软雅黑" panose="020B0503020204020204" pitchFamily="34" charset="-122"/>
                <a:ea typeface="微软雅黑" panose="020B0503020204020204" pitchFamily="34" charset="-122"/>
              </a:rPr>
              <a:t>出手率</a:t>
            </a:r>
            <a:r>
              <a:rPr lang="en-US" altLang="zh-TW" sz="2000" dirty="0" smtClean="0">
                <a:solidFill>
                  <a:srgbClr val="E5B704"/>
                </a:solidFill>
                <a:latin typeface="微软雅黑" panose="020B0503020204020204" pitchFamily="34" charset="-122"/>
                <a:ea typeface="微软雅黑" panose="020B0503020204020204" pitchFamily="34" charset="-122"/>
              </a:rPr>
              <a:t>:</a:t>
            </a:r>
            <a:r>
              <a:rPr lang="zh-TW" altLang="en-US" sz="2000" dirty="0" smtClean="0">
                <a:solidFill>
                  <a:srgbClr val="E5B704"/>
                </a:solidFill>
                <a:latin typeface="微软雅黑" panose="020B0503020204020204" pitchFamily="34" charset="-122"/>
                <a:ea typeface="微软雅黑" panose="020B0503020204020204" pitchFamily="34" charset="-122"/>
              </a:rPr>
              <a:t> </a:t>
            </a:r>
            <a:r>
              <a:rPr lang="en-US" altLang="zh-TW" sz="2000" smtClean="0">
                <a:solidFill>
                  <a:srgbClr val="E5B704"/>
                </a:solidFill>
                <a:latin typeface="微软雅黑" panose="020B0503020204020204" pitchFamily="34" charset="-122"/>
                <a:ea typeface="微软雅黑" panose="020B0503020204020204" pitchFamily="34" charset="-122"/>
              </a:rPr>
              <a:t>0.78%</a:t>
            </a:r>
            <a:endParaRPr lang="en-ID" altLang="zh-TW" sz="2000" dirty="0">
              <a:solidFill>
                <a:srgbClr val="E5B70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326533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5138703" y="820267"/>
            <a:ext cx="1914597" cy="3045017"/>
          </a:xfrm>
          <a:prstGeom prst="rect">
            <a:avLst/>
          </a:prstGeom>
          <a:noFill/>
          <a:ln w="19050" cap="flat" cmpd="sng" algn="ctr">
            <a:solidFill>
              <a:srgbClr val="E5B704"/>
            </a:solidFill>
            <a:prstDash val="solid"/>
            <a:miter lim="800000"/>
          </a:ln>
          <a:effectLst/>
        </p:spPr>
        <p:txBody>
          <a:bodyPr rtlCol="0" anchor="ctr"/>
          <a:lstStyle/>
          <a:p>
            <a:pPr algn="ctr">
              <a:defRPr/>
            </a:pPr>
            <a:endParaRPr lang="zh-CN" altLang="en-US" kern="0">
              <a:solidFill>
                <a:prstClr val="white"/>
              </a:solidFill>
            </a:endParaRPr>
          </a:p>
        </p:txBody>
      </p:sp>
      <p:sp>
        <p:nvSpPr>
          <p:cNvPr id="42" name="文本框 41"/>
          <p:cNvSpPr txBox="1"/>
          <p:nvPr/>
        </p:nvSpPr>
        <p:spPr>
          <a:xfrm>
            <a:off x="4015429" y="2654776"/>
            <a:ext cx="4161142" cy="393954"/>
          </a:xfrm>
          <a:prstGeom prst="rect">
            <a:avLst/>
          </a:prstGeom>
          <a:solidFill>
            <a:srgbClr val="E5B704"/>
          </a:solidFill>
        </p:spPr>
        <p:txBody>
          <a:bodyPr wrap="square" rtlCol="0">
            <a:noAutofit/>
          </a:bodyPr>
          <a:lstStyle/>
          <a:p>
            <a:pPr algn="ctr">
              <a:lnSpc>
                <a:spcPct val="130000"/>
              </a:lnSpc>
            </a:pPr>
            <a:endParaRPr lang="zh-CN" altLang="en-US" sz="1600" kern="0" spc="2000" dirty="0">
              <a:solidFill>
                <a:srgbClr val="282728"/>
              </a:solidFill>
              <a:latin typeface="Mistral" panose="03090702030407020403" pitchFamily="66" charset="0"/>
              <a:ea typeface="幼圆" panose="02010509060101010101" pitchFamily="49" charset="-122"/>
            </a:endParaRPr>
          </a:p>
        </p:txBody>
      </p:sp>
      <p:sp>
        <p:nvSpPr>
          <p:cNvPr id="43" name="矩形 42"/>
          <p:cNvSpPr/>
          <p:nvPr/>
        </p:nvSpPr>
        <p:spPr>
          <a:xfrm>
            <a:off x="5138702" y="6626004"/>
            <a:ext cx="1914597" cy="231996"/>
          </a:xfrm>
          <a:prstGeom prst="rect">
            <a:avLst/>
          </a:prstGeom>
          <a:solidFill>
            <a:srgbClr val="E5B704"/>
          </a:solidFill>
          <a:ln w="12700" cap="flat" cmpd="sng" algn="ctr">
            <a:noFill/>
            <a:prstDash val="solid"/>
            <a:miter lim="800000"/>
          </a:ln>
          <a:effectLst/>
        </p:spPr>
        <p:txBody>
          <a:bodyPr rtlCol="0" anchor="ctr"/>
          <a:lstStyle/>
          <a:p>
            <a:pPr algn="ctr">
              <a:defRPr/>
            </a:pPr>
            <a:endParaRPr lang="zh-CN" altLang="en-US" kern="0">
              <a:solidFill>
                <a:prstClr val="white"/>
              </a:solidFill>
            </a:endParaRPr>
          </a:p>
        </p:txBody>
      </p:sp>
      <p:sp>
        <p:nvSpPr>
          <p:cNvPr id="44" name="文本框 43"/>
          <p:cNvSpPr txBox="1"/>
          <p:nvPr/>
        </p:nvSpPr>
        <p:spPr>
          <a:xfrm>
            <a:off x="3846513" y="4235941"/>
            <a:ext cx="4498975" cy="738188"/>
          </a:xfrm>
          <a:prstGeom prst="rect">
            <a:avLst/>
          </a:prstGeom>
          <a:noFill/>
        </p:spPr>
        <p:txBody>
          <a:bodyPr/>
          <a:lstStyle/>
          <a:p>
            <a:pPr algn="r">
              <a:lnSpc>
                <a:spcPct val="150000"/>
              </a:lnSpc>
              <a:defRPr/>
            </a:pP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45" name="TextBox 4"/>
          <p:cNvSpPr txBox="1">
            <a:spLocks noChangeArrowheads="1"/>
          </p:cNvSpPr>
          <p:nvPr/>
        </p:nvSpPr>
        <p:spPr bwMode="auto">
          <a:xfrm>
            <a:off x="4745624" y="2576633"/>
            <a:ext cx="2700753" cy="457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zh-CN" altLang="en-US" sz="1800" dirty="0">
                <a:solidFill>
                  <a:srgbClr val="282728"/>
                </a:solidFill>
                <a:latin typeface="Franklin Gothic Book" panose="020B0503020102020204" pitchFamily="34" charset="0"/>
                <a:ea typeface="微软雅黑" panose="020B0503020204020204" pitchFamily="34" charset="-122"/>
              </a:rPr>
              <a:t>預測股價漲跌</a:t>
            </a:r>
            <a:endParaRPr lang="en-US" altLang="zh-CN" sz="1800" dirty="0">
              <a:solidFill>
                <a:srgbClr val="282728"/>
              </a:solidFill>
              <a:latin typeface="Franklin Gothic Book" panose="020B0503020102020204" pitchFamily="34" charset="0"/>
              <a:ea typeface="微软雅黑" panose="020B0503020204020204" pitchFamily="34" charset="-122"/>
            </a:endParaRPr>
          </a:p>
        </p:txBody>
      </p:sp>
      <p:sp>
        <p:nvSpPr>
          <p:cNvPr id="46" name="文本框 45"/>
          <p:cNvSpPr txBox="1"/>
          <p:nvPr/>
        </p:nvSpPr>
        <p:spPr>
          <a:xfrm>
            <a:off x="5138702" y="1137013"/>
            <a:ext cx="1914597" cy="1323439"/>
          </a:xfrm>
          <a:prstGeom prst="rect">
            <a:avLst/>
          </a:prstGeom>
          <a:noFill/>
        </p:spPr>
        <p:txBody>
          <a:bodyPr wrap="square" rtlCol="0">
            <a:spAutoFit/>
          </a:bodyPr>
          <a:lstStyle/>
          <a:p>
            <a:pPr algn="ctr"/>
            <a:r>
              <a:rPr lang="en-US" altLang="zh-CN" sz="4000" b="1" dirty="0">
                <a:solidFill>
                  <a:srgbClr val="E5B704"/>
                </a:solidFill>
                <a:latin typeface="微软雅黑" panose="020B0503020204020204" pitchFamily="34" charset="-122"/>
                <a:ea typeface="微软雅黑" panose="020B0503020204020204" pitchFamily="34" charset="-122"/>
              </a:rPr>
              <a:t> Part    Three</a:t>
            </a:r>
            <a:endParaRPr lang="zh-CN" altLang="en-US" sz="4000" b="1" dirty="0">
              <a:solidFill>
                <a:srgbClr val="E5B704"/>
              </a:solidFill>
              <a:latin typeface="微软雅黑" panose="020B0503020204020204" pitchFamily="34" charset="-122"/>
              <a:ea typeface="微软雅黑" panose="020B0503020204020204" pitchFamily="34" charset="-122"/>
            </a:endParaRPr>
          </a:p>
        </p:txBody>
      </p:sp>
      <p:sp>
        <p:nvSpPr>
          <p:cNvPr id="9" name="文本框 19">
            <a:extLst>
              <a:ext uri="{FF2B5EF4-FFF2-40B4-BE49-F238E27FC236}">
                <a16:creationId xmlns="" xmlns:a16="http://schemas.microsoft.com/office/drawing/2014/main" id="{538423F0-5230-3740-8AAE-343433504A21}"/>
              </a:ext>
            </a:extLst>
          </p:cNvPr>
          <p:cNvSpPr txBox="1"/>
          <p:nvPr/>
        </p:nvSpPr>
        <p:spPr>
          <a:xfrm>
            <a:off x="5155464" y="3193779"/>
            <a:ext cx="1897835" cy="484289"/>
          </a:xfrm>
          <a:prstGeom prst="rect">
            <a:avLst/>
          </a:prstGeom>
          <a:noFill/>
        </p:spPr>
        <p:txBody>
          <a:bodyPr vert="horz" wrap="none" rtlCol="0">
            <a:noAutofit/>
          </a:bodyPr>
          <a:lstStyle/>
          <a:p>
            <a:pPr algn="ctr"/>
            <a:r>
              <a:rPr lang="zh-CN" altLang="en-US" sz="3200" b="1" spc="400" dirty="0">
                <a:solidFill>
                  <a:srgbClr val="E5B704"/>
                </a:solidFill>
                <a:latin typeface="微软雅黑" panose="020B0503020204020204" pitchFamily="34" charset="-122"/>
                <a:ea typeface="微软雅黑" panose="020B0503020204020204" pitchFamily="34" charset="-122"/>
              </a:rPr>
              <a:t>要求三</a:t>
            </a:r>
          </a:p>
        </p:txBody>
      </p:sp>
    </p:spTree>
    <p:extLst>
      <p:ext uri="{BB962C8B-B14F-4D97-AF65-F5344CB8AC3E}">
        <p14:creationId xmlns:p14="http://schemas.microsoft.com/office/powerpoint/2010/main" val="33812506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46">
            <a:extLst>
              <a:ext uri="{FF2B5EF4-FFF2-40B4-BE49-F238E27FC236}">
                <a16:creationId xmlns="" xmlns:a16="http://schemas.microsoft.com/office/drawing/2014/main" id="{3216EDD8-3AD3-4104-A7B0-A9B6F3F34CE0}"/>
              </a:ext>
            </a:extLst>
          </p:cNvPr>
          <p:cNvGrpSpPr/>
          <p:nvPr/>
        </p:nvGrpSpPr>
        <p:grpSpPr>
          <a:xfrm>
            <a:off x="1595693" y="2783902"/>
            <a:ext cx="9000615" cy="1240804"/>
            <a:chOff x="1654760" y="2852936"/>
            <a:chExt cx="6510763" cy="919162"/>
          </a:xfrm>
        </p:grpSpPr>
        <p:sp>
          <p:nvSpPr>
            <p:cNvPr id="29" name="任意多边形 47">
              <a:extLst>
                <a:ext uri="{FF2B5EF4-FFF2-40B4-BE49-F238E27FC236}">
                  <a16:creationId xmlns="" xmlns:a16="http://schemas.microsoft.com/office/drawing/2014/main" id="{05C7E57E-9515-49DA-A39E-A1351E9EE75A}"/>
                </a:ext>
              </a:extLst>
            </p:cNvPr>
            <p:cNvSpPr/>
            <p:nvPr/>
          </p:nvSpPr>
          <p:spPr>
            <a:xfrm>
              <a:off x="1799449" y="2852936"/>
              <a:ext cx="1984375" cy="919162"/>
            </a:xfrm>
            <a:custGeom>
              <a:avLst/>
              <a:gdLst>
                <a:gd name="connsiteX0" fmla="*/ 0 w 1674206"/>
                <a:gd name="connsiteY0" fmla="*/ 0 h 775493"/>
                <a:gd name="connsiteX1" fmla="*/ 1240155 w 1674206"/>
                <a:gd name="connsiteY1" fmla="*/ 0 h 775493"/>
                <a:gd name="connsiteX2" fmla="*/ 1674206 w 1674206"/>
                <a:gd name="connsiteY2" fmla="*/ 387747 h 775493"/>
                <a:gd name="connsiteX3" fmla="*/ 1240155 w 1674206"/>
                <a:gd name="connsiteY3" fmla="*/ 775493 h 775493"/>
                <a:gd name="connsiteX4" fmla="*/ 0 w 1674206"/>
                <a:gd name="connsiteY4" fmla="*/ 775493 h 775493"/>
                <a:gd name="connsiteX5" fmla="*/ 434051 w 1674206"/>
                <a:gd name="connsiteY5" fmla="*/ 387747 h 775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74206" h="775493">
                  <a:moveTo>
                    <a:pt x="0" y="0"/>
                  </a:moveTo>
                  <a:lnTo>
                    <a:pt x="1240155" y="0"/>
                  </a:lnTo>
                  <a:lnTo>
                    <a:pt x="1674206" y="387747"/>
                  </a:lnTo>
                  <a:lnTo>
                    <a:pt x="1240155" y="775493"/>
                  </a:lnTo>
                  <a:lnTo>
                    <a:pt x="0" y="775493"/>
                  </a:lnTo>
                  <a:lnTo>
                    <a:pt x="434051" y="387747"/>
                  </a:lnTo>
                  <a:close/>
                </a:path>
              </a:pathLst>
            </a:custGeom>
            <a:solidFill>
              <a:srgbClr val="32B6A1"/>
            </a:solidFill>
            <a:ln>
              <a:noFill/>
            </a:ln>
            <a:effectLst>
              <a:outerShdw blurRad="76200" dist="508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0" tIns="0" rIns="252000" bIns="0" anchor="ctr">
              <a:normAutofit/>
            </a:bodyPr>
            <a:lstStyle/>
            <a:p>
              <a:pPr algn="ctr">
                <a:defRPr/>
              </a:pPr>
              <a:r>
                <a:rPr lang="zh-TW" altLang="en-US" sz="2000" b="1" dirty="0">
                  <a:solidFill>
                    <a:srgbClr val="FFFFFF"/>
                  </a:solidFill>
                  <a:latin typeface="微軟正黑體" pitchFamily="34" charset="-120"/>
                  <a:ea typeface="微軟正黑體" pitchFamily="34" charset="-120"/>
                </a:rPr>
                <a:t>用不同模型</a:t>
              </a:r>
              <a:endParaRPr lang="en-US" altLang="zh-TW" sz="2000" b="1" dirty="0">
                <a:solidFill>
                  <a:srgbClr val="FFFFFF"/>
                </a:solidFill>
                <a:latin typeface="微軟正黑體" pitchFamily="34" charset="-120"/>
                <a:ea typeface="微軟正黑體" pitchFamily="34" charset="-120"/>
              </a:endParaRPr>
            </a:p>
            <a:p>
              <a:pPr algn="ctr">
                <a:defRPr/>
              </a:pPr>
              <a:r>
                <a:rPr lang="zh-TW" altLang="en-US" sz="2000" b="1" dirty="0">
                  <a:solidFill>
                    <a:srgbClr val="FFFFFF"/>
                  </a:solidFill>
                  <a:latin typeface="微軟正黑體" pitchFamily="34" charset="-120"/>
                  <a:ea typeface="微軟正黑體" pitchFamily="34" charset="-120"/>
                </a:rPr>
                <a:t>分類文章</a:t>
              </a:r>
              <a:endParaRPr lang="zh-CN" altLang="en-US" sz="2000" b="1" dirty="0">
                <a:solidFill>
                  <a:srgbClr val="FFFFFF"/>
                </a:solidFill>
                <a:latin typeface="微軟正黑體" pitchFamily="34" charset="-120"/>
                <a:ea typeface="微軟正黑體" pitchFamily="34" charset="-120"/>
              </a:endParaRPr>
            </a:p>
          </p:txBody>
        </p:sp>
        <p:sp>
          <p:nvSpPr>
            <p:cNvPr id="30" name="椭圆 48">
              <a:extLst>
                <a:ext uri="{FF2B5EF4-FFF2-40B4-BE49-F238E27FC236}">
                  <a16:creationId xmlns="" xmlns:a16="http://schemas.microsoft.com/office/drawing/2014/main" id="{19F073A7-5309-4F30-B084-48B03C4FB6ED}"/>
                </a:ext>
              </a:extLst>
            </p:cNvPr>
            <p:cNvSpPr/>
            <p:nvPr/>
          </p:nvSpPr>
          <p:spPr>
            <a:xfrm>
              <a:off x="1654760" y="3023151"/>
              <a:ext cx="540246" cy="542148"/>
            </a:xfrm>
            <a:prstGeom prst="ellipse">
              <a:avLst/>
            </a:prstGeom>
            <a:solidFill>
              <a:srgbClr val="1CAE97"/>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000" b="1" dirty="0">
                  <a:solidFill>
                    <a:schemeClr val="bg1"/>
                  </a:solidFill>
                  <a:latin typeface="Arial" panose="020B0604020202020204" pitchFamily="34" charset="0"/>
                  <a:ea typeface="黑体" panose="02010609060101010101" pitchFamily="49" charset="-122"/>
                  <a:cs typeface="Times New Roman" panose="02020603050405020304" pitchFamily="18" charset="0"/>
                </a:rPr>
                <a:t>01</a:t>
              </a:r>
              <a:endParaRPr lang="zh-CN" altLang="en-US" sz="2000" b="1" dirty="0">
                <a:solidFill>
                  <a:schemeClr val="bg1"/>
                </a:solidFill>
                <a:latin typeface="Arial" panose="020B0604020202020204" pitchFamily="34" charset="0"/>
                <a:ea typeface="黑体" panose="02010609060101010101" pitchFamily="49" charset="-122"/>
                <a:cs typeface="Times New Roman" panose="02020603050405020304" pitchFamily="18" charset="0"/>
              </a:endParaRPr>
            </a:p>
          </p:txBody>
        </p:sp>
        <p:sp>
          <p:nvSpPr>
            <p:cNvPr id="31" name="任意多边形 81">
              <a:extLst>
                <a:ext uri="{FF2B5EF4-FFF2-40B4-BE49-F238E27FC236}">
                  <a16:creationId xmlns="" xmlns:a16="http://schemas.microsoft.com/office/drawing/2014/main" id="{781267BA-394A-4998-AAD0-926A4B76657C}"/>
                </a:ext>
              </a:extLst>
            </p:cNvPr>
            <p:cNvSpPr/>
            <p:nvPr/>
          </p:nvSpPr>
          <p:spPr>
            <a:xfrm>
              <a:off x="3948395" y="2852936"/>
              <a:ext cx="1982788" cy="919162"/>
            </a:xfrm>
            <a:custGeom>
              <a:avLst/>
              <a:gdLst>
                <a:gd name="connsiteX0" fmla="*/ 0 w 1674206"/>
                <a:gd name="connsiteY0" fmla="*/ 0 h 775493"/>
                <a:gd name="connsiteX1" fmla="*/ 1240155 w 1674206"/>
                <a:gd name="connsiteY1" fmla="*/ 0 h 775493"/>
                <a:gd name="connsiteX2" fmla="*/ 1674206 w 1674206"/>
                <a:gd name="connsiteY2" fmla="*/ 387747 h 775493"/>
                <a:gd name="connsiteX3" fmla="*/ 1240155 w 1674206"/>
                <a:gd name="connsiteY3" fmla="*/ 775493 h 775493"/>
                <a:gd name="connsiteX4" fmla="*/ 0 w 1674206"/>
                <a:gd name="connsiteY4" fmla="*/ 775493 h 775493"/>
                <a:gd name="connsiteX5" fmla="*/ 434051 w 1674206"/>
                <a:gd name="connsiteY5" fmla="*/ 387747 h 775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74206" h="775493">
                  <a:moveTo>
                    <a:pt x="0" y="0"/>
                  </a:moveTo>
                  <a:lnTo>
                    <a:pt x="1240155" y="0"/>
                  </a:lnTo>
                  <a:lnTo>
                    <a:pt x="1674206" y="387747"/>
                  </a:lnTo>
                  <a:lnTo>
                    <a:pt x="1240155" y="775493"/>
                  </a:lnTo>
                  <a:lnTo>
                    <a:pt x="0" y="775493"/>
                  </a:lnTo>
                  <a:lnTo>
                    <a:pt x="434051" y="387747"/>
                  </a:lnTo>
                  <a:close/>
                </a:path>
              </a:pathLst>
            </a:custGeom>
            <a:solidFill>
              <a:srgbClr val="B4CB7F"/>
            </a:solidFill>
            <a:ln>
              <a:noFill/>
            </a:ln>
            <a:effectLst>
              <a:outerShdw blurRad="76200" dist="508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0" tIns="0" rIns="252000" bIns="0" anchor="ctr">
              <a:normAutofit/>
            </a:bodyPr>
            <a:lstStyle/>
            <a:p>
              <a:pPr algn="ctr">
                <a:defRPr/>
              </a:pPr>
              <a:r>
                <a:rPr lang="zh-TW" altLang="en-US" sz="2000" b="1" dirty="0">
                  <a:solidFill>
                    <a:srgbClr val="FFFFFF"/>
                  </a:solidFill>
                  <a:latin typeface="微軟正黑體" pitchFamily="34" charset="-120"/>
                  <a:ea typeface="微軟正黑體" pitchFamily="34" charset="-120"/>
                </a:rPr>
                <a:t>判斷文章</a:t>
              </a:r>
              <a:endParaRPr lang="en-US" altLang="zh-TW" sz="2000" b="1" dirty="0">
                <a:solidFill>
                  <a:srgbClr val="FFFFFF"/>
                </a:solidFill>
                <a:latin typeface="微軟正黑體" pitchFamily="34" charset="-120"/>
                <a:ea typeface="微軟正黑體" pitchFamily="34" charset="-120"/>
              </a:endParaRPr>
            </a:p>
            <a:p>
              <a:pPr algn="ctr">
                <a:defRPr/>
              </a:pPr>
              <a:r>
                <a:rPr lang="zh-TW" altLang="en-US" sz="2000" b="1" dirty="0">
                  <a:solidFill>
                    <a:srgbClr val="FFFFFF"/>
                  </a:solidFill>
                  <a:latin typeface="微軟正黑體" pitchFamily="34" charset="-120"/>
                  <a:ea typeface="微軟正黑體" pitchFamily="34" charset="-120"/>
                </a:rPr>
                <a:t>上漲、下跌</a:t>
              </a:r>
              <a:endParaRPr lang="zh-CN" altLang="en-US" sz="2000" b="1" dirty="0">
                <a:solidFill>
                  <a:srgbClr val="FFFFFF"/>
                </a:solidFill>
                <a:latin typeface="微軟正黑體" pitchFamily="34" charset="-120"/>
                <a:ea typeface="微軟正黑體" pitchFamily="34" charset="-120"/>
              </a:endParaRPr>
            </a:p>
          </p:txBody>
        </p:sp>
        <p:sp>
          <p:nvSpPr>
            <p:cNvPr id="32" name="椭圆 82">
              <a:extLst>
                <a:ext uri="{FF2B5EF4-FFF2-40B4-BE49-F238E27FC236}">
                  <a16:creationId xmlns="" xmlns:a16="http://schemas.microsoft.com/office/drawing/2014/main" id="{6294FDC7-A129-4106-8F70-56E80B7F0E91}"/>
                </a:ext>
              </a:extLst>
            </p:cNvPr>
            <p:cNvSpPr/>
            <p:nvPr/>
          </p:nvSpPr>
          <p:spPr>
            <a:xfrm>
              <a:off x="3704666" y="3023151"/>
              <a:ext cx="540246" cy="542148"/>
            </a:xfrm>
            <a:prstGeom prst="ellipse">
              <a:avLst/>
            </a:prstGeom>
            <a:solidFill>
              <a:srgbClr val="B4CB7F"/>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000" b="1" dirty="0">
                  <a:solidFill>
                    <a:schemeClr val="bg1"/>
                  </a:solidFill>
                  <a:latin typeface="Arial" panose="020B0604020202020204" pitchFamily="34" charset="0"/>
                  <a:ea typeface="黑体" panose="02010609060101010101" pitchFamily="49" charset="-122"/>
                  <a:cs typeface="Times New Roman" panose="02020603050405020304" pitchFamily="18" charset="0"/>
                </a:rPr>
                <a:t>02</a:t>
              </a:r>
              <a:endParaRPr lang="zh-CN" altLang="en-US" sz="2000" b="1" dirty="0">
                <a:solidFill>
                  <a:schemeClr val="bg1"/>
                </a:solidFill>
                <a:latin typeface="Arial" panose="020B0604020202020204" pitchFamily="34" charset="0"/>
                <a:ea typeface="黑体" panose="02010609060101010101" pitchFamily="49" charset="-122"/>
                <a:cs typeface="Times New Roman" panose="02020603050405020304" pitchFamily="18" charset="0"/>
              </a:endParaRPr>
            </a:p>
          </p:txBody>
        </p:sp>
        <p:sp>
          <p:nvSpPr>
            <p:cNvPr id="33" name="任意多边形 83">
              <a:extLst>
                <a:ext uri="{FF2B5EF4-FFF2-40B4-BE49-F238E27FC236}">
                  <a16:creationId xmlns="" xmlns:a16="http://schemas.microsoft.com/office/drawing/2014/main" id="{747FC7B2-04B5-4D67-B857-7223FB2132EA}"/>
                </a:ext>
              </a:extLst>
            </p:cNvPr>
            <p:cNvSpPr/>
            <p:nvPr/>
          </p:nvSpPr>
          <p:spPr>
            <a:xfrm>
              <a:off x="6095754" y="2852936"/>
              <a:ext cx="2069769" cy="919162"/>
            </a:xfrm>
            <a:custGeom>
              <a:avLst/>
              <a:gdLst>
                <a:gd name="connsiteX0" fmla="*/ 0 w 1674206"/>
                <a:gd name="connsiteY0" fmla="*/ 0 h 775493"/>
                <a:gd name="connsiteX1" fmla="*/ 1240155 w 1674206"/>
                <a:gd name="connsiteY1" fmla="*/ 0 h 775493"/>
                <a:gd name="connsiteX2" fmla="*/ 1674206 w 1674206"/>
                <a:gd name="connsiteY2" fmla="*/ 387747 h 775493"/>
                <a:gd name="connsiteX3" fmla="*/ 1240155 w 1674206"/>
                <a:gd name="connsiteY3" fmla="*/ 775493 h 775493"/>
                <a:gd name="connsiteX4" fmla="*/ 0 w 1674206"/>
                <a:gd name="connsiteY4" fmla="*/ 775493 h 775493"/>
                <a:gd name="connsiteX5" fmla="*/ 434051 w 1674206"/>
                <a:gd name="connsiteY5" fmla="*/ 387747 h 775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74206" h="775493">
                  <a:moveTo>
                    <a:pt x="0" y="0"/>
                  </a:moveTo>
                  <a:lnTo>
                    <a:pt x="1240155" y="0"/>
                  </a:lnTo>
                  <a:lnTo>
                    <a:pt x="1674206" y="387747"/>
                  </a:lnTo>
                  <a:lnTo>
                    <a:pt x="1240155" y="775493"/>
                  </a:lnTo>
                  <a:lnTo>
                    <a:pt x="0" y="775493"/>
                  </a:lnTo>
                  <a:lnTo>
                    <a:pt x="434051" y="387747"/>
                  </a:lnTo>
                  <a:close/>
                </a:path>
              </a:pathLst>
            </a:custGeom>
            <a:solidFill>
              <a:srgbClr val="F7B447"/>
            </a:solidFill>
            <a:ln>
              <a:noFill/>
            </a:ln>
            <a:effectLst>
              <a:outerShdw blurRad="76200" dist="508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0" tIns="0" rIns="252000" bIns="0" anchor="ctr">
              <a:normAutofit/>
            </a:bodyPr>
            <a:lstStyle/>
            <a:p>
              <a:r>
                <a:rPr lang="zh-TW" altLang="en-US" sz="2000" dirty="0">
                  <a:solidFill>
                    <a:schemeClr val="bg1"/>
                  </a:solidFill>
                  <a:latin typeface="微軟正黑體" pitchFamily="34" charset="-120"/>
                  <a:ea typeface="微軟正黑體" pitchFamily="34" charset="-120"/>
                </a:rPr>
                <a:t> </a:t>
              </a:r>
            </a:p>
          </p:txBody>
        </p:sp>
        <p:sp>
          <p:nvSpPr>
            <p:cNvPr id="34" name="椭圆 84">
              <a:extLst>
                <a:ext uri="{FF2B5EF4-FFF2-40B4-BE49-F238E27FC236}">
                  <a16:creationId xmlns="" xmlns:a16="http://schemas.microsoft.com/office/drawing/2014/main" id="{CE2D5436-8BD3-4F3E-B5BF-2EDDB867AB7F}"/>
                </a:ext>
              </a:extLst>
            </p:cNvPr>
            <p:cNvSpPr/>
            <p:nvPr/>
          </p:nvSpPr>
          <p:spPr>
            <a:xfrm>
              <a:off x="5896465" y="3023151"/>
              <a:ext cx="540246" cy="542148"/>
            </a:xfrm>
            <a:prstGeom prst="ellipse">
              <a:avLst/>
            </a:prstGeom>
            <a:solidFill>
              <a:srgbClr val="F7B447"/>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000" b="1" dirty="0">
                  <a:solidFill>
                    <a:schemeClr val="bg1"/>
                  </a:solidFill>
                  <a:latin typeface="Arial" panose="020B0604020202020204" pitchFamily="34" charset="0"/>
                  <a:ea typeface="黑体" panose="02010609060101010101" pitchFamily="49" charset="-122"/>
                  <a:cs typeface="Times New Roman" panose="02020603050405020304" pitchFamily="18" charset="0"/>
                </a:rPr>
                <a:t>03</a:t>
              </a:r>
              <a:endParaRPr lang="zh-CN" altLang="en-US" sz="2000" b="1" dirty="0">
                <a:solidFill>
                  <a:schemeClr val="bg1"/>
                </a:solidFill>
                <a:latin typeface="Arial" panose="020B0604020202020204" pitchFamily="34" charset="0"/>
                <a:ea typeface="黑体" panose="02010609060101010101" pitchFamily="49" charset="-122"/>
                <a:cs typeface="Times New Roman" panose="02020603050405020304" pitchFamily="18" charset="0"/>
              </a:endParaRPr>
            </a:p>
          </p:txBody>
        </p:sp>
      </p:grpSp>
      <p:sp>
        <p:nvSpPr>
          <p:cNvPr id="37" name="矩形 36">
            <a:extLst>
              <a:ext uri="{FF2B5EF4-FFF2-40B4-BE49-F238E27FC236}">
                <a16:creationId xmlns="" xmlns:a16="http://schemas.microsoft.com/office/drawing/2014/main" id="{BAB465C3-3C36-4748-A1AE-59921FF2D49D}"/>
              </a:ext>
            </a:extLst>
          </p:cNvPr>
          <p:cNvSpPr/>
          <p:nvPr/>
        </p:nvSpPr>
        <p:spPr>
          <a:xfrm>
            <a:off x="3559273" y="1088736"/>
            <a:ext cx="5241937" cy="584775"/>
          </a:xfrm>
          <a:prstGeom prst="rect">
            <a:avLst/>
          </a:prstGeom>
          <a:solidFill>
            <a:schemeClr val="bg1">
              <a:lumMod val="50000"/>
            </a:schemeClr>
          </a:solidFill>
        </p:spPr>
        <p:txBody>
          <a:bodyPr wrap="square">
            <a:spAutoFit/>
          </a:bodyPr>
          <a:lstStyle/>
          <a:p>
            <a:pPr algn="ctr"/>
            <a:r>
              <a:rPr lang="zh-TW" altLang="en-US" sz="3200" b="1">
                <a:solidFill>
                  <a:schemeClr val="bg1"/>
                </a:solidFill>
                <a:latin typeface="微软雅黑" panose="020B0503020204020204" pitchFamily="34" charset="-122"/>
                <a:ea typeface="微软雅黑" panose="020B0503020204020204" pitchFamily="34" charset="-122"/>
              </a:rPr>
              <a:t>流程</a:t>
            </a:r>
            <a:endParaRPr lang="en-ID" altLang="zh-TW" sz="3200" b="1" dirty="0">
              <a:solidFill>
                <a:schemeClr val="bg1"/>
              </a:solidFill>
              <a:latin typeface="微软雅黑" panose="020B0503020204020204" pitchFamily="34" charset="-122"/>
              <a:ea typeface="微软雅黑" panose="020B0503020204020204" pitchFamily="34" charset="-122"/>
            </a:endParaRPr>
          </a:p>
        </p:txBody>
      </p:sp>
      <p:sp>
        <p:nvSpPr>
          <p:cNvPr id="2" name="文字方塊 1"/>
          <p:cNvSpPr txBox="1"/>
          <p:nvPr/>
        </p:nvSpPr>
        <p:spPr>
          <a:xfrm>
            <a:off x="8433868" y="3013680"/>
            <a:ext cx="1902828" cy="707886"/>
          </a:xfrm>
          <a:prstGeom prst="rect">
            <a:avLst/>
          </a:prstGeom>
          <a:noFill/>
        </p:spPr>
        <p:txBody>
          <a:bodyPr wrap="square" rtlCol="0">
            <a:spAutoFit/>
          </a:bodyPr>
          <a:lstStyle/>
          <a:p>
            <a:r>
              <a:rPr lang="zh-TW" altLang="en-US" sz="2000" b="1" dirty="0">
                <a:solidFill>
                  <a:schemeClr val="bg1"/>
                </a:solidFill>
                <a:latin typeface="微軟正黑體" pitchFamily="34" charset="-120"/>
                <a:ea typeface="微軟正黑體" pitchFamily="34" charset="-120"/>
              </a:rPr>
              <a:t>判斷結果一致才出手</a:t>
            </a:r>
          </a:p>
        </p:txBody>
      </p:sp>
    </p:spTree>
    <p:extLst>
      <p:ext uri="{BB962C8B-B14F-4D97-AF65-F5344CB8AC3E}">
        <p14:creationId xmlns:p14="http://schemas.microsoft.com/office/powerpoint/2010/main" val="13256945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3825377" y="1851425"/>
            <a:ext cx="5603966" cy="1477328"/>
          </a:xfrm>
          <a:prstGeom prst="rect">
            <a:avLst/>
          </a:prstGeom>
          <a:noFill/>
        </p:spPr>
        <p:txBody>
          <a:bodyPr wrap="square" rtlCol="0">
            <a:spAutoFit/>
          </a:bodyPr>
          <a:lstStyle/>
          <a:p>
            <a:r>
              <a:rPr lang="zh-TW" altLang="en-US" dirty="0">
                <a:solidFill>
                  <a:srgbClr val="E5B704"/>
                </a:solidFill>
                <a:latin typeface="Microsoft YaHei" panose="020B0503020204020204" pitchFamily="34" charset="-122"/>
                <a:ea typeface="Microsoft YaHei" panose="020B0503020204020204" pitchFamily="34" charset="-122"/>
                <a:cs typeface="Times New Roman" pitchFamily="18" charset="0"/>
              </a:rPr>
              <a:t>利用四種不同的分類機器幫助判斷</a:t>
            </a:r>
            <a:endParaRPr lang="en-US" altLang="zh-TW" dirty="0">
              <a:solidFill>
                <a:srgbClr val="E5B704"/>
              </a:solidFill>
              <a:latin typeface="Microsoft YaHei" panose="020B0503020204020204" pitchFamily="34" charset="-122"/>
              <a:ea typeface="Microsoft YaHei" panose="020B0503020204020204" pitchFamily="34" charset="-122"/>
              <a:cs typeface="Times New Roman" pitchFamily="18" charset="0"/>
            </a:endParaRPr>
          </a:p>
          <a:p>
            <a:pPr marL="342900" indent="-342900">
              <a:buFont typeface="+mj-lt"/>
              <a:buAutoNum type="arabicPeriod"/>
            </a:pPr>
            <a:r>
              <a:rPr lang="en-US" altLang="zh-TW" dirty="0" err="1">
                <a:solidFill>
                  <a:srgbClr val="E5B704"/>
                </a:solidFill>
                <a:latin typeface="Microsoft YaHei" panose="020B0503020204020204" pitchFamily="34" charset="-122"/>
                <a:ea typeface="Microsoft YaHei" panose="020B0503020204020204" pitchFamily="34" charset="-122"/>
                <a:cs typeface="Times New Roman" pitchFamily="18" charset="0"/>
              </a:rPr>
              <a:t>RandomForestClassifier</a:t>
            </a:r>
            <a:endParaRPr lang="en-US" altLang="zh-TW" dirty="0">
              <a:solidFill>
                <a:srgbClr val="E5B704"/>
              </a:solidFill>
              <a:latin typeface="Microsoft YaHei" panose="020B0503020204020204" pitchFamily="34" charset="-122"/>
              <a:ea typeface="Microsoft YaHei" panose="020B0503020204020204" pitchFamily="34" charset="-122"/>
              <a:cs typeface="Times New Roman" pitchFamily="18" charset="0"/>
            </a:endParaRPr>
          </a:p>
          <a:p>
            <a:pPr marL="342900" indent="-342900">
              <a:buFont typeface="+mj-lt"/>
              <a:buAutoNum type="arabicPeriod"/>
            </a:pPr>
            <a:r>
              <a:rPr lang="en-US" altLang="zh-TW" dirty="0" err="1">
                <a:solidFill>
                  <a:srgbClr val="E5B704"/>
                </a:solidFill>
                <a:latin typeface="Microsoft YaHei" panose="020B0503020204020204" pitchFamily="34" charset="-122"/>
                <a:ea typeface="Microsoft YaHei" panose="020B0503020204020204" pitchFamily="34" charset="-122"/>
                <a:cs typeface="Times New Roman" pitchFamily="18" charset="0"/>
              </a:rPr>
              <a:t>LogisticRegreession</a:t>
            </a:r>
            <a:endParaRPr lang="en-US" altLang="zh-TW" dirty="0">
              <a:solidFill>
                <a:srgbClr val="E5B704"/>
              </a:solidFill>
              <a:latin typeface="Microsoft YaHei" panose="020B0503020204020204" pitchFamily="34" charset="-122"/>
              <a:ea typeface="Microsoft YaHei" panose="020B0503020204020204" pitchFamily="34" charset="-122"/>
              <a:cs typeface="Times New Roman" pitchFamily="18" charset="0"/>
            </a:endParaRPr>
          </a:p>
          <a:p>
            <a:pPr marL="342900" indent="-342900">
              <a:buFont typeface="+mj-lt"/>
              <a:buAutoNum type="arabicPeriod"/>
            </a:pPr>
            <a:r>
              <a:rPr lang="en-US" altLang="zh-TW" dirty="0">
                <a:solidFill>
                  <a:srgbClr val="E5B704"/>
                </a:solidFill>
                <a:latin typeface="Microsoft YaHei" panose="020B0503020204020204" pitchFamily="34" charset="-122"/>
                <a:ea typeface="Microsoft YaHei" panose="020B0503020204020204" pitchFamily="34" charset="-122"/>
                <a:cs typeface="Times New Roman" pitchFamily="18" charset="0"/>
              </a:rPr>
              <a:t>SVM</a:t>
            </a:r>
          </a:p>
          <a:p>
            <a:pPr marL="342900" indent="-342900">
              <a:buFont typeface="+mj-lt"/>
              <a:buAutoNum type="arabicPeriod"/>
            </a:pPr>
            <a:r>
              <a:rPr lang="en-US" altLang="zh-TW" dirty="0">
                <a:solidFill>
                  <a:srgbClr val="E5B704"/>
                </a:solidFill>
                <a:latin typeface="Microsoft YaHei" panose="020B0503020204020204" pitchFamily="34" charset="-122"/>
                <a:ea typeface="Microsoft YaHei" panose="020B0503020204020204" pitchFamily="34" charset="-122"/>
                <a:cs typeface="Times New Roman" pitchFamily="18" charset="0"/>
              </a:rPr>
              <a:t>KNN</a:t>
            </a:r>
            <a:endParaRPr lang="zh-TW" altLang="en-US" dirty="0">
              <a:solidFill>
                <a:srgbClr val="E5B704"/>
              </a:solidFill>
              <a:latin typeface="Microsoft YaHei" panose="020B0503020204020204" pitchFamily="34" charset="-122"/>
              <a:ea typeface="Microsoft YaHei" panose="020B0503020204020204" pitchFamily="34" charset="-122"/>
              <a:cs typeface="Times New Roman" pitchFamily="18" charset="0"/>
            </a:endParaRPr>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3823" y="3545923"/>
            <a:ext cx="9982200" cy="1568450"/>
          </a:xfrm>
          <a:prstGeom prst="rect">
            <a:avLst/>
          </a:prstGeom>
        </p:spPr>
      </p:pic>
      <p:sp>
        <p:nvSpPr>
          <p:cNvPr id="6" name="矩形 5">
            <a:extLst>
              <a:ext uri="{FF2B5EF4-FFF2-40B4-BE49-F238E27FC236}">
                <a16:creationId xmlns="" xmlns:a16="http://schemas.microsoft.com/office/drawing/2014/main" id="{3D2379A2-0147-E74D-89A3-27E2D9E31682}"/>
              </a:ext>
            </a:extLst>
          </p:cNvPr>
          <p:cNvSpPr/>
          <p:nvPr/>
        </p:nvSpPr>
        <p:spPr>
          <a:xfrm>
            <a:off x="3825377" y="744681"/>
            <a:ext cx="4539091" cy="584775"/>
          </a:xfrm>
          <a:prstGeom prst="rect">
            <a:avLst/>
          </a:prstGeom>
          <a:solidFill>
            <a:schemeClr val="bg1">
              <a:lumMod val="50000"/>
            </a:schemeClr>
          </a:solidFill>
        </p:spPr>
        <p:txBody>
          <a:bodyPr wrap="square">
            <a:spAutoFit/>
          </a:bodyPr>
          <a:lstStyle/>
          <a:p>
            <a:pPr algn="ctr"/>
            <a:r>
              <a:rPr lang="en-US" altLang="zh-TW" sz="3200" b="1" dirty="0">
                <a:solidFill>
                  <a:schemeClr val="bg1"/>
                </a:solidFill>
                <a:latin typeface="微软雅黑" panose="020B0503020204020204" pitchFamily="34" charset="-122"/>
                <a:ea typeface="微软雅黑" panose="020B0503020204020204" pitchFamily="34" charset="-122"/>
              </a:rPr>
              <a:t>1.</a:t>
            </a:r>
            <a:r>
              <a:rPr lang="zh-CN" altLang="en-US" sz="3200" b="1" dirty="0">
                <a:solidFill>
                  <a:schemeClr val="bg1"/>
                </a:solidFill>
                <a:latin typeface="微软雅黑" panose="020B0503020204020204" pitchFamily="34" charset="-122"/>
                <a:ea typeface="微软雅黑" panose="020B0503020204020204" pitchFamily="34" charset="-122"/>
              </a:rPr>
              <a:t>用不同模型分類文章</a:t>
            </a:r>
            <a:endParaRPr lang="en-ID" altLang="zh-TW" sz="32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36947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p:cNvSpPr txBox="1"/>
          <p:nvPr/>
        </p:nvSpPr>
        <p:spPr>
          <a:xfrm>
            <a:off x="3557983" y="1913147"/>
            <a:ext cx="5603966" cy="707886"/>
          </a:xfrm>
          <a:prstGeom prst="rect">
            <a:avLst/>
          </a:prstGeom>
          <a:noFill/>
        </p:spPr>
        <p:txBody>
          <a:bodyPr wrap="square" rtlCol="0">
            <a:spAutoFit/>
          </a:bodyPr>
          <a:lstStyle/>
          <a:p>
            <a:r>
              <a:rPr lang="zh-TW" altLang="en-US" sz="2000" dirty="0">
                <a:solidFill>
                  <a:srgbClr val="E5B704"/>
                </a:solidFill>
                <a:latin typeface="Microsoft YaHei" panose="020B0503020204020204" pitchFamily="34" charset="-122"/>
                <a:ea typeface="Microsoft YaHei" panose="020B0503020204020204" pitchFamily="34" charset="-122"/>
                <a:cs typeface="Times New Roman" pitchFamily="18" charset="0"/>
              </a:rPr>
              <a:t>機器會根據先前資料，將文章分類成</a:t>
            </a:r>
            <a:endParaRPr lang="en-US" altLang="zh-TW" sz="2000" dirty="0">
              <a:solidFill>
                <a:srgbClr val="E5B704"/>
              </a:solidFill>
              <a:latin typeface="Microsoft YaHei" panose="020B0503020204020204" pitchFamily="34" charset="-122"/>
              <a:ea typeface="Microsoft YaHei" panose="020B0503020204020204" pitchFamily="34" charset="-122"/>
              <a:cs typeface="Times New Roman" pitchFamily="18" charset="0"/>
            </a:endParaRPr>
          </a:p>
          <a:p>
            <a:r>
              <a:rPr lang="en-US" altLang="zh-TW" sz="2000" dirty="0">
                <a:solidFill>
                  <a:srgbClr val="E5B704"/>
                </a:solidFill>
                <a:latin typeface="Microsoft YaHei" panose="020B0503020204020204" pitchFamily="34" charset="-122"/>
                <a:ea typeface="Microsoft YaHei" panose="020B0503020204020204" pitchFamily="34" charset="-122"/>
                <a:cs typeface="Times New Roman" pitchFamily="18" charset="0"/>
              </a:rPr>
              <a:t>”class 0</a:t>
            </a:r>
            <a:r>
              <a:rPr lang="zh-TW" altLang="en-US" sz="2000" dirty="0">
                <a:solidFill>
                  <a:srgbClr val="E5B704"/>
                </a:solidFill>
                <a:latin typeface="Microsoft YaHei" panose="020B0503020204020204" pitchFamily="34" charset="-122"/>
                <a:ea typeface="Microsoft YaHei" panose="020B0503020204020204" pitchFamily="34" charset="-122"/>
                <a:cs typeface="Times New Roman" pitchFamily="18" charset="0"/>
              </a:rPr>
              <a:t> </a:t>
            </a:r>
            <a:r>
              <a:rPr lang="en-US" altLang="zh-TW" sz="2000" dirty="0">
                <a:solidFill>
                  <a:srgbClr val="E5B704"/>
                </a:solidFill>
                <a:latin typeface="Microsoft YaHei" panose="020B0503020204020204" pitchFamily="34" charset="-122"/>
                <a:ea typeface="Microsoft YaHei" panose="020B0503020204020204" pitchFamily="34" charset="-122"/>
                <a:cs typeface="Times New Roman" pitchFamily="18" charset="0"/>
              </a:rPr>
              <a:t>”(</a:t>
            </a:r>
            <a:r>
              <a:rPr lang="zh-CN" altLang="en-US" sz="2000" dirty="0">
                <a:solidFill>
                  <a:srgbClr val="E5B704"/>
                </a:solidFill>
                <a:latin typeface="Microsoft YaHei" panose="020B0503020204020204" pitchFamily="34" charset="-122"/>
                <a:ea typeface="Microsoft YaHei" panose="020B0503020204020204" pitchFamily="34" charset="-122"/>
                <a:cs typeface="Times New Roman" pitchFamily="18" charset="0"/>
              </a:rPr>
              <a:t>上漲</a:t>
            </a:r>
            <a:r>
              <a:rPr lang="en-US" altLang="zh-CN" sz="2000" dirty="0">
                <a:solidFill>
                  <a:srgbClr val="E5B704"/>
                </a:solidFill>
                <a:latin typeface="Microsoft YaHei" panose="020B0503020204020204" pitchFamily="34" charset="-122"/>
                <a:ea typeface="Microsoft YaHei" panose="020B0503020204020204" pitchFamily="34" charset="-122"/>
                <a:cs typeface="Times New Roman" pitchFamily="18" charset="0"/>
              </a:rPr>
              <a:t>)</a:t>
            </a:r>
            <a:r>
              <a:rPr lang="zh-TW" altLang="en-US" sz="2000" dirty="0">
                <a:solidFill>
                  <a:srgbClr val="E5B704"/>
                </a:solidFill>
                <a:latin typeface="Microsoft YaHei" panose="020B0503020204020204" pitchFamily="34" charset="-122"/>
                <a:ea typeface="Microsoft YaHei" panose="020B0503020204020204" pitchFamily="34" charset="-122"/>
                <a:cs typeface="Times New Roman" pitchFamily="18" charset="0"/>
              </a:rPr>
              <a:t>、</a:t>
            </a:r>
            <a:r>
              <a:rPr lang="en-US" altLang="zh-TW" sz="2000" dirty="0">
                <a:solidFill>
                  <a:srgbClr val="E5B704"/>
                </a:solidFill>
                <a:latin typeface="Microsoft YaHei" panose="020B0503020204020204" pitchFamily="34" charset="-122"/>
                <a:ea typeface="Microsoft YaHei" panose="020B0503020204020204" pitchFamily="34" charset="-122"/>
                <a:cs typeface="Times New Roman" pitchFamily="18" charset="0"/>
              </a:rPr>
              <a:t>”class 1</a:t>
            </a:r>
            <a:r>
              <a:rPr lang="zh-TW" altLang="en-US" sz="2000" dirty="0">
                <a:solidFill>
                  <a:srgbClr val="E5B704"/>
                </a:solidFill>
                <a:latin typeface="Microsoft YaHei" panose="020B0503020204020204" pitchFamily="34" charset="-122"/>
                <a:ea typeface="Microsoft YaHei" panose="020B0503020204020204" pitchFamily="34" charset="-122"/>
                <a:cs typeface="Times New Roman" pitchFamily="18" charset="0"/>
              </a:rPr>
              <a:t> </a:t>
            </a:r>
            <a:r>
              <a:rPr lang="en-US" altLang="zh-TW" sz="2000" dirty="0">
                <a:solidFill>
                  <a:srgbClr val="E5B704"/>
                </a:solidFill>
                <a:latin typeface="Microsoft YaHei" panose="020B0503020204020204" pitchFamily="34" charset="-122"/>
                <a:ea typeface="Microsoft YaHei" panose="020B0503020204020204" pitchFamily="34" charset="-122"/>
                <a:cs typeface="Times New Roman" pitchFamily="18" charset="0"/>
              </a:rPr>
              <a:t>”(</a:t>
            </a:r>
            <a:r>
              <a:rPr lang="zh-CN" altLang="en-US" sz="2000" dirty="0">
                <a:solidFill>
                  <a:srgbClr val="E5B704"/>
                </a:solidFill>
                <a:latin typeface="Microsoft YaHei" panose="020B0503020204020204" pitchFamily="34" charset="-122"/>
                <a:ea typeface="Microsoft YaHei" panose="020B0503020204020204" pitchFamily="34" charset="-122"/>
                <a:cs typeface="Times New Roman" pitchFamily="18" charset="0"/>
              </a:rPr>
              <a:t>下跌</a:t>
            </a:r>
            <a:r>
              <a:rPr lang="en-US" altLang="zh-CN" sz="2000" dirty="0">
                <a:solidFill>
                  <a:srgbClr val="E5B704"/>
                </a:solidFill>
                <a:latin typeface="Microsoft YaHei" panose="020B0503020204020204" pitchFamily="34" charset="-122"/>
                <a:ea typeface="Microsoft YaHei" panose="020B0503020204020204" pitchFamily="34" charset="-122"/>
                <a:cs typeface="Times New Roman" pitchFamily="18" charset="0"/>
              </a:rPr>
              <a:t>)</a:t>
            </a:r>
            <a:r>
              <a:rPr lang="en-US" altLang="zh-TW" sz="2000" dirty="0">
                <a:solidFill>
                  <a:srgbClr val="E5B704"/>
                </a:solidFill>
                <a:latin typeface="Microsoft YaHei" panose="020B0503020204020204" pitchFamily="34" charset="-122"/>
                <a:ea typeface="Microsoft YaHei" panose="020B0503020204020204" pitchFamily="34" charset="-122"/>
                <a:cs typeface="Times New Roman" pitchFamily="18" charset="0"/>
              </a:rPr>
              <a:t>”</a:t>
            </a:r>
          </a:p>
        </p:txBody>
      </p:sp>
      <p:pic>
        <p:nvPicPr>
          <p:cNvPr id="7" name="圖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2516" y="3494415"/>
            <a:ext cx="9994900" cy="1962150"/>
          </a:xfrm>
          <a:prstGeom prst="rect">
            <a:avLst/>
          </a:prstGeom>
        </p:spPr>
      </p:pic>
      <p:sp>
        <p:nvSpPr>
          <p:cNvPr id="4" name="矩形 3">
            <a:extLst>
              <a:ext uri="{FF2B5EF4-FFF2-40B4-BE49-F238E27FC236}">
                <a16:creationId xmlns="" xmlns:a16="http://schemas.microsoft.com/office/drawing/2014/main" id="{C5267FBE-8BF9-C542-8213-633E6E65FADB}"/>
              </a:ext>
            </a:extLst>
          </p:cNvPr>
          <p:cNvSpPr/>
          <p:nvPr/>
        </p:nvSpPr>
        <p:spPr>
          <a:xfrm>
            <a:off x="3806672" y="762767"/>
            <a:ext cx="5106588" cy="584775"/>
          </a:xfrm>
          <a:prstGeom prst="rect">
            <a:avLst/>
          </a:prstGeom>
          <a:solidFill>
            <a:schemeClr val="bg1">
              <a:lumMod val="50000"/>
            </a:schemeClr>
          </a:solidFill>
        </p:spPr>
        <p:txBody>
          <a:bodyPr wrap="square">
            <a:spAutoFit/>
          </a:bodyPr>
          <a:lstStyle/>
          <a:p>
            <a:pPr algn="ctr"/>
            <a:r>
              <a:rPr lang="en-US" altLang="zh-TW" sz="3200" b="1" dirty="0">
                <a:solidFill>
                  <a:schemeClr val="bg1"/>
                </a:solidFill>
                <a:latin typeface="微软雅黑" panose="020B0503020204020204" pitchFamily="34" charset="-122"/>
                <a:ea typeface="微软雅黑" panose="020B0503020204020204" pitchFamily="34" charset="-122"/>
              </a:rPr>
              <a:t>2.</a:t>
            </a:r>
            <a:r>
              <a:rPr lang="zh-CN" altLang="en-US" sz="3200" b="1" dirty="0">
                <a:solidFill>
                  <a:schemeClr val="bg1"/>
                </a:solidFill>
                <a:latin typeface="微软雅黑" panose="020B0503020204020204" pitchFamily="34" charset="-122"/>
                <a:ea typeface="微软雅黑" panose="020B0503020204020204" pitchFamily="34" charset="-122"/>
              </a:rPr>
              <a:t> 判斷文章上漲、下跌</a:t>
            </a:r>
            <a:endParaRPr lang="en-ID" altLang="zh-TW" sz="32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12002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p:cNvSpPr txBox="1"/>
          <p:nvPr/>
        </p:nvSpPr>
        <p:spPr>
          <a:xfrm>
            <a:off x="1338470" y="1492717"/>
            <a:ext cx="9210259" cy="707886"/>
          </a:xfrm>
          <a:prstGeom prst="rect">
            <a:avLst/>
          </a:prstGeom>
          <a:noFill/>
        </p:spPr>
        <p:txBody>
          <a:bodyPr wrap="square" rtlCol="0">
            <a:spAutoFit/>
          </a:bodyPr>
          <a:lstStyle/>
          <a:p>
            <a:r>
              <a:rPr lang="zh-TW" altLang="en-US" sz="2000" dirty="0">
                <a:solidFill>
                  <a:srgbClr val="E5B704"/>
                </a:solidFill>
                <a:latin typeface="Microsoft YaHei" panose="020B0503020204020204" pitchFamily="34" charset="-122"/>
                <a:ea typeface="Microsoft YaHei" panose="020B0503020204020204" pitchFamily="34" charset="-122"/>
              </a:rPr>
              <a:t>當四種分類機器一致將文章分類為同一個類別，則機器就會自動出手作多、作空。</a:t>
            </a:r>
            <a:endParaRPr lang="en-US" altLang="zh-TW" sz="2000" dirty="0">
              <a:solidFill>
                <a:srgbClr val="E5B704"/>
              </a:solidFill>
              <a:latin typeface="Microsoft YaHei" panose="020B0503020204020204" pitchFamily="34" charset="-122"/>
              <a:ea typeface="Microsoft YaHei" panose="020B0503020204020204" pitchFamily="34" charset="-122"/>
            </a:endParaRPr>
          </a:p>
          <a:p>
            <a:r>
              <a:rPr lang="zh-TW" altLang="en-US" sz="2000" dirty="0">
                <a:solidFill>
                  <a:srgbClr val="E5B704"/>
                </a:solidFill>
                <a:latin typeface="Microsoft YaHei" panose="020B0503020204020204" pitchFamily="34" charset="-122"/>
                <a:ea typeface="Microsoft YaHei" panose="020B0503020204020204" pitchFamily="34" charset="-122"/>
              </a:rPr>
              <a:t>若有至少一個分類機器的結果與其他不同，則機器將不出手。</a:t>
            </a:r>
          </a:p>
        </p:txBody>
      </p:sp>
      <p:pic>
        <p:nvPicPr>
          <p:cNvPr id="7" name="圖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900" y="2200603"/>
            <a:ext cx="9982200" cy="4140200"/>
          </a:xfrm>
          <a:prstGeom prst="rect">
            <a:avLst/>
          </a:prstGeom>
        </p:spPr>
      </p:pic>
      <p:sp>
        <p:nvSpPr>
          <p:cNvPr id="5" name="矩形 4">
            <a:extLst>
              <a:ext uri="{FF2B5EF4-FFF2-40B4-BE49-F238E27FC236}">
                <a16:creationId xmlns="" xmlns:a16="http://schemas.microsoft.com/office/drawing/2014/main" id="{8B190871-EC28-504C-9515-D9B329E26724}"/>
              </a:ext>
            </a:extLst>
          </p:cNvPr>
          <p:cNvSpPr/>
          <p:nvPr/>
        </p:nvSpPr>
        <p:spPr>
          <a:xfrm>
            <a:off x="3692378" y="691672"/>
            <a:ext cx="4502442" cy="584775"/>
          </a:xfrm>
          <a:prstGeom prst="rect">
            <a:avLst/>
          </a:prstGeom>
          <a:solidFill>
            <a:schemeClr val="bg1">
              <a:lumMod val="50000"/>
            </a:schemeClr>
          </a:solidFill>
        </p:spPr>
        <p:txBody>
          <a:bodyPr wrap="square">
            <a:spAutoFit/>
          </a:bodyPr>
          <a:lstStyle/>
          <a:p>
            <a:pPr algn="ctr"/>
            <a:r>
              <a:rPr lang="en-US" altLang="zh-TW" sz="3200" b="1" dirty="0">
                <a:solidFill>
                  <a:schemeClr val="bg1"/>
                </a:solidFill>
                <a:latin typeface="微软雅黑" panose="020B0503020204020204" pitchFamily="34" charset="-122"/>
                <a:ea typeface="微软雅黑" panose="020B0503020204020204" pitchFamily="34" charset="-122"/>
              </a:rPr>
              <a:t>3.</a:t>
            </a:r>
            <a:r>
              <a:rPr lang="zh-CN" altLang="en-US" sz="3200" b="1" dirty="0">
                <a:solidFill>
                  <a:schemeClr val="bg1"/>
                </a:solidFill>
                <a:latin typeface="微软雅黑" panose="020B0503020204020204" pitchFamily="34" charset="-122"/>
                <a:ea typeface="微软雅黑" panose="020B0503020204020204" pitchFamily="34" charset="-122"/>
              </a:rPr>
              <a:t> 判斷結果一致才出手</a:t>
            </a:r>
            <a:endParaRPr lang="en-ID" altLang="zh-TW" sz="32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993537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p:cNvSpPr txBox="1"/>
          <p:nvPr/>
        </p:nvSpPr>
        <p:spPr>
          <a:xfrm>
            <a:off x="1338470" y="1492717"/>
            <a:ext cx="9210259" cy="707886"/>
          </a:xfrm>
          <a:prstGeom prst="rect">
            <a:avLst/>
          </a:prstGeom>
          <a:noFill/>
        </p:spPr>
        <p:txBody>
          <a:bodyPr wrap="square" rtlCol="0">
            <a:spAutoFit/>
          </a:bodyPr>
          <a:lstStyle/>
          <a:p>
            <a:r>
              <a:rPr lang="zh-TW" altLang="en-US" sz="2000" dirty="0">
                <a:solidFill>
                  <a:srgbClr val="E5B704"/>
                </a:solidFill>
                <a:latin typeface="Microsoft YaHei" panose="020B0503020204020204" pitchFamily="34" charset="-122"/>
                <a:ea typeface="Microsoft YaHei" panose="020B0503020204020204" pitchFamily="34" charset="-122"/>
              </a:rPr>
              <a:t>跑出來的結果</a:t>
            </a:r>
            <a:r>
              <a:rPr lang="en-US" altLang="zh-TW" sz="2000" dirty="0">
                <a:solidFill>
                  <a:srgbClr val="E5B704"/>
                </a:solidFill>
                <a:latin typeface="Microsoft YaHei" panose="020B0503020204020204" pitchFamily="34" charset="-122"/>
                <a:ea typeface="Microsoft YaHei" panose="020B0503020204020204" pitchFamily="34" charset="-122"/>
              </a:rPr>
              <a:t>precision</a:t>
            </a:r>
            <a:r>
              <a:rPr lang="zh-TW" altLang="en-US" sz="2000" dirty="0">
                <a:solidFill>
                  <a:srgbClr val="E5B704"/>
                </a:solidFill>
                <a:latin typeface="Microsoft YaHei" panose="020B0503020204020204" pitchFamily="34" charset="-122"/>
                <a:ea typeface="Microsoft YaHei" panose="020B0503020204020204" pitchFamily="34" charset="-122"/>
              </a:rPr>
              <a:t>都有七成以上，</a:t>
            </a:r>
            <a:r>
              <a:rPr lang="en-US" altLang="zh-TW" sz="2000" dirty="0">
                <a:solidFill>
                  <a:srgbClr val="E5B704"/>
                </a:solidFill>
                <a:latin typeface="Microsoft YaHei" panose="020B0503020204020204" pitchFamily="34" charset="-122"/>
                <a:ea typeface="Microsoft YaHei" panose="020B0503020204020204" pitchFamily="34" charset="-122"/>
              </a:rPr>
              <a:t>recall</a:t>
            </a:r>
            <a:r>
              <a:rPr lang="zh-TW" altLang="en-US" sz="2000" dirty="0">
                <a:solidFill>
                  <a:srgbClr val="E5B704"/>
                </a:solidFill>
                <a:latin typeface="Microsoft YaHei" panose="020B0503020204020204" pitchFamily="34" charset="-122"/>
                <a:ea typeface="Microsoft YaHei" panose="020B0503020204020204" pitchFamily="34" charset="-122"/>
              </a:rPr>
              <a:t>較低是因為出手機制要四種機器一致通過，也因此出手率只有三成左右。</a:t>
            </a:r>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5233394"/>
            <a:ext cx="10058400" cy="785074"/>
          </a:xfrm>
          <a:prstGeom prst="rect">
            <a:avLst/>
          </a:prstGeom>
        </p:spPr>
      </p:pic>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8963" t="18931" r="44287" b="62138"/>
          <a:stretch/>
        </p:blipFill>
        <p:spPr bwMode="auto">
          <a:xfrm>
            <a:off x="2902225" y="3001617"/>
            <a:ext cx="6082748" cy="13848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22602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p:cNvSpPr txBox="1"/>
          <p:nvPr/>
        </p:nvSpPr>
        <p:spPr>
          <a:xfrm>
            <a:off x="1338470" y="512056"/>
            <a:ext cx="9210259" cy="707886"/>
          </a:xfrm>
          <a:prstGeom prst="rect">
            <a:avLst/>
          </a:prstGeom>
          <a:noFill/>
        </p:spPr>
        <p:txBody>
          <a:bodyPr wrap="square" rtlCol="0">
            <a:spAutoFit/>
          </a:bodyPr>
          <a:lstStyle/>
          <a:p>
            <a:pPr algn="ctr"/>
            <a:r>
              <a:rPr lang="zh-TW" altLang="en-US" sz="2000" dirty="0">
                <a:solidFill>
                  <a:srgbClr val="E5B704"/>
                </a:solidFill>
                <a:latin typeface="Microsoft YaHei" panose="020B0503020204020204" pitchFamily="34" charset="-122"/>
                <a:ea typeface="Microsoft YaHei" panose="020B0503020204020204" pitchFamily="34" charset="-122"/>
              </a:rPr>
              <a:t>驗證模型好壞</a:t>
            </a:r>
            <a:r>
              <a:rPr lang="en-US" altLang="zh-TW" sz="2000" dirty="0">
                <a:solidFill>
                  <a:srgbClr val="E5B704"/>
                </a:solidFill>
                <a:latin typeface="Microsoft YaHei" panose="020B0503020204020204" pitchFamily="34" charset="-122"/>
                <a:ea typeface="Microsoft YaHei" panose="020B0503020204020204" pitchFamily="34" charset="-122"/>
              </a:rPr>
              <a:t>~</a:t>
            </a:r>
          </a:p>
          <a:p>
            <a:pPr algn="ctr"/>
            <a:r>
              <a:rPr lang="zh-TW" altLang="en-US" sz="2000" dirty="0">
                <a:solidFill>
                  <a:srgbClr val="E5B704"/>
                </a:solidFill>
                <a:latin typeface="Microsoft YaHei" panose="020B0503020204020204" pitchFamily="34" charset="-122"/>
                <a:ea typeface="Microsoft YaHei" panose="020B0503020204020204" pitchFamily="34" charset="-122"/>
              </a:rPr>
              <a:t>看看不出手時的準確率 </a:t>
            </a:r>
            <a:r>
              <a:rPr lang="en-US" altLang="zh-TW" sz="2000" dirty="0">
                <a:solidFill>
                  <a:srgbClr val="E5B704"/>
                </a:solidFill>
                <a:latin typeface="Microsoft YaHei" panose="020B0503020204020204" pitchFamily="34" charset="-122"/>
                <a:ea typeface="Microsoft YaHei" panose="020B0503020204020204" pitchFamily="34" charset="-122"/>
              </a:rPr>
              <a:t>~ 3</a:t>
            </a:r>
            <a:r>
              <a:rPr lang="zh-TW" altLang="en-US" sz="2000" dirty="0">
                <a:solidFill>
                  <a:srgbClr val="E5B704"/>
                </a:solidFill>
                <a:latin typeface="Microsoft YaHei" panose="020B0503020204020204" pitchFamily="34" charset="-122"/>
                <a:ea typeface="Microsoft YaHei" panose="020B0503020204020204" pitchFamily="34" charset="-122"/>
              </a:rPr>
              <a:t>對</a:t>
            </a:r>
            <a:r>
              <a:rPr lang="en-US" altLang="zh-TW" sz="2000" dirty="0">
                <a:solidFill>
                  <a:srgbClr val="E5B704"/>
                </a:solidFill>
                <a:latin typeface="Microsoft YaHei" panose="020B0503020204020204" pitchFamily="34" charset="-122"/>
                <a:ea typeface="Microsoft YaHei" panose="020B0503020204020204" pitchFamily="34" charset="-122"/>
              </a:rPr>
              <a:t>1</a:t>
            </a:r>
            <a:r>
              <a:rPr lang="zh-TW" altLang="en-US" sz="2000" dirty="0">
                <a:solidFill>
                  <a:srgbClr val="E5B704"/>
                </a:solidFill>
                <a:latin typeface="Microsoft YaHei" panose="020B0503020204020204" pitchFamily="34" charset="-122"/>
                <a:ea typeface="Microsoft YaHei" panose="020B0503020204020204" pitchFamily="34" charset="-122"/>
              </a:rPr>
              <a:t>的時候 </a:t>
            </a:r>
            <a:r>
              <a:rPr lang="en-US" altLang="zh-TW" sz="2000" dirty="0">
                <a:solidFill>
                  <a:srgbClr val="E5B704"/>
                </a:solidFill>
                <a:latin typeface="Microsoft YaHei" panose="020B0503020204020204" pitchFamily="34" charset="-122"/>
                <a:ea typeface="Microsoft YaHei" panose="020B0503020204020204" pitchFamily="34" charset="-122"/>
              </a:rPr>
              <a:t>~ </a:t>
            </a:r>
            <a:endParaRPr lang="en-US" altLang="zh-TW" sz="2000" dirty="0" smtClean="0">
              <a:solidFill>
                <a:srgbClr val="E5B704"/>
              </a:solidFill>
              <a:latin typeface="Microsoft YaHei" panose="020B0503020204020204" pitchFamily="34" charset="-122"/>
              <a:ea typeface="Microsoft YaHei" panose="020B0503020204020204" pitchFamily="34" charset="-122"/>
            </a:endParaRPr>
          </a:p>
        </p:txBody>
      </p:sp>
      <p:sp>
        <p:nvSpPr>
          <p:cNvPr id="7" name="文字方塊 6"/>
          <p:cNvSpPr txBox="1"/>
          <p:nvPr/>
        </p:nvSpPr>
        <p:spPr>
          <a:xfrm>
            <a:off x="1338470" y="5117187"/>
            <a:ext cx="9210259" cy="707886"/>
          </a:xfrm>
          <a:prstGeom prst="rect">
            <a:avLst/>
          </a:prstGeom>
          <a:noFill/>
        </p:spPr>
        <p:txBody>
          <a:bodyPr wrap="square" rtlCol="0">
            <a:spAutoFit/>
          </a:bodyPr>
          <a:lstStyle/>
          <a:p>
            <a:pPr algn="ctr"/>
            <a:r>
              <a:rPr lang="zh-TW" altLang="en-US" sz="2000" dirty="0" smtClean="0">
                <a:solidFill>
                  <a:srgbClr val="E5B704"/>
                </a:solidFill>
                <a:latin typeface="Microsoft YaHei" panose="020B0503020204020204" pitchFamily="34" charset="-122"/>
                <a:ea typeface="Microsoft YaHei" panose="020B0503020204020204" pitchFamily="34" charset="-122"/>
              </a:rPr>
              <a:t>如果真的出手那就只有</a:t>
            </a:r>
            <a:r>
              <a:rPr lang="en-US" altLang="zh-TW" sz="2000" dirty="0" smtClean="0">
                <a:solidFill>
                  <a:srgbClr val="E5B704"/>
                </a:solidFill>
                <a:latin typeface="Microsoft YaHei" panose="020B0503020204020204" pitchFamily="34" charset="-122"/>
                <a:ea typeface="Microsoft YaHei" panose="020B0503020204020204" pitchFamily="34" charset="-122"/>
              </a:rPr>
              <a:t>5</a:t>
            </a:r>
            <a:r>
              <a:rPr lang="zh-TW" altLang="en-US" sz="2000" dirty="0" smtClean="0">
                <a:solidFill>
                  <a:srgbClr val="E5B704"/>
                </a:solidFill>
                <a:latin typeface="Microsoft YaHei" panose="020B0503020204020204" pitchFamily="34" charset="-122"/>
                <a:ea typeface="Microsoft YaHei" panose="020B0503020204020204" pitchFamily="34" charset="-122"/>
              </a:rPr>
              <a:t>成左右準確率</a:t>
            </a:r>
          </a:p>
          <a:p>
            <a:endParaRPr lang="zh-TW" altLang="en-US" sz="2000" dirty="0">
              <a:solidFill>
                <a:srgbClr val="E5B704"/>
              </a:solidFill>
              <a:latin typeface="Microsoft YaHei" panose="020B0503020204020204" pitchFamily="34" charset="-122"/>
              <a:ea typeface="Microsoft YaHei" panose="020B0503020204020204" pitchFamily="34" charset="-122"/>
            </a:endParaRPr>
          </a:p>
        </p:txBody>
      </p:sp>
      <p:pic>
        <p:nvPicPr>
          <p:cNvPr id="4099"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5083" t="60008" r="54685" b="17246"/>
          <a:stretch/>
        </p:blipFill>
        <p:spPr bwMode="auto">
          <a:xfrm>
            <a:off x="1842052" y="2133599"/>
            <a:ext cx="7963062" cy="2531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26857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5138703" y="820267"/>
            <a:ext cx="1914597" cy="3045017"/>
          </a:xfrm>
          <a:prstGeom prst="rect">
            <a:avLst/>
          </a:prstGeom>
          <a:noFill/>
          <a:ln w="19050" cap="flat" cmpd="sng" algn="ctr">
            <a:solidFill>
              <a:srgbClr val="E5B704"/>
            </a:solidFill>
            <a:prstDash val="solid"/>
            <a:miter lim="800000"/>
          </a:ln>
          <a:effectLst/>
        </p:spPr>
        <p:txBody>
          <a:bodyPr rtlCol="0" anchor="ctr"/>
          <a:lstStyle/>
          <a:p>
            <a:pPr algn="ctr">
              <a:defRPr/>
            </a:pPr>
            <a:endParaRPr lang="zh-CN" altLang="en-US" kern="0">
              <a:solidFill>
                <a:prstClr val="white"/>
              </a:solidFill>
            </a:endParaRPr>
          </a:p>
        </p:txBody>
      </p:sp>
      <p:sp>
        <p:nvSpPr>
          <p:cNvPr id="42" name="文本框 41"/>
          <p:cNvSpPr txBox="1"/>
          <p:nvPr/>
        </p:nvSpPr>
        <p:spPr>
          <a:xfrm>
            <a:off x="4015429" y="2654776"/>
            <a:ext cx="4161142" cy="393954"/>
          </a:xfrm>
          <a:prstGeom prst="rect">
            <a:avLst/>
          </a:prstGeom>
          <a:solidFill>
            <a:srgbClr val="E5B704"/>
          </a:solidFill>
        </p:spPr>
        <p:txBody>
          <a:bodyPr wrap="square" rtlCol="0">
            <a:noAutofit/>
          </a:bodyPr>
          <a:lstStyle/>
          <a:p>
            <a:pPr algn="ctr">
              <a:lnSpc>
                <a:spcPct val="130000"/>
              </a:lnSpc>
            </a:pPr>
            <a:endParaRPr lang="zh-CN" altLang="en-US" sz="1600" kern="0" spc="2000" dirty="0">
              <a:solidFill>
                <a:srgbClr val="282728"/>
              </a:solidFill>
              <a:latin typeface="Mistral" panose="03090702030407020403" pitchFamily="66" charset="0"/>
              <a:ea typeface="幼圆" panose="02010509060101010101" pitchFamily="49" charset="-122"/>
            </a:endParaRPr>
          </a:p>
        </p:txBody>
      </p:sp>
      <p:sp>
        <p:nvSpPr>
          <p:cNvPr id="43" name="矩形 42"/>
          <p:cNvSpPr/>
          <p:nvPr/>
        </p:nvSpPr>
        <p:spPr>
          <a:xfrm>
            <a:off x="5138702" y="6626004"/>
            <a:ext cx="1914597" cy="231996"/>
          </a:xfrm>
          <a:prstGeom prst="rect">
            <a:avLst/>
          </a:prstGeom>
          <a:solidFill>
            <a:srgbClr val="E5B704"/>
          </a:solidFill>
          <a:ln w="12700" cap="flat" cmpd="sng" algn="ctr">
            <a:noFill/>
            <a:prstDash val="solid"/>
            <a:miter lim="800000"/>
          </a:ln>
          <a:effectLst/>
        </p:spPr>
        <p:txBody>
          <a:bodyPr rtlCol="0" anchor="ctr"/>
          <a:lstStyle/>
          <a:p>
            <a:pPr algn="ctr">
              <a:defRPr/>
            </a:pPr>
            <a:endParaRPr lang="zh-CN" altLang="en-US" kern="0">
              <a:solidFill>
                <a:prstClr val="white"/>
              </a:solidFill>
            </a:endParaRPr>
          </a:p>
        </p:txBody>
      </p:sp>
      <p:sp>
        <p:nvSpPr>
          <p:cNvPr id="44" name="文本框 43"/>
          <p:cNvSpPr txBox="1"/>
          <p:nvPr/>
        </p:nvSpPr>
        <p:spPr>
          <a:xfrm>
            <a:off x="3846513" y="4235941"/>
            <a:ext cx="4498975" cy="738188"/>
          </a:xfrm>
          <a:prstGeom prst="rect">
            <a:avLst/>
          </a:prstGeom>
          <a:noFill/>
        </p:spPr>
        <p:txBody>
          <a:bodyPr/>
          <a:lstStyle/>
          <a:p>
            <a:pPr algn="r">
              <a:lnSpc>
                <a:spcPct val="150000"/>
              </a:lnSpc>
              <a:defRPr/>
            </a:pP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46" name="文本框 45"/>
          <p:cNvSpPr txBox="1"/>
          <p:nvPr/>
        </p:nvSpPr>
        <p:spPr>
          <a:xfrm>
            <a:off x="5155465" y="1137013"/>
            <a:ext cx="1897834" cy="1323439"/>
          </a:xfrm>
          <a:prstGeom prst="rect">
            <a:avLst/>
          </a:prstGeom>
          <a:noFill/>
        </p:spPr>
        <p:txBody>
          <a:bodyPr wrap="square" rtlCol="0">
            <a:spAutoFit/>
          </a:bodyPr>
          <a:lstStyle/>
          <a:p>
            <a:pPr algn="ctr"/>
            <a:r>
              <a:rPr lang="en-US" altLang="zh-CN" sz="4000" b="1" dirty="0">
                <a:solidFill>
                  <a:srgbClr val="E5B704"/>
                </a:solidFill>
                <a:latin typeface="微软雅黑" panose="020B0503020204020204" pitchFamily="34" charset="-122"/>
                <a:ea typeface="微软雅黑" panose="020B0503020204020204" pitchFamily="34" charset="-122"/>
              </a:rPr>
              <a:t>Part    </a:t>
            </a:r>
          </a:p>
          <a:p>
            <a:pPr algn="ctr"/>
            <a:r>
              <a:rPr lang="en-US" altLang="zh-CN" sz="4000" b="1" dirty="0">
                <a:solidFill>
                  <a:srgbClr val="E5B704"/>
                </a:solidFill>
                <a:latin typeface="微软雅黑" panose="020B0503020204020204" pitchFamily="34" charset="-122"/>
                <a:ea typeface="微软雅黑" panose="020B0503020204020204" pitchFamily="34" charset="-122"/>
              </a:rPr>
              <a:t>Four</a:t>
            </a:r>
            <a:endParaRPr lang="zh-CN" altLang="en-US" sz="4000" b="1" dirty="0">
              <a:solidFill>
                <a:srgbClr val="E5B704"/>
              </a:solidFill>
              <a:latin typeface="微软雅黑" panose="020B0503020204020204" pitchFamily="34" charset="-122"/>
              <a:ea typeface="微软雅黑" panose="020B0503020204020204" pitchFamily="34" charset="-122"/>
            </a:endParaRPr>
          </a:p>
        </p:txBody>
      </p:sp>
      <p:sp>
        <p:nvSpPr>
          <p:cNvPr id="9" name="文本框 19">
            <a:extLst>
              <a:ext uri="{FF2B5EF4-FFF2-40B4-BE49-F238E27FC236}">
                <a16:creationId xmlns="" xmlns:a16="http://schemas.microsoft.com/office/drawing/2014/main" id="{538423F0-5230-3740-8AAE-343433504A21}"/>
              </a:ext>
            </a:extLst>
          </p:cNvPr>
          <p:cNvSpPr txBox="1"/>
          <p:nvPr/>
        </p:nvSpPr>
        <p:spPr>
          <a:xfrm>
            <a:off x="5155464" y="3193779"/>
            <a:ext cx="1897835" cy="484289"/>
          </a:xfrm>
          <a:prstGeom prst="rect">
            <a:avLst/>
          </a:prstGeom>
          <a:noFill/>
        </p:spPr>
        <p:txBody>
          <a:bodyPr vert="horz" wrap="none" rtlCol="0">
            <a:noAutofit/>
          </a:bodyPr>
          <a:lstStyle/>
          <a:p>
            <a:pPr algn="ctr"/>
            <a:r>
              <a:rPr lang="en-US" altLang="zh-CN" sz="3200" b="1" spc="400" dirty="0">
                <a:solidFill>
                  <a:srgbClr val="E5B704"/>
                </a:solidFill>
                <a:latin typeface="微软雅黑" panose="020B0503020204020204" pitchFamily="34" charset="-122"/>
                <a:ea typeface="微软雅黑" panose="020B0503020204020204" pitchFamily="34" charset="-122"/>
              </a:rPr>
              <a:t>demo</a:t>
            </a:r>
            <a:endParaRPr lang="zh-CN" altLang="en-US" sz="3200" b="1" spc="400" dirty="0">
              <a:solidFill>
                <a:srgbClr val="E5B70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69950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5138703" y="820267"/>
            <a:ext cx="1914597" cy="3045017"/>
          </a:xfrm>
          <a:prstGeom prst="rect">
            <a:avLst/>
          </a:prstGeom>
          <a:noFill/>
          <a:ln w="19050" cap="flat" cmpd="sng" algn="ctr">
            <a:solidFill>
              <a:srgbClr val="E5B704"/>
            </a:solidFill>
            <a:prstDash val="solid"/>
            <a:miter lim="800000"/>
          </a:ln>
          <a:effectLst/>
        </p:spPr>
        <p:txBody>
          <a:bodyPr rtlCol="0" anchor="ctr"/>
          <a:lstStyle/>
          <a:p>
            <a:pPr algn="ctr">
              <a:defRPr/>
            </a:pPr>
            <a:endParaRPr lang="zh-CN" altLang="en-US" kern="0">
              <a:solidFill>
                <a:prstClr val="white"/>
              </a:solidFill>
            </a:endParaRPr>
          </a:p>
        </p:txBody>
      </p:sp>
      <p:sp>
        <p:nvSpPr>
          <p:cNvPr id="20" name="文本框 19"/>
          <p:cNvSpPr txBox="1"/>
          <p:nvPr/>
        </p:nvSpPr>
        <p:spPr>
          <a:xfrm>
            <a:off x="5155464" y="3193779"/>
            <a:ext cx="1897835" cy="484289"/>
          </a:xfrm>
          <a:prstGeom prst="rect">
            <a:avLst/>
          </a:prstGeom>
          <a:noFill/>
        </p:spPr>
        <p:txBody>
          <a:bodyPr vert="horz" wrap="none" rtlCol="0">
            <a:noAutofit/>
          </a:bodyPr>
          <a:lstStyle/>
          <a:p>
            <a:pPr algn="ctr"/>
            <a:r>
              <a:rPr lang="zh-CN" altLang="en-US" sz="3200" b="1" spc="400" dirty="0">
                <a:solidFill>
                  <a:srgbClr val="E5B704"/>
                </a:solidFill>
                <a:latin typeface="微软雅黑" panose="020B0503020204020204" pitchFamily="34" charset="-122"/>
                <a:ea typeface="微软雅黑" panose="020B0503020204020204" pitchFamily="34" charset="-122"/>
              </a:rPr>
              <a:t>要求一</a:t>
            </a:r>
          </a:p>
        </p:txBody>
      </p:sp>
      <p:sp>
        <p:nvSpPr>
          <p:cNvPr id="21" name="文本框 20"/>
          <p:cNvSpPr txBox="1"/>
          <p:nvPr/>
        </p:nvSpPr>
        <p:spPr>
          <a:xfrm>
            <a:off x="4015429" y="2654776"/>
            <a:ext cx="4161142" cy="393954"/>
          </a:xfrm>
          <a:prstGeom prst="rect">
            <a:avLst/>
          </a:prstGeom>
          <a:solidFill>
            <a:srgbClr val="E5B704"/>
          </a:solidFill>
        </p:spPr>
        <p:txBody>
          <a:bodyPr wrap="square" rtlCol="0">
            <a:noAutofit/>
          </a:bodyPr>
          <a:lstStyle/>
          <a:p>
            <a:pPr algn="ctr">
              <a:lnSpc>
                <a:spcPct val="130000"/>
              </a:lnSpc>
            </a:pPr>
            <a:endParaRPr lang="zh-CN" altLang="en-US" sz="1600" kern="0" spc="2000" dirty="0">
              <a:solidFill>
                <a:srgbClr val="282728"/>
              </a:solidFill>
              <a:latin typeface="Mistral" panose="03090702030407020403" pitchFamily="66" charset="0"/>
              <a:ea typeface="幼圆" panose="02010509060101010101" pitchFamily="49" charset="-122"/>
            </a:endParaRPr>
          </a:p>
        </p:txBody>
      </p:sp>
      <p:sp>
        <p:nvSpPr>
          <p:cNvPr id="23" name="矩形 22"/>
          <p:cNvSpPr/>
          <p:nvPr/>
        </p:nvSpPr>
        <p:spPr>
          <a:xfrm>
            <a:off x="5138702" y="6626004"/>
            <a:ext cx="1914597" cy="231996"/>
          </a:xfrm>
          <a:prstGeom prst="rect">
            <a:avLst/>
          </a:prstGeom>
          <a:solidFill>
            <a:srgbClr val="E5B704"/>
          </a:solidFill>
          <a:ln w="12700" cap="flat" cmpd="sng" algn="ctr">
            <a:noFill/>
            <a:prstDash val="solid"/>
            <a:miter lim="800000"/>
          </a:ln>
          <a:effectLst/>
        </p:spPr>
        <p:txBody>
          <a:bodyPr rtlCol="0" anchor="ctr"/>
          <a:lstStyle/>
          <a:p>
            <a:pPr algn="ctr">
              <a:defRPr/>
            </a:pPr>
            <a:endParaRPr lang="zh-CN" altLang="en-US" kern="0">
              <a:solidFill>
                <a:prstClr val="white"/>
              </a:solidFill>
            </a:endParaRPr>
          </a:p>
        </p:txBody>
      </p:sp>
      <p:sp>
        <p:nvSpPr>
          <p:cNvPr id="11" name="TextBox 4"/>
          <p:cNvSpPr txBox="1">
            <a:spLocks noChangeArrowheads="1"/>
          </p:cNvSpPr>
          <p:nvPr/>
        </p:nvSpPr>
        <p:spPr bwMode="auto">
          <a:xfrm>
            <a:off x="4745624" y="2576633"/>
            <a:ext cx="2700753"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zh-TW" altLang="en-US" sz="1800" dirty="0">
                <a:solidFill>
                  <a:srgbClr val="282728"/>
                </a:solidFill>
                <a:latin typeface="Franklin Gothic Book" panose="020B0503020102020204" pitchFamily="34" charset="0"/>
                <a:ea typeface="微软雅黑" panose="020B0503020204020204" pitchFamily="34" charset="-122"/>
              </a:rPr>
              <a:t>選取看漲及看跌關鍵字</a:t>
            </a:r>
            <a:endParaRPr lang="en-US" altLang="zh-CN" sz="1800" dirty="0">
              <a:solidFill>
                <a:srgbClr val="282728"/>
              </a:solidFill>
              <a:latin typeface="Franklin Gothic Book" panose="020B0503020102020204" pitchFamily="34" charset="0"/>
              <a:ea typeface="微软雅黑" panose="020B0503020204020204" pitchFamily="34" charset="-122"/>
            </a:endParaRPr>
          </a:p>
        </p:txBody>
      </p:sp>
      <p:sp>
        <p:nvSpPr>
          <p:cNvPr id="2" name="文本框 1"/>
          <p:cNvSpPr txBox="1"/>
          <p:nvPr/>
        </p:nvSpPr>
        <p:spPr>
          <a:xfrm>
            <a:off x="5172228" y="1137013"/>
            <a:ext cx="1881071" cy="1323439"/>
          </a:xfrm>
          <a:prstGeom prst="rect">
            <a:avLst/>
          </a:prstGeom>
          <a:noFill/>
        </p:spPr>
        <p:txBody>
          <a:bodyPr wrap="square" rtlCol="0">
            <a:spAutoFit/>
          </a:bodyPr>
          <a:lstStyle/>
          <a:p>
            <a:pPr algn="ctr"/>
            <a:r>
              <a:rPr lang="en-US" altLang="zh-CN" sz="4000" b="1" dirty="0">
                <a:solidFill>
                  <a:srgbClr val="E5B704"/>
                </a:solidFill>
                <a:latin typeface="微软雅黑" panose="020B0503020204020204" pitchFamily="34" charset="-122"/>
                <a:ea typeface="微软雅黑" panose="020B0503020204020204" pitchFamily="34" charset="-122"/>
              </a:rPr>
              <a:t>Part    One</a:t>
            </a:r>
            <a:endParaRPr lang="zh-CN" altLang="en-US" sz="4000" b="1" dirty="0">
              <a:solidFill>
                <a:srgbClr val="E5B704"/>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914434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388880" y="356249"/>
            <a:ext cx="1415772" cy="584775"/>
          </a:xfrm>
          <a:prstGeom prst="rect">
            <a:avLst/>
          </a:prstGeom>
          <a:solidFill>
            <a:schemeClr val="bg1">
              <a:lumMod val="50000"/>
            </a:schemeClr>
          </a:solidFill>
        </p:spPr>
        <p:txBody>
          <a:bodyPr wrap="none">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前處理</a:t>
            </a:r>
            <a:endParaRPr lang="zh-CN" altLang="en-US" sz="3200" b="1" dirty="0">
              <a:solidFill>
                <a:schemeClr val="bg1"/>
              </a:solidFill>
            </a:endParaRPr>
          </a:p>
        </p:txBody>
      </p:sp>
      <p:pic>
        <p:nvPicPr>
          <p:cNvPr id="7" name="圖片 6">
            <a:extLst>
              <a:ext uri="{FF2B5EF4-FFF2-40B4-BE49-F238E27FC236}">
                <a16:creationId xmlns="" xmlns:a16="http://schemas.microsoft.com/office/drawing/2014/main" id="{BA40D8B6-FB53-F84E-803B-4B29336EE63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19338" y="801270"/>
            <a:ext cx="7548592" cy="5327905"/>
          </a:xfrm>
          <a:prstGeom prst="rect">
            <a:avLst/>
          </a:prstGeom>
        </p:spPr>
      </p:pic>
      <p:sp>
        <p:nvSpPr>
          <p:cNvPr id="8" name="TextBox 15">
            <a:extLst>
              <a:ext uri="{FF2B5EF4-FFF2-40B4-BE49-F238E27FC236}">
                <a16:creationId xmlns="" xmlns:a16="http://schemas.microsoft.com/office/drawing/2014/main" id="{DCC7B38A-84DD-C941-A204-7FE474115E49}"/>
              </a:ext>
            </a:extLst>
          </p:cNvPr>
          <p:cNvSpPr txBox="1"/>
          <p:nvPr/>
        </p:nvSpPr>
        <p:spPr>
          <a:xfrm>
            <a:off x="388880" y="1343564"/>
            <a:ext cx="3626529" cy="5309146"/>
          </a:xfrm>
          <a:prstGeom prst="rect">
            <a:avLst/>
          </a:prstGeom>
          <a:noFill/>
        </p:spPr>
        <p:txBody>
          <a:bodyPr wrap="square" rtlCol="0">
            <a:spAutoFit/>
          </a:bodyPr>
          <a:lstStyle/>
          <a:p>
            <a:pPr>
              <a:lnSpc>
                <a:spcPct val="150000"/>
              </a:lnSpc>
              <a:defRPr/>
            </a:pPr>
            <a:r>
              <a:rPr lang="zh-TW" altLang="en-US" sz="2000" b="1" dirty="0">
                <a:solidFill>
                  <a:schemeClr val="accent4"/>
                </a:solidFill>
                <a:latin typeface="Microsoft YaHei" panose="020B0503020204020204" pitchFamily="34" charset="-122"/>
                <a:ea typeface="Microsoft YaHei" panose="020B0503020204020204" pitchFamily="34" charset="-122"/>
                <a:cs typeface="Times New Roman" panose="02020603050405020304" pitchFamily="18" charset="0"/>
              </a:rPr>
              <a:t>目標</a:t>
            </a:r>
            <a:r>
              <a:rPr lang="zh-TW" altLang="en-US" sz="2000" dirty="0">
                <a:solidFill>
                  <a:schemeClr val="accent4"/>
                </a:solidFill>
                <a:latin typeface="Microsoft YaHei" panose="020B0503020204020204" pitchFamily="34" charset="-122"/>
                <a:ea typeface="Microsoft YaHei" panose="020B0503020204020204" pitchFamily="34" charset="-122"/>
                <a:cs typeface="Times New Roman" panose="02020603050405020304" pitchFamily="18" charset="0"/>
              </a:rPr>
              <a:t>： </a:t>
            </a:r>
            <a:r>
              <a:rPr lang="en-US" altLang="zh-TW" sz="2000" dirty="0" smtClean="0">
                <a:solidFill>
                  <a:schemeClr val="accent4"/>
                </a:solidFill>
                <a:latin typeface="Microsoft YaHei" panose="020B0503020204020204" pitchFamily="34" charset="-122"/>
                <a:ea typeface="Microsoft YaHei" panose="020B0503020204020204" pitchFamily="34" charset="-122"/>
                <a:cs typeface="Times New Roman" panose="02020603050405020304" pitchFamily="18" charset="0"/>
              </a:rPr>
              <a:t>news, </a:t>
            </a:r>
            <a:r>
              <a:rPr lang="en-US" altLang="zh-TW" sz="2000" dirty="0" err="1" smtClean="0">
                <a:solidFill>
                  <a:schemeClr val="accent4"/>
                </a:solidFill>
                <a:latin typeface="Microsoft YaHei" panose="020B0503020204020204" pitchFamily="34" charset="-122"/>
                <a:ea typeface="Microsoft YaHei" panose="020B0503020204020204" pitchFamily="34" charset="-122"/>
                <a:cs typeface="Times New Roman" panose="02020603050405020304" pitchFamily="18" charset="0"/>
              </a:rPr>
              <a:t>bbs</a:t>
            </a:r>
            <a:r>
              <a:rPr lang="en-US" altLang="zh-TW" sz="2000" dirty="0" smtClean="0">
                <a:solidFill>
                  <a:schemeClr val="accent4"/>
                </a:solidFill>
                <a:latin typeface="Microsoft YaHei" panose="020B0503020204020204" pitchFamily="34" charset="-122"/>
                <a:ea typeface="Microsoft YaHei" panose="020B0503020204020204" pitchFamily="34" charset="-122"/>
                <a:cs typeface="Times New Roman" panose="02020603050405020304" pitchFamily="18" charset="0"/>
              </a:rPr>
              <a:t>, forum</a:t>
            </a:r>
            <a:r>
              <a:rPr lang="zh-TW" altLang="en-US" sz="2000" dirty="0" smtClean="0">
                <a:solidFill>
                  <a:schemeClr val="accent4"/>
                </a:solidFill>
                <a:latin typeface="Microsoft YaHei" panose="020B0503020204020204" pitchFamily="34" charset="-122"/>
                <a:ea typeface="Microsoft YaHei" panose="020B0503020204020204" pitchFamily="34" charset="-122"/>
                <a:cs typeface="Times New Roman" panose="02020603050405020304" pitchFamily="18" charset="0"/>
              </a:rPr>
              <a:t>刪除不必要文章後分</a:t>
            </a:r>
            <a:r>
              <a:rPr lang="zh-TW" altLang="en-US" sz="2000" dirty="0">
                <a:solidFill>
                  <a:schemeClr val="accent4"/>
                </a:solidFill>
                <a:latin typeface="Microsoft YaHei" panose="020B0503020204020204" pitchFamily="34" charset="-122"/>
                <a:ea typeface="Microsoft YaHei" panose="020B0503020204020204" pitchFamily="34" charset="-122"/>
                <a:cs typeface="Times New Roman" panose="02020603050405020304" pitchFamily="18" charset="0"/>
              </a:rPr>
              <a:t>群，再對「每一群」人工標記一定數量後，再訓練分類模型</a:t>
            </a:r>
            <a:endParaRPr lang="en-US" altLang="zh-TW" sz="2000" dirty="0">
              <a:solidFill>
                <a:schemeClr val="accent4"/>
              </a:solidFill>
              <a:latin typeface="Microsoft YaHei" panose="020B0503020204020204" pitchFamily="34" charset="-122"/>
              <a:ea typeface="Microsoft YaHei" panose="020B0503020204020204" pitchFamily="34" charset="-122"/>
              <a:cs typeface="Times New Roman" panose="02020603050405020304" pitchFamily="18" charset="0"/>
            </a:endParaRPr>
          </a:p>
          <a:p>
            <a:pPr>
              <a:lnSpc>
                <a:spcPct val="150000"/>
              </a:lnSpc>
              <a:defRPr/>
            </a:pPr>
            <a:endParaRPr lang="en-US" altLang="zh-TW" sz="2000" dirty="0">
              <a:solidFill>
                <a:schemeClr val="accent4"/>
              </a:solidFill>
              <a:latin typeface="Microsoft YaHei" panose="020B0503020204020204" pitchFamily="34" charset="-122"/>
              <a:ea typeface="Microsoft YaHei" panose="020B0503020204020204" pitchFamily="34" charset="-122"/>
              <a:cs typeface="Times New Roman" panose="02020603050405020304" pitchFamily="18" charset="0"/>
            </a:endParaRPr>
          </a:p>
          <a:p>
            <a:pPr marL="342900" indent="-342900">
              <a:lnSpc>
                <a:spcPct val="150000"/>
              </a:lnSpc>
              <a:buAutoNum type="arabicPeriod"/>
              <a:defRPr/>
            </a:pPr>
            <a:r>
              <a:rPr lang="zh-TW" altLang="en-US" b="1" dirty="0">
                <a:solidFill>
                  <a:schemeClr val="accent4"/>
                </a:solidFill>
                <a:latin typeface="Microsoft YaHei" panose="020B0503020204020204" pitchFamily="34" charset="-122"/>
                <a:ea typeface="Microsoft YaHei" panose="020B0503020204020204" pitchFamily="34" charset="-122"/>
                <a:cs typeface="Times New Roman" panose="02020603050405020304" pitchFamily="18" charset="0"/>
              </a:rPr>
              <a:t>清洗資料</a:t>
            </a:r>
            <a:r>
              <a:rPr lang="zh-TW" altLang="en-US" dirty="0">
                <a:solidFill>
                  <a:schemeClr val="accent4"/>
                </a:solidFill>
                <a:latin typeface="Microsoft YaHei" panose="020B0503020204020204" pitchFamily="34" charset="-122"/>
                <a:ea typeface="Microsoft YaHei" panose="020B0503020204020204" pitchFamily="34" charset="-122"/>
                <a:cs typeface="Times New Roman" panose="02020603050405020304" pitchFamily="18" charset="0"/>
              </a:rPr>
              <a:t>：</a:t>
            </a:r>
            <a:endParaRPr lang="en-US" altLang="zh-TW" dirty="0">
              <a:solidFill>
                <a:schemeClr val="accent4"/>
              </a:solidFill>
              <a:latin typeface="Microsoft YaHei" panose="020B0503020204020204" pitchFamily="34" charset="-122"/>
              <a:ea typeface="Microsoft YaHei" panose="020B0503020204020204" pitchFamily="34" charset="-122"/>
              <a:cs typeface="Times New Roman" panose="02020603050405020304" pitchFamily="18" charset="0"/>
            </a:endParaRPr>
          </a:p>
          <a:p>
            <a:pPr lvl="1">
              <a:lnSpc>
                <a:spcPct val="150000"/>
              </a:lnSpc>
              <a:defRPr/>
            </a:pPr>
            <a:r>
              <a:rPr lang="zh-TW" altLang="en-US" dirty="0" smtClean="0">
                <a:solidFill>
                  <a:schemeClr val="accent4"/>
                </a:solidFill>
                <a:latin typeface="Microsoft YaHei" panose="020B0503020204020204" pitchFamily="34" charset="-122"/>
                <a:ea typeface="Microsoft YaHei" panose="020B0503020204020204" pitchFamily="34" charset="-122"/>
                <a:cs typeface="Times New Roman" panose="02020603050405020304" pitchFamily="18" charset="0"/>
              </a:rPr>
              <a:t>將過短文章及彩票文章刪除後排除符號</a:t>
            </a:r>
            <a:r>
              <a:rPr lang="zh-TW" altLang="en-US" dirty="0">
                <a:solidFill>
                  <a:schemeClr val="accent4"/>
                </a:solidFill>
                <a:latin typeface="Microsoft YaHei" panose="020B0503020204020204" pitchFamily="34" charset="-122"/>
                <a:ea typeface="Microsoft YaHei" panose="020B0503020204020204" pitchFamily="34" charset="-122"/>
                <a:cs typeface="Times New Roman" panose="02020603050405020304" pitchFamily="18" charset="0"/>
              </a:rPr>
              <a:t>、英文和</a:t>
            </a:r>
            <a:r>
              <a:rPr lang="zh-TW" altLang="en-US" dirty="0" smtClean="0">
                <a:solidFill>
                  <a:schemeClr val="accent4"/>
                </a:solidFill>
                <a:latin typeface="Microsoft YaHei" panose="020B0503020204020204" pitchFamily="34" charset="-122"/>
                <a:ea typeface="Microsoft YaHei" panose="020B0503020204020204" pitchFamily="34" charset="-122"/>
                <a:cs typeface="Times New Roman" panose="02020603050405020304" pitchFamily="18" charset="0"/>
              </a:rPr>
              <a:t>數字，</a:t>
            </a:r>
            <a:r>
              <a:rPr lang="zh-TW" altLang="en-US" dirty="0">
                <a:solidFill>
                  <a:schemeClr val="accent4"/>
                </a:solidFill>
                <a:latin typeface="Microsoft YaHei" panose="020B0503020204020204" pitchFamily="34" charset="-122"/>
                <a:ea typeface="Microsoft YaHei" panose="020B0503020204020204" pitchFamily="34" charset="-122"/>
                <a:cs typeface="Times New Roman" panose="02020603050405020304" pitchFamily="18" charset="0"/>
              </a:rPr>
              <a:t>用精選</a:t>
            </a:r>
            <a:r>
              <a:rPr lang="en-US" altLang="zh-TW" dirty="0">
                <a:solidFill>
                  <a:schemeClr val="accent4"/>
                </a:solidFill>
                <a:latin typeface="Microsoft YaHei" panose="020B0503020204020204" pitchFamily="34" charset="-122"/>
                <a:ea typeface="Microsoft YaHei" panose="020B0503020204020204" pitchFamily="34" charset="-122"/>
                <a:cs typeface="Times New Roman" panose="02020603050405020304" pitchFamily="18" charset="0"/>
              </a:rPr>
              <a:t>1000</a:t>
            </a:r>
            <a:r>
              <a:rPr lang="zh-TW" altLang="en-US" dirty="0" smtClean="0">
                <a:solidFill>
                  <a:schemeClr val="accent4"/>
                </a:solidFill>
                <a:latin typeface="Microsoft YaHei" panose="020B0503020204020204" pitchFamily="34" charset="-122"/>
                <a:ea typeface="Microsoft YaHei" panose="020B0503020204020204" pitchFamily="34" charset="-122"/>
                <a:cs typeface="Times New Roman" panose="02020603050405020304" pitchFamily="18" charset="0"/>
              </a:rPr>
              <a:t>字配合</a:t>
            </a:r>
            <a:r>
              <a:rPr lang="en" altLang="zh-TW" dirty="0" smtClean="0">
                <a:solidFill>
                  <a:schemeClr val="accent4"/>
                </a:solidFill>
                <a:latin typeface="Microsoft YaHei" panose="020B0503020204020204" pitchFamily="34" charset="-122"/>
                <a:ea typeface="Microsoft YaHei" panose="020B0503020204020204" pitchFamily="34" charset="-122"/>
                <a:cs typeface="Times New Roman" panose="02020603050405020304" pitchFamily="18" charset="0"/>
              </a:rPr>
              <a:t>Kmeans</a:t>
            </a:r>
            <a:r>
              <a:rPr lang="zh-TW" altLang="en-US" dirty="0" smtClean="0">
                <a:solidFill>
                  <a:schemeClr val="accent4"/>
                </a:solidFill>
                <a:latin typeface="Microsoft YaHei" panose="020B0503020204020204" pitchFamily="34" charset="-122"/>
                <a:ea typeface="Microsoft YaHei" panose="020B0503020204020204" pitchFamily="34" charset="-122"/>
                <a:cs typeface="Times New Roman" panose="02020603050405020304" pitchFamily="18" charset="0"/>
              </a:rPr>
              <a:t>分群</a:t>
            </a:r>
            <a:endParaRPr lang="en-US" altLang="zh-TW" dirty="0">
              <a:solidFill>
                <a:schemeClr val="accent4"/>
              </a:solidFill>
              <a:latin typeface="Microsoft YaHei" panose="020B0503020204020204" pitchFamily="34" charset="-122"/>
              <a:ea typeface="Microsoft YaHei" panose="020B0503020204020204" pitchFamily="34" charset="-122"/>
              <a:cs typeface="Times New Roman" panose="02020603050405020304" pitchFamily="18" charset="0"/>
            </a:endParaRPr>
          </a:p>
          <a:p>
            <a:pPr marL="342900" indent="-342900">
              <a:lnSpc>
                <a:spcPct val="150000"/>
              </a:lnSpc>
              <a:buFont typeface="+mj-lt"/>
              <a:buAutoNum type="arabicPeriod" startAt="2"/>
              <a:defRPr/>
            </a:pPr>
            <a:r>
              <a:rPr lang="zh-TW" altLang="en-US" b="1" dirty="0">
                <a:solidFill>
                  <a:schemeClr val="accent4"/>
                </a:solidFill>
                <a:latin typeface="Microsoft YaHei" panose="020B0503020204020204" pitchFamily="34" charset="-122"/>
                <a:ea typeface="Microsoft YaHei" panose="020B0503020204020204" pitchFamily="34" charset="-122"/>
                <a:cs typeface="Times New Roman" panose="02020603050405020304" pitchFamily="18" charset="0"/>
              </a:rPr>
              <a:t>轉成向量</a:t>
            </a:r>
            <a:r>
              <a:rPr lang="zh-TW" altLang="en-US" dirty="0">
                <a:solidFill>
                  <a:schemeClr val="accent4"/>
                </a:solidFill>
                <a:latin typeface="Microsoft YaHei" panose="020B0503020204020204" pitchFamily="34" charset="-122"/>
                <a:ea typeface="Microsoft YaHei" panose="020B0503020204020204" pitchFamily="34" charset="-122"/>
                <a:cs typeface="Times New Roman" panose="02020603050405020304" pitchFamily="18" charset="0"/>
              </a:rPr>
              <a:t>：</a:t>
            </a:r>
            <a:endParaRPr lang="en-US" altLang="zh-TW" dirty="0">
              <a:solidFill>
                <a:schemeClr val="accent4"/>
              </a:solidFill>
              <a:latin typeface="Microsoft YaHei" panose="020B0503020204020204" pitchFamily="34" charset="-122"/>
              <a:ea typeface="Microsoft YaHei" panose="020B0503020204020204" pitchFamily="34" charset="-122"/>
              <a:cs typeface="Times New Roman" panose="02020603050405020304" pitchFamily="18" charset="0"/>
            </a:endParaRPr>
          </a:p>
          <a:p>
            <a:pPr lvl="1">
              <a:lnSpc>
                <a:spcPct val="150000"/>
              </a:lnSpc>
              <a:defRPr/>
            </a:pPr>
            <a:r>
              <a:rPr lang="zh-TW" altLang="en-US" dirty="0" smtClean="0">
                <a:solidFill>
                  <a:schemeClr val="accent4"/>
                </a:solidFill>
                <a:latin typeface="Microsoft YaHei" panose="020B0503020204020204" pitchFamily="34" charset="-122"/>
                <a:ea typeface="Microsoft YaHei" panose="020B0503020204020204" pitchFamily="34" charset="-122"/>
                <a:cs typeface="Times New Roman" panose="02020603050405020304" pitchFamily="18" charset="0"/>
              </a:rPr>
              <a:t>先用</a:t>
            </a:r>
            <a:r>
              <a:rPr lang="en-US" altLang="zh-TW" dirty="0" err="1" smtClean="0">
                <a:solidFill>
                  <a:schemeClr val="accent4"/>
                </a:solidFill>
                <a:latin typeface="Microsoft YaHei" panose="020B0503020204020204" pitchFamily="34" charset="-122"/>
                <a:ea typeface="Microsoft YaHei" panose="020B0503020204020204" pitchFamily="34" charset="-122"/>
                <a:cs typeface="Times New Roman" panose="02020603050405020304" pitchFamily="18" charset="0"/>
              </a:rPr>
              <a:t>tf-idf</a:t>
            </a:r>
            <a:r>
              <a:rPr lang="zh-TW" altLang="en-US" dirty="0" smtClean="0">
                <a:solidFill>
                  <a:schemeClr val="accent4"/>
                </a:solidFill>
                <a:latin typeface="Microsoft YaHei" panose="020B0503020204020204" pitchFamily="34" charset="-122"/>
                <a:ea typeface="Microsoft YaHei" panose="020B0503020204020204" pitchFamily="34" charset="-122"/>
                <a:cs typeface="Times New Roman" panose="02020603050405020304" pitchFamily="18" charset="0"/>
              </a:rPr>
              <a:t>選出精選</a:t>
            </a:r>
            <a:r>
              <a:rPr lang="en-US" altLang="zh-TW" dirty="0" smtClean="0">
                <a:solidFill>
                  <a:schemeClr val="accent4"/>
                </a:solidFill>
                <a:latin typeface="Microsoft YaHei" panose="020B0503020204020204" pitchFamily="34" charset="-122"/>
                <a:ea typeface="Microsoft YaHei" panose="020B0503020204020204" pitchFamily="34" charset="-122"/>
                <a:cs typeface="Times New Roman" panose="02020603050405020304" pitchFamily="18" charset="0"/>
              </a:rPr>
              <a:t>1000</a:t>
            </a:r>
            <a:r>
              <a:rPr lang="zh-TW" altLang="en-US" dirty="0" smtClean="0">
                <a:solidFill>
                  <a:schemeClr val="accent4"/>
                </a:solidFill>
                <a:latin typeface="Microsoft YaHei" panose="020B0503020204020204" pitchFamily="34" charset="-122"/>
                <a:ea typeface="Microsoft YaHei" panose="020B0503020204020204" pitchFamily="34" charset="-122"/>
                <a:cs typeface="Times New Roman" panose="02020603050405020304" pitchFamily="18" charset="0"/>
              </a:rPr>
              <a:t>字，並</a:t>
            </a:r>
            <a:r>
              <a:rPr lang="zh-CN" altLang="en-US" dirty="0" smtClean="0">
                <a:solidFill>
                  <a:schemeClr val="accent4"/>
                </a:solidFill>
                <a:latin typeface="Microsoft YaHei" panose="020B0503020204020204" pitchFamily="34" charset="-122"/>
                <a:ea typeface="Microsoft YaHei" panose="020B0503020204020204" pitchFamily="34" charset="-122"/>
                <a:cs typeface="Times New Roman" panose="02020603050405020304" pitchFamily="18" charset="0"/>
              </a:rPr>
              <a:t>轉</a:t>
            </a:r>
            <a:r>
              <a:rPr lang="zh-CN" altLang="en-US" dirty="0">
                <a:solidFill>
                  <a:schemeClr val="accent4"/>
                </a:solidFill>
                <a:latin typeface="Microsoft YaHei" panose="020B0503020204020204" pitchFamily="34" charset="-122"/>
                <a:ea typeface="Microsoft YaHei" panose="020B0503020204020204" pitchFamily="34" charset="-122"/>
                <a:cs typeface="Times New Roman" panose="02020603050405020304" pitchFamily="18" charset="0"/>
              </a:rPr>
              <a:t>成向量供之後分群使用</a:t>
            </a:r>
            <a:endParaRPr lang="en-US" altLang="zh-CN" dirty="0">
              <a:solidFill>
                <a:schemeClr val="accent4"/>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6463512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 xmlns:a16="http://schemas.microsoft.com/office/drawing/2014/main" id="{EF1B560F-7882-2540-94EE-5A40F86DCD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4745" y="941024"/>
            <a:ext cx="7070162" cy="5130431"/>
          </a:xfrm>
          <a:prstGeom prst="rect">
            <a:avLst/>
          </a:prstGeom>
        </p:spPr>
      </p:pic>
      <p:sp>
        <p:nvSpPr>
          <p:cNvPr id="6" name="TextBox 15">
            <a:extLst>
              <a:ext uri="{FF2B5EF4-FFF2-40B4-BE49-F238E27FC236}">
                <a16:creationId xmlns="" xmlns:a16="http://schemas.microsoft.com/office/drawing/2014/main" id="{B7E9F898-5FD7-284D-BD8A-B6AB5EFA4D01}"/>
              </a:ext>
            </a:extLst>
          </p:cNvPr>
          <p:cNvSpPr txBox="1"/>
          <p:nvPr/>
        </p:nvSpPr>
        <p:spPr>
          <a:xfrm>
            <a:off x="638706" y="2031284"/>
            <a:ext cx="3232143" cy="3000821"/>
          </a:xfrm>
          <a:prstGeom prst="rect">
            <a:avLst/>
          </a:prstGeom>
          <a:noFill/>
        </p:spPr>
        <p:txBody>
          <a:bodyPr wrap="square" rtlCol="0">
            <a:spAutoFit/>
          </a:bodyPr>
          <a:lstStyle/>
          <a:p>
            <a:pPr marL="342900" indent="-342900" algn="just">
              <a:lnSpc>
                <a:spcPct val="150000"/>
              </a:lnSpc>
              <a:buFont typeface="+mj-lt"/>
              <a:buAutoNum type="arabicPeriod" startAt="3"/>
              <a:defRPr/>
            </a:pPr>
            <a:r>
              <a:rPr lang="zh-TW" altLang="en-US" b="1" dirty="0">
                <a:solidFill>
                  <a:schemeClr val="accent4"/>
                </a:solidFill>
                <a:latin typeface="Microsoft YaHei" panose="020B0503020204020204" pitchFamily="34" charset="-122"/>
                <a:ea typeface="Microsoft YaHei" panose="020B0503020204020204" pitchFamily="34" charset="-122"/>
                <a:cs typeface="Times New Roman" panose="02020603050405020304" pitchFamily="18" charset="0"/>
              </a:rPr>
              <a:t>決定分群數量</a:t>
            </a:r>
            <a:r>
              <a:rPr lang="zh-TW" altLang="en-US" dirty="0">
                <a:solidFill>
                  <a:schemeClr val="accent4"/>
                </a:solidFill>
                <a:latin typeface="Microsoft YaHei" panose="020B0503020204020204" pitchFamily="34" charset="-122"/>
                <a:ea typeface="Microsoft YaHei" panose="020B0503020204020204" pitchFamily="34" charset="-122"/>
                <a:cs typeface="Times New Roman" panose="02020603050405020304" pitchFamily="18" charset="0"/>
              </a:rPr>
              <a:t>：</a:t>
            </a:r>
            <a:endParaRPr lang="en-US" altLang="zh-TW" dirty="0">
              <a:solidFill>
                <a:schemeClr val="accent4"/>
              </a:solidFill>
              <a:latin typeface="Microsoft YaHei" panose="020B0503020204020204" pitchFamily="34" charset="-122"/>
              <a:ea typeface="Microsoft YaHei" panose="020B0503020204020204" pitchFamily="34" charset="-122"/>
              <a:cs typeface="Times New Roman" panose="02020603050405020304" pitchFamily="18" charset="0"/>
            </a:endParaRPr>
          </a:p>
          <a:p>
            <a:pPr lvl="1" algn="just">
              <a:lnSpc>
                <a:spcPct val="150000"/>
              </a:lnSpc>
              <a:defRPr/>
            </a:pPr>
            <a:r>
              <a:rPr lang="zh-TW" altLang="en-US" dirty="0">
                <a:solidFill>
                  <a:schemeClr val="accent4"/>
                </a:solidFill>
                <a:latin typeface="Microsoft YaHei" panose="020B0503020204020204" pitchFamily="34" charset="-122"/>
                <a:ea typeface="Microsoft YaHei" panose="020B0503020204020204" pitchFamily="34" charset="-122"/>
                <a:cs typeface="Times New Roman" panose="02020603050405020304" pitchFamily="18" charset="0"/>
              </a:rPr>
              <a:t>將原始資料用</a:t>
            </a:r>
            <a:r>
              <a:rPr lang="en-US" altLang="zh-TW" dirty="0" err="1">
                <a:solidFill>
                  <a:schemeClr val="accent4"/>
                </a:solidFill>
                <a:latin typeface="Microsoft YaHei" panose="020B0503020204020204" pitchFamily="34" charset="-122"/>
                <a:ea typeface="Microsoft YaHei" panose="020B0503020204020204" pitchFamily="34" charset="-122"/>
                <a:cs typeface="Times New Roman" panose="02020603050405020304" pitchFamily="18" charset="0"/>
              </a:rPr>
              <a:t>Kmeans</a:t>
            </a:r>
            <a:r>
              <a:rPr lang="zh-CN" altLang="en-US" dirty="0" smtClean="0">
                <a:solidFill>
                  <a:schemeClr val="accent4"/>
                </a:solidFill>
                <a:latin typeface="Microsoft YaHei" panose="020B0503020204020204" pitchFamily="34" charset="-122"/>
                <a:ea typeface="Microsoft YaHei" panose="020B0503020204020204" pitchFamily="34" charset="-122"/>
                <a:cs typeface="Times New Roman" panose="02020603050405020304" pitchFamily="18" charset="0"/>
              </a:rPr>
              <a:t>的方式</a:t>
            </a:r>
            <a:r>
              <a:rPr lang="zh-CN" altLang="en-US" dirty="0">
                <a:solidFill>
                  <a:schemeClr val="accent4"/>
                </a:solidFill>
                <a:latin typeface="Microsoft YaHei" panose="020B0503020204020204" pitchFamily="34" charset="-122"/>
                <a:ea typeface="Microsoft YaHei" panose="020B0503020204020204" pitchFamily="34" charset="-122"/>
                <a:cs typeface="Times New Roman" panose="02020603050405020304" pitchFamily="18" charset="0"/>
              </a:rPr>
              <a:t>決定出分群的數量（以ＢＢＳ為例）</a:t>
            </a:r>
            <a:endParaRPr lang="en-US" altLang="zh-CN" dirty="0">
              <a:solidFill>
                <a:schemeClr val="accent4"/>
              </a:solidFill>
              <a:latin typeface="Microsoft YaHei" panose="020B0503020204020204" pitchFamily="34" charset="-122"/>
              <a:ea typeface="Microsoft YaHei" panose="020B0503020204020204" pitchFamily="34" charset="-122"/>
              <a:cs typeface="Times New Roman" panose="02020603050405020304" pitchFamily="18" charset="0"/>
            </a:endParaRPr>
          </a:p>
          <a:p>
            <a:pPr marL="342900" indent="-342900" algn="just">
              <a:lnSpc>
                <a:spcPct val="150000"/>
              </a:lnSpc>
              <a:buFont typeface="+mj-lt"/>
              <a:buAutoNum type="arabicPeriod" startAt="4"/>
              <a:defRPr/>
            </a:pPr>
            <a:r>
              <a:rPr lang="zh-CN" altLang="en-US" b="1" dirty="0">
                <a:solidFill>
                  <a:schemeClr val="accent4"/>
                </a:solidFill>
                <a:latin typeface="Microsoft YaHei" panose="020B0503020204020204" pitchFamily="34" charset="-122"/>
                <a:ea typeface="Microsoft YaHei" panose="020B0503020204020204" pitchFamily="34" charset="-122"/>
                <a:cs typeface="Times New Roman" panose="02020603050405020304" pitchFamily="18" charset="0"/>
              </a:rPr>
              <a:t>資料分群</a:t>
            </a:r>
            <a:r>
              <a:rPr lang="zh-CN" altLang="en-US" dirty="0">
                <a:solidFill>
                  <a:schemeClr val="accent4"/>
                </a:solidFill>
                <a:latin typeface="Microsoft YaHei" panose="020B0503020204020204" pitchFamily="34" charset="-122"/>
                <a:ea typeface="Microsoft YaHei" panose="020B0503020204020204" pitchFamily="34" charset="-122"/>
                <a:cs typeface="Times New Roman" panose="02020603050405020304" pitchFamily="18" charset="0"/>
              </a:rPr>
              <a:t>：</a:t>
            </a:r>
            <a:endParaRPr lang="en-US" altLang="zh-CN" dirty="0">
              <a:solidFill>
                <a:schemeClr val="accent4"/>
              </a:solidFill>
              <a:latin typeface="Microsoft YaHei" panose="020B0503020204020204" pitchFamily="34" charset="-122"/>
              <a:ea typeface="Microsoft YaHei" panose="020B0503020204020204" pitchFamily="34" charset="-122"/>
              <a:cs typeface="Times New Roman" panose="02020603050405020304" pitchFamily="18" charset="0"/>
            </a:endParaRPr>
          </a:p>
          <a:p>
            <a:pPr lvl="1" algn="just">
              <a:lnSpc>
                <a:spcPct val="150000"/>
              </a:lnSpc>
              <a:defRPr/>
            </a:pPr>
            <a:r>
              <a:rPr lang="zh-TW" altLang="en-US" dirty="0">
                <a:solidFill>
                  <a:schemeClr val="accent4"/>
                </a:solidFill>
                <a:latin typeface="Microsoft YaHei" panose="020B0503020204020204" pitchFamily="34" charset="-122"/>
                <a:ea typeface="Microsoft YaHei" panose="020B0503020204020204" pitchFamily="34" charset="-122"/>
                <a:cs typeface="Times New Roman" panose="02020603050405020304" pitchFamily="18" charset="0"/>
              </a:rPr>
              <a:t>依分群數量</a:t>
            </a:r>
            <a:r>
              <a:rPr lang="zh-CN" altLang="en-US" dirty="0">
                <a:solidFill>
                  <a:schemeClr val="accent4"/>
                </a:solidFill>
                <a:latin typeface="Microsoft YaHei" panose="020B0503020204020204" pitchFamily="34" charset="-122"/>
                <a:ea typeface="Microsoft YaHei" panose="020B0503020204020204" pitchFamily="34" charset="-122"/>
                <a:cs typeface="Times New Roman" panose="02020603050405020304" pitchFamily="18" charset="0"/>
              </a:rPr>
              <a:t>分群後，</a:t>
            </a:r>
            <a:r>
              <a:rPr lang="zh-CN" altLang="en-US" dirty="0" smtClean="0">
                <a:solidFill>
                  <a:schemeClr val="accent4"/>
                </a:solidFill>
                <a:latin typeface="Microsoft YaHei" panose="020B0503020204020204" pitchFamily="34" charset="-122"/>
                <a:ea typeface="Microsoft YaHei" panose="020B0503020204020204" pitchFamily="34" charset="-122"/>
                <a:cs typeface="Times New Roman" panose="02020603050405020304" pitchFamily="18" charset="0"/>
              </a:rPr>
              <a:t>進入</a:t>
            </a:r>
            <a:r>
              <a:rPr lang="zh-TW" altLang="en-US" dirty="0" smtClean="0">
                <a:solidFill>
                  <a:schemeClr val="accent4"/>
                </a:solidFill>
                <a:latin typeface="Microsoft YaHei" panose="020B0503020204020204" pitchFamily="34" charset="-122"/>
                <a:ea typeface="Microsoft YaHei" panose="020B0503020204020204" pitchFamily="34" charset="-122"/>
                <a:cs typeface="Times New Roman" panose="02020603050405020304" pitchFamily="18" charset="0"/>
              </a:rPr>
              <a:t>人工標記</a:t>
            </a:r>
            <a:r>
              <a:rPr lang="zh-TW" altLang="en-US" dirty="0">
                <a:solidFill>
                  <a:schemeClr val="accent4"/>
                </a:solidFill>
                <a:latin typeface="Microsoft YaHei" panose="020B0503020204020204" pitchFamily="34" charset="-122"/>
                <a:ea typeface="Microsoft YaHei" panose="020B0503020204020204" pitchFamily="34" charset="-122"/>
                <a:cs typeface="Times New Roman" panose="02020603050405020304" pitchFamily="18" charset="0"/>
              </a:rPr>
              <a:t>的</a:t>
            </a:r>
            <a:r>
              <a:rPr lang="zh-CN" altLang="en-US" dirty="0" smtClean="0">
                <a:solidFill>
                  <a:schemeClr val="accent4"/>
                </a:solidFill>
                <a:latin typeface="Microsoft YaHei" panose="020B0503020204020204" pitchFamily="34" charset="-122"/>
                <a:ea typeface="Microsoft YaHei" panose="020B0503020204020204" pitchFamily="34" charset="-122"/>
                <a:cs typeface="Times New Roman" panose="02020603050405020304" pitchFamily="18" charset="0"/>
              </a:rPr>
              <a:t>階段</a:t>
            </a:r>
            <a:endParaRPr lang="en-US" altLang="zh-CN" dirty="0">
              <a:solidFill>
                <a:schemeClr val="accent4"/>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7" name="矩形 6">
            <a:extLst>
              <a:ext uri="{FF2B5EF4-FFF2-40B4-BE49-F238E27FC236}">
                <a16:creationId xmlns="" xmlns:a16="http://schemas.microsoft.com/office/drawing/2014/main" id="{33B0EE2E-D82E-F04B-B512-49AF8D33A5A7}"/>
              </a:ext>
            </a:extLst>
          </p:cNvPr>
          <p:cNvSpPr/>
          <p:nvPr/>
        </p:nvSpPr>
        <p:spPr>
          <a:xfrm>
            <a:off x="388880" y="356249"/>
            <a:ext cx="1415772" cy="584775"/>
          </a:xfrm>
          <a:prstGeom prst="rect">
            <a:avLst/>
          </a:prstGeom>
          <a:solidFill>
            <a:schemeClr val="bg1">
              <a:lumMod val="50000"/>
            </a:schemeClr>
          </a:solidFill>
        </p:spPr>
        <p:txBody>
          <a:bodyPr wrap="none">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前處理</a:t>
            </a:r>
            <a:endParaRPr lang="zh-CN" altLang="en-US" sz="3200" b="1" dirty="0">
              <a:solidFill>
                <a:schemeClr val="bg1"/>
              </a:solidFill>
            </a:endParaRPr>
          </a:p>
        </p:txBody>
      </p:sp>
    </p:spTree>
    <p:extLst>
      <p:ext uri="{BB962C8B-B14F-4D97-AF65-F5344CB8AC3E}">
        <p14:creationId xmlns:p14="http://schemas.microsoft.com/office/powerpoint/2010/main" val="27702754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15"/>
          <p:cNvSpPr txBox="1"/>
          <p:nvPr/>
        </p:nvSpPr>
        <p:spPr>
          <a:xfrm>
            <a:off x="388880" y="955456"/>
            <a:ext cx="3454249" cy="5955476"/>
          </a:xfrm>
          <a:prstGeom prst="rect">
            <a:avLst/>
          </a:prstGeom>
          <a:noFill/>
        </p:spPr>
        <p:txBody>
          <a:bodyPr wrap="square" rtlCol="0">
            <a:spAutoFit/>
          </a:bodyPr>
          <a:lstStyle/>
          <a:p>
            <a:pPr marL="342900" indent="-342900">
              <a:lnSpc>
                <a:spcPct val="150000"/>
              </a:lnSpc>
              <a:buFont typeface="+mj-lt"/>
              <a:buAutoNum type="arabicPeriod"/>
              <a:defRPr/>
            </a:pPr>
            <a:r>
              <a:rPr lang="zh-TW" altLang="en-US" sz="1600" b="1" dirty="0">
                <a:solidFill>
                  <a:schemeClr val="accent4"/>
                </a:solidFill>
                <a:latin typeface="Microsoft YaHei" panose="020B0503020204020204" pitchFamily="34" charset="-122"/>
                <a:ea typeface="Microsoft YaHei" panose="020B0503020204020204" pitchFamily="34" charset="-122"/>
                <a:cs typeface="Times New Roman" panose="02020603050405020304" pitchFamily="18" charset="0"/>
              </a:rPr>
              <a:t>依</a:t>
            </a:r>
            <a:r>
              <a:rPr lang="en-US" altLang="zh-CN" sz="1600" b="1" dirty="0" err="1">
                <a:solidFill>
                  <a:schemeClr val="accent4"/>
                </a:solidFill>
                <a:latin typeface="Microsoft YaHei" panose="020B0503020204020204" pitchFamily="34" charset="-122"/>
                <a:ea typeface="Microsoft YaHei" panose="020B0503020204020204" pitchFamily="34" charset="-122"/>
                <a:cs typeface="Times New Roman" panose="02020603050405020304" pitchFamily="18" charset="0"/>
              </a:rPr>
              <a:t>Kmeans</a:t>
            </a:r>
            <a:r>
              <a:rPr lang="zh-TW" altLang="en-US" sz="1600" b="1" dirty="0">
                <a:solidFill>
                  <a:schemeClr val="accent4"/>
                </a:solidFill>
                <a:latin typeface="Microsoft YaHei" panose="020B0503020204020204" pitchFamily="34" charset="-122"/>
                <a:ea typeface="Microsoft YaHei" panose="020B0503020204020204" pitchFamily="34" charset="-122"/>
                <a:cs typeface="Times New Roman" panose="02020603050405020304" pitchFamily="18" charset="0"/>
              </a:rPr>
              <a:t> 分群</a:t>
            </a:r>
            <a:r>
              <a:rPr lang="zh-TW" altLang="en-US" sz="1600" dirty="0">
                <a:solidFill>
                  <a:schemeClr val="accent4"/>
                </a:solidFill>
                <a:latin typeface="Microsoft YaHei" panose="020B0503020204020204" pitchFamily="34" charset="-122"/>
                <a:ea typeface="Microsoft YaHei" panose="020B0503020204020204" pitchFamily="34" charset="-122"/>
                <a:cs typeface="Times New Roman" panose="02020603050405020304" pitchFamily="18" charset="0"/>
              </a:rPr>
              <a:t>：</a:t>
            </a:r>
            <a:endParaRPr lang="en-US" altLang="zh-TW" sz="1600" dirty="0">
              <a:solidFill>
                <a:schemeClr val="accent4"/>
              </a:solidFill>
              <a:latin typeface="Microsoft YaHei" panose="020B0503020204020204" pitchFamily="34" charset="-122"/>
              <a:ea typeface="Microsoft YaHei" panose="020B0503020204020204" pitchFamily="34" charset="-122"/>
              <a:cs typeface="Times New Roman" panose="02020603050405020304" pitchFamily="18" charset="0"/>
            </a:endParaRPr>
          </a:p>
          <a:p>
            <a:pPr lvl="1">
              <a:lnSpc>
                <a:spcPct val="150000"/>
              </a:lnSpc>
              <a:defRPr/>
            </a:pPr>
            <a:r>
              <a:rPr lang="zh-TW" altLang="en-US" sz="1600" dirty="0">
                <a:solidFill>
                  <a:schemeClr val="accent4"/>
                </a:solidFill>
                <a:latin typeface="Microsoft YaHei" panose="020B0503020204020204" pitchFamily="34" charset="-122"/>
                <a:ea typeface="Microsoft YaHei" panose="020B0503020204020204" pitchFamily="34" charset="-122"/>
                <a:cs typeface="Times New Roman" panose="02020603050405020304" pitchFamily="18" charset="0"/>
              </a:rPr>
              <a:t>將</a:t>
            </a:r>
            <a:r>
              <a:rPr lang="en-US" altLang="zh-TW" sz="1600" dirty="0">
                <a:solidFill>
                  <a:schemeClr val="accent4"/>
                </a:solidFill>
                <a:latin typeface="Microsoft YaHei" panose="020B0503020204020204" pitchFamily="34" charset="-122"/>
                <a:ea typeface="Microsoft YaHei" panose="020B0503020204020204" pitchFamily="34" charset="-122"/>
                <a:cs typeface="Times New Roman" panose="02020603050405020304" pitchFamily="18" charset="0"/>
              </a:rPr>
              <a:t>BBS</a:t>
            </a:r>
            <a:r>
              <a:rPr lang="zh-TW" altLang="en-US" sz="1600" dirty="0">
                <a:solidFill>
                  <a:schemeClr val="accent4"/>
                </a:solidFill>
                <a:latin typeface="Microsoft YaHei" panose="020B0503020204020204" pitchFamily="34" charset="-122"/>
                <a:ea typeface="Microsoft YaHei" panose="020B0503020204020204" pitchFamily="34" charset="-122"/>
                <a:cs typeface="Times New Roman" panose="02020603050405020304" pitchFamily="18" charset="0"/>
              </a:rPr>
              <a:t>、</a:t>
            </a:r>
            <a:r>
              <a:rPr lang="en-US" altLang="zh-TW" sz="1600" dirty="0">
                <a:solidFill>
                  <a:schemeClr val="accent4"/>
                </a:solidFill>
                <a:latin typeface="Microsoft YaHei" panose="020B0503020204020204" pitchFamily="34" charset="-122"/>
                <a:ea typeface="Microsoft YaHei" panose="020B0503020204020204" pitchFamily="34" charset="-122"/>
                <a:cs typeface="Times New Roman" panose="02020603050405020304" pitchFamily="18" charset="0"/>
              </a:rPr>
              <a:t>news</a:t>
            </a:r>
            <a:r>
              <a:rPr lang="zh-TW" altLang="en-US" sz="1600" dirty="0">
                <a:solidFill>
                  <a:schemeClr val="accent4"/>
                </a:solidFill>
                <a:latin typeface="Microsoft YaHei" panose="020B0503020204020204" pitchFamily="34" charset="-122"/>
                <a:ea typeface="Microsoft YaHei" panose="020B0503020204020204" pitchFamily="34" charset="-122"/>
                <a:cs typeface="Times New Roman" panose="02020603050405020304" pitchFamily="18" charset="0"/>
              </a:rPr>
              <a:t>和</a:t>
            </a:r>
            <a:r>
              <a:rPr lang="en-US" altLang="zh-TW" sz="1600" dirty="0" smtClean="0">
                <a:solidFill>
                  <a:schemeClr val="accent4"/>
                </a:solidFill>
                <a:latin typeface="Microsoft YaHei" panose="020B0503020204020204" pitchFamily="34" charset="-122"/>
                <a:ea typeface="Microsoft YaHei" panose="020B0503020204020204" pitchFamily="34" charset="-122"/>
                <a:cs typeface="Times New Roman" panose="02020603050405020304" pitchFamily="18" charset="0"/>
              </a:rPr>
              <a:t>forum</a:t>
            </a:r>
            <a:r>
              <a:rPr lang="zh-TW" altLang="en-US" sz="1600" dirty="0" smtClean="0">
                <a:solidFill>
                  <a:schemeClr val="accent4"/>
                </a:solidFill>
                <a:latin typeface="Microsoft YaHei" panose="020B0503020204020204" pitchFamily="34" charset="-122"/>
                <a:ea typeface="Microsoft YaHei" panose="020B0503020204020204" pitchFamily="34" charset="-122"/>
                <a:cs typeface="Times New Roman" panose="02020603050405020304" pitchFamily="18" charset="0"/>
              </a:rPr>
              <a:t>分成</a:t>
            </a:r>
            <a:r>
              <a:rPr lang="en-US" altLang="zh-TW" sz="1600" dirty="0" smtClean="0">
                <a:solidFill>
                  <a:schemeClr val="accent4"/>
                </a:solidFill>
                <a:latin typeface="Microsoft YaHei" panose="020B0503020204020204" pitchFamily="34" charset="-122"/>
                <a:ea typeface="Microsoft YaHei" panose="020B0503020204020204" pitchFamily="34" charset="-122"/>
                <a:cs typeface="Times New Roman" panose="02020603050405020304" pitchFamily="18" charset="0"/>
              </a:rPr>
              <a:t>10~11</a:t>
            </a:r>
            <a:r>
              <a:rPr lang="zh-TW" altLang="en-US" sz="1600" dirty="0" smtClean="0">
                <a:solidFill>
                  <a:schemeClr val="accent4"/>
                </a:solidFill>
                <a:latin typeface="Microsoft YaHei" panose="020B0503020204020204" pitchFamily="34" charset="-122"/>
                <a:ea typeface="Microsoft YaHei" panose="020B0503020204020204" pitchFamily="34" charset="-122"/>
                <a:cs typeface="Times New Roman" panose="02020603050405020304" pitchFamily="18" charset="0"/>
              </a:rPr>
              <a:t>群</a:t>
            </a:r>
            <a:endParaRPr lang="en-US" altLang="zh-TW" sz="1600" dirty="0">
              <a:solidFill>
                <a:schemeClr val="accent4"/>
              </a:solidFill>
              <a:latin typeface="Microsoft YaHei" panose="020B0503020204020204" pitchFamily="34" charset="-122"/>
              <a:ea typeface="Microsoft YaHei" panose="020B0503020204020204" pitchFamily="34" charset="-122"/>
              <a:cs typeface="Times New Roman" panose="02020603050405020304" pitchFamily="18" charset="0"/>
            </a:endParaRPr>
          </a:p>
          <a:p>
            <a:pPr marL="342900" indent="-342900">
              <a:lnSpc>
                <a:spcPct val="150000"/>
              </a:lnSpc>
              <a:buFont typeface="+mj-lt"/>
              <a:buAutoNum type="arabicPeriod"/>
              <a:defRPr/>
            </a:pPr>
            <a:r>
              <a:rPr lang="zh-TW" altLang="en-US" sz="1600" b="1" dirty="0">
                <a:solidFill>
                  <a:schemeClr val="accent4"/>
                </a:solidFill>
                <a:latin typeface="Microsoft YaHei" panose="020B0503020204020204" pitchFamily="34" charset="-122"/>
                <a:ea typeface="Microsoft YaHei" panose="020B0503020204020204" pitchFamily="34" charset="-122"/>
                <a:cs typeface="Times New Roman" panose="02020603050405020304" pitchFamily="18" charset="0"/>
              </a:rPr>
              <a:t>人工標記方式</a:t>
            </a:r>
            <a:r>
              <a:rPr lang="zh-TW" altLang="en-US" sz="1600" dirty="0">
                <a:solidFill>
                  <a:schemeClr val="accent4"/>
                </a:solidFill>
                <a:latin typeface="Microsoft YaHei" panose="020B0503020204020204" pitchFamily="34" charset="-122"/>
                <a:ea typeface="Microsoft YaHei" panose="020B0503020204020204" pitchFamily="34" charset="-122"/>
                <a:cs typeface="Times New Roman" panose="02020603050405020304" pitchFamily="18" charset="0"/>
              </a:rPr>
              <a:t>：</a:t>
            </a:r>
            <a:endParaRPr lang="en-US" altLang="zh-TW" sz="1600" dirty="0">
              <a:solidFill>
                <a:schemeClr val="accent4"/>
              </a:solidFill>
              <a:latin typeface="Microsoft YaHei" panose="020B0503020204020204" pitchFamily="34" charset="-122"/>
              <a:ea typeface="Microsoft YaHei" panose="020B0503020204020204" pitchFamily="34" charset="-122"/>
              <a:cs typeface="Times New Roman" panose="02020603050405020304" pitchFamily="18" charset="0"/>
            </a:endParaRPr>
          </a:p>
          <a:p>
            <a:pPr lvl="1">
              <a:lnSpc>
                <a:spcPct val="150000"/>
              </a:lnSpc>
              <a:defRPr/>
            </a:pPr>
            <a:r>
              <a:rPr lang="zh-TW" altLang="en-US" sz="1600" dirty="0">
                <a:solidFill>
                  <a:schemeClr val="accent4"/>
                </a:solidFill>
                <a:latin typeface="Microsoft YaHei" panose="020B0503020204020204" pitchFamily="34" charset="-122"/>
                <a:ea typeface="Microsoft YaHei" panose="020B0503020204020204" pitchFamily="34" charset="-122"/>
                <a:cs typeface="Times New Roman" panose="02020603050405020304" pitchFamily="18" charset="0"/>
              </a:rPr>
              <a:t>對</a:t>
            </a:r>
            <a:r>
              <a:rPr lang="zh-TW" altLang="en-US" sz="1600" u="sng" dirty="0">
                <a:solidFill>
                  <a:schemeClr val="accent4"/>
                </a:solidFill>
                <a:latin typeface="Microsoft YaHei" panose="020B0503020204020204" pitchFamily="34" charset="-122"/>
                <a:ea typeface="Microsoft YaHei" panose="020B0503020204020204" pitchFamily="34" charset="-122"/>
                <a:cs typeface="Times New Roman" panose="02020603050405020304" pitchFamily="18" charset="0"/>
              </a:rPr>
              <a:t>每一群</a:t>
            </a:r>
            <a:r>
              <a:rPr lang="zh-TW" altLang="en-US" sz="1600" dirty="0">
                <a:solidFill>
                  <a:schemeClr val="accent4"/>
                </a:solidFill>
                <a:latin typeface="Microsoft YaHei" panose="020B0503020204020204" pitchFamily="34" charset="-122"/>
                <a:ea typeface="Microsoft YaHei" panose="020B0503020204020204" pitchFamily="34" charset="-122"/>
                <a:cs typeface="Times New Roman" panose="02020603050405020304" pitchFamily="18" charset="0"/>
              </a:rPr>
              <a:t>的文章進行人工標記「看漲」、「看跌」或「不相關」</a:t>
            </a:r>
            <a:endParaRPr lang="en-US" altLang="zh-TW" sz="1600" dirty="0">
              <a:solidFill>
                <a:schemeClr val="accent4"/>
              </a:solidFill>
              <a:latin typeface="Microsoft YaHei" panose="020B0503020204020204" pitchFamily="34" charset="-122"/>
              <a:ea typeface="Microsoft YaHei" panose="020B0503020204020204" pitchFamily="34" charset="-122"/>
              <a:cs typeface="Times New Roman" panose="02020603050405020304" pitchFamily="18" charset="0"/>
            </a:endParaRPr>
          </a:p>
          <a:p>
            <a:pPr marL="342900" indent="-342900">
              <a:lnSpc>
                <a:spcPct val="150000"/>
              </a:lnSpc>
              <a:buFont typeface="+mj-lt"/>
              <a:buAutoNum type="arabicPeriod"/>
              <a:defRPr/>
            </a:pPr>
            <a:r>
              <a:rPr lang="zh-TW" altLang="en-US" sz="1600" b="1" dirty="0">
                <a:solidFill>
                  <a:schemeClr val="accent4"/>
                </a:solidFill>
                <a:latin typeface="Microsoft YaHei" panose="020B0503020204020204" pitchFamily="34" charset="-122"/>
                <a:ea typeface="Microsoft YaHei" panose="020B0503020204020204" pitchFamily="34" charset="-122"/>
                <a:cs typeface="Times New Roman" panose="02020603050405020304" pitchFamily="18" charset="0"/>
              </a:rPr>
              <a:t>人工標記數量</a:t>
            </a:r>
            <a:r>
              <a:rPr lang="zh-TW" altLang="en-US" sz="1600" dirty="0">
                <a:solidFill>
                  <a:schemeClr val="accent4"/>
                </a:solidFill>
                <a:latin typeface="Microsoft YaHei" panose="020B0503020204020204" pitchFamily="34" charset="-122"/>
                <a:ea typeface="Microsoft YaHei" panose="020B0503020204020204" pitchFamily="34" charset="-122"/>
                <a:cs typeface="Times New Roman" panose="02020603050405020304" pitchFamily="18" charset="0"/>
              </a:rPr>
              <a:t>：</a:t>
            </a:r>
            <a:endParaRPr lang="en-US" altLang="zh-TW" sz="1600" dirty="0">
              <a:solidFill>
                <a:schemeClr val="accent4"/>
              </a:solidFill>
              <a:latin typeface="Microsoft YaHei" panose="020B0503020204020204" pitchFamily="34" charset="-122"/>
              <a:ea typeface="Microsoft YaHei" panose="020B0503020204020204" pitchFamily="34" charset="-122"/>
              <a:cs typeface="Times New Roman" panose="02020603050405020304" pitchFamily="18" charset="0"/>
            </a:endParaRPr>
          </a:p>
          <a:p>
            <a:pPr lvl="1">
              <a:lnSpc>
                <a:spcPct val="150000"/>
              </a:lnSpc>
              <a:defRPr/>
            </a:pPr>
            <a:r>
              <a:rPr lang="zh-TW" altLang="en-US" sz="1600" dirty="0" smtClean="0">
                <a:solidFill>
                  <a:schemeClr val="accent4"/>
                </a:solidFill>
                <a:latin typeface="Microsoft YaHei" panose="020B0503020204020204" pitchFamily="34" charset="-122"/>
                <a:ea typeface="Microsoft YaHei" panose="020B0503020204020204" pitchFamily="34" charset="-122"/>
                <a:cs typeface="Times New Roman" panose="02020603050405020304" pitchFamily="18" charset="0"/>
              </a:rPr>
              <a:t>每群</a:t>
            </a:r>
            <a:r>
              <a:rPr lang="en-US" altLang="zh-TW" sz="1600" dirty="0" smtClean="0">
                <a:solidFill>
                  <a:schemeClr val="accent4"/>
                </a:solidFill>
                <a:latin typeface="Microsoft YaHei" panose="020B0503020204020204" pitchFamily="34" charset="-122"/>
                <a:ea typeface="Microsoft YaHei" panose="020B0503020204020204" pitchFamily="34" charset="-122"/>
                <a:cs typeface="Times New Roman" panose="02020603050405020304" pitchFamily="18" charset="0"/>
              </a:rPr>
              <a:t>50~60</a:t>
            </a:r>
            <a:r>
              <a:rPr lang="zh-TW" altLang="en-US" sz="1600" dirty="0" smtClean="0">
                <a:solidFill>
                  <a:schemeClr val="accent4"/>
                </a:solidFill>
                <a:latin typeface="Microsoft YaHei" panose="020B0503020204020204" pitchFamily="34" charset="-122"/>
                <a:ea typeface="Microsoft YaHei" panose="020B0503020204020204" pitchFamily="34" charset="-122"/>
                <a:cs typeface="Times New Roman" panose="02020603050405020304" pitchFamily="18" charset="0"/>
              </a:rPr>
              <a:t>篇</a:t>
            </a:r>
            <a:r>
              <a:rPr lang="en-US" altLang="zh-TW" sz="1600" dirty="0" smtClean="0">
                <a:solidFill>
                  <a:schemeClr val="accent4"/>
                </a:solidFill>
                <a:latin typeface="Microsoft YaHei" panose="020B0503020204020204" pitchFamily="34" charset="-122"/>
                <a:ea typeface="Microsoft YaHei" panose="020B0503020204020204" pitchFamily="34" charset="-122"/>
                <a:cs typeface="Times New Roman" panose="02020603050405020304" pitchFamily="18" charset="0"/>
              </a:rPr>
              <a:t>(</a:t>
            </a:r>
            <a:r>
              <a:rPr lang="zh-TW" altLang="en-US" sz="1600" dirty="0" smtClean="0">
                <a:solidFill>
                  <a:schemeClr val="accent4"/>
                </a:solidFill>
                <a:latin typeface="Microsoft YaHei" panose="020B0503020204020204" pitchFamily="34" charset="-122"/>
                <a:ea typeface="Microsoft YaHei" panose="020B0503020204020204" pitchFamily="34" charset="-122"/>
                <a:cs typeface="Times New Roman" panose="02020603050405020304" pitchFamily="18" charset="0"/>
              </a:rPr>
              <a:t>大群則</a:t>
            </a:r>
            <a:r>
              <a:rPr lang="en-US" altLang="zh-TW" sz="1600" dirty="0" smtClean="0">
                <a:solidFill>
                  <a:schemeClr val="accent4"/>
                </a:solidFill>
                <a:latin typeface="Microsoft YaHei" panose="020B0503020204020204" pitchFamily="34" charset="-122"/>
                <a:ea typeface="Microsoft YaHei" panose="020B0503020204020204" pitchFamily="34" charset="-122"/>
                <a:cs typeface="Times New Roman" panose="02020603050405020304" pitchFamily="18" charset="0"/>
              </a:rPr>
              <a:t>120</a:t>
            </a:r>
            <a:r>
              <a:rPr lang="zh-TW" altLang="en-US" sz="1600" dirty="0" smtClean="0">
                <a:solidFill>
                  <a:schemeClr val="accent4"/>
                </a:solidFill>
                <a:latin typeface="Microsoft YaHei" panose="020B0503020204020204" pitchFamily="34" charset="-122"/>
                <a:ea typeface="Microsoft YaHei" panose="020B0503020204020204" pitchFamily="34" charset="-122"/>
                <a:cs typeface="Times New Roman" panose="02020603050405020304" pitchFamily="18" charset="0"/>
              </a:rPr>
              <a:t>篇</a:t>
            </a:r>
            <a:r>
              <a:rPr lang="en-US" altLang="zh-TW" sz="1600" dirty="0" smtClean="0">
                <a:solidFill>
                  <a:schemeClr val="accent4"/>
                </a:solidFill>
                <a:latin typeface="Microsoft YaHei" panose="020B0503020204020204" pitchFamily="34" charset="-122"/>
                <a:ea typeface="Microsoft YaHei" panose="020B0503020204020204" pitchFamily="34" charset="-122"/>
                <a:cs typeface="Times New Roman" panose="02020603050405020304" pitchFamily="18" charset="0"/>
              </a:rPr>
              <a:t>)</a:t>
            </a:r>
            <a:endParaRPr lang="en-US" altLang="zh-TW" sz="1600" dirty="0">
              <a:solidFill>
                <a:schemeClr val="accent4"/>
              </a:solidFill>
              <a:latin typeface="Microsoft YaHei" panose="020B0503020204020204" pitchFamily="34" charset="-122"/>
              <a:ea typeface="Microsoft YaHei" panose="020B0503020204020204" pitchFamily="34" charset="-122"/>
              <a:cs typeface="Times New Roman" panose="02020603050405020304" pitchFamily="18" charset="0"/>
            </a:endParaRPr>
          </a:p>
          <a:p>
            <a:pPr marL="342900" indent="-342900">
              <a:lnSpc>
                <a:spcPct val="150000"/>
              </a:lnSpc>
              <a:buFont typeface="+mj-lt"/>
              <a:buAutoNum type="arabicPeriod"/>
              <a:defRPr/>
            </a:pPr>
            <a:r>
              <a:rPr lang="zh-TW" altLang="en-US" sz="1600" b="1" dirty="0">
                <a:solidFill>
                  <a:schemeClr val="accent4"/>
                </a:solidFill>
                <a:latin typeface="Microsoft YaHei" panose="020B0503020204020204" pitchFamily="34" charset="-122"/>
                <a:ea typeface="Microsoft YaHei" panose="020B0503020204020204" pitchFamily="34" charset="-122"/>
                <a:cs typeface="Times New Roman" panose="02020603050405020304" pitchFamily="18" charset="0"/>
              </a:rPr>
              <a:t>人工標記關鍵字</a:t>
            </a:r>
            <a:r>
              <a:rPr lang="zh-TW" altLang="en-US" sz="1600" dirty="0">
                <a:solidFill>
                  <a:schemeClr val="accent4"/>
                </a:solidFill>
                <a:latin typeface="Microsoft YaHei" panose="020B0503020204020204" pitchFamily="34" charset="-122"/>
                <a:ea typeface="Microsoft YaHei" panose="020B0503020204020204" pitchFamily="34" charset="-122"/>
                <a:cs typeface="Times New Roman" panose="02020603050405020304" pitchFamily="18" charset="0"/>
              </a:rPr>
              <a:t>：</a:t>
            </a:r>
            <a:endParaRPr lang="en-US" altLang="zh-TW" sz="1600" dirty="0">
              <a:solidFill>
                <a:schemeClr val="accent4"/>
              </a:solidFill>
              <a:latin typeface="Microsoft YaHei" panose="020B0503020204020204" pitchFamily="34" charset="-122"/>
              <a:ea typeface="Microsoft YaHei" panose="020B0503020204020204" pitchFamily="34" charset="-122"/>
              <a:cs typeface="Times New Roman" panose="02020603050405020304" pitchFamily="18" charset="0"/>
            </a:endParaRPr>
          </a:p>
          <a:p>
            <a:pPr lvl="1">
              <a:lnSpc>
                <a:spcPct val="150000"/>
              </a:lnSpc>
              <a:defRPr/>
            </a:pPr>
            <a:r>
              <a:rPr lang="zh-TW" altLang="en-US" sz="1600" dirty="0">
                <a:solidFill>
                  <a:schemeClr val="accent4"/>
                </a:solidFill>
                <a:latin typeface="Microsoft YaHei" panose="020B0503020204020204" pitchFamily="34" charset="-122"/>
                <a:ea typeface="Microsoft YaHei" panose="020B0503020204020204" pitchFamily="34" charset="-122"/>
                <a:cs typeface="Times New Roman" panose="02020603050405020304" pitchFamily="18" charset="0"/>
              </a:rPr>
              <a:t>分類時同時記下「看漲」、「看跌」的關鍵字</a:t>
            </a:r>
            <a:endParaRPr lang="en-US" altLang="zh-TW" sz="1600" dirty="0">
              <a:solidFill>
                <a:schemeClr val="accent4"/>
              </a:solidFill>
              <a:latin typeface="Microsoft YaHei" panose="020B0503020204020204" pitchFamily="34" charset="-122"/>
              <a:ea typeface="Microsoft YaHei" panose="020B0503020204020204" pitchFamily="34" charset="-122"/>
              <a:cs typeface="Times New Roman" panose="02020603050405020304" pitchFamily="18" charset="0"/>
            </a:endParaRPr>
          </a:p>
          <a:p>
            <a:pPr marL="342900" indent="-342900">
              <a:lnSpc>
                <a:spcPct val="150000"/>
              </a:lnSpc>
              <a:buFont typeface="+mj-lt"/>
              <a:buAutoNum type="arabicPeriod"/>
              <a:defRPr/>
            </a:pPr>
            <a:r>
              <a:rPr lang="zh-TW" altLang="en-US" sz="1600" dirty="0">
                <a:solidFill>
                  <a:schemeClr val="accent4"/>
                </a:solidFill>
                <a:latin typeface="Microsoft YaHei" panose="020B0503020204020204" pitchFamily="34" charset="-122"/>
                <a:ea typeface="Microsoft YaHei" panose="020B0503020204020204" pitchFamily="34" charset="-122"/>
                <a:cs typeface="Times New Roman" panose="02020603050405020304" pitchFamily="18" charset="0"/>
              </a:rPr>
              <a:t>訓練機器：</a:t>
            </a:r>
            <a:endParaRPr lang="en-US" altLang="zh-TW" sz="1600" dirty="0">
              <a:solidFill>
                <a:schemeClr val="accent4"/>
              </a:solidFill>
              <a:latin typeface="Microsoft YaHei" panose="020B0503020204020204" pitchFamily="34" charset="-122"/>
              <a:ea typeface="Microsoft YaHei" panose="020B0503020204020204" pitchFamily="34" charset="-122"/>
              <a:cs typeface="Times New Roman" panose="02020603050405020304" pitchFamily="18" charset="0"/>
            </a:endParaRPr>
          </a:p>
          <a:p>
            <a:pPr lvl="1">
              <a:lnSpc>
                <a:spcPct val="150000"/>
              </a:lnSpc>
              <a:defRPr/>
            </a:pPr>
            <a:r>
              <a:rPr lang="zh-TW" altLang="en-US" sz="1600" dirty="0">
                <a:solidFill>
                  <a:schemeClr val="accent4"/>
                </a:solidFill>
                <a:latin typeface="Microsoft YaHei" panose="020B0503020204020204" pitchFamily="34" charset="-122"/>
                <a:ea typeface="Microsoft YaHei" panose="020B0503020204020204" pitchFamily="34" charset="-122"/>
                <a:cs typeface="Times New Roman" panose="02020603050405020304" pitchFamily="18" charset="0"/>
              </a:rPr>
              <a:t>人工分類後</a:t>
            </a:r>
            <a:r>
              <a:rPr lang="zh-CN" altLang="en-US" sz="1600" dirty="0" smtClean="0">
                <a:solidFill>
                  <a:schemeClr val="accent4"/>
                </a:solidFill>
                <a:latin typeface="Microsoft YaHei" panose="020B0503020204020204" pitchFamily="34" charset="-122"/>
                <a:ea typeface="Microsoft YaHei" panose="020B0503020204020204" pitchFamily="34" charset="-122"/>
                <a:cs typeface="Times New Roman" panose="02020603050405020304" pitchFamily="18" charset="0"/>
              </a:rPr>
              <a:t>，</a:t>
            </a:r>
            <a:r>
              <a:rPr lang="zh-TW" altLang="en-US" sz="1600" dirty="0" smtClean="0">
                <a:solidFill>
                  <a:schemeClr val="accent4"/>
                </a:solidFill>
                <a:latin typeface="Microsoft YaHei" panose="020B0503020204020204" pitchFamily="34" charset="-122"/>
                <a:ea typeface="Microsoft YaHei" panose="020B0503020204020204" pitchFamily="34" charset="-122"/>
                <a:cs typeface="Times New Roman" panose="02020603050405020304" pitchFamily="18" charset="0"/>
              </a:rPr>
              <a:t>將看漲</a:t>
            </a:r>
            <a:r>
              <a:rPr lang="en-US" altLang="zh-TW" sz="1600" dirty="0" smtClean="0">
                <a:solidFill>
                  <a:schemeClr val="accent4"/>
                </a:solidFill>
                <a:latin typeface="Microsoft YaHei" panose="020B0503020204020204" pitchFamily="34" charset="-122"/>
                <a:ea typeface="Microsoft YaHei" panose="020B0503020204020204" pitchFamily="34" charset="-122"/>
                <a:cs typeface="Times New Roman" panose="02020603050405020304" pitchFamily="18" charset="0"/>
              </a:rPr>
              <a:t>(</a:t>
            </a:r>
            <a:r>
              <a:rPr lang="zh-TW" altLang="en-US" sz="1600" dirty="0" smtClean="0">
                <a:solidFill>
                  <a:schemeClr val="accent4"/>
                </a:solidFill>
                <a:latin typeface="Microsoft YaHei" panose="020B0503020204020204" pitchFamily="34" charset="-122"/>
                <a:ea typeface="Microsoft YaHei" panose="020B0503020204020204" pitchFamily="34" charset="-122"/>
                <a:cs typeface="Times New Roman" panose="02020603050405020304" pitchFamily="18" charset="0"/>
              </a:rPr>
              <a:t>看跌</a:t>
            </a:r>
            <a:r>
              <a:rPr lang="en-US" altLang="zh-TW" sz="1600" dirty="0" smtClean="0">
                <a:solidFill>
                  <a:schemeClr val="accent4"/>
                </a:solidFill>
                <a:latin typeface="Microsoft YaHei" panose="020B0503020204020204" pitchFamily="34" charset="-122"/>
                <a:ea typeface="Microsoft YaHei" panose="020B0503020204020204" pitchFamily="34" charset="-122"/>
                <a:cs typeface="Times New Roman" panose="02020603050405020304" pitchFamily="18" charset="0"/>
              </a:rPr>
              <a:t>)</a:t>
            </a:r>
            <a:r>
              <a:rPr lang="zh-TW" altLang="en-US" sz="1600" dirty="0" smtClean="0">
                <a:solidFill>
                  <a:schemeClr val="accent4"/>
                </a:solidFill>
                <a:latin typeface="Microsoft YaHei" panose="020B0503020204020204" pitchFamily="34" charset="-122"/>
                <a:ea typeface="Microsoft YaHei" panose="020B0503020204020204" pitchFamily="34" charset="-122"/>
                <a:cs typeface="Times New Roman" panose="02020603050405020304" pitchFamily="18" charset="0"/>
              </a:rPr>
              <a:t>群再用卡方選出關鍵字來訓練機器</a:t>
            </a:r>
            <a:endParaRPr lang="en-US" altLang="zh-CN" sz="1600" dirty="0">
              <a:solidFill>
                <a:schemeClr val="accent4"/>
              </a:solidFill>
              <a:latin typeface="Microsoft YaHei" panose="020B0503020204020204" pitchFamily="34" charset="-122"/>
              <a:ea typeface="Microsoft YaHei" panose="020B0503020204020204" pitchFamily="34" charset="-122"/>
              <a:cs typeface="Times New Roman" panose="02020603050405020304" pitchFamily="18" charset="0"/>
            </a:endParaRPr>
          </a:p>
          <a:p>
            <a:pPr>
              <a:lnSpc>
                <a:spcPct val="150000"/>
              </a:lnSpc>
              <a:defRPr/>
            </a:pPr>
            <a:endParaRPr lang="en-US" altLang="zh-CN" sz="1400" dirty="0">
              <a:solidFill>
                <a:schemeClr val="accent4"/>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p:sp>
        <p:nvSpPr>
          <p:cNvPr id="34" name="矩形 33"/>
          <p:cNvSpPr/>
          <p:nvPr/>
        </p:nvSpPr>
        <p:spPr>
          <a:xfrm>
            <a:off x="388880" y="356249"/>
            <a:ext cx="1826141" cy="584775"/>
          </a:xfrm>
          <a:prstGeom prst="rect">
            <a:avLst/>
          </a:prstGeom>
          <a:solidFill>
            <a:schemeClr val="bg1">
              <a:lumMod val="50000"/>
            </a:schemeClr>
          </a:solidFill>
        </p:spPr>
        <p:txBody>
          <a:bodyPr wrap="none">
            <a:spAutoFit/>
          </a:bodyPr>
          <a:lstStyle/>
          <a:p>
            <a:r>
              <a:rPr lang="zh-TW" altLang="en-US" sz="3200" b="1" dirty="0">
                <a:solidFill>
                  <a:schemeClr val="bg1"/>
                </a:solidFill>
                <a:latin typeface="微软雅黑" panose="020B0503020204020204" pitchFamily="34" charset="-122"/>
                <a:ea typeface="微软雅黑" panose="020B0503020204020204" pitchFamily="34" charset="-122"/>
              </a:rPr>
              <a:t>人工標記</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t="2355" r="13369"/>
          <a:stretch/>
        </p:blipFill>
        <p:spPr>
          <a:xfrm>
            <a:off x="4055165" y="1139806"/>
            <a:ext cx="7626399" cy="4781917"/>
          </a:xfrm>
          <a:prstGeom prst="rect">
            <a:avLst/>
          </a:prstGeom>
        </p:spPr>
      </p:pic>
    </p:spTree>
    <p:extLst>
      <p:ext uri="{BB962C8B-B14F-4D97-AF65-F5344CB8AC3E}">
        <p14:creationId xmlns:p14="http://schemas.microsoft.com/office/powerpoint/2010/main" val="9288066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791918" y="402071"/>
            <a:ext cx="1826141" cy="584775"/>
          </a:xfrm>
          <a:prstGeom prst="rect">
            <a:avLst/>
          </a:prstGeom>
          <a:solidFill>
            <a:schemeClr val="bg1">
              <a:lumMod val="50000"/>
            </a:schemeClr>
          </a:solidFill>
        </p:spPr>
        <p:txBody>
          <a:bodyPr wrap="none">
            <a:spAutoFit/>
          </a:bodyPr>
          <a:lstStyle/>
          <a:p>
            <a:r>
              <a:rPr lang="zh-TW" altLang="en-US" sz="3200" b="1" dirty="0">
                <a:solidFill>
                  <a:schemeClr val="bg1"/>
                </a:solidFill>
                <a:latin typeface="微软雅黑" panose="020B0503020204020204" pitchFamily="34" charset="-122"/>
                <a:ea typeface="微软雅黑" panose="020B0503020204020204" pitchFamily="34" charset="-122"/>
              </a:rPr>
              <a:t>篩選方法</a:t>
            </a:r>
            <a:endParaRPr lang="zh-CN" altLang="en-US" sz="3200" b="1" dirty="0">
              <a:solidFill>
                <a:schemeClr val="bg1"/>
              </a:solidFill>
            </a:endParaRPr>
          </a:p>
        </p:txBody>
      </p:sp>
      <p:sp>
        <p:nvSpPr>
          <p:cNvPr id="3" name="矩形 2"/>
          <p:cNvSpPr/>
          <p:nvPr/>
        </p:nvSpPr>
        <p:spPr>
          <a:xfrm>
            <a:off x="791918" y="2308308"/>
            <a:ext cx="3648586" cy="1323439"/>
          </a:xfrm>
          <a:prstGeom prst="rect">
            <a:avLst/>
          </a:prstGeom>
        </p:spPr>
        <p:txBody>
          <a:bodyPr wrap="square">
            <a:spAutoFit/>
          </a:bodyPr>
          <a:lstStyle/>
          <a:p>
            <a:r>
              <a:rPr lang="en-US" altLang="zh-TW" sz="2000" dirty="0" smtClean="0">
                <a:solidFill>
                  <a:srgbClr val="E5B704"/>
                </a:solidFill>
                <a:latin typeface="微软雅黑" panose="020B0503020204020204" pitchFamily="34" charset="-122"/>
                <a:ea typeface="微软雅黑" panose="020B0503020204020204" pitchFamily="34" charset="-122"/>
              </a:rPr>
              <a:t>BBS</a:t>
            </a:r>
            <a:r>
              <a:rPr lang="zh-TW" altLang="en-US" sz="2000" dirty="0" smtClean="0">
                <a:solidFill>
                  <a:srgbClr val="E5B704"/>
                </a:solidFill>
                <a:latin typeface="微软雅黑" panose="020B0503020204020204" pitchFamily="34" charset="-122"/>
                <a:ea typeface="微软雅黑" panose="020B0503020204020204" pitchFamily="34" charset="-122"/>
              </a:rPr>
              <a:t>、</a:t>
            </a:r>
            <a:r>
              <a:rPr lang="en-US" altLang="zh-TW" sz="2000" dirty="0" smtClean="0">
                <a:solidFill>
                  <a:srgbClr val="E5B704"/>
                </a:solidFill>
                <a:latin typeface="微软雅黑" panose="020B0503020204020204" pitchFamily="34" charset="-122"/>
                <a:ea typeface="微软雅黑" panose="020B0503020204020204" pitchFamily="34" charset="-122"/>
              </a:rPr>
              <a:t>forum</a:t>
            </a:r>
            <a:r>
              <a:rPr lang="zh-TW" altLang="en-US" sz="2000" dirty="0" smtClean="0">
                <a:solidFill>
                  <a:srgbClr val="E5B704"/>
                </a:solidFill>
                <a:latin typeface="微软雅黑" panose="020B0503020204020204" pitchFamily="34" charset="-122"/>
                <a:ea typeface="微软雅黑" panose="020B0503020204020204" pitchFamily="34" charset="-122"/>
              </a:rPr>
              <a:t>、</a:t>
            </a:r>
            <a:r>
              <a:rPr lang="en-US" altLang="zh-TW" sz="2000" dirty="0" smtClean="0">
                <a:solidFill>
                  <a:srgbClr val="E5B704"/>
                </a:solidFill>
                <a:latin typeface="微软雅黑" panose="020B0503020204020204" pitchFamily="34" charset="-122"/>
                <a:ea typeface="微软雅黑" panose="020B0503020204020204" pitchFamily="34" charset="-122"/>
              </a:rPr>
              <a:t>news</a:t>
            </a:r>
            <a:r>
              <a:rPr lang="zh-TW" altLang="en-US" sz="2000" dirty="0" smtClean="0">
                <a:solidFill>
                  <a:srgbClr val="E5B704"/>
                </a:solidFill>
                <a:latin typeface="微软雅黑" panose="020B0503020204020204" pitchFamily="34" charset="-122"/>
                <a:ea typeface="微软雅黑" panose="020B0503020204020204" pitchFamily="34" charset="-122"/>
              </a:rPr>
              <a:t> 的</a:t>
            </a:r>
            <a:endParaRPr lang="en-US" altLang="zh-TW" sz="2000" dirty="0" smtClean="0">
              <a:solidFill>
                <a:srgbClr val="E5B704"/>
              </a:solidFill>
              <a:latin typeface="微软雅黑" panose="020B0503020204020204" pitchFamily="34" charset="-122"/>
              <a:ea typeface="微软雅黑" panose="020B0503020204020204" pitchFamily="34" charset="-122"/>
            </a:endParaRPr>
          </a:p>
          <a:p>
            <a:r>
              <a:rPr lang="zh-TW" altLang="en-US" sz="2000" dirty="0" smtClean="0">
                <a:solidFill>
                  <a:srgbClr val="E5B704"/>
                </a:solidFill>
                <a:latin typeface="微软雅黑" panose="020B0503020204020204" pitchFamily="34" charset="-122"/>
                <a:ea typeface="微软雅黑" panose="020B0503020204020204" pitchFamily="34" charset="-122"/>
              </a:rPr>
              <a:t>「</a:t>
            </a:r>
            <a:r>
              <a:rPr lang="zh-TW" altLang="en-US" sz="2000" dirty="0">
                <a:solidFill>
                  <a:srgbClr val="E5B704"/>
                </a:solidFill>
                <a:latin typeface="微软雅黑" panose="020B0503020204020204" pitchFamily="34" charset="-122"/>
                <a:ea typeface="微软雅黑" panose="020B0503020204020204" pitchFamily="34" charset="-122"/>
              </a:rPr>
              <a:t>看漲」</a:t>
            </a:r>
            <a:r>
              <a:rPr lang="zh-TW" altLang="en-US" sz="2000" dirty="0" smtClean="0">
                <a:solidFill>
                  <a:srgbClr val="E5B704"/>
                </a:solidFill>
                <a:latin typeface="微软雅黑" panose="020B0503020204020204" pitchFamily="34" charset="-122"/>
                <a:ea typeface="微软雅黑" panose="020B0503020204020204" pitchFamily="34" charset="-122"/>
              </a:rPr>
              <a:t>、「</a:t>
            </a:r>
            <a:r>
              <a:rPr lang="zh-TW" altLang="en-US" sz="2000" dirty="0">
                <a:solidFill>
                  <a:srgbClr val="E5B704"/>
                </a:solidFill>
                <a:latin typeface="微软雅黑" panose="020B0503020204020204" pitchFamily="34" charset="-122"/>
                <a:ea typeface="微软雅黑" panose="020B0503020204020204" pitchFamily="34" charset="-122"/>
              </a:rPr>
              <a:t>無關</a:t>
            </a:r>
            <a:r>
              <a:rPr lang="zh-TW" altLang="en-US" sz="2000" dirty="0" smtClean="0">
                <a:solidFill>
                  <a:srgbClr val="E5B704"/>
                </a:solidFill>
                <a:latin typeface="微软雅黑" panose="020B0503020204020204" pitchFamily="34" charset="-122"/>
                <a:ea typeface="微软雅黑" panose="020B0503020204020204" pitchFamily="34" charset="-122"/>
              </a:rPr>
              <a:t>」 、「看跌」利用</a:t>
            </a:r>
            <a:r>
              <a:rPr lang="en-US" altLang="zh-TW" sz="2000" dirty="0" smtClean="0">
                <a:solidFill>
                  <a:srgbClr val="E5B704"/>
                </a:solidFill>
                <a:latin typeface="微软雅黑" panose="020B0503020204020204" pitchFamily="34" charset="-122"/>
                <a:ea typeface="微软雅黑" panose="020B0503020204020204" pitchFamily="34" charset="-122"/>
              </a:rPr>
              <a:t>DF</a:t>
            </a:r>
            <a:r>
              <a:rPr lang="zh-TW" altLang="en-US" sz="2000" dirty="0" smtClean="0">
                <a:solidFill>
                  <a:srgbClr val="E5B704"/>
                </a:solidFill>
                <a:latin typeface="微软雅黑" panose="020B0503020204020204" pitchFamily="34" charset="-122"/>
                <a:ea typeface="微软雅黑" panose="020B0503020204020204" pitchFamily="34" charset="-122"/>
              </a:rPr>
              <a:t>卡方來挑選一共</a:t>
            </a:r>
            <a:r>
              <a:rPr lang="en-US" altLang="zh-TW" sz="2000" dirty="0" smtClean="0">
                <a:solidFill>
                  <a:srgbClr val="E5B704"/>
                </a:solidFill>
                <a:latin typeface="微软雅黑" panose="020B0503020204020204" pitchFamily="34" charset="-122"/>
                <a:ea typeface="微软雅黑" panose="020B0503020204020204" pitchFamily="34" charset="-122"/>
              </a:rPr>
              <a:t>900</a:t>
            </a:r>
            <a:r>
              <a:rPr lang="zh-TW" altLang="en-US" sz="2000" dirty="0" smtClean="0">
                <a:solidFill>
                  <a:srgbClr val="E5B704"/>
                </a:solidFill>
                <a:latin typeface="微软雅黑" panose="020B0503020204020204" pitchFamily="34" charset="-122"/>
                <a:ea typeface="微软雅黑" panose="020B0503020204020204" pitchFamily="34" charset="-122"/>
              </a:rPr>
              <a:t>個關鍵字</a:t>
            </a:r>
            <a:endParaRPr lang="zh-CN" altLang="en-US" sz="2000"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3040" r="46222" b="6739"/>
          <a:stretch/>
        </p:blipFill>
        <p:spPr bwMode="auto">
          <a:xfrm>
            <a:off x="4723307" y="495675"/>
            <a:ext cx="6997148" cy="5868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791918" y="1414892"/>
            <a:ext cx="3648586" cy="400110"/>
          </a:xfrm>
          <a:prstGeom prst="rect">
            <a:avLst/>
          </a:prstGeom>
        </p:spPr>
        <p:txBody>
          <a:bodyPr wrap="square">
            <a:spAutoFit/>
          </a:bodyPr>
          <a:lstStyle/>
          <a:p>
            <a:r>
              <a:rPr lang="zh-TW" altLang="en-US" sz="2000" dirty="0">
                <a:solidFill>
                  <a:srgbClr val="E5B704"/>
                </a:solidFill>
                <a:latin typeface="微软雅黑" panose="020B0503020204020204" pitchFamily="34" charset="-122"/>
                <a:ea typeface="微软雅黑" panose="020B0503020204020204" pitchFamily="34" charset="-122"/>
              </a:rPr>
              <a:t>「看漲」、「看跌」關鍵字</a:t>
            </a:r>
            <a:endParaRPr lang="zh-CN" altLang="en-US" sz="2000" dirty="0"/>
          </a:p>
        </p:txBody>
      </p:sp>
    </p:spTree>
    <p:extLst>
      <p:ext uri="{BB962C8B-B14F-4D97-AF65-F5344CB8AC3E}">
        <p14:creationId xmlns:p14="http://schemas.microsoft.com/office/powerpoint/2010/main" val="2389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p:cNvSpPr/>
          <p:nvPr/>
        </p:nvSpPr>
        <p:spPr>
          <a:xfrm>
            <a:off x="4910167" y="677694"/>
            <a:ext cx="1826141" cy="584775"/>
          </a:xfrm>
          <a:prstGeom prst="rect">
            <a:avLst/>
          </a:prstGeom>
          <a:solidFill>
            <a:schemeClr val="bg1">
              <a:lumMod val="50000"/>
            </a:schemeClr>
          </a:solidFill>
        </p:spPr>
        <p:txBody>
          <a:bodyPr wrap="none">
            <a:spAutoFit/>
          </a:bodyPr>
          <a:lstStyle/>
          <a:p>
            <a:r>
              <a:rPr lang="zh-TW" altLang="en-US" sz="3200" b="1" dirty="0">
                <a:solidFill>
                  <a:schemeClr val="bg1"/>
                </a:solidFill>
                <a:latin typeface="微软雅黑" panose="020B0503020204020204" pitchFamily="34" charset="-122"/>
                <a:ea typeface="微软雅黑" panose="020B0503020204020204" pitchFamily="34" charset="-122"/>
              </a:rPr>
              <a:t>篩選方法</a:t>
            </a:r>
            <a:endParaRPr lang="zh-CN" altLang="en-US" sz="3200" b="1" dirty="0">
              <a:solidFill>
                <a:schemeClr val="bg1"/>
              </a:solidFill>
            </a:endParaRPr>
          </a:p>
        </p:txBody>
      </p:sp>
      <p:sp>
        <p:nvSpPr>
          <p:cNvPr id="3" name="矩形 2"/>
          <p:cNvSpPr/>
          <p:nvPr/>
        </p:nvSpPr>
        <p:spPr>
          <a:xfrm>
            <a:off x="4369141" y="1614947"/>
            <a:ext cx="3648586" cy="707886"/>
          </a:xfrm>
          <a:prstGeom prst="rect">
            <a:avLst/>
          </a:prstGeom>
        </p:spPr>
        <p:txBody>
          <a:bodyPr wrap="square">
            <a:spAutoFit/>
          </a:bodyPr>
          <a:lstStyle/>
          <a:p>
            <a:r>
              <a:rPr lang="zh-TW" altLang="en-US" sz="2000" dirty="0" smtClean="0">
                <a:solidFill>
                  <a:srgbClr val="E5B704"/>
                </a:solidFill>
                <a:latin typeface="微软雅黑" panose="020B0503020204020204" pitchFamily="34" charset="-122"/>
                <a:ea typeface="微软雅黑" panose="020B0503020204020204" pitchFamily="34" charset="-122"/>
              </a:rPr>
              <a:t>人工選出的「</a:t>
            </a:r>
            <a:r>
              <a:rPr lang="zh-TW" altLang="en-US" sz="2000" dirty="0">
                <a:solidFill>
                  <a:srgbClr val="E5B704"/>
                </a:solidFill>
                <a:latin typeface="微软雅黑" panose="020B0503020204020204" pitchFamily="34" charset="-122"/>
                <a:ea typeface="微软雅黑" panose="020B0503020204020204" pitchFamily="34" charset="-122"/>
              </a:rPr>
              <a:t>看漲」、「看跌」關鍵字</a:t>
            </a:r>
            <a:endParaRPr lang="zh-CN" altLang="en-US" sz="2000" dirty="0"/>
          </a:p>
        </p:txBody>
      </p:sp>
      <p:graphicFrame>
        <p:nvGraphicFramePr>
          <p:cNvPr id="4" name="表格 3"/>
          <p:cNvGraphicFramePr>
            <a:graphicFrameLocks noGrp="1"/>
          </p:cNvGraphicFramePr>
          <p:nvPr>
            <p:extLst>
              <p:ext uri="{D42A27DB-BD31-4B8C-83A1-F6EECF244321}">
                <p14:modId xmlns:p14="http://schemas.microsoft.com/office/powerpoint/2010/main" val="3291131975"/>
              </p:ext>
            </p:extLst>
          </p:nvPr>
        </p:nvGraphicFramePr>
        <p:xfrm>
          <a:off x="1580052" y="2459420"/>
          <a:ext cx="9087946" cy="3017520"/>
        </p:xfrm>
        <a:graphic>
          <a:graphicData uri="http://schemas.openxmlformats.org/drawingml/2006/table">
            <a:tbl>
              <a:tblPr firstRow="1" bandRow="1">
                <a:tableStyleId>{91EBBBCC-DAD2-459C-BE2E-F6DE35CF9A28}</a:tableStyleId>
              </a:tblPr>
              <a:tblGrid>
                <a:gridCol w="4543973">
                  <a:extLst>
                    <a:ext uri="{9D8B030D-6E8A-4147-A177-3AD203B41FA5}">
                      <a16:colId xmlns="" xmlns:a16="http://schemas.microsoft.com/office/drawing/2014/main" val="20000"/>
                    </a:ext>
                  </a:extLst>
                </a:gridCol>
                <a:gridCol w="4543973">
                  <a:extLst>
                    <a:ext uri="{9D8B030D-6E8A-4147-A177-3AD203B41FA5}">
                      <a16:colId xmlns="" xmlns:a16="http://schemas.microsoft.com/office/drawing/2014/main" val="20001"/>
                    </a:ext>
                  </a:extLst>
                </a:gridCol>
              </a:tblGrid>
              <a:tr h="425529">
                <a:tc>
                  <a:txBody>
                    <a:bodyPr/>
                    <a:lstStyle/>
                    <a:p>
                      <a:pPr algn="ctr"/>
                      <a:r>
                        <a:rPr lang="zh-TW" altLang="en-US" sz="2400" b="1" dirty="0">
                          <a:solidFill>
                            <a:schemeClr val="tx1"/>
                          </a:solidFill>
                          <a:latin typeface="Microsoft JhengHei" panose="020B0604030504040204" pitchFamily="34" charset="-120"/>
                          <a:ea typeface="Microsoft JhengHei" panose="020B0604030504040204" pitchFamily="34" charset="-120"/>
                        </a:rPr>
                        <a:t>看漲</a:t>
                      </a:r>
                      <a:endParaRPr lang="zh-CN" altLang="en-US" sz="2400" b="1" dirty="0">
                        <a:solidFill>
                          <a:schemeClr val="tx1"/>
                        </a:solidFill>
                        <a:latin typeface="Microsoft JhengHei" panose="020B0604030504040204" pitchFamily="34" charset="-120"/>
                        <a:ea typeface="Microsoft JhengHei" panose="020B0604030504040204" pitchFamily="34" charset="-120"/>
                      </a:endParaRPr>
                    </a:p>
                  </a:txBody>
                  <a:tcPr marL="180000" marR="180000">
                    <a:solidFill>
                      <a:srgbClr val="F5D361"/>
                    </a:solidFill>
                  </a:tcPr>
                </a:tc>
                <a:tc>
                  <a:txBody>
                    <a:bodyPr/>
                    <a:lstStyle/>
                    <a:p>
                      <a:pPr marL="0" algn="ctr" defTabSz="914400" rtl="0" eaLnBrk="1" latinLnBrk="0" hangingPunct="1"/>
                      <a:r>
                        <a:rPr lang="zh-TW" altLang="en-US" sz="2400" b="1" kern="1200" dirty="0">
                          <a:solidFill>
                            <a:schemeClr val="tx1"/>
                          </a:solidFill>
                          <a:latin typeface="Microsoft JhengHei" panose="020B0604030504040204" pitchFamily="34" charset="-120"/>
                          <a:ea typeface="Microsoft JhengHei" panose="020B0604030504040204" pitchFamily="34" charset="-120"/>
                          <a:cs typeface="+mn-cs"/>
                        </a:rPr>
                        <a:t>看跌</a:t>
                      </a:r>
                      <a:endParaRPr lang="zh-CN" altLang="en-US" sz="2400" b="1" kern="1200" dirty="0">
                        <a:solidFill>
                          <a:schemeClr val="tx1"/>
                        </a:solidFill>
                        <a:latin typeface="Microsoft JhengHei" panose="020B0604030504040204" pitchFamily="34" charset="-120"/>
                        <a:ea typeface="Microsoft JhengHei" panose="020B0604030504040204" pitchFamily="34" charset="-120"/>
                        <a:cs typeface="+mn-cs"/>
                      </a:endParaRPr>
                    </a:p>
                  </a:txBody>
                  <a:tcPr marL="180000" marR="180000">
                    <a:solidFill>
                      <a:srgbClr val="F5D361"/>
                    </a:solidFill>
                  </a:tcPr>
                </a:tc>
                <a:extLst>
                  <a:ext uri="{0D108BD9-81ED-4DB2-BD59-A6C34878D82A}">
                    <a16:rowId xmlns="" xmlns:a16="http://schemas.microsoft.com/office/drawing/2014/main" val="10000"/>
                  </a:ext>
                </a:extLst>
              </a:tr>
              <a:tr h="2422775">
                <a:tc>
                  <a:txBody>
                    <a:bodyPr/>
                    <a:lstStyle/>
                    <a:p>
                      <a:pPr algn="just"/>
                      <a:endParaRPr lang="en-US" altLang="zh-TW" sz="1800" kern="1200" dirty="0">
                        <a:solidFill>
                          <a:schemeClr val="dk1"/>
                        </a:solidFill>
                        <a:effectLst/>
                        <a:latin typeface="Microsoft JhengHei" panose="020B0604030504040204" pitchFamily="34" charset="-120"/>
                        <a:ea typeface="Microsoft JhengHei" panose="020B0604030504040204" pitchFamily="34" charset="-120"/>
                        <a:cs typeface="+mn-cs"/>
                      </a:endParaRPr>
                    </a:p>
                    <a:p>
                      <a:pPr algn="just"/>
                      <a:r>
                        <a:rPr lang="zh-TW" altLang="zh-CN" sz="1800" kern="1200" dirty="0">
                          <a:solidFill>
                            <a:schemeClr val="dk1"/>
                          </a:solidFill>
                          <a:effectLst/>
                          <a:latin typeface="Microsoft JhengHei" panose="020B0604030504040204" pitchFamily="34" charset="-120"/>
                          <a:ea typeface="Microsoft JhengHei" panose="020B0604030504040204" pitchFamily="34" charset="-120"/>
                          <a:cs typeface="+mn-cs"/>
                        </a:rPr>
                        <a:t>增資</a:t>
                      </a:r>
                      <a:r>
                        <a:rPr lang="zh-TW" altLang="en-US" sz="1800" kern="1200" dirty="0">
                          <a:solidFill>
                            <a:schemeClr val="dk1"/>
                          </a:solidFill>
                          <a:effectLst/>
                          <a:latin typeface="Microsoft JhengHei" panose="020B0604030504040204" pitchFamily="34" charset="-120"/>
                          <a:ea typeface="Microsoft JhengHei" panose="020B0604030504040204" pitchFamily="34" charset="-120"/>
                          <a:cs typeface="+mn-cs"/>
                        </a:rPr>
                        <a:t>、</a:t>
                      </a:r>
                      <a:r>
                        <a:rPr lang="zh-TW" altLang="zh-CN" sz="1800" kern="1200" dirty="0">
                          <a:solidFill>
                            <a:schemeClr val="dk1"/>
                          </a:solidFill>
                          <a:effectLst/>
                          <a:latin typeface="Microsoft JhengHei" panose="020B0604030504040204" pitchFamily="34" charset="-120"/>
                          <a:ea typeface="Microsoft JhengHei" panose="020B0604030504040204" pitchFamily="34" charset="-120"/>
                          <a:cs typeface="+mn-cs"/>
                        </a:rPr>
                        <a:t>發行新股</a:t>
                      </a:r>
                      <a:r>
                        <a:rPr lang="zh-TW" altLang="en-US" sz="1800" kern="1200" dirty="0">
                          <a:solidFill>
                            <a:schemeClr val="dk1"/>
                          </a:solidFill>
                          <a:effectLst/>
                          <a:latin typeface="Microsoft JhengHei" panose="020B0604030504040204" pitchFamily="34" charset="-120"/>
                          <a:ea typeface="Microsoft JhengHei" panose="020B0604030504040204" pitchFamily="34" charset="-120"/>
                          <a:cs typeface="+mn-cs"/>
                        </a:rPr>
                        <a:t>、</a:t>
                      </a:r>
                      <a:r>
                        <a:rPr lang="zh-TW" altLang="zh-CN" sz="1800" kern="1200" dirty="0">
                          <a:solidFill>
                            <a:schemeClr val="dk1"/>
                          </a:solidFill>
                          <a:effectLst/>
                          <a:latin typeface="Microsoft JhengHei" panose="020B0604030504040204" pitchFamily="34" charset="-120"/>
                          <a:ea typeface="Microsoft JhengHei" panose="020B0604030504040204" pitchFamily="34" charset="-120"/>
                          <a:cs typeface="+mn-cs"/>
                        </a:rPr>
                        <a:t>掛牌</a:t>
                      </a:r>
                      <a:r>
                        <a:rPr lang="zh-TW" altLang="en-US" sz="1800" kern="1200" dirty="0">
                          <a:solidFill>
                            <a:schemeClr val="dk1"/>
                          </a:solidFill>
                          <a:effectLst/>
                          <a:latin typeface="Microsoft JhengHei" panose="020B0604030504040204" pitchFamily="34" charset="-120"/>
                          <a:ea typeface="Microsoft JhengHei" panose="020B0604030504040204" pitchFamily="34" charset="-120"/>
                          <a:cs typeface="+mn-cs"/>
                        </a:rPr>
                        <a:t>、</a:t>
                      </a:r>
                      <a:r>
                        <a:rPr lang="zh-TW" altLang="zh-CN" sz="1800" kern="1200" dirty="0">
                          <a:solidFill>
                            <a:schemeClr val="dk1"/>
                          </a:solidFill>
                          <a:effectLst/>
                          <a:latin typeface="Microsoft JhengHei" panose="020B0604030504040204" pitchFamily="34" charset="-120"/>
                          <a:ea typeface="Microsoft JhengHei" panose="020B0604030504040204" pitchFamily="34" charset="-120"/>
                          <a:cs typeface="+mn-cs"/>
                        </a:rPr>
                        <a:t>新股上市</a:t>
                      </a:r>
                      <a:r>
                        <a:rPr lang="zh-TW" altLang="en-US" sz="1800" kern="1200" dirty="0">
                          <a:solidFill>
                            <a:schemeClr val="dk1"/>
                          </a:solidFill>
                          <a:effectLst/>
                          <a:latin typeface="Microsoft JhengHei" panose="020B0604030504040204" pitchFamily="34" charset="-120"/>
                          <a:ea typeface="Microsoft JhengHei" panose="020B0604030504040204" pitchFamily="34" charset="-120"/>
                          <a:cs typeface="+mn-cs"/>
                        </a:rPr>
                        <a:t>、</a:t>
                      </a:r>
                      <a:r>
                        <a:rPr lang="zh-TW" altLang="zh-CN" sz="1800" kern="1200" dirty="0">
                          <a:solidFill>
                            <a:schemeClr val="dk1"/>
                          </a:solidFill>
                          <a:effectLst/>
                          <a:latin typeface="Microsoft JhengHei" panose="020B0604030504040204" pitchFamily="34" charset="-120"/>
                          <a:ea typeface="Microsoft JhengHei" panose="020B0604030504040204" pitchFamily="34" charset="-120"/>
                          <a:cs typeface="+mn-cs"/>
                        </a:rPr>
                        <a:t>股份轉換契約</a:t>
                      </a:r>
                      <a:r>
                        <a:rPr lang="zh-TW" altLang="en-US" sz="1800" kern="1200" dirty="0">
                          <a:solidFill>
                            <a:schemeClr val="dk1"/>
                          </a:solidFill>
                          <a:effectLst/>
                          <a:latin typeface="Microsoft JhengHei" panose="020B0604030504040204" pitchFamily="34" charset="-120"/>
                          <a:ea typeface="Microsoft JhengHei" panose="020B0604030504040204" pitchFamily="34" charset="-120"/>
                          <a:cs typeface="+mn-cs"/>
                        </a:rPr>
                        <a:t>、</a:t>
                      </a:r>
                      <a:r>
                        <a:rPr lang="zh-TW" altLang="zh-CN" sz="1800" kern="1200" dirty="0">
                          <a:solidFill>
                            <a:schemeClr val="dk1"/>
                          </a:solidFill>
                          <a:effectLst/>
                          <a:latin typeface="Microsoft JhengHei" panose="020B0604030504040204" pitchFamily="34" charset="-120"/>
                          <a:ea typeface="Microsoft JhengHei" panose="020B0604030504040204" pitchFamily="34" charset="-120"/>
                          <a:cs typeface="+mn-cs"/>
                        </a:rPr>
                        <a:t>獲利</a:t>
                      </a:r>
                      <a:r>
                        <a:rPr lang="zh-TW" altLang="en-US" sz="1800" kern="1200" dirty="0">
                          <a:solidFill>
                            <a:schemeClr val="dk1"/>
                          </a:solidFill>
                          <a:effectLst/>
                          <a:latin typeface="Microsoft JhengHei" panose="020B0604030504040204" pitchFamily="34" charset="-120"/>
                          <a:ea typeface="Microsoft JhengHei" panose="020B0604030504040204" pitchFamily="34" charset="-120"/>
                          <a:cs typeface="+mn-cs"/>
                        </a:rPr>
                        <a:t>、</a:t>
                      </a:r>
                      <a:r>
                        <a:rPr lang="zh-TW" altLang="zh-CN" sz="1800" kern="1200" dirty="0">
                          <a:solidFill>
                            <a:schemeClr val="dk1"/>
                          </a:solidFill>
                          <a:effectLst/>
                          <a:latin typeface="Microsoft JhengHei" panose="020B0604030504040204" pitchFamily="34" charset="-120"/>
                          <a:ea typeface="Microsoft JhengHei" panose="020B0604030504040204" pitchFamily="34" charset="-120"/>
                          <a:cs typeface="+mn-cs"/>
                        </a:rPr>
                        <a:t>廠房與新建工程</a:t>
                      </a:r>
                      <a:r>
                        <a:rPr lang="zh-TW" altLang="en-US" sz="1800" kern="1200" dirty="0">
                          <a:solidFill>
                            <a:schemeClr val="dk1"/>
                          </a:solidFill>
                          <a:effectLst/>
                          <a:latin typeface="Microsoft JhengHei" panose="020B0604030504040204" pitchFamily="34" charset="-120"/>
                          <a:ea typeface="Microsoft JhengHei" panose="020B0604030504040204" pitchFamily="34" charset="-120"/>
                          <a:cs typeface="+mn-cs"/>
                        </a:rPr>
                        <a:t>、</a:t>
                      </a:r>
                      <a:r>
                        <a:rPr lang="zh-TW" altLang="zh-CN" sz="1800" kern="1200" dirty="0">
                          <a:solidFill>
                            <a:schemeClr val="dk1"/>
                          </a:solidFill>
                          <a:effectLst/>
                          <a:latin typeface="Microsoft JhengHei" panose="020B0604030504040204" pitchFamily="34" charset="-120"/>
                          <a:ea typeface="Microsoft JhengHei" panose="020B0604030504040204" pitchFamily="34" charset="-120"/>
                          <a:cs typeface="+mn-cs"/>
                        </a:rPr>
                        <a:t>獨家銷售</a:t>
                      </a:r>
                      <a:r>
                        <a:rPr lang="zh-TW" altLang="en-US" sz="1800" kern="1200" dirty="0">
                          <a:solidFill>
                            <a:schemeClr val="dk1"/>
                          </a:solidFill>
                          <a:effectLst/>
                          <a:latin typeface="Microsoft JhengHei" panose="020B0604030504040204" pitchFamily="34" charset="-120"/>
                          <a:ea typeface="Microsoft JhengHei" panose="020B0604030504040204" pitchFamily="34" charset="-120"/>
                          <a:cs typeface="+mn-cs"/>
                        </a:rPr>
                        <a:t>、</a:t>
                      </a:r>
                      <a:r>
                        <a:rPr lang="zh-TW" altLang="zh-CN" sz="1800" kern="1200" dirty="0">
                          <a:solidFill>
                            <a:schemeClr val="dk1"/>
                          </a:solidFill>
                          <a:effectLst/>
                          <a:latin typeface="Microsoft JhengHei" panose="020B0604030504040204" pitchFamily="34" charset="-120"/>
                          <a:ea typeface="Microsoft JhengHei" panose="020B0604030504040204" pitchFamily="34" charset="-120"/>
                          <a:cs typeface="+mn-cs"/>
                        </a:rPr>
                        <a:t>合作備忘錄</a:t>
                      </a:r>
                      <a:r>
                        <a:rPr lang="zh-TW" altLang="en-US" sz="1800" kern="1200" dirty="0">
                          <a:solidFill>
                            <a:schemeClr val="dk1"/>
                          </a:solidFill>
                          <a:effectLst/>
                          <a:latin typeface="Microsoft JhengHei" panose="020B0604030504040204" pitchFamily="34" charset="-120"/>
                          <a:ea typeface="Microsoft JhengHei" panose="020B0604030504040204" pitchFamily="34" charset="-120"/>
                          <a:cs typeface="+mn-cs"/>
                        </a:rPr>
                        <a:t>、</a:t>
                      </a:r>
                      <a:r>
                        <a:rPr lang="zh-TW" altLang="zh-CN" sz="1800" kern="1200" dirty="0">
                          <a:solidFill>
                            <a:schemeClr val="dk1"/>
                          </a:solidFill>
                          <a:effectLst/>
                          <a:latin typeface="Microsoft JhengHei" panose="020B0604030504040204" pitchFamily="34" charset="-120"/>
                          <a:ea typeface="Microsoft JhengHei" panose="020B0604030504040204" pitchFamily="34" charset="-120"/>
                          <a:cs typeface="+mn-cs"/>
                        </a:rPr>
                        <a:t>合作夥伴關係</a:t>
                      </a:r>
                      <a:r>
                        <a:rPr lang="zh-TW" altLang="en-US" sz="1800" kern="1200" dirty="0">
                          <a:solidFill>
                            <a:schemeClr val="dk1"/>
                          </a:solidFill>
                          <a:effectLst/>
                          <a:latin typeface="Microsoft JhengHei" panose="020B0604030504040204" pitchFamily="34" charset="-120"/>
                          <a:ea typeface="Microsoft JhengHei" panose="020B0604030504040204" pitchFamily="34" charset="-120"/>
                          <a:cs typeface="+mn-cs"/>
                        </a:rPr>
                        <a:t>、</a:t>
                      </a:r>
                      <a:r>
                        <a:rPr lang="zh-TW" altLang="zh-CN" sz="1800" kern="1200" dirty="0">
                          <a:solidFill>
                            <a:schemeClr val="dk1"/>
                          </a:solidFill>
                          <a:effectLst/>
                          <a:latin typeface="Microsoft JhengHei" panose="020B0604030504040204" pitchFamily="34" charset="-120"/>
                          <a:ea typeface="Microsoft JhengHei" panose="020B0604030504040204" pitchFamily="34" charset="-120"/>
                          <a:cs typeface="+mn-cs"/>
                        </a:rPr>
                        <a:t>股利分派</a:t>
                      </a:r>
                      <a:r>
                        <a:rPr lang="zh-TW" altLang="en-US" sz="1800" kern="1200" dirty="0">
                          <a:solidFill>
                            <a:schemeClr val="dk1"/>
                          </a:solidFill>
                          <a:effectLst/>
                          <a:latin typeface="Microsoft JhengHei" panose="020B0604030504040204" pitchFamily="34" charset="-120"/>
                          <a:ea typeface="Microsoft JhengHei" panose="020B0604030504040204" pitchFamily="34" charset="-120"/>
                          <a:cs typeface="+mn-cs"/>
                        </a:rPr>
                        <a:t>、</a:t>
                      </a:r>
                      <a:r>
                        <a:rPr lang="zh-TW" altLang="zh-CN" sz="1800" kern="1200" dirty="0">
                          <a:solidFill>
                            <a:schemeClr val="dk1"/>
                          </a:solidFill>
                          <a:effectLst/>
                          <a:latin typeface="Microsoft JhengHei" panose="020B0604030504040204" pitchFamily="34" charset="-120"/>
                          <a:ea typeface="Microsoft JhengHei" panose="020B0604030504040204" pitchFamily="34" charset="-120"/>
                          <a:cs typeface="+mn-cs"/>
                        </a:rPr>
                        <a:t>收購</a:t>
                      </a:r>
                      <a:r>
                        <a:rPr lang="zh-TW" altLang="en-US" sz="1800" kern="1200" dirty="0">
                          <a:solidFill>
                            <a:schemeClr val="dk1"/>
                          </a:solidFill>
                          <a:effectLst/>
                          <a:latin typeface="Microsoft JhengHei" panose="020B0604030504040204" pitchFamily="34" charset="-120"/>
                          <a:ea typeface="Microsoft JhengHei" panose="020B0604030504040204" pitchFamily="34" charset="-120"/>
                          <a:cs typeface="+mn-cs"/>
                        </a:rPr>
                        <a:t>、</a:t>
                      </a:r>
                      <a:r>
                        <a:rPr lang="zh-TW" altLang="zh-CN" sz="1800" kern="1200" dirty="0">
                          <a:solidFill>
                            <a:schemeClr val="dk1"/>
                          </a:solidFill>
                          <a:effectLst/>
                          <a:latin typeface="Microsoft JhengHei" panose="020B0604030504040204" pitchFamily="34" charset="-120"/>
                          <a:ea typeface="Microsoft JhengHei" panose="020B0604030504040204" pitchFamily="34" charset="-120"/>
                          <a:cs typeface="+mn-cs"/>
                        </a:rPr>
                        <a:t>接獲</a:t>
                      </a:r>
                      <a:r>
                        <a:rPr lang="zh-TW" altLang="en-US" sz="1800" kern="1200" dirty="0">
                          <a:solidFill>
                            <a:schemeClr val="dk1"/>
                          </a:solidFill>
                          <a:effectLst/>
                          <a:latin typeface="Microsoft JhengHei" panose="020B0604030504040204" pitchFamily="34" charset="-120"/>
                          <a:ea typeface="Microsoft JhengHei" panose="020B0604030504040204" pitchFamily="34" charset="-120"/>
                          <a:cs typeface="+mn-cs"/>
                        </a:rPr>
                        <a:t>、</a:t>
                      </a:r>
                      <a:r>
                        <a:rPr lang="zh-TW" altLang="zh-CN" sz="1800" kern="1200" dirty="0">
                          <a:solidFill>
                            <a:schemeClr val="dk1"/>
                          </a:solidFill>
                          <a:effectLst/>
                          <a:latin typeface="Microsoft JhengHei" panose="020B0604030504040204" pitchFamily="34" charset="-120"/>
                          <a:ea typeface="Microsoft JhengHei" panose="020B0604030504040204" pitchFamily="34" charset="-120"/>
                          <a:cs typeface="+mn-cs"/>
                        </a:rPr>
                        <a:t>合併</a:t>
                      </a:r>
                      <a:r>
                        <a:rPr lang="zh-TW" altLang="en-US" sz="1800" kern="1200" dirty="0">
                          <a:solidFill>
                            <a:schemeClr val="dk1"/>
                          </a:solidFill>
                          <a:effectLst/>
                          <a:latin typeface="Microsoft JhengHei" panose="020B0604030504040204" pitchFamily="34" charset="-120"/>
                          <a:ea typeface="Microsoft JhengHei" panose="020B0604030504040204" pitchFamily="34" charset="-120"/>
                          <a:cs typeface="+mn-cs"/>
                        </a:rPr>
                        <a:t>、</a:t>
                      </a:r>
                      <a:r>
                        <a:rPr lang="zh-TW" altLang="zh-CN" sz="1800" kern="1200" dirty="0">
                          <a:solidFill>
                            <a:schemeClr val="dk1"/>
                          </a:solidFill>
                          <a:effectLst/>
                          <a:latin typeface="Microsoft JhengHei" panose="020B0604030504040204" pitchFamily="34" charset="-120"/>
                          <a:ea typeface="Microsoft JhengHei" panose="020B0604030504040204" pitchFamily="34" charset="-120"/>
                          <a:cs typeface="+mn-cs"/>
                        </a:rPr>
                        <a:t>盈餘</a:t>
                      </a:r>
                      <a:r>
                        <a:rPr lang="zh-TW" altLang="en-US" sz="1800" kern="1200" dirty="0">
                          <a:solidFill>
                            <a:schemeClr val="dk1"/>
                          </a:solidFill>
                          <a:effectLst/>
                          <a:latin typeface="Microsoft JhengHei" panose="020B0604030504040204" pitchFamily="34" charset="-120"/>
                          <a:ea typeface="Microsoft JhengHei" panose="020B0604030504040204" pitchFamily="34" charset="-120"/>
                          <a:cs typeface="+mn-cs"/>
                        </a:rPr>
                        <a:t>、</a:t>
                      </a:r>
                      <a:r>
                        <a:rPr lang="zh-TW" altLang="zh-CN" sz="1800" kern="1200" dirty="0">
                          <a:solidFill>
                            <a:schemeClr val="dk1"/>
                          </a:solidFill>
                          <a:effectLst/>
                          <a:latin typeface="Microsoft JhengHei" panose="020B0604030504040204" pitchFamily="34" charset="-120"/>
                          <a:ea typeface="Microsoft JhengHei" panose="020B0604030504040204" pitchFamily="34" charset="-120"/>
                          <a:cs typeface="+mn-cs"/>
                        </a:rPr>
                        <a:t>掛牌</a:t>
                      </a:r>
                      <a:r>
                        <a:rPr lang="zh-TW" altLang="en-US" sz="1800" kern="1200" dirty="0">
                          <a:solidFill>
                            <a:schemeClr val="dk1"/>
                          </a:solidFill>
                          <a:effectLst/>
                          <a:latin typeface="Microsoft JhengHei" panose="020B0604030504040204" pitchFamily="34" charset="-120"/>
                          <a:ea typeface="Microsoft JhengHei" panose="020B0604030504040204" pitchFamily="34" charset="-120"/>
                          <a:cs typeface="+mn-cs"/>
                        </a:rPr>
                        <a:t>、</a:t>
                      </a:r>
                      <a:r>
                        <a:rPr lang="zh-TW" altLang="zh-CN" sz="1800" kern="1200" dirty="0">
                          <a:solidFill>
                            <a:schemeClr val="dk1"/>
                          </a:solidFill>
                          <a:effectLst/>
                          <a:latin typeface="Microsoft JhengHei" panose="020B0604030504040204" pitchFamily="34" charset="-120"/>
                          <a:ea typeface="Microsoft JhengHei" panose="020B0604030504040204" pitchFamily="34" charset="-120"/>
                          <a:cs typeface="+mn-cs"/>
                        </a:rPr>
                        <a:t>賣超</a:t>
                      </a:r>
                      <a:r>
                        <a:rPr lang="zh-TW" altLang="en-US" sz="1800" kern="1200" dirty="0">
                          <a:solidFill>
                            <a:schemeClr val="dk1"/>
                          </a:solidFill>
                          <a:effectLst/>
                          <a:latin typeface="Microsoft JhengHei" panose="020B0604030504040204" pitchFamily="34" charset="-120"/>
                          <a:ea typeface="Microsoft JhengHei" panose="020B0604030504040204" pitchFamily="34" charset="-120"/>
                          <a:cs typeface="+mn-cs"/>
                        </a:rPr>
                        <a:t>、</a:t>
                      </a:r>
                      <a:r>
                        <a:rPr lang="zh-TW" altLang="zh-CN" sz="1800" kern="1200" dirty="0">
                          <a:solidFill>
                            <a:schemeClr val="dk1"/>
                          </a:solidFill>
                          <a:effectLst/>
                          <a:latin typeface="Microsoft JhengHei" panose="020B0604030504040204" pitchFamily="34" charset="-120"/>
                          <a:ea typeface="Microsoft JhengHei" panose="020B0604030504040204" pitchFamily="34" charset="-120"/>
                          <a:cs typeface="+mn-cs"/>
                        </a:rPr>
                        <a:t>漲幅</a:t>
                      </a:r>
                      <a:r>
                        <a:rPr lang="zh-TW" altLang="en-US" sz="1800" kern="1200" dirty="0">
                          <a:solidFill>
                            <a:schemeClr val="dk1"/>
                          </a:solidFill>
                          <a:effectLst/>
                          <a:latin typeface="Microsoft JhengHei" panose="020B0604030504040204" pitchFamily="34" charset="-120"/>
                          <a:ea typeface="Microsoft JhengHei" panose="020B0604030504040204" pitchFamily="34" charset="-120"/>
                          <a:cs typeface="+mn-cs"/>
                        </a:rPr>
                        <a:t>、</a:t>
                      </a:r>
                      <a:r>
                        <a:rPr lang="zh-TW" altLang="zh-CN" sz="1800" kern="1200" dirty="0">
                          <a:solidFill>
                            <a:schemeClr val="dk1"/>
                          </a:solidFill>
                          <a:effectLst/>
                          <a:latin typeface="Microsoft JhengHei" panose="020B0604030504040204" pitchFamily="34" charset="-120"/>
                          <a:ea typeface="Microsoft JhengHei" panose="020B0604030504040204" pitchFamily="34" charset="-120"/>
                          <a:cs typeface="+mn-cs"/>
                        </a:rPr>
                        <a:t>正式合資經營合同</a:t>
                      </a:r>
                      <a:r>
                        <a:rPr lang="zh-TW" altLang="en-US" sz="1800" kern="1200" dirty="0">
                          <a:solidFill>
                            <a:schemeClr val="dk1"/>
                          </a:solidFill>
                          <a:effectLst/>
                          <a:latin typeface="Microsoft JhengHei" panose="020B0604030504040204" pitchFamily="34" charset="-120"/>
                          <a:ea typeface="Microsoft JhengHei" panose="020B0604030504040204" pitchFamily="34" charset="-120"/>
                          <a:cs typeface="+mn-cs"/>
                        </a:rPr>
                        <a:t>、</a:t>
                      </a:r>
                      <a:r>
                        <a:rPr lang="zh-TW" altLang="zh-CN" sz="1800" kern="1200" dirty="0">
                          <a:solidFill>
                            <a:schemeClr val="dk1"/>
                          </a:solidFill>
                          <a:effectLst/>
                          <a:latin typeface="Microsoft JhengHei" panose="020B0604030504040204" pitchFamily="34" charset="-120"/>
                          <a:ea typeface="Microsoft JhengHei" panose="020B0604030504040204" pitchFamily="34" charset="-120"/>
                          <a:cs typeface="+mn-cs"/>
                        </a:rPr>
                        <a:t>取得認證</a:t>
                      </a:r>
                      <a:r>
                        <a:rPr lang="zh-TW" altLang="en-US" sz="1800" kern="1200" dirty="0">
                          <a:solidFill>
                            <a:schemeClr val="dk1"/>
                          </a:solidFill>
                          <a:effectLst/>
                          <a:latin typeface="Microsoft JhengHei" panose="020B0604030504040204" pitchFamily="34" charset="-120"/>
                          <a:ea typeface="Microsoft JhengHei" panose="020B0604030504040204" pitchFamily="34" charset="-120"/>
                          <a:cs typeface="+mn-cs"/>
                        </a:rPr>
                        <a:t>、</a:t>
                      </a:r>
                      <a:r>
                        <a:rPr lang="zh-TW" altLang="zh-CN" sz="1800" kern="1200" dirty="0">
                          <a:solidFill>
                            <a:schemeClr val="dk1"/>
                          </a:solidFill>
                          <a:effectLst/>
                          <a:latin typeface="Microsoft JhengHei" panose="020B0604030504040204" pitchFamily="34" charset="-120"/>
                          <a:ea typeface="Microsoft JhengHei" panose="020B0604030504040204" pitchFamily="34" charset="-120"/>
                          <a:cs typeface="+mn-cs"/>
                        </a:rPr>
                        <a:t>簽訂合約</a:t>
                      </a:r>
                      <a:r>
                        <a:rPr lang="zh-TW" altLang="en-US" sz="1800" kern="1200" dirty="0">
                          <a:solidFill>
                            <a:schemeClr val="dk1"/>
                          </a:solidFill>
                          <a:effectLst/>
                          <a:latin typeface="Microsoft JhengHei" panose="020B0604030504040204" pitchFamily="34" charset="-120"/>
                          <a:ea typeface="Microsoft JhengHei" panose="020B0604030504040204" pitchFamily="34" charset="-120"/>
                          <a:cs typeface="+mn-cs"/>
                        </a:rPr>
                        <a:t>、</a:t>
                      </a:r>
                      <a:r>
                        <a:rPr lang="zh-TW" altLang="zh-CN" sz="1800" kern="1200" dirty="0">
                          <a:solidFill>
                            <a:schemeClr val="dk1"/>
                          </a:solidFill>
                          <a:effectLst/>
                          <a:latin typeface="Microsoft JhengHei" panose="020B0604030504040204" pitchFamily="34" charset="-120"/>
                          <a:ea typeface="Microsoft JhengHei" panose="020B0604030504040204" pitchFamily="34" charset="-120"/>
                          <a:cs typeface="+mn-cs"/>
                        </a:rPr>
                        <a:t>登陸與櫃交易</a:t>
                      </a:r>
                      <a:r>
                        <a:rPr lang="zh-TW" altLang="en-US" sz="1800" kern="1200" dirty="0">
                          <a:solidFill>
                            <a:schemeClr val="dk1"/>
                          </a:solidFill>
                          <a:effectLst/>
                          <a:latin typeface="Microsoft JhengHei" panose="020B0604030504040204" pitchFamily="34" charset="-120"/>
                          <a:ea typeface="Microsoft JhengHei" panose="020B0604030504040204" pitchFamily="34" charset="-120"/>
                          <a:cs typeface="+mn-cs"/>
                        </a:rPr>
                        <a:t>、</a:t>
                      </a:r>
                      <a:r>
                        <a:rPr lang="zh-TW" altLang="zh-CN" sz="1800" kern="1200" dirty="0">
                          <a:solidFill>
                            <a:schemeClr val="dk1"/>
                          </a:solidFill>
                          <a:effectLst/>
                          <a:latin typeface="Microsoft JhengHei" panose="020B0604030504040204" pitchFamily="34" charset="-120"/>
                          <a:ea typeface="Microsoft JhengHei" panose="020B0604030504040204" pitchFamily="34" charset="-120"/>
                          <a:cs typeface="+mn-cs"/>
                        </a:rPr>
                        <a:t>融資</a:t>
                      </a:r>
                      <a:r>
                        <a:rPr lang="zh-TW" altLang="en-US" sz="1800" kern="1200" dirty="0">
                          <a:solidFill>
                            <a:schemeClr val="dk1"/>
                          </a:solidFill>
                          <a:effectLst/>
                          <a:latin typeface="Microsoft JhengHei" panose="020B0604030504040204" pitchFamily="34" charset="-120"/>
                          <a:ea typeface="Microsoft JhengHei" panose="020B0604030504040204" pitchFamily="34" charset="-120"/>
                          <a:cs typeface="+mn-cs"/>
                        </a:rPr>
                        <a:t>、</a:t>
                      </a:r>
                      <a:r>
                        <a:rPr lang="zh-TW" altLang="zh-CN" sz="1800" kern="1200" dirty="0">
                          <a:solidFill>
                            <a:schemeClr val="dk1"/>
                          </a:solidFill>
                          <a:effectLst/>
                          <a:latin typeface="Microsoft JhengHei" panose="020B0604030504040204" pitchFamily="34" charset="-120"/>
                          <a:ea typeface="Microsoft JhengHei" panose="020B0604030504040204" pitchFamily="34" charset="-120"/>
                          <a:cs typeface="+mn-cs"/>
                        </a:rPr>
                        <a:t>融資融券</a:t>
                      </a:r>
                      <a:endParaRPr lang="zh-CN" altLang="zh-CN" sz="1800" kern="1200" dirty="0">
                        <a:solidFill>
                          <a:schemeClr val="dk1"/>
                        </a:solidFill>
                        <a:effectLst/>
                        <a:latin typeface="Microsoft JhengHei" panose="020B0604030504040204" pitchFamily="34" charset="-120"/>
                        <a:ea typeface="Microsoft JhengHei" panose="020B0604030504040204" pitchFamily="34" charset="-120"/>
                        <a:cs typeface="+mn-cs"/>
                      </a:endParaRPr>
                    </a:p>
                    <a:p>
                      <a:pPr algn="just"/>
                      <a:endParaRPr lang="zh-CN" altLang="en-US" dirty="0">
                        <a:latin typeface="Microsoft JhengHei" panose="020B0604030504040204" pitchFamily="34" charset="-120"/>
                        <a:ea typeface="Microsoft JhengHei" panose="020B0604030504040204" pitchFamily="34" charset="-120"/>
                      </a:endParaRPr>
                    </a:p>
                  </a:txBody>
                  <a:tcPr marL="180000" marR="180000"/>
                </a:tc>
                <a:tc>
                  <a:txBody>
                    <a:bodyPr/>
                    <a:lstStyle/>
                    <a:p>
                      <a:pPr algn="just"/>
                      <a:endParaRPr lang="en-US" altLang="zh-TW" sz="1800" kern="1200" dirty="0">
                        <a:solidFill>
                          <a:schemeClr val="dk1"/>
                        </a:solidFill>
                        <a:effectLst/>
                        <a:latin typeface="Microsoft JhengHei" panose="020B0604030504040204" pitchFamily="34" charset="-120"/>
                        <a:ea typeface="Microsoft JhengHei" panose="020B0604030504040204" pitchFamily="34" charset="-120"/>
                        <a:cs typeface="+mn-cs"/>
                      </a:endParaRPr>
                    </a:p>
                    <a:p>
                      <a:pPr algn="just"/>
                      <a:r>
                        <a:rPr lang="zh-TW" altLang="zh-CN" sz="1800" kern="1200" dirty="0">
                          <a:solidFill>
                            <a:schemeClr val="dk1"/>
                          </a:solidFill>
                          <a:effectLst/>
                          <a:latin typeface="Microsoft JhengHei" panose="020B0604030504040204" pitchFamily="34" charset="-120"/>
                          <a:ea typeface="Microsoft JhengHei" panose="020B0604030504040204" pitchFamily="34" charset="-120"/>
                          <a:cs typeface="+mn-cs"/>
                        </a:rPr>
                        <a:t>暫停交易</a:t>
                      </a:r>
                      <a:r>
                        <a:rPr lang="zh-TW" altLang="en-US" sz="1800" kern="1200" dirty="0">
                          <a:solidFill>
                            <a:schemeClr val="dk1"/>
                          </a:solidFill>
                          <a:effectLst/>
                          <a:latin typeface="Microsoft JhengHei" panose="020B0604030504040204" pitchFamily="34" charset="-120"/>
                          <a:ea typeface="Microsoft JhengHei" panose="020B0604030504040204" pitchFamily="34" charset="-120"/>
                          <a:cs typeface="+mn-cs"/>
                        </a:rPr>
                        <a:t>、</a:t>
                      </a:r>
                      <a:r>
                        <a:rPr lang="zh-TW" altLang="zh-CN" sz="1800" kern="1200" dirty="0">
                          <a:solidFill>
                            <a:schemeClr val="dk1"/>
                          </a:solidFill>
                          <a:effectLst/>
                          <a:latin typeface="Microsoft JhengHei" panose="020B0604030504040204" pitchFamily="34" charset="-120"/>
                          <a:ea typeface="Microsoft JhengHei" panose="020B0604030504040204" pitchFamily="34" charset="-120"/>
                          <a:cs typeface="+mn-cs"/>
                        </a:rPr>
                        <a:t>重挫</a:t>
                      </a:r>
                      <a:r>
                        <a:rPr lang="zh-TW" altLang="en-US" sz="1800" kern="1200" dirty="0">
                          <a:solidFill>
                            <a:schemeClr val="dk1"/>
                          </a:solidFill>
                          <a:effectLst/>
                          <a:latin typeface="Microsoft JhengHei" panose="020B0604030504040204" pitchFamily="34" charset="-120"/>
                          <a:ea typeface="Microsoft JhengHei" panose="020B0604030504040204" pitchFamily="34" charset="-120"/>
                          <a:cs typeface="+mn-cs"/>
                        </a:rPr>
                        <a:t>、</a:t>
                      </a:r>
                      <a:r>
                        <a:rPr lang="zh-TW" altLang="zh-CN" sz="1800" kern="1200" dirty="0">
                          <a:solidFill>
                            <a:schemeClr val="dk1"/>
                          </a:solidFill>
                          <a:effectLst/>
                          <a:latin typeface="Microsoft JhengHei" panose="020B0604030504040204" pitchFamily="34" charset="-120"/>
                          <a:ea typeface="Microsoft JhengHei" panose="020B0604030504040204" pitchFamily="34" charset="-120"/>
                          <a:cs typeface="+mn-cs"/>
                        </a:rPr>
                        <a:t>慘</a:t>
                      </a:r>
                      <a:r>
                        <a:rPr lang="zh-TW" altLang="en-US" sz="1800" kern="1200" dirty="0">
                          <a:solidFill>
                            <a:schemeClr val="dk1"/>
                          </a:solidFill>
                          <a:effectLst/>
                          <a:latin typeface="Microsoft JhengHei" panose="020B0604030504040204" pitchFamily="34" charset="-120"/>
                          <a:ea typeface="Microsoft JhengHei" panose="020B0604030504040204" pitchFamily="34" charset="-120"/>
                          <a:cs typeface="+mn-cs"/>
                        </a:rPr>
                        <a:t>、</a:t>
                      </a:r>
                      <a:r>
                        <a:rPr lang="zh-TW" altLang="zh-CN" sz="1800" kern="1200" dirty="0">
                          <a:solidFill>
                            <a:schemeClr val="dk1"/>
                          </a:solidFill>
                          <a:effectLst/>
                          <a:latin typeface="Microsoft JhengHei" panose="020B0604030504040204" pitchFamily="34" charset="-120"/>
                          <a:ea typeface="Microsoft JhengHei" panose="020B0604030504040204" pitchFamily="34" charset="-120"/>
                          <a:cs typeface="+mn-cs"/>
                        </a:rPr>
                        <a:t>熔斷機制</a:t>
                      </a:r>
                      <a:r>
                        <a:rPr lang="zh-TW" altLang="en-US" sz="1800" kern="1200" dirty="0">
                          <a:solidFill>
                            <a:schemeClr val="dk1"/>
                          </a:solidFill>
                          <a:effectLst/>
                          <a:latin typeface="Microsoft JhengHei" panose="020B0604030504040204" pitchFamily="34" charset="-120"/>
                          <a:ea typeface="Microsoft JhengHei" panose="020B0604030504040204" pitchFamily="34" charset="-120"/>
                          <a:cs typeface="+mn-cs"/>
                        </a:rPr>
                        <a:t>、</a:t>
                      </a:r>
                      <a:r>
                        <a:rPr lang="zh-TW" altLang="zh-CN" sz="1800" kern="1200" dirty="0">
                          <a:solidFill>
                            <a:schemeClr val="dk1"/>
                          </a:solidFill>
                          <a:effectLst/>
                          <a:latin typeface="Microsoft JhengHei" panose="020B0604030504040204" pitchFamily="34" charset="-120"/>
                          <a:ea typeface="Microsoft JhengHei" panose="020B0604030504040204" pitchFamily="34" charset="-120"/>
                          <a:cs typeface="+mn-cs"/>
                        </a:rPr>
                        <a:t>貶值</a:t>
                      </a:r>
                      <a:r>
                        <a:rPr lang="zh-TW" altLang="en-US" sz="1800" kern="1200" dirty="0">
                          <a:solidFill>
                            <a:schemeClr val="dk1"/>
                          </a:solidFill>
                          <a:effectLst/>
                          <a:latin typeface="Microsoft JhengHei" panose="020B0604030504040204" pitchFamily="34" charset="-120"/>
                          <a:ea typeface="Microsoft JhengHei" panose="020B0604030504040204" pitchFamily="34" charset="-120"/>
                          <a:cs typeface="+mn-cs"/>
                        </a:rPr>
                        <a:t>、</a:t>
                      </a:r>
                      <a:r>
                        <a:rPr lang="zh-TW" altLang="zh-CN" sz="1800" kern="1200" dirty="0">
                          <a:solidFill>
                            <a:schemeClr val="dk1"/>
                          </a:solidFill>
                          <a:effectLst/>
                          <a:latin typeface="Microsoft JhengHei" panose="020B0604030504040204" pitchFamily="34" charset="-120"/>
                          <a:ea typeface="Microsoft JhengHei" panose="020B0604030504040204" pitchFamily="34" charset="-120"/>
                          <a:cs typeface="+mn-cs"/>
                        </a:rPr>
                        <a:t>新低</a:t>
                      </a:r>
                      <a:r>
                        <a:rPr lang="zh-TW" altLang="en-US" sz="1800" kern="1200" dirty="0">
                          <a:solidFill>
                            <a:schemeClr val="dk1"/>
                          </a:solidFill>
                          <a:effectLst/>
                          <a:latin typeface="Microsoft JhengHei" panose="020B0604030504040204" pitchFamily="34" charset="-120"/>
                          <a:ea typeface="Microsoft JhengHei" panose="020B0604030504040204" pitchFamily="34" charset="-120"/>
                          <a:cs typeface="+mn-cs"/>
                        </a:rPr>
                        <a:t>、</a:t>
                      </a:r>
                      <a:r>
                        <a:rPr lang="zh-TW" altLang="zh-CN" sz="1800" kern="1200" dirty="0">
                          <a:solidFill>
                            <a:schemeClr val="dk1"/>
                          </a:solidFill>
                          <a:effectLst/>
                          <a:latin typeface="Microsoft JhengHei" panose="020B0604030504040204" pitchFamily="34" charset="-120"/>
                          <a:ea typeface="Microsoft JhengHei" panose="020B0604030504040204" pitchFamily="34" charset="-120"/>
                          <a:cs typeface="+mn-cs"/>
                        </a:rPr>
                        <a:t>危機</a:t>
                      </a:r>
                      <a:r>
                        <a:rPr lang="zh-TW" altLang="en-US" sz="1800" kern="1200" dirty="0">
                          <a:solidFill>
                            <a:schemeClr val="dk1"/>
                          </a:solidFill>
                          <a:effectLst/>
                          <a:latin typeface="Microsoft JhengHei" panose="020B0604030504040204" pitchFamily="34" charset="-120"/>
                          <a:ea typeface="Microsoft JhengHei" panose="020B0604030504040204" pitchFamily="34" charset="-120"/>
                          <a:cs typeface="+mn-cs"/>
                        </a:rPr>
                        <a:t>、</a:t>
                      </a:r>
                      <a:r>
                        <a:rPr lang="zh-TW" altLang="zh-CN" sz="1800" kern="1200" dirty="0">
                          <a:solidFill>
                            <a:schemeClr val="dk1"/>
                          </a:solidFill>
                          <a:effectLst/>
                          <a:latin typeface="Microsoft JhengHei" panose="020B0604030504040204" pitchFamily="34" charset="-120"/>
                          <a:ea typeface="Microsoft JhengHei" panose="020B0604030504040204" pitchFamily="34" charset="-120"/>
                          <a:cs typeface="+mn-cs"/>
                        </a:rPr>
                        <a:t>狂瀉</a:t>
                      </a:r>
                      <a:r>
                        <a:rPr lang="zh-TW" altLang="en-US" sz="1800" kern="1200" dirty="0">
                          <a:solidFill>
                            <a:schemeClr val="dk1"/>
                          </a:solidFill>
                          <a:effectLst/>
                          <a:latin typeface="Microsoft JhengHei" panose="020B0604030504040204" pitchFamily="34" charset="-120"/>
                          <a:ea typeface="Microsoft JhengHei" panose="020B0604030504040204" pitchFamily="34" charset="-120"/>
                          <a:cs typeface="+mn-cs"/>
                        </a:rPr>
                        <a:t>、</a:t>
                      </a:r>
                      <a:r>
                        <a:rPr lang="zh-TW" altLang="zh-CN" sz="1800" kern="1200" dirty="0">
                          <a:solidFill>
                            <a:schemeClr val="dk1"/>
                          </a:solidFill>
                          <a:effectLst/>
                          <a:latin typeface="Microsoft JhengHei" panose="020B0604030504040204" pitchFamily="34" charset="-120"/>
                          <a:ea typeface="Microsoft JhengHei" panose="020B0604030504040204" pitchFamily="34" charset="-120"/>
                          <a:cs typeface="+mn-cs"/>
                        </a:rPr>
                        <a:t>貶幅</a:t>
                      </a:r>
                      <a:r>
                        <a:rPr lang="zh-TW" altLang="en-US" sz="1800" kern="1200" dirty="0">
                          <a:solidFill>
                            <a:schemeClr val="dk1"/>
                          </a:solidFill>
                          <a:effectLst/>
                          <a:latin typeface="Microsoft JhengHei" panose="020B0604030504040204" pitchFamily="34" charset="-120"/>
                          <a:ea typeface="Microsoft JhengHei" panose="020B0604030504040204" pitchFamily="34" charset="-120"/>
                          <a:cs typeface="+mn-cs"/>
                        </a:rPr>
                        <a:t>、</a:t>
                      </a:r>
                      <a:r>
                        <a:rPr lang="zh-TW" altLang="zh-CN" sz="1800" kern="1200" dirty="0">
                          <a:solidFill>
                            <a:schemeClr val="dk1"/>
                          </a:solidFill>
                          <a:effectLst/>
                          <a:latin typeface="Microsoft JhengHei" panose="020B0604030504040204" pitchFamily="34" charset="-120"/>
                          <a:ea typeface="Microsoft JhengHei" panose="020B0604030504040204" pitchFamily="34" charset="-120"/>
                          <a:cs typeface="+mn-cs"/>
                        </a:rPr>
                        <a:t>股災</a:t>
                      </a:r>
                      <a:r>
                        <a:rPr lang="zh-TW" altLang="en-US" sz="1800" kern="1200" dirty="0">
                          <a:solidFill>
                            <a:schemeClr val="dk1"/>
                          </a:solidFill>
                          <a:effectLst/>
                          <a:latin typeface="Microsoft JhengHei" panose="020B0604030504040204" pitchFamily="34" charset="-120"/>
                          <a:ea typeface="Microsoft JhengHei" panose="020B0604030504040204" pitchFamily="34" charset="-120"/>
                          <a:cs typeface="+mn-cs"/>
                        </a:rPr>
                        <a:t>、</a:t>
                      </a:r>
                      <a:r>
                        <a:rPr lang="zh-TW" altLang="zh-CN" sz="1800" kern="1200" dirty="0">
                          <a:solidFill>
                            <a:schemeClr val="dk1"/>
                          </a:solidFill>
                          <a:effectLst/>
                          <a:latin typeface="Microsoft JhengHei" panose="020B0604030504040204" pitchFamily="34" charset="-120"/>
                          <a:ea typeface="Microsoft JhengHei" panose="020B0604030504040204" pitchFamily="34" charset="-120"/>
                          <a:cs typeface="+mn-cs"/>
                        </a:rPr>
                        <a:t>衰退</a:t>
                      </a:r>
                      <a:r>
                        <a:rPr lang="zh-TW" altLang="en-US" sz="1800" kern="1200" dirty="0">
                          <a:solidFill>
                            <a:schemeClr val="dk1"/>
                          </a:solidFill>
                          <a:effectLst/>
                          <a:latin typeface="Microsoft JhengHei" panose="020B0604030504040204" pitchFamily="34" charset="-120"/>
                          <a:ea typeface="Microsoft JhengHei" panose="020B0604030504040204" pitchFamily="34" charset="-120"/>
                          <a:cs typeface="+mn-cs"/>
                        </a:rPr>
                        <a:t>、</a:t>
                      </a:r>
                      <a:r>
                        <a:rPr lang="zh-TW" altLang="zh-CN" sz="1800" kern="1200" dirty="0">
                          <a:solidFill>
                            <a:schemeClr val="dk1"/>
                          </a:solidFill>
                          <a:effectLst/>
                          <a:latin typeface="Microsoft JhengHei" panose="020B0604030504040204" pitchFamily="34" charset="-120"/>
                          <a:ea typeface="Microsoft JhengHei" panose="020B0604030504040204" pitchFamily="34" charset="-120"/>
                          <a:cs typeface="+mn-cs"/>
                        </a:rPr>
                        <a:t>撤銷</a:t>
                      </a:r>
                      <a:r>
                        <a:rPr lang="zh-TW" altLang="en-US" sz="1800" kern="1200" dirty="0">
                          <a:solidFill>
                            <a:schemeClr val="dk1"/>
                          </a:solidFill>
                          <a:effectLst/>
                          <a:latin typeface="Microsoft JhengHei" panose="020B0604030504040204" pitchFamily="34" charset="-120"/>
                          <a:ea typeface="Microsoft JhengHei" panose="020B0604030504040204" pitchFamily="34" charset="-120"/>
                          <a:cs typeface="+mn-cs"/>
                        </a:rPr>
                        <a:t>、</a:t>
                      </a:r>
                      <a:r>
                        <a:rPr lang="zh-TW" altLang="zh-CN" sz="1800" kern="1200" dirty="0">
                          <a:solidFill>
                            <a:schemeClr val="dk1"/>
                          </a:solidFill>
                          <a:effectLst/>
                          <a:latin typeface="Microsoft JhengHei" panose="020B0604030504040204" pitchFamily="34" charset="-120"/>
                          <a:ea typeface="Microsoft JhengHei" panose="020B0604030504040204" pitchFamily="34" charset="-120"/>
                          <a:cs typeface="+mn-cs"/>
                        </a:rPr>
                        <a:t>減資</a:t>
                      </a:r>
                      <a:r>
                        <a:rPr lang="zh-TW" altLang="en-US" sz="1800" kern="1200" dirty="0">
                          <a:solidFill>
                            <a:schemeClr val="dk1"/>
                          </a:solidFill>
                          <a:effectLst/>
                          <a:latin typeface="Microsoft JhengHei" panose="020B0604030504040204" pitchFamily="34" charset="-120"/>
                          <a:ea typeface="Microsoft JhengHei" panose="020B0604030504040204" pitchFamily="34" charset="-120"/>
                          <a:cs typeface="+mn-cs"/>
                        </a:rPr>
                        <a:t>、</a:t>
                      </a:r>
                      <a:r>
                        <a:rPr lang="zh-TW" altLang="zh-CN" sz="1800" kern="1200" dirty="0">
                          <a:solidFill>
                            <a:schemeClr val="dk1"/>
                          </a:solidFill>
                          <a:effectLst/>
                          <a:latin typeface="Microsoft JhengHei" panose="020B0604030504040204" pitchFamily="34" charset="-120"/>
                          <a:ea typeface="Microsoft JhengHei" panose="020B0604030504040204" pitchFamily="34" charset="-120"/>
                          <a:cs typeface="+mn-cs"/>
                        </a:rPr>
                        <a:t>提告</a:t>
                      </a:r>
                      <a:r>
                        <a:rPr lang="zh-TW" altLang="en-US" sz="1800" kern="1200" dirty="0">
                          <a:solidFill>
                            <a:schemeClr val="dk1"/>
                          </a:solidFill>
                          <a:effectLst/>
                          <a:latin typeface="Microsoft JhengHei" panose="020B0604030504040204" pitchFamily="34" charset="-120"/>
                          <a:ea typeface="Microsoft JhengHei" panose="020B0604030504040204" pitchFamily="34" charset="-120"/>
                          <a:cs typeface="+mn-cs"/>
                        </a:rPr>
                        <a:t>、</a:t>
                      </a:r>
                      <a:r>
                        <a:rPr lang="zh-TW" altLang="zh-CN" sz="1800" kern="1200" dirty="0">
                          <a:solidFill>
                            <a:schemeClr val="dk1"/>
                          </a:solidFill>
                          <a:effectLst/>
                          <a:latin typeface="Microsoft JhengHei" panose="020B0604030504040204" pitchFamily="34" charset="-120"/>
                          <a:ea typeface="Microsoft JhengHei" panose="020B0604030504040204" pitchFamily="34" charset="-120"/>
                          <a:cs typeface="+mn-cs"/>
                        </a:rPr>
                        <a:t>停止櫃檯買賣</a:t>
                      </a:r>
                      <a:r>
                        <a:rPr lang="zh-TW" altLang="en-US" sz="1800" kern="1200" dirty="0">
                          <a:solidFill>
                            <a:schemeClr val="dk1"/>
                          </a:solidFill>
                          <a:effectLst/>
                          <a:latin typeface="Microsoft JhengHei" panose="020B0604030504040204" pitchFamily="34" charset="-120"/>
                          <a:ea typeface="Microsoft JhengHei" panose="020B0604030504040204" pitchFamily="34" charset="-120"/>
                          <a:cs typeface="+mn-cs"/>
                        </a:rPr>
                        <a:t>、</a:t>
                      </a:r>
                      <a:r>
                        <a:rPr lang="zh-TW" altLang="zh-CN" sz="1800" kern="1200" dirty="0">
                          <a:solidFill>
                            <a:schemeClr val="dk1"/>
                          </a:solidFill>
                          <a:effectLst/>
                          <a:latin typeface="Microsoft JhengHei" panose="020B0604030504040204" pitchFamily="34" charset="-120"/>
                          <a:ea typeface="Microsoft JhengHei" panose="020B0604030504040204" pitchFamily="34" charset="-120"/>
                          <a:cs typeface="+mn-cs"/>
                        </a:rPr>
                        <a:t>違反資訊申報作業辦法</a:t>
                      </a:r>
                      <a:r>
                        <a:rPr lang="zh-TW" altLang="en-US" sz="1800" kern="1200" dirty="0">
                          <a:solidFill>
                            <a:schemeClr val="dk1"/>
                          </a:solidFill>
                          <a:effectLst/>
                          <a:latin typeface="Microsoft JhengHei" panose="020B0604030504040204" pitchFamily="34" charset="-120"/>
                          <a:ea typeface="Microsoft JhengHei" panose="020B0604030504040204" pitchFamily="34" charset="-120"/>
                          <a:cs typeface="+mn-cs"/>
                        </a:rPr>
                        <a:t>、</a:t>
                      </a:r>
                      <a:r>
                        <a:rPr lang="zh-TW" altLang="zh-CN" sz="1800" kern="1200" dirty="0">
                          <a:solidFill>
                            <a:schemeClr val="dk1"/>
                          </a:solidFill>
                          <a:effectLst/>
                          <a:latin typeface="Microsoft JhengHei" panose="020B0604030504040204" pitchFamily="34" charset="-120"/>
                          <a:ea typeface="Microsoft JhengHei" panose="020B0604030504040204" pitchFamily="34" charset="-120"/>
                          <a:cs typeface="+mn-cs"/>
                        </a:rPr>
                        <a:t>違規裁定提案</a:t>
                      </a:r>
                      <a:r>
                        <a:rPr lang="zh-TW" altLang="en-US" sz="1800" kern="1200" dirty="0">
                          <a:solidFill>
                            <a:schemeClr val="dk1"/>
                          </a:solidFill>
                          <a:effectLst/>
                          <a:latin typeface="Microsoft JhengHei" panose="020B0604030504040204" pitchFamily="34" charset="-120"/>
                          <a:ea typeface="Microsoft JhengHei" panose="020B0604030504040204" pitchFamily="34" charset="-120"/>
                          <a:cs typeface="+mn-cs"/>
                        </a:rPr>
                        <a:t>、</a:t>
                      </a:r>
                      <a:r>
                        <a:rPr lang="zh-TW" altLang="zh-CN" sz="1800" kern="1200" dirty="0">
                          <a:solidFill>
                            <a:schemeClr val="dk1"/>
                          </a:solidFill>
                          <a:effectLst/>
                          <a:latin typeface="Microsoft JhengHei" panose="020B0604030504040204" pitchFamily="34" charset="-120"/>
                          <a:ea typeface="Microsoft JhengHei" panose="020B0604030504040204" pitchFamily="34" charset="-120"/>
                          <a:cs typeface="+mn-cs"/>
                        </a:rPr>
                        <a:t>違約金</a:t>
                      </a:r>
                      <a:r>
                        <a:rPr lang="zh-TW" altLang="en-US" sz="1800" kern="1200" dirty="0">
                          <a:solidFill>
                            <a:schemeClr val="dk1"/>
                          </a:solidFill>
                          <a:effectLst/>
                          <a:latin typeface="Microsoft JhengHei" panose="020B0604030504040204" pitchFamily="34" charset="-120"/>
                          <a:ea typeface="Microsoft JhengHei" panose="020B0604030504040204" pitchFamily="34" charset="-120"/>
                          <a:cs typeface="+mn-cs"/>
                        </a:rPr>
                        <a:t>、</a:t>
                      </a:r>
                      <a:r>
                        <a:rPr lang="zh-TW" altLang="zh-CN" sz="1800" kern="1200" dirty="0">
                          <a:solidFill>
                            <a:schemeClr val="dk1"/>
                          </a:solidFill>
                          <a:effectLst/>
                          <a:latin typeface="Microsoft JhengHei" panose="020B0604030504040204" pitchFamily="34" charset="-120"/>
                          <a:ea typeface="Microsoft JhengHei" panose="020B0604030504040204" pitchFamily="34" charset="-120"/>
                          <a:cs typeface="+mn-cs"/>
                        </a:rPr>
                        <a:t>解任</a:t>
                      </a:r>
                      <a:r>
                        <a:rPr lang="zh-TW" altLang="en-US" sz="1800" kern="1200" dirty="0">
                          <a:solidFill>
                            <a:schemeClr val="dk1"/>
                          </a:solidFill>
                          <a:effectLst/>
                          <a:latin typeface="Microsoft JhengHei" panose="020B0604030504040204" pitchFamily="34" charset="-120"/>
                          <a:ea typeface="Microsoft JhengHei" panose="020B0604030504040204" pitchFamily="34" charset="-120"/>
                          <a:cs typeface="+mn-cs"/>
                        </a:rPr>
                        <a:t>、</a:t>
                      </a:r>
                      <a:r>
                        <a:rPr lang="zh-TW" altLang="zh-CN" sz="1800" kern="1200" dirty="0">
                          <a:solidFill>
                            <a:schemeClr val="dk1"/>
                          </a:solidFill>
                          <a:effectLst/>
                          <a:latin typeface="Microsoft JhengHei" panose="020B0604030504040204" pitchFamily="34" charset="-120"/>
                          <a:ea typeface="Microsoft JhengHei" panose="020B0604030504040204" pitchFamily="34" charset="-120"/>
                          <a:cs typeface="+mn-cs"/>
                        </a:rPr>
                        <a:t>減損</a:t>
                      </a:r>
                      <a:r>
                        <a:rPr lang="zh-TW" altLang="en-US" sz="1800" kern="1200" dirty="0">
                          <a:solidFill>
                            <a:schemeClr val="dk1"/>
                          </a:solidFill>
                          <a:effectLst/>
                          <a:latin typeface="Microsoft JhengHei" panose="020B0604030504040204" pitchFamily="34" charset="-120"/>
                          <a:ea typeface="Microsoft JhengHei" panose="020B0604030504040204" pitchFamily="34" charset="-120"/>
                          <a:cs typeface="+mn-cs"/>
                        </a:rPr>
                        <a:t>、</a:t>
                      </a:r>
                      <a:r>
                        <a:rPr lang="zh-TW" altLang="zh-CN" sz="1800" kern="1200" dirty="0">
                          <a:solidFill>
                            <a:schemeClr val="dk1"/>
                          </a:solidFill>
                          <a:effectLst/>
                          <a:latin typeface="Microsoft JhengHei" panose="020B0604030504040204" pitchFamily="34" charset="-120"/>
                          <a:ea typeface="Microsoft JhengHei" panose="020B0604030504040204" pitchFamily="34" charset="-120"/>
                          <a:cs typeface="+mn-cs"/>
                        </a:rPr>
                        <a:t>虧損</a:t>
                      </a:r>
                      <a:r>
                        <a:rPr lang="zh-TW" altLang="en-US" sz="1800" kern="1200" dirty="0">
                          <a:solidFill>
                            <a:schemeClr val="dk1"/>
                          </a:solidFill>
                          <a:effectLst/>
                          <a:latin typeface="Microsoft JhengHei" panose="020B0604030504040204" pitchFamily="34" charset="-120"/>
                          <a:ea typeface="Microsoft JhengHei" panose="020B0604030504040204" pitchFamily="34" charset="-120"/>
                          <a:cs typeface="+mn-cs"/>
                        </a:rPr>
                        <a:t>、</a:t>
                      </a:r>
                      <a:r>
                        <a:rPr lang="zh-TW" altLang="zh-CN" sz="1800" kern="1200" dirty="0">
                          <a:solidFill>
                            <a:schemeClr val="dk1"/>
                          </a:solidFill>
                          <a:effectLst/>
                          <a:latin typeface="Microsoft JhengHei" panose="020B0604030504040204" pitchFamily="34" charset="-120"/>
                          <a:ea typeface="Microsoft JhengHei" panose="020B0604030504040204" pitchFamily="34" charset="-120"/>
                          <a:cs typeface="+mn-cs"/>
                        </a:rPr>
                        <a:t>結束代理合約</a:t>
                      </a:r>
                      <a:r>
                        <a:rPr lang="zh-TW" altLang="en-US" sz="1800" kern="1200" dirty="0">
                          <a:solidFill>
                            <a:schemeClr val="dk1"/>
                          </a:solidFill>
                          <a:effectLst/>
                          <a:latin typeface="Microsoft JhengHei" panose="020B0604030504040204" pitchFamily="34" charset="-120"/>
                          <a:ea typeface="Microsoft JhengHei" panose="020B0604030504040204" pitchFamily="34" charset="-120"/>
                          <a:cs typeface="+mn-cs"/>
                        </a:rPr>
                        <a:t>、</a:t>
                      </a:r>
                      <a:r>
                        <a:rPr lang="zh-TW" altLang="zh-CN" sz="1800" kern="1200" dirty="0">
                          <a:solidFill>
                            <a:schemeClr val="dk1"/>
                          </a:solidFill>
                          <a:effectLst/>
                          <a:latin typeface="Microsoft JhengHei" panose="020B0604030504040204" pitchFamily="34" charset="-120"/>
                          <a:ea typeface="Microsoft JhengHei" panose="020B0604030504040204" pitchFamily="34" charset="-120"/>
                          <a:cs typeface="+mn-cs"/>
                        </a:rPr>
                        <a:t>跌幅</a:t>
                      </a:r>
                      <a:endParaRPr lang="zh-CN" altLang="zh-CN" sz="1800" kern="1200" dirty="0">
                        <a:solidFill>
                          <a:schemeClr val="dk1"/>
                        </a:solidFill>
                        <a:effectLst/>
                        <a:latin typeface="Microsoft JhengHei" panose="020B0604030504040204" pitchFamily="34" charset="-120"/>
                        <a:ea typeface="Microsoft JhengHei" panose="020B0604030504040204" pitchFamily="34" charset="-120"/>
                        <a:cs typeface="+mn-cs"/>
                      </a:endParaRPr>
                    </a:p>
                    <a:p>
                      <a:pPr algn="just"/>
                      <a:endParaRPr lang="zh-CN" altLang="en-US" dirty="0">
                        <a:latin typeface="Microsoft JhengHei" panose="020B0604030504040204" pitchFamily="34" charset="-120"/>
                        <a:ea typeface="Microsoft JhengHei" panose="020B0604030504040204" pitchFamily="34" charset="-120"/>
                      </a:endParaRPr>
                    </a:p>
                  </a:txBody>
                  <a:tcPr marL="180000" marR="180000"/>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2438127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 xmlns:a16="http://schemas.microsoft.com/office/drawing/2014/main" id="{32838DB7-D175-430B-9304-83551E1E8DB9}"/>
              </a:ext>
            </a:extLst>
          </p:cNvPr>
          <p:cNvSpPr/>
          <p:nvPr/>
        </p:nvSpPr>
        <p:spPr>
          <a:xfrm>
            <a:off x="5138703" y="820267"/>
            <a:ext cx="1914597" cy="3045017"/>
          </a:xfrm>
          <a:prstGeom prst="rect">
            <a:avLst/>
          </a:prstGeom>
          <a:noFill/>
          <a:ln w="19050" cap="flat" cmpd="sng" algn="ctr">
            <a:solidFill>
              <a:srgbClr val="E5B704"/>
            </a:solidFill>
            <a:prstDash val="solid"/>
            <a:miter lim="800000"/>
          </a:ln>
          <a:effectLst/>
        </p:spPr>
        <p:txBody>
          <a:bodyPr rtlCol="0" anchor="ctr"/>
          <a:lstStyle/>
          <a:p>
            <a:pPr algn="ctr">
              <a:defRPr/>
            </a:pPr>
            <a:endParaRPr lang="zh-CN" altLang="en-US" kern="0">
              <a:solidFill>
                <a:prstClr val="white"/>
              </a:solidFill>
            </a:endParaRPr>
          </a:p>
        </p:txBody>
      </p:sp>
      <p:sp>
        <p:nvSpPr>
          <p:cNvPr id="4" name="文本框 42">
            <a:extLst>
              <a:ext uri="{FF2B5EF4-FFF2-40B4-BE49-F238E27FC236}">
                <a16:creationId xmlns="" xmlns:a16="http://schemas.microsoft.com/office/drawing/2014/main" id="{660E5692-9477-48E6-A3DE-7C04B5DEA762}"/>
              </a:ext>
            </a:extLst>
          </p:cNvPr>
          <p:cNvSpPr txBox="1"/>
          <p:nvPr/>
        </p:nvSpPr>
        <p:spPr>
          <a:xfrm>
            <a:off x="4015429" y="2654776"/>
            <a:ext cx="4161142" cy="393954"/>
          </a:xfrm>
          <a:prstGeom prst="rect">
            <a:avLst/>
          </a:prstGeom>
          <a:solidFill>
            <a:srgbClr val="E5B704"/>
          </a:solidFill>
        </p:spPr>
        <p:txBody>
          <a:bodyPr wrap="square" rtlCol="0">
            <a:noAutofit/>
          </a:bodyPr>
          <a:lstStyle/>
          <a:p>
            <a:pPr algn="ctr">
              <a:lnSpc>
                <a:spcPct val="130000"/>
              </a:lnSpc>
            </a:pPr>
            <a:endParaRPr lang="zh-CN" altLang="en-US" sz="1600" kern="0" spc="2000" dirty="0">
              <a:solidFill>
                <a:srgbClr val="282728"/>
              </a:solidFill>
              <a:latin typeface="Mistral" panose="03090702030407020403" pitchFamily="66" charset="0"/>
              <a:ea typeface="幼圆" panose="02010509060101010101" pitchFamily="49" charset="-122"/>
            </a:endParaRPr>
          </a:p>
        </p:txBody>
      </p:sp>
      <p:sp>
        <p:nvSpPr>
          <p:cNvPr id="5" name="矩形 4">
            <a:extLst>
              <a:ext uri="{FF2B5EF4-FFF2-40B4-BE49-F238E27FC236}">
                <a16:creationId xmlns="" xmlns:a16="http://schemas.microsoft.com/office/drawing/2014/main" id="{40BBB5E7-9C3B-49E4-BC0B-840F881C6770}"/>
              </a:ext>
            </a:extLst>
          </p:cNvPr>
          <p:cNvSpPr/>
          <p:nvPr/>
        </p:nvSpPr>
        <p:spPr>
          <a:xfrm>
            <a:off x="5138702" y="6626004"/>
            <a:ext cx="1914597" cy="231996"/>
          </a:xfrm>
          <a:prstGeom prst="rect">
            <a:avLst/>
          </a:prstGeom>
          <a:solidFill>
            <a:srgbClr val="E5B704"/>
          </a:solidFill>
          <a:ln w="12700" cap="flat" cmpd="sng" algn="ctr">
            <a:noFill/>
            <a:prstDash val="solid"/>
            <a:miter lim="800000"/>
          </a:ln>
          <a:effectLst/>
        </p:spPr>
        <p:txBody>
          <a:bodyPr rtlCol="0" anchor="ctr"/>
          <a:lstStyle/>
          <a:p>
            <a:pPr algn="ctr">
              <a:defRPr/>
            </a:pPr>
            <a:endParaRPr lang="zh-CN" altLang="en-US" kern="0">
              <a:solidFill>
                <a:prstClr val="white"/>
              </a:solidFill>
            </a:endParaRPr>
          </a:p>
        </p:txBody>
      </p:sp>
      <p:sp>
        <p:nvSpPr>
          <p:cNvPr id="6" name="文本框 44">
            <a:extLst>
              <a:ext uri="{FF2B5EF4-FFF2-40B4-BE49-F238E27FC236}">
                <a16:creationId xmlns="" xmlns:a16="http://schemas.microsoft.com/office/drawing/2014/main" id="{7FB1FF44-D321-403D-B9C8-168B64F93CCD}"/>
              </a:ext>
            </a:extLst>
          </p:cNvPr>
          <p:cNvSpPr txBox="1"/>
          <p:nvPr/>
        </p:nvSpPr>
        <p:spPr>
          <a:xfrm>
            <a:off x="3846513" y="4235941"/>
            <a:ext cx="4498975" cy="738188"/>
          </a:xfrm>
          <a:prstGeom prst="rect">
            <a:avLst/>
          </a:prstGeom>
          <a:noFill/>
        </p:spPr>
        <p:txBody>
          <a:bodyPr/>
          <a:lstStyle/>
          <a:p>
            <a:pPr algn="r">
              <a:lnSpc>
                <a:spcPct val="150000"/>
              </a:lnSpc>
              <a:defRPr/>
            </a:pP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7" name="TextBox 4">
            <a:extLst>
              <a:ext uri="{FF2B5EF4-FFF2-40B4-BE49-F238E27FC236}">
                <a16:creationId xmlns="" xmlns:a16="http://schemas.microsoft.com/office/drawing/2014/main" id="{9316F152-8CFC-4AF7-97CE-AD8B97B356DD}"/>
              </a:ext>
            </a:extLst>
          </p:cNvPr>
          <p:cNvSpPr txBox="1">
            <a:spLocks noChangeArrowheads="1"/>
          </p:cNvSpPr>
          <p:nvPr/>
        </p:nvSpPr>
        <p:spPr bwMode="auto">
          <a:xfrm>
            <a:off x="4745624" y="2576633"/>
            <a:ext cx="2700753" cy="458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en-ID" altLang="zh-CN" sz="1800" dirty="0">
                <a:solidFill>
                  <a:srgbClr val="282728"/>
                </a:solidFill>
                <a:latin typeface="Franklin Gothic Book" panose="020B0503020102020204" pitchFamily="34" charset="0"/>
                <a:ea typeface="微软雅黑" panose="020B0503020204020204" pitchFamily="34" charset="-122"/>
              </a:rPr>
              <a:t>Event Detection</a:t>
            </a:r>
            <a:r>
              <a:rPr lang="zh-TW" altLang="en-US" sz="1800" dirty="0">
                <a:solidFill>
                  <a:srgbClr val="282728"/>
                </a:solidFill>
                <a:latin typeface="Franklin Gothic Book" panose="020B0503020102020204" pitchFamily="34" charset="0"/>
                <a:ea typeface="微软雅黑" panose="020B0503020204020204" pitchFamily="34" charset="-122"/>
              </a:rPr>
              <a:t> 事件偵測</a:t>
            </a:r>
            <a:endParaRPr lang="en-US" altLang="zh-CN" sz="1800" dirty="0">
              <a:solidFill>
                <a:srgbClr val="282728"/>
              </a:solidFill>
              <a:latin typeface="Franklin Gothic Book" panose="020B0503020102020204" pitchFamily="34" charset="0"/>
              <a:ea typeface="微软雅黑" panose="020B0503020204020204" pitchFamily="34" charset="-122"/>
            </a:endParaRPr>
          </a:p>
        </p:txBody>
      </p:sp>
      <p:sp>
        <p:nvSpPr>
          <p:cNvPr id="8" name="文本框 46">
            <a:extLst>
              <a:ext uri="{FF2B5EF4-FFF2-40B4-BE49-F238E27FC236}">
                <a16:creationId xmlns="" xmlns:a16="http://schemas.microsoft.com/office/drawing/2014/main" id="{EF4EB820-FD59-4535-885E-022B749F1752}"/>
              </a:ext>
            </a:extLst>
          </p:cNvPr>
          <p:cNvSpPr txBox="1"/>
          <p:nvPr/>
        </p:nvSpPr>
        <p:spPr>
          <a:xfrm>
            <a:off x="5492496" y="1137013"/>
            <a:ext cx="1274063" cy="1323439"/>
          </a:xfrm>
          <a:prstGeom prst="rect">
            <a:avLst/>
          </a:prstGeom>
          <a:noFill/>
        </p:spPr>
        <p:txBody>
          <a:bodyPr wrap="square" rtlCol="0">
            <a:spAutoFit/>
          </a:bodyPr>
          <a:lstStyle/>
          <a:p>
            <a:r>
              <a:rPr lang="en-US" altLang="zh-CN" sz="4000" b="1" dirty="0">
                <a:solidFill>
                  <a:srgbClr val="E5B704"/>
                </a:solidFill>
                <a:latin typeface="微软雅黑" panose="020B0503020204020204" pitchFamily="34" charset="-122"/>
                <a:ea typeface="微软雅黑" panose="020B0503020204020204" pitchFamily="34" charset="-122"/>
              </a:rPr>
              <a:t>Part    two</a:t>
            </a:r>
            <a:endParaRPr lang="zh-CN" altLang="en-US" sz="4000" b="1" dirty="0">
              <a:solidFill>
                <a:srgbClr val="E5B704"/>
              </a:solidFill>
              <a:latin typeface="微软雅黑" panose="020B0503020204020204" pitchFamily="34" charset="-122"/>
              <a:ea typeface="微软雅黑" panose="020B0503020204020204" pitchFamily="34" charset="-122"/>
            </a:endParaRPr>
          </a:p>
        </p:txBody>
      </p:sp>
      <p:sp>
        <p:nvSpPr>
          <p:cNvPr id="9" name="文本框 19">
            <a:extLst>
              <a:ext uri="{FF2B5EF4-FFF2-40B4-BE49-F238E27FC236}">
                <a16:creationId xmlns="" xmlns:a16="http://schemas.microsoft.com/office/drawing/2014/main" id="{FDD231D8-5D89-5B46-A77F-14B486A53699}"/>
              </a:ext>
            </a:extLst>
          </p:cNvPr>
          <p:cNvSpPr txBox="1"/>
          <p:nvPr/>
        </p:nvSpPr>
        <p:spPr>
          <a:xfrm>
            <a:off x="5155464" y="3193779"/>
            <a:ext cx="1897835" cy="484289"/>
          </a:xfrm>
          <a:prstGeom prst="rect">
            <a:avLst/>
          </a:prstGeom>
          <a:noFill/>
        </p:spPr>
        <p:txBody>
          <a:bodyPr vert="horz" wrap="none" rtlCol="0">
            <a:noAutofit/>
          </a:bodyPr>
          <a:lstStyle/>
          <a:p>
            <a:pPr algn="ctr"/>
            <a:r>
              <a:rPr lang="zh-CN" altLang="en-US" sz="3200" b="1" spc="400" dirty="0">
                <a:solidFill>
                  <a:srgbClr val="E5B704"/>
                </a:solidFill>
                <a:latin typeface="微软雅黑" panose="020B0503020204020204" pitchFamily="34" charset="-122"/>
                <a:ea typeface="微软雅黑" panose="020B0503020204020204" pitchFamily="34" charset="-122"/>
              </a:rPr>
              <a:t>要求二</a:t>
            </a:r>
          </a:p>
        </p:txBody>
      </p:sp>
    </p:spTree>
    <p:extLst>
      <p:ext uri="{BB962C8B-B14F-4D97-AF65-F5344CB8AC3E}">
        <p14:creationId xmlns:p14="http://schemas.microsoft.com/office/powerpoint/2010/main" val="39080961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_CONTENTSID" val="356"/>
  <p:tag name="MH_SECTIONID" val="357,358,"/>
</p:tagLst>
</file>

<file path=ppt/tags/tag10.xml><?xml version="1.0" encoding="utf-8"?>
<p:tagLst xmlns:a="http://schemas.openxmlformats.org/drawingml/2006/main" xmlns:r="http://schemas.openxmlformats.org/officeDocument/2006/relationships" xmlns:p="http://schemas.openxmlformats.org/presentationml/2006/main">
  <p:tag name="MH" val="20150604084853"/>
  <p:tag name="MH_LIBRARY" val="CONTENTS"/>
  <p:tag name="MH_TYPE" val="NUMBER"/>
  <p:tag name="ID" val="547134"/>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50604084853"/>
  <p:tag name="MH_LIBRARY" val="CONTENTS"/>
  <p:tag name="MH_TYPE" val="ENTRY"/>
  <p:tag name="ID" val="547134"/>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50604084853"/>
  <p:tag name="MH_LIBRARY" val="CONTENTS"/>
  <p:tag name="MH_TYPE" val="OTHERS"/>
  <p:tag name="ID" val="547134"/>
</p:tagLst>
</file>

<file path=ppt/tags/tag13.xml><?xml version="1.0" encoding="utf-8"?>
<p:tagLst xmlns:a="http://schemas.openxmlformats.org/drawingml/2006/main" xmlns:r="http://schemas.openxmlformats.org/officeDocument/2006/relationships" xmlns:p="http://schemas.openxmlformats.org/presentationml/2006/main">
  <p:tag name="MH" val="20150604084853"/>
  <p:tag name="MH_LIBRARY" val="CONTENTS"/>
  <p:tag name="MH_TYPE" val="NUMBER"/>
  <p:tag name="ID" val="547134"/>
  <p:tag name="MH_ORDER" val="2"/>
</p:tagLst>
</file>

<file path=ppt/tags/tag14.xml><?xml version="1.0" encoding="utf-8"?>
<p:tagLst xmlns:a="http://schemas.openxmlformats.org/drawingml/2006/main" xmlns:r="http://schemas.openxmlformats.org/officeDocument/2006/relationships" xmlns:p="http://schemas.openxmlformats.org/presentationml/2006/main">
  <p:tag name="MH" val="20150604084853"/>
  <p:tag name="MH_LIBRARY" val="CONTENTS"/>
  <p:tag name="MH_TYPE" val="ENTRY"/>
  <p:tag name="ID" val="547134"/>
  <p:tag name="MH_ORDER" val="2"/>
</p:tagLst>
</file>

<file path=ppt/tags/tag2.xml><?xml version="1.0" encoding="utf-8"?>
<p:tagLst xmlns:a="http://schemas.openxmlformats.org/drawingml/2006/main" xmlns:r="http://schemas.openxmlformats.org/officeDocument/2006/relationships" xmlns:p="http://schemas.openxmlformats.org/presentationml/2006/main">
  <p:tag name="MH" val="20150604084853"/>
  <p:tag name="MH_LIBRARY" val="CONTENTS"/>
  <p:tag name="MH_TYPE" val="OTHERS"/>
  <p:tag name="ID" val="547134"/>
</p:tagLst>
</file>

<file path=ppt/tags/tag3.xml><?xml version="1.0" encoding="utf-8"?>
<p:tagLst xmlns:a="http://schemas.openxmlformats.org/drawingml/2006/main" xmlns:r="http://schemas.openxmlformats.org/officeDocument/2006/relationships" xmlns:p="http://schemas.openxmlformats.org/presentationml/2006/main">
  <p:tag name="MH" val="20150604084853"/>
  <p:tag name="MH_LIBRARY" val="CONTENTS"/>
  <p:tag name="MH_TYPE" val="OTHERS"/>
  <p:tag name="ID" val="547134"/>
</p:tagLst>
</file>

<file path=ppt/tags/tag4.xml><?xml version="1.0" encoding="utf-8"?>
<p:tagLst xmlns:a="http://schemas.openxmlformats.org/drawingml/2006/main" xmlns:r="http://schemas.openxmlformats.org/officeDocument/2006/relationships" xmlns:p="http://schemas.openxmlformats.org/presentationml/2006/main">
  <p:tag name="MH" val="20150604084853"/>
  <p:tag name="MH_LIBRARY" val="CONTENTS"/>
  <p:tag name="MH_TYPE" val="NUMBER"/>
  <p:tag name="ID" val="547134"/>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50604084853"/>
  <p:tag name="MH_LIBRARY" val="CONTENTS"/>
  <p:tag name="MH_TYPE" val="ENTRY"/>
  <p:tag name="ID" val="547134"/>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50604084853"/>
  <p:tag name="MH_LIBRARY" val="CONTENTS"/>
  <p:tag name="MH_TYPE" val="OTHERS"/>
  <p:tag name="ID" val="547134"/>
</p:tagLst>
</file>

<file path=ppt/tags/tag7.xml><?xml version="1.0" encoding="utf-8"?>
<p:tagLst xmlns:a="http://schemas.openxmlformats.org/drawingml/2006/main" xmlns:r="http://schemas.openxmlformats.org/officeDocument/2006/relationships" xmlns:p="http://schemas.openxmlformats.org/presentationml/2006/main">
  <p:tag name="MH" val="20150604084853"/>
  <p:tag name="MH_LIBRARY" val="CONTENTS"/>
  <p:tag name="MH_TYPE" val="NUMBER"/>
  <p:tag name="ID" val="547134"/>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50604084853"/>
  <p:tag name="MH_LIBRARY" val="CONTENTS"/>
  <p:tag name="MH_TYPE" val="ENTRY"/>
  <p:tag name="ID" val="547134"/>
  <p:tag name="MH_ORDER" val="2"/>
</p:tagLst>
</file>

<file path=ppt/tags/tag9.xml><?xml version="1.0" encoding="utf-8"?>
<p:tagLst xmlns:a="http://schemas.openxmlformats.org/drawingml/2006/main" xmlns:r="http://schemas.openxmlformats.org/officeDocument/2006/relationships" xmlns:p="http://schemas.openxmlformats.org/presentationml/2006/main">
  <p:tag name="MH" val="20150604084853"/>
  <p:tag name="MH_LIBRARY" val="CONTENTS"/>
  <p:tag name="MH_TYPE" val="OTHERS"/>
  <p:tag name="ID" val="547134"/>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25242</TotalTime>
  <Words>1273</Words>
  <Application>Microsoft Office PowerPoint</Application>
  <PresentationFormat>自訂</PresentationFormat>
  <Paragraphs>142</Paragraphs>
  <Slides>29</Slides>
  <Notes>3</Notes>
  <HiddenSlides>0</HiddenSlides>
  <MMClips>0</MMClips>
  <ScaleCrop>false</ScaleCrop>
  <HeadingPairs>
    <vt:vector size="4" baseType="variant">
      <vt:variant>
        <vt:lpstr>佈景主題</vt:lpstr>
      </vt:variant>
      <vt:variant>
        <vt:i4>1</vt:i4>
      </vt:variant>
      <vt:variant>
        <vt:lpstr>投影片標題</vt:lpstr>
      </vt:variant>
      <vt:variant>
        <vt:i4>29</vt:i4>
      </vt:variant>
    </vt:vector>
  </HeadingPairs>
  <TitlesOfParts>
    <vt:vector size="30" baseType="lpstr">
      <vt:lpstr>第一PPT，www.1ppt.com</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黑色极简</dc:title>
  <dc:creator>第一PPT</dc:creator>
  <cp:keywords>www.1ppt.com</cp:keywords>
  <cp:lastModifiedBy>User</cp:lastModifiedBy>
  <cp:revision>1584</cp:revision>
  <dcterms:created xsi:type="dcterms:W3CDTF">2014-11-18T07:27:48Z</dcterms:created>
  <dcterms:modified xsi:type="dcterms:W3CDTF">2019-05-07T15:58:08Z</dcterms:modified>
</cp:coreProperties>
</file>